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9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authors.xml" ContentType="application/vnd.ms-powerpoint.authors+xml"/>
  <Override PartName="/ppt/diagrams/drawing1.xml" ContentType="application/vnd.ms-office.drawingml.diagramDrawing+xml"/>
  <Override PartName="/ppt/diagrams/colors1.xml" ContentType="application/vnd.openxmlformats-officedocument.drawingml.diagramColors+xml"/>
  <Override PartName="/ppt/comments/modernComment_106_F08552FD.xml" ContentType="application/vnd.ms-powerpoint.comments+xml"/>
  <Override PartName="/ppt/diagrams/quickStyle1.xml" ContentType="application/vnd.openxmlformats-officedocument.drawingml.diagramStyle+xml"/>
  <Override PartName="/ppt/diagrams/layout1.xml" ContentType="application/vnd.openxmlformats-officedocument.drawingml.diagramLayout+xml"/>
  <Override PartName="/ppt/comments/modernComment_2DA_7C6E929.xml" ContentType="application/vnd.ms-powerpoint.comment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9" r:id="rId2"/>
  </p:sldMasterIdLst>
  <p:notesMasterIdLst>
    <p:notesMasterId r:id="rId29"/>
  </p:notesMasterIdLst>
  <p:handoutMasterIdLst>
    <p:handoutMasterId r:id="rId30"/>
  </p:handoutMasterIdLst>
  <p:sldIdLst>
    <p:sldId id="680" r:id="rId3"/>
    <p:sldId id="730" r:id="rId4"/>
    <p:sldId id="729" r:id="rId5"/>
    <p:sldId id="682" r:id="rId6"/>
    <p:sldId id="723" r:id="rId7"/>
    <p:sldId id="753" r:id="rId8"/>
    <p:sldId id="683" r:id="rId9"/>
    <p:sldId id="742" r:id="rId10"/>
    <p:sldId id="655" r:id="rId11"/>
    <p:sldId id="754" r:id="rId12"/>
    <p:sldId id="755" r:id="rId13"/>
    <p:sldId id="739" r:id="rId14"/>
    <p:sldId id="262" r:id="rId15"/>
    <p:sldId id="751" r:id="rId16"/>
    <p:sldId id="743" r:id="rId17"/>
    <p:sldId id="744" r:id="rId18"/>
    <p:sldId id="266" r:id="rId19"/>
    <p:sldId id="747" r:id="rId20"/>
    <p:sldId id="750" r:id="rId21"/>
    <p:sldId id="748" r:id="rId22"/>
    <p:sldId id="757" r:id="rId23"/>
    <p:sldId id="745" r:id="rId24"/>
    <p:sldId id="756" r:id="rId25"/>
    <p:sldId id="758" r:id="rId26"/>
    <p:sldId id="504" r:id="rId27"/>
    <p:sldId id="741"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D96"/>
    <a:srgbClr val="A0A0A0"/>
    <a:srgbClr val="E8E8E8"/>
    <a:srgbClr val="99CCFF"/>
    <a:srgbClr val="E6E6E6"/>
    <a:srgbClr val="ECECEC"/>
    <a:srgbClr val="F5F5F5"/>
    <a:srgbClr val="EAEAEA"/>
    <a:srgbClr val="E2E2E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94C4B-BB06-4FCE-A4B0-233969BF2F57}" v="8198" dt="2023-01-31T00:04:44.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63" autoAdjust="0"/>
  </p:normalViewPr>
  <p:slideViewPr>
    <p:cSldViewPr snapToGrid="0">
      <p:cViewPr varScale="1">
        <p:scale>
          <a:sx n="56" d="100"/>
          <a:sy n="56" d="100"/>
        </p:scale>
        <p:origin x="1608"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s>
</file>

<file path=ppt/comments/modernComment_106_F08552FD.xml><?xml version="1.0" encoding="utf-8"?>
<p188:cmLst xmlns:a="http://schemas.openxmlformats.org/drawingml/2006/main" xmlns:r="http://schemas.openxmlformats.org/officeDocument/2006/relationships" xmlns:p188="http://schemas.microsoft.com/office/powerpoint/2018/8/main">
  <p188:cm id="{D37786D6-22A8-4C8B-97F6-128C8A69EB1C}" authorId="{00000000-0000-0000-0000-000000000000}" created="2023-02-15T20:53:43.167">
    <ac:deMkLst xmlns:ac="http://schemas.microsoft.com/office/drawing/2013/main/command">
      <pc:docMk xmlns:pc="http://schemas.microsoft.com/office/powerpoint/2013/main/command"/>
      <pc:sldMk xmlns:pc="http://schemas.microsoft.com/office/powerpoint/2013/main/command" cId="4035269373" sldId="262"/>
      <ac:spMk id="4" creationId="{6E9E8982-E9E4-869B-53F1-448A05C6377F}"/>
    </ac:deMkLst>
    <p188:txBody>
      <a:bodyPr/>
      <a:lstStyle/>
      <a:p>
        <a:r>
          <a:rPr lang="en-US"/>
          <a:t>Expand headers and bullets</a:t>
        </a:r>
      </a:p>
    </p188:txBody>
  </p188:cm>
</p188:cmLst>
</file>

<file path=ppt/comments/modernComment_2DA_7C6E929.xml><?xml version="1.0" encoding="utf-8"?>
<p188:cmLst xmlns:a="http://schemas.openxmlformats.org/drawingml/2006/main" xmlns:r="http://schemas.openxmlformats.org/officeDocument/2006/relationships" xmlns:p188="http://schemas.microsoft.com/office/powerpoint/2018/8/main">
  <p188:cm id="{8C3BCE70-B556-47E5-89E5-04D2E7D4F642}" authorId="{00000000-0000-0000-0000-000000000000}" created="2023-02-15T20:54:15.698">
    <pc:sldMkLst xmlns:pc="http://schemas.microsoft.com/office/powerpoint/2013/main/command">
      <pc:docMk/>
      <pc:sldMk cId="130476329" sldId="730"/>
    </pc:sldMkLst>
    <p188:txBody>
      <a:bodyPr/>
      <a:lstStyle/>
      <a:p>
        <a:r>
          <a:rPr lang="en-US"/>
          <a:t>@Fielder, Marcus S (DOH) do you have any icebreaker questions we could use?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8C302-3094-4278-8412-93D7358C9E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
        </a:p>
      </dgm:t>
    </dgm:pt>
    <dgm:pt modelId="{24B1DCD5-B283-4480-B8BB-716824E134EB}">
      <dgm:prSet phldr="0" custT="1"/>
      <dgm:spPr/>
      <dgm:t>
        <a:bodyPr/>
        <a:lstStyle/>
        <a:p>
          <a:pPr algn="l" rtl="0">
            <a:lnSpc>
              <a:spcPct val="90000"/>
            </a:lnSpc>
          </a:pPr>
          <a:r>
            <a:rPr lang="es" sz="1800" b="0" i="0" u="none" baseline="0">
              <a:latin typeface="Calibri"/>
              <a:ea typeface="Calibri"/>
              <a:cs typeface="Calibri"/>
            </a:rPr>
            <a:t>Tomar una decisión respecto a las propuestas del subcomité para comunidades rurales y urbanas.</a:t>
          </a:r>
        </a:p>
      </dgm:t>
    </dgm:pt>
    <dgm:pt modelId="{CCB9CB68-F28A-4F94-8146-AF5A13B40763}" type="parTrans" cxnId="{6749D141-FAFE-48AF-9FA5-064587CA4679}">
      <dgm:prSet/>
      <dgm:spPr/>
      <dgm:t>
        <a:bodyPr/>
        <a:lstStyle/>
        <a:p>
          <a:endParaRPr lang="es" sz="2000"/>
        </a:p>
      </dgm:t>
    </dgm:pt>
    <dgm:pt modelId="{6E965332-54BE-402A-B5EE-7B5334CD1BAD}" type="sibTrans" cxnId="{6749D141-FAFE-48AF-9FA5-064587CA4679}">
      <dgm:prSet/>
      <dgm:spPr/>
      <dgm:t>
        <a:bodyPr/>
        <a:lstStyle/>
        <a:p>
          <a:endParaRPr lang="es" sz="2000"/>
        </a:p>
      </dgm:t>
    </dgm:pt>
    <dgm:pt modelId="{4CD59FE3-B74E-4F3A-8091-4B441D9654A9}">
      <dgm:prSet phldr="0" custT="1"/>
      <dgm:spPr/>
      <dgm:t>
        <a:bodyPr/>
        <a:lstStyle/>
        <a:p>
          <a:pPr algn="l" rtl="0">
            <a:lnSpc>
              <a:spcPct val="90000"/>
            </a:lnSpc>
          </a:pPr>
          <a:r>
            <a:rPr lang="es" sz="1800" b="0" i="0" u="none" baseline="0"/>
            <a:t>Revisar y hacer comentarios sobre el Formulario de candidatura de HEZ.</a:t>
          </a:r>
        </a:p>
      </dgm:t>
    </dgm:pt>
    <dgm:pt modelId="{E445D0D7-0D8E-4834-AA50-FCD2710E5194}" type="parTrans" cxnId="{D020780A-6DEC-46DC-B4DB-27588880F32F}">
      <dgm:prSet/>
      <dgm:spPr/>
      <dgm:t>
        <a:bodyPr/>
        <a:lstStyle/>
        <a:p>
          <a:endParaRPr lang="es" sz="2000"/>
        </a:p>
      </dgm:t>
    </dgm:pt>
    <dgm:pt modelId="{407B15BF-79C0-491E-9675-6A9D53E0B92E}" type="sibTrans" cxnId="{D020780A-6DEC-46DC-B4DB-27588880F32F}">
      <dgm:prSet/>
      <dgm:spPr/>
      <dgm:t>
        <a:bodyPr/>
        <a:lstStyle/>
        <a:p>
          <a:endParaRPr lang="es" sz="2000"/>
        </a:p>
      </dgm:t>
    </dgm:pt>
    <dgm:pt modelId="{D5D8AAE3-A4F8-459D-9DAD-6F973E0D4F7E}">
      <dgm:prSet phldr="0" custT="1"/>
      <dgm:spPr/>
      <dgm:t>
        <a:bodyPr/>
        <a:lstStyle/>
        <a:p>
          <a:pPr algn="l" rtl="0">
            <a:lnSpc>
              <a:spcPct val="90000"/>
            </a:lnSpc>
          </a:pPr>
          <a:r>
            <a:rPr lang="es" sz="1800" b="0" i="0" u="none" baseline="0">
              <a:latin typeface="Calibri"/>
              <a:ea typeface="Calibri"/>
              <a:cs typeface="Calibri"/>
            </a:rPr>
            <a:t>Conocer el progreso de los subcomités de comunidades rurales, urbanas y tribales durante los últimos dos meses.</a:t>
          </a:r>
        </a:p>
      </dgm:t>
    </dgm:pt>
    <dgm:pt modelId="{B0CC7FB5-7C54-414F-8BC0-7E3C47707328}" type="parTrans" cxnId="{C3B265C4-B1BD-4CC4-A53E-FD618474CC6E}">
      <dgm:prSet/>
      <dgm:spPr/>
      <dgm:t>
        <a:bodyPr/>
        <a:lstStyle/>
        <a:p>
          <a:endParaRPr lang="es"/>
        </a:p>
      </dgm:t>
    </dgm:pt>
    <dgm:pt modelId="{E60B7FF4-AE26-4DAB-8A28-A9F472CD6EE9}" type="sibTrans" cxnId="{C3B265C4-B1BD-4CC4-A53E-FD618474CC6E}">
      <dgm:prSet/>
      <dgm:spPr/>
      <dgm:t>
        <a:bodyPr/>
        <a:lstStyle/>
        <a:p>
          <a:endParaRPr lang="es"/>
        </a:p>
      </dgm:t>
    </dgm:pt>
    <dgm:pt modelId="{8F880366-BD39-41F3-A601-F72285B53441}" type="pres">
      <dgm:prSet presAssocID="{A7F8C302-3094-4278-8412-93D7358C9E80}" presName="linear" presStyleCnt="0">
        <dgm:presLayoutVars>
          <dgm:dir/>
          <dgm:animLvl val="lvl"/>
          <dgm:resizeHandles val="exact"/>
        </dgm:presLayoutVars>
      </dgm:prSet>
      <dgm:spPr/>
    </dgm:pt>
    <dgm:pt modelId="{155E3421-409D-4C91-A1CF-0A27C57AA33F}" type="pres">
      <dgm:prSet presAssocID="{D5D8AAE3-A4F8-459D-9DAD-6F973E0D4F7E}" presName="parentLin" presStyleCnt="0"/>
      <dgm:spPr/>
    </dgm:pt>
    <dgm:pt modelId="{E2B4C8EB-B3C5-4C65-91B9-A9C64158C2E7}" type="pres">
      <dgm:prSet presAssocID="{D5D8AAE3-A4F8-459D-9DAD-6F973E0D4F7E}" presName="parentLeftMargin" presStyleLbl="node1" presStyleIdx="0" presStyleCnt="3"/>
      <dgm:spPr/>
    </dgm:pt>
    <dgm:pt modelId="{45E7682D-194B-4D90-AB5C-6C68FD490FC4}" type="pres">
      <dgm:prSet presAssocID="{D5D8AAE3-A4F8-459D-9DAD-6F973E0D4F7E}" presName="parentText" presStyleLbl="node1" presStyleIdx="0" presStyleCnt="3" custScaleX="103592">
        <dgm:presLayoutVars>
          <dgm:chMax val="0"/>
          <dgm:bulletEnabled val="1"/>
        </dgm:presLayoutVars>
      </dgm:prSet>
      <dgm:spPr/>
    </dgm:pt>
    <dgm:pt modelId="{9027FBC4-4BC3-48E8-9293-D093C31C979B}" type="pres">
      <dgm:prSet presAssocID="{D5D8AAE3-A4F8-459D-9DAD-6F973E0D4F7E}" presName="negativeSpace" presStyleCnt="0"/>
      <dgm:spPr/>
    </dgm:pt>
    <dgm:pt modelId="{FCEFAE9A-E156-49F3-98AC-2343179F9296}" type="pres">
      <dgm:prSet presAssocID="{D5D8AAE3-A4F8-459D-9DAD-6F973E0D4F7E}" presName="childText" presStyleLbl="conFgAcc1" presStyleIdx="0" presStyleCnt="3">
        <dgm:presLayoutVars>
          <dgm:bulletEnabled val="1"/>
        </dgm:presLayoutVars>
      </dgm:prSet>
      <dgm:spPr/>
    </dgm:pt>
    <dgm:pt modelId="{2B2CA2A1-2306-4F62-A7A3-B742CBFBACDD}" type="pres">
      <dgm:prSet presAssocID="{E60B7FF4-AE26-4DAB-8A28-A9F472CD6EE9}" presName="spaceBetweenRectangles" presStyleCnt="0"/>
      <dgm:spPr/>
    </dgm:pt>
    <dgm:pt modelId="{1ED7AD05-0C61-41E1-BE8B-83E77DFD8062}" type="pres">
      <dgm:prSet presAssocID="{24B1DCD5-B283-4480-B8BB-716824E134EB}" presName="parentLin" presStyleCnt="0"/>
      <dgm:spPr/>
    </dgm:pt>
    <dgm:pt modelId="{AA5DA643-24E3-483B-8807-3434DFD8E1AA}" type="pres">
      <dgm:prSet presAssocID="{24B1DCD5-B283-4480-B8BB-716824E134EB}" presName="parentLeftMargin" presStyleLbl="node1" presStyleIdx="0" presStyleCnt="3"/>
      <dgm:spPr/>
    </dgm:pt>
    <dgm:pt modelId="{B44321C7-6B30-4EE9-A57E-DA8BC2D9CC93}" type="pres">
      <dgm:prSet presAssocID="{24B1DCD5-B283-4480-B8BB-716824E134EB}" presName="parentText" presStyleLbl="node1" presStyleIdx="1" presStyleCnt="3" custScaleX="104471">
        <dgm:presLayoutVars>
          <dgm:chMax val="0"/>
          <dgm:bulletEnabled val="1"/>
        </dgm:presLayoutVars>
      </dgm:prSet>
      <dgm:spPr/>
    </dgm:pt>
    <dgm:pt modelId="{6D9258B1-445B-4342-8B41-80545EFAB0AE}" type="pres">
      <dgm:prSet presAssocID="{24B1DCD5-B283-4480-B8BB-716824E134EB}" presName="negativeSpace" presStyleCnt="0"/>
      <dgm:spPr/>
    </dgm:pt>
    <dgm:pt modelId="{7D66B7F3-E225-4AD2-9E5C-B1D536D237EA}" type="pres">
      <dgm:prSet presAssocID="{24B1DCD5-B283-4480-B8BB-716824E134EB}" presName="childText" presStyleLbl="conFgAcc1" presStyleIdx="1" presStyleCnt="3">
        <dgm:presLayoutVars>
          <dgm:bulletEnabled val="1"/>
        </dgm:presLayoutVars>
      </dgm:prSet>
      <dgm:spPr/>
    </dgm:pt>
    <dgm:pt modelId="{B1EA2DE5-D1D4-4DA2-9A1E-5166312DA113}" type="pres">
      <dgm:prSet presAssocID="{6E965332-54BE-402A-B5EE-7B5334CD1BAD}" presName="spaceBetweenRectangles" presStyleCnt="0"/>
      <dgm:spPr/>
    </dgm:pt>
    <dgm:pt modelId="{E62EF5C9-5749-4134-BF4C-9123E515B1A9}" type="pres">
      <dgm:prSet presAssocID="{4CD59FE3-B74E-4F3A-8091-4B441D9654A9}" presName="parentLin" presStyleCnt="0"/>
      <dgm:spPr/>
    </dgm:pt>
    <dgm:pt modelId="{9DE3992B-2B4F-4DED-82C2-4D48EFDEA852}" type="pres">
      <dgm:prSet presAssocID="{4CD59FE3-B74E-4F3A-8091-4B441D9654A9}" presName="parentLeftMargin" presStyleLbl="node1" presStyleIdx="1" presStyleCnt="3"/>
      <dgm:spPr/>
    </dgm:pt>
    <dgm:pt modelId="{F9B6AD1E-F593-45A4-A718-75D301A2A149}" type="pres">
      <dgm:prSet presAssocID="{4CD59FE3-B74E-4F3A-8091-4B441D9654A9}" presName="parentText" presStyleLbl="node1" presStyleIdx="2" presStyleCnt="3" custScaleX="113503">
        <dgm:presLayoutVars>
          <dgm:chMax val="0"/>
          <dgm:bulletEnabled val="1"/>
        </dgm:presLayoutVars>
      </dgm:prSet>
      <dgm:spPr/>
    </dgm:pt>
    <dgm:pt modelId="{1A8E23BF-2897-4020-9E3C-3FB1F8396833}" type="pres">
      <dgm:prSet presAssocID="{4CD59FE3-B74E-4F3A-8091-4B441D9654A9}" presName="negativeSpace" presStyleCnt="0"/>
      <dgm:spPr/>
    </dgm:pt>
    <dgm:pt modelId="{29AA5ADD-5DD4-473F-8A8C-4EB7DD46ABE3}" type="pres">
      <dgm:prSet presAssocID="{4CD59FE3-B74E-4F3A-8091-4B441D9654A9}" presName="childText" presStyleLbl="conFgAcc1" presStyleIdx="2" presStyleCnt="3">
        <dgm:presLayoutVars>
          <dgm:bulletEnabled val="1"/>
        </dgm:presLayoutVars>
      </dgm:prSet>
      <dgm:spPr/>
    </dgm:pt>
  </dgm:ptLst>
  <dgm:cxnLst>
    <dgm:cxn modelId="{D020780A-6DEC-46DC-B4DB-27588880F32F}" srcId="{A7F8C302-3094-4278-8412-93D7358C9E80}" destId="{4CD59FE3-B74E-4F3A-8091-4B441D9654A9}" srcOrd="2" destOrd="0" parTransId="{E445D0D7-0D8E-4834-AA50-FCD2710E5194}" sibTransId="{407B15BF-79C0-491E-9675-6A9D53E0B92E}"/>
    <dgm:cxn modelId="{A5E4A729-69FA-45F8-8110-BE24885C4250}" type="presOf" srcId="{D5D8AAE3-A4F8-459D-9DAD-6F973E0D4F7E}" destId="{45E7682D-194B-4D90-AB5C-6C68FD490FC4}" srcOrd="1" destOrd="0" presId="urn:microsoft.com/office/officeart/2005/8/layout/list1"/>
    <dgm:cxn modelId="{F3A39A61-F578-4A5A-BF19-0589631DDCA9}" type="presOf" srcId="{24B1DCD5-B283-4480-B8BB-716824E134EB}" destId="{B44321C7-6B30-4EE9-A57E-DA8BC2D9CC93}" srcOrd="1" destOrd="0" presId="urn:microsoft.com/office/officeart/2005/8/layout/list1"/>
    <dgm:cxn modelId="{6749D141-FAFE-48AF-9FA5-064587CA4679}" srcId="{A7F8C302-3094-4278-8412-93D7358C9E80}" destId="{24B1DCD5-B283-4480-B8BB-716824E134EB}" srcOrd="1" destOrd="0" parTransId="{CCB9CB68-F28A-4F94-8146-AF5A13B40763}" sibTransId="{6E965332-54BE-402A-B5EE-7B5334CD1BAD}"/>
    <dgm:cxn modelId="{F8DF8672-EACB-47F9-B21E-0E02074CF073}" type="presOf" srcId="{A7F8C302-3094-4278-8412-93D7358C9E80}" destId="{8F880366-BD39-41F3-A601-F72285B53441}" srcOrd="0" destOrd="0" presId="urn:microsoft.com/office/officeart/2005/8/layout/list1"/>
    <dgm:cxn modelId="{230A208A-0E1D-4E7A-834F-BE7915C24D43}" type="presOf" srcId="{D5D8AAE3-A4F8-459D-9DAD-6F973E0D4F7E}" destId="{E2B4C8EB-B3C5-4C65-91B9-A9C64158C2E7}" srcOrd="0" destOrd="0" presId="urn:microsoft.com/office/officeart/2005/8/layout/list1"/>
    <dgm:cxn modelId="{C3B265C4-B1BD-4CC4-A53E-FD618474CC6E}" srcId="{A7F8C302-3094-4278-8412-93D7358C9E80}" destId="{D5D8AAE3-A4F8-459D-9DAD-6F973E0D4F7E}" srcOrd="0" destOrd="0" parTransId="{B0CC7FB5-7C54-414F-8BC0-7E3C47707328}" sibTransId="{E60B7FF4-AE26-4DAB-8A28-A9F472CD6EE9}"/>
    <dgm:cxn modelId="{32111CD6-D0F8-4F3B-99F0-65ED50DD22AB}" type="presOf" srcId="{4CD59FE3-B74E-4F3A-8091-4B441D9654A9}" destId="{9DE3992B-2B4F-4DED-82C2-4D48EFDEA852}" srcOrd="0" destOrd="0" presId="urn:microsoft.com/office/officeart/2005/8/layout/list1"/>
    <dgm:cxn modelId="{D1F4CAEF-A565-4602-BBA3-55AFD2006A8E}" type="presOf" srcId="{4CD59FE3-B74E-4F3A-8091-4B441D9654A9}" destId="{F9B6AD1E-F593-45A4-A718-75D301A2A149}" srcOrd="1" destOrd="0" presId="urn:microsoft.com/office/officeart/2005/8/layout/list1"/>
    <dgm:cxn modelId="{FC634EFE-22EA-4006-9D68-5EC418C2991B}" type="presOf" srcId="{24B1DCD5-B283-4480-B8BB-716824E134EB}" destId="{AA5DA643-24E3-483B-8807-3434DFD8E1AA}" srcOrd="0" destOrd="0" presId="urn:microsoft.com/office/officeart/2005/8/layout/list1"/>
    <dgm:cxn modelId="{D3359885-C748-4663-B825-0221F706A72E}" type="presParOf" srcId="{8F880366-BD39-41F3-A601-F72285B53441}" destId="{155E3421-409D-4C91-A1CF-0A27C57AA33F}" srcOrd="0" destOrd="0" presId="urn:microsoft.com/office/officeart/2005/8/layout/list1"/>
    <dgm:cxn modelId="{02330EDE-4A53-4B9B-B212-AF90A9685D18}" type="presParOf" srcId="{155E3421-409D-4C91-A1CF-0A27C57AA33F}" destId="{E2B4C8EB-B3C5-4C65-91B9-A9C64158C2E7}" srcOrd="0" destOrd="0" presId="urn:microsoft.com/office/officeart/2005/8/layout/list1"/>
    <dgm:cxn modelId="{FA10E37D-F4D9-4BE6-B9F8-163275452598}" type="presParOf" srcId="{155E3421-409D-4C91-A1CF-0A27C57AA33F}" destId="{45E7682D-194B-4D90-AB5C-6C68FD490FC4}" srcOrd="1" destOrd="0" presId="urn:microsoft.com/office/officeart/2005/8/layout/list1"/>
    <dgm:cxn modelId="{446E74A1-8661-4E88-ABE7-8CED4F557905}" type="presParOf" srcId="{8F880366-BD39-41F3-A601-F72285B53441}" destId="{9027FBC4-4BC3-48E8-9293-D093C31C979B}" srcOrd="1" destOrd="0" presId="urn:microsoft.com/office/officeart/2005/8/layout/list1"/>
    <dgm:cxn modelId="{8E088886-FBC8-43F2-8774-8A3A2630B079}" type="presParOf" srcId="{8F880366-BD39-41F3-A601-F72285B53441}" destId="{FCEFAE9A-E156-49F3-98AC-2343179F9296}" srcOrd="2" destOrd="0" presId="urn:microsoft.com/office/officeart/2005/8/layout/list1"/>
    <dgm:cxn modelId="{65AF47D3-C99E-4C1A-9D61-ED624B4F2D5B}" type="presParOf" srcId="{8F880366-BD39-41F3-A601-F72285B53441}" destId="{2B2CA2A1-2306-4F62-A7A3-B742CBFBACDD}" srcOrd="3" destOrd="0" presId="urn:microsoft.com/office/officeart/2005/8/layout/list1"/>
    <dgm:cxn modelId="{6F7E3002-F0C7-49E5-8C05-0304B643FF8D}" type="presParOf" srcId="{8F880366-BD39-41F3-A601-F72285B53441}" destId="{1ED7AD05-0C61-41E1-BE8B-83E77DFD8062}" srcOrd="4" destOrd="0" presId="urn:microsoft.com/office/officeart/2005/8/layout/list1"/>
    <dgm:cxn modelId="{B575A292-9462-4850-B5F8-F45C65FE59E7}" type="presParOf" srcId="{1ED7AD05-0C61-41E1-BE8B-83E77DFD8062}" destId="{AA5DA643-24E3-483B-8807-3434DFD8E1AA}" srcOrd="0" destOrd="0" presId="urn:microsoft.com/office/officeart/2005/8/layout/list1"/>
    <dgm:cxn modelId="{1DFDDBBD-84E2-4E1A-AE6C-DF0CF78CBBEE}" type="presParOf" srcId="{1ED7AD05-0C61-41E1-BE8B-83E77DFD8062}" destId="{B44321C7-6B30-4EE9-A57E-DA8BC2D9CC93}" srcOrd="1" destOrd="0" presId="urn:microsoft.com/office/officeart/2005/8/layout/list1"/>
    <dgm:cxn modelId="{2BFC7568-EF45-4F41-83FD-0C8C9E8B0A6C}" type="presParOf" srcId="{8F880366-BD39-41F3-A601-F72285B53441}" destId="{6D9258B1-445B-4342-8B41-80545EFAB0AE}" srcOrd="5" destOrd="0" presId="urn:microsoft.com/office/officeart/2005/8/layout/list1"/>
    <dgm:cxn modelId="{47717774-B9EC-46C1-AA18-58C4C00A1491}" type="presParOf" srcId="{8F880366-BD39-41F3-A601-F72285B53441}" destId="{7D66B7F3-E225-4AD2-9E5C-B1D536D237EA}" srcOrd="6" destOrd="0" presId="urn:microsoft.com/office/officeart/2005/8/layout/list1"/>
    <dgm:cxn modelId="{0A2C5FDD-63D8-4A1F-9A08-2A865C81501C}" type="presParOf" srcId="{8F880366-BD39-41F3-A601-F72285B53441}" destId="{B1EA2DE5-D1D4-4DA2-9A1E-5166312DA113}" srcOrd="7" destOrd="0" presId="urn:microsoft.com/office/officeart/2005/8/layout/list1"/>
    <dgm:cxn modelId="{C5FCE5C4-4BE4-4633-8FAC-954B2E1CBA18}" type="presParOf" srcId="{8F880366-BD39-41F3-A601-F72285B53441}" destId="{E62EF5C9-5749-4134-BF4C-9123E515B1A9}" srcOrd="8" destOrd="0" presId="urn:microsoft.com/office/officeart/2005/8/layout/list1"/>
    <dgm:cxn modelId="{88B5F168-B82A-4D8E-890B-4BB169D79C53}" type="presParOf" srcId="{E62EF5C9-5749-4134-BF4C-9123E515B1A9}" destId="{9DE3992B-2B4F-4DED-82C2-4D48EFDEA852}" srcOrd="0" destOrd="0" presId="urn:microsoft.com/office/officeart/2005/8/layout/list1"/>
    <dgm:cxn modelId="{871919E0-438E-4241-B869-249C6A79A48A}" type="presParOf" srcId="{E62EF5C9-5749-4134-BF4C-9123E515B1A9}" destId="{F9B6AD1E-F593-45A4-A718-75D301A2A149}" srcOrd="1" destOrd="0" presId="urn:microsoft.com/office/officeart/2005/8/layout/list1"/>
    <dgm:cxn modelId="{1D5A3F4C-F55B-442B-B811-5EB406B5C525}" type="presParOf" srcId="{8F880366-BD39-41F3-A601-F72285B53441}" destId="{1A8E23BF-2897-4020-9E3C-3FB1F8396833}" srcOrd="9" destOrd="0" presId="urn:microsoft.com/office/officeart/2005/8/layout/list1"/>
    <dgm:cxn modelId="{8D4AD7A5-0091-45F4-994D-8E583EE0F025}" type="presParOf" srcId="{8F880366-BD39-41F3-A601-F72285B53441}" destId="{29AA5ADD-5DD4-473F-8A8C-4EB7DD46ABE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C1C1D-25F7-4E1B-AD5C-964B272042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
        </a:p>
      </dgm:t>
    </dgm:pt>
    <dgm:pt modelId="{530A76A5-2ECE-4662-9066-D712B04FACBF}">
      <dgm:prSet phldrT="[Text]" custT="1"/>
      <dgm:spPr/>
      <dgm:t>
        <a:bodyPr/>
        <a:lstStyle/>
        <a:p>
          <a:pPr algn="ctr" rtl="0"/>
          <a:r>
            <a:rPr lang="es" sz="4800" b="0" i="0" u="none" baseline="0"/>
            <a:t>QUIÉN</a:t>
          </a:r>
          <a:endParaRPr lang="es" sz="6100"/>
        </a:p>
      </dgm:t>
    </dgm:pt>
    <dgm:pt modelId="{E2A2950B-CC80-43BF-8E81-6D460A8D2673}" type="parTrans" cxnId="{8043FBB0-1D60-4F85-8AC9-78DC4365755A}">
      <dgm:prSet/>
      <dgm:spPr/>
      <dgm:t>
        <a:bodyPr/>
        <a:lstStyle/>
        <a:p>
          <a:endParaRPr lang="es"/>
        </a:p>
      </dgm:t>
    </dgm:pt>
    <dgm:pt modelId="{EC3996C7-8367-4C3D-BF69-FCA85100AC20}" type="sibTrans" cxnId="{8043FBB0-1D60-4F85-8AC9-78DC4365755A}">
      <dgm:prSet/>
      <dgm:spPr/>
      <dgm:t>
        <a:bodyPr/>
        <a:lstStyle/>
        <a:p>
          <a:endParaRPr lang="es"/>
        </a:p>
      </dgm:t>
    </dgm:pt>
    <dgm:pt modelId="{53322112-CE7C-4782-ABFE-776BC59477E3}">
      <dgm:prSet phldrT="[Text]"/>
      <dgm:spPr/>
      <dgm:t>
        <a:bodyPr/>
        <a:lstStyle/>
        <a:p>
          <a:pPr algn="ctr" rtl="0"/>
          <a:r>
            <a:rPr lang="es" b="0" i="0" u="none" baseline="0">
              <a:latin typeface="+mn-lt"/>
              <a:ea typeface="+mn-lt"/>
              <a:cs typeface="+mn-lt"/>
            </a:rPr>
            <a:t>Participaron 17 personas de todo el estado.</a:t>
          </a:r>
        </a:p>
      </dgm:t>
    </dgm:pt>
    <dgm:pt modelId="{8CDB984F-775F-419A-9A01-33F9DD71C172}" type="parTrans" cxnId="{97C3105A-545B-4FC0-AB5C-534D6481D72A}">
      <dgm:prSet/>
      <dgm:spPr/>
      <dgm:t>
        <a:bodyPr/>
        <a:lstStyle/>
        <a:p>
          <a:endParaRPr lang="es"/>
        </a:p>
      </dgm:t>
    </dgm:pt>
    <dgm:pt modelId="{090C8A0C-31B0-47BF-A0B4-BA461012CF99}" type="sibTrans" cxnId="{97C3105A-545B-4FC0-AB5C-534D6481D72A}">
      <dgm:prSet/>
      <dgm:spPr/>
      <dgm:t>
        <a:bodyPr/>
        <a:lstStyle/>
        <a:p>
          <a:endParaRPr lang="es"/>
        </a:p>
      </dgm:t>
    </dgm:pt>
    <dgm:pt modelId="{5FBADE3C-8B05-4675-B6C4-CB195482DF05}">
      <dgm:prSet phldrT="[Text]"/>
      <dgm:spPr/>
      <dgm:t>
        <a:bodyPr/>
        <a:lstStyle/>
        <a:p>
          <a:pPr algn="ctr" rtl="0"/>
          <a:r>
            <a:rPr lang="es" b="0" i="0" u="none" baseline="0">
              <a:latin typeface="+mn-lt"/>
              <a:ea typeface="+mn-lt"/>
              <a:cs typeface="+mn-lt"/>
            </a:rPr>
            <a:t>Se sumaron 2 miembros nuevos del CW.</a:t>
          </a:r>
        </a:p>
      </dgm:t>
    </dgm:pt>
    <dgm:pt modelId="{9AECD83B-E01B-48DE-81AF-58107E1C038E}" type="parTrans" cxnId="{0604FC15-A359-41DD-AD3B-AC98B226C216}">
      <dgm:prSet/>
      <dgm:spPr/>
      <dgm:t>
        <a:bodyPr/>
        <a:lstStyle/>
        <a:p>
          <a:endParaRPr lang="es"/>
        </a:p>
      </dgm:t>
    </dgm:pt>
    <dgm:pt modelId="{2A4682B3-FC59-452C-91FC-0C9106F4D98E}" type="sibTrans" cxnId="{0604FC15-A359-41DD-AD3B-AC98B226C216}">
      <dgm:prSet/>
      <dgm:spPr/>
      <dgm:t>
        <a:bodyPr/>
        <a:lstStyle/>
        <a:p>
          <a:endParaRPr lang="es"/>
        </a:p>
      </dgm:t>
    </dgm:pt>
    <dgm:pt modelId="{854B8147-6856-43D1-95B4-15AD64C5567D}">
      <dgm:prSet phldrT="[Text]" custT="1"/>
      <dgm:spPr/>
      <dgm:t>
        <a:bodyPr/>
        <a:lstStyle/>
        <a:p>
          <a:pPr algn="ctr" rtl="0"/>
          <a:r>
            <a:rPr lang="es" sz="4800" b="0" i="0" u="none" baseline="0"/>
            <a:t>QUÉ</a:t>
          </a:r>
        </a:p>
      </dgm:t>
    </dgm:pt>
    <dgm:pt modelId="{8A667C95-7005-4E83-8A8F-08AFFB40E278}" type="parTrans" cxnId="{DB273D50-E11D-463E-8A25-7350403037B3}">
      <dgm:prSet/>
      <dgm:spPr/>
      <dgm:t>
        <a:bodyPr/>
        <a:lstStyle/>
        <a:p>
          <a:endParaRPr lang="es"/>
        </a:p>
      </dgm:t>
    </dgm:pt>
    <dgm:pt modelId="{ADF75CC5-D908-4931-8C60-4D5C9E7AE259}" type="sibTrans" cxnId="{DB273D50-E11D-463E-8A25-7350403037B3}">
      <dgm:prSet/>
      <dgm:spPr/>
      <dgm:t>
        <a:bodyPr/>
        <a:lstStyle/>
        <a:p>
          <a:endParaRPr lang="es"/>
        </a:p>
      </dgm:t>
    </dgm:pt>
    <dgm:pt modelId="{913280BC-CBEC-49D1-A118-74F622F78F48}">
      <dgm:prSet phldrT="[Text]" custT="1"/>
      <dgm:spPr/>
      <dgm:t>
        <a:bodyPr/>
        <a:lstStyle/>
        <a:p>
          <a:pPr algn="ctr" rtl="0"/>
          <a:r>
            <a:rPr lang="es" sz="4800" b="0" i="0" u="none" baseline="0"/>
            <a:t>CUÁNDO</a:t>
          </a:r>
          <a:endParaRPr lang="es" sz="6100"/>
        </a:p>
      </dgm:t>
    </dgm:pt>
    <dgm:pt modelId="{434627F7-E96B-4D3E-A33B-6B502B637602}" type="parTrans" cxnId="{F6961680-0DC4-4244-9D43-FF5448FBAAB4}">
      <dgm:prSet/>
      <dgm:spPr/>
      <dgm:t>
        <a:bodyPr/>
        <a:lstStyle/>
        <a:p>
          <a:endParaRPr lang="es"/>
        </a:p>
      </dgm:t>
    </dgm:pt>
    <dgm:pt modelId="{865934CE-9B61-45E9-8DD9-54A21777B983}" type="sibTrans" cxnId="{F6961680-0DC4-4244-9D43-FF5448FBAAB4}">
      <dgm:prSet/>
      <dgm:spPr/>
      <dgm:t>
        <a:bodyPr/>
        <a:lstStyle/>
        <a:p>
          <a:endParaRPr lang="es"/>
        </a:p>
      </dgm:t>
    </dgm:pt>
    <dgm:pt modelId="{75ECFAE0-F1F0-4878-8DAE-9182D3FF9D15}">
      <dgm:prSet phldrT="[Text]" phldr="0"/>
      <dgm:spPr/>
      <dgm:t>
        <a:bodyPr/>
        <a:lstStyle/>
        <a:p>
          <a:pPr algn="ctr" rtl="0"/>
          <a:r>
            <a:rPr lang="es" b="0" i="0" u="none" baseline="0">
              <a:latin typeface="+mn-lt"/>
              <a:ea typeface="+mn-lt"/>
              <a:cs typeface="+mn-lt"/>
            </a:rPr>
            <a:t>Las reuniones se celebran el segundo jueves de cada mes.</a:t>
          </a:r>
        </a:p>
      </dgm:t>
    </dgm:pt>
    <dgm:pt modelId="{76783EC9-1B6B-4EC7-A70B-6DDE280C42A5}" type="parTrans" cxnId="{A478F6D0-E03F-4FD4-9E5C-628D1A2B6A07}">
      <dgm:prSet/>
      <dgm:spPr/>
      <dgm:t>
        <a:bodyPr/>
        <a:lstStyle/>
        <a:p>
          <a:endParaRPr lang="es"/>
        </a:p>
      </dgm:t>
    </dgm:pt>
    <dgm:pt modelId="{381762D2-8578-4A20-B121-8F71DFD13D6A}" type="sibTrans" cxnId="{A478F6D0-E03F-4FD4-9E5C-628D1A2B6A07}">
      <dgm:prSet/>
      <dgm:spPr/>
      <dgm:t>
        <a:bodyPr/>
        <a:lstStyle/>
        <a:p>
          <a:endParaRPr lang="es"/>
        </a:p>
      </dgm:t>
    </dgm:pt>
    <dgm:pt modelId="{638728E8-FD02-4B8D-962F-ECC684C188B8}">
      <dgm:prSet phldrT="[Text]"/>
      <dgm:spPr/>
      <dgm:t>
        <a:bodyPr/>
        <a:lstStyle/>
        <a:p>
          <a:pPr algn="ctr" rtl="0"/>
          <a:r>
            <a:rPr lang="es" b="0" i="0" u="none" baseline="0">
              <a:latin typeface="+mn-lt"/>
              <a:ea typeface="+mn-lt"/>
              <a:cs typeface="+mn-lt"/>
            </a:rPr>
            <a:t>La próxima reunión es el jueves 9 de febrero de 1:00 p. m. a 3:00 p. m.</a:t>
          </a:r>
        </a:p>
      </dgm:t>
    </dgm:pt>
    <dgm:pt modelId="{F27BC71C-C52A-4597-A0C2-15D15D975DBE}" type="parTrans" cxnId="{5689F179-3967-4A5D-A732-CDDDFC9D9FC4}">
      <dgm:prSet/>
      <dgm:spPr/>
      <dgm:t>
        <a:bodyPr/>
        <a:lstStyle/>
        <a:p>
          <a:endParaRPr lang="es"/>
        </a:p>
      </dgm:t>
    </dgm:pt>
    <dgm:pt modelId="{F90ADC79-9E89-4DDC-B334-6ADE2AF2944B}" type="sibTrans" cxnId="{5689F179-3967-4A5D-A732-CDDDFC9D9FC4}">
      <dgm:prSet/>
      <dgm:spPr/>
      <dgm:t>
        <a:bodyPr/>
        <a:lstStyle/>
        <a:p>
          <a:endParaRPr lang="es"/>
        </a:p>
      </dgm:t>
    </dgm:pt>
    <dgm:pt modelId="{DEBA38CA-769D-49F8-ACD5-E2D51C799D19}">
      <dgm:prSet phldr="0"/>
      <dgm:spPr/>
      <dgm:t>
        <a:bodyPr/>
        <a:lstStyle/>
        <a:p>
          <a:pPr algn="ctr" rtl="0"/>
          <a:r>
            <a:rPr lang="es" b="0" i="0" u="none" baseline="0">
              <a:latin typeface="+mn-lt"/>
              <a:ea typeface="+mn-lt"/>
              <a:cs typeface="+mn-lt"/>
            </a:rPr>
            <a:t>El personal presentó los criterios de elegibilidad, las definiciones de comunidad rural y urbana, y recibieron comentarios.</a:t>
          </a:r>
        </a:p>
      </dgm:t>
    </dgm:pt>
    <dgm:pt modelId="{EA424F76-3641-444C-BEBF-3D62851E0939}" type="parTrans" cxnId="{955FFCEF-CC4B-4FA8-9E3F-277F21034E16}">
      <dgm:prSet/>
      <dgm:spPr/>
      <dgm:t>
        <a:bodyPr/>
        <a:lstStyle/>
        <a:p>
          <a:endParaRPr lang="es"/>
        </a:p>
      </dgm:t>
    </dgm:pt>
    <dgm:pt modelId="{8DCC3B21-1F5F-4122-BB96-79078C386605}" type="sibTrans" cxnId="{955FFCEF-CC4B-4FA8-9E3F-277F21034E16}">
      <dgm:prSet/>
      <dgm:spPr/>
      <dgm:t>
        <a:bodyPr/>
        <a:lstStyle/>
        <a:p>
          <a:endParaRPr lang="es"/>
        </a:p>
      </dgm:t>
    </dgm:pt>
    <dgm:pt modelId="{5C7113ED-F94E-457C-ACC6-C3347B59D70A}">
      <dgm:prSet phldr="0"/>
      <dgm:spPr/>
      <dgm:t>
        <a:bodyPr/>
        <a:lstStyle/>
        <a:p>
          <a:pPr algn="ctr" rtl="0"/>
          <a:r>
            <a:rPr lang="es" b="0" i="0" u="none" baseline="0">
              <a:latin typeface="+mn-lt"/>
              <a:ea typeface="+mn-lt"/>
              <a:cs typeface="+mn-lt"/>
            </a:rPr>
            <a:t>Orientación opcional para miembros nuevos de 12:30 p. m. a 1:00 p. m.</a:t>
          </a:r>
        </a:p>
      </dgm:t>
    </dgm:pt>
    <dgm:pt modelId="{34089EA8-8944-4894-8E8C-2D101FCB2271}" type="parTrans" cxnId="{9FCC898C-6C3E-464E-8B63-E332A68A45DB}">
      <dgm:prSet/>
      <dgm:spPr/>
      <dgm:t>
        <a:bodyPr/>
        <a:lstStyle/>
        <a:p>
          <a:endParaRPr lang="es"/>
        </a:p>
      </dgm:t>
    </dgm:pt>
    <dgm:pt modelId="{62E2499B-0EC1-4703-BF37-06E404002280}" type="sibTrans" cxnId="{9FCC898C-6C3E-464E-8B63-E332A68A45DB}">
      <dgm:prSet/>
      <dgm:spPr/>
      <dgm:t>
        <a:bodyPr/>
        <a:lstStyle/>
        <a:p>
          <a:endParaRPr lang="es"/>
        </a:p>
      </dgm:t>
    </dgm:pt>
    <dgm:pt modelId="{8E84545B-A18B-4764-B497-100BBC803FBB}">
      <dgm:prSet phldr="0"/>
      <dgm:spPr/>
      <dgm:t>
        <a:bodyPr/>
        <a:lstStyle/>
        <a:p>
          <a:pPr algn="ctr" rtl="0"/>
          <a:endParaRPr lang="es">
            <a:latin typeface="+mn-lt"/>
          </a:endParaRPr>
        </a:p>
      </dgm:t>
    </dgm:pt>
    <dgm:pt modelId="{C946D68C-5645-47FD-B96E-EF6A97AD09B1}" type="parTrans" cxnId="{E210B993-E0FF-42A3-810F-95F1D87A918C}">
      <dgm:prSet/>
      <dgm:spPr/>
      <dgm:t>
        <a:bodyPr/>
        <a:lstStyle/>
        <a:p>
          <a:endParaRPr lang="es"/>
        </a:p>
      </dgm:t>
    </dgm:pt>
    <dgm:pt modelId="{CB21A688-0EFD-47DA-BC6B-1C87E63DA26B}" type="sibTrans" cxnId="{E210B993-E0FF-42A3-810F-95F1D87A918C}">
      <dgm:prSet/>
      <dgm:spPr/>
      <dgm:t>
        <a:bodyPr/>
        <a:lstStyle/>
        <a:p>
          <a:endParaRPr lang="es"/>
        </a:p>
      </dgm:t>
    </dgm:pt>
    <dgm:pt modelId="{1376AADC-3ACB-439A-BCAD-99ACC0A1F227}">
      <dgm:prSet phldr="0"/>
      <dgm:spPr/>
      <dgm:t>
        <a:bodyPr/>
        <a:lstStyle/>
        <a:p>
          <a:pPr algn="ctr" rtl="0"/>
          <a:r>
            <a:rPr lang="es" b="0" i="0" u="none" baseline="0">
              <a:latin typeface="+mn-lt"/>
              <a:ea typeface="+mn-lt"/>
              <a:cs typeface="+mn-lt"/>
            </a:rPr>
            <a:t>Los miembros del CW recibieron el folleto de las Sesiones de información general de HEZ para apoyar el trabajo de difusión.</a:t>
          </a:r>
        </a:p>
      </dgm:t>
    </dgm:pt>
    <dgm:pt modelId="{1D07A186-383F-42C1-9834-2936595B0CE3}" type="parTrans" cxnId="{7AF25A4C-BE90-4CDD-9618-E8E61B2D716F}">
      <dgm:prSet/>
      <dgm:spPr/>
      <dgm:t>
        <a:bodyPr/>
        <a:lstStyle/>
        <a:p>
          <a:endParaRPr lang="es"/>
        </a:p>
      </dgm:t>
    </dgm:pt>
    <dgm:pt modelId="{5D588773-2F8D-45EB-A4FA-C8BDBE3D41D6}" type="sibTrans" cxnId="{7AF25A4C-BE90-4CDD-9618-E8E61B2D716F}">
      <dgm:prSet/>
      <dgm:spPr/>
      <dgm:t>
        <a:bodyPr/>
        <a:lstStyle/>
        <a:p>
          <a:endParaRPr lang="es"/>
        </a:p>
      </dgm:t>
    </dgm:pt>
    <dgm:pt modelId="{34CB0FC6-0EE5-487B-9599-A872F205E7C9}" type="pres">
      <dgm:prSet presAssocID="{6A7C1C1D-25F7-4E1B-AD5C-964B272042FD}" presName="Name0" presStyleCnt="0">
        <dgm:presLayoutVars>
          <dgm:dir/>
          <dgm:animLvl val="lvl"/>
          <dgm:resizeHandles val="exact"/>
        </dgm:presLayoutVars>
      </dgm:prSet>
      <dgm:spPr/>
    </dgm:pt>
    <dgm:pt modelId="{3D115455-82F8-4C50-B3A9-0F1620197AF1}" type="pres">
      <dgm:prSet presAssocID="{530A76A5-2ECE-4662-9066-D712B04FACBF}" presName="linNode" presStyleCnt="0"/>
      <dgm:spPr/>
    </dgm:pt>
    <dgm:pt modelId="{64C58265-80E5-4519-A3E2-8F374C795DB9}" type="pres">
      <dgm:prSet presAssocID="{530A76A5-2ECE-4662-9066-D712B04FACBF}" presName="parentText" presStyleLbl="node1" presStyleIdx="0" presStyleCnt="3" custScaleY="96022">
        <dgm:presLayoutVars>
          <dgm:chMax val="1"/>
          <dgm:bulletEnabled val="1"/>
        </dgm:presLayoutVars>
      </dgm:prSet>
      <dgm:spPr/>
    </dgm:pt>
    <dgm:pt modelId="{D392E614-CB4B-4EDA-8B61-B3565FC02328}" type="pres">
      <dgm:prSet presAssocID="{530A76A5-2ECE-4662-9066-D712B04FACBF}" presName="descendantText" presStyleLbl="alignAccFollowNode1" presStyleIdx="0" presStyleCnt="3">
        <dgm:presLayoutVars>
          <dgm:bulletEnabled val="1"/>
        </dgm:presLayoutVars>
      </dgm:prSet>
      <dgm:spPr/>
    </dgm:pt>
    <dgm:pt modelId="{C83AAEDF-A3A0-46FC-8196-CF6D3A49CD2C}" type="pres">
      <dgm:prSet presAssocID="{EC3996C7-8367-4C3D-BF69-FCA85100AC20}" presName="sp" presStyleCnt="0"/>
      <dgm:spPr/>
    </dgm:pt>
    <dgm:pt modelId="{1AE4F6AB-8D26-4F83-A469-BF6A939D8944}" type="pres">
      <dgm:prSet presAssocID="{854B8147-6856-43D1-95B4-15AD64C5567D}" presName="linNode" presStyleCnt="0"/>
      <dgm:spPr/>
    </dgm:pt>
    <dgm:pt modelId="{25EBD042-65B5-4541-AA4D-88FCBFF5AA33}" type="pres">
      <dgm:prSet presAssocID="{854B8147-6856-43D1-95B4-15AD64C5567D}" presName="parentText" presStyleLbl="node1" presStyleIdx="1" presStyleCnt="3" custScaleY="94191">
        <dgm:presLayoutVars>
          <dgm:chMax val="1"/>
          <dgm:bulletEnabled val="1"/>
        </dgm:presLayoutVars>
      </dgm:prSet>
      <dgm:spPr/>
    </dgm:pt>
    <dgm:pt modelId="{7D88E7B9-977B-4697-8B9C-A9045A72F264}" type="pres">
      <dgm:prSet presAssocID="{854B8147-6856-43D1-95B4-15AD64C5567D}" presName="descendantText" presStyleLbl="alignAccFollowNode1" presStyleIdx="1" presStyleCnt="3">
        <dgm:presLayoutVars>
          <dgm:bulletEnabled val="1"/>
        </dgm:presLayoutVars>
      </dgm:prSet>
      <dgm:spPr/>
    </dgm:pt>
    <dgm:pt modelId="{F8A2C182-3CFC-4AD9-A990-8106233A1BCA}" type="pres">
      <dgm:prSet presAssocID="{ADF75CC5-D908-4931-8C60-4D5C9E7AE259}" presName="sp" presStyleCnt="0"/>
      <dgm:spPr/>
    </dgm:pt>
    <dgm:pt modelId="{AD7083C8-5606-4264-999C-410BDC943DFC}" type="pres">
      <dgm:prSet presAssocID="{913280BC-CBEC-49D1-A118-74F622F78F48}" presName="linNode" presStyleCnt="0"/>
      <dgm:spPr/>
    </dgm:pt>
    <dgm:pt modelId="{A4D85E5A-F309-44CE-8860-E26FE9E883E3}" type="pres">
      <dgm:prSet presAssocID="{913280BC-CBEC-49D1-A118-74F622F78F48}" presName="parentText" presStyleLbl="node1" presStyleIdx="2" presStyleCnt="3" custScaleY="91508">
        <dgm:presLayoutVars>
          <dgm:chMax val="1"/>
          <dgm:bulletEnabled val="1"/>
        </dgm:presLayoutVars>
      </dgm:prSet>
      <dgm:spPr/>
    </dgm:pt>
    <dgm:pt modelId="{B65144FA-A2D2-4C0B-BAA5-9F753C7AFE3C}" type="pres">
      <dgm:prSet presAssocID="{913280BC-CBEC-49D1-A118-74F622F78F48}" presName="descendantText" presStyleLbl="alignAccFollowNode1" presStyleIdx="2" presStyleCnt="3">
        <dgm:presLayoutVars>
          <dgm:bulletEnabled val="1"/>
        </dgm:presLayoutVars>
      </dgm:prSet>
      <dgm:spPr/>
    </dgm:pt>
  </dgm:ptLst>
  <dgm:cxnLst>
    <dgm:cxn modelId="{B7E04103-FC5B-4B27-8F33-7294D1833D33}" type="presOf" srcId="{854B8147-6856-43D1-95B4-15AD64C5567D}" destId="{25EBD042-65B5-4541-AA4D-88FCBFF5AA33}" srcOrd="0" destOrd="0" presId="urn:microsoft.com/office/officeart/2005/8/layout/vList5"/>
    <dgm:cxn modelId="{0604FC15-A359-41DD-AD3B-AC98B226C216}" srcId="{530A76A5-2ECE-4662-9066-D712B04FACBF}" destId="{5FBADE3C-8B05-4675-B6C4-CB195482DF05}" srcOrd="1" destOrd="0" parTransId="{9AECD83B-E01B-48DE-81AF-58107E1C038E}" sibTransId="{2A4682B3-FC59-452C-91FC-0C9106F4D98E}"/>
    <dgm:cxn modelId="{B309C61E-BB8B-4C29-9D60-3B5E5E4A23C2}" type="presOf" srcId="{638728E8-FD02-4B8D-962F-ECC684C188B8}" destId="{B65144FA-A2D2-4C0B-BAA5-9F753C7AFE3C}" srcOrd="0" destOrd="1" presId="urn:microsoft.com/office/officeart/2005/8/layout/vList5"/>
    <dgm:cxn modelId="{ADA8353C-7139-4B62-B407-ABED7D5ED04F}" type="presOf" srcId="{DEBA38CA-769D-49F8-ACD5-E2D51C799D19}" destId="{7D88E7B9-977B-4697-8B9C-A9045A72F264}" srcOrd="0" destOrd="0" presId="urn:microsoft.com/office/officeart/2005/8/layout/vList5"/>
    <dgm:cxn modelId="{AE640E43-2698-430F-A930-CE615A517B9E}" type="presOf" srcId="{5C7113ED-F94E-457C-ACC6-C3347B59D70A}" destId="{B65144FA-A2D2-4C0B-BAA5-9F753C7AFE3C}" srcOrd="0" destOrd="2" presId="urn:microsoft.com/office/officeart/2005/8/layout/vList5"/>
    <dgm:cxn modelId="{2F612844-176E-4F66-8074-FA07DDE13523}" type="presOf" srcId="{5FBADE3C-8B05-4675-B6C4-CB195482DF05}" destId="{D392E614-CB4B-4EDA-8B61-B3565FC02328}" srcOrd="0" destOrd="1" presId="urn:microsoft.com/office/officeart/2005/8/layout/vList5"/>
    <dgm:cxn modelId="{7AF25A4C-BE90-4CDD-9618-E8E61B2D716F}" srcId="{854B8147-6856-43D1-95B4-15AD64C5567D}" destId="{1376AADC-3ACB-439A-BCAD-99ACC0A1F227}" srcOrd="1" destOrd="0" parTransId="{1D07A186-383F-42C1-9834-2936595B0CE3}" sibTransId="{5D588773-2F8D-45EB-A4FA-C8BDBE3D41D6}"/>
    <dgm:cxn modelId="{6668914F-0678-49D9-87AB-72047D70A74D}" type="presOf" srcId="{913280BC-CBEC-49D1-A118-74F622F78F48}" destId="{A4D85E5A-F309-44CE-8860-E26FE9E883E3}" srcOrd="0" destOrd="0" presId="urn:microsoft.com/office/officeart/2005/8/layout/vList5"/>
    <dgm:cxn modelId="{DB273D50-E11D-463E-8A25-7350403037B3}" srcId="{6A7C1C1D-25F7-4E1B-AD5C-964B272042FD}" destId="{854B8147-6856-43D1-95B4-15AD64C5567D}" srcOrd="1" destOrd="0" parTransId="{8A667C95-7005-4E83-8A8F-08AFFB40E278}" sibTransId="{ADF75CC5-D908-4931-8C60-4D5C9E7AE259}"/>
    <dgm:cxn modelId="{75187D71-8F86-441C-ACD3-D57DD5ABDC17}" type="presOf" srcId="{53322112-CE7C-4782-ABFE-776BC59477E3}" destId="{D392E614-CB4B-4EDA-8B61-B3565FC02328}" srcOrd="0" destOrd="0" presId="urn:microsoft.com/office/officeart/2005/8/layout/vList5"/>
    <dgm:cxn modelId="{34DF2C74-D53D-4F2D-BBC0-6E7C76F379DF}" type="presOf" srcId="{530A76A5-2ECE-4662-9066-D712B04FACBF}" destId="{64C58265-80E5-4519-A3E2-8F374C795DB9}" srcOrd="0" destOrd="0" presId="urn:microsoft.com/office/officeart/2005/8/layout/vList5"/>
    <dgm:cxn modelId="{5689F179-3967-4A5D-A732-CDDDFC9D9FC4}" srcId="{913280BC-CBEC-49D1-A118-74F622F78F48}" destId="{638728E8-FD02-4B8D-962F-ECC684C188B8}" srcOrd="1" destOrd="0" parTransId="{F27BC71C-C52A-4597-A0C2-15D15D975DBE}" sibTransId="{F90ADC79-9E89-4DDC-B334-6ADE2AF2944B}"/>
    <dgm:cxn modelId="{97C3105A-545B-4FC0-AB5C-534D6481D72A}" srcId="{530A76A5-2ECE-4662-9066-D712B04FACBF}" destId="{53322112-CE7C-4782-ABFE-776BC59477E3}" srcOrd="0" destOrd="0" parTransId="{8CDB984F-775F-419A-9A01-33F9DD71C172}" sibTransId="{090C8A0C-31B0-47BF-A0B4-BA461012CF99}"/>
    <dgm:cxn modelId="{F6961680-0DC4-4244-9D43-FF5448FBAAB4}" srcId="{6A7C1C1D-25F7-4E1B-AD5C-964B272042FD}" destId="{913280BC-CBEC-49D1-A118-74F622F78F48}" srcOrd="2" destOrd="0" parTransId="{434627F7-E96B-4D3E-A33B-6B502B637602}" sibTransId="{865934CE-9B61-45E9-8DD9-54A21777B983}"/>
    <dgm:cxn modelId="{9FCC898C-6C3E-464E-8B63-E332A68A45DB}" srcId="{913280BC-CBEC-49D1-A118-74F622F78F48}" destId="{5C7113ED-F94E-457C-ACC6-C3347B59D70A}" srcOrd="2" destOrd="0" parTransId="{34089EA8-8944-4894-8E8C-2D101FCB2271}" sibTransId="{62E2499B-0EC1-4703-BF37-06E404002280}"/>
    <dgm:cxn modelId="{E210B993-E0FF-42A3-810F-95F1D87A918C}" srcId="{854B8147-6856-43D1-95B4-15AD64C5567D}" destId="{8E84545B-A18B-4764-B497-100BBC803FBB}" srcOrd="2" destOrd="0" parTransId="{C946D68C-5645-47FD-B96E-EF6A97AD09B1}" sibTransId="{CB21A688-0EFD-47DA-BC6B-1C87E63DA26B}"/>
    <dgm:cxn modelId="{069D0695-487F-498B-B414-98472A39B34C}" type="presOf" srcId="{8E84545B-A18B-4764-B497-100BBC803FBB}" destId="{7D88E7B9-977B-4697-8B9C-A9045A72F264}" srcOrd="0" destOrd="2" presId="urn:microsoft.com/office/officeart/2005/8/layout/vList5"/>
    <dgm:cxn modelId="{1636329A-F363-459F-9485-49CA0C563992}" type="presOf" srcId="{75ECFAE0-F1F0-4878-8DAE-9182D3FF9D15}" destId="{B65144FA-A2D2-4C0B-BAA5-9F753C7AFE3C}" srcOrd="0" destOrd="0" presId="urn:microsoft.com/office/officeart/2005/8/layout/vList5"/>
    <dgm:cxn modelId="{8043FBB0-1D60-4F85-8AC9-78DC4365755A}" srcId="{6A7C1C1D-25F7-4E1B-AD5C-964B272042FD}" destId="{530A76A5-2ECE-4662-9066-D712B04FACBF}" srcOrd="0" destOrd="0" parTransId="{E2A2950B-CC80-43BF-8E81-6D460A8D2673}" sibTransId="{EC3996C7-8367-4C3D-BF69-FCA85100AC20}"/>
    <dgm:cxn modelId="{796375CD-1895-4D11-85DE-F0ADCCEBBC73}" type="presOf" srcId="{1376AADC-3ACB-439A-BCAD-99ACC0A1F227}" destId="{7D88E7B9-977B-4697-8B9C-A9045A72F264}" srcOrd="0" destOrd="1" presId="urn:microsoft.com/office/officeart/2005/8/layout/vList5"/>
    <dgm:cxn modelId="{637A0DD0-F61D-4A9E-87EB-F5A48541F3E8}" type="presOf" srcId="{6A7C1C1D-25F7-4E1B-AD5C-964B272042FD}" destId="{34CB0FC6-0EE5-487B-9599-A872F205E7C9}" srcOrd="0" destOrd="0" presId="urn:microsoft.com/office/officeart/2005/8/layout/vList5"/>
    <dgm:cxn modelId="{A478F6D0-E03F-4FD4-9E5C-628D1A2B6A07}" srcId="{913280BC-CBEC-49D1-A118-74F622F78F48}" destId="{75ECFAE0-F1F0-4878-8DAE-9182D3FF9D15}" srcOrd="0" destOrd="0" parTransId="{76783EC9-1B6B-4EC7-A70B-6DDE280C42A5}" sibTransId="{381762D2-8578-4A20-B121-8F71DFD13D6A}"/>
    <dgm:cxn modelId="{955FFCEF-CC4B-4FA8-9E3F-277F21034E16}" srcId="{854B8147-6856-43D1-95B4-15AD64C5567D}" destId="{DEBA38CA-769D-49F8-ACD5-E2D51C799D19}" srcOrd="0" destOrd="0" parTransId="{EA424F76-3641-444C-BEBF-3D62851E0939}" sibTransId="{8DCC3B21-1F5F-4122-BB96-79078C386605}"/>
    <dgm:cxn modelId="{CF97FFEE-EE10-4103-9F09-58EAE70883A2}" type="presParOf" srcId="{34CB0FC6-0EE5-487B-9599-A872F205E7C9}" destId="{3D115455-82F8-4C50-B3A9-0F1620197AF1}" srcOrd="0" destOrd="0" presId="urn:microsoft.com/office/officeart/2005/8/layout/vList5"/>
    <dgm:cxn modelId="{37BB6C3D-210E-4C7D-BF3B-D8AFCBA4946A}" type="presParOf" srcId="{3D115455-82F8-4C50-B3A9-0F1620197AF1}" destId="{64C58265-80E5-4519-A3E2-8F374C795DB9}" srcOrd="0" destOrd="0" presId="urn:microsoft.com/office/officeart/2005/8/layout/vList5"/>
    <dgm:cxn modelId="{3D4FE7A8-0D0D-4DDF-9029-B9DD51E5F09D}" type="presParOf" srcId="{3D115455-82F8-4C50-B3A9-0F1620197AF1}" destId="{D392E614-CB4B-4EDA-8B61-B3565FC02328}" srcOrd="1" destOrd="0" presId="urn:microsoft.com/office/officeart/2005/8/layout/vList5"/>
    <dgm:cxn modelId="{BC53FA07-2519-4697-8779-C58C3A917724}" type="presParOf" srcId="{34CB0FC6-0EE5-487B-9599-A872F205E7C9}" destId="{C83AAEDF-A3A0-46FC-8196-CF6D3A49CD2C}" srcOrd="1" destOrd="0" presId="urn:microsoft.com/office/officeart/2005/8/layout/vList5"/>
    <dgm:cxn modelId="{25D569BD-4257-4660-8C58-6A315F19A289}" type="presParOf" srcId="{34CB0FC6-0EE5-487B-9599-A872F205E7C9}" destId="{1AE4F6AB-8D26-4F83-A469-BF6A939D8944}" srcOrd="2" destOrd="0" presId="urn:microsoft.com/office/officeart/2005/8/layout/vList5"/>
    <dgm:cxn modelId="{D9E5B759-219C-4538-A2C0-DE4F6B595C72}" type="presParOf" srcId="{1AE4F6AB-8D26-4F83-A469-BF6A939D8944}" destId="{25EBD042-65B5-4541-AA4D-88FCBFF5AA33}" srcOrd="0" destOrd="0" presId="urn:microsoft.com/office/officeart/2005/8/layout/vList5"/>
    <dgm:cxn modelId="{E57814FE-4E48-4BD8-AE4C-DE4A55D9A75B}" type="presParOf" srcId="{1AE4F6AB-8D26-4F83-A469-BF6A939D8944}" destId="{7D88E7B9-977B-4697-8B9C-A9045A72F264}" srcOrd="1" destOrd="0" presId="urn:microsoft.com/office/officeart/2005/8/layout/vList5"/>
    <dgm:cxn modelId="{337AA104-30EF-43FA-9E19-7356CF3F9DEA}" type="presParOf" srcId="{34CB0FC6-0EE5-487B-9599-A872F205E7C9}" destId="{F8A2C182-3CFC-4AD9-A990-8106233A1BCA}" srcOrd="3" destOrd="0" presId="urn:microsoft.com/office/officeart/2005/8/layout/vList5"/>
    <dgm:cxn modelId="{D11BC31F-F05B-4D3F-8D11-1A810B3862D7}" type="presParOf" srcId="{34CB0FC6-0EE5-487B-9599-A872F205E7C9}" destId="{AD7083C8-5606-4264-999C-410BDC943DFC}" srcOrd="4" destOrd="0" presId="urn:microsoft.com/office/officeart/2005/8/layout/vList5"/>
    <dgm:cxn modelId="{CB839295-4F05-4BBE-89B8-47F3096DAAB9}" type="presParOf" srcId="{AD7083C8-5606-4264-999C-410BDC943DFC}" destId="{A4D85E5A-F309-44CE-8860-E26FE9E883E3}" srcOrd="0" destOrd="0" presId="urn:microsoft.com/office/officeart/2005/8/layout/vList5"/>
    <dgm:cxn modelId="{384A2C06-BD03-4C0C-8E01-F741269CD5DA}" type="presParOf" srcId="{AD7083C8-5606-4264-999C-410BDC943DFC}" destId="{B65144FA-A2D2-4C0B-BAA5-9F753C7AFE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AE9A-E156-49F3-98AC-2343179F9296}">
      <dsp:nvSpPr>
        <dsp:cNvPr id="0" name=""/>
        <dsp:cNvSpPr/>
      </dsp:nvSpPr>
      <dsp:spPr>
        <a:xfrm>
          <a:off x="0" y="42534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7682D-194B-4D90-AB5C-6C68FD490FC4}">
      <dsp:nvSpPr>
        <dsp:cNvPr id="0" name=""/>
        <dsp:cNvSpPr/>
      </dsp:nvSpPr>
      <dsp:spPr>
        <a:xfrm>
          <a:off x="340360" y="41589"/>
          <a:ext cx="49362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s" sz="1800" b="0" i="0" u="none" kern="1200" baseline="0">
              <a:latin typeface="Calibri"/>
              <a:ea typeface="Calibri"/>
              <a:cs typeface="Calibri"/>
            </a:rPr>
            <a:t>Conocer el progreso de los subcomités de comunidades rurales, urbanas y tribales durante los últimos dos meses.</a:t>
          </a:r>
        </a:p>
      </dsp:txBody>
      <dsp:txXfrm>
        <a:off x="377827" y="79056"/>
        <a:ext cx="4861266" cy="692586"/>
      </dsp:txXfrm>
    </dsp:sp>
    <dsp:sp modelId="{7D66B7F3-E225-4AD2-9E5C-B1D536D237EA}">
      <dsp:nvSpPr>
        <dsp:cNvPr id="0" name=""/>
        <dsp:cNvSpPr/>
      </dsp:nvSpPr>
      <dsp:spPr>
        <a:xfrm>
          <a:off x="0" y="160470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321C7-6B30-4EE9-A57E-DA8BC2D9CC93}">
      <dsp:nvSpPr>
        <dsp:cNvPr id="0" name=""/>
        <dsp:cNvSpPr/>
      </dsp:nvSpPr>
      <dsp:spPr>
        <a:xfrm>
          <a:off x="340360" y="1220949"/>
          <a:ext cx="497808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s" sz="1800" b="0" i="0" u="none" kern="1200" baseline="0">
              <a:latin typeface="Calibri"/>
              <a:ea typeface="Calibri"/>
              <a:cs typeface="Calibri"/>
            </a:rPr>
            <a:t>Tomar una decisión respecto a las propuestas del subcomité para comunidades rurales y urbanas.</a:t>
          </a:r>
        </a:p>
      </dsp:txBody>
      <dsp:txXfrm>
        <a:off x="377827" y="1258416"/>
        <a:ext cx="4903150" cy="692586"/>
      </dsp:txXfrm>
    </dsp:sp>
    <dsp:sp modelId="{29AA5ADD-5DD4-473F-8A8C-4EB7DD46ABE3}">
      <dsp:nvSpPr>
        <dsp:cNvPr id="0" name=""/>
        <dsp:cNvSpPr/>
      </dsp:nvSpPr>
      <dsp:spPr>
        <a:xfrm>
          <a:off x="0" y="2784069"/>
          <a:ext cx="68072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6AD1E-F593-45A4-A718-75D301A2A149}">
      <dsp:nvSpPr>
        <dsp:cNvPr id="0" name=""/>
        <dsp:cNvSpPr/>
      </dsp:nvSpPr>
      <dsp:spPr>
        <a:xfrm>
          <a:off x="340360" y="2400309"/>
          <a:ext cx="5408463"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s" sz="1800" b="0" i="0" u="none" kern="1200" baseline="0"/>
            <a:t>Revisar y hacer comentarios sobre el Formulario de candidatura de HEZ.</a:t>
          </a:r>
        </a:p>
      </dsp:txBody>
      <dsp:txXfrm>
        <a:off x="377827" y="2437776"/>
        <a:ext cx="5333529"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2E614-CB4B-4EDA-8B61-B3565FC02328}">
      <dsp:nvSpPr>
        <dsp:cNvPr id="0" name=""/>
        <dsp:cNvSpPr/>
      </dsp:nvSpPr>
      <dsp:spPr>
        <a:xfrm rot="5400000">
          <a:off x="5092610" y="-1900560"/>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ctr" defTabSz="666750" rtl="0">
            <a:lnSpc>
              <a:spcPct val="90000"/>
            </a:lnSpc>
            <a:spcBef>
              <a:spcPct val="0"/>
            </a:spcBef>
            <a:spcAft>
              <a:spcPct val="15000"/>
            </a:spcAft>
            <a:buChar char="•"/>
          </a:pPr>
          <a:r>
            <a:rPr lang="es" sz="1500" b="0" i="0" u="none" kern="1200" baseline="0">
              <a:latin typeface="+mn-lt"/>
              <a:ea typeface="+mn-lt"/>
              <a:cs typeface="+mn-lt"/>
            </a:rPr>
            <a:t>Participaron 17 personas de todo el estado.</a:t>
          </a:r>
        </a:p>
        <a:p>
          <a:pPr marL="114300" lvl="1" indent="-114300" algn="ctr" defTabSz="666750" rtl="0">
            <a:lnSpc>
              <a:spcPct val="90000"/>
            </a:lnSpc>
            <a:spcBef>
              <a:spcPct val="0"/>
            </a:spcBef>
            <a:spcAft>
              <a:spcPct val="15000"/>
            </a:spcAft>
            <a:buChar char="•"/>
          </a:pPr>
          <a:r>
            <a:rPr lang="es" sz="1500" b="0" i="0" u="none" kern="1200" baseline="0">
              <a:latin typeface="+mn-lt"/>
              <a:ea typeface="+mn-lt"/>
              <a:cs typeface="+mn-lt"/>
            </a:rPr>
            <a:t>Se sumaron 2 miembros nuevos del CW.</a:t>
          </a:r>
        </a:p>
      </dsp:txBody>
      <dsp:txXfrm rot="-5400000">
        <a:off x="3055820" y="202570"/>
        <a:ext cx="5366230" cy="1226310"/>
      </dsp:txXfrm>
    </dsp:sp>
    <dsp:sp modelId="{64C58265-80E5-4519-A3E2-8F374C795DB9}">
      <dsp:nvSpPr>
        <dsp:cNvPr id="0" name=""/>
        <dsp:cNvSpPr/>
      </dsp:nvSpPr>
      <dsp:spPr>
        <a:xfrm>
          <a:off x="0" y="143"/>
          <a:ext cx="3055820" cy="1631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rtl="0">
            <a:lnSpc>
              <a:spcPct val="90000"/>
            </a:lnSpc>
            <a:spcBef>
              <a:spcPct val="0"/>
            </a:spcBef>
            <a:spcAft>
              <a:spcPct val="35000"/>
            </a:spcAft>
            <a:buNone/>
          </a:pPr>
          <a:r>
            <a:rPr lang="es" sz="4800" b="0" i="0" u="none" kern="1200" baseline="0"/>
            <a:t>QUIÉN</a:t>
          </a:r>
          <a:endParaRPr lang="es" sz="6100" kern="1200"/>
        </a:p>
      </dsp:txBody>
      <dsp:txXfrm>
        <a:off x="79627" y="79770"/>
        <a:ext cx="2896566" cy="1471907"/>
      </dsp:txXfrm>
    </dsp:sp>
    <dsp:sp modelId="{7D88E7B9-977B-4697-8B9C-A9045A72F264}">
      <dsp:nvSpPr>
        <dsp:cNvPr id="0" name=""/>
        <dsp:cNvSpPr/>
      </dsp:nvSpPr>
      <dsp:spPr>
        <a:xfrm rot="5400000">
          <a:off x="5092610" y="-200014"/>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ctr" defTabSz="666750" rtl="0">
            <a:lnSpc>
              <a:spcPct val="90000"/>
            </a:lnSpc>
            <a:spcBef>
              <a:spcPct val="0"/>
            </a:spcBef>
            <a:spcAft>
              <a:spcPct val="15000"/>
            </a:spcAft>
            <a:buChar char="•"/>
          </a:pPr>
          <a:r>
            <a:rPr lang="es" sz="1500" b="0" i="0" u="none" kern="1200" baseline="0">
              <a:latin typeface="+mn-lt"/>
              <a:ea typeface="+mn-lt"/>
              <a:cs typeface="+mn-lt"/>
            </a:rPr>
            <a:t>El personal presentó los criterios de elegibilidad, las definiciones de comunidad rural y urbana, y recibieron comentarios.</a:t>
          </a:r>
        </a:p>
        <a:p>
          <a:pPr marL="114300" lvl="1" indent="-114300" algn="ctr" defTabSz="666750" rtl="0">
            <a:lnSpc>
              <a:spcPct val="90000"/>
            </a:lnSpc>
            <a:spcBef>
              <a:spcPct val="0"/>
            </a:spcBef>
            <a:spcAft>
              <a:spcPct val="15000"/>
            </a:spcAft>
            <a:buChar char="•"/>
          </a:pPr>
          <a:r>
            <a:rPr lang="es" sz="1500" b="0" i="0" u="none" kern="1200" baseline="0">
              <a:latin typeface="+mn-lt"/>
              <a:ea typeface="+mn-lt"/>
              <a:cs typeface="+mn-lt"/>
            </a:rPr>
            <a:t>Los miembros del CW recibieron el folleto de las Sesiones de información general de HEZ para apoyar el trabajo de difusión.</a:t>
          </a:r>
        </a:p>
        <a:p>
          <a:pPr marL="114300" lvl="1" indent="-114300" algn="ctr" defTabSz="666750" rtl="0">
            <a:lnSpc>
              <a:spcPct val="90000"/>
            </a:lnSpc>
            <a:spcBef>
              <a:spcPct val="0"/>
            </a:spcBef>
            <a:spcAft>
              <a:spcPct val="15000"/>
            </a:spcAft>
            <a:buChar char="•"/>
          </a:pPr>
          <a:endParaRPr lang="es" sz="1500" kern="1200">
            <a:latin typeface="+mn-lt"/>
          </a:endParaRPr>
        </a:p>
      </dsp:txBody>
      <dsp:txXfrm rot="-5400000">
        <a:off x="3055820" y="1903116"/>
        <a:ext cx="5366230" cy="1226310"/>
      </dsp:txXfrm>
    </dsp:sp>
    <dsp:sp modelId="{25EBD042-65B5-4541-AA4D-88FCBFF5AA33}">
      <dsp:nvSpPr>
        <dsp:cNvPr id="0" name=""/>
        <dsp:cNvSpPr/>
      </dsp:nvSpPr>
      <dsp:spPr>
        <a:xfrm>
          <a:off x="0" y="1716242"/>
          <a:ext cx="3055820" cy="1600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rtl="0">
            <a:lnSpc>
              <a:spcPct val="90000"/>
            </a:lnSpc>
            <a:spcBef>
              <a:spcPct val="0"/>
            </a:spcBef>
            <a:spcAft>
              <a:spcPct val="35000"/>
            </a:spcAft>
            <a:buNone/>
          </a:pPr>
          <a:r>
            <a:rPr lang="es" sz="4800" b="0" i="0" u="none" kern="1200" baseline="0"/>
            <a:t>QUÉ</a:t>
          </a:r>
        </a:p>
      </dsp:txBody>
      <dsp:txXfrm>
        <a:off x="78108" y="1794350"/>
        <a:ext cx="2899604" cy="1443841"/>
      </dsp:txXfrm>
    </dsp:sp>
    <dsp:sp modelId="{B65144FA-A2D2-4C0B-BAA5-9F753C7AFE3C}">
      <dsp:nvSpPr>
        <dsp:cNvPr id="0" name=""/>
        <dsp:cNvSpPr/>
      </dsp:nvSpPr>
      <dsp:spPr>
        <a:xfrm rot="5400000">
          <a:off x="5092610" y="1462192"/>
          <a:ext cx="1358990" cy="54325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ctr" defTabSz="666750" rtl="0">
            <a:lnSpc>
              <a:spcPct val="90000"/>
            </a:lnSpc>
            <a:spcBef>
              <a:spcPct val="0"/>
            </a:spcBef>
            <a:spcAft>
              <a:spcPct val="15000"/>
            </a:spcAft>
            <a:buChar char="•"/>
          </a:pPr>
          <a:r>
            <a:rPr lang="es" sz="1500" b="0" i="0" u="none" kern="1200" baseline="0">
              <a:latin typeface="+mn-lt"/>
              <a:ea typeface="+mn-lt"/>
              <a:cs typeface="+mn-lt"/>
            </a:rPr>
            <a:t>Las reuniones se celebran el segundo jueves de cada mes.</a:t>
          </a:r>
        </a:p>
        <a:p>
          <a:pPr marL="114300" lvl="1" indent="-114300" algn="ctr" defTabSz="666750" rtl="0">
            <a:lnSpc>
              <a:spcPct val="90000"/>
            </a:lnSpc>
            <a:spcBef>
              <a:spcPct val="0"/>
            </a:spcBef>
            <a:spcAft>
              <a:spcPct val="15000"/>
            </a:spcAft>
            <a:buChar char="•"/>
          </a:pPr>
          <a:r>
            <a:rPr lang="es" sz="1500" b="0" i="0" u="none" kern="1200" baseline="0">
              <a:latin typeface="+mn-lt"/>
              <a:ea typeface="+mn-lt"/>
              <a:cs typeface="+mn-lt"/>
            </a:rPr>
            <a:t>La próxima reunión es el jueves 9 de febrero de 1:00 p. m. a 3:00 p. m.</a:t>
          </a:r>
        </a:p>
        <a:p>
          <a:pPr marL="114300" lvl="1" indent="-114300" algn="ctr" defTabSz="666750" rtl="0">
            <a:lnSpc>
              <a:spcPct val="90000"/>
            </a:lnSpc>
            <a:spcBef>
              <a:spcPct val="0"/>
            </a:spcBef>
            <a:spcAft>
              <a:spcPct val="15000"/>
            </a:spcAft>
            <a:buChar char="•"/>
          </a:pPr>
          <a:r>
            <a:rPr lang="es" sz="1500" b="0" i="0" u="none" kern="1200" baseline="0">
              <a:latin typeface="+mn-lt"/>
              <a:ea typeface="+mn-lt"/>
              <a:cs typeface="+mn-lt"/>
            </a:rPr>
            <a:t>Orientación opcional para miembros nuevos de 12:30 p. m. a 1:00 p. m.</a:t>
          </a:r>
        </a:p>
      </dsp:txBody>
      <dsp:txXfrm rot="-5400000">
        <a:off x="3055820" y="3565322"/>
        <a:ext cx="5366230" cy="1226310"/>
      </dsp:txXfrm>
    </dsp:sp>
    <dsp:sp modelId="{A4D85E5A-F309-44CE-8860-E26FE9E883E3}">
      <dsp:nvSpPr>
        <dsp:cNvPr id="0" name=""/>
        <dsp:cNvSpPr/>
      </dsp:nvSpPr>
      <dsp:spPr>
        <a:xfrm>
          <a:off x="0" y="3401236"/>
          <a:ext cx="3055820" cy="155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rtl="0">
            <a:lnSpc>
              <a:spcPct val="90000"/>
            </a:lnSpc>
            <a:spcBef>
              <a:spcPct val="0"/>
            </a:spcBef>
            <a:spcAft>
              <a:spcPct val="35000"/>
            </a:spcAft>
            <a:buNone/>
          </a:pPr>
          <a:r>
            <a:rPr lang="es" sz="4800" b="0" i="0" u="none" kern="1200" baseline="0"/>
            <a:t>CUÁNDO</a:t>
          </a:r>
          <a:endParaRPr lang="es" sz="6100" kern="1200"/>
        </a:p>
      </dsp:txBody>
      <dsp:txXfrm>
        <a:off x="75883" y="3477119"/>
        <a:ext cx="2904054" cy="14027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2/16/2023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2/16/2023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Delany &amp; Marcus introductions</a:t>
            </a:r>
          </a:p>
          <a:p>
            <a:pPr marL="171450" indent="-171450" algn="l" rtl="0">
              <a:buFont typeface="Arial" panose="020B0604020202020204" pitchFamily="34" charset="0"/>
              <a:buChar char="•"/>
            </a:pP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1</a:t>
            </a:fld>
            <a:endParaRPr lang="es"/>
          </a:p>
        </p:txBody>
      </p:sp>
    </p:spTree>
    <p:extLst>
      <p:ext uri="{BB962C8B-B14F-4D97-AF65-F5344CB8AC3E}">
        <p14:creationId xmlns:p14="http://schemas.microsoft.com/office/powerpoint/2010/main" val="106987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BRI</a:t>
            </a:r>
          </a:p>
          <a:p>
            <a:pPr marL="171450" indent="-171450">
              <a:buFont typeface="Arial" panose="020B0604020202020204" pitchFamily="34" charset="0"/>
              <a:buChar char="•"/>
            </a:pPr>
            <a:r>
              <a:rPr lang="en-US" dirty="0">
                <a:cs typeface="Calibri"/>
              </a:rPr>
              <a:t>Ask tribal partners for additional input</a:t>
            </a:r>
          </a:p>
          <a:p>
            <a:pPr marL="0" indent="0" algn="l" rtl="0">
              <a:buFont typeface="Arial" panose="020B0604020202020204" pitchFamily="34" charset="0"/>
              <a:buNone/>
            </a:pPr>
            <a:endParaRPr lang="es" dirty="0">
              <a:cs typeface="Calibri"/>
            </a:endParaRPr>
          </a:p>
        </p:txBody>
      </p:sp>
      <p:sp>
        <p:nvSpPr>
          <p:cNvPr id="4" name="Slide Number Placeholder 3"/>
          <p:cNvSpPr>
            <a:spLocks noGrp="1"/>
          </p:cNvSpPr>
          <p:nvPr>
            <p:ph type="sldNum" sz="quarter" idx="5"/>
          </p:nvPr>
        </p:nvSpPr>
        <p:spPr/>
        <p:txBody>
          <a:bodyPr/>
          <a:lstStyle/>
          <a:p>
            <a:pPr algn="l" rtl="0"/>
            <a:fld id="{7204FE9C-24EC-442B-850F-65B0BA925E10}" type="slidenum">
              <a:rPr/>
              <a:t>11</a:t>
            </a:fld>
            <a:endParaRPr lang="es"/>
          </a:p>
        </p:txBody>
      </p:sp>
    </p:spTree>
    <p:extLst>
      <p:ext uri="{BB962C8B-B14F-4D97-AF65-F5344CB8AC3E}">
        <p14:creationId xmlns:p14="http://schemas.microsoft.com/office/powerpoint/2010/main" val="345253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KAELI</a:t>
            </a:r>
          </a:p>
          <a:p>
            <a:pPr marL="171450" indent="-171450">
              <a:buFont typeface="Arial" panose="020B0604020202020204" pitchFamily="34" charset="0"/>
              <a:buChar char="•"/>
            </a:pPr>
            <a:r>
              <a:rPr lang="en-US" dirty="0"/>
              <a:t>Framing around subcommittees – approach to definitions/metrics</a:t>
            </a:r>
          </a:p>
          <a:p>
            <a:pPr marL="171450" indent="-171450">
              <a:buFont typeface="Arial" panose="020B0604020202020204" pitchFamily="34" charset="0"/>
              <a:buChar char="•"/>
            </a:pPr>
            <a:r>
              <a:rPr lang="en-US" dirty="0"/>
              <a:t>Each subcommittee was provided the same information to develop their definitions and metrics. </a:t>
            </a:r>
          </a:p>
          <a:p>
            <a:pPr marL="628650" lvl="1" indent="-171450">
              <a:buFont typeface="Arial" panose="020B0604020202020204" pitchFamily="34" charset="0"/>
              <a:buChar char="•"/>
            </a:pPr>
            <a:r>
              <a:rPr lang="en-US" dirty="0"/>
              <a:t>Definitions were informed by research that staff did to identify existing definitions for rural and urban. Those existing definitions were built upon by both the CW and CAC to reflect key characteristics in rural and urban areas.</a:t>
            </a:r>
          </a:p>
          <a:p>
            <a:pPr marL="628650" lvl="1" indent="-171450">
              <a:buFont typeface="Arial" panose="020B0604020202020204" pitchFamily="34" charset="0"/>
              <a:buChar char="•"/>
            </a:pPr>
            <a:r>
              <a:rPr lang="en-US" dirty="0"/>
              <a:t>Similarly metrics were based on prior conversations in the CAC and CW around important indicators of health inequity. Discussions around metrics in subcommittees also focused on the unique challenges specific to each of those geographic areas. Acknowledge </a:t>
            </a:r>
            <a:r>
              <a:rPr lang="en-US" dirty="0" err="1"/>
              <a:t>whats</a:t>
            </a:r>
            <a:r>
              <a:rPr lang="en-US" dirty="0"/>
              <a:t> not captured in definitions and metrics – use of narrative questions in nomination form.</a:t>
            </a:r>
          </a:p>
          <a:p>
            <a:pPr marL="628650" lvl="1" indent="-171450">
              <a:buFont typeface="Arial" panose="020B0604020202020204" pitchFamily="34" charset="0"/>
              <a:buChar char="•"/>
            </a:pPr>
            <a:r>
              <a:rPr lang="en-US" dirty="0"/>
              <a:t>Each proposal will be followed by key points or takeaways from the discussions in the subcommittees particularly around how they arrived at the definition and metrics as well as other considerations for the process.</a:t>
            </a:r>
          </a:p>
          <a:p>
            <a:pPr marL="628650" lvl="1" indent="-171450">
              <a:buFont typeface="Arial" panose="020B0604020202020204" pitchFamily="34" charset="0"/>
              <a:buChar char="•"/>
            </a:pPr>
            <a:endParaRPr lang="en-US" dirty="0"/>
          </a:p>
          <a:p>
            <a:pPr marL="628650" lvl="1" indent="-171450" algn="l" rtl="0">
              <a:buFont typeface="Arial" panose="020B0604020202020204" pitchFamily="34" charset="0"/>
              <a:buChar char="•"/>
            </a:pP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12</a:t>
            </a:fld>
            <a:endParaRPr lang="es"/>
          </a:p>
        </p:txBody>
      </p:sp>
    </p:spTree>
    <p:extLst>
      <p:ext uri="{BB962C8B-B14F-4D97-AF65-F5344CB8AC3E}">
        <p14:creationId xmlns:p14="http://schemas.microsoft.com/office/powerpoint/2010/main" val="351992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en-US" dirty="0"/>
              <a:t>ALINA</a:t>
            </a: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13</a:t>
            </a:fld>
            <a:endParaRPr lang="es"/>
          </a:p>
        </p:txBody>
      </p:sp>
    </p:spTree>
    <p:extLst>
      <p:ext uri="{BB962C8B-B14F-4D97-AF65-F5344CB8AC3E}">
        <p14:creationId xmlns:p14="http://schemas.microsoft.com/office/powerpoint/2010/main" val="263799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NICHOLE</a:t>
            </a:r>
            <a:endParaRPr lang="es" dirty="0">
              <a:cs typeface="Calibri"/>
            </a:endParaRPr>
          </a:p>
        </p:txBody>
      </p:sp>
      <p:sp>
        <p:nvSpPr>
          <p:cNvPr id="4" name="Slide Number Placeholder 3"/>
          <p:cNvSpPr>
            <a:spLocks noGrp="1"/>
          </p:cNvSpPr>
          <p:nvPr>
            <p:ph type="sldNum" sz="quarter" idx="5"/>
          </p:nvPr>
        </p:nvSpPr>
        <p:spPr/>
        <p:txBody>
          <a:bodyPr/>
          <a:lstStyle/>
          <a:p>
            <a:pPr algn="l" rtl="0"/>
            <a:fld id="{7204FE9C-24EC-442B-850F-65B0BA925E10}" type="slidenum">
              <a:rPr/>
              <a:t>14</a:t>
            </a:fld>
            <a:endParaRPr lang="es"/>
          </a:p>
        </p:txBody>
      </p:sp>
    </p:spTree>
    <p:extLst>
      <p:ext uri="{BB962C8B-B14F-4D97-AF65-F5344CB8AC3E}">
        <p14:creationId xmlns:p14="http://schemas.microsoft.com/office/powerpoint/2010/main" val="146630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ALINA</a:t>
            </a: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15</a:t>
            </a:fld>
            <a:endParaRPr lang="es"/>
          </a:p>
        </p:txBody>
      </p:sp>
    </p:spTree>
    <p:extLst>
      <p:ext uri="{BB962C8B-B14F-4D97-AF65-F5344CB8AC3E}">
        <p14:creationId xmlns:p14="http://schemas.microsoft.com/office/powerpoint/2010/main" val="3311062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3050" lvl="1" indent="0" algn="l" rtl="0">
              <a:buFont typeface="Arial"/>
              <a:buNone/>
            </a:pPr>
            <a:r>
              <a:rPr lang="en-US" dirty="0">
                <a:cs typeface="Calibri"/>
              </a:rPr>
              <a:t>NICHOLE</a:t>
            </a:r>
            <a:endParaRPr lang="es" dirty="0">
              <a:cs typeface="Calibri"/>
            </a:endParaRPr>
          </a:p>
        </p:txBody>
      </p:sp>
      <p:sp>
        <p:nvSpPr>
          <p:cNvPr id="4" name="Slide Number Placeholder 3"/>
          <p:cNvSpPr>
            <a:spLocks noGrp="1"/>
          </p:cNvSpPr>
          <p:nvPr>
            <p:ph type="sldNum" sz="quarter" idx="5"/>
          </p:nvPr>
        </p:nvSpPr>
        <p:spPr/>
        <p:txBody>
          <a:bodyPr/>
          <a:lstStyle/>
          <a:p>
            <a:pPr algn="l" rtl="0"/>
            <a:fld id="{7204FE9C-24EC-442B-850F-65B0BA925E10}" type="slidenum">
              <a:rPr/>
              <a:t>16</a:t>
            </a:fld>
            <a:endParaRPr lang="es"/>
          </a:p>
        </p:txBody>
      </p:sp>
    </p:spTree>
    <p:extLst>
      <p:ext uri="{BB962C8B-B14F-4D97-AF65-F5344CB8AC3E}">
        <p14:creationId xmlns:p14="http://schemas.microsoft.com/office/powerpoint/2010/main" val="1546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17</a:t>
            </a:fld>
            <a:endParaRPr lang="es"/>
          </a:p>
        </p:txBody>
      </p:sp>
    </p:spTree>
    <p:extLst>
      <p:ext uri="{BB962C8B-B14F-4D97-AF65-F5344CB8AC3E}">
        <p14:creationId xmlns:p14="http://schemas.microsoft.com/office/powerpoint/2010/main" val="2111429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*hand to urban subcommittee members*</a:t>
            </a:r>
          </a:p>
          <a:p>
            <a:endParaRPr lang="es" dirty="0">
              <a:cs typeface="Calibri" panose="020F0502020204030204"/>
            </a:endParaRPr>
          </a:p>
        </p:txBody>
      </p:sp>
      <p:sp>
        <p:nvSpPr>
          <p:cNvPr id="4" name="Slide Number Placeholder 3"/>
          <p:cNvSpPr>
            <a:spLocks noGrp="1"/>
          </p:cNvSpPr>
          <p:nvPr>
            <p:ph type="sldNum" sz="quarter" idx="5"/>
          </p:nvPr>
        </p:nvSpPr>
        <p:spPr/>
        <p:txBody>
          <a:bodyPr/>
          <a:lstStyle/>
          <a:p>
            <a:pPr algn="l" rtl="0"/>
            <a:fld id="{7204FE9C-24EC-442B-850F-65B0BA925E10}" type="slidenum">
              <a:rPr/>
              <a:t>18</a:t>
            </a:fld>
            <a:endParaRPr lang="es"/>
          </a:p>
        </p:txBody>
      </p:sp>
    </p:spTree>
    <p:extLst>
      <p:ext uri="{BB962C8B-B14F-4D97-AF65-F5344CB8AC3E}">
        <p14:creationId xmlns:p14="http://schemas.microsoft.com/office/powerpoint/2010/main" val="227181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cs typeface="Calibri" panose="020F0502020204030204"/>
            </a:endParaRPr>
          </a:p>
        </p:txBody>
      </p:sp>
      <p:sp>
        <p:nvSpPr>
          <p:cNvPr id="4" name="Slide Number Placeholder 3"/>
          <p:cNvSpPr>
            <a:spLocks noGrp="1"/>
          </p:cNvSpPr>
          <p:nvPr>
            <p:ph type="sldNum" sz="quarter" idx="5"/>
          </p:nvPr>
        </p:nvSpPr>
        <p:spPr/>
        <p:txBody>
          <a:bodyPr/>
          <a:lstStyle/>
          <a:p>
            <a:pPr algn="l" rtl="0"/>
            <a:fld id="{7204FE9C-24EC-442B-850F-65B0BA925E10}" type="slidenum">
              <a:rPr/>
              <a:t>19</a:t>
            </a:fld>
            <a:endParaRPr lang="es"/>
          </a:p>
        </p:txBody>
      </p:sp>
    </p:spTree>
    <p:extLst>
      <p:ext uri="{BB962C8B-B14F-4D97-AF65-F5344CB8AC3E}">
        <p14:creationId xmlns:p14="http://schemas.microsoft.com/office/powerpoint/2010/main" val="54643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cs typeface="Calibri" panose="020F0502020204030204"/>
            </a:endParaRPr>
          </a:p>
        </p:txBody>
      </p:sp>
      <p:sp>
        <p:nvSpPr>
          <p:cNvPr id="4" name="Slide Number Placeholder 3"/>
          <p:cNvSpPr>
            <a:spLocks noGrp="1"/>
          </p:cNvSpPr>
          <p:nvPr>
            <p:ph type="sldNum" sz="quarter" idx="5"/>
          </p:nvPr>
        </p:nvSpPr>
        <p:spPr/>
        <p:txBody>
          <a:bodyPr/>
          <a:lstStyle/>
          <a:p>
            <a:pPr algn="l" rtl="0"/>
            <a:fld id="{7204FE9C-24EC-442B-850F-65B0BA925E10}" type="slidenum">
              <a:rPr/>
              <a:t>20</a:t>
            </a:fld>
            <a:endParaRPr lang="es"/>
          </a:p>
        </p:txBody>
      </p:sp>
    </p:spTree>
    <p:extLst>
      <p:ext uri="{BB962C8B-B14F-4D97-AF65-F5344CB8AC3E}">
        <p14:creationId xmlns:p14="http://schemas.microsoft.com/office/powerpoint/2010/main" val="1546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cs typeface="Calibri"/>
              </a:rPr>
              <a:t>MARCUS</a:t>
            </a:r>
            <a:endParaRPr lang="es" dirty="0">
              <a:cs typeface="Calibri"/>
            </a:endParaRPr>
          </a:p>
        </p:txBody>
      </p:sp>
      <p:sp>
        <p:nvSpPr>
          <p:cNvPr id="4" name="Slide Number Placeholder 3"/>
          <p:cNvSpPr>
            <a:spLocks noGrp="1"/>
          </p:cNvSpPr>
          <p:nvPr>
            <p:ph type="sldNum" sz="quarter" idx="5"/>
          </p:nvPr>
        </p:nvSpPr>
        <p:spPr/>
        <p:txBody>
          <a:bodyPr/>
          <a:lstStyle/>
          <a:p>
            <a:pPr algn="l" rtl="0"/>
            <a:fld id="{7204FE9C-24EC-442B-850F-65B0BA925E10}" type="slidenum">
              <a:rPr/>
              <a:t>2</a:t>
            </a:fld>
            <a:endParaRPr lang="es"/>
          </a:p>
        </p:txBody>
      </p:sp>
    </p:spTree>
    <p:extLst>
      <p:ext uri="{BB962C8B-B14F-4D97-AF65-F5344CB8AC3E}">
        <p14:creationId xmlns:p14="http://schemas.microsoft.com/office/powerpoint/2010/main" val="244569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BRI/KAELI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*Decision point on definitions and metrics*</a:t>
            </a:r>
          </a:p>
          <a:p>
            <a:endParaRPr lang="en-US" dirty="0"/>
          </a:p>
          <a:p>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21</a:t>
            </a:fld>
            <a:endParaRPr lang="es"/>
          </a:p>
        </p:txBody>
      </p:sp>
    </p:spTree>
    <p:extLst>
      <p:ext uri="{BB962C8B-B14F-4D97-AF65-F5344CB8AC3E}">
        <p14:creationId xmlns:p14="http://schemas.microsoft.com/office/powerpoint/2010/main" val="3753451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a:t>KAELI</a:t>
            </a:r>
          </a:p>
          <a:p>
            <a:pPr marL="171450" indent="-171450">
              <a:buFont typeface="Arial" panose="020B0604020202020204" pitchFamily="34" charset="0"/>
              <a:buChar char="•"/>
              <a:defRPr/>
            </a:pPr>
            <a:r>
              <a:rPr lang="en-US" dirty="0"/>
              <a:t>In addition to definitions and metrics, eligibility criteria was also discussed in rural and urban subcommittees.</a:t>
            </a:r>
          </a:p>
          <a:p>
            <a:pPr marL="171450" indent="-171450">
              <a:buFont typeface="Arial" panose="020B0604020202020204" pitchFamily="34" charset="0"/>
              <a:buChar char="•"/>
              <a:defRPr/>
            </a:pPr>
            <a:r>
              <a:rPr lang="en-US" dirty="0"/>
              <a:t>Those in subcommittees may notice a shift in the first bullet which originally read “geographically defined by a zip code.” </a:t>
            </a:r>
          </a:p>
          <a:p>
            <a:pPr marL="171450" indent="-171450">
              <a:buFont typeface="Arial" panose="020B0604020202020204" pitchFamily="34" charset="0"/>
              <a:buChar char="•"/>
              <a:defRPr/>
            </a:pPr>
            <a:r>
              <a:rPr lang="en-US" dirty="0"/>
              <a:t>The use of zip codes to define a zone was a key point of discussion in subcommittees. </a:t>
            </a:r>
          </a:p>
          <a:p>
            <a:pPr marL="171450" indent="-171450">
              <a:buFont typeface="Arial" panose="020B0604020202020204" pitchFamily="34" charset="0"/>
              <a:buChar char="•"/>
              <a:defRPr/>
            </a:pPr>
            <a:r>
              <a:rPr lang="en-US" dirty="0"/>
              <a:t>This criteria was also presented to the CW and their input played a big role in this current shift around geographic size. They also made more minor revisions around priorities and inclusion of those who live in WA seasonally. But most input focused on the geographic size and concerns around a zip code being too limiting.</a:t>
            </a:r>
          </a:p>
          <a:p>
            <a:pPr marL="171450" indent="-171450">
              <a:buFont typeface="Arial" panose="020B0604020202020204" pitchFamily="34" charset="0"/>
              <a:buChar char="•"/>
              <a:defRPr/>
            </a:pPr>
            <a:r>
              <a:rPr lang="en-US" dirty="0"/>
              <a:t>When we brought this back to subcommittees, folx agreed that a zip code is limiting but at the same time there was recognition that intent of the initiative </a:t>
            </a:r>
            <a:r>
              <a:rPr lang="en-US" dirty="0" err="1"/>
              <a:t>esp</a:t>
            </a:r>
            <a:r>
              <a:rPr lang="en-US" dirty="0"/>
              <a:t> in pilot phase is to be on a smaller scale which aligns with the funding/resources available. Some folx expressed a need for more info.</a:t>
            </a:r>
          </a:p>
          <a:p>
            <a:pPr marL="171450" indent="-171450">
              <a:buFont typeface="Arial" panose="020B0604020202020204" pitchFamily="34" charset="0"/>
              <a:buChar char="•"/>
              <a:defRPr/>
            </a:pPr>
            <a:r>
              <a:rPr lang="en-US" dirty="0"/>
              <a:t>I also just want to acknowledge that eligibility criteria and specifically the size of zone has been a sticking point for this group and we have discussed several options in the past. </a:t>
            </a:r>
          </a:p>
          <a:p>
            <a:pPr marL="171450" indent="-171450">
              <a:buFont typeface="Arial" panose="020B0604020202020204" pitchFamily="34" charset="0"/>
              <a:buChar char="•"/>
              <a:defRPr/>
            </a:pPr>
            <a:r>
              <a:rPr lang="en-US" dirty="0"/>
              <a:t>So what we have here in drafted blue text is what we want to propose to you all as a way to capture the size of a zone without being restrictive. This approach also allows communities to define for themselves (based on the amt of funding available) – giving them the information they need to make the decision.</a:t>
            </a:r>
          </a:p>
          <a:p>
            <a:pPr marL="171450" indent="-171450">
              <a:buFont typeface="Arial" panose="020B0604020202020204" pitchFamily="34" charset="0"/>
              <a:buChar char="•"/>
              <a:defRPr/>
            </a:pPr>
            <a:r>
              <a:rPr lang="en-US" dirty="0"/>
              <a:t>*pause for feedback*</a:t>
            </a:r>
          </a:p>
          <a:p>
            <a:pPr marL="171450" indent="-171450">
              <a:buFont typeface="Arial" panose="020B0604020202020204" pitchFamily="34" charset="0"/>
              <a:buChar char="•"/>
              <a:defRPr/>
            </a:pPr>
            <a:r>
              <a:rPr lang="en-US" dirty="0"/>
              <a:t>Other next steps to refine language and technical assistance resources to support nominees in determining the size of their zone:</a:t>
            </a:r>
          </a:p>
          <a:p>
            <a:pPr marL="628650" lvl="1" indent="-171450">
              <a:buFont typeface="Arial" panose="020B0604020202020204" pitchFamily="34" charset="0"/>
              <a:buChar char="•"/>
              <a:defRPr/>
            </a:pPr>
            <a:r>
              <a:rPr lang="en-US" dirty="0"/>
              <a:t>CW “focus groups” to support this shift with community-driven language</a:t>
            </a:r>
          </a:p>
          <a:p>
            <a:pPr marL="628650" lvl="1" indent="-171450">
              <a:buFont typeface="Arial" panose="020B0604020202020204" pitchFamily="34" charset="0"/>
              <a:buChar char="•"/>
              <a:defRPr/>
            </a:pPr>
            <a:r>
              <a:rPr lang="en-US" dirty="0"/>
              <a:t>Exploring idea about checklist for eligibility</a:t>
            </a:r>
          </a:p>
          <a:p>
            <a:pPr marL="0" indent="0" algn="l" rtl="0">
              <a:buFont typeface="Arial" panose="020B0604020202020204" pitchFamily="34" charset="0"/>
              <a:buNone/>
              <a:defRPr/>
            </a:pP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22</a:t>
            </a:fld>
            <a:endParaRPr lang="es"/>
          </a:p>
        </p:txBody>
      </p:sp>
    </p:spTree>
    <p:extLst>
      <p:ext uri="{BB962C8B-B14F-4D97-AF65-F5344CB8AC3E}">
        <p14:creationId xmlns:p14="http://schemas.microsoft.com/office/powerpoint/2010/main" val="266098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BRI</a:t>
            </a:r>
          </a:p>
          <a:p>
            <a:pPr marL="0" indent="0">
              <a:buFont typeface="Arial" panose="020B0604020202020204" pitchFamily="34" charset="0"/>
              <a:buNone/>
            </a:pPr>
            <a:r>
              <a:rPr lang="en-US" dirty="0"/>
              <a:t>**3 small groups** </a:t>
            </a:r>
          </a:p>
          <a:p>
            <a:pPr marL="171450" indent="-171450">
              <a:buFont typeface="Arial" panose="020B0604020202020204" pitchFamily="34" charset="0"/>
              <a:buChar char="•"/>
            </a:pPr>
            <a:r>
              <a:rPr lang="en-US" dirty="0"/>
              <a:t>What feedback do you have about the nomination form questions?</a:t>
            </a:r>
          </a:p>
          <a:p>
            <a:pPr marL="171450" indent="-171450">
              <a:buFont typeface="Arial" panose="020B0604020202020204" pitchFamily="34" charset="0"/>
              <a:buChar char="•"/>
            </a:pPr>
            <a:r>
              <a:rPr lang="en-US" dirty="0"/>
              <a:t>What other themes or questions should be included?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err="1"/>
              <a:t>Bri’s</a:t>
            </a:r>
            <a:r>
              <a:rPr lang="en-US" dirty="0"/>
              <a:t> group feedback:</a:t>
            </a:r>
          </a:p>
          <a:p>
            <a:pPr marL="0" indent="0">
              <a:buFont typeface="Arial" panose="020B0604020202020204" pitchFamily="34" charset="0"/>
              <a:buNone/>
            </a:pPr>
            <a:r>
              <a:rPr lang="en-US" dirty="0"/>
              <a:t>Aliza – likes the word limit</a:t>
            </a:r>
          </a:p>
          <a:p>
            <a:pPr marL="0" indent="0">
              <a:buFont typeface="Arial" panose="020B0604020202020204" pitchFamily="34" charset="0"/>
              <a:buNone/>
            </a:pPr>
            <a:r>
              <a:rPr lang="en-US" dirty="0"/>
              <a:t>Mustafa – confused about community sources of data, wanted to clarify meaning of #2 “what community partnerships exist in proposed HEZ?”</a:t>
            </a:r>
          </a:p>
          <a:p>
            <a:pPr marL="0" indent="0">
              <a:buFont typeface="Arial" panose="020B0604020202020204" pitchFamily="34" charset="0"/>
              <a:buNone/>
            </a:pPr>
            <a:r>
              <a:rPr lang="en-US" dirty="0"/>
              <a:t>Olivette – will there be a way to upload the data to </a:t>
            </a:r>
            <a:r>
              <a:rPr lang="en-US" dirty="0" err="1"/>
              <a:t>surveymonkey</a:t>
            </a:r>
            <a:r>
              <a:rPr lang="en-US" dirty="0"/>
              <a:t>?, likes questions 4/5</a:t>
            </a:r>
          </a:p>
          <a:p>
            <a:pPr marL="0" indent="0" algn="l" rtl="0">
              <a:buFont typeface="Arial" panose="020B0604020202020204" pitchFamily="34" charset="0"/>
              <a:buNone/>
            </a:pP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23</a:t>
            </a:fld>
            <a:endParaRPr lang="es"/>
          </a:p>
        </p:txBody>
      </p:sp>
    </p:spTree>
    <p:extLst>
      <p:ext uri="{BB962C8B-B14F-4D97-AF65-F5344CB8AC3E}">
        <p14:creationId xmlns:p14="http://schemas.microsoft.com/office/powerpoint/2010/main" val="355688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24</a:t>
            </a:fld>
            <a:endParaRPr lang="es"/>
          </a:p>
        </p:txBody>
      </p:sp>
    </p:spTree>
    <p:extLst>
      <p:ext uri="{BB962C8B-B14F-4D97-AF65-F5344CB8AC3E}">
        <p14:creationId xmlns:p14="http://schemas.microsoft.com/office/powerpoint/2010/main" val="4155886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s" dirty="0">
              <a:cs typeface="Calibri"/>
            </a:endParaRPr>
          </a:p>
        </p:txBody>
      </p:sp>
      <p:sp>
        <p:nvSpPr>
          <p:cNvPr id="4" name="Slide Number Placeholder 3"/>
          <p:cNvSpPr>
            <a:spLocks noGrp="1"/>
          </p:cNvSpPr>
          <p:nvPr>
            <p:ph type="sldNum" sz="quarter" idx="10"/>
          </p:nvPr>
        </p:nvSpPr>
        <p:spPr/>
        <p:txBody>
          <a:bodyPr/>
          <a:lstStyle/>
          <a:p>
            <a:pPr algn="l" rtl="0"/>
            <a:fld id="{7204FE9C-24EC-442B-850F-65B0BA925E10}" type="slidenum">
              <a:rPr/>
              <a:t>25</a:t>
            </a:fld>
            <a:endParaRPr lang="es"/>
          </a:p>
        </p:txBody>
      </p:sp>
    </p:spTree>
    <p:extLst>
      <p:ext uri="{BB962C8B-B14F-4D97-AF65-F5344CB8AC3E}">
        <p14:creationId xmlns:p14="http://schemas.microsoft.com/office/powerpoint/2010/main" val="3643695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cs typeface="Calibri"/>
            </a:endParaRPr>
          </a:p>
        </p:txBody>
      </p:sp>
      <p:sp>
        <p:nvSpPr>
          <p:cNvPr id="4" name="Slide Number Placeholder 3"/>
          <p:cNvSpPr>
            <a:spLocks noGrp="1"/>
          </p:cNvSpPr>
          <p:nvPr>
            <p:ph type="sldNum" sz="quarter" idx="5"/>
          </p:nvPr>
        </p:nvSpPr>
        <p:spPr/>
        <p:txBody>
          <a:bodyPr/>
          <a:lstStyle/>
          <a:p>
            <a:pPr algn="l" rtl="0"/>
            <a:fld id="{7204FE9C-24EC-442B-850F-65B0BA925E10}" type="slidenum">
              <a:rPr/>
              <a:t>26</a:t>
            </a:fld>
            <a:endParaRPr lang="es"/>
          </a:p>
        </p:txBody>
      </p:sp>
    </p:spTree>
    <p:extLst>
      <p:ext uri="{BB962C8B-B14F-4D97-AF65-F5344CB8AC3E}">
        <p14:creationId xmlns:p14="http://schemas.microsoft.com/office/powerpoint/2010/main" val="180753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solidFill>
                  <a:schemeClr val="tx1"/>
                </a:solidFill>
              </a:rPr>
              <a:t>BRI</a:t>
            </a:r>
            <a:endParaRPr lang="es" dirty="0">
              <a:solidFill>
                <a:schemeClr val="tx1"/>
              </a:solidFill>
            </a:endParaRPr>
          </a:p>
        </p:txBody>
      </p:sp>
      <p:sp>
        <p:nvSpPr>
          <p:cNvPr id="4" name="Slide Number Placeholder 3"/>
          <p:cNvSpPr>
            <a:spLocks noGrp="1"/>
          </p:cNvSpPr>
          <p:nvPr>
            <p:ph type="sldNum" sz="quarter" idx="10"/>
          </p:nvPr>
        </p:nvSpPr>
        <p:spPr/>
        <p:txBody>
          <a:bodyPr/>
          <a:lstStyle/>
          <a:p>
            <a:pPr algn="l" rtl="0"/>
            <a:fld id="{7204FE9C-24EC-442B-850F-65B0BA925E10}" type="slidenum">
              <a:rPr/>
              <a:t>3</a:t>
            </a:fld>
            <a:endParaRPr lang="es"/>
          </a:p>
        </p:txBody>
      </p:sp>
    </p:spTree>
    <p:extLst>
      <p:ext uri="{BB962C8B-B14F-4D97-AF65-F5344CB8AC3E}">
        <p14:creationId xmlns:p14="http://schemas.microsoft.com/office/powerpoint/2010/main" val="47896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cs typeface="Calibri"/>
              </a:rPr>
              <a:t>DELANY</a:t>
            </a:r>
            <a:endParaRPr lang="es" dirty="0">
              <a:cs typeface="Calibri"/>
            </a:endParaRPr>
          </a:p>
        </p:txBody>
      </p:sp>
      <p:sp>
        <p:nvSpPr>
          <p:cNvPr id="4" name="Slide Number Placeholder 3"/>
          <p:cNvSpPr>
            <a:spLocks noGrp="1"/>
          </p:cNvSpPr>
          <p:nvPr>
            <p:ph type="sldNum" sz="quarter" idx="10"/>
          </p:nvPr>
        </p:nvSpPr>
        <p:spPr/>
        <p:txBody>
          <a:bodyPr/>
          <a:lstStyle/>
          <a:p>
            <a:pPr algn="l" rtl="0"/>
            <a:fld id="{7204FE9C-24EC-442B-850F-65B0BA925E10}" type="slidenum">
              <a:rPr/>
              <a:t>4</a:t>
            </a:fld>
            <a:endParaRPr lang="es"/>
          </a:p>
        </p:txBody>
      </p:sp>
    </p:spTree>
    <p:extLst>
      <p:ext uri="{BB962C8B-B14F-4D97-AF65-F5344CB8AC3E}">
        <p14:creationId xmlns:p14="http://schemas.microsoft.com/office/powerpoint/2010/main" val="426191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KAELI</a:t>
            </a:r>
          </a:p>
          <a:p>
            <a:pPr marL="171450" indent="-171450">
              <a:buFont typeface="Arial" panose="020B0604020202020204" pitchFamily="34" charset="0"/>
              <a:buChar char="•"/>
            </a:pPr>
            <a:r>
              <a:rPr lang="en-US" dirty="0"/>
              <a:t>The last time we did a </a:t>
            </a:r>
            <a:r>
              <a:rPr lang="en-US" dirty="0" err="1"/>
              <a:t>Jamboard</a:t>
            </a:r>
            <a:r>
              <a:rPr lang="en-US" dirty="0"/>
              <a:t> reflection activity was ~ 6 months ago. </a:t>
            </a:r>
          </a:p>
          <a:p>
            <a:pPr marL="171450" indent="-171450">
              <a:buFont typeface="Arial" panose="020B0604020202020204" pitchFamily="34" charset="0"/>
              <a:buChar char="•"/>
            </a:pPr>
            <a:r>
              <a:rPr lang="en-US" dirty="0"/>
              <a:t>The responses you all shared at that time played a big role in shaping the direction of the initiative over the months that followed. </a:t>
            </a:r>
          </a:p>
          <a:p>
            <a:pPr marL="171450" indent="-171450">
              <a:buFont typeface="Arial" panose="020B0604020202020204" pitchFamily="34" charset="0"/>
              <a:buChar char="•"/>
            </a:pPr>
            <a:r>
              <a:rPr lang="en-US" dirty="0"/>
              <a:t>We held our first in person meeting and held conversations about how prioritize those most impacted. </a:t>
            </a:r>
          </a:p>
          <a:p>
            <a:pPr marL="171450" indent="-171450">
              <a:buFont typeface="Arial" panose="020B0604020202020204" pitchFamily="34" charset="0"/>
              <a:buChar char="•"/>
            </a:pPr>
            <a:r>
              <a:rPr lang="en-US" dirty="0"/>
              <a:t>Since then we have made tremendous progress and are now preparing for the launch of zone selection. We want to check in with folx and see how you’re feeling now at this point in time. </a:t>
            </a:r>
          </a:p>
          <a:p>
            <a:pPr marL="171450" indent="-171450">
              <a:buFont typeface="Arial" panose="020B0604020202020204" pitchFamily="34" charset="0"/>
              <a:buChar char="•"/>
            </a:pPr>
            <a:r>
              <a:rPr lang="en-US" dirty="0"/>
              <a:t>We will drop the link to </a:t>
            </a:r>
            <a:r>
              <a:rPr lang="en-US" dirty="0" err="1"/>
              <a:t>Jamboard</a:t>
            </a:r>
            <a:r>
              <a:rPr lang="en-US" dirty="0"/>
              <a:t> in the chat. There are two questions:</a:t>
            </a:r>
          </a:p>
          <a:p>
            <a:endParaRPr lang="en-US" dirty="0"/>
          </a:p>
          <a:p>
            <a:pPr marL="742950" lvl="1" indent="-285750">
              <a:buFont typeface="Arial" panose="020B0604020202020204" pitchFamily="34" charset="0"/>
              <a:buChar char="•"/>
            </a:pPr>
            <a:r>
              <a:rPr lang="en-US" dirty="0"/>
              <a:t>How are you feeling about the process at this point in time?</a:t>
            </a:r>
          </a:p>
          <a:p>
            <a:pPr marL="742950" lvl="1" indent="-285750">
              <a:buFont typeface="Arial" panose="020B0604020202020204" pitchFamily="34" charset="0"/>
              <a:buChar char="•"/>
            </a:pPr>
            <a:r>
              <a:rPr lang="en-US" dirty="0"/>
              <a:t>What are some reflections you would like to share as we prepare for the launch of zone selection? </a:t>
            </a:r>
            <a:r>
              <a:rPr lang="en-US" i="1" dirty="0"/>
              <a:t>(Ex: I am excited about…. or I worry about….. )</a:t>
            </a:r>
          </a:p>
          <a:p>
            <a:endParaRPr lang="en-US" dirty="0"/>
          </a:p>
          <a:p>
            <a:endParaRPr lang="en-US" dirty="0"/>
          </a:p>
          <a:p>
            <a:r>
              <a:rPr lang="en-US" dirty="0"/>
              <a:t>https://jamboard.google.com/d/1xwxbNGN_lJQxuW2ZZ84DqatgDizfrWhboYhvfcHAHmk/edit?usp=sharing </a:t>
            </a:r>
          </a:p>
          <a:p>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5</a:t>
            </a:fld>
            <a:endParaRPr lang="es"/>
          </a:p>
        </p:txBody>
      </p:sp>
    </p:spTree>
    <p:extLst>
      <p:ext uri="{BB962C8B-B14F-4D97-AF65-F5344CB8AC3E}">
        <p14:creationId xmlns:p14="http://schemas.microsoft.com/office/powerpoint/2010/main" val="19078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t>
            </a:r>
          </a:p>
          <a:p>
            <a:pPr marL="171450" indent="-171450">
              <a:buFont typeface="Arial" panose="020B0604020202020204" pitchFamily="34" charset="0"/>
              <a:buChar char="•"/>
            </a:pPr>
            <a:r>
              <a:rPr lang="en-US" dirty="0"/>
              <a:t>During the next meeting on Feb 9 we will gather additional input requested from subcommittees around how folx define their community. This input will inform the language that is included in the nomination form.</a:t>
            </a:r>
          </a:p>
          <a:p>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7</a:t>
            </a:fld>
            <a:endParaRPr lang="es"/>
          </a:p>
        </p:txBody>
      </p:sp>
    </p:spTree>
    <p:extLst>
      <p:ext uri="{BB962C8B-B14F-4D97-AF65-F5344CB8AC3E}">
        <p14:creationId xmlns:p14="http://schemas.microsoft.com/office/powerpoint/2010/main" val="250290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t>
            </a: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8</a:t>
            </a:fld>
            <a:endParaRPr lang="es"/>
          </a:p>
        </p:txBody>
      </p:sp>
    </p:spTree>
    <p:extLst>
      <p:ext uri="{BB962C8B-B14F-4D97-AF65-F5344CB8AC3E}">
        <p14:creationId xmlns:p14="http://schemas.microsoft.com/office/powerpoint/2010/main" val="177198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8643EA-E51F-4656-B2F7-2FE950C5AEDF}"/>
              </a:ext>
            </a:extLst>
          </p:cNvPr>
          <p:cNvSpPr>
            <a:spLocks noGrp="1"/>
          </p:cNvSpPr>
          <p:nvPr>
            <p:ph type="body" idx="1"/>
          </p:nvPr>
        </p:nvSpPr>
        <p:spPr/>
        <p:txBody>
          <a:bodyPr/>
          <a:lstStyle/>
          <a:p>
            <a:endParaRPr lang="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KAELI</a:t>
            </a:r>
          </a:p>
          <a:p>
            <a:pPr marL="171450" indent="-171450">
              <a:buFont typeface="Arial" panose="020B0604020202020204" pitchFamily="34" charset="0"/>
              <a:buChar char="•"/>
            </a:pPr>
            <a:r>
              <a:rPr lang="en-US" dirty="0"/>
              <a:t>Following our in-person CAC meeting in November, subcommittees were formed to develop out the three zone designations as rural, urban and tribal.</a:t>
            </a:r>
          </a:p>
          <a:p>
            <a:pPr marL="171450" indent="-171450">
              <a:buFont typeface="Arial" panose="020B0604020202020204" pitchFamily="34" charset="0"/>
              <a:buChar char="•"/>
            </a:pPr>
            <a:r>
              <a:rPr lang="en-US" dirty="0"/>
              <a:t>Rural and urban subcommittees met three times from Dec-January to establish definitions, metrics, and criteria.</a:t>
            </a:r>
          </a:p>
          <a:p>
            <a:pPr marL="171450" indent="-171450">
              <a:buFont typeface="Arial" panose="020B0604020202020204" pitchFamily="34" charset="0"/>
              <a:buChar char="•"/>
            </a:pPr>
            <a:r>
              <a:rPr lang="en-US" dirty="0"/>
              <a:t>The tribal subcommittee has also been having discussions with staff and other partners around what it could look like to have a tribal zone; recognizing it will be different than the rural and urban zones.</a:t>
            </a:r>
          </a:p>
          <a:p>
            <a:pPr marL="171450" indent="-171450">
              <a:buFont typeface="Arial" panose="020B0604020202020204" pitchFamily="34" charset="0"/>
              <a:buChar char="•"/>
            </a:pPr>
            <a:r>
              <a:rPr lang="en-US" dirty="0"/>
              <a:t>We will share updates on the progress of these subcommittees, including the rural and urban proposals which you all will decide whether to approve for use in the nomination launch.</a:t>
            </a:r>
          </a:p>
          <a:p>
            <a:pPr marL="0" indent="0" algn="l" rtl="0">
              <a:buFont typeface="Arial" panose="020B0604020202020204" pitchFamily="34" charset="0"/>
              <a:buNone/>
            </a:pPr>
            <a:endParaRPr lang="es" dirty="0"/>
          </a:p>
        </p:txBody>
      </p:sp>
      <p:sp>
        <p:nvSpPr>
          <p:cNvPr id="4" name="Slide Number Placeholder 3"/>
          <p:cNvSpPr>
            <a:spLocks noGrp="1"/>
          </p:cNvSpPr>
          <p:nvPr>
            <p:ph type="sldNum" sz="quarter" idx="5"/>
          </p:nvPr>
        </p:nvSpPr>
        <p:spPr/>
        <p:txBody>
          <a:bodyPr/>
          <a:lstStyle/>
          <a:p>
            <a:pPr algn="l" rtl="0"/>
            <a:fld id="{7204FE9C-24EC-442B-850F-65B0BA925E10}" type="slidenum">
              <a:rPr/>
              <a:t>10</a:t>
            </a:fld>
            <a:endParaRPr lang="es"/>
          </a:p>
        </p:txBody>
      </p:sp>
    </p:spTree>
    <p:extLst>
      <p:ext uri="{BB962C8B-B14F-4D97-AF65-F5344CB8AC3E}">
        <p14:creationId xmlns:p14="http://schemas.microsoft.com/office/powerpoint/2010/main" val="4005159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8.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9"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the Seattle skyline with Space Needle in foreground and Mount Rainier in th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1"/>
            <a:ext cx="12192000" cy="4572001"/>
          </a:xfrm>
          <a:prstGeom prst="rect">
            <a:avLst/>
          </a:prstGeom>
        </p:spPr>
      </p:pic>
    </p:spTree>
    <p:extLst>
      <p:ext uri="{BB962C8B-B14F-4D97-AF65-F5344CB8AC3E}">
        <p14:creationId xmlns:p14="http://schemas.microsoft.com/office/powerpoint/2010/main" val="146275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131460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24781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87483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4758257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95188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0711784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9712183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13875530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16460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317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photo of downtown Spokane with Spokane River in forefront"/>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 y="0"/>
            <a:ext cx="12200524" cy="4572000"/>
          </a:xfrm>
          <a:prstGeom prst="rect">
            <a:avLst/>
          </a:prstGeom>
        </p:spPr>
      </p:pic>
    </p:spTree>
    <p:extLst>
      <p:ext uri="{BB962C8B-B14F-4D97-AF65-F5344CB8AC3E}">
        <p14:creationId xmlns:p14="http://schemas.microsoft.com/office/powerpoint/2010/main" val="4164485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177004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36545012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40361044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36967667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2173965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76658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35206578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2538113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21949684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16212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a boat navigating around a couple of islands in the Puget S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2"/>
            <a:ext cx="12192000" cy="4572001"/>
          </a:xfrm>
          <a:prstGeom prst="rect">
            <a:avLst/>
          </a:prstGeom>
        </p:spPr>
      </p:pic>
    </p:spTree>
    <p:extLst>
      <p:ext uri="{BB962C8B-B14F-4D97-AF65-F5344CB8AC3E}">
        <p14:creationId xmlns:p14="http://schemas.microsoft.com/office/powerpoint/2010/main" val="2363844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2793849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089962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52248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23542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5315817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11399642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5859716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40019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2798005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234713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view from high above Diablo Lake in the Northern Cascades mountain range"/>
          <p:cNvPicPr>
            <a:picLocks noChangeAspect="1"/>
          </p:cNvPicPr>
          <p:nvPr userDrawn="1"/>
        </p:nvPicPr>
        <p:blipFill rotWithShape="1">
          <a:blip r:embed="rId3" cstate="print">
            <a:extLst>
              <a:ext uri="{28A0092B-C50C-407E-A947-70E740481C1C}">
                <a14:useLocalDpi xmlns:a14="http://schemas.microsoft.com/office/drawing/2010/main" val="0"/>
              </a:ext>
            </a:extLst>
          </a:blip>
          <a:srcRect l="-129"/>
          <a:stretch/>
        </p:blipFill>
        <p:spPr>
          <a:xfrm>
            <a:off x="-8526" y="1"/>
            <a:ext cx="12200525" cy="4572000"/>
          </a:xfrm>
          <a:prstGeom prst="rect">
            <a:avLst/>
          </a:prstGeom>
        </p:spPr>
      </p:pic>
    </p:spTree>
    <p:extLst>
      <p:ext uri="{BB962C8B-B14F-4D97-AF65-F5344CB8AC3E}">
        <p14:creationId xmlns:p14="http://schemas.microsoft.com/office/powerpoint/2010/main" val="1526459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3676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422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3875876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44556C2-9E38-400A-80AC-6F27F42ED78F}" type="datetimeFigureOut">
              <a:rPr lang="en-US" smtClean="0"/>
              <a:t>2/16/2023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6C20378-8F70-42B4-87B0-AFB24F030DFA}" type="slidenum">
              <a:rPr lang="en-US" smtClean="0"/>
              <a:t>‹#›</a:t>
            </a:fld>
            <a:endParaRPr lang="en-US"/>
          </a:p>
        </p:txBody>
      </p:sp>
    </p:spTree>
    <p:extLst>
      <p:ext uri="{BB962C8B-B14F-4D97-AF65-F5344CB8AC3E}">
        <p14:creationId xmlns:p14="http://schemas.microsoft.com/office/powerpoint/2010/main" val="20493942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6D7B-182D-4DFD-BB29-E1546B1EE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3D63C0-F809-400F-A20A-C609D824B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DEFF3-E074-443A-83CC-2057CA97E14F}"/>
              </a:ext>
            </a:extLst>
          </p:cNvPr>
          <p:cNvSpPr>
            <a:spLocks noGrp="1"/>
          </p:cNvSpPr>
          <p:nvPr>
            <p:ph type="dt" sz="half" idx="10"/>
          </p:nvPr>
        </p:nvSpPr>
        <p:spPr/>
        <p:txBody>
          <a:bodyPr/>
          <a:lstStyle/>
          <a:p>
            <a:fld id="{C1E66D03-9351-45DE-87E7-16E9A3D078A0}" type="datetimeFigureOut">
              <a:rPr lang="en-US" smtClean="0"/>
              <a:t>2/16/2023</a:t>
            </a:fld>
            <a:endParaRPr lang="en-US"/>
          </a:p>
        </p:txBody>
      </p:sp>
      <p:sp>
        <p:nvSpPr>
          <p:cNvPr id="5" name="Footer Placeholder 4">
            <a:extLst>
              <a:ext uri="{FF2B5EF4-FFF2-40B4-BE49-F238E27FC236}">
                <a16:creationId xmlns:a16="http://schemas.microsoft.com/office/drawing/2014/main" id="{22C76430-39F5-4514-ABF1-4D391C44F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FAA75-5D55-45EC-8674-A82E243A2417}"/>
              </a:ext>
            </a:extLst>
          </p:cNvPr>
          <p:cNvSpPr>
            <a:spLocks noGrp="1"/>
          </p:cNvSpPr>
          <p:nvPr>
            <p:ph type="sldNum" sz="quarter" idx="12"/>
          </p:nvPr>
        </p:nvSpPr>
        <p:spPr/>
        <p:txBody>
          <a:bodyPr/>
          <a:lstStyle/>
          <a:p>
            <a:fld id="{8044417F-1665-4029-A677-9E79DB4395C4}" type="slidenum">
              <a:rPr lang="en-US" smtClean="0"/>
              <a:t>‹#›</a:t>
            </a:fld>
            <a:endParaRPr lang="en-US"/>
          </a:p>
        </p:txBody>
      </p:sp>
    </p:spTree>
    <p:extLst>
      <p:ext uri="{BB962C8B-B14F-4D97-AF65-F5344CB8AC3E}">
        <p14:creationId xmlns:p14="http://schemas.microsoft.com/office/powerpoint/2010/main" val="1829788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DCC0-3C61-02E9-1366-545E649BC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0AAE1-FAF7-7453-09EE-47757CD17D8C}"/>
              </a:ext>
            </a:extLst>
          </p:cNvPr>
          <p:cNvSpPr>
            <a:spLocks noGrp="1"/>
          </p:cNvSpPr>
          <p:nvPr>
            <p:ph type="dt" sz="half" idx="10"/>
          </p:nvPr>
        </p:nvSpPr>
        <p:spPr/>
        <p:txBody>
          <a:bodyPr/>
          <a:lstStyle/>
          <a:p>
            <a:fld id="{8BFC4367-DEA6-4A13-80EB-8C23A01DBC2F}" type="datetimeFigureOut">
              <a:rPr lang="en-US" smtClean="0"/>
              <a:t>2/16/2023</a:t>
            </a:fld>
            <a:endParaRPr lang="en-US"/>
          </a:p>
        </p:txBody>
      </p:sp>
      <p:sp>
        <p:nvSpPr>
          <p:cNvPr id="4" name="Footer Placeholder 3">
            <a:extLst>
              <a:ext uri="{FF2B5EF4-FFF2-40B4-BE49-F238E27FC236}">
                <a16:creationId xmlns:a16="http://schemas.microsoft.com/office/drawing/2014/main" id="{8CA4FE26-F884-8C66-9DB7-24EEDB8EE7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CEF39-F6E2-E686-BDB3-D886D4809D9A}"/>
              </a:ext>
            </a:extLst>
          </p:cNvPr>
          <p:cNvSpPr>
            <a:spLocks noGrp="1"/>
          </p:cNvSpPr>
          <p:nvPr>
            <p:ph type="sldNum" sz="quarter" idx="12"/>
          </p:nvPr>
        </p:nvSpPr>
        <p:spPr/>
        <p:txBody>
          <a:bodyPr/>
          <a:lstStyle/>
          <a:p>
            <a:fld id="{2E63EC0E-171F-4970-8E55-8F3AF2B90E21}" type="slidenum">
              <a:rPr lang="en-US" smtClean="0"/>
              <a:t>‹#›</a:t>
            </a:fld>
            <a:endParaRPr lang="en-US"/>
          </a:p>
        </p:txBody>
      </p:sp>
    </p:spTree>
    <p:extLst>
      <p:ext uri="{BB962C8B-B14F-4D97-AF65-F5344CB8AC3E}">
        <p14:creationId xmlns:p14="http://schemas.microsoft.com/office/powerpoint/2010/main" val="234788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Aerial view of the Palouse in Northeast Washington"/>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 y="0"/>
            <a:ext cx="12192001" cy="4572000"/>
          </a:xfrm>
          <a:prstGeom prst="rect">
            <a:avLst/>
          </a:prstGeom>
        </p:spPr>
      </p:pic>
    </p:spTree>
    <p:extLst>
      <p:ext uri="{BB962C8B-B14F-4D97-AF65-F5344CB8AC3E}">
        <p14:creationId xmlns:p14="http://schemas.microsoft.com/office/powerpoint/2010/main" val="202870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decorative green box with abstract white lines running across it"/>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 y="-2"/>
            <a:ext cx="12192001" cy="4572002"/>
          </a:xfrm>
          <a:prstGeom prst="rect">
            <a:avLst/>
          </a:prstGeom>
        </p:spPr>
      </p:pic>
    </p:spTree>
    <p:extLst>
      <p:ext uri="{BB962C8B-B14F-4D97-AF65-F5344CB8AC3E}">
        <p14:creationId xmlns:p14="http://schemas.microsoft.com/office/powerpoint/2010/main" val="1794409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 Placeholder 9"/>
          <p:cNvSpPr>
            <a:spLocks noGrp="1"/>
          </p:cNvSpPr>
          <p:nvPr>
            <p:ph type="body" sz="quarter" idx="12"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60305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888977" y="1487830"/>
            <a:ext cx="10599630" cy="4451286"/>
            <a:chOff x="975368" y="1460430"/>
            <a:chExt cx="7949725" cy="4451286"/>
          </a:xfrm>
        </p:grpSpPr>
        <p:sp>
          <p:nvSpPr>
            <p:cNvPr id="16" name="TextBox 15"/>
            <p:cNvSpPr txBox="1"/>
            <p:nvPr/>
          </p:nvSpPr>
          <p:spPr>
            <a:xfrm>
              <a:off x="4095976"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818305"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975368" y="1460430"/>
              <a:ext cx="7949725" cy="2416050"/>
              <a:chOff x="928874" y="1909880"/>
              <a:chExt cx="7949725"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44025"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69000"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928874"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p:cNvSpPr/>
              <p:nvPr/>
            </p:nvSpPr>
            <p:spPr>
              <a:xfrm>
                <a:off x="3654003"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p:cNvSpPr/>
              <p:nvPr/>
            </p:nvSpPr>
            <p:spPr>
              <a:xfrm>
                <a:off x="6377203"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p:cNvSpPr/>
            <p:nvPr/>
          </p:nvSpPr>
          <p:spPr>
            <a:xfrm>
              <a:off x="975368"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p:cNvSpPr/>
            <p:nvPr/>
          </p:nvSpPr>
          <p:spPr>
            <a:xfrm>
              <a:off x="3700497"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p:cNvSpPr/>
            <p:nvPr/>
          </p:nvSpPr>
          <p:spPr>
            <a:xfrm>
              <a:off x="6423697"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256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20017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grpSp>
        <p:nvGrpSpPr>
          <p:cNvPr id="2" name="Group 1"/>
          <p:cNvGrpSpPr/>
          <p:nvPr userDrawn="1"/>
        </p:nvGrpSpPr>
        <p:grpSpPr>
          <a:xfrm>
            <a:off x="769585" y="1561493"/>
            <a:ext cx="7690075" cy="4807252"/>
            <a:chOff x="2834162" y="1379236"/>
            <a:chExt cx="6709529" cy="4194289"/>
          </a:xfrm>
        </p:grpSpPr>
        <p:grpSp>
          <p:nvGrpSpPr>
            <p:cNvPr id="136" name="Group 135"/>
            <p:cNvGrpSpPr/>
            <p:nvPr/>
          </p:nvGrpSpPr>
          <p:grpSpPr>
            <a:xfrm>
              <a:off x="2834162" y="1379236"/>
              <a:ext cx="6693635" cy="4194289"/>
              <a:chOff x="1777366" y="2155881"/>
              <a:chExt cx="4480731" cy="2843080"/>
            </a:xfrm>
            <a:effectLst/>
          </p:grpSpPr>
          <p:sp>
            <p:nvSpPr>
              <p:cNvPr id="185"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138" name="TextBox 137"/>
            <p:cNvSpPr txBox="1"/>
            <p:nvPr/>
          </p:nvSpPr>
          <p:spPr>
            <a:xfrm>
              <a:off x="5054043" y="1469711"/>
              <a:ext cx="70403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5067996" y="1904987"/>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5011657" y="2439433"/>
              <a:ext cx="777777"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4805746" y="3019950"/>
              <a:ext cx="938077"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4577139" y="3688287"/>
              <a:ext cx="1029449"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4373117" y="4161237"/>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4219257" y="4609255"/>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4344383" y="511668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4862327" y="4696931"/>
              <a:ext cx="699230"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5717192" y="5037936"/>
              <a:ext cx="617477"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4140334" y="2132265"/>
              <a:ext cx="546945"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3198677" y="2395858"/>
              <a:ext cx="57740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3254513" y="2784667"/>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3265648" y="3196716"/>
              <a:ext cx="55495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3424934" y="4135264"/>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3286406" y="4616830"/>
              <a:ext cx="822661"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4027909" y="3761665"/>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3792122" y="3351925"/>
              <a:ext cx="548547"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5926856" y="432987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5949158" y="3526200"/>
              <a:ext cx="567783"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6020848" y="2901687"/>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6661321" y="2920493"/>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6354099" y="2660578"/>
              <a:ext cx="1091966"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6644692" y="1784449"/>
              <a:ext cx="744114"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6934331" y="4665956"/>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7391560" y="4376347"/>
              <a:ext cx="61427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6924794" y="4222169"/>
              <a:ext cx="1120820"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6998731" y="3458303"/>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7794607" y="1824219"/>
              <a:ext cx="481222"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8317548" y="2056634"/>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8817948" y="1737195"/>
              <a:ext cx="546945"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7884284" y="2950022"/>
              <a:ext cx="56297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8673581" y="2927653"/>
              <a:ext cx="63991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7837717" y="3645638"/>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8598197" y="3654812"/>
              <a:ext cx="6831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7740267" y="4659530"/>
              <a:ext cx="82586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8414904" y="4542299"/>
              <a:ext cx="689612"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8655906" y="4193626"/>
              <a:ext cx="61106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8996746" y="4575918"/>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7854194" y="1540268"/>
              <a:ext cx="1378904"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3760873" y="1511494"/>
              <a:ext cx="647933"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userDrawn="1"/>
          </p:nvSpPr>
          <p:spPr>
            <a:xfrm>
              <a:off x="4183875" y="2864318"/>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grpSp>
        <p:nvGrpSpPr>
          <p:cNvPr id="11" name="Group 10"/>
          <p:cNvGrpSpPr/>
          <p:nvPr userDrawn="1"/>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261" name="Picture 2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1030" y="5627708"/>
            <a:ext cx="1671469" cy="739513"/>
          </a:xfrm>
          <a:prstGeom prst="rect">
            <a:avLst/>
          </a:prstGeom>
        </p:spPr>
      </p:pic>
    </p:spTree>
    <p:extLst>
      <p:ext uri="{BB962C8B-B14F-4D97-AF65-F5344CB8AC3E}">
        <p14:creationId xmlns:p14="http://schemas.microsoft.com/office/powerpoint/2010/main" val="3990256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71081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249382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85201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grpSp>
        <p:nvGrpSpPr>
          <p:cNvPr id="60" name="Group 59"/>
          <p:cNvGrpSpPr/>
          <p:nvPr userDrawn="1"/>
        </p:nvGrpSpPr>
        <p:grpSpPr>
          <a:xfrm>
            <a:off x="4969170" y="6034690"/>
            <a:ext cx="2220414" cy="306578"/>
            <a:chOff x="3453442" y="6023448"/>
            <a:chExt cx="2220414" cy="306578"/>
          </a:xfrm>
        </p:grpSpPr>
        <p:sp>
          <p:nvSpPr>
            <p:cNvPr id="61" name="Rounded Rectangle 6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a:off x="3453442" y="6023448"/>
              <a:ext cx="2220414" cy="304877"/>
              <a:chOff x="3474400" y="6042620"/>
              <a:chExt cx="2220414" cy="304877"/>
            </a:xfrm>
          </p:grpSpPr>
          <p:grpSp>
            <p:nvGrpSpPr>
              <p:cNvPr id="63" name="Group 62"/>
              <p:cNvGrpSpPr/>
              <p:nvPr userDrawn="1"/>
            </p:nvGrpSpPr>
            <p:grpSpPr>
              <a:xfrm>
                <a:off x="3474400" y="6042620"/>
                <a:ext cx="2220414" cy="304877"/>
                <a:chOff x="3474400" y="6042620"/>
                <a:chExt cx="2220414" cy="304877"/>
              </a:xfrm>
            </p:grpSpPr>
            <p:sp>
              <p:nvSpPr>
                <p:cNvPr id="65" name="Rounded Rectangle 6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73" name="Rounded Rectangle 7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64" name="Picture 6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85201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p:cNvGrpSpPr/>
          <p:nvPr userDrawn="1"/>
        </p:nvGrpSpPr>
        <p:grpSpPr>
          <a:xfrm>
            <a:off x="4969170" y="6034690"/>
            <a:ext cx="2220414"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2555424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4" name="TextBox 3"/>
          <p:cNvSpPr txBox="1"/>
          <p:nvPr userDrawn="1"/>
        </p:nvSpPr>
        <p:spPr>
          <a:xfrm>
            <a:off x="0" y="5374638"/>
            <a:ext cx="12192000" cy="646331"/>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221" y="3607263"/>
            <a:ext cx="2847557" cy="1238120"/>
          </a:xfrm>
          <a:prstGeom prst="rect">
            <a:avLst/>
          </a:prstGeom>
          <a:ln>
            <a:noFill/>
          </a:ln>
        </p:spPr>
      </p:pic>
    </p:spTree>
    <p:extLst>
      <p:ext uri="{BB962C8B-B14F-4D97-AF65-F5344CB8AC3E}">
        <p14:creationId xmlns:p14="http://schemas.microsoft.com/office/powerpoint/2010/main" val="255542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645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976482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7848499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775780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437068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987893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25997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318633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2594900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3352838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1187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4"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8" name="Picture 7" descr="photo illustration of the hands of different races and genders of people raised in the air against a white background"/>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12191999" cy="4591050"/>
          </a:xfrm>
          <a:prstGeom prst="rect">
            <a:avLst/>
          </a:prstGeom>
        </p:spPr>
      </p:pic>
      <p:pic>
        <p:nvPicPr>
          <p:cNvPr id="11" name="Picture 10"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352617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2594548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328328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42828792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2485163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1006181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1286772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1955565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420276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1041069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320088709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theme" Target="../theme/theme2.xml"/><Relationship Id="rId5" Type="http://schemas.openxmlformats.org/officeDocument/2006/relationships/slideLayout" Target="../slideLayouts/slideLayout83.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672" r:id="rId9"/>
    <p:sldLayoutId id="2147483733" r:id="rId10"/>
    <p:sldLayoutId id="2147483737" r:id="rId11"/>
    <p:sldLayoutId id="2147483734" r:id="rId12"/>
    <p:sldLayoutId id="2147483735" r:id="rId13"/>
    <p:sldLayoutId id="2147483736" r:id="rId14"/>
    <p:sldLayoutId id="2147483740" r:id="rId15"/>
    <p:sldLayoutId id="2147483666" r:id="rId16"/>
    <p:sldLayoutId id="2147483673" r:id="rId17"/>
    <p:sldLayoutId id="2147483719" r:id="rId18"/>
    <p:sldLayoutId id="2147483674" r:id="rId19"/>
    <p:sldLayoutId id="2147483720" r:id="rId20"/>
    <p:sldLayoutId id="2147483721" r:id="rId21"/>
    <p:sldLayoutId id="2147483675" r:id="rId22"/>
    <p:sldLayoutId id="2147483744" r:id="rId23"/>
    <p:sldLayoutId id="2147483815" r:id="rId24"/>
    <p:sldLayoutId id="2147483816" r:id="rId25"/>
    <p:sldLayoutId id="2147483817" r:id="rId26"/>
    <p:sldLayoutId id="2147483741" r:id="rId27"/>
    <p:sldLayoutId id="2147483665" r:id="rId28"/>
    <p:sldLayoutId id="2147483677" r:id="rId29"/>
    <p:sldLayoutId id="2147483692" r:id="rId30"/>
    <p:sldLayoutId id="2147483818" r:id="rId31"/>
    <p:sldLayoutId id="2147483696" r:id="rId32"/>
    <p:sldLayoutId id="2147483694" r:id="rId33"/>
    <p:sldLayoutId id="2147483819" r:id="rId34"/>
    <p:sldLayoutId id="2147483820" r:id="rId35"/>
    <p:sldLayoutId id="2147483821" r:id="rId36"/>
    <p:sldLayoutId id="2147483695" r:id="rId37"/>
    <p:sldLayoutId id="2147483739" r:id="rId38"/>
    <p:sldLayoutId id="2147483743" r:id="rId39"/>
    <p:sldLayoutId id="2147483702" r:id="rId40"/>
    <p:sldLayoutId id="2147483725" r:id="rId41"/>
    <p:sldLayoutId id="2147483726" r:id="rId42"/>
    <p:sldLayoutId id="2147483727" r:id="rId43"/>
    <p:sldLayoutId id="2147483728" r:id="rId44"/>
    <p:sldLayoutId id="2147483730" r:id="rId45"/>
    <p:sldLayoutId id="2147483731" r:id="rId46"/>
    <p:sldLayoutId id="2147483732" r:id="rId47"/>
    <p:sldLayoutId id="2147483703" r:id="rId48"/>
    <p:sldLayoutId id="2147483704" r:id="rId49"/>
    <p:sldLayoutId id="2147483705" r:id="rId50"/>
    <p:sldLayoutId id="2147483669" r:id="rId51"/>
    <p:sldLayoutId id="2147483706" r:id="rId52"/>
    <p:sldLayoutId id="2147483707" r:id="rId53"/>
    <p:sldLayoutId id="2147483712" r:id="rId54"/>
    <p:sldLayoutId id="2147483711" r:id="rId55"/>
    <p:sldLayoutId id="2147483713" r:id="rId56"/>
    <p:sldLayoutId id="2147483822" r:id="rId57"/>
    <p:sldLayoutId id="2147483823" r:id="rId58"/>
    <p:sldLayoutId id="2147483824" r:id="rId59"/>
    <p:sldLayoutId id="2147483825" r:id="rId60"/>
    <p:sldLayoutId id="2147483826" r:id="rId61"/>
    <p:sldLayoutId id="2147483827" r:id="rId62"/>
    <p:sldLayoutId id="2147483742" r:id="rId63"/>
    <p:sldLayoutId id="2147483714" r:id="rId64"/>
    <p:sldLayoutId id="2147483715" r:id="rId65"/>
    <p:sldLayoutId id="2147483738" r:id="rId66"/>
    <p:sldLayoutId id="2147483667" r:id="rId67"/>
    <p:sldLayoutId id="2147483716" r:id="rId68"/>
    <p:sldLayoutId id="2147483724" r:id="rId69"/>
    <p:sldLayoutId id="2147483828" r:id="rId70"/>
    <p:sldLayoutId id="2147483829" r:id="rId71"/>
    <p:sldLayoutId id="2147483718" r:id="rId72"/>
    <p:sldLayoutId id="2147483717" r:id="rId73"/>
    <p:sldLayoutId id="2147483693" r:id="rId74"/>
    <p:sldLayoutId id="2147483747" r:id="rId75"/>
    <p:sldLayoutId id="2147483748" r:id="rId76"/>
    <p:sldLayoutId id="2147483830" r:id="rId77"/>
    <p:sldLayoutId id="2147483668" r:id="rId78"/>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17774047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6_F08552FD.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2DA_7C6E929.xml"/><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jamboard.google.com/d/1xwxbNGN_lJQxuW2ZZ84DqatgDizfrWhboYhvfcHAHmk/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3.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821B-96ED-42D6-ADE8-1B951D3A4024}"/>
              </a:ext>
            </a:extLst>
          </p:cNvPr>
          <p:cNvSpPr>
            <a:spLocks noGrp="1"/>
          </p:cNvSpPr>
          <p:nvPr>
            <p:ph type="body" sz="quarter" idx="11"/>
          </p:nvPr>
        </p:nvSpPr>
        <p:spPr/>
        <p:txBody>
          <a:bodyPr>
            <a:normAutofit/>
          </a:bodyPr>
          <a:lstStyle/>
          <a:p>
            <a:pPr algn="l" rtl="0"/>
            <a:r>
              <a:rPr lang="es" b="0" i="0" u="none" baseline="0"/>
              <a:t>Consejo de Asesoramiento Comunitario</a:t>
            </a:r>
          </a:p>
        </p:txBody>
      </p:sp>
      <p:sp>
        <p:nvSpPr>
          <p:cNvPr id="3" name="Title 2">
            <a:extLst>
              <a:ext uri="{FF2B5EF4-FFF2-40B4-BE49-F238E27FC236}">
                <a16:creationId xmlns:a16="http://schemas.microsoft.com/office/drawing/2014/main" id="{D32C9E17-065A-4308-9F82-11CC8B1E0A7C}"/>
              </a:ext>
            </a:extLst>
          </p:cNvPr>
          <p:cNvSpPr>
            <a:spLocks noGrp="1"/>
          </p:cNvSpPr>
          <p:nvPr>
            <p:ph type="title"/>
          </p:nvPr>
        </p:nvSpPr>
        <p:spPr>
          <a:xfrm>
            <a:off x="4433455" y="5311107"/>
            <a:ext cx="6483511" cy="417595"/>
          </a:xfrm>
        </p:spPr>
        <p:txBody>
          <a:bodyPr/>
          <a:lstStyle/>
          <a:p>
            <a:pPr algn="l" rtl="0"/>
            <a:r>
              <a:rPr lang="es" b="0" i="0" u="none" baseline="0" dirty="0"/>
              <a:t>Iniciativa de Zonas de Equidad Sanitaria</a:t>
            </a:r>
          </a:p>
        </p:txBody>
      </p:sp>
      <p:sp>
        <p:nvSpPr>
          <p:cNvPr id="4" name="Text Placeholder 1">
            <a:extLst>
              <a:ext uri="{FF2B5EF4-FFF2-40B4-BE49-F238E27FC236}">
                <a16:creationId xmlns:a16="http://schemas.microsoft.com/office/drawing/2014/main" id="{38B0C5E0-10EC-4722-8F05-E59F14D8F0E6}"/>
              </a:ext>
            </a:extLst>
          </p:cNvPr>
          <p:cNvSpPr txBox="1">
            <a:spLocks/>
          </p:cNvSpPr>
          <p:nvPr/>
        </p:nvSpPr>
        <p:spPr>
          <a:xfrm>
            <a:off x="4433455" y="6139513"/>
            <a:ext cx="6483511" cy="47235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Clr>
                <a:srgbClr val="349D96"/>
              </a:buClr>
              <a:buFont typeface="Wingdings" panose="05000000000000000000" pitchFamily="2" charset="2"/>
              <a:buNone/>
              <a:defRPr sz="2000" kern="1200" cap="none" baseline="0">
                <a:solidFill>
                  <a:schemeClr val="tx1"/>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s" b="0" i="0" u="none" baseline="0">
                <a:latin typeface="Century Gothic"/>
                <a:ea typeface="Century Gothic"/>
                <a:cs typeface="Century Gothic"/>
              </a:rPr>
              <a:t>Miércoles, 25 de enero de 2023</a:t>
            </a:r>
          </a:p>
        </p:txBody>
      </p:sp>
    </p:spTree>
    <p:extLst>
      <p:ext uri="{BB962C8B-B14F-4D97-AF65-F5344CB8AC3E}">
        <p14:creationId xmlns:p14="http://schemas.microsoft.com/office/powerpoint/2010/main" val="414154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57241-F872-E28A-346E-6F4A88962B87}"/>
              </a:ext>
            </a:extLst>
          </p:cNvPr>
          <p:cNvSpPr>
            <a:spLocks noGrp="1"/>
          </p:cNvSpPr>
          <p:nvPr>
            <p:ph type="title"/>
          </p:nvPr>
        </p:nvSpPr>
        <p:spPr/>
        <p:txBody>
          <a:bodyPr>
            <a:noAutofit/>
          </a:bodyPr>
          <a:lstStyle/>
          <a:p>
            <a:pPr rtl="0"/>
            <a:r>
              <a:rPr lang="es" b="0" i="0" u="none" baseline="0"/>
              <a:t>Subcomités</a:t>
            </a:r>
          </a:p>
        </p:txBody>
      </p:sp>
    </p:spTree>
    <p:extLst>
      <p:ext uri="{BB962C8B-B14F-4D97-AF65-F5344CB8AC3E}">
        <p14:creationId xmlns:p14="http://schemas.microsoft.com/office/powerpoint/2010/main" val="60748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5F2BF-2984-5C25-A834-1E53110B0461}"/>
              </a:ext>
            </a:extLst>
          </p:cNvPr>
          <p:cNvSpPr>
            <a:spLocks noGrp="1"/>
          </p:cNvSpPr>
          <p:nvPr>
            <p:ph type="body" sz="quarter" idx="22"/>
          </p:nvPr>
        </p:nvSpPr>
        <p:spPr/>
        <p:txBody>
          <a:bodyPr vert="horz" lIns="91440" tIns="45720" rIns="91440" bIns="45720" rtlCol="0" anchor="t">
            <a:noAutofit/>
          </a:bodyPr>
          <a:lstStyle/>
          <a:p>
            <a:pPr marL="342900" indent="-342900" algn="l" rtl="0">
              <a:buFont typeface="Arial" panose="05000000000000000000" pitchFamily="2" charset="2"/>
              <a:buChar char="•"/>
            </a:pPr>
            <a:r>
              <a:rPr lang="es" b="0" i="0" u="none" baseline="0">
                <a:latin typeface="+mn-lt"/>
                <a:ea typeface="+mn-lt"/>
                <a:cs typeface="+mn-lt"/>
              </a:rPr>
              <a:t>En colaboración con los representantes de las comunidades tribales, el DOH está apoyando el proceso de selección de una zona que está específicamente dedicada a las comunidades indígenas.</a:t>
            </a:r>
          </a:p>
          <a:p>
            <a:endParaRPr lang="es">
              <a:ea typeface="+mn-lt"/>
              <a:cs typeface="+mn-lt"/>
            </a:endParaRPr>
          </a:p>
          <a:p>
            <a:pPr marL="342900" indent="-342900" algn="l" rtl="0">
              <a:buFont typeface="Arial" panose="05000000000000000000" pitchFamily="2" charset="2"/>
              <a:buChar char="•"/>
            </a:pPr>
            <a:r>
              <a:rPr lang="es" b="0" i="0" u="none" baseline="0">
                <a:latin typeface="+mn-lt"/>
                <a:ea typeface="+mn-lt"/>
                <a:cs typeface="+mn-lt"/>
              </a:rPr>
              <a:t>El compromiso en lo que respecta a las comunidades indígenas ha sido liderado por representantes de las comunidades tribales en el Consejo de Asesoramiento Comunitario.</a:t>
            </a:r>
          </a:p>
          <a:p>
            <a:pPr marL="342900" indent="-342900" algn="l" rtl="0">
              <a:buFont typeface="Arial" panose="05000000000000000000" pitchFamily="2" charset="2"/>
              <a:buChar char="•"/>
            </a:pPr>
            <a:endParaRPr lang="es">
              <a:ea typeface="+mn-lt"/>
              <a:cs typeface="+mn-lt"/>
            </a:endParaRPr>
          </a:p>
          <a:p>
            <a:pPr marL="342900" indent="-342900" algn="l" rtl="0">
              <a:buFont typeface="Arial" panose="05000000000000000000" pitchFamily="2" charset="2"/>
              <a:buChar char="•"/>
            </a:pPr>
            <a:r>
              <a:rPr lang="es" b="0" i="0" u="none" baseline="0">
                <a:latin typeface="+mn-lt"/>
                <a:ea typeface="+mn-lt"/>
                <a:cs typeface="+mn-lt"/>
              </a:rPr>
              <a:t>El proceso está en curso y todavía está siendo desarrollado por parte de representantes de la comunidad tribal con el apoyo del personal del DOH.</a:t>
            </a:r>
            <a:endParaRPr lang="es">
              <a:cs typeface="Calibri"/>
            </a:endParaRPr>
          </a:p>
        </p:txBody>
      </p:sp>
      <p:sp>
        <p:nvSpPr>
          <p:cNvPr id="4" name="Title 3">
            <a:extLst>
              <a:ext uri="{FF2B5EF4-FFF2-40B4-BE49-F238E27FC236}">
                <a16:creationId xmlns:a16="http://schemas.microsoft.com/office/drawing/2014/main" id="{874C1E19-2552-C3F3-066B-34D53E404132}"/>
              </a:ext>
            </a:extLst>
          </p:cNvPr>
          <p:cNvSpPr>
            <a:spLocks noGrp="1"/>
          </p:cNvSpPr>
          <p:nvPr>
            <p:ph type="title"/>
          </p:nvPr>
        </p:nvSpPr>
        <p:spPr/>
        <p:txBody>
          <a:bodyPr>
            <a:normAutofit fontScale="90000"/>
          </a:bodyPr>
          <a:lstStyle/>
          <a:p>
            <a:pPr rtl="0"/>
            <a:r>
              <a:rPr lang="es" b="0" i="0" u="none" baseline="0">
                <a:latin typeface="Century Gothic"/>
                <a:ea typeface="Century Gothic"/>
                <a:cs typeface="Century Gothic"/>
              </a:rPr>
              <a:t>Zona dedicada a las comunidades indígenas</a:t>
            </a:r>
            <a:endParaRPr lang="es"/>
          </a:p>
        </p:txBody>
      </p:sp>
    </p:spTree>
    <p:extLst>
      <p:ext uri="{BB962C8B-B14F-4D97-AF65-F5344CB8AC3E}">
        <p14:creationId xmlns:p14="http://schemas.microsoft.com/office/powerpoint/2010/main" val="318515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D0EC42-00BA-5045-8646-2401CB870393}"/>
              </a:ext>
            </a:extLst>
          </p:cNvPr>
          <p:cNvSpPr/>
          <p:nvPr/>
        </p:nvSpPr>
        <p:spPr>
          <a:xfrm>
            <a:off x="0" y="647272"/>
            <a:ext cx="12192000" cy="904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TextBox 1">
            <a:extLst>
              <a:ext uri="{FF2B5EF4-FFF2-40B4-BE49-F238E27FC236}">
                <a16:creationId xmlns:a16="http://schemas.microsoft.com/office/drawing/2014/main" id="{EC4973D2-6065-363E-167B-0C0569C5125A}"/>
              </a:ext>
            </a:extLst>
          </p:cNvPr>
          <p:cNvSpPr txBox="1"/>
          <p:nvPr/>
        </p:nvSpPr>
        <p:spPr>
          <a:xfrm>
            <a:off x="811658" y="781777"/>
            <a:ext cx="10859785" cy="553998"/>
          </a:xfrm>
          <a:prstGeom prst="rect">
            <a:avLst/>
          </a:prstGeom>
          <a:noFill/>
        </p:spPr>
        <p:txBody>
          <a:bodyPr wrap="square" lIns="91440" tIns="45720" rIns="91440" bIns="45720" rtlCol="0" anchor="t">
            <a:spAutoFit/>
          </a:bodyPr>
          <a:lstStyle/>
          <a:p>
            <a:pPr algn="ctr" rtl="0"/>
            <a:r>
              <a:rPr lang="es" sz="3000" b="1" i="0" u="none" baseline="0">
                <a:solidFill>
                  <a:schemeClr val="bg1"/>
                </a:solidFill>
              </a:rPr>
              <a:t>Propuestas del subcomité para comunidades rurales y urbanas</a:t>
            </a:r>
            <a:endParaRPr lang="es"/>
          </a:p>
        </p:txBody>
      </p:sp>
      <p:sp>
        <p:nvSpPr>
          <p:cNvPr id="9" name="Rectangle 8">
            <a:extLst>
              <a:ext uri="{FF2B5EF4-FFF2-40B4-BE49-F238E27FC236}">
                <a16:creationId xmlns:a16="http://schemas.microsoft.com/office/drawing/2014/main" id="{D39FAD80-D065-6038-636E-91648132400D}"/>
              </a:ext>
            </a:extLst>
          </p:cNvPr>
          <p:cNvSpPr/>
          <p:nvPr/>
        </p:nvSpPr>
        <p:spPr>
          <a:xfrm>
            <a:off x="757076" y="3173245"/>
            <a:ext cx="2797568"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 sz="2300" b="0" i="0" u="none" baseline="0"/>
              <a:t>1.</a:t>
            </a:r>
          </a:p>
          <a:p>
            <a:pPr algn="ctr" rtl="0"/>
            <a:r>
              <a:rPr lang="es" sz="2300" b="0" i="0" u="none" baseline="0">
                <a:latin typeface="Calibri"/>
                <a:ea typeface="Calibri"/>
                <a:cs typeface="Calibri"/>
              </a:rPr>
              <a:t>Definiciones</a:t>
            </a:r>
          </a:p>
        </p:txBody>
      </p:sp>
      <p:sp>
        <p:nvSpPr>
          <p:cNvPr id="10" name="Rectangle 9">
            <a:extLst>
              <a:ext uri="{FF2B5EF4-FFF2-40B4-BE49-F238E27FC236}">
                <a16:creationId xmlns:a16="http://schemas.microsoft.com/office/drawing/2014/main" id="{9A4AC059-C54A-A7C0-2349-5FCC59F58192}"/>
              </a:ext>
            </a:extLst>
          </p:cNvPr>
          <p:cNvSpPr/>
          <p:nvPr/>
        </p:nvSpPr>
        <p:spPr>
          <a:xfrm>
            <a:off x="4635571" y="3173245"/>
            <a:ext cx="2797568"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 sz="2200" b="0" i="0" u="none" baseline="0"/>
              <a:t>2.</a:t>
            </a:r>
          </a:p>
          <a:p>
            <a:pPr algn="ctr" rtl="0"/>
            <a:r>
              <a:rPr lang="es" sz="2200" b="0" i="0" u="none" baseline="0">
                <a:latin typeface="Calibri"/>
                <a:ea typeface="Calibri"/>
                <a:cs typeface="Calibri"/>
              </a:rPr>
              <a:t>Métricas</a:t>
            </a:r>
          </a:p>
        </p:txBody>
      </p:sp>
      <p:sp>
        <p:nvSpPr>
          <p:cNvPr id="11" name="Rectangle 10">
            <a:extLst>
              <a:ext uri="{FF2B5EF4-FFF2-40B4-BE49-F238E27FC236}">
                <a16:creationId xmlns:a16="http://schemas.microsoft.com/office/drawing/2014/main" id="{90A358FC-E856-AAC9-D7E7-CACA1B029E5E}"/>
              </a:ext>
            </a:extLst>
          </p:cNvPr>
          <p:cNvSpPr/>
          <p:nvPr/>
        </p:nvSpPr>
        <p:spPr>
          <a:xfrm>
            <a:off x="8514066" y="3173245"/>
            <a:ext cx="2797567" cy="2049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 sz="2300" b="0" i="0" u="none" baseline="0"/>
              <a:t>3.</a:t>
            </a:r>
          </a:p>
          <a:p>
            <a:pPr algn="ctr" rtl="0"/>
            <a:r>
              <a:rPr lang="es" sz="2300" b="0" i="0" u="none" baseline="0">
                <a:latin typeface="Calibri"/>
                <a:ea typeface="Calibri"/>
                <a:cs typeface="Calibri"/>
              </a:rPr>
              <a:t>Puntos principales</a:t>
            </a:r>
          </a:p>
        </p:txBody>
      </p:sp>
    </p:spTree>
    <p:extLst>
      <p:ext uri="{BB962C8B-B14F-4D97-AF65-F5344CB8AC3E}">
        <p14:creationId xmlns:p14="http://schemas.microsoft.com/office/powerpoint/2010/main" val="278828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9E8982-E9E4-869B-53F1-448A05C6377F}"/>
              </a:ext>
            </a:extLst>
          </p:cNvPr>
          <p:cNvSpPr>
            <a:spLocks noGrp="1"/>
          </p:cNvSpPr>
          <p:nvPr>
            <p:ph type="body" sz="quarter" idx="22"/>
          </p:nvPr>
        </p:nvSpPr>
        <p:spPr>
          <a:xfrm>
            <a:off x="541623" y="1606083"/>
            <a:ext cx="11108753" cy="4662833"/>
          </a:xfrm>
        </p:spPr>
        <p:txBody>
          <a:bodyPr vert="horz" lIns="91440" tIns="45720" rIns="91440" bIns="45720" rtlCol="0" anchor="t">
            <a:noAutofit/>
          </a:bodyPr>
          <a:lstStyle/>
          <a:p>
            <a:pPr marL="285750" indent="-285750" algn="l" rtl="0">
              <a:buFont typeface="Arial" panose="05000000000000000000" pitchFamily="2" charset="2"/>
              <a:buChar char="•"/>
            </a:pPr>
            <a:r>
              <a:rPr lang="es" sz="2400" b="0" i="0" u="none" baseline="0">
                <a:latin typeface="Calibri"/>
                <a:ea typeface="Calibri"/>
                <a:cs typeface="Calibri"/>
              </a:rPr>
              <a:t>Definición y características</a:t>
            </a:r>
          </a:p>
          <a:p>
            <a:pPr marL="804545" lvl="1" indent="-285750" algn="l" rtl="0">
              <a:buFont typeface="Arial" panose="05000000000000000000" pitchFamily="2" charset="2"/>
              <a:buChar char="•"/>
            </a:pPr>
            <a:r>
              <a:rPr lang="es" b="0" i="0" u="none" baseline="0">
                <a:latin typeface="Calibri"/>
                <a:ea typeface="Calibri"/>
                <a:cs typeface="Calibri"/>
              </a:rPr>
              <a:t>La distancia de viaje y tener un vehículo propio como factores importantes para acceder a los servicios</a:t>
            </a:r>
          </a:p>
          <a:p>
            <a:pPr marL="804545" lvl="1" indent="-285750" algn="l" rtl="0">
              <a:buFont typeface="Arial" panose="05000000000000000000" pitchFamily="2" charset="2"/>
              <a:buChar char="•"/>
            </a:pPr>
            <a:r>
              <a:rPr lang="es" b="0" i="0" u="none" baseline="0">
                <a:latin typeface="Calibri"/>
                <a:ea typeface="Calibri"/>
                <a:cs typeface="Calibri"/>
              </a:rPr>
              <a:t>Disponibilidad de servicios (p. ej. refugios y viviendas para personas sin hogar)</a:t>
            </a:r>
          </a:p>
          <a:p>
            <a:pPr marL="804545" lvl="1" indent="-285750" algn="l" rtl="0">
              <a:buFont typeface="Arial" panose="05000000000000000000" pitchFamily="2" charset="2"/>
              <a:buChar char="•"/>
            </a:pPr>
            <a:r>
              <a:rPr lang="es" b="0" i="0" u="none" baseline="0">
                <a:solidFill>
                  <a:srgbClr val="404040"/>
                </a:solidFill>
                <a:latin typeface="Calibri"/>
                <a:ea typeface="Calibri"/>
                <a:cs typeface="Calibri"/>
              </a:rPr>
              <a:t>Opinión del grupo de trabajo comunitario sobre los parques públicos y las áreas de recreación </a:t>
            </a:r>
          </a:p>
          <a:p>
            <a:endParaRPr lang="es" sz="2400">
              <a:cs typeface="Calibri"/>
            </a:endParaRPr>
          </a:p>
          <a:p>
            <a:pPr marL="285750" indent="-285750" algn="l" rtl="0">
              <a:buFont typeface="Arial" panose="05000000000000000000" pitchFamily="2" charset="2"/>
              <a:buChar char="•"/>
            </a:pPr>
            <a:r>
              <a:rPr lang="es" sz="2400" b="0" i="0" u="none" baseline="0">
                <a:latin typeface="Calibri"/>
                <a:ea typeface="Calibri"/>
                <a:cs typeface="Calibri"/>
              </a:rPr>
              <a:t>Métricas</a:t>
            </a:r>
          </a:p>
          <a:p>
            <a:pPr marL="804545" lvl="1" indent="-285750" algn="l" rtl="0">
              <a:buFont typeface="Arial" panose="05000000000000000000" pitchFamily="2" charset="2"/>
              <a:buChar char="•"/>
            </a:pPr>
            <a:r>
              <a:rPr lang="es" b="0" i="0" u="none" baseline="0">
                <a:solidFill>
                  <a:schemeClr val="tx1"/>
                </a:solidFill>
                <a:latin typeface="Calibri"/>
                <a:ea typeface="Calibri"/>
                <a:cs typeface="Calibri"/>
              </a:rPr>
              <a:t>Capacidad de los servicios médicos y tipos de seguros que se aceptan</a:t>
            </a:r>
          </a:p>
          <a:p>
            <a:pPr marL="804545" lvl="1" indent="-285750" algn="l" rtl="0">
              <a:buFont typeface="Arial" panose="05000000000000000000" pitchFamily="2" charset="2"/>
              <a:buChar char="•"/>
            </a:pPr>
            <a:r>
              <a:rPr lang="es" b="0" i="0" u="none" baseline="0">
                <a:solidFill>
                  <a:schemeClr val="tx1"/>
                </a:solidFill>
                <a:latin typeface="Calibri"/>
                <a:ea typeface="Calibri"/>
                <a:cs typeface="Calibri"/>
              </a:rPr>
              <a:t>Exclusión de las comunidades rulares (especialmente durante desastres)</a:t>
            </a:r>
          </a:p>
          <a:p>
            <a:pPr marL="804545" lvl="1" indent="-285750" algn="l" rtl="0">
              <a:buFont typeface="Arial" panose="05000000000000000000" pitchFamily="2" charset="2"/>
              <a:buChar char="•"/>
            </a:pPr>
            <a:r>
              <a:rPr lang="es" b="0" i="0" u="none" baseline="0">
                <a:solidFill>
                  <a:srgbClr val="000000"/>
                </a:solidFill>
                <a:latin typeface="Calibri"/>
                <a:ea typeface="Calibri"/>
                <a:cs typeface="Calibri"/>
              </a:rPr>
              <a:t>La calidad de los servicios disponibles no suele estar representada en las cifras de accesibilidad</a:t>
            </a:r>
          </a:p>
          <a:p>
            <a:pPr marL="804545" lvl="1" indent="-285750" algn="l" rtl="0">
              <a:buFont typeface="Arial" panose="05000000000000000000" pitchFamily="2" charset="2"/>
              <a:buChar char="•"/>
            </a:pPr>
            <a:r>
              <a:rPr lang="es" b="0" i="0" u="none" baseline="0">
                <a:solidFill>
                  <a:srgbClr val="000000"/>
                </a:solidFill>
                <a:latin typeface="Calibri"/>
                <a:ea typeface="Calibri"/>
                <a:cs typeface="Calibri"/>
              </a:rPr>
              <a:t>Experiencias de la comunidad que informa los datos</a:t>
            </a:r>
          </a:p>
        </p:txBody>
      </p:sp>
      <p:sp>
        <p:nvSpPr>
          <p:cNvPr id="2" name="Title 1">
            <a:extLst>
              <a:ext uri="{FF2B5EF4-FFF2-40B4-BE49-F238E27FC236}">
                <a16:creationId xmlns:a16="http://schemas.microsoft.com/office/drawing/2014/main" id="{CBD059D4-E0E1-6349-6E42-E1F5A5E25A5F}"/>
              </a:ext>
            </a:extLst>
          </p:cNvPr>
          <p:cNvSpPr>
            <a:spLocks noGrp="1"/>
          </p:cNvSpPr>
          <p:nvPr>
            <p:ph type="title"/>
          </p:nvPr>
        </p:nvSpPr>
        <p:spPr/>
        <p:txBody>
          <a:bodyPr>
            <a:normAutofit fontScale="90000"/>
          </a:bodyPr>
          <a:lstStyle/>
          <a:p>
            <a:pPr rtl="0"/>
            <a:r>
              <a:rPr lang="es" b="0" i="0" u="none" baseline="0">
                <a:latin typeface="Century Gothic"/>
                <a:ea typeface="Century Gothic"/>
                <a:cs typeface="Century Gothic"/>
              </a:rPr>
              <a:t>Discusiones clave: comunidad rural</a:t>
            </a:r>
            <a:endParaRPr lang="es"/>
          </a:p>
        </p:txBody>
      </p:sp>
    </p:spTree>
    <p:extLst>
      <p:ext uri="{BB962C8B-B14F-4D97-AF65-F5344CB8AC3E}">
        <p14:creationId xmlns:p14="http://schemas.microsoft.com/office/powerpoint/2010/main" val="403526937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7FB495-F4D7-7130-24D4-F5BF99413F20}"/>
              </a:ext>
            </a:extLst>
          </p:cNvPr>
          <p:cNvSpPr/>
          <p:nvPr/>
        </p:nvSpPr>
        <p:spPr>
          <a:xfrm>
            <a:off x="0" y="0"/>
            <a:ext cx="3982860"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Title 2">
            <a:extLst>
              <a:ext uri="{FF2B5EF4-FFF2-40B4-BE49-F238E27FC236}">
                <a16:creationId xmlns:a16="http://schemas.microsoft.com/office/drawing/2014/main" id="{9DF6D1C7-D5AB-422B-805D-213CCC985DCC}"/>
              </a:ext>
            </a:extLst>
          </p:cNvPr>
          <p:cNvSpPr>
            <a:spLocks noGrp="1"/>
          </p:cNvSpPr>
          <p:nvPr>
            <p:ph type="title" idx="4294967295"/>
          </p:nvPr>
        </p:nvSpPr>
        <p:spPr>
          <a:xfrm>
            <a:off x="203130" y="1073468"/>
            <a:ext cx="3982860" cy="4238625"/>
          </a:xfrm>
        </p:spPr>
        <p:txBody>
          <a:bodyPr vert="horz" lIns="91440" tIns="45720" rIns="91440" bIns="45720" rtlCol="0" anchor="ctr">
            <a:normAutofit/>
          </a:bodyPr>
          <a:lstStyle/>
          <a:p>
            <a:pPr algn="l" rtl="0"/>
            <a:r>
              <a:rPr lang="es" b="1" i="0" u="none" baseline="0">
                <a:solidFill>
                  <a:schemeClr val="bg1"/>
                </a:solidFill>
                <a:latin typeface="+mj-lt"/>
                <a:ea typeface="+mj-lt"/>
                <a:cs typeface="+mj-lt"/>
              </a:rPr>
              <a:t>Definición de</a:t>
            </a:r>
            <a:r>
              <a:rPr lang="es" b="1" i="0" u="none" kern="1200" baseline="0">
                <a:solidFill>
                  <a:schemeClr val="bg1"/>
                </a:solidFill>
                <a:latin typeface="+mj-lt"/>
                <a:ea typeface="+mj-ea"/>
                <a:cs typeface="+mj-cs"/>
              </a:rPr>
              <a:t> comunidad rural</a:t>
            </a:r>
          </a:p>
        </p:txBody>
      </p:sp>
      <p:sp>
        <p:nvSpPr>
          <p:cNvPr id="4" name="TextBox 3">
            <a:extLst>
              <a:ext uri="{FF2B5EF4-FFF2-40B4-BE49-F238E27FC236}">
                <a16:creationId xmlns:a16="http://schemas.microsoft.com/office/drawing/2014/main" id="{3424B4E6-7FA0-F923-79D3-10C563B52C74}"/>
              </a:ext>
            </a:extLst>
          </p:cNvPr>
          <p:cNvSpPr txBox="1"/>
          <p:nvPr/>
        </p:nvSpPr>
        <p:spPr>
          <a:xfrm>
            <a:off x="4049513" y="112211"/>
            <a:ext cx="8141280" cy="6416821"/>
          </a:xfrm>
          <a:prstGeom prst="rect">
            <a:avLst/>
          </a:prstGeom>
          <a:noFill/>
        </p:spPr>
        <p:txBody>
          <a:bodyPr wrap="square" lIns="91440" tIns="45720" rIns="91440" bIns="45720" anchor="t">
            <a:spAutoFit/>
          </a:bodyPr>
          <a:lstStyle/>
          <a:p>
            <a:pPr marL="0" marR="0" algn="l" rtl="0">
              <a:lnSpc>
                <a:spcPct val="107000"/>
              </a:lnSpc>
              <a:spcBef>
                <a:spcPts val="0"/>
              </a:spcBef>
              <a:spcAft>
                <a:spcPts val="800"/>
              </a:spcAft>
            </a:pPr>
            <a:r>
              <a:rPr lang="es" b="1" i="0" u="none" baseline="0" dirty="0">
                <a:effectLst/>
                <a:latin typeface="Calibri"/>
                <a:ea typeface="Calibri" panose="020F0502020204030204" pitchFamily="34" charset="0"/>
                <a:cs typeface="Times New Roman"/>
              </a:rPr>
              <a:t>Las comunidades rurales se definen como zonas remotas poco pobladas, situadas en espacios abiertos; pueblos pequeños (lugares con menos de 2,500 habitantes), y pueblos más grandes con poblaciones que oscilan entre los 2,500 y los 49,999 habitantes.​</a:t>
            </a:r>
          </a:p>
          <a:p>
            <a:pPr marL="0" marR="0" algn="l" rtl="0">
              <a:lnSpc>
                <a:spcPct val="107000"/>
              </a:lnSpc>
              <a:spcBef>
                <a:spcPts val="0"/>
              </a:spcBef>
              <a:spcAft>
                <a:spcPts val="800"/>
              </a:spcAft>
            </a:pPr>
            <a:r>
              <a:rPr lang="es" b="0" i="0" u="none" baseline="0" dirty="0">
                <a:effectLst/>
                <a:latin typeface="Calibri"/>
                <a:ea typeface="Calibri" panose="020F0502020204030204" pitchFamily="34" charset="0"/>
                <a:cs typeface="Times New Roman"/>
              </a:rPr>
              <a:t>Las zonas rurales también presentan </a:t>
            </a:r>
            <a:r>
              <a:rPr lang="es" b="0" i="1" u="none" baseline="0" dirty="0">
                <a:effectLst/>
                <a:latin typeface="Calibri"/>
                <a:ea typeface="Calibri" panose="020F0502020204030204" pitchFamily="34" charset="0"/>
                <a:cs typeface="Times New Roman"/>
              </a:rPr>
              <a:t>una o más</a:t>
            </a:r>
            <a:r>
              <a:rPr lang="es" b="0" i="0" u="none" baseline="0" dirty="0">
                <a:effectLst/>
                <a:latin typeface="Calibri"/>
                <a:ea typeface="Calibri" panose="020F0502020204030204" pitchFamily="34" charset="0"/>
                <a:cs typeface="Times New Roman"/>
              </a:rPr>
              <a:t> de las siguientes características. No es una lista exhaustiva, y no es necesario que las comunidades interesadas cumplan con todas las características.​</a:t>
            </a:r>
            <a:endParaRPr lang="es" b="1" dirty="0">
              <a:effectLst/>
              <a:latin typeface="Calibri"/>
              <a:ea typeface="Calibri" panose="020F0502020204030204" pitchFamily="34" charset="0"/>
              <a:cs typeface="Times New Roman"/>
            </a:endParaRPr>
          </a:p>
          <a:p>
            <a:pPr marL="0" marR="0" algn="l" rtl="0">
              <a:lnSpc>
                <a:spcPct val="107000"/>
              </a:lnSpc>
              <a:spcBef>
                <a:spcPts val="0"/>
              </a:spcBef>
              <a:spcAft>
                <a:spcPts val="400"/>
              </a:spcAft>
            </a:pPr>
            <a:r>
              <a:rPr lang="es" b="1" i="0" u="none" baseline="0" dirty="0">
                <a:effectLst/>
                <a:latin typeface="Calibri"/>
                <a:ea typeface="Calibri" panose="020F0502020204030204" pitchFamily="34" charset="0"/>
                <a:cs typeface="Times New Roman"/>
              </a:rPr>
              <a:t>Medioambiente ​</a:t>
            </a:r>
            <a:endParaRPr lang="es" dirty="0">
              <a:effectLst/>
              <a:latin typeface="Calibri"/>
              <a:ea typeface="Calibri" panose="020F0502020204030204" pitchFamily="34" charset="0"/>
              <a:cs typeface="Times New Roman"/>
            </a:endParaRPr>
          </a:p>
          <a:p>
            <a:pPr marL="342900" indent="-342900" algn="l" rtl="0">
              <a:lnSpc>
                <a:spcPct val="107000"/>
              </a:lnSpc>
              <a:spcAft>
                <a:spcPts val="800"/>
              </a:spcAft>
              <a:buFont typeface="Symbol" panose="05050102010706020507" pitchFamily="18" charset="2"/>
              <a:buChar char=""/>
            </a:pPr>
            <a:r>
              <a:rPr lang="es" b="0" i="0" u="none" baseline="0" dirty="0">
                <a:effectLst/>
                <a:latin typeface="Calibri"/>
                <a:ea typeface="Calibri" panose="020F0502020204030204" pitchFamily="34" charset="0"/>
                <a:cs typeface="Times New Roman"/>
              </a:rPr>
              <a:t>Lejanía de la ubicación y aislamiento geográfico; mayor proximidad a recursos de calidad; presencia de campo abierto y recursos naturales; acceso variado a parques públicos y zonas recreativas; </a:t>
            </a:r>
            <a:r>
              <a:rPr lang="es" b="0" i="0" u="none" baseline="0" dirty="0">
                <a:latin typeface="Calibri"/>
                <a:ea typeface="Calibri" panose="020F0502020204030204" pitchFamily="34" charset="0"/>
                <a:cs typeface="Times New Roman"/>
              </a:rPr>
              <a:t>uso doméstico de pozos de agua potable; </a:t>
            </a:r>
            <a:r>
              <a:rPr lang="es" b="0" i="0" u="none" baseline="0" dirty="0">
                <a:effectLst/>
                <a:latin typeface="Calibri"/>
                <a:ea typeface="Calibri" panose="020F0502020204030204" pitchFamily="34" charset="0"/>
                <a:cs typeface="Times New Roman"/>
              </a:rPr>
              <a:t>o prevalencia de contaminación del aire y del agua asociada con las industrias agrícola y manufacturera.</a:t>
            </a:r>
          </a:p>
          <a:p>
            <a:pPr algn="l" rtl="0">
              <a:lnSpc>
                <a:spcPct val="107000"/>
              </a:lnSpc>
              <a:spcAft>
                <a:spcPts val="400"/>
              </a:spcAft>
            </a:pPr>
            <a:r>
              <a:rPr lang="es" b="1" i="0" u="none" baseline="0" dirty="0">
                <a:effectLst/>
                <a:latin typeface="Calibri"/>
                <a:ea typeface="Calibri" panose="020F0502020204030204" pitchFamily="34" charset="0"/>
                <a:cs typeface="Times New Roman"/>
              </a:rPr>
              <a:t>Acceso público​</a:t>
            </a:r>
            <a:endParaRPr lang="es" dirty="0">
              <a:effectLst/>
              <a:latin typeface="Calibri"/>
              <a:ea typeface="Calibri" panose="020F0502020204030204" pitchFamily="34" charset="0"/>
              <a:cs typeface="Times New Roman"/>
            </a:endParaRPr>
          </a:p>
          <a:p>
            <a:pPr marL="342900" indent="-342900" algn="l" rtl="0">
              <a:lnSpc>
                <a:spcPct val="107000"/>
              </a:lnSpc>
              <a:spcAft>
                <a:spcPts val="800"/>
              </a:spcAft>
              <a:buFont typeface="Symbol" panose="05050102010706020507" pitchFamily="18" charset="2"/>
              <a:buChar char=""/>
            </a:pPr>
            <a:r>
              <a:rPr lang="es" b="0" i="0" u="none" baseline="0" dirty="0">
                <a:effectLst/>
                <a:latin typeface="Calibri"/>
                <a:ea typeface="Calibri" panose="020F0502020204030204" pitchFamily="34" charset="0"/>
                <a:cs typeface="Times New Roman"/>
              </a:rPr>
              <a:t>Disponibilidad limitada del transporte público y dependencia de los vehículos personales; dificultades para cubrir necesidades básicas, como comida y vivienda, debido a la disponibilidad limitada de recursos; falta de disponibilidad de servicios de asistencia para personas sin hogar; viajes muy largos para acceder a servicios de atención médica y salud conductual, y consecuencias para la accesibilidad de los servicios debido a cambios estacionales.</a:t>
            </a:r>
            <a:r>
              <a:rPr lang="es" b="0" i="0" u="none" baseline="0" dirty="0">
                <a:latin typeface="Calibri"/>
                <a:ea typeface="Calibri" panose="020F0502020204030204" pitchFamily="34" charset="0"/>
                <a:cs typeface="Times New Roman"/>
              </a:rPr>
              <a:t> </a:t>
            </a:r>
            <a:endParaRPr lang="es" dirty="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393633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7FB495-F4D7-7130-24D4-F5BF99413F20}"/>
              </a:ext>
            </a:extLst>
          </p:cNvPr>
          <p:cNvSpPr/>
          <p:nvPr/>
        </p:nvSpPr>
        <p:spPr>
          <a:xfrm>
            <a:off x="0" y="0"/>
            <a:ext cx="3982860"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Title 2">
            <a:extLst>
              <a:ext uri="{FF2B5EF4-FFF2-40B4-BE49-F238E27FC236}">
                <a16:creationId xmlns:a16="http://schemas.microsoft.com/office/drawing/2014/main" id="{9DF6D1C7-D5AB-422B-805D-213CCC985DCC}"/>
              </a:ext>
            </a:extLst>
          </p:cNvPr>
          <p:cNvSpPr>
            <a:spLocks noGrp="1"/>
          </p:cNvSpPr>
          <p:nvPr>
            <p:ph type="title" idx="4294967295"/>
          </p:nvPr>
        </p:nvSpPr>
        <p:spPr>
          <a:xfrm>
            <a:off x="203130" y="1073468"/>
            <a:ext cx="3982860" cy="4238625"/>
          </a:xfrm>
        </p:spPr>
        <p:txBody>
          <a:bodyPr vert="horz" lIns="91440" tIns="45720" rIns="91440" bIns="45720" rtlCol="0" anchor="ctr">
            <a:normAutofit/>
          </a:bodyPr>
          <a:lstStyle/>
          <a:p>
            <a:pPr algn="l" rtl="0"/>
            <a:r>
              <a:rPr lang="es" b="1" i="0" u="none" baseline="0">
                <a:solidFill>
                  <a:schemeClr val="bg1"/>
                </a:solidFill>
                <a:latin typeface="+mj-lt"/>
                <a:ea typeface="+mj-lt"/>
                <a:cs typeface="+mj-lt"/>
              </a:rPr>
              <a:t>Definición de</a:t>
            </a:r>
            <a:r>
              <a:rPr lang="es" b="1" i="0" u="none" kern="1200" baseline="0">
                <a:solidFill>
                  <a:schemeClr val="bg1"/>
                </a:solidFill>
                <a:latin typeface="+mj-lt"/>
                <a:ea typeface="+mj-ea"/>
                <a:cs typeface="+mj-cs"/>
              </a:rPr>
              <a:t> comunidad rural</a:t>
            </a:r>
            <a:br>
              <a:rPr lang="es" b="1">
                <a:solidFill>
                  <a:schemeClr val="bg1"/>
                </a:solidFill>
                <a:latin typeface="+mj-lt"/>
              </a:rPr>
            </a:br>
            <a:r>
              <a:rPr lang="es" b="1" i="0" u="none" baseline="0">
                <a:solidFill>
                  <a:schemeClr val="bg1"/>
                </a:solidFill>
                <a:latin typeface="+mj-lt"/>
                <a:cs typeface="Calibri Light"/>
              </a:rPr>
              <a:t>(continuación)</a:t>
            </a:r>
            <a:endParaRPr lang="es" b="1" kern="1200">
              <a:solidFill>
                <a:schemeClr val="bg1"/>
              </a:solidFill>
              <a:latin typeface="+mj-lt"/>
              <a:cs typeface="Calibri Light"/>
            </a:endParaRPr>
          </a:p>
        </p:txBody>
      </p:sp>
      <p:sp>
        <p:nvSpPr>
          <p:cNvPr id="4" name="TextBox 3">
            <a:extLst>
              <a:ext uri="{FF2B5EF4-FFF2-40B4-BE49-F238E27FC236}">
                <a16:creationId xmlns:a16="http://schemas.microsoft.com/office/drawing/2014/main" id="{3424B4E6-7FA0-F923-79D3-10C563B52C74}"/>
              </a:ext>
            </a:extLst>
          </p:cNvPr>
          <p:cNvSpPr txBox="1"/>
          <p:nvPr/>
        </p:nvSpPr>
        <p:spPr>
          <a:xfrm>
            <a:off x="4185990" y="1169913"/>
            <a:ext cx="7765968" cy="4439933"/>
          </a:xfrm>
          <a:prstGeom prst="rect">
            <a:avLst/>
          </a:prstGeom>
          <a:noFill/>
        </p:spPr>
        <p:txBody>
          <a:bodyPr wrap="square" lIns="91440" tIns="45720" rIns="91440" bIns="45720" anchor="t">
            <a:spAutoFit/>
          </a:bodyPr>
          <a:lstStyle/>
          <a:p>
            <a:pPr algn="l" rtl="0">
              <a:lnSpc>
                <a:spcPct val="107000"/>
              </a:lnSpc>
              <a:spcAft>
                <a:spcPts val="800"/>
              </a:spcAft>
            </a:pPr>
            <a:r>
              <a:rPr lang="es" sz="2000" b="1" i="0" u="none" baseline="0">
                <a:effectLst/>
                <a:latin typeface="Calibri"/>
                <a:ea typeface="Calibri" panose="020F0502020204030204" pitchFamily="34" charset="0"/>
                <a:cs typeface="Times New Roman"/>
              </a:rPr>
              <a:t>Economía​</a:t>
            </a:r>
            <a:endParaRPr lang="es" sz="2000">
              <a:effectLst/>
              <a:latin typeface="Calibri"/>
              <a:ea typeface="Calibri" panose="020F0502020204030204" pitchFamily="34" charset="0"/>
              <a:cs typeface="Times New Roman"/>
            </a:endParaRPr>
          </a:p>
          <a:p>
            <a:pPr marL="342900" marR="0" lvl="0" indent="-342900" algn="l" rtl="0">
              <a:lnSpc>
                <a:spcPct val="107000"/>
              </a:lnSpc>
              <a:spcBef>
                <a:spcPts val="0"/>
              </a:spcBef>
              <a:spcAft>
                <a:spcPts val="800"/>
              </a:spcAft>
              <a:buFont typeface="Symbol" panose="05050102010706020507" pitchFamily="18" charset="2"/>
              <a:buChar char=""/>
            </a:pPr>
            <a:r>
              <a:rPr lang="es" sz="2000" b="0" i="0" u="none" baseline="0">
                <a:effectLst/>
                <a:latin typeface="Calibri"/>
                <a:ea typeface="Calibri" panose="020F0502020204030204" pitchFamily="34" charset="0"/>
                <a:cs typeface="Times New Roman"/>
              </a:rPr>
              <a:t>Las principales industrias son la agrícola, la manufacturera y la forestal; opciones educativas y laborales limitadas, y emigración de trabajadores altamente cualificados.</a:t>
            </a:r>
          </a:p>
          <a:p>
            <a:pPr marR="0" lvl="0" algn="l" rtl="0">
              <a:lnSpc>
                <a:spcPct val="107000"/>
              </a:lnSpc>
              <a:spcBef>
                <a:spcPts val="0"/>
              </a:spcBef>
              <a:spcAft>
                <a:spcPts val="400"/>
              </a:spcAft>
            </a:pPr>
            <a:r>
              <a:rPr lang="es" sz="2000" b="1" i="0" u="none" baseline="0">
                <a:latin typeface="Calibri"/>
                <a:ea typeface="Calibri" panose="020F0502020204030204" pitchFamily="34" charset="0"/>
                <a:cs typeface="Times New Roman"/>
              </a:rPr>
              <a:t>Tecnología</a:t>
            </a:r>
          </a:p>
          <a:p>
            <a:pPr marL="285750" indent="-285750" algn="l" rtl="0">
              <a:lnSpc>
                <a:spcPct val="107000"/>
              </a:lnSpc>
              <a:spcAft>
                <a:spcPts val="800"/>
              </a:spcAft>
              <a:buFont typeface="Arial" panose="020B0604020202020204" pitchFamily="34" charset="0"/>
              <a:buChar char="•"/>
            </a:pPr>
            <a:r>
              <a:rPr lang="es" sz="2000" b="0" i="0" u="none" baseline="0">
                <a:effectLst/>
                <a:latin typeface="Calibri"/>
                <a:ea typeface="Calibri" panose="020F0502020204030204" pitchFamily="34" charset="0"/>
                <a:cs typeface="Times New Roman"/>
              </a:rPr>
              <a:t>Acceso limitado a una banda ancha confiable; menos cantidad de computadoras u otros dispositivos electrónicos, y menor dependencia de los dispositivos electrónicos para recibir información.</a:t>
            </a:r>
          </a:p>
          <a:p>
            <a:pPr marL="0" marR="0" algn="l" rtl="0">
              <a:lnSpc>
                <a:spcPct val="107000"/>
              </a:lnSpc>
              <a:spcBef>
                <a:spcPts val="0"/>
              </a:spcBef>
              <a:spcAft>
                <a:spcPts val="400"/>
              </a:spcAft>
            </a:pPr>
            <a:r>
              <a:rPr lang="es" sz="2000" b="1" i="0" u="none" baseline="0">
                <a:effectLst/>
                <a:latin typeface="Calibri"/>
                <a:ea typeface="Calibri" panose="020F0502020204030204" pitchFamily="34" charset="0"/>
                <a:cs typeface="Times New Roman"/>
              </a:rPr>
              <a:t>Cultura​</a:t>
            </a:r>
            <a:endParaRPr lang="es" sz="2000">
              <a:effectLst/>
              <a:latin typeface="Calibri"/>
              <a:ea typeface="Calibri" panose="020F0502020204030204" pitchFamily="34" charset="0"/>
              <a:cs typeface="Times New Roman"/>
            </a:endParaRPr>
          </a:p>
          <a:p>
            <a:pPr marL="342900" marR="0" lvl="0" indent="-342900" algn="l" rtl="0">
              <a:lnSpc>
                <a:spcPct val="107000"/>
              </a:lnSpc>
              <a:spcBef>
                <a:spcPts val="0"/>
              </a:spcBef>
              <a:spcAft>
                <a:spcPts val="800"/>
              </a:spcAft>
              <a:buFont typeface="Symbol" panose="05050102010706020507" pitchFamily="18" charset="2"/>
              <a:buChar char=""/>
            </a:pPr>
            <a:r>
              <a:rPr lang="es" sz="2000" b="0" i="0" u="none" baseline="0">
                <a:latin typeface="Calibri"/>
                <a:ea typeface="Calibri" panose="020F0502020204030204" pitchFamily="34" charset="0"/>
                <a:cs typeface="Times New Roman"/>
              </a:rPr>
              <a:t>Estilo de vida lento;</a:t>
            </a:r>
            <a:r>
              <a:rPr lang="es" sz="2000" b="0" i="0" u="none" baseline="0">
                <a:effectLst/>
                <a:latin typeface="Calibri"/>
                <a:ea typeface="Calibri" panose="020F0502020204030204" pitchFamily="34" charset="0"/>
                <a:cs typeface="Times New Roman"/>
              </a:rPr>
              <a:t> relaciones estrechas entre las personas; deseo de ayudar a otras personas en situaciones difíciles; y acceso limitado a recursos relevantes desde el punto de vista cultural y lingüístico.</a:t>
            </a:r>
            <a:endParaRPr lang="es" sz="1600">
              <a:effectLst/>
              <a:highlight>
                <a:srgbClr val="FFFF00"/>
              </a:highligh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325314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FF35F-62F3-25EC-2750-5F24C3EF066E}"/>
              </a:ext>
            </a:extLst>
          </p:cNvPr>
          <p:cNvSpPr/>
          <p:nvPr/>
        </p:nvSpPr>
        <p:spPr>
          <a:xfrm>
            <a:off x="0" y="0"/>
            <a:ext cx="3345873" cy="722376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3500" b="1" i="0" u="none" baseline="0" dirty="0"/>
              <a:t>Métricas del perfil de datos de las zonas rurales</a:t>
            </a:r>
          </a:p>
        </p:txBody>
      </p:sp>
      <p:graphicFrame>
        <p:nvGraphicFramePr>
          <p:cNvPr id="7" name="Table 7">
            <a:extLst>
              <a:ext uri="{FF2B5EF4-FFF2-40B4-BE49-F238E27FC236}">
                <a16:creationId xmlns:a16="http://schemas.microsoft.com/office/drawing/2014/main" id="{6801CA9F-A115-EAB8-D45E-02F88E1F468A}"/>
              </a:ext>
            </a:extLst>
          </p:cNvPr>
          <p:cNvGraphicFramePr>
            <a:graphicFrameLocks noGrp="1"/>
          </p:cNvGraphicFramePr>
          <p:nvPr>
            <p:extLst>
              <p:ext uri="{D42A27DB-BD31-4B8C-83A1-F6EECF244321}">
                <p14:modId xmlns:p14="http://schemas.microsoft.com/office/powerpoint/2010/main" val="1373361134"/>
              </p:ext>
            </p:extLst>
          </p:nvPr>
        </p:nvGraphicFramePr>
        <p:xfrm>
          <a:off x="3345873" y="50139"/>
          <a:ext cx="8846127" cy="7223760"/>
        </p:xfrm>
        <a:graphic>
          <a:graphicData uri="http://schemas.openxmlformats.org/drawingml/2006/table">
            <a:tbl>
              <a:tblPr firstRow="1" bandRow="1">
                <a:tableStyleId>{5C22544A-7EE6-4342-B048-85BDC9FD1C3A}</a:tableStyleId>
              </a:tblPr>
              <a:tblGrid>
                <a:gridCol w="8846127">
                  <a:extLst>
                    <a:ext uri="{9D8B030D-6E8A-4147-A177-3AD203B41FA5}">
                      <a16:colId xmlns:a16="http://schemas.microsoft.com/office/drawing/2014/main" val="2274096032"/>
                    </a:ext>
                  </a:extLst>
                </a:gridCol>
              </a:tblGrid>
              <a:tr h="287443">
                <a:tc>
                  <a:txBody>
                    <a:bodyPr/>
                    <a:lstStyle/>
                    <a:p>
                      <a:pPr algn="l" rtl="0"/>
                      <a:r>
                        <a:rPr lang="es" sz="1400" b="1" i="0" u="none" baseline="0">
                          <a:solidFill>
                            <a:schemeClr val="bg1"/>
                          </a:solidFill>
                        </a:rPr>
                        <a:t>Datos demográficos</a:t>
                      </a:r>
                    </a:p>
                  </a:txBody>
                  <a:tcPr>
                    <a:solidFill>
                      <a:schemeClr val="accent1"/>
                    </a:solidFill>
                  </a:tcPr>
                </a:tc>
                <a:extLst>
                  <a:ext uri="{0D108BD9-81ED-4DB2-BD59-A6C34878D82A}">
                    <a16:rowId xmlns:a16="http://schemas.microsoft.com/office/drawing/2014/main" val="3879520937"/>
                  </a:ext>
                </a:extLst>
              </a:tr>
              <a:tr h="287443">
                <a:tc>
                  <a:txBody>
                    <a:bodyPr/>
                    <a:lstStyle/>
                    <a:p>
                      <a:pPr algn="l" rtl="0"/>
                      <a:r>
                        <a:rPr lang="es" sz="1400" b="0" i="0" u="none" baseline="0"/>
                        <a:t>Tamaño de la población y cantidad de viviendas</a:t>
                      </a:r>
                    </a:p>
                  </a:txBody>
                  <a:tcPr/>
                </a:tc>
                <a:extLst>
                  <a:ext uri="{0D108BD9-81ED-4DB2-BD59-A6C34878D82A}">
                    <a16:rowId xmlns:a16="http://schemas.microsoft.com/office/drawing/2014/main" val="3946836831"/>
                  </a:ext>
                </a:extLst>
              </a:tr>
              <a:tr h="287443">
                <a:tc>
                  <a:txBody>
                    <a:bodyPr/>
                    <a:lstStyle/>
                    <a:p>
                      <a:pPr algn="l" rtl="0"/>
                      <a:r>
                        <a:rPr lang="es" sz="1400" b="0" i="0" u="none" baseline="0"/>
                        <a:t>Raza y etnicidad</a:t>
                      </a:r>
                    </a:p>
                  </a:txBody>
                  <a:tcPr/>
                </a:tc>
                <a:extLst>
                  <a:ext uri="{0D108BD9-81ED-4DB2-BD59-A6C34878D82A}">
                    <a16:rowId xmlns:a16="http://schemas.microsoft.com/office/drawing/2014/main" val="4123371104"/>
                  </a:ext>
                </a:extLst>
              </a:tr>
              <a:tr h="287443">
                <a:tc>
                  <a:txBody>
                    <a:bodyPr/>
                    <a:lstStyle/>
                    <a:p>
                      <a:pPr algn="l" rtl="0"/>
                      <a:r>
                        <a:rPr lang="es" sz="1400" b="0" i="0" u="none" baseline="0"/>
                        <a:t>Género</a:t>
                      </a:r>
                    </a:p>
                  </a:txBody>
                  <a:tcPr/>
                </a:tc>
                <a:extLst>
                  <a:ext uri="{0D108BD9-81ED-4DB2-BD59-A6C34878D82A}">
                    <a16:rowId xmlns:a16="http://schemas.microsoft.com/office/drawing/2014/main" val="878924563"/>
                  </a:ext>
                </a:extLst>
              </a:tr>
              <a:tr h="287443">
                <a:tc>
                  <a:txBody>
                    <a:bodyPr/>
                    <a:lstStyle/>
                    <a:p>
                      <a:pPr algn="l" rtl="0"/>
                      <a:r>
                        <a:rPr lang="es" sz="1400" b="0" i="0" u="none" baseline="0"/>
                        <a:t>Grupos de edad</a:t>
                      </a:r>
                    </a:p>
                  </a:txBody>
                  <a:tcPr/>
                </a:tc>
                <a:extLst>
                  <a:ext uri="{0D108BD9-81ED-4DB2-BD59-A6C34878D82A}">
                    <a16:rowId xmlns:a16="http://schemas.microsoft.com/office/drawing/2014/main" val="1645972276"/>
                  </a:ext>
                </a:extLst>
              </a:tr>
              <a:tr h="287443">
                <a:tc>
                  <a:txBody>
                    <a:bodyPr/>
                    <a:lstStyle/>
                    <a:p>
                      <a:pPr algn="l" rtl="0"/>
                      <a:r>
                        <a:rPr lang="es" sz="1400" b="0" i="0" u="none" baseline="0"/>
                        <a:t>% de población que vive con discapacidades</a:t>
                      </a:r>
                    </a:p>
                  </a:txBody>
                  <a:tcPr/>
                </a:tc>
                <a:extLst>
                  <a:ext uri="{0D108BD9-81ED-4DB2-BD59-A6C34878D82A}">
                    <a16:rowId xmlns:a16="http://schemas.microsoft.com/office/drawing/2014/main" val="3894839496"/>
                  </a:ext>
                </a:extLst>
              </a:tr>
              <a:tr h="287443">
                <a:tc>
                  <a:txBody>
                    <a:bodyPr/>
                    <a:lstStyle/>
                    <a:p>
                      <a:pPr algn="l" rtl="0"/>
                      <a:r>
                        <a:rPr lang="es" sz="1400" b="0" i="0" u="none" baseline="0"/>
                        <a:t>% de población que tiene conocimiento limitado del inglés</a:t>
                      </a:r>
                    </a:p>
                  </a:txBody>
                  <a:tcPr/>
                </a:tc>
                <a:extLst>
                  <a:ext uri="{0D108BD9-81ED-4DB2-BD59-A6C34878D82A}">
                    <a16:rowId xmlns:a16="http://schemas.microsoft.com/office/drawing/2014/main" val="433407893"/>
                  </a:ext>
                </a:extLst>
              </a:tr>
              <a:tr h="287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b="0" i="0" u="none" baseline="0"/>
                        <a:t>Expectativa de vida</a:t>
                      </a:r>
                    </a:p>
                  </a:txBody>
                  <a:tcPr/>
                </a:tc>
                <a:extLst>
                  <a:ext uri="{0D108BD9-81ED-4DB2-BD59-A6C34878D82A}">
                    <a16:rowId xmlns:a16="http://schemas.microsoft.com/office/drawing/2014/main" val="3692510304"/>
                  </a:ext>
                </a:extLst>
              </a:tr>
              <a:tr h="287443">
                <a:tc>
                  <a:txBody>
                    <a:bodyPr/>
                    <a:lstStyle/>
                    <a:p>
                      <a:pPr algn="l" rtl="0"/>
                      <a:r>
                        <a:rPr lang="es" sz="1400" b="1" i="0" u="none" baseline="0">
                          <a:solidFill>
                            <a:schemeClr val="bg1"/>
                          </a:solidFill>
                        </a:rPr>
                        <a:t>Estado socioeconómico</a:t>
                      </a:r>
                    </a:p>
                  </a:txBody>
                  <a:tcPr>
                    <a:solidFill>
                      <a:schemeClr val="accent1"/>
                    </a:solidFill>
                  </a:tcPr>
                </a:tc>
                <a:extLst>
                  <a:ext uri="{0D108BD9-81ED-4DB2-BD59-A6C34878D82A}">
                    <a16:rowId xmlns:a16="http://schemas.microsoft.com/office/drawing/2014/main" val="3063127434"/>
                  </a:ext>
                </a:extLst>
              </a:tr>
              <a:tr h="287443">
                <a:tc>
                  <a:txBody>
                    <a:bodyPr/>
                    <a:lstStyle/>
                    <a:p>
                      <a:pPr algn="l" rtl="0"/>
                      <a:r>
                        <a:rPr lang="es" sz="1400" b="0" i="0" u="none" baseline="0"/>
                        <a:t>% de población que vive en situación de pobreza</a:t>
                      </a:r>
                    </a:p>
                  </a:txBody>
                  <a:tcPr/>
                </a:tc>
                <a:extLst>
                  <a:ext uri="{0D108BD9-81ED-4DB2-BD59-A6C34878D82A}">
                    <a16:rowId xmlns:a16="http://schemas.microsoft.com/office/drawing/2014/main" val="2156044747"/>
                  </a:ext>
                </a:extLst>
              </a:tr>
              <a:tr h="287443">
                <a:tc>
                  <a:txBody>
                    <a:bodyPr/>
                    <a:lstStyle/>
                    <a:p>
                      <a:pPr algn="l" rtl="0"/>
                      <a:r>
                        <a:rPr lang="es" sz="1400" b="0" i="0" u="none" baseline="0"/>
                        <a:t>% de la población con formación posterior a la escuela secundaria</a:t>
                      </a:r>
                    </a:p>
                  </a:txBody>
                  <a:tcPr/>
                </a:tc>
                <a:extLst>
                  <a:ext uri="{0D108BD9-81ED-4DB2-BD59-A6C34878D82A}">
                    <a16:rowId xmlns:a16="http://schemas.microsoft.com/office/drawing/2014/main" val="1996863663"/>
                  </a:ext>
                </a:extLst>
              </a:tr>
              <a:tr h="287443">
                <a:tc>
                  <a:txBody>
                    <a:bodyPr/>
                    <a:lstStyle/>
                    <a:p>
                      <a:pPr algn="l" rtl="0"/>
                      <a:r>
                        <a:rPr lang="es" sz="1400" b="0" i="0" u="none" baseline="0"/>
                        <a:t>% de población que tiene empleo</a:t>
                      </a:r>
                    </a:p>
                  </a:txBody>
                  <a:tcPr/>
                </a:tc>
                <a:extLst>
                  <a:ext uri="{0D108BD9-81ED-4DB2-BD59-A6C34878D82A}">
                    <a16:rowId xmlns:a16="http://schemas.microsoft.com/office/drawing/2014/main" val="2485778409"/>
                  </a:ext>
                </a:extLst>
              </a:tr>
              <a:tr h="287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b="0" i="0" u="none" baseline="0"/>
                        <a:t>% de viviendas desocupadas</a:t>
                      </a:r>
                    </a:p>
                  </a:txBody>
                  <a:tcPr/>
                </a:tc>
                <a:extLst>
                  <a:ext uri="{0D108BD9-81ED-4DB2-BD59-A6C34878D82A}">
                    <a16:rowId xmlns:a16="http://schemas.microsoft.com/office/drawing/2014/main" val="396285917"/>
                  </a:ext>
                </a:extLst>
              </a:tr>
              <a:tr h="287443">
                <a:tc>
                  <a:txBody>
                    <a:bodyPr/>
                    <a:lstStyle/>
                    <a:p>
                      <a:pPr marL="0" lvl="0" indent="0" algn="l" rtl="0">
                        <a:lnSpc>
                          <a:spcPct val="100000"/>
                        </a:lnSpc>
                        <a:spcBef>
                          <a:spcPts val="0"/>
                        </a:spcBef>
                        <a:spcAft>
                          <a:spcPts val="0"/>
                        </a:spcAft>
                        <a:buNone/>
                      </a:pPr>
                      <a:r>
                        <a:rPr lang="es" sz="1400" b="0" i="0" u="none" baseline="0" dirty="0"/>
                        <a:t>Industrias y puestos principales</a:t>
                      </a:r>
                    </a:p>
                  </a:txBody>
                  <a:tcPr/>
                </a:tc>
                <a:extLst>
                  <a:ext uri="{0D108BD9-81ED-4DB2-BD59-A6C34878D82A}">
                    <a16:rowId xmlns:a16="http://schemas.microsoft.com/office/drawing/2014/main" val="3164579134"/>
                  </a:ext>
                </a:extLst>
              </a:tr>
              <a:tr h="287443">
                <a:tc>
                  <a:txBody>
                    <a:bodyPr/>
                    <a:lstStyle/>
                    <a:p>
                      <a:pPr marL="0" lvl="0" indent="0" algn="l" rtl="0">
                        <a:lnSpc>
                          <a:spcPct val="100000"/>
                        </a:lnSpc>
                        <a:spcBef>
                          <a:spcPts val="0"/>
                        </a:spcBef>
                        <a:spcAft>
                          <a:spcPts val="0"/>
                        </a:spcAft>
                        <a:buNone/>
                      </a:pPr>
                      <a:r>
                        <a:rPr lang="es" sz="1400" b="0" i="0" u="none" baseline="0" dirty="0"/>
                        <a:t>Tasa de delincuencia</a:t>
                      </a:r>
                    </a:p>
                  </a:txBody>
                  <a:tcPr/>
                </a:tc>
                <a:extLst>
                  <a:ext uri="{0D108BD9-81ED-4DB2-BD59-A6C34878D82A}">
                    <a16:rowId xmlns:a16="http://schemas.microsoft.com/office/drawing/2014/main" val="2420294382"/>
                  </a:ext>
                </a:extLst>
              </a:tr>
              <a:tr h="287443">
                <a:tc>
                  <a:txBody>
                    <a:bodyPr/>
                    <a:lstStyle/>
                    <a:p>
                      <a:pPr algn="l" rtl="0"/>
                      <a:r>
                        <a:rPr lang="es" sz="1400" b="1" i="0" u="none" baseline="0">
                          <a:solidFill>
                            <a:schemeClr val="bg1"/>
                          </a:solidFill>
                        </a:rPr>
                        <a:t>Disparidades de salud</a:t>
                      </a:r>
                    </a:p>
                  </a:txBody>
                  <a:tcPr>
                    <a:solidFill>
                      <a:schemeClr val="accent1"/>
                    </a:solidFill>
                  </a:tcPr>
                </a:tc>
                <a:extLst>
                  <a:ext uri="{0D108BD9-81ED-4DB2-BD59-A6C34878D82A}">
                    <a16:rowId xmlns:a16="http://schemas.microsoft.com/office/drawing/2014/main" val="500147817"/>
                  </a:ext>
                </a:extLst>
              </a:tr>
              <a:tr h="287443">
                <a:tc>
                  <a:txBody>
                    <a:bodyPr/>
                    <a:lstStyle/>
                    <a:p>
                      <a:pPr algn="l" rtl="0"/>
                      <a:r>
                        <a:rPr lang="es" sz="1400" b="0" i="0" u="none" baseline="0"/>
                        <a:t>Proporción de proveedor a población (centros de atención médica con calificación federal: primaria, mental, dental)</a:t>
                      </a:r>
                      <a:endParaRPr lang="es" sz="1400">
                        <a:highlight>
                          <a:srgbClr val="FFFF00"/>
                        </a:highlight>
                      </a:endParaRPr>
                    </a:p>
                  </a:txBody>
                  <a:tcPr/>
                </a:tc>
                <a:extLst>
                  <a:ext uri="{0D108BD9-81ED-4DB2-BD59-A6C34878D82A}">
                    <a16:rowId xmlns:a16="http://schemas.microsoft.com/office/drawing/2014/main" val="2128211973"/>
                  </a:ext>
                </a:extLst>
              </a:tr>
              <a:tr h="287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b="0" i="0" u="none" baseline="0" dirty="0"/>
                        <a:t>% de población sin seguro médico</a:t>
                      </a:r>
                    </a:p>
                  </a:txBody>
                  <a:tcPr/>
                </a:tc>
                <a:extLst>
                  <a:ext uri="{0D108BD9-81ED-4DB2-BD59-A6C34878D82A}">
                    <a16:rowId xmlns:a16="http://schemas.microsoft.com/office/drawing/2014/main" val="1120397173"/>
                  </a:ext>
                </a:extLst>
              </a:tr>
              <a:tr h="287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b="0" i="0" u="none" baseline="0" dirty="0"/>
                        <a:t>Acceso limitado al comercio minorista de alimentos saludables</a:t>
                      </a:r>
                    </a:p>
                  </a:txBody>
                  <a:tcPr/>
                </a:tc>
                <a:extLst>
                  <a:ext uri="{0D108BD9-81ED-4DB2-BD59-A6C34878D82A}">
                    <a16:rowId xmlns:a16="http://schemas.microsoft.com/office/drawing/2014/main" val="4119506177"/>
                  </a:ext>
                </a:extLst>
              </a:tr>
              <a:tr h="287443">
                <a:tc>
                  <a:txBody>
                    <a:bodyPr/>
                    <a:lstStyle/>
                    <a:p>
                      <a:pPr algn="l" rtl="0"/>
                      <a:r>
                        <a:rPr lang="es" sz="1400" b="0" i="0" u="none" baseline="0"/>
                        <a:t>Choques de vehículos con víctimas mortales o heridos graves</a:t>
                      </a:r>
                    </a:p>
                  </a:txBody>
                  <a:tcPr/>
                </a:tc>
                <a:extLst>
                  <a:ext uri="{0D108BD9-81ED-4DB2-BD59-A6C34878D82A}">
                    <a16:rowId xmlns:a16="http://schemas.microsoft.com/office/drawing/2014/main" val="2707203238"/>
                  </a:ext>
                </a:extLst>
              </a:tr>
              <a:tr h="287443">
                <a:tc>
                  <a:txBody>
                    <a:bodyPr/>
                    <a:lstStyle/>
                    <a:p>
                      <a:pPr algn="l" rtl="0"/>
                      <a:r>
                        <a:rPr lang="es" sz="1400" b="0" i="0" u="none" baseline="0" dirty="0"/>
                        <a:t>% de nacimientos sin atención prenatal iniciada </a:t>
                      </a:r>
                    </a:p>
                  </a:txBody>
                  <a:tcPr/>
                </a:tc>
                <a:extLst>
                  <a:ext uri="{0D108BD9-81ED-4DB2-BD59-A6C34878D82A}">
                    <a16:rowId xmlns:a16="http://schemas.microsoft.com/office/drawing/2014/main" val="2296271087"/>
                  </a:ext>
                </a:extLst>
              </a:tr>
              <a:tr h="484115">
                <a:tc>
                  <a:txBody>
                    <a:bodyPr/>
                    <a:lstStyle/>
                    <a:p>
                      <a:pPr lvl="0" algn="l" rtl="0">
                        <a:buNone/>
                      </a:pPr>
                      <a:r>
                        <a:rPr lang="es" sz="1400" b="0" i="0" u="none" baseline="0"/>
                        <a:t>Ubicación de servicios médicos (centros de atención médica con calificación federal, servicios de urgencias, de especialidad, traumatismos)</a:t>
                      </a:r>
                      <a:endParaRPr lang="es" sz="1400">
                        <a:highlight>
                          <a:srgbClr val="FFFF00"/>
                        </a:highlight>
                      </a:endParaRPr>
                    </a:p>
                  </a:txBody>
                  <a:tcPr/>
                </a:tc>
                <a:extLst>
                  <a:ext uri="{0D108BD9-81ED-4DB2-BD59-A6C34878D82A}">
                    <a16:rowId xmlns:a16="http://schemas.microsoft.com/office/drawing/2014/main" val="1209623854"/>
                  </a:ext>
                </a:extLst>
              </a:tr>
              <a:tr h="287443">
                <a:tc>
                  <a:txBody>
                    <a:bodyPr/>
                    <a:lstStyle/>
                    <a:p>
                      <a:pPr lvl="0" algn="l" rtl="0">
                        <a:buNone/>
                      </a:pPr>
                      <a:r>
                        <a:rPr lang="es" sz="1400" b="0" i="0" u="none" baseline="0" dirty="0"/>
                        <a:t>Designación como zona con escasez de profesionales de la salud</a:t>
                      </a:r>
                      <a:endParaRPr lang="es" sz="1400" dirty="0">
                        <a:highlight>
                          <a:srgbClr val="FFFF00"/>
                        </a:highlight>
                      </a:endParaRPr>
                    </a:p>
                  </a:txBody>
                  <a:tcPr/>
                </a:tc>
                <a:extLst>
                  <a:ext uri="{0D108BD9-81ED-4DB2-BD59-A6C34878D82A}">
                    <a16:rowId xmlns:a16="http://schemas.microsoft.com/office/drawing/2014/main" val="2311550190"/>
                  </a:ext>
                </a:extLst>
              </a:tr>
            </a:tbl>
          </a:graphicData>
        </a:graphic>
      </p:graphicFrame>
    </p:spTree>
    <p:extLst>
      <p:ext uri="{BB962C8B-B14F-4D97-AF65-F5344CB8AC3E}">
        <p14:creationId xmlns:p14="http://schemas.microsoft.com/office/powerpoint/2010/main" val="245548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9E8982-E9E4-869B-53F1-448A05C6377F}"/>
              </a:ext>
            </a:extLst>
          </p:cNvPr>
          <p:cNvSpPr>
            <a:spLocks noGrp="1"/>
          </p:cNvSpPr>
          <p:nvPr>
            <p:ph type="body" sz="quarter" idx="22"/>
          </p:nvPr>
        </p:nvSpPr>
        <p:spPr>
          <a:xfrm>
            <a:off x="541623" y="1606083"/>
            <a:ext cx="11108753" cy="4662833"/>
          </a:xfrm>
        </p:spPr>
        <p:txBody>
          <a:bodyPr vert="horz" lIns="91440" tIns="45720" rIns="91440" bIns="45720" rtlCol="0" anchor="t">
            <a:noAutofit/>
          </a:bodyPr>
          <a:lstStyle/>
          <a:p>
            <a:pPr marL="285750" indent="-285750" algn="l" rtl="0">
              <a:buFont typeface="Arial" panose="05000000000000000000" pitchFamily="2" charset="2"/>
              <a:buChar char="•"/>
            </a:pPr>
            <a:r>
              <a:rPr lang="es" sz="2400" b="0" i="0" u="none" baseline="0">
                <a:latin typeface="Calibri"/>
                <a:ea typeface="Calibri"/>
                <a:cs typeface="Calibri"/>
              </a:rPr>
              <a:t>Definición y características</a:t>
            </a:r>
          </a:p>
          <a:p>
            <a:pPr marL="804545" lvl="1" indent="-285750" algn="l" rtl="0">
              <a:buFont typeface="Arial" panose="05000000000000000000" pitchFamily="2" charset="2"/>
              <a:buChar char="•"/>
            </a:pPr>
            <a:r>
              <a:rPr lang="es" b="0" i="0" u="none" baseline="0">
                <a:solidFill>
                  <a:schemeClr val="tx1"/>
                </a:solidFill>
                <a:latin typeface="Calibri"/>
                <a:ea typeface="Calibri"/>
                <a:cs typeface="Calibri"/>
              </a:rPr>
              <a:t>Claridad de que no es necesario que una comunidad reúna todas las características</a:t>
            </a:r>
          </a:p>
          <a:p>
            <a:pPr marL="804545" lvl="1" indent="-285750" algn="l" rtl="0">
              <a:buFont typeface="Arial" panose="05000000000000000000" pitchFamily="2" charset="2"/>
              <a:buChar char="•"/>
            </a:pPr>
            <a:r>
              <a:rPr lang="es" b="0" i="0" u="none" baseline="0">
                <a:solidFill>
                  <a:schemeClr val="tx1"/>
                </a:solidFill>
                <a:latin typeface="Calibri"/>
                <a:ea typeface="Calibri"/>
                <a:cs typeface="Calibri"/>
              </a:rPr>
              <a:t>Las comunidades urbanas se ven diferentes a lo largo del estado</a:t>
            </a:r>
          </a:p>
          <a:p>
            <a:pPr marL="804545" lvl="1" indent="-285750" algn="l" rtl="0">
              <a:buFont typeface="Arial" panose="05000000000000000000" pitchFamily="2" charset="2"/>
              <a:buChar char="•"/>
            </a:pPr>
            <a:r>
              <a:rPr lang="es" b="0" i="0" u="none" baseline="0">
                <a:solidFill>
                  <a:schemeClr val="tx1"/>
                </a:solidFill>
                <a:latin typeface="Calibri"/>
                <a:ea typeface="Calibri"/>
                <a:cs typeface="Calibri"/>
              </a:rPr>
              <a:t>Falta de centralización de los servicios (relacionados con la salud o no)</a:t>
            </a:r>
          </a:p>
          <a:p>
            <a:pPr marL="804545" lvl="1" indent="-285750" algn="l" rtl="0">
              <a:buFont typeface="Arial" panose="05000000000000000000" pitchFamily="2" charset="2"/>
              <a:buChar char="•"/>
            </a:pPr>
            <a:r>
              <a:rPr lang="es" b="0" i="0" u="none" baseline="0">
                <a:solidFill>
                  <a:schemeClr val="tx1"/>
                </a:solidFill>
                <a:latin typeface="Calibri"/>
                <a:ea typeface="Calibri"/>
                <a:cs typeface="Calibri"/>
              </a:rPr>
              <a:t>El grupo de trabajo comunitario aportó información sobre las diferencias de acceso público entre barrios </a:t>
            </a:r>
          </a:p>
          <a:p>
            <a:pPr marL="804545" lvl="1" indent="-285750" algn="l" rtl="0">
              <a:buFont typeface="Arial" panose="05000000000000000000" pitchFamily="2" charset="2"/>
              <a:buChar char="•"/>
            </a:pPr>
            <a:endParaRPr lang="es">
              <a:solidFill>
                <a:schemeClr val="tx1"/>
              </a:solidFill>
              <a:latin typeface="Calibri"/>
              <a:cs typeface="Calibri"/>
            </a:endParaRPr>
          </a:p>
          <a:p>
            <a:pPr marL="285750" indent="-285750" algn="l" rtl="0">
              <a:buFont typeface="Arial" panose="05000000000000000000" pitchFamily="2" charset="2"/>
              <a:buChar char="•"/>
            </a:pPr>
            <a:r>
              <a:rPr lang="es" sz="2400" b="0" i="0" u="none" baseline="0">
                <a:latin typeface="Calibri"/>
                <a:ea typeface="Calibri"/>
                <a:cs typeface="Calibri"/>
              </a:rPr>
              <a:t>Métricas</a:t>
            </a:r>
          </a:p>
          <a:p>
            <a:pPr marL="804545" lvl="1" indent="-285750" algn="l" rtl="0">
              <a:buFont typeface="Arial" panose="02070309020205020404" pitchFamily="49" charset="0"/>
              <a:buChar char="•"/>
            </a:pPr>
            <a:r>
              <a:rPr lang="es" b="0" i="0" u="none" baseline="0">
                <a:solidFill>
                  <a:schemeClr val="tx1"/>
                </a:solidFill>
                <a:latin typeface="Calibri"/>
                <a:ea typeface="Calibri"/>
                <a:cs typeface="Calibri"/>
              </a:rPr>
              <a:t>Disparidades en cuanto a las afecciones crónicas y el COVID-19 (más tiempo de espera para acceder a los servicios)</a:t>
            </a:r>
          </a:p>
          <a:p>
            <a:pPr marL="804545" lvl="1" indent="-285750" algn="l" rtl="0">
              <a:buFont typeface="Arial" panose="02070309020205020404" pitchFamily="49" charset="0"/>
              <a:buChar char="•"/>
            </a:pPr>
            <a:r>
              <a:rPr lang="es" b="0" i="0" u="none" baseline="0">
                <a:solidFill>
                  <a:schemeClr val="tx1"/>
                </a:solidFill>
                <a:latin typeface="Calibri"/>
                <a:ea typeface="Calibri"/>
                <a:cs typeface="Calibri"/>
              </a:rPr>
              <a:t>Conexión de las métricas con la definición y las poblaciones prioritarias a partir de los criterios</a:t>
            </a:r>
          </a:p>
          <a:p>
            <a:pPr marL="804545" lvl="1" indent="-285750" algn="l" rtl="0">
              <a:buFont typeface="Arial" panose="05000000000000000000" pitchFamily="2" charset="2"/>
              <a:buChar char="•"/>
            </a:pPr>
            <a:r>
              <a:rPr lang="es" b="0" i="0" u="none" baseline="0">
                <a:solidFill>
                  <a:srgbClr val="000000"/>
                </a:solidFill>
                <a:latin typeface="Calibri"/>
                <a:ea typeface="Calibri"/>
                <a:cs typeface="Calibri"/>
              </a:rPr>
              <a:t>La disponibilidad de los servicios culturalmente adecuados no suele estar representada en las cifras de accesibilidad</a:t>
            </a:r>
          </a:p>
          <a:p>
            <a:pPr marL="804545" lvl="1" indent="-285750" algn="l" rtl="0">
              <a:buFont typeface="Arial" panose="05000000000000000000" pitchFamily="2" charset="2"/>
              <a:buChar char="•"/>
            </a:pPr>
            <a:r>
              <a:rPr lang="es" b="0" i="0" u="none" baseline="0">
                <a:solidFill>
                  <a:srgbClr val="000000"/>
                </a:solidFill>
                <a:latin typeface="Calibri"/>
                <a:ea typeface="Calibri"/>
                <a:cs typeface="Calibri"/>
              </a:rPr>
              <a:t>Experiencias de la comunidad que informa los datos</a:t>
            </a:r>
          </a:p>
        </p:txBody>
      </p:sp>
      <p:sp>
        <p:nvSpPr>
          <p:cNvPr id="2" name="Title 1">
            <a:extLst>
              <a:ext uri="{FF2B5EF4-FFF2-40B4-BE49-F238E27FC236}">
                <a16:creationId xmlns:a16="http://schemas.microsoft.com/office/drawing/2014/main" id="{CBD059D4-E0E1-6349-6E42-E1F5A5E25A5F}"/>
              </a:ext>
            </a:extLst>
          </p:cNvPr>
          <p:cNvSpPr>
            <a:spLocks noGrp="1"/>
          </p:cNvSpPr>
          <p:nvPr>
            <p:ph type="title"/>
          </p:nvPr>
        </p:nvSpPr>
        <p:spPr/>
        <p:txBody>
          <a:bodyPr>
            <a:normAutofit fontScale="90000"/>
          </a:bodyPr>
          <a:lstStyle/>
          <a:p>
            <a:pPr rtl="0"/>
            <a:r>
              <a:rPr lang="es" b="0" i="0" u="none" baseline="0">
                <a:latin typeface="Century Gothic"/>
                <a:ea typeface="Century Gothic"/>
                <a:cs typeface="Century Gothic"/>
              </a:rPr>
              <a:t>Discusiones clave: comunidad urbana</a:t>
            </a:r>
            <a:endParaRPr lang="es"/>
          </a:p>
        </p:txBody>
      </p:sp>
    </p:spTree>
    <p:extLst>
      <p:ext uri="{BB962C8B-B14F-4D97-AF65-F5344CB8AC3E}">
        <p14:creationId xmlns:p14="http://schemas.microsoft.com/office/powerpoint/2010/main" val="365303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D1C7-D5AB-422B-805D-213CCC985DCC}"/>
              </a:ext>
            </a:extLst>
          </p:cNvPr>
          <p:cNvSpPr>
            <a:spLocks noGrp="1"/>
          </p:cNvSpPr>
          <p:nvPr>
            <p:ph type="title" idx="4294967295"/>
          </p:nvPr>
        </p:nvSpPr>
        <p:spPr>
          <a:xfrm>
            <a:off x="203130" y="1073468"/>
            <a:ext cx="3982860" cy="4238625"/>
          </a:xfrm>
        </p:spPr>
        <p:txBody>
          <a:bodyPr vert="horz" lIns="91440" tIns="45720" rIns="91440" bIns="45720" rtlCol="0" anchor="ctr">
            <a:normAutofit/>
          </a:bodyPr>
          <a:lstStyle/>
          <a:p>
            <a:pPr algn="l" rtl="0"/>
            <a:r>
              <a:rPr lang="es" b="1" i="0" u="none" kern="1200" baseline="0">
                <a:solidFill>
                  <a:schemeClr val="bg1"/>
                </a:solidFill>
                <a:latin typeface="+mj-lt"/>
                <a:ea typeface="+mj-ea"/>
                <a:cs typeface="+mj-cs"/>
              </a:rPr>
              <a:t>Definición de comunidad urbana</a:t>
            </a:r>
          </a:p>
        </p:txBody>
      </p:sp>
      <p:sp>
        <p:nvSpPr>
          <p:cNvPr id="4" name="TextBox 3">
            <a:extLst>
              <a:ext uri="{FF2B5EF4-FFF2-40B4-BE49-F238E27FC236}">
                <a16:creationId xmlns:a16="http://schemas.microsoft.com/office/drawing/2014/main" id="{3424B4E6-7FA0-F923-79D3-10C563B52C74}"/>
              </a:ext>
            </a:extLst>
          </p:cNvPr>
          <p:cNvSpPr txBox="1"/>
          <p:nvPr/>
        </p:nvSpPr>
        <p:spPr>
          <a:xfrm>
            <a:off x="3870664" y="104259"/>
            <a:ext cx="7933933" cy="5680273"/>
          </a:xfrm>
          <a:prstGeom prst="rect">
            <a:avLst/>
          </a:prstGeom>
          <a:noFill/>
        </p:spPr>
        <p:txBody>
          <a:bodyPr wrap="square" lIns="91440" tIns="45720" rIns="91440" bIns="45720" anchor="t">
            <a:spAutoFit/>
          </a:bodyPr>
          <a:lstStyle/>
          <a:p>
            <a:pPr algn="l" rtl="0">
              <a:lnSpc>
                <a:spcPct val="107000"/>
              </a:lnSpc>
              <a:spcAft>
                <a:spcPts val="800"/>
              </a:spcAft>
            </a:pPr>
            <a:r>
              <a:rPr lang="es" sz="2000" b="1" i="0" u="none" baseline="0" dirty="0">
                <a:effectLst/>
                <a:latin typeface="Calibri"/>
                <a:ea typeface="Calibri" panose="020F0502020204030204" pitchFamily="34" charset="0"/>
                <a:cs typeface="Times New Roman"/>
              </a:rPr>
              <a:t>Las zonas urbanas se definen como zonas densamente pobladas de 50,000 habitantes o más, con al menos 1,000 habitantes por milla cuadrada, y los suburbios aledaños.</a:t>
            </a:r>
            <a:r>
              <a:rPr lang="es" sz="2000" b="1" i="0" u="none" baseline="0" dirty="0">
                <a:latin typeface="Calibri"/>
                <a:ea typeface="Calibri" panose="020F0502020204030204" pitchFamily="34" charset="0"/>
                <a:cs typeface="Times New Roman"/>
              </a:rPr>
              <a:t> </a:t>
            </a:r>
            <a:endParaRPr lang="es" sz="2000" dirty="0">
              <a:effectLst/>
              <a:latin typeface="Calibri"/>
              <a:ea typeface="Calibri" panose="020F0502020204030204" pitchFamily="34" charset="0"/>
              <a:cs typeface="Times New Roman" panose="02020603050405020304" pitchFamily="18" charset="0"/>
            </a:endParaRPr>
          </a:p>
          <a:p>
            <a:pPr marL="0" marR="0" algn="l" rtl="0">
              <a:lnSpc>
                <a:spcPct val="107000"/>
              </a:lnSpc>
              <a:spcBef>
                <a:spcPts val="0"/>
              </a:spcBef>
              <a:spcAft>
                <a:spcPts val="800"/>
              </a:spcAft>
            </a:pPr>
            <a:r>
              <a:rPr lang="es" sz="2000" b="0" i="0" u="none" baseline="0" dirty="0">
                <a:effectLst/>
                <a:latin typeface="Calibri"/>
                <a:ea typeface="Calibri" panose="020F0502020204030204" pitchFamily="34" charset="0"/>
                <a:cs typeface="Times New Roman"/>
              </a:rPr>
              <a:t>Las zonas urbanas también presentan </a:t>
            </a:r>
            <a:r>
              <a:rPr lang="es" sz="2000" b="0" i="1" u="none" baseline="0" dirty="0">
                <a:effectLst/>
                <a:latin typeface="Calibri"/>
                <a:ea typeface="Calibri" panose="020F0502020204030204" pitchFamily="34" charset="0"/>
                <a:cs typeface="Times New Roman"/>
              </a:rPr>
              <a:t>una o más</a:t>
            </a:r>
            <a:r>
              <a:rPr lang="es" sz="2000" b="0" i="0" u="none" baseline="0" dirty="0">
                <a:effectLst/>
                <a:latin typeface="Calibri"/>
                <a:ea typeface="Calibri" panose="020F0502020204030204" pitchFamily="34" charset="0"/>
                <a:cs typeface="Times New Roman"/>
              </a:rPr>
              <a:t> de las siguientes características. No es una lista exhaustiva, y no es necesario que las comunidades interesadas cumplan con todas las características.</a:t>
            </a:r>
            <a:endParaRPr lang="es" sz="2000" dirty="0">
              <a:latin typeface="Calibri"/>
              <a:ea typeface="Calibri" panose="020F0502020204030204" pitchFamily="34" charset="0"/>
              <a:cs typeface="Times New Roman"/>
            </a:endParaRPr>
          </a:p>
          <a:p>
            <a:pPr marL="0" marR="0" algn="l" rtl="0">
              <a:lnSpc>
                <a:spcPct val="107000"/>
              </a:lnSpc>
              <a:spcBef>
                <a:spcPts val="0"/>
              </a:spcBef>
              <a:spcAft>
                <a:spcPts val="0"/>
              </a:spcAft>
            </a:pPr>
            <a:r>
              <a:rPr lang="es" sz="2000" b="1" i="0" u="none" baseline="0" dirty="0">
                <a:effectLst/>
                <a:latin typeface="Calibri"/>
                <a:ea typeface="Calibri" panose="020F0502020204030204" pitchFamily="34" charset="0"/>
                <a:cs typeface="Times New Roman"/>
              </a:rPr>
              <a:t>Medioambiente</a:t>
            </a:r>
            <a:endParaRPr lang="es" sz="2000" dirty="0">
              <a:effectLst/>
              <a:latin typeface="Calibri"/>
              <a:ea typeface="Calibri" panose="020F0502020204030204" pitchFamily="34" charset="0"/>
              <a:cs typeface="Times New Roman"/>
            </a:endParaRPr>
          </a:p>
          <a:p>
            <a:pPr marL="342900" indent="-342900" algn="l" rtl="0">
              <a:lnSpc>
                <a:spcPct val="107000"/>
              </a:lnSpc>
              <a:spcAft>
                <a:spcPts val="800"/>
              </a:spcAft>
              <a:buFont typeface="Symbol" panose="05050102010706020507" pitchFamily="18" charset="2"/>
              <a:buChar char=""/>
            </a:pPr>
            <a:r>
              <a:rPr lang="es" sz="2000" b="0" i="0" u="none" baseline="0" dirty="0">
                <a:effectLst/>
                <a:latin typeface="Calibri"/>
                <a:ea typeface="Calibri" panose="020F0502020204030204" pitchFamily="34" charset="0"/>
                <a:cs typeface="Times New Roman"/>
              </a:rPr>
              <a:t>Aglomeración en zonas residenciales; riesgo aumentado de surgimiento de brotes de enfermedades asociadas con la densidad poblacional</a:t>
            </a:r>
            <a:r>
              <a:rPr lang="es" sz="2000" b="0" i="0" u="none" baseline="0" dirty="0">
                <a:latin typeface="Calibri"/>
                <a:ea typeface="Calibri" panose="020F0502020204030204" pitchFamily="34" charset="0"/>
                <a:cs typeface="Times New Roman"/>
              </a:rPr>
              <a:t> y la contaminación ambiental; </a:t>
            </a:r>
            <a:r>
              <a:rPr lang="es" sz="2000" b="0" i="0" u="none" baseline="0" dirty="0">
                <a:effectLst/>
                <a:latin typeface="Calibri"/>
                <a:ea typeface="Calibri" panose="020F0502020204030204" pitchFamily="34" charset="0"/>
                <a:cs typeface="Times New Roman"/>
              </a:rPr>
              <a:t>menor cobertura del dosel arbóreo y espacios verdes utilizables; acceso variado a parques públicos y zonas recreativas; prevalencia de contaminación del aire y del agua asociada con la urbanización; </a:t>
            </a:r>
            <a:r>
              <a:rPr lang="es" sz="2000" b="0" i="0" u="none" baseline="0" dirty="0">
                <a:latin typeface="Calibri"/>
                <a:ea typeface="Calibri" panose="020F0502020204030204" pitchFamily="34" charset="0"/>
                <a:cs typeface="Times New Roman"/>
              </a:rPr>
              <a:t>y agotamiento de recursos naturales.</a:t>
            </a:r>
            <a:endParaRPr lang="es" sz="2000" dirty="0">
              <a:effectLst/>
              <a:latin typeface="Calibri"/>
              <a:ea typeface="Calibri" panose="020F0502020204030204" pitchFamily="34" charset="0"/>
              <a:cs typeface="Times New Roman"/>
            </a:endParaRPr>
          </a:p>
          <a:p>
            <a:pPr marR="0" lvl="0" algn="l" rtl="0">
              <a:lnSpc>
                <a:spcPct val="107000"/>
              </a:lnSpc>
              <a:spcBef>
                <a:spcPts val="0"/>
              </a:spcBef>
              <a:spcAft>
                <a:spcPts val="200"/>
              </a:spcAft>
            </a:pPr>
            <a:r>
              <a:rPr lang="es" sz="2000" b="1" i="0" u="none" baseline="0" dirty="0">
                <a:effectLst/>
                <a:latin typeface="Calibri"/>
                <a:ea typeface="Calibri" panose="020F0502020204030204" pitchFamily="34" charset="0"/>
                <a:cs typeface="Times New Roman"/>
              </a:rPr>
              <a:t>Acceso público</a:t>
            </a:r>
            <a:endParaRPr lang="es" sz="2000" dirty="0">
              <a:effectLst/>
              <a:latin typeface="Calibri"/>
              <a:ea typeface="Calibri" panose="020F0502020204030204" pitchFamily="34" charset="0"/>
              <a:cs typeface="Times New Roman"/>
            </a:endParaRPr>
          </a:p>
          <a:p>
            <a:pPr marL="342900" indent="-342900" algn="l" rtl="0">
              <a:lnSpc>
                <a:spcPct val="107000"/>
              </a:lnSpc>
              <a:spcAft>
                <a:spcPts val="800"/>
              </a:spcAft>
              <a:buFont typeface="Symbol" panose="05050102010706020507" pitchFamily="18" charset="2"/>
              <a:buChar char=""/>
            </a:pPr>
            <a:r>
              <a:rPr lang="es" sz="2000" b="0" i="0" u="none" baseline="0" dirty="0">
                <a:effectLst/>
                <a:latin typeface="Calibri"/>
                <a:ea typeface="Calibri" panose="020F0502020204030204" pitchFamily="34" charset="0"/>
                <a:cs typeface="Times New Roman"/>
              </a:rPr>
              <a:t>Cercanía al transporte público, aeropuertos internacionales, ferrocarriles y puertos; presencia de importantes instituciones de educación pública y cuidado de la salud; escasez de servicios asociada con la densidad poblacional; la disponibilidad de opciones de alimentos saludables varía según el barrio.</a:t>
            </a:r>
          </a:p>
        </p:txBody>
      </p:sp>
      <p:sp>
        <p:nvSpPr>
          <p:cNvPr id="2" name="Rectangle 1">
            <a:extLst>
              <a:ext uri="{FF2B5EF4-FFF2-40B4-BE49-F238E27FC236}">
                <a16:creationId xmlns:a16="http://schemas.microsoft.com/office/drawing/2014/main" id="{2D9A01EB-58B2-FCE1-F987-00BF8120BAAD}"/>
              </a:ext>
            </a:extLst>
          </p:cNvPr>
          <p:cNvSpPr/>
          <p:nvPr/>
        </p:nvSpPr>
        <p:spPr>
          <a:xfrm>
            <a:off x="0" y="0"/>
            <a:ext cx="3870664"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
          </a:p>
        </p:txBody>
      </p:sp>
      <p:sp>
        <p:nvSpPr>
          <p:cNvPr id="5" name="Title 2">
            <a:extLst>
              <a:ext uri="{FF2B5EF4-FFF2-40B4-BE49-F238E27FC236}">
                <a16:creationId xmlns:a16="http://schemas.microsoft.com/office/drawing/2014/main" id="{E31DCF73-386E-D989-27F1-CEA5831A9722}"/>
              </a:ext>
            </a:extLst>
          </p:cNvPr>
          <p:cNvSpPr txBox="1">
            <a:spLocks/>
          </p:cNvSpPr>
          <p:nvPr/>
        </p:nvSpPr>
        <p:spPr>
          <a:xfrm>
            <a:off x="203130" y="1154846"/>
            <a:ext cx="3284315" cy="4238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rtl="0"/>
            <a:r>
              <a:rPr lang="es" b="1" i="0" u="none" baseline="0">
                <a:solidFill>
                  <a:schemeClr val="bg1"/>
                </a:solidFill>
                <a:latin typeface="+mj-lt"/>
                <a:ea typeface="+mj-lt"/>
                <a:cs typeface="+mj-lt"/>
              </a:rPr>
              <a:t>Definición de </a:t>
            </a:r>
          </a:p>
          <a:p>
            <a:pPr algn="ctr" rtl="0"/>
            <a:r>
              <a:rPr lang="es" b="1" i="0" u="none" baseline="0">
                <a:solidFill>
                  <a:schemeClr val="bg1"/>
                </a:solidFill>
                <a:latin typeface="+mj-lt"/>
                <a:ea typeface="+mj-lt"/>
                <a:cs typeface="+mj-lt"/>
              </a:rPr>
              <a:t>comunidad urbana</a:t>
            </a:r>
          </a:p>
        </p:txBody>
      </p:sp>
    </p:spTree>
    <p:extLst>
      <p:ext uri="{BB962C8B-B14F-4D97-AF65-F5344CB8AC3E}">
        <p14:creationId xmlns:p14="http://schemas.microsoft.com/office/powerpoint/2010/main" val="242771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D1C7-D5AB-422B-805D-213CCC985DCC}"/>
              </a:ext>
            </a:extLst>
          </p:cNvPr>
          <p:cNvSpPr>
            <a:spLocks noGrp="1"/>
          </p:cNvSpPr>
          <p:nvPr>
            <p:ph type="title" idx="4294967295"/>
          </p:nvPr>
        </p:nvSpPr>
        <p:spPr>
          <a:xfrm>
            <a:off x="203130" y="1073468"/>
            <a:ext cx="3982860" cy="4238625"/>
          </a:xfrm>
        </p:spPr>
        <p:txBody>
          <a:bodyPr vert="horz" lIns="91440" tIns="45720" rIns="91440" bIns="45720" rtlCol="0" anchor="ctr">
            <a:normAutofit/>
          </a:bodyPr>
          <a:lstStyle/>
          <a:p>
            <a:pPr algn="l" rtl="0"/>
            <a:r>
              <a:rPr lang="es" b="1" i="0" u="none" kern="1200" baseline="0">
                <a:solidFill>
                  <a:schemeClr val="bg1"/>
                </a:solidFill>
                <a:latin typeface="+mj-lt"/>
                <a:ea typeface="+mj-ea"/>
                <a:cs typeface="+mj-cs"/>
              </a:rPr>
              <a:t>Definición de comunidad urbana</a:t>
            </a:r>
          </a:p>
        </p:txBody>
      </p:sp>
      <p:sp>
        <p:nvSpPr>
          <p:cNvPr id="4" name="TextBox 3">
            <a:extLst>
              <a:ext uri="{FF2B5EF4-FFF2-40B4-BE49-F238E27FC236}">
                <a16:creationId xmlns:a16="http://schemas.microsoft.com/office/drawing/2014/main" id="{3424B4E6-7FA0-F923-79D3-10C563B52C74}"/>
              </a:ext>
            </a:extLst>
          </p:cNvPr>
          <p:cNvSpPr txBox="1"/>
          <p:nvPr/>
        </p:nvSpPr>
        <p:spPr>
          <a:xfrm>
            <a:off x="4067022" y="696461"/>
            <a:ext cx="7933933" cy="5453544"/>
          </a:xfrm>
          <a:prstGeom prst="rect">
            <a:avLst/>
          </a:prstGeom>
          <a:noFill/>
        </p:spPr>
        <p:txBody>
          <a:bodyPr wrap="square" lIns="91440" tIns="45720" rIns="91440" bIns="45720" anchor="t">
            <a:spAutoFit/>
          </a:bodyPr>
          <a:lstStyle/>
          <a:p>
            <a:pPr algn="l" rtl="0">
              <a:lnSpc>
                <a:spcPct val="107000"/>
              </a:lnSpc>
              <a:spcAft>
                <a:spcPts val="800"/>
              </a:spcAft>
            </a:pPr>
            <a:r>
              <a:rPr lang="es" sz="2000" b="1" i="0" u="none" baseline="0">
                <a:effectLst/>
                <a:latin typeface="Calibri"/>
                <a:ea typeface="Calibri" panose="020F0502020204030204" pitchFamily="34" charset="0"/>
                <a:cs typeface="Times New Roman"/>
              </a:rPr>
              <a:t>Economía</a:t>
            </a:r>
            <a:endParaRPr lang="es" sz="2000">
              <a:effectLst/>
              <a:latin typeface="Calibri"/>
              <a:ea typeface="Calibri" panose="020F0502020204030204" pitchFamily="34" charset="0"/>
              <a:cs typeface="Times New Roman"/>
            </a:endParaRPr>
          </a:p>
          <a:p>
            <a:pPr marL="342900" marR="0" lvl="0" indent="-342900" algn="l" rtl="0">
              <a:lnSpc>
                <a:spcPct val="107000"/>
              </a:lnSpc>
              <a:spcBef>
                <a:spcPts val="0"/>
              </a:spcBef>
              <a:spcAft>
                <a:spcPts val="800"/>
              </a:spcAft>
              <a:buFont typeface="Symbol" panose="05050102010706020507" pitchFamily="18" charset="2"/>
              <a:buChar char=""/>
            </a:pPr>
            <a:r>
              <a:rPr lang="es" sz="2000" b="0" i="0" u="none" baseline="0">
                <a:effectLst/>
                <a:latin typeface="Calibri"/>
                <a:ea typeface="Calibri" panose="020F0502020204030204" pitchFamily="34" charset="0"/>
                <a:cs typeface="Times New Roman"/>
              </a:rPr>
              <a:t>Antecedentes de exclusión social o desplazamiento residencial; costos de vida elevados en relación con los ingresos; competencia por el empleo y grandes sectores de empleo (finanzas, ciencia </a:t>
            </a:r>
            <a:r>
              <a:rPr lang="es" sz="2000" b="0" i="0" u="none" baseline="0">
                <a:latin typeface="Calibri"/>
                <a:ea typeface="Calibri" panose="020F0502020204030204" pitchFamily="34" charset="0"/>
                <a:cs typeface="Times New Roman"/>
              </a:rPr>
              <a:t>y</a:t>
            </a:r>
            <a:r>
              <a:rPr lang="es" sz="2000" b="0" i="0" u="none" baseline="0">
                <a:effectLst/>
                <a:latin typeface="Calibri"/>
                <a:ea typeface="Calibri" panose="020F0502020204030204" pitchFamily="34" charset="0"/>
                <a:cs typeface="Times New Roman"/>
              </a:rPr>
              <a:t> tecnología).</a:t>
            </a:r>
          </a:p>
          <a:p>
            <a:pPr algn="l" rtl="0">
              <a:lnSpc>
                <a:spcPct val="107000"/>
              </a:lnSpc>
              <a:spcAft>
                <a:spcPts val="200"/>
              </a:spcAft>
            </a:pPr>
            <a:r>
              <a:rPr lang="es" sz="2000" b="1" i="0" u="none" baseline="0">
                <a:effectLst/>
                <a:latin typeface="Calibri"/>
                <a:ea typeface="Calibri" panose="020F0502020204030204" pitchFamily="34" charset="0"/>
                <a:cs typeface="Times New Roman"/>
              </a:rPr>
              <a:t>Tecnología</a:t>
            </a:r>
            <a:endParaRPr lang="es" sz="2000">
              <a:effectLst/>
              <a:latin typeface="Calibri"/>
              <a:ea typeface="Calibri" panose="020F0502020204030204" pitchFamily="34" charset="0"/>
              <a:cs typeface="Times New Roman"/>
            </a:endParaRPr>
          </a:p>
          <a:p>
            <a:pPr marL="285750" indent="-285750" algn="l" rtl="0">
              <a:lnSpc>
                <a:spcPct val="107000"/>
              </a:lnSpc>
              <a:spcAft>
                <a:spcPts val="800"/>
              </a:spcAft>
              <a:buFont typeface="Arial" panose="020B0604020202020204" pitchFamily="34" charset="0"/>
              <a:buChar char="•"/>
            </a:pPr>
            <a:r>
              <a:rPr lang="es" sz="2000" b="0" i="0" u="none" baseline="0">
                <a:effectLst/>
                <a:latin typeface="Calibri"/>
                <a:ea typeface="Calibri" panose="020F0502020204030204" pitchFamily="34" charset="0"/>
                <a:cs typeface="Times New Roman"/>
              </a:rPr>
              <a:t>Disponibilidad de tecnologías avanzadas en el cuidado de la salud y las comunicaciones; medios rápidos para comunicar información;</a:t>
            </a:r>
            <a:r>
              <a:rPr lang="es" sz="2000" b="0" i="0" u="none" baseline="0">
                <a:latin typeface="Calibri"/>
                <a:ea typeface="Calibri" panose="020F0502020204030204" pitchFamily="34" charset="0"/>
                <a:cs typeface="Times New Roman"/>
              </a:rPr>
              <a:t> sistemas de comunicación descentralizados/fragmentados; varias fuentes de intercambio de información; </a:t>
            </a:r>
            <a:r>
              <a:rPr lang="es" sz="2000" b="0" i="0" u="none" baseline="0">
                <a:effectLst/>
                <a:latin typeface="Calibri"/>
                <a:ea typeface="Calibri" panose="020F0502020204030204" pitchFamily="34" charset="0"/>
                <a:cs typeface="Times New Roman"/>
              </a:rPr>
              <a:t>o acceso a computadoras y una banda ancha </a:t>
            </a:r>
            <a:r>
              <a:rPr lang="es" sz="2000" b="0" i="0" u="none" baseline="0">
                <a:latin typeface="Calibri"/>
                <a:ea typeface="Calibri" panose="020F0502020204030204" pitchFamily="34" charset="0"/>
                <a:cs typeface="Times New Roman"/>
              </a:rPr>
              <a:t>de calidad alta </a:t>
            </a:r>
            <a:r>
              <a:rPr lang="es" sz="2000" b="0" i="0" u="none" baseline="0">
                <a:effectLst/>
                <a:latin typeface="Calibri"/>
                <a:ea typeface="Calibri" panose="020F0502020204030204" pitchFamily="34" charset="0"/>
                <a:cs typeface="Times New Roman"/>
              </a:rPr>
              <a:t>varía según el barrio. </a:t>
            </a:r>
          </a:p>
          <a:p>
            <a:pPr algn="l" rtl="0">
              <a:lnSpc>
                <a:spcPct val="107000"/>
              </a:lnSpc>
              <a:spcAft>
                <a:spcPts val="800"/>
              </a:spcAft>
            </a:pPr>
            <a:r>
              <a:rPr lang="es" sz="2000" b="1" i="0" u="none" baseline="0">
                <a:effectLst/>
                <a:latin typeface="Calibri"/>
                <a:ea typeface="Calibri" panose="020F0502020204030204" pitchFamily="34" charset="0"/>
                <a:cs typeface="Times New Roman"/>
              </a:rPr>
              <a:t>Cultura</a:t>
            </a:r>
            <a:endParaRPr lang="es" sz="2000">
              <a:effectLst/>
              <a:latin typeface="Calibri"/>
              <a:ea typeface="Calibri" panose="020F0502020204030204" pitchFamily="34" charset="0"/>
              <a:cs typeface="Times New Roman"/>
            </a:endParaRPr>
          </a:p>
          <a:p>
            <a:pPr marL="342900" marR="0" lvl="0" indent="-342900" algn="l" rtl="0">
              <a:lnSpc>
                <a:spcPct val="107000"/>
              </a:lnSpc>
              <a:spcBef>
                <a:spcPts val="0"/>
              </a:spcBef>
              <a:spcAft>
                <a:spcPts val="800"/>
              </a:spcAft>
              <a:buFont typeface="Symbol" panose="05050102010706020507" pitchFamily="18" charset="2"/>
              <a:buChar char=""/>
            </a:pPr>
            <a:r>
              <a:rPr lang="es" sz="2000" b="0" i="0" u="none" baseline="0">
                <a:effectLst/>
                <a:latin typeface="Calibri"/>
                <a:ea typeface="Calibri" panose="020F0502020204030204" pitchFamily="34" charset="0"/>
                <a:cs typeface="Times New Roman"/>
              </a:rPr>
              <a:t>Estilo de vida acelerado; la presencia de centros culturales y recursos culturalmente adecuados varía según el barrio; diversidad de personas con antecedentes y culturas diferentes, y barrios con proporciones elevadas de inmigrantes, refugiados y solicitantes de asilo</a:t>
            </a:r>
            <a:r>
              <a:rPr lang="es" sz="2000" b="0" i="0" u="none" baseline="0">
                <a:latin typeface="Calibri"/>
                <a:ea typeface="Calibri" panose="020F0502020204030204" pitchFamily="34" charset="0"/>
                <a:cs typeface="Times New Roman"/>
              </a:rPr>
              <a:t>.</a:t>
            </a:r>
            <a:endParaRPr lang="es" sz="2000">
              <a:effectLst/>
              <a:latin typeface="Calibri"/>
              <a:ea typeface="Calibri" panose="020F0502020204030204" pitchFamily="34" charset="0"/>
              <a:cs typeface="Times New Roman"/>
            </a:endParaRPr>
          </a:p>
        </p:txBody>
      </p:sp>
      <p:sp>
        <p:nvSpPr>
          <p:cNvPr id="2" name="Rectangle 1">
            <a:extLst>
              <a:ext uri="{FF2B5EF4-FFF2-40B4-BE49-F238E27FC236}">
                <a16:creationId xmlns:a16="http://schemas.microsoft.com/office/drawing/2014/main" id="{2D9A01EB-58B2-FCE1-F987-00BF8120BAAD}"/>
              </a:ext>
            </a:extLst>
          </p:cNvPr>
          <p:cNvSpPr/>
          <p:nvPr/>
        </p:nvSpPr>
        <p:spPr>
          <a:xfrm>
            <a:off x="0" y="0"/>
            <a:ext cx="3870664" cy="685800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
          </a:p>
        </p:txBody>
      </p:sp>
      <p:sp>
        <p:nvSpPr>
          <p:cNvPr id="5" name="Title 2">
            <a:extLst>
              <a:ext uri="{FF2B5EF4-FFF2-40B4-BE49-F238E27FC236}">
                <a16:creationId xmlns:a16="http://schemas.microsoft.com/office/drawing/2014/main" id="{E31DCF73-386E-D989-27F1-CEA5831A9722}"/>
              </a:ext>
            </a:extLst>
          </p:cNvPr>
          <p:cNvSpPr txBox="1">
            <a:spLocks/>
          </p:cNvSpPr>
          <p:nvPr/>
        </p:nvSpPr>
        <p:spPr>
          <a:xfrm>
            <a:off x="203130" y="1154846"/>
            <a:ext cx="3284315" cy="4238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rtl="0"/>
            <a:r>
              <a:rPr lang="es" b="1" i="0" u="none" baseline="0">
                <a:solidFill>
                  <a:schemeClr val="bg1"/>
                </a:solidFill>
                <a:latin typeface="+mj-lt"/>
                <a:ea typeface="+mj-lt"/>
                <a:cs typeface="+mj-lt"/>
              </a:rPr>
              <a:t>Definición de </a:t>
            </a:r>
          </a:p>
          <a:p>
            <a:pPr algn="ctr" rtl="0"/>
            <a:r>
              <a:rPr lang="es" b="1" i="0" u="none" baseline="0">
                <a:solidFill>
                  <a:schemeClr val="bg1"/>
                </a:solidFill>
                <a:latin typeface="+mj-lt"/>
                <a:ea typeface="+mj-lt"/>
                <a:cs typeface="+mj-lt"/>
              </a:rPr>
              <a:t>comunidad urbana</a:t>
            </a:r>
          </a:p>
        </p:txBody>
      </p:sp>
    </p:spTree>
    <p:extLst>
      <p:ext uri="{BB962C8B-B14F-4D97-AF65-F5344CB8AC3E}">
        <p14:creationId xmlns:p14="http://schemas.microsoft.com/office/powerpoint/2010/main" val="258268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4CA6EA-EF4F-41C5-99AA-EE72A1088520}"/>
              </a:ext>
            </a:extLst>
          </p:cNvPr>
          <p:cNvSpPr/>
          <p:nvPr/>
        </p:nvSpPr>
        <p:spPr>
          <a:xfrm>
            <a:off x="691662" y="0"/>
            <a:ext cx="3707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Text Placeholder 2">
            <a:extLst>
              <a:ext uri="{FF2B5EF4-FFF2-40B4-BE49-F238E27FC236}">
                <a16:creationId xmlns:a16="http://schemas.microsoft.com/office/drawing/2014/main" id="{488BCC53-41DD-4023-ABD9-274D60F4171F}"/>
              </a:ext>
            </a:extLst>
          </p:cNvPr>
          <p:cNvSpPr>
            <a:spLocks noGrp="1"/>
          </p:cNvSpPr>
          <p:nvPr>
            <p:ph type="body" sz="half" idx="10"/>
          </p:nvPr>
        </p:nvSpPr>
        <p:spPr>
          <a:xfrm>
            <a:off x="5129081" y="1202098"/>
            <a:ext cx="5746256" cy="3866078"/>
          </a:xfrm>
        </p:spPr>
        <p:txBody>
          <a:bodyPr vert="horz" lIns="91440" tIns="45720" rIns="91440" bIns="45720" rtlCol="0" anchor="t">
            <a:noAutofit/>
          </a:bodyPr>
          <a:lstStyle/>
          <a:p>
            <a:pPr marL="457200" indent="-457200" algn="l" rtl="0">
              <a:buFont typeface="Arial" panose="020B0604020202020204" pitchFamily="34" charset="0"/>
              <a:buChar char="•"/>
            </a:pPr>
            <a:endParaRPr lang="es" sz="2400"/>
          </a:p>
          <a:p>
            <a:endParaRPr lang="es" sz="2400"/>
          </a:p>
        </p:txBody>
      </p:sp>
      <p:sp>
        <p:nvSpPr>
          <p:cNvPr id="4" name="Title 3">
            <a:extLst>
              <a:ext uri="{FF2B5EF4-FFF2-40B4-BE49-F238E27FC236}">
                <a16:creationId xmlns:a16="http://schemas.microsoft.com/office/drawing/2014/main" id="{C615E1B0-C857-49EF-BECE-01238BAFBDAE}"/>
              </a:ext>
            </a:extLst>
          </p:cNvPr>
          <p:cNvSpPr>
            <a:spLocks noGrp="1"/>
          </p:cNvSpPr>
          <p:nvPr>
            <p:ph type="title"/>
          </p:nvPr>
        </p:nvSpPr>
        <p:spPr>
          <a:xfrm>
            <a:off x="866775" y="1708551"/>
            <a:ext cx="3532821" cy="1908018"/>
          </a:xfrm>
        </p:spPr>
        <p:txBody>
          <a:bodyPr>
            <a:noAutofit/>
          </a:bodyPr>
          <a:lstStyle/>
          <a:p>
            <a:pPr algn="l" rtl="0"/>
            <a:r>
              <a:rPr lang="es" sz="4000" b="1" i="0" u="none" baseline="0" dirty="0">
                <a:solidFill>
                  <a:schemeClr val="bg1"/>
                </a:solidFill>
                <a:latin typeface="Century Gothic"/>
                <a:ea typeface="Century Gothic"/>
                <a:cs typeface="Century Gothic"/>
              </a:rPr>
              <a:t>Construcción de relaciones</a:t>
            </a:r>
          </a:p>
        </p:txBody>
      </p:sp>
      <p:sp>
        <p:nvSpPr>
          <p:cNvPr id="6" name="TextBox 5">
            <a:extLst>
              <a:ext uri="{FF2B5EF4-FFF2-40B4-BE49-F238E27FC236}">
                <a16:creationId xmlns:a16="http://schemas.microsoft.com/office/drawing/2014/main" id="{B20D00F0-31C1-AB21-C1CE-CB91B6C4FBBF}"/>
              </a:ext>
            </a:extLst>
          </p:cNvPr>
          <p:cNvSpPr txBox="1"/>
          <p:nvPr/>
        </p:nvSpPr>
        <p:spPr>
          <a:xfrm>
            <a:off x="4941724" y="780646"/>
            <a:ext cx="6383501" cy="4708981"/>
          </a:xfrm>
          <a:prstGeom prst="rect">
            <a:avLst/>
          </a:prstGeom>
          <a:noFill/>
        </p:spPr>
        <p:txBody>
          <a:bodyPr wrap="square" lIns="91440" tIns="45720" rIns="91440" bIns="45720" anchor="t">
            <a:spAutoFit/>
          </a:bodyPr>
          <a:lstStyle/>
          <a:p>
            <a:pPr marL="457200" indent="-457200" algn="l" rtl="0">
              <a:buFont typeface="Arial" panose="020B0604020202020204" pitchFamily="34" charset="0"/>
              <a:buChar char="•"/>
            </a:pPr>
            <a:r>
              <a:rPr lang="es" sz="2000" b="0" i="0" u="none" baseline="0" dirty="0"/>
              <a:t>En grupos pequeños, dediquen unos minutos a conectar el uno con el otro. No es necesario hablar de un tema relacionado con las HEZ (por su sigla en inglés, Zonas de Equidad Sanitaria).</a:t>
            </a:r>
          </a:p>
          <a:p>
            <a:endParaRPr lang="es" sz="2000" dirty="0"/>
          </a:p>
          <a:p>
            <a:pPr marL="457200" indent="-457200" algn="l" rtl="0">
              <a:buFont typeface="Arial" panose="020B0604020202020204" pitchFamily="34" charset="0"/>
              <a:buChar char="•"/>
            </a:pPr>
            <a:r>
              <a:rPr lang="es" sz="2000" b="0" i="0" u="none" baseline="0" dirty="0"/>
              <a:t>Preguntas orientativas (puede usar sus propias preguntas):</a:t>
            </a:r>
            <a:endParaRPr lang="es" sz="2000" dirty="0">
              <a:cs typeface="Calibri"/>
            </a:endParaRPr>
          </a:p>
          <a:p>
            <a:pPr marL="914400" lvl="1" indent="-457200" algn="l" rtl="0">
              <a:buFont typeface="Arial" panose="020B0604020202020204" pitchFamily="34" charset="0"/>
              <a:buChar char="•"/>
            </a:pPr>
            <a:r>
              <a:rPr lang="es" sz="2000" b="0" i="0" u="none" baseline="0" dirty="0">
                <a:latin typeface="Calibri"/>
                <a:ea typeface="Calibri"/>
                <a:cs typeface="Calibri"/>
              </a:rPr>
              <a:t>¿Tiene algún recuerdo alegre de la infancia?</a:t>
            </a:r>
          </a:p>
          <a:p>
            <a:pPr marL="914400" lvl="1" indent="-457200" algn="l" rtl="0">
              <a:buFont typeface="Arial" panose="020B0604020202020204" pitchFamily="34" charset="0"/>
              <a:buChar char="•"/>
            </a:pPr>
            <a:r>
              <a:rPr lang="es" sz="2000" b="0" i="0" u="none" baseline="0" dirty="0">
                <a:latin typeface="Calibri"/>
                <a:ea typeface="Calibri"/>
                <a:cs typeface="Calibri"/>
              </a:rPr>
              <a:t>¿Cuál es el acto más amable que alguien haya hecho por usted?</a:t>
            </a:r>
          </a:p>
          <a:p>
            <a:pPr marL="914400" lvl="1" indent="-457200" algn="l" rtl="0">
              <a:buFont typeface="Arial" panose="020B0604020202020204" pitchFamily="34" charset="0"/>
              <a:buChar char="•"/>
            </a:pPr>
            <a:r>
              <a:rPr lang="es" sz="2000" b="0" i="0" u="none" baseline="0" dirty="0">
                <a:latin typeface="Calibri"/>
                <a:ea typeface="Calibri"/>
                <a:cs typeface="Calibri"/>
              </a:rPr>
              <a:t>¿Cuál es la cosa más vergonzosa que le haya pasado durante la escuela secundaria?</a:t>
            </a:r>
          </a:p>
          <a:p>
            <a:pPr marL="914400" lvl="1" indent="-457200" algn="l" rtl="0">
              <a:buFont typeface="Arial" panose="020B0604020202020204" pitchFamily="34" charset="0"/>
              <a:buChar char="•"/>
            </a:pPr>
            <a:r>
              <a:rPr lang="es" sz="2000" b="0" i="0" u="none" baseline="0" dirty="0">
                <a:latin typeface="Calibri"/>
                <a:ea typeface="Calibri"/>
                <a:cs typeface="Calibri"/>
              </a:rPr>
              <a:t>Si le dieran un millón de dólares, ¿en qué lo gastaría?</a:t>
            </a:r>
          </a:p>
          <a:p>
            <a:pPr marL="914400" lvl="1" indent="-457200" algn="l" rtl="0">
              <a:buFont typeface="Arial" panose="020B0604020202020204" pitchFamily="34" charset="0"/>
              <a:buChar char="•"/>
            </a:pPr>
            <a:r>
              <a:rPr lang="es" sz="2000" b="0" i="0" u="none" baseline="0" dirty="0">
                <a:latin typeface="Calibri"/>
                <a:ea typeface="Calibri"/>
                <a:cs typeface="Calibri"/>
              </a:rPr>
              <a:t>¿Qué preferiría? ¿Ser el mejor en todo y no agradarle a nadie o ser el peor en todo y agradarles a todos?</a:t>
            </a:r>
          </a:p>
        </p:txBody>
      </p:sp>
    </p:spTree>
    <p:extLst>
      <p:ext uri="{BB962C8B-B14F-4D97-AF65-F5344CB8AC3E}">
        <p14:creationId xmlns:p14="http://schemas.microsoft.com/office/powerpoint/2010/main" val="130476329"/>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FF35F-62F3-25EC-2750-5F24C3EF066E}"/>
              </a:ext>
            </a:extLst>
          </p:cNvPr>
          <p:cNvSpPr/>
          <p:nvPr/>
        </p:nvSpPr>
        <p:spPr>
          <a:xfrm>
            <a:off x="1" y="0"/>
            <a:ext cx="3246119" cy="7109460"/>
          </a:xfrm>
          <a:prstGeom prst="rect">
            <a:avLst/>
          </a:prstGeom>
          <a:solidFill>
            <a:srgbClr val="7FA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3500" b="1" i="0" u="none" baseline="0"/>
              <a:t>Métricas del perfil de datos de las zonas urbanas</a:t>
            </a:r>
          </a:p>
        </p:txBody>
      </p:sp>
      <p:graphicFrame>
        <p:nvGraphicFramePr>
          <p:cNvPr id="7" name="Table 7">
            <a:extLst>
              <a:ext uri="{FF2B5EF4-FFF2-40B4-BE49-F238E27FC236}">
                <a16:creationId xmlns:a16="http://schemas.microsoft.com/office/drawing/2014/main" id="{6801CA9F-A115-EAB8-D45E-02F88E1F468A}"/>
              </a:ext>
            </a:extLst>
          </p:cNvPr>
          <p:cNvGraphicFramePr>
            <a:graphicFrameLocks noGrp="1"/>
          </p:cNvGraphicFramePr>
          <p:nvPr>
            <p:extLst>
              <p:ext uri="{D42A27DB-BD31-4B8C-83A1-F6EECF244321}">
                <p14:modId xmlns:p14="http://schemas.microsoft.com/office/powerpoint/2010/main" val="876338639"/>
              </p:ext>
            </p:extLst>
          </p:nvPr>
        </p:nvGraphicFramePr>
        <p:xfrm>
          <a:off x="3246120" y="21297"/>
          <a:ext cx="8945880" cy="6918960"/>
        </p:xfrm>
        <a:graphic>
          <a:graphicData uri="http://schemas.openxmlformats.org/drawingml/2006/table">
            <a:tbl>
              <a:tblPr firstRow="1" bandRow="1">
                <a:tableStyleId>{5C22544A-7EE6-4342-B048-85BDC9FD1C3A}</a:tableStyleId>
              </a:tblPr>
              <a:tblGrid>
                <a:gridCol w="8945880">
                  <a:extLst>
                    <a:ext uri="{9D8B030D-6E8A-4147-A177-3AD203B41FA5}">
                      <a16:colId xmlns:a16="http://schemas.microsoft.com/office/drawing/2014/main" val="2274096032"/>
                    </a:ext>
                  </a:extLst>
                </a:gridCol>
              </a:tblGrid>
              <a:tr h="301176">
                <a:tc>
                  <a:txBody>
                    <a:bodyPr/>
                    <a:lstStyle/>
                    <a:p>
                      <a:pPr algn="l" rtl="0"/>
                      <a:r>
                        <a:rPr lang="es" sz="1400" b="1" i="0" u="none" baseline="0">
                          <a:solidFill>
                            <a:schemeClr val="bg1"/>
                          </a:solidFill>
                        </a:rPr>
                        <a:t>Datos demográficos</a:t>
                      </a:r>
                    </a:p>
                  </a:txBody>
                  <a:tcPr>
                    <a:solidFill>
                      <a:schemeClr val="accent1"/>
                    </a:solidFill>
                  </a:tcPr>
                </a:tc>
                <a:extLst>
                  <a:ext uri="{0D108BD9-81ED-4DB2-BD59-A6C34878D82A}">
                    <a16:rowId xmlns:a16="http://schemas.microsoft.com/office/drawing/2014/main" val="3879520937"/>
                  </a:ext>
                </a:extLst>
              </a:tr>
              <a:tr h="301176">
                <a:tc>
                  <a:txBody>
                    <a:bodyPr/>
                    <a:lstStyle/>
                    <a:p>
                      <a:pPr algn="l" rtl="0"/>
                      <a:r>
                        <a:rPr lang="es" sz="1400" b="0" i="0" u="none" baseline="0"/>
                        <a:t>Tamaño de la población y cantidad de viviendas</a:t>
                      </a:r>
                    </a:p>
                  </a:txBody>
                  <a:tcPr/>
                </a:tc>
                <a:extLst>
                  <a:ext uri="{0D108BD9-81ED-4DB2-BD59-A6C34878D82A}">
                    <a16:rowId xmlns:a16="http://schemas.microsoft.com/office/drawing/2014/main" val="2059829510"/>
                  </a:ext>
                </a:extLst>
              </a:tr>
              <a:tr h="301176">
                <a:tc>
                  <a:txBody>
                    <a:bodyPr/>
                    <a:lstStyle/>
                    <a:p>
                      <a:pPr algn="l" rtl="0"/>
                      <a:r>
                        <a:rPr lang="es" sz="1400" b="0" i="0" u="none" baseline="0"/>
                        <a:t>Raza y etnicidad</a:t>
                      </a:r>
                    </a:p>
                  </a:txBody>
                  <a:tcPr/>
                </a:tc>
                <a:extLst>
                  <a:ext uri="{0D108BD9-81ED-4DB2-BD59-A6C34878D82A}">
                    <a16:rowId xmlns:a16="http://schemas.microsoft.com/office/drawing/2014/main" val="4123371104"/>
                  </a:ext>
                </a:extLst>
              </a:tr>
              <a:tr h="301176">
                <a:tc>
                  <a:txBody>
                    <a:bodyPr/>
                    <a:lstStyle/>
                    <a:p>
                      <a:pPr algn="l" rtl="0"/>
                      <a:r>
                        <a:rPr lang="es" sz="1400" b="0" i="0" u="none" baseline="0"/>
                        <a:t>Género </a:t>
                      </a:r>
                    </a:p>
                  </a:txBody>
                  <a:tcPr/>
                </a:tc>
                <a:extLst>
                  <a:ext uri="{0D108BD9-81ED-4DB2-BD59-A6C34878D82A}">
                    <a16:rowId xmlns:a16="http://schemas.microsoft.com/office/drawing/2014/main" val="2209395320"/>
                  </a:ext>
                </a:extLst>
              </a:tr>
              <a:tr h="301176">
                <a:tc>
                  <a:txBody>
                    <a:bodyPr/>
                    <a:lstStyle/>
                    <a:p>
                      <a:pPr algn="l" rtl="0"/>
                      <a:r>
                        <a:rPr lang="es" sz="1400" b="0" i="0" u="none" baseline="0"/>
                        <a:t>Grupos de edad</a:t>
                      </a:r>
                    </a:p>
                  </a:txBody>
                  <a:tcPr/>
                </a:tc>
                <a:extLst>
                  <a:ext uri="{0D108BD9-81ED-4DB2-BD59-A6C34878D82A}">
                    <a16:rowId xmlns:a16="http://schemas.microsoft.com/office/drawing/2014/main" val="1678264418"/>
                  </a:ext>
                </a:extLst>
              </a:tr>
              <a:tr h="301176">
                <a:tc>
                  <a:txBody>
                    <a:bodyPr/>
                    <a:lstStyle/>
                    <a:p>
                      <a:pPr algn="l" rtl="0"/>
                      <a:r>
                        <a:rPr lang="es" sz="1400" b="0" i="0" u="none" baseline="0"/>
                        <a:t>% de población que vive con discapacidades</a:t>
                      </a:r>
                    </a:p>
                  </a:txBody>
                  <a:tcPr/>
                </a:tc>
                <a:extLst>
                  <a:ext uri="{0D108BD9-81ED-4DB2-BD59-A6C34878D82A}">
                    <a16:rowId xmlns:a16="http://schemas.microsoft.com/office/drawing/2014/main" val="3894839496"/>
                  </a:ext>
                </a:extLst>
              </a:tr>
              <a:tr h="301176">
                <a:tc>
                  <a:txBody>
                    <a:bodyPr/>
                    <a:lstStyle/>
                    <a:p>
                      <a:pPr algn="l" rtl="0"/>
                      <a:r>
                        <a:rPr lang="es" sz="1400" b="0" i="0" u="none" baseline="0"/>
                        <a:t>% de población que tiene conocimiento limitado del inglés</a:t>
                      </a:r>
                    </a:p>
                  </a:txBody>
                  <a:tcPr/>
                </a:tc>
                <a:extLst>
                  <a:ext uri="{0D108BD9-81ED-4DB2-BD59-A6C34878D82A}">
                    <a16:rowId xmlns:a16="http://schemas.microsoft.com/office/drawing/2014/main" val="433407893"/>
                  </a:ext>
                </a:extLst>
              </a:tr>
              <a:tr h="30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b="0" i="0" u="none" baseline="0"/>
                        <a:t>Expectativa de vida</a:t>
                      </a:r>
                    </a:p>
                  </a:txBody>
                  <a:tcPr/>
                </a:tc>
                <a:extLst>
                  <a:ext uri="{0D108BD9-81ED-4DB2-BD59-A6C34878D82A}">
                    <a16:rowId xmlns:a16="http://schemas.microsoft.com/office/drawing/2014/main" val="3681674016"/>
                  </a:ext>
                </a:extLst>
              </a:tr>
              <a:tr h="301176">
                <a:tc>
                  <a:txBody>
                    <a:bodyPr/>
                    <a:lstStyle/>
                    <a:p>
                      <a:pPr algn="l" rtl="0"/>
                      <a:r>
                        <a:rPr lang="es" sz="1400" b="1" i="0" u="none" baseline="0">
                          <a:solidFill>
                            <a:schemeClr val="bg1"/>
                          </a:solidFill>
                        </a:rPr>
                        <a:t>Estado socioeconómico</a:t>
                      </a:r>
                    </a:p>
                  </a:txBody>
                  <a:tcPr>
                    <a:solidFill>
                      <a:schemeClr val="accent1"/>
                    </a:solidFill>
                  </a:tcPr>
                </a:tc>
                <a:extLst>
                  <a:ext uri="{0D108BD9-81ED-4DB2-BD59-A6C34878D82A}">
                    <a16:rowId xmlns:a16="http://schemas.microsoft.com/office/drawing/2014/main" val="3063127434"/>
                  </a:ext>
                </a:extLst>
              </a:tr>
              <a:tr h="301176">
                <a:tc>
                  <a:txBody>
                    <a:bodyPr/>
                    <a:lstStyle/>
                    <a:p>
                      <a:pPr algn="l" rtl="0"/>
                      <a:r>
                        <a:rPr lang="es" sz="1400" b="0" i="0" u="none" baseline="0"/>
                        <a:t>% de población que vive en situación de pobreza</a:t>
                      </a:r>
                    </a:p>
                  </a:txBody>
                  <a:tcPr/>
                </a:tc>
                <a:extLst>
                  <a:ext uri="{0D108BD9-81ED-4DB2-BD59-A6C34878D82A}">
                    <a16:rowId xmlns:a16="http://schemas.microsoft.com/office/drawing/2014/main" val="2156044747"/>
                  </a:ext>
                </a:extLst>
              </a:tr>
              <a:tr h="301176">
                <a:tc>
                  <a:txBody>
                    <a:bodyPr/>
                    <a:lstStyle/>
                    <a:p>
                      <a:pPr algn="l" rtl="0"/>
                      <a:r>
                        <a:rPr lang="es" sz="1400" b="0" i="0" u="none" baseline="0"/>
                        <a:t>% de la población con formación posterior a la escuela secundaria</a:t>
                      </a:r>
                    </a:p>
                  </a:txBody>
                  <a:tcPr/>
                </a:tc>
                <a:extLst>
                  <a:ext uri="{0D108BD9-81ED-4DB2-BD59-A6C34878D82A}">
                    <a16:rowId xmlns:a16="http://schemas.microsoft.com/office/drawing/2014/main" val="1996863663"/>
                  </a:ext>
                </a:extLst>
              </a:tr>
              <a:tr h="301176">
                <a:tc>
                  <a:txBody>
                    <a:bodyPr/>
                    <a:lstStyle/>
                    <a:p>
                      <a:pPr algn="l" rtl="0"/>
                      <a:r>
                        <a:rPr lang="es" sz="1400" b="0" i="0" u="none" baseline="0"/>
                        <a:t>% de población que tiene empleo</a:t>
                      </a:r>
                    </a:p>
                  </a:txBody>
                  <a:tcPr/>
                </a:tc>
                <a:extLst>
                  <a:ext uri="{0D108BD9-81ED-4DB2-BD59-A6C34878D82A}">
                    <a16:rowId xmlns:a16="http://schemas.microsoft.com/office/drawing/2014/main" val="2485778409"/>
                  </a:ext>
                </a:extLst>
              </a:tr>
              <a:tr h="30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b="0" i="0" u="none" baseline="0"/>
                        <a:t>% población cuyo costo de vivienda excede el 30 % de su ingreso</a:t>
                      </a:r>
                    </a:p>
                  </a:txBody>
                  <a:tcPr/>
                </a:tc>
                <a:extLst>
                  <a:ext uri="{0D108BD9-81ED-4DB2-BD59-A6C34878D82A}">
                    <a16:rowId xmlns:a16="http://schemas.microsoft.com/office/drawing/2014/main" val="396285917"/>
                  </a:ext>
                </a:extLst>
              </a:tr>
              <a:tr h="301176">
                <a:tc>
                  <a:txBody>
                    <a:bodyPr/>
                    <a:lstStyle/>
                    <a:p>
                      <a:pPr algn="l" rtl="0"/>
                      <a:r>
                        <a:rPr lang="es" sz="1400" b="1" i="0" u="none" baseline="0">
                          <a:solidFill>
                            <a:schemeClr val="bg1"/>
                          </a:solidFill>
                        </a:rPr>
                        <a:t>Disparidades de salud</a:t>
                      </a:r>
                    </a:p>
                  </a:txBody>
                  <a:tcPr>
                    <a:solidFill>
                      <a:schemeClr val="accent1"/>
                    </a:solidFill>
                  </a:tcPr>
                </a:tc>
                <a:extLst>
                  <a:ext uri="{0D108BD9-81ED-4DB2-BD59-A6C34878D82A}">
                    <a16:rowId xmlns:a16="http://schemas.microsoft.com/office/drawing/2014/main" val="500147817"/>
                  </a:ext>
                </a:extLst>
              </a:tr>
              <a:tr h="512000">
                <a:tc>
                  <a:txBody>
                    <a:bodyPr/>
                    <a:lstStyle/>
                    <a:p>
                      <a:pPr algn="l" rtl="0"/>
                      <a:r>
                        <a:rPr lang="es" sz="1400" b="0" i="0" u="none" baseline="0" dirty="0"/>
                        <a:t>Proporción de proveedor a población </a:t>
                      </a:r>
                      <a:r>
                        <a:rPr lang="es" sz="1400" b="0" i="0" u="none" kern="1200" baseline="0" dirty="0">
                          <a:solidFill>
                            <a:schemeClr val="dk1"/>
                          </a:solidFill>
                          <a:effectLst/>
                          <a:latin typeface="+mn-lt"/>
                          <a:ea typeface="+mn-ea"/>
                          <a:cs typeface="+mn-cs"/>
                        </a:rPr>
                        <a:t>(centros de atención médica con calificación federal: primaria, mental, dental, de especialidad)</a:t>
                      </a:r>
                      <a:endParaRPr lang="es" sz="1400" dirty="0"/>
                    </a:p>
                  </a:txBody>
                  <a:tcPr/>
                </a:tc>
                <a:extLst>
                  <a:ext uri="{0D108BD9-81ED-4DB2-BD59-A6C34878D82A}">
                    <a16:rowId xmlns:a16="http://schemas.microsoft.com/office/drawing/2014/main" val="2128211973"/>
                  </a:ext>
                </a:extLst>
              </a:tr>
              <a:tr h="30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b="0" i="0" u="none" baseline="0"/>
                        <a:t>% de población sin seguro médico</a:t>
                      </a:r>
                    </a:p>
                  </a:txBody>
                  <a:tcPr/>
                </a:tc>
                <a:extLst>
                  <a:ext uri="{0D108BD9-81ED-4DB2-BD59-A6C34878D82A}">
                    <a16:rowId xmlns:a16="http://schemas.microsoft.com/office/drawing/2014/main" val="1120397173"/>
                  </a:ext>
                </a:extLst>
              </a:tr>
              <a:tr h="30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400" b="0" i="0" u="none" baseline="0"/>
                        <a:t>Nivel de contaminación ambiental promedio (PM 2.5)</a:t>
                      </a:r>
                    </a:p>
                  </a:txBody>
                  <a:tcPr/>
                </a:tc>
                <a:extLst>
                  <a:ext uri="{0D108BD9-81ED-4DB2-BD59-A6C34878D82A}">
                    <a16:rowId xmlns:a16="http://schemas.microsoft.com/office/drawing/2014/main" val="4119506177"/>
                  </a:ext>
                </a:extLst>
              </a:tr>
              <a:tr h="301176">
                <a:tc>
                  <a:txBody>
                    <a:bodyPr/>
                    <a:lstStyle/>
                    <a:p>
                      <a:pPr algn="l" rtl="0"/>
                      <a:r>
                        <a:rPr lang="es" sz="1400" b="0" i="0" u="none" baseline="0"/>
                        <a:t>% de bebés nacidos con peso bajo al nacer</a:t>
                      </a:r>
                    </a:p>
                  </a:txBody>
                  <a:tcPr/>
                </a:tc>
                <a:extLst>
                  <a:ext uri="{0D108BD9-81ED-4DB2-BD59-A6C34878D82A}">
                    <a16:rowId xmlns:a16="http://schemas.microsoft.com/office/drawing/2014/main" val="2707203238"/>
                  </a:ext>
                </a:extLst>
              </a:tr>
              <a:tr h="301176">
                <a:tc>
                  <a:txBody>
                    <a:bodyPr/>
                    <a:lstStyle/>
                    <a:p>
                      <a:pPr algn="l" rtl="0"/>
                      <a:r>
                        <a:rPr lang="es" sz="1400" b="0" i="0" u="none" baseline="0">
                          <a:solidFill>
                            <a:schemeClr val="tx1"/>
                          </a:solidFill>
                        </a:rPr>
                        <a:t>Designación como zona con escasez de profesionales de la salud</a:t>
                      </a:r>
                    </a:p>
                  </a:txBody>
                  <a:tcPr/>
                </a:tc>
                <a:extLst>
                  <a:ext uri="{0D108BD9-81ED-4DB2-BD59-A6C34878D82A}">
                    <a16:rowId xmlns:a16="http://schemas.microsoft.com/office/drawing/2014/main" val="2884543760"/>
                  </a:ext>
                </a:extLst>
              </a:tr>
              <a:tr h="301176">
                <a:tc>
                  <a:txBody>
                    <a:bodyPr/>
                    <a:lstStyle/>
                    <a:p>
                      <a:pPr algn="l" rtl="0"/>
                      <a:r>
                        <a:rPr lang="es" sz="1400" b="0" i="0" u="none" baseline="0" dirty="0">
                          <a:solidFill>
                            <a:schemeClr val="tx1"/>
                          </a:solidFill>
                        </a:rPr>
                        <a:t>Tasa de mortalidad por afecciones crónicas (cardiovasculares, diabetes, respiratorias crónicas, renales, cáncer)</a:t>
                      </a:r>
                    </a:p>
                  </a:txBody>
                  <a:tcPr/>
                </a:tc>
                <a:extLst>
                  <a:ext uri="{0D108BD9-81ED-4DB2-BD59-A6C34878D82A}">
                    <a16:rowId xmlns:a16="http://schemas.microsoft.com/office/drawing/2014/main" val="919090690"/>
                  </a:ext>
                </a:extLst>
              </a:tr>
              <a:tr h="301176">
                <a:tc>
                  <a:txBody>
                    <a:bodyPr/>
                    <a:lstStyle/>
                    <a:p>
                      <a:pPr algn="l" rtl="0"/>
                      <a:r>
                        <a:rPr lang="es" sz="1400" b="0" i="0" u="none" baseline="0">
                          <a:solidFill>
                            <a:schemeClr val="tx1"/>
                          </a:solidFill>
                        </a:rPr>
                        <a:t>Tasa de mortalidad por COVID-19</a:t>
                      </a:r>
                    </a:p>
                  </a:txBody>
                  <a:tcPr/>
                </a:tc>
                <a:extLst>
                  <a:ext uri="{0D108BD9-81ED-4DB2-BD59-A6C34878D82A}">
                    <a16:rowId xmlns:a16="http://schemas.microsoft.com/office/drawing/2014/main" val="1900264510"/>
                  </a:ext>
                </a:extLst>
              </a:tr>
              <a:tr h="301176">
                <a:tc>
                  <a:txBody>
                    <a:bodyPr/>
                    <a:lstStyle/>
                    <a:p>
                      <a:pPr algn="l" rtl="0"/>
                      <a:r>
                        <a:rPr lang="es" sz="1400" b="0" i="0" u="none" baseline="0" dirty="0">
                          <a:solidFill>
                            <a:schemeClr val="tx1"/>
                          </a:solidFill>
                        </a:rPr>
                        <a:t>Tasa de hospitalización por trastornos mentales o consumo de sustancias</a:t>
                      </a:r>
                    </a:p>
                  </a:txBody>
                  <a:tcPr/>
                </a:tc>
                <a:extLst>
                  <a:ext uri="{0D108BD9-81ED-4DB2-BD59-A6C34878D82A}">
                    <a16:rowId xmlns:a16="http://schemas.microsoft.com/office/drawing/2014/main" val="1507985649"/>
                  </a:ext>
                </a:extLst>
              </a:tr>
            </a:tbl>
          </a:graphicData>
        </a:graphic>
      </p:graphicFrame>
    </p:spTree>
    <p:extLst>
      <p:ext uri="{BB962C8B-B14F-4D97-AF65-F5344CB8AC3E}">
        <p14:creationId xmlns:p14="http://schemas.microsoft.com/office/powerpoint/2010/main" val="30825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p:txBody>
          <a:bodyPr>
            <a:noAutofit/>
          </a:bodyPr>
          <a:lstStyle/>
          <a:p>
            <a:pPr rtl="0"/>
            <a:r>
              <a:rPr lang="es" sz="2400" b="0" i="0" u="none" baseline="0" dirty="0"/>
              <a:t>Decisión respecto a las propuestas del subcomité para zonas rurales y urbanas</a:t>
            </a:r>
          </a:p>
        </p:txBody>
      </p:sp>
    </p:spTree>
    <p:extLst>
      <p:ext uri="{BB962C8B-B14F-4D97-AF65-F5344CB8AC3E}">
        <p14:creationId xmlns:p14="http://schemas.microsoft.com/office/powerpoint/2010/main" val="372432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9E8982-E9E4-869B-53F1-448A05C6377F}"/>
              </a:ext>
            </a:extLst>
          </p:cNvPr>
          <p:cNvSpPr>
            <a:spLocks noGrp="1"/>
          </p:cNvSpPr>
          <p:nvPr>
            <p:ph type="body" sz="quarter" idx="22"/>
          </p:nvPr>
        </p:nvSpPr>
        <p:spPr>
          <a:xfrm>
            <a:off x="388620" y="1423203"/>
            <a:ext cx="11429999" cy="4662833"/>
          </a:xfrm>
        </p:spPr>
        <p:txBody>
          <a:bodyPr vert="horz" lIns="91440" tIns="45720" rIns="91440" bIns="45720" rtlCol="0" anchor="t">
            <a:noAutofit/>
          </a:bodyPr>
          <a:lstStyle/>
          <a:p>
            <a:pPr algn="l" rtl="0"/>
            <a:r>
              <a:rPr lang="es" sz="1600" b="1" i="1" u="none" baseline="0" dirty="0">
                <a:effectLst/>
                <a:latin typeface="Calibri"/>
                <a:ea typeface="Calibri"/>
                <a:cs typeface="Calibri"/>
              </a:rPr>
              <a:t>Criterios de elegibilidad. </a:t>
            </a:r>
            <a:r>
              <a:rPr lang="es" sz="1600" b="0" i="0" u="none" baseline="0" dirty="0">
                <a:effectLst/>
                <a:latin typeface="Calibri"/>
                <a:ea typeface="Calibri"/>
                <a:cs typeface="Calibri"/>
              </a:rPr>
              <a:t>La iniciativa de Zonas de Equidad Sanitaria apoyará a las comunidades en la identificación de problemas de salud apremiantes y la creación de asociaciones de colaboración que aborden sus necesidades únicas. </a:t>
            </a:r>
            <a:r>
              <a:rPr lang="es" sz="1600" b="0" i="0" u="none" baseline="0" dirty="0"/>
              <a:t>Se alienta a los miembros de la comunidad interesados en nominar a su comunidad como Zona de Equidad Sanitaria a completar el formulario de candidatura de HEZ. </a:t>
            </a:r>
          </a:p>
          <a:p>
            <a:pPr algn="l" rtl="0"/>
            <a:r>
              <a:rPr lang="es" sz="1600" b="0" i="0" u="none" baseline="0" dirty="0"/>
              <a:t>Para que las comunidades sean elegibles para la candidatura, deben cumplir con los siguientes criterios:</a:t>
            </a:r>
          </a:p>
          <a:p>
            <a:pPr marL="285750" indent="-285750" algn="l" rtl="0">
              <a:buFont typeface="Arial" panose="020B0604020202020204" pitchFamily="34" charset="0"/>
              <a:buChar char="•"/>
            </a:pPr>
            <a:r>
              <a:rPr lang="es" sz="1600" b="0" i="0" u="none" baseline="0" dirty="0"/>
              <a:t>La comunidad </a:t>
            </a:r>
            <a:r>
              <a:rPr lang="es" sz="1600" b="0" i="0" u="none" baseline="0" dirty="0">
                <a:solidFill>
                  <a:schemeClr val="accent1"/>
                </a:solidFill>
              </a:rPr>
              <a:t>debe estar definida y </a:t>
            </a:r>
            <a:r>
              <a:rPr lang="es" sz="1600" b="0" i="0" u="none" baseline="0" dirty="0">
                <a:solidFill>
                  <a:schemeClr val="accent1"/>
                </a:solidFill>
                <a:highlight>
                  <a:srgbClr val="FFFF00"/>
                </a:highlight>
              </a:rPr>
              <a:t>conectada</a:t>
            </a:r>
            <a:r>
              <a:rPr lang="es" sz="1600" b="0" i="0" u="none" baseline="0" dirty="0">
                <a:solidFill>
                  <a:schemeClr val="accent1"/>
                </a:solidFill>
              </a:rPr>
              <a:t> desde el punto de vista geográfico. Una zona debe ser lo suficientemente pequeña como para permitir que se implementen soluciones concretas. </a:t>
            </a:r>
          </a:p>
          <a:p>
            <a:pPr marL="285750" indent="-285750" algn="l" rtl="0">
              <a:buFont typeface="Arial" panose="020B0604020202020204" pitchFamily="34" charset="0"/>
              <a:buChar char="•"/>
            </a:pPr>
            <a:r>
              <a:rPr lang="es" sz="1600" b="0" i="0" u="none" baseline="0" dirty="0"/>
              <a:t>Quienes presenten la candidatura deben indicar si su comunidad es rural o urbana en función de las definiciones proporcionadas. </a:t>
            </a:r>
            <a:endParaRPr lang="es" sz="1600" dirty="0">
              <a:cs typeface="Calibri"/>
            </a:endParaRPr>
          </a:p>
          <a:p>
            <a:pPr marL="285750" indent="-285750" algn="l" rtl="0">
              <a:buFont typeface="Arial" panose="020B0604020202020204" pitchFamily="34" charset="0"/>
              <a:buChar char="•"/>
            </a:pPr>
            <a:r>
              <a:rPr lang="es" sz="1600" b="0" i="0" u="none" baseline="0" dirty="0"/>
              <a:t>Quienes presenten la candidatura deben vivir en el estado de Washington y tener una conexión demostrada con la comunidad nominada. Aquellas personas que viven en el estado de Washington por temporadas o se desempeñan como trabajadores agrícolas temporales/migrantes son elegibles.</a:t>
            </a:r>
            <a:endParaRPr lang="es" sz="1600" dirty="0">
              <a:cs typeface="Calibri"/>
            </a:endParaRPr>
          </a:p>
          <a:p>
            <a:endParaRPr lang="es" sz="1600" dirty="0">
              <a:cs typeface="Calibri"/>
            </a:endParaRPr>
          </a:p>
          <a:p>
            <a:pPr algn="l" rtl="0"/>
            <a:r>
              <a:rPr lang="es" sz="1600" b="1" i="1" u="none" baseline="0" dirty="0"/>
              <a:t>Prioridades de selección de las zonas. </a:t>
            </a:r>
            <a:r>
              <a:rPr lang="es" sz="1600" b="0" i="0" u="none" baseline="0" dirty="0"/>
              <a:t>El proceso de selección de zonas les dará prioridad a las comunidades más afectadas por la inequidad sanitaria. Esto incluye comunidades con poblaciones significativas que se identifican como personas negras, indígenas y de color; inmigrantes, trabajadores agrícolas migrantes, refugiados y solicitantes de asilo; personas de bajos ingresos, sin vivienda y con escasos recursos; personas con discapacidades y enfermedades mentales; ancianos o personas mayores; personas de la comunidad LGBTQIA+ o personas con acceso limitado al cuidado de salud.</a:t>
            </a:r>
            <a:endParaRPr lang="es" sz="1600" dirty="0">
              <a:cs typeface="Calibri"/>
            </a:endParaRPr>
          </a:p>
        </p:txBody>
      </p:sp>
      <p:sp>
        <p:nvSpPr>
          <p:cNvPr id="2" name="Title 1">
            <a:extLst>
              <a:ext uri="{FF2B5EF4-FFF2-40B4-BE49-F238E27FC236}">
                <a16:creationId xmlns:a16="http://schemas.microsoft.com/office/drawing/2014/main" id="{CBD059D4-E0E1-6349-6E42-E1F5A5E25A5F}"/>
              </a:ext>
            </a:extLst>
          </p:cNvPr>
          <p:cNvSpPr>
            <a:spLocks noGrp="1"/>
          </p:cNvSpPr>
          <p:nvPr>
            <p:ph type="title"/>
          </p:nvPr>
        </p:nvSpPr>
        <p:spPr>
          <a:xfrm>
            <a:off x="11084" y="589084"/>
            <a:ext cx="12180916" cy="482030"/>
          </a:xfrm>
        </p:spPr>
        <p:txBody>
          <a:bodyPr>
            <a:normAutofit fontScale="90000"/>
          </a:bodyPr>
          <a:lstStyle/>
          <a:p>
            <a:pPr rtl="0"/>
            <a:r>
              <a:rPr lang="es" b="0" i="0" u="none" baseline="0" dirty="0">
                <a:latin typeface="Century Gothic"/>
                <a:ea typeface="Century Gothic"/>
                <a:cs typeface="Century Gothic"/>
              </a:rPr>
              <a:t>Criterios de elegibilidad</a:t>
            </a:r>
          </a:p>
        </p:txBody>
      </p:sp>
    </p:spTree>
    <p:extLst>
      <p:ext uri="{BB962C8B-B14F-4D97-AF65-F5344CB8AC3E}">
        <p14:creationId xmlns:p14="http://schemas.microsoft.com/office/powerpoint/2010/main" val="213011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AA8199-397A-2CC8-976A-9D638E816765}"/>
              </a:ext>
            </a:extLst>
          </p:cNvPr>
          <p:cNvSpPr>
            <a:spLocks noGrp="1"/>
          </p:cNvSpPr>
          <p:nvPr>
            <p:ph type="title"/>
          </p:nvPr>
        </p:nvSpPr>
        <p:spPr/>
        <p:txBody>
          <a:bodyPr/>
          <a:lstStyle/>
          <a:p>
            <a:pPr rtl="0"/>
            <a:r>
              <a:rPr lang="es" b="0" i="0" u="none" baseline="0"/>
              <a:t>Formulario de candidatura</a:t>
            </a:r>
          </a:p>
        </p:txBody>
      </p:sp>
    </p:spTree>
    <p:extLst>
      <p:ext uri="{BB962C8B-B14F-4D97-AF65-F5344CB8AC3E}">
        <p14:creationId xmlns:p14="http://schemas.microsoft.com/office/powerpoint/2010/main" val="1793128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950244-CE16-EBCA-D69D-CB45A596D784}"/>
              </a:ext>
            </a:extLst>
          </p:cNvPr>
          <p:cNvSpPr>
            <a:spLocks noGrp="1"/>
          </p:cNvSpPr>
          <p:nvPr>
            <p:ph type="body" sz="quarter" idx="22"/>
          </p:nvPr>
        </p:nvSpPr>
        <p:spPr/>
        <p:txBody>
          <a:bodyPr/>
          <a:lstStyle/>
          <a:p>
            <a:pPr marL="342900" indent="-342900" algn="l" rtl="0">
              <a:buFont typeface="Arial" panose="020B0604020202020204" pitchFamily="34" charset="0"/>
              <a:buChar char="•"/>
            </a:pPr>
            <a:r>
              <a:rPr lang="es" b="0" i="0" u="none" baseline="0"/>
              <a:t>¡Preparar el lanzamiento del proceso de candidatura en febrero!</a:t>
            </a:r>
          </a:p>
          <a:p>
            <a:pPr marL="862013" lvl="1" indent="-342900" algn="l" rtl="0">
              <a:buFont typeface="Arial" panose="020B0604020202020204" pitchFamily="34" charset="0"/>
              <a:buChar char="•"/>
            </a:pPr>
            <a:r>
              <a:rPr lang="es" b="0" i="0" u="none" baseline="0"/>
              <a:t>Revisar el formulario de candidatura con los comentarios del CAC</a:t>
            </a:r>
          </a:p>
          <a:p>
            <a:pPr marL="862013" lvl="1" indent="-342900" algn="l" rtl="0">
              <a:buFont typeface="Arial" panose="020B0604020202020204" pitchFamily="34" charset="0"/>
              <a:buChar char="•"/>
            </a:pPr>
            <a:r>
              <a:rPr lang="es" b="0" i="0" u="none" baseline="0"/>
              <a:t>Recolectar las opiniones sobre el formulario de candidatura del grupo de trabajo comunitario</a:t>
            </a:r>
          </a:p>
          <a:p>
            <a:pPr marL="862013" lvl="1" indent="-342900" algn="l" rtl="0">
              <a:buFont typeface="Arial" panose="020B0604020202020204" pitchFamily="34" charset="0"/>
              <a:buChar char="•"/>
            </a:pPr>
            <a:r>
              <a:rPr lang="es" b="0" i="0" u="none" baseline="0"/>
              <a:t>Los trabajos de difusión se inician a mediados de febrero (pronto daremos más información)</a:t>
            </a:r>
          </a:p>
          <a:p>
            <a:pPr marL="342900" indent="-342900" algn="l" rtl="0">
              <a:buFont typeface="Arial" panose="020B0604020202020204" pitchFamily="34" charset="0"/>
              <a:buChar char="•"/>
            </a:pPr>
            <a:r>
              <a:rPr lang="es" b="0" i="0" u="none" baseline="0"/>
              <a:t>La próxima reunión del CAC se reprogramó para el 15 de febrero de 2023</a:t>
            </a:r>
          </a:p>
          <a:p>
            <a:pPr marL="862013" lvl="1" indent="-342900" algn="l" rtl="0">
              <a:buFont typeface="Arial" panose="020B0604020202020204" pitchFamily="34" charset="0"/>
              <a:buChar char="•"/>
            </a:pPr>
            <a:r>
              <a:rPr lang="es" b="0" i="0" u="none" baseline="0"/>
              <a:t>Terminar el proceso de revisión y selección</a:t>
            </a:r>
          </a:p>
          <a:p>
            <a:pPr marL="862013" lvl="1" indent="-342900" algn="l" rtl="0">
              <a:buFont typeface="Arial" panose="020B0604020202020204" pitchFamily="34" charset="0"/>
              <a:buChar char="•"/>
            </a:pPr>
            <a:endParaRPr lang="es"/>
          </a:p>
        </p:txBody>
      </p:sp>
      <p:sp>
        <p:nvSpPr>
          <p:cNvPr id="3" name="Title 2">
            <a:extLst>
              <a:ext uri="{FF2B5EF4-FFF2-40B4-BE49-F238E27FC236}">
                <a16:creationId xmlns:a16="http://schemas.microsoft.com/office/drawing/2014/main" id="{9EFAF6EA-A138-FBBE-543E-E3F5EC185948}"/>
              </a:ext>
            </a:extLst>
          </p:cNvPr>
          <p:cNvSpPr>
            <a:spLocks noGrp="1"/>
          </p:cNvSpPr>
          <p:nvPr>
            <p:ph type="title"/>
          </p:nvPr>
        </p:nvSpPr>
        <p:spPr/>
        <p:txBody>
          <a:bodyPr>
            <a:normAutofit fontScale="90000"/>
          </a:bodyPr>
          <a:lstStyle/>
          <a:p>
            <a:pPr rtl="0"/>
            <a:r>
              <a:rPr lang="es" b="0" i="0" u="none" baseline="0"/>
              <a:t>Pasos siguientes</a:t>
            </a:r>
          </a:p>
        </p:txBody>
      </p:sp>
    </p:spTree>
    <p:extLst>
      <p:ext uri="{BB962C8B-B14F-4D97-AF65-F5344CB8AC3E}">
        <p14:creationId xmlns:p14="http://schemas.microsoft.com/office/powerpoint/2010/main" val="118616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94BC446-743A-8DC7-34AA-E45E4F854DC7}"/>
              </a:ext>
            </a:extLst>
          </p:cNvPr>
          <p:cNvSpPr txBox="1"/>
          <p:nvPr/>
        </p:nvSpPr>
        <p:spPr>
          <a:xfrm>
            <a:off x="1817370" y="5269230"/>
            <a:ext cx="8869680" cy="923330"/>
          </a:xfrm>
          <a:prstGeom prst="rect">
            <a:avLst/>
          </a:prstGeom>
          <a:solidFill>
            <a:schemeClr val="accent1"/>
          </a:solidFill>
        </p:spPr>
        <p:txBody>
          <a:bodyPr wrap="square" rtlCol="0">
            <a:spAutoFit/>
          </a:bodyPr>
          <a:lstStyle/>
          <a:p>
            <a:pPr algn="ctr"/>
            <a:r>
              <a:rPr lang="es-MX" dirty="0">
                <a:solidFill>
                  <a:schemeClr val="bg1"/>
                </a:solidFill>
              </a:rPr>
              <a:t>Para solicitar este documento en otro formato, llame al 1-800-525-0127. Las personas con sordera o problemas de audición deben llamar al 711 (servicio de relé de Washington) o enviar un correo electrónico a civil.rights@doh.wa.gov.</a:t>
            </a:r>
            <a:endParaRPr lang="es-AR" dirty="0">
              <a:solidFill>
                <a:schemeClr val="bg1"/>
              </a:solidFill>
            </a:endParaRPr>
          </a:p>
        </p:txBody>
      </p:sp>
    </p:spTree>
    <p:extLst>
      <p:ext uri="{BB962C8B-B14F-4D97-AF65-F5344CB8AC3E}">
        <p14:creationId xmlns:p14="http://schemas.microsoft.com/office/powerpoint/2010/main" val="199071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6E61-9290-FF19-891B-5D83AEA3287F}"/>
              </a:ext>
            </a:extLst>
          </p:cNvPr>
          <p:cNvSpPr>
            <a:spLocks noGrp="1"/>
          </p:cNvSpPr>
          <p:nvPr>
            <p:ph type="title" idx="4294967295"/>
          </p:nvPr>
        </p:nvSpPr>
        <p:spPr>
          <a:xfrm>
            <a:off x="871073" y="633107"/>
            <a:ext cx="8272648" cy="482600"/>
          </a:xfrm>
        </p:spPr>
        <p:txBody>
          <a:bodyPr>
            <a:noAutofit/>
          </a:bodyPr>
          <a:lstStyle/>
          <a:p>
            <a:pPr algn="l" rtl="0"/>
            <a:r>
              <a:rPr lang="es" sz="3000" b="1" i="0" u="none" baseline="0">
                <a:latin typeface="Century Gothic"/>
                <a:ea typeface="Century Gothic"/>
                <a:cs typeface="Century Gothic"/>
              </a:rPr>
              <a:t>¡Estamos planificando otra reunión presencial! </a:t>
            </a:r>
          </a:p>
        </p:txBody>
      </p:sp>
      <p:sp>
        <p:nvSpPr>
          <p:cNvPr id="2" name="TextBox 1">
            <a:extLst>
              <a:ext uri="{FF2B5EF4-FFF2-40B4-BE49-F238E27FC236}">
                <a16:creationId xmlns:a16="http://schemas.microsoft.com/office/drawing/2014/main" id="{6DE4ECD4-1109-E9E8-4DCA-8734C8A18D27}"/>
              </a:ext>
            </a:extLst>
          </p:cNvPr>
          <p:cNvSpPr txBox="1"/>
          <p:nvPr/>
        </p:nvSpPr>
        <p:spPr>
          <a:xfrm>
            <a:off x="1049867" y="1718733"/>
            <a:ext cx="918633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s" b="1" i="0" u="none" baseline="0"/>
              <a:t>Fecha: </a:t>
            </a:r>
            <a:r>
              <a:rPr lang="es" b="0" i="0" u="none" baseline="0"/>
              <a:t>24 y 25 de mayo de 2023</a:t>
            </a:r>
          </a:p>
          <a:p>
            <a:endParaRPr lang="es" b="1"/>
          </a:p>
          <a:p>
            <a:pPr algn="l" rtl="0"/>
            <a:r>
              <a:rPr lang="es" b="1" i="0" u="none" baseline="0"/>
              <a:t>Objetivos de la reunión:</a:t>
            </a:r>
            <a:endParaRPr lang="es" b="1">
              <a:cs typeface="Calibri"/>
            </a:endParaRPr>
          </a:p>
          <a:p>
            <a:pPr marL="285750" indent="-285750" algn="l" rtl="0">
              <a:buFont typeface="Arial"/>
              <a:buChar char="•"/>
            </a:pPr>
            <a:r>
              <a:rPr lang="es" b="0" i="0" u="none" baseline="0">
                <a:latin typeface="Calibri" panose="020F0502020204030204"/>
                <a:ea typeface="Calibri" panose="020F0502020204030204"/>
                <a:cs typeface="Calibri" panose="020F0502020204030204"/>
              </a:rPr>
              <a:t>Construcción de relaciones</a:t>
            </a:r>
          </a:p>
          <a:p>
            <a:pPr marL="285750" indent="-285750" algn="l" rtl="0">
              <a:buFont typeface="Arial"/>
              <a:buChar char="•"/>
            </a:pPr>
            <a:r>
              <a:rPr lang="es" b="0" i="0" u="none" baseline="0">
                <a:latin typeface="Calibri" panose="020F0502020204030204"/>
                <a:ea typeface="Calibri" panose="020F0502020204030204"/>
                <a:cs typeface="Calibri" panose="020F0502020204030204"/>
              </a:rPr>
              <a:t>Selección de zonas</a:t>
            </a:r>
          </a:p>
          <a:p>
            <a:pPr marL="285750" indent="-285750" algn="l" rtl="0">
              <a:buFont typeface="Arial"/>
              <a:buChar char="•"/>
            </a:pPr>
            <a:endParaRPr lang="es">
              <a:cs typeface="Calibri" panose="020F0502020204030204"/>
            </a:endParaRPr>
          </a:p>
          <a:p>
            <a:pPr algn="l" rtl="0"/>
            <a:r>
              <a:rPr lang="es" b="1" i="0" u="none" baseline="0">
                <a:latin typeface="Calibri" panose="020F0502020204030204"/>
                <a:ea typeface="Calibri" panose="020F0502020204030204"/>
                <a:cs typeface="Calibri" panose="020F0502020204030204"/>
              </a:rPr>
              <a:t>Logística:</a:t>
            </a:r>
            <a:endParaRPr lang="es">
              <a:cs typeface="Calibri" panose="020F0502020204030204"/>
            </a:endParaRPr>
          </a:p>
          <a:p>
            <a:pPr marL="285750" indent="-285750" algn="l" rtl="0">
              <a:buFont typeface="Arial" panose="020B0604020202020204" pitchFamily="34" charset="0"/>
              <a:buChar char="•"/>
            </a:pPr>
            <a:r>
              <a:rPr lang="es" b="0" i="0" u="none" baseline="0">
                <a:latin typeface="Calibri" panose="020F0502020204030204"/>
                <a:ea typeface="Calibri" panose="020F0502020204030204"/>
                <a:cs typeface="Calibri" panose="020F0502020204030204"/>
              </a:rPr>
              <a:t>Se proporcionará alojamiento. </a:t>
            </a:r>
          </a:p>
          <a:p>
            <a:pPr marL="285750" indent="-285750" algn="l" rtl="0">
              <a:buFont typeface="Arial" panose="020B0604020202020204" pitchFamily="34" charset="0"/>
              <a:buChar char="•"/>
            </a:pPr>
            <a:r>
              <a:rPr lang="es" b="0" i="0" u="none" baseline="0">
                <a:latin typeface="Calibri" panose="020F0502020204030204"/>
                <a:ea typeface="Calibri" panose="020F0502020204030204"/>
                <a:cs typeface="Calibri" panose="020F0502020204030204"/>
              </a:rPr>
              <a:t>Los miembros obtendrán un reembolso por gastos de viaje.</a:t>
            </a:r>
          </a:p>
          <a:p>
            <a:pPr marL="285750" indent="-285750" algn="l" rtl="0">
              <a:buFont typeface="Arial" panose="020B0604020202020204" pitchFamily="34" charset="0"/>
              <a:buChar char="•"/>
            </a:pPr>
            <a:r>
              <a:rPr lang="es" b="0" i="0" u="none" baseline="0">
                <a:latin typeface="Calibri" panose="020F0502020204030204"/>
                <a:ea typeface="Calibri" panose="020F0502020204030204"/>
                <a:cs typeface="Calibri" panose="020F0502020204030204"/>
              </a:rPr>
              <a:t>Complete los formularios de registro de proveedores estatales y de autorización de viaje para no empleados.</a:t>
            </a:r>
          </a:p>
          <a:p>
            <a:pPr marL="285750" indent="-285750" algn="l" rtl="0">
              <a:buFont typeface="Arial" panose="020B0604020202020204" pitchFamily="34" charset="0"/>
              <a:buChar char="•"/>
            </a:pPr>
            <a:r>
              <a:rPr lang="es" b="0" i="0" u="none" baseline="0">
                <a:latin typeface="Calibri" panose="020F0502020204030204"/>
                <a:ea typeface="Calibri" panose="020F0502020204030204"/>
                <a:cs typeface="Calibri" panose="020F0502020204030204"/>
              </a:rPr>
              <a:t>Habrá una opción híbrida.</a:t>
            </a:r>
          </a:p>
          <a:p>
            <a:endParaRPr lang="es">
              <a:cs typeface="Calibri" panose="020F0502020204030204"/>
            </a:endParaRPr>
          </a:p>
          <a:p>
            <a:pPr algn="l" rtl="0"/>
            <a:r>
              <a:rPr lang="es" b="1" i="0" u="none" baseline="0">
                <a:latin typeface="+mn-lt"/>
                <a:ea typeface="+mn-lt"/>
                <a:cs typeface="+mn-lt"/>
              </a:rPr>
              <a:t>Opinión del grupo (completar la encuesta hasta el 2/5):</a:t>
            </a:r>
            <a:endParaRPr lang="es">
              <a:ea typeface="+mn-lt"/>
              <a:cs typeface="+mn-lt"/>
            </a:endParaRPr>
          </a:p>
          <a:p>
            <a:pPr marL="285750" indent="-285750" algn="l" rtl="0">
              <a:buFont typeface="Arial,Sans-Serif"/>
              <a:buChar char="•"/>
            </a:pPr>
            <a:r>
              <a:rPr lang="es" b="0" i="0" u="none" baseline="0">
                <a:latin typeface="+mn-lt"/>
                <a:ea typeface="+mn-lt"/>
                <a:cs typeface="+mn-lt"/>
              </a:rPr>
              <a:t>Ubicación</a:t>
            </a:r>
          </a:p>
          <a:p>
            <a:pPr marL="285750" indent="-285750" algn="l" rtl="0">
              <a:buFont typeface="Arial,Sans-Serif"/>
              <a:buChar char="•"/>
            </a:pPr>
            <a:r>
              <a:rPr lang="es" b="0" i="0" u="none" baseline="0">
                <a:latin typeface="+mn-lt"/>
                <a:ea typeface="+mn-lt"/>
                <a:cs typeface="+mn-lt"/>
              </a:rPr>
              <a:t>Fecha</a:t>
            </a:r>
          </a:p>
          <a:p>
            <a:pPr marL="285750" indent="-285750" algn="l" rtl="0">
              <a:buFont typeface="Arial,Sans-Serif"/>
              <a:buChar char="•"/>
            </a:pPr>
            <a:r>
              <a:rPr lang="es" b="0" i="0" u="none" baseline="0">
                <a:latin typeface="Calibri" panose="020F0502020204030204"/>
                <a:ea typeface="Calibri" panose="020F0502020204030204"/>
                <a:cs typeface="Calibri" panose="020F0502020204030204"/>
              </a:rPr>
              <a:t>Apoyo a la accesibilidad</a:t>
            </a:r>
          </a:p>
        </p:txBody>
      </p:sp>
      <p:cxnSp>
        <p:nvCxnSpPr>
          <p:cNvPr id="5" name="Straight Connector 4">
            <a:extLst>
              <a:ext uri="{FF2B5EF4-FFF2-40B4-BE49-F238E27FC236}">
                <a16:creationId xmlns:a16="http://schemas.microsoft.com/office/drawing/2014/main" id="{D5C6F092-9D1A-18BC-8214-B60451969BAF}"/>
              </a:ext>
            </a:extLst>
          </p:cNvPr>
          <p:cNvCxnSpPr/>
          <p:nvPr/>
        </p:nvCxnSpPr>
        <p:spPr>
          <a:xfrm>
            <a:off x="871073" y="1356189"/>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6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lang="es" b="0" i="0" u="none" baseline="0">
                <a:latin typeface="Century Gothic"/>
                <a:ea typeface="Century Gothic"/>
                <a:cs typeface="Century Gothic"/>
              </a:rPr>
              <a:t>Objetivos de la reunión</a:t>
            </a:r>
            <a:endParaRPr lang="es"/>
          </a:p>
        </p:txBody>
      </p:sp>
      <p:graphicFrame>
        <p:nvGraphicFramePr>
          <p:cNvPr id="4" name="Diagram 4">
            <a:extLst>
              <a:ext uri="{FF2B5EF4-FFF2-40B4-BE49-F238E27FC236}">
                <a16:creationId xmlns:a16="http://schemas.microsoft.com/office/drawing/2014/main" id="{3FB5BFE8-457A-D866-EA41-E6BCF07A065B}"/>
              </a:ext>
            </a:extLst>
          </p:cNvPr>
          <p:cNvGraphicFramePr/>
          <p:nvPr>
            <p:extLst>
              <p:ext uri="{D42A27DB-BD31-4B8C-83A1-F6EECF244321}">
                <p14:modId xmlns:p14="http://schemas.microsoft.com/office/powerpoint/2010/main" val="3226816088"/>
              </p:ext>
            </p:extLst>
          </p:nvPr>
        </p:nvGraphicFramePr>
        <p:xfrm>
          <a:off x="2692400" y="1688570"/>
          <a:ext cx="6807200" cy="348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89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342900" indent="-342900" algn="l" rtl="0">
              <a:buFont typeface="Arial" panose="020B0604020202020204" pitchFamily="34" charset="0"/>
              <a:buChar char="•"/>
            </a:pPr>
            <a:r>
              <a:rPr lang="es" sz="2000" b="0" i="0" u="none" baseline="0"/>
              <a:t>Asuma una actitud positiva.</a:t>
            </a:r>
          </a:p>
          <a:p>
            <a:pPr marL="342900" indent="-342900" algn="l" rtl="0">
              <a:buFont typeface="Arial" panose="020B0604020202020204" pitchFamily="34" charset="0"/>
              <a:buChar char="•"/>
            </a:pPr>
            <a:r>
              <a:rPr lang="es" sz="2000" b="0" i="0" u="none" baseline="0"/>
              <a:t>Reconozca y acepte el impacto.</a:t>
            </a:r>
          </a:p>
          <a:p>
            <a:pPr marL="342900" indent="-342900" algn="l" rtl="0">
              <a:buFont typeface="Arial" panose="020B0604020202020204" pitchFamily="34" charset="0"/>
              <a:buChar char="•"/>
            </a:pPr>
            <a:r>
              <a:rPr lang="es" sz="2000" b="0" i="0" u="none" baseline="0"/>
              <a:t>Sea consciente del lugar que ocupa.</a:t>
            </a:r>
            <a:endParaRPr lang="es"/>
          </a:p>
          <a:p>
            <a:pPr marL="342900" indent="-342900" algn="l" rtl="0">
              <a:buFont typeface="Arial" panose="020B0604020202020204" pitchFamily="34" charset="0"/>
              <a:buChar char="•"/>
            </a:pPr>
            <a:r>
              <a:rPr lang="es" sz="2000" b="0" i="0" u="none" baseline="0">
                <a:latin typeface="Calibri"/>
                <a:ea typeface="Calibri"/>
                <a:cs typeface="Calibri"/>
              </a:rPr>
              <a:t>Dialogue; no discuta.</a:t>
            </a:r>
          </a:p>
          <a:p>
            <a:pPr marL="342900" indent="-342900" algn="l" rtl="0">
              <a:buFont typeface="Arial" panose="020B0604020202020204" pitchFamily="34" charset="0"/>
              <a:buChar char="•"/>
            </a:pPr>
            <a:r>
              <a:rPr lang="es" sz="2000" b="0" i="0" u="none" baseline="0">
                <a:latin typeface="Calibri"/>
                <a:ea typeface="Calibri"/>
                <a:cs typeface="Calibri"/>
              </a:rPr>
              <a:t>Asuma la responsabilidad y haga que otros asuman la responsabilidad de demostrar humildad cultural.</a:t>
            </a:r>
          </a:p>
          <a:p>
            <a:pPr marL="342900" indent="-342900" algn="l" rtl="0">
              <a:buFont typeface="Arial" panose="020B0604020202020204" pitchFamily="34" charset="0"/>
              <a:buChar char="•"/>
            </a:pPr>
            <a:r>
              <a:rPr lang="es" sz="2000" b="0" i="0" u="none" baseline="0">
                <a:latin typeface="Calibri"/>
                <a:ea typeface="Calibri"/>
                <a:cs typeface="Calibri"/>
              </a:rPr>
              <a:t>Sea abierto y transparente, y esté dispuesto a cometer errores.</a:t>
            </a:r>
          </a:p>
          <a:p>
            <a:pPr marL="342900" indent="-342900" algn="l" rtl="0">
              <a:buFont typeface="Arial" panose="020B0604020202020204" pitchFamily="34" charset="0"/>
              <a:buChar char="•"/>
            </a:pPr>
            <a:r>
              <a:rPr lang="es" sz="2000" b="0" i="0" u="none" baseline="0">
                <a:latin typeface="Calibri"/>
                <a:ea typeface="Calibri"/>
                <a:cs typeface="Calibri"/>
              </a:rPr>
              <a:t>Valore la capacidad de escuchar con humildad.</a:t>
            </a:r>
          </a:p>
          <a:p>
            <a:pPr marL="342900" indent="-342900" algn="l" rtl="0">
              <a:buFont typeface="Arial" panose="020B0604020202020204" pitchFamily="34" charset="0"/>
              <a:buChar char="•"/>
            </a:pPr>
            <a:r>
              <a:rPr lang="es" sz="2000" b="0" i="0" u="none" baseline="0">
                <a:latin typeface="Calibri"/>
                <a:ea typeface="Calibri"/>
                <a:cs typeface="Calibri"/>
              </a:rPr>
              <a:t>Cree espacios donde haya confianza y valentía, y donde pueda haber un poco de incomodidad.</a:t>
            </a:r>
          </a:p>
          <a:p>
            <a:pPr marL="342900" indent="-342900" algn="l" rtl="0">
              <a:buFont typeface="Arial" panose="020B0604020202020204" pitchFamily="34" charset="0"/>
              <a:buChar char="•"/>
            </a:pPr>
            <a:r>
              <a:rPr lang="es" sz="2000" b="0" i="0" u="none" baseline="0">
                <a:latin typeface="Calibri"/>
                <a:ea typeface="Calibri"/>
                <a:cs typeface="Calibri"/>
              </a:rPr>
              <a:t>Comprométase a tener conversaciones relevantes que superen las brechas.</a:t>
            </a:r>
          </a:p>
          <a:p>
            <a:pPr marL="342900" indent="-342900" algn="l" rtl="0">
              <a:buFont typeface="Arial" panose="020B0604020202020204" pitchFamily="34" charset="0"/>
              <a:buChar char="•"/>
            </a:pPr>
            <a:r>
              <a:rPr lang="es" sz="2000" b="0" i="0" u="none" baseline="0">
                <a:latin typeface="Calibri"/>
                <a:ea typeface="Calibri"/>
                <a:cs typeface="Calibri"/>
              </a:rPr>
              <a:t>Defina los términos: no suponga que todas las personas conocen los acrónimos o términos especializados.</a:t>
            </a:r>
          </a:p>
        </p:txBody>
      </p:sp>
      <p:sp>
        <p:nvSpPr>
          <p:cNvPr id="3" name="Title 2"/>
          <p:cNvSpPr>
            <a:spLocks noGrp="1"/>
          </p:cNvSpPr>
          <p:nvPr>
            <p:ph type="title"/>
          </p:nvPr>
        </p:nvSpPr>
        <p:spPr/>
        <p:txBody>
          <a:bodyPr>
            <a:normAutofit fontScale="90000"/>
          </a:bodyPr>
          <a:lstStyle/>
          <a:p>
            <a:pPr rtl="0"/>
            <a:r>
              <a:rPr lang="es" b="0" i="0" u="none" baseline="0"/>
              <a:t>Acuerdos comunitarios</a:t>
            </a:r>
          </a:p>
        </p:txBody>
      </p:sp>
    </p:spTree>
    <p:extLst>
      <p:ext uri="{BB962C8B-B14F-4D97-AF65-F5344CB8AC3E}">
        <p14:creationId xmlns:p14="http://schemas.microsoft.com/office/powerpoint/2010/main" val="177608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67DF6-EA61-5461-F231-7CD5BA1BDA82}"/>
              </a:ext>
            </a:extLst>
          </p:cNvPr>
          <p:cNvSpPr>
            <a:spLocks noGrp="1"/>
          </p:cNvSpPr>
          <p:nvPr>
            <p:ph type="title"/>
          </p:nvPr>
        </p:nvSpPr>
        <p:spPr>
          <a:xfrm>
            <a:off x="1" y="1987499"/>
            <a:ext cx="12191999" cy="478522"/>
          </a:xfrm>
        </p:spPr>
        <p:txBody>
          <a:bodyPr>
            <a:noAutofit/>
          </a:bodyPr>
          <a:lstStyle/>
          <a:p>
            <a:pPr rtl="0"/>
            <a:r>
              <a:rPr lang="es" b="0" i="0" u="none" baseline="0"/>
              <a:t>Reflexión grupal sobre la</a:t>
            </a:r>
            <a:br>
              <a:rPr lang="es"/>
            </a:br>
            <a:r>
              <a:rPr lang="es" b="0" i="0" u="none" baseline="0"/>
              <a:t>actividad en Jamboard</a:t>
            </a:r>
          </a:p>
        </p:txBody>
      </p:sp>
      <p:sp>
        <p:nvSpPr>
          <p:cNvPr id="9" name="TextBox 8">
            <a:extLst>
              <a:ext uri="{FF2B5EF4-FFF2-40B4-BE49-F238E27FC236}">
                <a16:creationId xmlns:a16="http://schemas.microsoft.com/office/drawing/2014/main" id="{B0F39DF9-D85D-B819-EEBB-78299B2D5010}"/>
              </a:ext>
            </a:extLst>
          </p:cNvPr>
          <p:cNvSpPr txBox="1"/>
          <p:nvPr/>
        </p:nvSpPr>
        <p:spPr>
          <a:xfrm>
            <a:off x="2950285" y="3302162"/>
            <a:ext cx="6094206" cy="646331"/>
          </a:xfrm>
          <a:prstGeom prst="rect">
            <a:avLst/>
          </a:prstGeom>
          <a:noFill/>
        </p:spPr>
        <p:txBody>
          <a:bodyPr wrap="square">
            <a:spAutoFit/>
          </a:bodyPr>
          <a:lstStyle/>
          <a:p>
            <a:pPr algn="l" rtl="0"/>
            <a:r>
              <a:rPr lang="es" b="0" i="0" u="none" baseline="0">
                <a:hlinkClick r:id="rId3"/>
              </a:rPr>
              <a:t>https://jamboard.google.com/d/1xwxbNGN_lJQxuW2ZZ84DqatgDizfrWhboYhvfcHAHmk/edit?usp=sharing</a:t>
            </a:r>
            <a:r>
              <a:rPr lang="es" b="0" i="0" u="none" baseline="0"/>
              <a:t>   </a:t>
            </a:r>
          </a:p>
        </p:txBody>
      </p:sp>
    </p:spTree>
    <p:extLst>
      <p:ext uri="{BB962C8B-B14F-4D97-AF65-F5344CB8AC3E}">
        <p14:creationId xmlns:p14="http://schemas.microsoft.com/office/powerpoint/2010/main" val="247012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57241-F872-E28A-346E-6F4A88962B87}"/>
              </a:ext>
            </a:extLst>
          </p:cNvPr>
          <p:cNvSpPr>
            <a:spLocks noGrp="1"/>
          </p:cNvSpPr>
          <p:nvPr>
            <p:ph type="title"/>
          </p:nvPr>
        </p:nvSpPr>
        <p:spPr/>
        <p:txBody>
          <a:bodyPr>
            <a:noAutofit/>
          </a:bodyPr>
          <a:lstStyle/>
          <a:p>
            <a:pPr rtl="0"/>
            <a:r>
              <a:rPr lang="es" b="0" i="0" u="none" baseline="0"/>
              <a:t>Anuncios generales y actualizaciones</a:t>
            </a:r>
          </a:p>
        </p:txBody>
      </p:sp>
    </p:spTree>
    <p:extLst>
      <p:ext uri="{BB962C8B-B14F-4D97-AF65-F5344CB8AC3E}">
        <p14:creationId xmlns:p14="http://schemas.microsoft.com/office/powerpoint/2010/main" val="317244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D1C7-D5AB-422B-805D-213CCC985DCC}"/>
              </a:ext>
            </a:extLst>
          </p:cNvPr>
          <p:cNvSpPr>
            <a:spLocks noGrp="1"/>
          </p:cNvSpPr>
          <p:nvPr>
            <p:ph type="title"/>
          </p:nvPr>
        </p:nvSpPr>
        <p:spPr/>
        <p:txBody>
          <a:bodyPr>
            <a:normAutofit fontScale="90000"/>
          </a:bodyPr>
          <a:lstStyle/>
          <a:p>
            <a:pPr rtl="0"/>
            <a:r>
              <a:rPr lang="es" b="0" i="0" u="none" baseline="0">
                <a:latin typeface="Century Gothic"/>
                <a:ea typeface="Century Gothic"/>
                <a:cs typeface="Century Gothic"/>
              </a:rPr>
              <a:t>Novedades del grupo de trabajo comunitario</a:t>
            </a:r>
          </a:p>
        </p:txBody>
      </p:sp>
      <p:graphicFrame>
        <p:nvGraphicFramePr>
          <p:cNvPr id="4" name="Diagram 3">
            <a:extLst>
              <a:ext uri="{FF2B5EF4-FFF2-40B4-BE49-F238E27FC236}">
                <a16:creationId xmlns:a16="http://schemas.microsoft.com/office/drawing/2014/main" id="{A854D917-3D52-4EDE-A6D0-1AC33DED0782}"/>
              </a:ext>
            </a:extLst>
          </p:cNvPr>
          <p:cNvGraphicFramePr/>
          <p:nvPr>
            <p:extLst>
              <p:ext uri="{D42A27DB-BD31-4B8C-83A1-F6EECF244321}">
                <p14:modId xmlns:p14="http://schemas.microsoft.com/office/powerpoint/2010/main" val="3352849477"/>
              </p:ext>
            </p:extLst>
          </p:nvPr>
        </p:nvGraphicFramePr>
        <p:xfrm>
          <a:off x="1849334" y="1293706"/>
          <a:ext cx="8488391" cy="49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87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6E61-9290-FF19-891B-5D83AEA3287F}"/>
              </a:ext>
            </a:extLst>
          </p:cNvPr>
          <p:cNvSpPr>
            <a:spLocks noGrp="1"/>
          </p:cNvSpPr>
          <p:nvPr>
            <p:ph type="title" idx="4294967295"/>
          </p:nvPr>
        </p:nvSpPr>
        <p:spPr>
          <a:xfrm>
            <a:off x="1014356" y="2096008"/>
            <a:ext cx="9931811" cy="482600"/>
          </a:xfrm>
        </p:spPr>
        <p:txBody>
          <a:bodyPr>
            <a:noAutofit/>
          </a:bodyPr>
          <a:lstStyle/>
          <a:p>
            <a:pPr algn="l" rtl="0"/>
            <a:r>
              <a:rPr lang="es" sz="4000" b="1" i="0" u="none" baseline="0">
                <a:latin typeface="Century Gothic"/>
                <a:ea typeface="Century Gothic"/>
                <a:cs typeface="Century Gothic"/>
              </a:rPr>
              <a:t>Anuncios generales</a:t>
            </a:r>
          </a:p>
        </p:txBody>
      </p:sp>
      <p:sp>
        <p:nvSpPr>
          <p:cNvPr id="2" name="TextBox 1">
            <a:extLst>
              <a:ext uri="{FF2B5EF4-FFF2-40B4-BE49-F238E27FC236}">
                <a16:creationId xmlns:a16="http://schemas.microsoft.com/office/drawing/2014/main" id="{6DE4ECD4-1109-E9E8-4DCA-8734C8A18D27}"/>
              </a:ext>
            </a:extLst>
          </p:cNvPr>
          <p:cNvSpPr txBox="1"/>
          <p:nvPr/>
        </p:nvSpPr>
        <p:spPr>
          <a:xfrm>
            <a:off x="1014356" y="3429000"/>
            <a:ext cx="918633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rtl="0">
              <a:buFont typeface="Arial" panose="020B0604020202020204" pitchFamily="34" charset="0"/>
              <a:buChar char="•"/>
            </a:pPr>
            <a:r>
              <a:rPr lang="es" sz="3000" b="0" i="0" u="none" baseline="0">
                <a:latin typeface="Century Gothic"/>
                <a:ea typeface="Century Gothic"/>
                <a:cs typeface="Century Gothic"/>
              </a:rPr>
              <a:t>Sesiones de información general de HEZ: 26 y 31 de enero</a:t>
            </a:r>
          </a:p>
          <a:p>
            <a:pPr marL="457200" indent="-457200" algn="l" rtl="0">
              <a:buFont typeface="Arial" panose="020B0604020202020204" pitchFamily="34" charset="0"/>
              <a:buChar char="•"/>
            </a:pPr>
            <a:r>
              <a:rPr lang="es" sz="3000" b="0" i="0" u="none" baseline="0">
                <a:latin typeface="Century Gothic"/>
                <a:ea typeface="Century Gothic"/>
                <a:cs typeface="Century Gothic"/>
              </a:rPr>
              <a:t>Fecha propuesta para la próxima reunión del CAC (por su sigla en inglés, Consejo de Asesoramiento Comunitario): 15 de febrero de 2:00 p. m. a 5:00 p. m.</a:t>
            </a:r>
            <a:endParaRPr lang="es" sz="3000"/>
          </a:p>
          <a:p>
            <a:endParaRPr lang="es" sz="3000">
              <a:cs typeface="Calibri" panose="020F0502020204030204"/>
            </a:endParaRPr>
          </a:p>
          <a:p>
            <a:pPr marL="285750" indent="-285750" algn="l" rtl="0">
              <a:buFont typeface="Arial"/>
              <a:buChar char="•"/>
            </a:pPr>
            <a:endParaRPr lang="es" sz="3000">
              <a:cs typeface="Calibri" panose="020F0502020204030204"/>
            </a:endParaRPr>
          </a:p>
          <a:p>
            <a:endParaRPr lang="es" sz="3000">
              <a:cs typeface="Calibri" panose="020F0502020204030204"/>
            </a:endParaRPr>
          </a:p>
        </p:txBody>
      </p:sp>
      <p:cxnSp>
        <p:nvCxnSpPr>
          <p:cNvPr id="5" name="Straight Connector 4">
            <a:extLst>
              <a:ext uri="{FF2B5EF4-FFF2-40B4-BE49-F238E27FC236}">
                <a16:creationId xmlns:a16="http://schemas.microsoft.com/office/drawing/2014/main" id="{D5C6F092-9D1A-18BC-8214-B60451969BAF}"/>
              </a:ext>
            </a:extLst>
          </p:cNvPr>
          <p:cNvCxnSpPr/>
          <p:nvPr/>
        </p:nvCxnSpPr>
        <p:spPr>
          <a:xfrm>
            <a:off x="1014356" y="3034069"/>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64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5545B2C-B999-4621-8581-1FCDDE3E6DF3}"/>
              </a:ext>
            </a:extLst>
          </p:cNvPr>
          <p:cNvSpPr>
            <a:spLocks noGrp="1"/>
          </p:cNvSpPr>
          <p:nvPr>
            <p:ph type="ctrTitle"/>
          </p:nvPr>
        </p:nvSpPr>
        <p:spPr>
          <a:xfrm>
            <a:off x="6619970" y="3427678"/>
            <a:ext cx="4805996" cy="642577"/>
          </a:xfrm>
        </p:spPr>
        <p:txBody>
          <a:bodyPr anchor="t">
            <a:normAutofit fontScale="90000"/>
          </a:bodyPr>
          <a:lstStyle/>
          <a:p>
            <a:pPr algn="l" rtl="0"/>
            <a:r>
              <a:rPr lang="es" sz="4800" b="1" i="0" u="none" baseline="0">
                <a:solidFill>
                  <a:schemeClr val="tx2"/>
                </a:solidFill>
                <a:latin typeface="Century Gothic"/>
                <a:ea typeface="Century Gothic"/>
                <a:cs typeface="Century Gothic"/>
              </a:rPr>
              <a:t>Receso de 10 minutos</a:t>
            </a:r>
          </a:p>
        </p:txBody>
      </p:sp>
      <p:pic>
        <p:nvPicPr>
          <p:cNvPr id="7" name="Graphic 6" descr="Café">
            <a:extLst>
              <a:ext uri="{FF2B5EF4-FFF2-40B4-BE49-F238E27FC236}">
                <a16:creationId xmlns:a16="http://schemas.microsoft.com/office/drawing/2014/main" id="{DCDDECFD-B8AA-2DB5-8036-E4B493089D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3035956"/>
      </p:ext>
    </p:extLst>
  </p:cSld>
  <p:clrMapOvr>
    <a:masterClrMapping/>
  </p:clrMapOvr>
</p:sld>
</file>

<file path=ppt/theme/theme1.xml><?xml version="1.0" encoding="utf-8"?>
<a:theme xmlns:a="http://schemas.openxmlformats.org/drawingml/2006/main" name="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1_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412D522C258C4585678F1D1100B467" ma:contentTypeVersion="18" ma:contentTypeDescription="Create a new document." ma:contentTypeScope="" ma:versionID="f70567c60b831d1a1c13ba8c2fe34618">
  <xsd:schema xmlns:xsd="http://www.w3.org/2001/XMLSchema" xmlns:xs="http://www.w3.org/2001/XMLSchema" xmlns:p="http://schemas.microsoft.com/office/2006/metadata/properties" xmlns:ns1="http://schemas.microsoft.com/sharepoint/v3" xmlns:ns2="fce0e7f4-8ca6-4a66-8bbd-c8f1977b1a76" xmlns:ns3="9e279432-d970-4422-8614-7e29567bb3e3" targetNamespace="http://schemas.microsoft.com/office/2006/metadata/properties" ma:root="true" ma:fieldsID="a111231ac90e682a02d44a8091f73fcd" ns1:_="" ns2:_="" ns3:_="">
    <xsd:import namespace="http://schemas.microsoft.com/sharepoint/v3"/>
    <xsd:import namespace="fce0e7f4-8ca6-4a66-8bbd-c8f1977b1a76"/>
    <xsd:import namespace="9e279432-d970-4422-8614-7e29567bb3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0e7f4-8ca6-4a66-8bbd-c8f1977b1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279432-d970-4422-8614-7e29567bb3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b8567e4-cab3-4c4a-8e16-04585465cf37}" ma:internalName="TaxCatchAll" ma:showField="CatchAllData" ma:web="9e279432-d970-4422-8614-7e29567bb3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e279432-d970-4422-8614-7e29567bb3e3" xsi:nil="true"/>
    <_ip_UnifiedCompliancePolicyProperties xmlns="http://schemas.microsoft.com/sharepoint/v3" xsi:nil="true"/>
    <lcf76f155ced4ddcb4097134ff3c332f xmlns="fce0e7f4-8ca6-4a66-8bbd-c8f1977b1a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CAA65C-5529-4474-9464-082B36C6D130}"/>
</file>

<file path=customXml/itemProps2.xml><?xml version="1.0" encoding="utf-8"?>
<ds:datastoreItem xmlns:ds="http://schemas.openxmlformats.org/officeDocument/2006/customXml" ds:itemID="{540D2724-DD6D-42CA-BD5C-8AE6386EE64C}"/>
</file>

<file path=customXml/itemProps3.xml><?xml version="1.0" encoding="utf-8"?>
<ds:datastoreItem xmlns:ds="http://schemas.openxmlformats.org/officeDocument/2006/customXml" ds:itemID="{7FE47721-44D7-48DE-93C8-9F12F34FC585}"/>
</file>

<file path=docProps/app.xml><?xml version="1.0" encoding="utf-8"?>
<Properties xmlns="http://schemas.openxmlformats.org/officeDocument/2006/extended-properties" xmlns:vt="http://schemas.openxmlformats.org/officeDocument/2006/docPropsVTypes">
  <Template/>
  <TotalTime>0</TotalTime>
  <Words>3237</Words>
  <Application>Microsoft Office PowerPoint</Application>
  <PresentationFormat>Widescreen</PresentationFormat>
  <Paragraphs>281</Paragraphs>
  <Slides>26</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Arial,Sans-Serif</vt:lpstr>
      <vt:lpstr>Calibri</vt:lpstr>
      <vt:lpstr>Calibri Light</vt:lpstr>
      <vt:lpstr>Century Gothic</vt:lpstr>
      <vt:lpstr>Courier New</vt:lpstr>
      <vt:lpstr>Symbol</vt:lpstr>
      <vt:lpstr>Wingdings</vt:lpstr>
      <vt:lpstr>Office Theme</vt:lpstr>
      <vt:lpstr>1_Office Theme</vt:lpstr>
      <vt:lpstr>Iniciativa de Zonas de Equidad Sanitaria</vt:lpstr>
      <vt:lpstr>Construcción de relaciones</vt:lpstr>
      <vt:lpstr>Objetivos de la reunión</vt:lpstr>
      <vt:lpstr>Acuerdos comunitarios</vt:lpstr>
      <vt:lpstr>Reflexión grupal sobre la actividad en Jamboard</vt:lpstr>
      <vt:lpstr>Anuncios generales y actualizaciones</vt:lpstr>
      <vt:lpstr>Novedades del grupo de trabajo comunitario</vt:lpstr>
      <vt:lpstr>Anuncios generales</vt:lpstr>
      <vt:lpstr>Receso de 10 minutos</vt:lpstr>
      <vt:lpstr>Subcomités</vt:lpstr>
      <vt:lpstr>Zona dedicada a las comunidades indígenas</vt:lpstr>
      <vt:lpstr>PowerPoint Presentation</vt:lpstr>
      <vt:lpstr>Discusiones clave: comunidad rural</vt:lpstr>
      <vt:lpstr>Definición de comunidad rural</vt:lpstr>
      <vt:lpstr>Definición de comunidad rural (continuación)</vt:lpstr>
      <vt:lpstr>PowerPoint Presentation</vt:lpstr>
      <vt:lpstr>Discusiones clave: comunidad urbana</vt:lpstr>
      <vt:lpstr>Definición de comunidad urbana</vt:lpstr>
      <vt:lpstr>Definición de comunidad urbana</vt:lpstr>
      <vt:lpstr>PowerPoint Presentation</vt:lpstr>
      <vt:lpstr>Decisión respecto a las propuestas del subcomité para zonas rurales y urbanas</vt:lpstr>
      <vt:lpstr>Criterios de elegibilidad</vt:lpstr>
      <vt:lpstr>Formulario de candidatura</vt:lpstr>
      <vt:lpstr>Pasos siguientes</vt:lpstr>
      <vt:lpstr>PowerPoint Presentation</vt:lpstr>
      <vt:lpstr>¡Estamos planificando otra reunión presencial!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2023-02-15T21:02:49Z</dcterms:created>
  <dcterms:modified xsi:type="dcterms:W3CDTF">2023-02-16T19:26:15Z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0x01010022412D522C258C4585678F1D1100B467</vt:lpwstr>
  </property>
</Properties>
</file>