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49" r:id="rId5"/>
  </p:sldMasterIdLst>
  <p:notesMasterIdLst>
    <p:notesMasterId r:id="rId26"/>
  </p:notesMasterIdLst>
  <p:handoutMasterIdLst>
    <p:handoutMasterId r:id="rId27"/>
  </p:handoutMasterIdLst>
  <p:sldIdLst>
    <p:sldId id="680" r:id="rId6"/>
    <p:sldId id="729" r:id="rId7"/>
    <p:sldId id="682" r:id="rId8"/>
    <p:sldId id="730" r:id="rId9"/>
    <p:sldId id="759" r:id="rId10"/>
    <p:sldId id="733" r:id="rId11"/>
    <p:sldId id="760" r:id="rId12"/>
    <p:sldId id="757" r:id="rId13"/>
    <p:sldId id="677" r:id="rId14"/>
    <p:sldId id="676" r:id="rId15"/>
    <p:sldId id="766" r:id="rId16"/>
    <p:sldId id="763" r:id="rId17"/>
    <p:sldId id="761" r:id="rId18"/>
    <p:sldId id="655" r:id="rId19"/>
    <p:sldId id="762" r:id="rId20"/>
    <p:sldId id="764" r:id="rId21"/>
    <p:sldId id="765" r:id="rId22"/>
    <p:sldId id="758" r:id="rId23"/>
    <p:sldId id="741" r:id="rId24"/>
    <p:sldId id="504" r:id="rId2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4236D03-6886-B034-2328-3CFF49B1C799}" name="Steele, Delany E (DOH)" initials="S(" userId="S::delany.steele@doh.wa.gov::398ad457-b7ab-4c0b-9c9a-fd292331a416" providerId="AD"/>
  <p188:author id="{05B8602D-3AD2-EC69-E24D-B4DC2F24179E}" name="Flannery, Kaeli (DOH)" initials="FK(" userId="S::Kaeli.Flannery@doh.wa.gov::1c62cef4-5cdf-4460-8c15-d8e5d6e3dd40" providerId="AD"/>
  <p188:author id="{4956A84A-BB24-E55B-8BC8-7C189ADDDC54}" name="Flannery, Kaeli (DOH)" initials="F(" userId="S::kaeli.flannery@doh.wa.gov::1c62cef4-5cdf-4460-8c15-d8e5d6e3dd40" providerId="AD"/>
  <p188:author id="{C127DB56-1820-07B9-D686-EDBCFD4BE25D}" name="Ramos, Brianne (DOH)" initials="RB(" userId="S::Brianne.Ramos@doh.wa.gov::ebdea83a-7de2-40c3-9b31-401a5c48f2e2" providerId="AD"/>
  <p188:author id="{DBF588F7-DF45-0E4C-2623-0CB686A756F2}" name="Ramos, Brianne (DOH)" initials="R(" userId="S::brianne.ramos@doh.wa.gov::ebdea83a-7de2-40c3-9b31-401a5c48f2e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0A0A0"/>
    <a:srgbClr val="349D96"/>
    <a:srgbClr val="E8E8E8"/>
    <a:srgbClr val="99CCFF"/>
    <a:srgbClr val="E6E6E6"/>
    <a:srgbClr val="ECECEC"/>
    <a:srgbClr val="F5F5F5"/>
    <a:srgbClr val="EAEAEA"/>
    <a:srgbClr val="E2E2E2"/>
    <a:srgbClr val="99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937145-FB36-4617-9EBB-B57DDBB241BE}" v="194" vWet="195" dt="2023-02-15T18:46:48.796"/>
    <p1510:client id="{08FC97F3-2ECB-43FF-BB1B-1FC60E83C387}" v="266" dt="2023-02-16T00:00:34.652"/>
    <p1510:client id="{2E2E7C94-C760-438E-9FA2-7025E3CB65F1}" v="542" dt="2023-02-15T20:37:53.16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14" y="96"/>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handoutMaster" Target="handoutMasters/handoutMaster1.xml"/><Relationship Id="rId30" Type="http://schemas.openxmlformats.org/officeDocument/2006/relationships/theme" Target="theme/theme1.xml"/><Relationship Id="rId8" Type="http://schemas.openxmlformats.org/officeDocument/2006/relationships/slide" Target="slides/slide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F8C302-3094-4278-8412-93D7358C9E8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
        </a:p>
      </dgm:t>
    </dgm:pt>
    <dgm:pt modelId="{24B1DCD5-B283-4480-B8BB-716824E134EB}">
      <dgm:prSet phldr="0" custT="1"/>
      <dgm:spPr/>
      <dgm:t>
        <a:bodyPr/>
        <a:lstStyle/>
        <a:p>
          <a:pPr algn="l" rtl="0">
            <a:lnSpc>
              <a:spcPct val="90000"/>
            </a:lnSpc>
          </a:pPr>
          <a:r>
            <a:rPr lang="es" sz="1800" b="0" i="0" u="none" baseline="0">
              <a:latin typeface="Calibri"/>
              <a:ea typeface="Calibri"/>
              <a:cs typeface="Calibri"/>
            </a:rPr>
            <a:t>Punto clave de decisión en el formulario de candidatura</a:t>
          </a:r>
        </a:p>
      </dgm:t>
    </dgm:pt>
    <dgm:pt modelId="{CCB9CB68-F28A-4F94-8146-AF5A13B40763}" type="parTrans" cxnId="{6749D141-FAFE-48AF-9FA5-064587CA4679}">
      <dgm:prSet/>
      <dgm:spPr/>
      <dgm:t>
        <a:bodyPr/>
        <a:lstStyle/>
        <a:p>
          <a:endParaRPr lang="es" sz="2000"/>
        </a:p>
      </dgm:t>
    </dgm:pt>
    <dgm:pt modelId="{6E965332-54BE-402A-B5EE-7B5334CD1BAD}" type="sibTrans" cxnId="{6749D141-FAFE-48AF-9FA5-064587CA4679}">
      <dgm:prSet/>
      <dgm:spPr/>
      <dgm:t>
        <a:bodyPr/>
        <a:lstStyle/>
        <a:p>
          <a:endParaRPr lang="es" sz="2000"/>
        </a:p>
      </dgm:t>
    </dgm:pt>
    <dgm:pt modelId="{4CD59FE3-B74E-4F3A-8091-4B441D9654A9}">
      <dgm:prSet phldr="0" custT="1"/>
      <dgm:spPr/>
      <dgm:t>
        <a:bodyPr/>
        <a:lstStyle/>
        <a:p>
          <a:pPr algn="l" rtl="0">
            <a:lnSpc>
              <a:spcPct val="90000"/>
            </a:lnSpc>
          </a:pPr>
          <a:r>
            <a:rPr lang="es" sz="1800" b="0" i="0" u="none" baseline="0" dirty="0"/>
            <a:t>Punto clave de decisión sobre el proceso de revisión y puntuación y la rúbrica propuestos</a:t>
          </a:r>
        </a:p>
      </dgm:t>
    </dgm:pt>
    <dgm:pt modelId="{E445D0D7-0D8E-4834-AA50-FCD2710E5194}" type="parTrans" cxnId="{D020780A-6DEC-46DC-B4DB-27588880F32F}">
      <dgm:prSet/>
      <dgm:spPr/>
      <dgm:t>
        <a:bodyPr/>
        <a:lstStyle/>
        <a:p>
          <a:endParaRPr lang="es" sz="2000"/>
        </a:p>
      </dgm:t>
    </dgm:pt>
    <dgm:pt modelId="{407B15BF-79C0-491E-9675-6A9D53E0B92E}" type="sibTrans" cxnId="{D020780A-6DEC-46DC-B4DB-27588880F32F}">
      <dgm:prSet/>
      <dgm:spPr/>
      <dgm:t>
        <a:bodyPr/>
        <a:lstStyle/>
        <a:p>
          <a:endParaRPr lang="es" sz="2000"/>
        </a:p>
      </dgm:t>
    </dgm:pt>
    <dgm:pt modelId="{D5D8AAE3-A4F8-459D-9DAD-6F973E0D4F7E}">
      <dgm:prSet phldr="0" custT="1"/>
      <dgm:spPr/>
      <dgm:t>
        <a:bodyPr/>
        <a:lstStyle/>
        <a:p>
          <a:pPr algn="l" rtl="0">
            <a:lnSpc>
              <a:spcPct val="90000"/>
            </a:lnSpc>
          </a:pPr>
          <a:r>
            <a:rPr lang="es" sz="1800" b="0" i="0" u="none" baseline="0">
              <a:latin typeface="Calibri"/>
              <a:ea typeface="Calibri"/>
              <a:cs typeface="Calibri"/>
            </a:rPr>
            <a:t>Conocimiento de las herramientas de divulgación y próximas iniciativas</a:t>
          </a:r>
        </a:p>
      </dgm:t>
    </dgm:pt>
    <dgm:pt modelId="{B0CC7FB5-7C54-414F-8BC0-7E3C47707328}" type="parTrans" cxnId="{C3B265C4-B1BD-4CC4-A53E-FD618474CC6E}">
      <dgm:prSet/>
      <dgm:spPr/>
      <dgm:t>
        <a:bodyPr/>
        <a:lstStyle/>
        <a:p>
          <a:endParaRPr lang="es"/>
        </a:p>
      </dgm:t>
    </dgm:pt>
    <dgm:pt modelId="{E60B7FF4-AE26-4DAB-8A28-A9F472CD6EE9}" type="sibTrans" cxnId="{C3B265C4-B1BD-4CC4-A53E-FD618474CC6E}">
      <dgm:prSet/>
      <dgm:spPr/>
      <dgm:t>
        <a:bodyPr/>
        <a:lstStyle/>
        <a:p>
          <a:endParaRPr lang="es"/>
        </a:p>
      </dgm:t>
    </dgm:pt>
    <dgm:pt modelId="{2FAFFF41-A3B8-4551-81B1-B0F2CE53ADA9}">
      <dgm:prSet phldr="0" custT="1"/>
      <dgm:spPr/>
      <dgm:t>
        <a:bodyPr/>
        <a:lstStyle/>
        <a:p>
          <a:pPr algn="l" rtl="0">
            <a:lnSpc>
              <a:spcPct val="90000"/>
            </a:lnSpc>
          </a:pPr>
          <a:r>
            <a:rPr lang="es" sz="1600" b="0" i="0" u="none" baseline="0" dirty="0"/>
            <a:t>Debate sobre la selección final y reunión presencial del Consejo de Asesoramiento Comunitario</a:t>
          </a:r>
        </a:p>
      </dgm:t>
    </dgm:pt>
    <dgm:pt modelId="{6B9FE969-E629-40C3-B0BD-270E4FDF7837}" type="parTrans" cxnId="{6EA974C2-4766-44FF-8FB8-AD93E7EA4C9E}">
      <dgm:prSet/>
      <dgm:spPr/>
      <dgm:t>
        <a:bodyPr/>
        <a:lstStyle/>
        <a:p>
          <a:endParaRPr lang="es"/>
        </a:p>
      </dgm:t>
    </dgm:pt>
    <dgm:pt modelId="{77CA9278-CF45-48E6-B57C-D58DBBDFB0DD}" type="sibTrans" cxnId="{6EA974C2-4766-44FF-8FB8-AD93E7EA4C9E}">
      <dgm:prSet/>
      <dgm:spPr/>
      <dgm:t>
        <a:bodyPr/>
        <a:lstStyle/>
        <a:p>
          <a:endParaRPr lang="es"/>
        </a:p>
      </dgm:t>
    </dgm:pt>
    <dgm:pt modelId="{8F880366-BD39-41F3-A601-F72285B53441}" type="pres">
      <dgm:prSet presAssocID="{A7F8C302-3094-4278-8412-93D7358C9E80}" presName="linear" presStyleCnt="0">
        <dgm:presLayoutVars>
          <dgm:dir/>
          <dgm:animLvl val="lvl"/>
          <dgm:resizeHandles val="exact"/>
        </dgm:presLayoutVars>
      </dgm:prSet>
      <dgm:spPr/>
    </dgm:pt>
    <dgm:pt modelId="{155E3421-409D-4C91-A1CF-0A27C57AA33F}" type="pres">
      <dgm:prSet presAssocID="{D5D8AAE3-A4F8-459D-9DAD-6F973E0D4F7E}" presName="parentLin" presStyleCnt="0"/>
      <dgm:spPr/>
    </dgm:pt>
    <dgm:pt modelId="{E2B4C8EB-B3C5-4C65-91B9-A9C64158C2E7}" type="pres">
      <dgm:prSet presAssocID="{D5D8AAE3-A4F8-459D-9DAD-6F973E0D4F7E}" presName="parentLeftMargin" presStyleLbl="node1" presStyleIdx="0" presStyleCnt="4"/>
      <dgm:spPr/>
    </dgm:pt>
    <dgm:pt modelId="{45E7682D-194B-4D90-AB5C-6C68FD490FC4}" type="pres">
      <dgm:prSet presAssocID="{D5D8AAE3-A4F8-459D-9DAD-6F973E0D4F7E}" presName="parentText" presStyleLbl="node1" presStyleIdx="0" presStyleCnt="4" custScaleX="103592">
        <dgm:presLayoutVars>
          <dgm:chMax val="0"/>
          <dgm:bulletEnabled val="1"/>
        </dgm:presLayoutVars>
      </dgm:prSet>
      <dgm:spPr/>
    </dgm:pt>
    <dgm:pt modelId="{9027FBC4-4BC3-48E8-9293-D093C31C979B}" type="pres">
      <dgm:prSet presAssocID="{D5D8AAE3-A4F8-459D-9DAD-6F973E0D4F7E}" presName="negativeSpace" presStyleCnt="0"/>
      <dgm:spPr/>
    </dgm:pt>
    <dgm:pt modelId="{FCEFAE9A-E156-49F3-98AC-2343179F9296}" type="pres">
      <dgm:prSet presAssocID="{D5D8AAE3-A4F8-459D-9DAD-6F973E0D4F7E}" presName="childText" presStyleLbl="conFgAcc1" presStyleIdx="0" presStyleCnt="4">
        <dgm:presLayoutVars>
          <dgm:bulletEnabled val="1"/>
        </dgm:presLayoutVars>
      </dgm:prSet>
      <dgm:spPr/>
    </dgm:pt>
    <dgm:pt modelId="{2B2CA2A1-2306-4F62-A7A3-B742CBFBACDD}" type="pres">
      <dgm:prSet presAssocID="{E60B7FF4-AE26-4DAB-8A28-A9F472CD6EE9}" presName="spaceBetweenRectangles" presStyleCnt="0"/>
      <dgm:spPr/>
    </dgm:pt>
    <dgm:pt modelId="{1ED7AD05-0C61-41E1-BE8B-83E77DFD8062}" type="pres">
      <dgm:prSet presAssocID="{24B1DCD5-B283-4480-B8BB-716824E134EB}" presName="parentLin" presStyleCnt="0"/>
      <dgm:spPr/>
    </dgm:pt>
    <dgm:pt modelId="{AA5DA643-24E3-483B-8807-3434DFD8E1AA}" type="pres">
      <dgm:prSet presAssocID="{24B1DCD5-B283-4480-B8BB-716824E134EB}" presName="parentLeftMargin" presStyleLbl="node1" presStyleIdx="0" presStyleCnt="4"/>
      <dgm:spPr/>
    </dgm:pt>
    <dgm:pt modelId="{B44321C7-6B30-4EE9-A57E-DA8BC2D9CC93}" type="pres">
      <dgm:prSet presAssocID="{24B1DCD5-B283-4480-B8BB-716824E134EB}" presName="parentText" presStyleLbl="node1" presStyleIdx="1" presStyleCnt="4" custScaleX="104471">
        <dgm:presLayoutVars>
          <dgm:chMax val="0"/>
          <dgm:bulletEnabled val="1"/>
        </dgm:presLayoutVars>
      </dgm:prSet>
      <dgm:spPr/>
    </dgm:pt>
    <dgm:pt modelId="{6D9258B1-445B-4342-8B41-80545EFAB0AE}" type="pres">
      <dgm:prSet presAssocID="{24B1DCD5-B283-4480-B8BB-716824E134EB}" presName="negativeSpace" presStyleCnt="0"/>
      <dgm:spPr/>
    </dgm:pt>
    <dgm:pt modelId="{7D66B7F3-E225-4AD2-9E5C-B1D536D237EA}" type="pres">
      <dgm:prSet presAssocID="{24B1DCD5-B283-4480-B8BB-716824E134EB}" presName="childText" presStyleLbl="conFgAcc1" presStyleIdx="1" presStyleCnt="4">
        <dgm:presLayoutVars>
          <dgm:bulletEnabled val="1"/>
        </dgm:presLayoutVars>
      </dgm:prSet>
      <dgm:spPr/>
    </dgm:pt>
    <dgm:pt modelId="{B1EA2DE5-D1D4-4DA2-9A1E-5166312DA113}" type="pres">
      <dgm:prSet presAssocID="{6E965332-54BE-402A-B5EE-7B5334CD1BAD}" presName="spaceBetweenRectangles" presStyleCnt="0"/>
      <dgm:spPr/>
    </dgm:pt>
    <dgm:pt modelId="{E62EF5C9-5749-4134-BF4C-9123E515B1A9}" type="pres">
      <dgm:prSet presAssocID="{4CD59FE3-B74E-4F3A-8091-4B441D9654A9}" presName="parentLin" presStyleCnt="0"/>
      <dgm:spPr/>
    </dgm:pt>
    <dgm:pt modelId="{9DE3992B-2B4F-4DED-82C2-4D48EFDEA852}" type="pres">
      <dgm:prSet presAssocID="{4CD59FE3-B74E-4F3A-8091-4B441D9654A9}" presName="parentLeftMargin" presStyleLbl="node1" presStyleIdx="1" presStyleCnt="4"/>
      <dgm:spPr/>
    </dgm:pt>
    <dgm:pt modelId="{F9B6AD1E-F593-45A4-A718-75D301A2A149}" type="pres">
      <dgm:prSet presAssocID="{4CD59FE3-B74E-4F3A-8091-4B441D9654A9}" presName="parentText" presStyleLbl="node1" presStyleIdx="2" presStyleCnt="4" custScaleX="104392">
        <dgm:presLayoutVars>
          <dgm:chMax val="0"/>
          <dgm:bulletEnabled val="1"/>
        </dgm:presLayoutVars>
      </dgm:prSet>
      <dgm:spPr/>
    </dgm:pt>
    <dgm:pt modelId="{1A8E23BF-2897-4020-9E3C-3FB1F8396833}" type="pres">
      <dgm:prSet presAssocID="{4CD59FE3-B74E-4F3A-8091-4B441D9654A9}" presName="negativeSpace" presStyleCnt="0"/>
      <dgm:spPr/>
    </dgm:pt>
    <dgm:pt modelId="{29AA5ADD-5DD4-473F-8A8C-4EB7DD46ABE3}" type="pres">
      <dgm:prSet presAssocID="{4CD59FE3-B74E-4F3A-8091-4B441D9654A9}" presName="childText" presStyleLbl="conFgAcc1" presStyleIdx="2" presStyleCnt="4">
        <dgm:presLayoutVars>
          <dgm:bulletEnabled val="1"/>
        </dgm:presLayoutVars>
      </dgm:prSet>
      <dgm:spPr/>
    </dgm:pt>
    <dgm:pt modelId="{63FFE7E4-4789-48A1-BD90-55867D19B0B4}" type="pres">
      <dgm:prSet presAssocID="{407B15BF-79C0-491E-9675-6A9D53E0B92E}" presName="spaceBetweenRectangles" presStyleCnt="0"/>
      <dgm:spPr/>
    </dgm:pt>
    <dgm:pt modelId="{2F3B6034-8B24-42CE-B370-0DA71956BADB}" type="pres">
      <dgm:prSet presAssocID="{2FAFFF41-A3B8-4551-81B1-B0F2CE53ADA9}" presName="parentLin" presStyleCnt="0"/>
      <dgm:spPr/>
    </dgm:pt>
    <dgm:pt modelId="{640BC1CC-BAD1-480D-8819-11BA10941239}" type="pres">
      <dgm:prSet presAssocID="{2FAFFF41-A3B8-4551-81B1-B0F2CE53ADA9}" presName="parentLeftMargin" presStyleLbl="node1" presStyleIdx="2" presStyleCnt="4"/>
      <dgm:spPr/>
    </dgm:pt>
    <dgm:pt modelId="{C45AC0D4-9B04-4247-BBB8-4C33B03967AD}" type="pres">
      <dgm:prSet presAssocID="{2FAFFF41-A3B8-4551-81B1-B0F2CE53ADA9}" presName="parentText" presStyleLbl="node1" presStyleIdx="3" presStyleCnt="4">
        <dgm:presLayoutVars>
          <dgm:chMax val="0"/>
          <dgm:bulletEnabled val="1"/>
        </dgm:presLayoutVars>
      </dgm:prSet>
      <dgm:spPr/>
    </dgm:pt>
    <dgm:pt modelId="{9A005ADB-4F8A-4153-BFB3-CC7B87D1D2C0}" type="pres">
      <dgm:prSet presAssocID="{2FAFFF41-A3B8-4551-81B1-B0F2CE53ADA9}" presName="negativeSpace" presStyleCnt="0"/>
      <dgm:spPr/>
    </dgm:pt>
    <dgm:pt modelId="{2053783D-B964-4888-807A-FF202B49DBFD}" type="pres">
      <dgm:prSet presAssocID="{2FAFFF41-A3B8-4551-81B1-B0F2CE53ADA9}" presName="childText" presStyleLbl="conFgAcc1" presStyleIdx="3" presStyleCnt="4">
        <dgm:presLayoutVars>
          <dgm:bulletEnabled val="1"/>
        </dgm:presLayoutVars>
      </dgm:prSet>
      <dgm:spPr/>
    </dgm:pt>
  </dgm:ptLst>
  <dgm:cxnLst>
    <dgm:cxn modelId="{350E5008-8DBB-4781-BD8F-11A92865F252}" type="presOf" srcId="{2FAFFF41-A3B8-4551-81B1-B0F2CE53ADA9}" destId="{640BC1CC-BAD1-480D-8819-11BA10941239}" srcOrd="0" destOrd="0" presId="urn:microsoft.com/office/officeart/2005/8/layout/list1"/>
    <dgm:cxn modelId="{D020780A-6DEC-46DC-B4DB-27588880F32F}" srcId="{A7F8C302-3094-4278-8412-93D7358C9E80}" destId="{4CD59FE3-B74E-4F3A-8091-4B441D9654A9}" srcOrd="2" destOrd="0" parTransId="{E445D0D7-0D8E-4834-AA50-FCD2710E5194}" sibTransId="{407B15BF-79C0-491E-9675-6A9D53E0B92E}"/>
    <dgm:cxn modelId="{A5E4A729-69FA-45F8-8110-BE24885C4250}" type="presOf" srcId="{D5D8AAE3-A4F8-459D-9DAD-6F973E0D4F7E}" destId="{45E7682D-194B-4D90-AB5C-6C68FD490FC4}" srcOrd="1" destOrd="0" presId="urn:microsoft.com/office/officeart/2005/8/layout/list1"/>
    <dgm:cxn modelId="{F3A39A61-F578-4A5A-BF19-0589631DDCA9}" type="presOf" srcId="{24B1DCD5-B283-4480-B8BB-716824E134EB}" destId="{B44321C7-6B30-4EE9-A57E-DA8BC2D9CC93}" srcOrd="1" destOrd="0" presId="urn:microsoft.com/office/officeart/2005/8/layout/list1"/>
    <dgm:cxn modelId="{6749D141-FAFE-48AF-9FA5-064587CA4679}" srcId="{A7F8C302-3094-4278-8412-93D7358C9E80}" destId="{24B1DCD5-B283-4480-B8BB-716824E134EB}" srcOrd="1" destOrd="0" parTransId="{CCB9CB68-F28A-4F94-8146-AF5A13B40763}" sibTransId="{6E965332-54BE-402A-B5EE-7B5334CD1BAD}"/>
    <dgm:cxn modelId="{F89C9F4C-8ED7-46BB-AF4F-682F757AFB5F}" type="presOf" srcId="{2FAFFF41-A3B8-4551-81B1-B0F2CE53ADA9}" destId="{C45AC0D4-9B04-4247-BBB8-4C33B03967AD}" srcOrd="1" destOrd="0" presId="urn:microsoft.com/office/officeart/2005/8/layout/list1"/>
    <dgm:cxn modelId="{F8DF8672-EACB-47F9-B21E-0E02074CF073}" type="presOf" srcId="{A7F8C302-3094-4278-8412-93D7358C9E80}" destId="{8F880366-BD39-41F3-A601-F72285B53441}" srcOrd="0" destOrd="0" presId="urn:microsoft.com/office/officeart/2005/8/layout/list1"/>
    <dgm:cxn modelId="{230A208A-0E1D-4E7A-834F-BE7915C24D43}" type="presOf" srcId="{D5D8AAE3-A4F8-459D-9DAD-6F973E0D4F7E}" destId="{E2B4C8EB-B3C5-4C65-91B9-A9C64158C2E7}" srcOrd="0" destOrd="0" presId="urn:microsoft.com/office/officeart/2005/8/layout/list1"/>
    <dgm:cxn modelId="{6EA974C2-4766-44FF-8FB8-AD93E7EA4C9E}" srcId="{A7F8C302-3094-4278-8412-93D7358C9E80}" destId="{2FAFFF41-A3B8-4551-81B1-B0F2CE53ADA9}" srcOrd="3" destOrd="0" parTransId="{6B9FE969-E629-40C3-B0BD-270E4FDF7837}" sibTransId="{77CA9278-CF45-48E6-B57C-D58DBBDFB0DD}"/>
    <dgm:cxn modelId="{C3B265C4-B1BD-4CC4-A53E-FD618474CC6E}" srcId="{A7F8C302-3094-4278-8412-93D7358C9E80}" destId="{D5D8AAE3-A4F8-459D-9DAD-6F973E0D4F7E}" srcOrd="0" destOrd="0" parTransId="{B0CC7FB5-7C54-414F-8BC0-7E3C47707328}" sibTransId="{E60B7FF4-AE26-4DAB-8A28-A9F472CD6EE9}"/>
    <dgm:cxn modelId="{32111CD6-D0F8-4F3B-99F0-65ED50DD22AB}" type="presOf" srcId="{4CD59FE3-B74E-4F3A-8091-4B441D9654A9}" destId="{9DE3992B-2B4F-4DED-82C2-4D48EFDEA852}" srcOrd="0" destOrd="0" presId="urn:microsoft.com/office/officeart/2005/8/layout/list1"/>
    <dgm:cxn modelId="{D1F4CAEF-A565-4602-BBA3-55AFD2006A8E}" type="presOf" srcId="{4CD59FE3-B74E-4F3A-8091-4B441D9654A9}" destId="{F9B6AD1E-F593-45A4-A718-75D301A2A149}" srcOrd="1" destOrd="0" presId="urn:microsoft.com/office/officeart/2005/8/layout/list1"/>
    <dgm:cxn modelId="{FC634EFE-22EA-4006-9D68-5EC418C2991B}" type="presOf" srcId="{24B1DCD5-B283-4480-B8BB-716824E134EB}" destId="{AA5DA643-24E3-483B-8807-3434DFD8E1AA}" srcOrd="0" destOrd="0" presId="urn:microsoft.com/office/officeart/2005/8/layout/list1"/>
    <dgm:cxn modelId="{D3359885-C748-4663-B825-0221F706A72E}" type="presParOf" srcId="{8F880366-BD39-41F3-A601-F72285B53441}" destId="{155E3421-409D-4C91-A1CF-0A27C57AA33F}" srcOrd="0" destOrd="0" presId="urn:microsoft.com/office/officeart/2005/8/layout/list1"/>
    <dgm:cxn modelId="{02330EDE-4A53-4B9B-B212-AF90A9685D18}" type="presParOf" srcId="{155E3421-409D-4C91-A1CF-0A27C57AA33F}" destId="{E2B4C8EB-B3C5-4C65-91B9-A9C64158C2E7}" srcOrd="0" destOrd="0" presId="urn:microsoft.com/office/officeart/2005/8/layout/list1"/>
    <dgm:cxn modelId="{FA10E37D-F4D9-4BE6-B9F8-163275452598}" type="presParOf" srcId="{155E3421-409D-4C91-A1CF-0A27C57AA33F}" destId="{45E7682D-194B-4D90-AB5C-6C68FD490FC4}" srcOrd="1" destOrd="0" presId="urn:microsoft.com/office/officeart/2005/8/layout/list1"/>
    <dgm:cxn modelId="{446E74A1-8661-4E88-ABE7-8CED4F557905}" type="presParOf" srcId="{8F880366-BD39-41F3-A601-F72285B53441}" destId="{9027FBC4-4BC3-48E8-9293-D093C31C979B}" srcOrd="1" destOrd="0" presId="urn:microsoft.com/office/officeart/2005/8/layout/list1"/>
    <dgm:cxn modelId="{8E088886-FBC8-43F2-8774-8A3A2630B079}" type="presParOf" srcId="{8F880366-BD39-41F3-A601-F72285B53441}" destId="{FCEFAE9A-E156-49F3-98AC-2343179F9296}" srcOrd="2" destOrd="0" presId="urn:microsoft.com/office/officeart/2005/8/layout/list1"/>
    <dgm:cxn modelId="{65AF47D3-C99E-4C1A-9D61-ED624B4F2D5B}" type="presParOf" srcId="{8F880366-BD39-41F3-A601-F72285B53441}" destId="{2B2CA2A1-2306-4F62-A7A3-B742CBFBACDD}" srcOrd="3" destOrd="0" presId="urn:microsoft.com/office/officeart/2005/8/layout/list1"/>
    <dgm:cxn modelId="{6F7E3002-F0C7-49E5-8C05-0304B643FF8D}" type="presParOf" srcId="{8F880366-BD39-41F3-A601-F72285B53441}" destId="{1ED7AD05-0C61-41E1-BE8B-83E77DFD8062}" srcOrd="4" destOrd="0" presId="urn:microsoft.com/office/officeart/2005/8/layout/list1"/>
    <dgm:cxn modelId="{B575A292-9462-4850-B5F8-F45C65FE59E7}" type="presParOf" srcId="{1ED7AD05-0C61-41E1-BE8B-83E77DFD8062}" destId="{AA5DA643-24E3-483B-8807-3434DFD8E1AA}" srcOrd="0" destOrd="0" presId="urn:microsoft.com/office/officeart/2005/8/layout/list1"/>
    <dgm:cxn modelId="{1DFDDBBD-84E2-4E1A-AE6C-DF0CF78CBBEE}" type="presParOf" srcId="{1ED7AD05-0C61-41E1-BE8B-83E77DFD8062}" destId="{B44321C7-6B30-4EE9-A57E-DA8BC2D9CC93}" srcOrd="1" destOrd="0" presId="urn:microsoft.com/office/officeart/2005/8/layout/list1"/>
    <dgm:cxn modelId="{2BFC7568-EF45-4F41-83FD-0C8C9E8B0A6C}" type="presParOf" srcId="{8F880366-BD39-41F3-A601-F72285B53441}" destId="{6D9258B1-445B-4342-8B41-80545EFAB0AE}" srcOrd="5" destOrd="0" presId="urn:microsoft.com/office/officeart/2005/8/layout/list1"/>
    <dgm:cxn modelId="{47717774-B9EC-46C1-AA18-58C4C00A1491}" type="presParOf" srcId="{8F880366-BD39-41F3-A601-F72285B53441}" destId="{7D66B7F3-E225-4AD2-9E5C-B1D536D237EA}" srcOrd="6" destOrd="0" presId="urn:microsoft.com/office/officeart/2005/8/layout/list1"/>
    <dgm:cxn modelId="{0A2C5FDD-63D8-4A1F-9A08-2A865C81501C}" type="presParOf" srcId="{8F880366-BD39-41F3-A601-F72285B53441}" destId="{B1EA2DE5-D1D4-4DA2-9A1E-5166312DA113}" srcOrd="7" destOrd="0" presId="urn:microsoft.com/office/officeart/2005/8/layout/list1"/>
    <dgm:cxn modelId="{C5FCE5C4-4BE4-4633-8FAC-954B2E1CBA18}" type="presParOf" srcId="{8F880366-BD39-41F3-A601-F72285B53441}" destId="{E62EF5C9-5749-4134-BF4C-9123E515B1A9}" srcOrd="8" destOrd="0" presId="urn:microsoft.com/office/officeart/2005/8/layout/list1"/>
    <dgm:cxn modelId="{88B5F168-B82A-4D8E-890B-4BB169D79C53}" type="presParOf" srcId="{E62EF5C9-5749-4134-BF4C-9123E515B1A9}" destId="{9DE3992B-2B4F-4DED-82C2-4D48EFDEA852}" srcOrd="0" destOrd="0" presId="urn:microsoft.com/office/officeart/2005/8/layout/list1"/>
    <dgm:cxn modelId="{871919E0-438E-4241-B869-249C6A79A48A}" type="presParOf" srcId="{E62EF5C9-5749-4134-BF4C-9123E515B1A9}" destId="{F9B6AD1E-F593-45A4-A718-75D301A2A149}" srcOrd="1" destOrd="0" presId="urn:microsoft.com/office/officeart/2005/8/layout/list1"/>
    <dgm:cxn modelId="{1D5A3F4C-F55B-442B-B811-5EB406B5C525}" type="presParOf" srcId="{8F880366-BD39-41F3-A601-F72285B53441}" destId="{1A8E23BF-2897-4020-9E3C-3FB1F8396833}" srcOrd="9" destOrd="0" presId="urn:microsoft.com/office/officeart/2005/8/layout/list1"/>
    <dgm:cxn modelId="{8D4AD7A5-0091-45F4-994D-8E583EE0F025}" type="presParOf" srcId="{8F880366-BD39-41F3-A601-F72285B53441}" destId="{29AA5ADD-5DD4-473F-8A8C-4EB7DD46ABE3}" srcOrd="10" destOrd="0" presId="urn:microsoft.com/office/officeart/2005/8/layout/list1"/>
    <dgm:cxn modelId="{5EBCE50F-96D0-44F6-8A4B-369D8F4E3B5E}" type="presParOf" srcId="{8F880366-BD39-41F3-A601-F72285B53441}" destId="{63FFE7E4-4789-48A1-BD90-55867D19B0B4}" srcOrd="11" destOrd="0" presId="urn:microsoft.com/office/officeart/2005/8/layout/list1"/>
    <dgm:cxn modelId="{ED60018F-CDED-4367-9261-84DD5A2FB175}" type="presParOf" srcId="{8F880366-BD39-41F3-A601-F72285B53441}" destId="{2F3B6034-8B24-42CE-B370-0DA71956BADB}" srcOrd="12" destOrd="0" presId="urn:microsoft.com/office/officeart/2005/8/layout/list1"/>
    <dgm:cxn modelId="{3D2A80C0-008C-4DC8-947C-E11D1CBCBEF8}" type="presParOf" srcId="{2F3B6034-8B24-42CE-B370-0DA71956BADB}" destId="{640BC1CC-BAD1-480D-8819-11BA10941239}" srcOrd="0" destOrd="0" presId="urn:microsoft.com/office/officeart/2005/8/layout/list1"/>
    <dgm:cxn modelId="{94F996BD-17CA-4849-876C-D93346A11C46}" type="presParOf" srcId="{2F3B6034-8B24-42CE-B370-0DA71956BADB}" destId="{C45AC0D4-9B04-4247-BBB8-4C33B03967AD}" srcOrd="1" destOrd="0" presId="urn:microsoft.com/office/officeart/2005/8/layout/list1"/>
    <dgm:cxn modelId="{13FE6312-68B0-4A8D-A344-D2F45AC1A9CA}" type="presParOf" srcId="{8F880366-BD39-41F3-A601-F72285B53441}" destId="{9A005ADB-4F8A-4153-BFB3-CC7B87D1D2C0}" srcOrd="13" destOrd="0" presId="urn:microsoft.com/office/officeart/2005/8/layout/list1"/>
    <dgm:cxn modelId="{89D60F0D-E0AC-45E3-9582-56C793224C18}" type="presParOf" srcId="{8F880366-BD39-41F3-A601-F72285B53441}" destId="{2053783D-B964-4888-807A-FF202B49DBFD}"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936274D-84AB-4807-A9DC-C5F8BE3FA821}"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s"/>
        </a:p>
      </dgm:t>
    </dgm:pt>
    <dgm:pt modelId="{A4AE7DE3-6C84-4FD3-9AAD-E105B0959A2A}">
      <dgm:prSet phldrT="[Text]" custT="1"/>
      <dgm:spPr/>
      <dgm:t>
        <a:bodyPr/>
        <a:lstStyle/>
        <a:p>
          <a:pPr algn="ctr" rtl="0"/>
          <a:r>
            <a:rPr lang="es" sz="2000" b="1" i="0" u="none" baseline="0"/>
            <a:t>Lanzamiento del formulario de candidatura</a:t>
          </a:r>
        </a:p>
        <a:p>
          <a:pPr algn="ctr" rtl="0"/>
          <a:r>
            <a:rPr lang="es" sz="2000" b="0" i="0" u="none" baseline="0"/>
            <a:t>28 de febrero de 2023</a:t>
          </a:r>
        </a:p>
      </dgm:t>
    </dgm:pt>
    <dgm:pt modelId="{86F63382-ED1B-4D55-9C50-AE476D40F78B}" type="parTrans" cxnId="{C71EBA13-921E-4A6A-A30D-3109062D77DF}">
      <dgm:prSet/>
      <dgm:spPr/>
      <dgm:t>
        <a:bodyPr/>
        <a:lstStyle/>
        <a:p>
          <a:endParaRPr lang="es" sz="1800"/>
        </a:p>
      </dgm:t>
    </dgm:pt>
    <dgm:pt modelId="{F7AD5700-D91D-4E62-8FA1-0D6C598F3681}" type="sibTrans" cxnId="{C71EBA13-921E-4A6A-A30D-3109062D77DF}">
      <dgm:prSet/>
      <dgm:spPr/>
      <dgm:t>
        <a:bodyPr/>
        <a:lstStyle/>
        <a:p>
          <a:endParaRPr lang="es" sz="1800"/>
        </a:p>
      </dgm:t>
    </dgm:pt>
    <dgm:pt modelId="{973E099F-3879-4A1D-B0F3-A0886D4E8D16}">
      <dgm:prSet phldrT="[Text]" custT="1"/>
      <dgm:spPr/>
      <dgm:t>
        <a:bodyPr/>
        <a:lstStyle/>
        <a:p>
          <a:pPr algn="ctr" rtl="0"/>
          <a:r>
            <a:rPr lang="es" sz="2000" b="1" i="0" u="none" baseline="0"/>
            <a:t>Cierre del formulario de candidatura</a:t>
          </a:r>
        </a:p>
        <a:p>
          <a:pPr algn="ctr" rtl="0"/>
          <a:r>
            <a:rPr lang="es" sz="2000" b="0" i="0" u="none" baseline="0">
              <a:latin typeface="Calibri Light" panose="020F0302020204030204"/>
              <a:ea typeface="Calibri Light" panose="020F0302020204030204"/>
              <a:cs typeface="Calibri Light" panose="020F0302020204030204"/>
            </a:rPr>
            <a:t>9</a:t>
          </a:r>
          <a:r>
            <a:rPr lang="es" sz="2000" b="0" i="0" u="none" baseline="0"/>
            <a:t> de abril de 2023</a:t>
          </a:r>
        </a:p>
      </dgm:t>
    </dgm:pt>
    <dgm:pt modelId="{ECC7CBB2-2A0F-418B-8992-AEDE9BDCF58F}" type="parTrans" cxnId="{ADE7C0AC-2D12-4760-9B68-29A574C2C99E}">
      <dgm:prSet/>
      <dgm:spPr/>
      <dgm:t>
        <a:bodyPr/>
        <a:lstStyle/>
        <a:p>
          <a:endParaRPr lang="es" sz="1800"/>
        </a:p>
      </dgm:t>
    </dgm:pt>
    <dgm:pt modelId="{92CC70D2-84D9-4000-94F6-DFAE98B5183B}" type="sibTrans" cxnId="{ADE7C0AC-2D12-4760-9B68-29A574C2C99E}">
      <dgm:prSet/>
      <dgm:spPr/>
      <dgm:t>
        <a:bodyPr/>
        <a:lstStyle/>
        <a:p>
          <a:endParaRPr lang="es" sz="1800"/>
        </a:p>
      </dgm:t>
    </dgm:pt>
    <dgm:pt modelId="{DCED7584-F402-4AE1-91B3-8F214D449684}">
      <dgm:prSet phldrT="[Text]" custT="1"/>
      <dgm:spPr/>
      <dgm:t>
        <a:bodyPr/>
        <a:lstStyle/>
        <a:p>
          <a:pPr algn="ctr" rtl="0"/>
          <a:r>
            <a:rPr lang="es" sz="2000" b="1" i="0" u="none" baseline="0"/>
            <a:t>Selección de zonas</a:t>
          </a:r>
        </a:p>
        <a:p>
          <a:endParaRPr lang="es" sz="2000" b="1"/>
        </a:p>
        <a:p>
          <a:pPr algn="ctr" rtl="0"/>
          <a:r>
            <a:rPr lang="es" sz="2000" b="0" i="0" u="none" baseline="0"/>
            <a:t>Junio de 2023</a:t>
          </a:r>
        </a:p>
      </dgm:t>
    </dgm:pt>
    <dgm:pt modelId="{60C6942A-ABF8-400F-860B-F854D1EE16C2}" type="parTrans" cxnId="{EEC1F083-6E2B-4CC9-A44E-EFCC6CCFB124}">
      <dgm:prSet/>
      <dgm:spPr/>
      <dgm:t>
        <a:bodyPr/>
        <a:lstStyle/>
        <a:p>
          <a:endParaRPr lang="es" sz="1800"/>
        </a:p>
      </dgm:t>
    </dgm:pt>
    <dgm:pt modelId="{567E7FC0-ACF8-4160-8780-D9953A3F3079}" type="sibTrans" cxnId="{EEC1F083-6E2B-4CC9-A44E-EFCC6CCFB124}">
      <dgm:prSet/>
      <dgm:spPr/>
      <dgm:t>
        <a:bodyPr/>
        <a:lstStyle/>
        <a:p>
          <a:endParaRPr lang="es" sz="1800"/>
        </a:p>
      </dgm:t>
    </dgm:pt>
    <dgm:pt modelId="{2D851747-7B82-443E-B0C9-B1F006B47B99}" type="pres">
      <dgm:prSet presAssocID="{4936274D-84AB-4807-A9DC-C5F8BE3FA821}" presName="Name0" presStyleCnt="0">
        <dgm:presLayoutVars>
          <dgm:chMax val="11"/>
          <dgm:chPref val="11"/>
          <dgm:dir/>
          <dgm:resizeHandles/>
        </dgm:presLayoutVars>
      </dgm:prSet>
      <dgm:spPr/>
    </dgm:pt>
    <dgm:pt modelId="{737EE8C3-5575-4BC0-A883-50AB0926DA23}" type="pres">
      <dgm:prSet presAssocID="{DCED7584-F402-4AE1-91B3-8F214D449684}" presName="Accent3" presStyleCnt="0"/>
      <dgm:spPr/>
    </dgm:pt>
    <dgm:pt modelId="{378B24B8-18AF-40F4-88D6-957BE70952DA}" type="pres">
      <dgm:prSet presAssocID="{DCED7584-F402-4AE1-91B3-8F214D449684}" presName="Accent" presStyleLbl="node1" presStyleIdx="0" presStyleCnt="3"/>
      <dgm:spPr/>
    </dgm:pt>
    <dgm:pt modelId="{88783095-B0AD-4443-92F3-3E1DEA488848}" type="pres">
      <dgm:prSet presAssocID="{DCED7584-F402-4AE1-91B3-8F214D449684}" presName="ParentBackground3" presStyleCnt="0"/>
      <dgm:spPr/>
    </dgm:pt>
    <dgm:pt modelId="{B9670B26-8F2E-4B64-86D5-5961EB899A26}" type="pres">
      <dgm:prSet presAssocID="{DCED7584-F402-4AE1-91B3-8F214D449684}" presName="ParentBackground" presStyleLbl="fgAcc1" presStyleIdx="0" presStyleCnt="3"/>
      <dgm:spPr/>
    </dgm:pt>
    <dgm:pt modelId="{A097E896-77F1-449B-9A7D-C48C24068BDD}" type="pres">
      <dgm:prSet presAssocID="{DCED7584-F402-4AE1-91B3-8F214D449684}" presName="Parent3" presStyleLbl="revTx" presStyleIdx="0" presStyleCnt="0">
        <dgm:presLayoutVars>
          <dgm:chMax val="1"/>
          <dgm:chPref val="1"/>
          <dgm:bulletEnabled val="1"/>
        </dgm:presLayoutVars>
      </dgm:prSet>
      <dgm:spPr/>
    </dgm:pt>
    <dgm:pt modelId="{19910A5A-A473-4168-BF26-0CDA03062305}" type="pres">
      <dgm:prSet presAssocID="{973E099F-3879-4A1D-B0F3-A0886D4E8D16}" presName="Accent2" presStyleCnt="0"/>
      <dgm:spPr/>
    </dgm:pt>
    <dgm:pt modelId="{D23DB73D-5C94-425F-98B8-32E151CA5E29}" type="pres">
      <dgm:prSet presAssocID="{973E099F-3879-4A1D-B0F3-A0886D4E8D16}" presName="Accent" presStyleLbl="node1" presStyleIdx="1" presStyleCnt="3"/>
      <dgm:spPr/>
    </dgm:pt>
    <dgm:pt modelId="{C7B5FA24-BD29-4DCB-918C-89F7C7C70FED}" type="pres">
      <dgm:prSet presAssocID="{973E099F-3879-4A1D-B0F3-A0886D4E8D16}" presName="ParentBackground2" presStyleCnt="0"/>
      <dgm:spPr/>
    </dgm:pt>
    <dgm:pt modelId="{CFC7FE37-2A03-4F66-A96B-D9E851A8E8F2}" type="pres">
      <dgm:prSet presAssocID="{973E099F-3879-4A1D-B0F3-A0886D4E8D16}" presName="ParentBackground" presStyleLbl="fgAcc1" presStyleIdx="1" presStyleCnt="3"/>
      <dgm:spPr/>
    </dgm:pt>
    <dgm:pt modelId="{CD0B8783-9889-41D0-AD63-D50213226E13}" type="pres">
      <dgm:prSet presAssocID="{973E099F-3879-4A1D-B0F3-A0886D4E8D16}" presName="Parent2" presStyleLbl="revTx" presStyleIdx="0" presStyleCnt="0">
        <dgm:presLayoutVars>
          <dgm:chMax val="1"/>
          <dgm:chPref val="1"/>
          <dgm:bulletEnabled val="1"/>
        </dgm:presLayoutVars>
      </dgm:prSet>
      <dgm:spPr/>
    </dgm:pt>
    <dgm:pt modelId="{E3DE8619-9CE2-4378-8631-1E181DA9D26E}" type="pres">
      <dgm:prSet presAssocID="{A4AE7DE3-6C84-4FD3-9AAD-E105B0959A2A}" presName="Accent1" presStyleCnt="0"/>
      <dgm:spPr/>
    </dgm:pt>
    <dgm:pt modelId="{E451F75C-2B6C-4D9E-B814-932A1ABCFABD}" type="pres">
      <dgm:prSet presAssocID="{A4AE7DE3-6C84-4FD3-9AAD-E105B0959A2A}" presName="Accent" presStyleLbl="node1" presStyleIdx="2" presStyleCnt="3"/>
      <dgm:spPr/>
    </dgm:pt>
    <dgm:pt modelId="{B5CD050E-5DBF-4C5A-A5F6-DAF03C22BD6B}" type="pres">
      <dgm:prSet presAssocID="{A4AE7DE3-6C84-4FD3-9AAD-E105B0959A2A}" presName="ParentBackground1" presStyleCnt="0"/>
      <dgm:spPr/>
    </dgm:pt>
    <dgm:pt modelId="{007F2117-EE1B-42FB-A6A4-0A6AD614ABD0}" type="pres">
      <dgm:prSet presAssocID="{A4AE7DE3-6C84-4FD3-9AAD-E105B0959A2A}" presName="ParentBackground" presStyleLbl="fgAcc1" presStyleIdx="2" presStyleCnt="3"/>
      <dgm:spPr/>
    </dgm:pt>
    <dgm:pt modelId="{EB0B4705-71AF-4D12-B5F6-1F6417E89B13}" type="pres">
      <dgm:prSet presAssocID="{A4AE7DE3-6C84-4FD3-9AAD-E105B0959A2A}" presName="Parent1" presStyleLbl="revTx" presStyleIdx="0" presStyleCnt="0">
        <dgm:presLayoutVars>
          <dgm:chMax val="1"/>
          <dgm:chPref val="1"/>
          <dgm:bulletEnabled val="1"/>
        </dgm:presLayoutVars>
      </dgm:prSet>
      <dgm:spPr/>
    </dgm:pt>
  </dgm:ptLst>
  <dgm:cxnLst>
    <dgm:cxn modelId="{C71EBA13-921E-4A6A-A30D-3109062D77DF}" srcId="{4936274D-84AB-4807-A9DC-C5F8BE3FA821}" destId="{A4AE7DE3-6C84-4FD3-9AAD-E105B0959A2A}" srcOrd="0" destOrd="0" parTransId="{86F63382-ED1B-4D55-9C50-AE476D40F78B}" sibTransId="{F7AD5700-D91D-4E62-8FA1-0D6C598F3681}"/>
    <dgm:cxn modelId="{85427314-B164-4D1C-BFE6-6B8A4AAFF3D4}" type="presOf" srcId="{973E099F-3879-4A1D-B0F3-A0886D4E8D16}" destId="{CD0B8783-9889-41D0-AD63-D50213226E13}" srcOrd="1" destOrd="0" presId="urn:microsoft.com/office/officeart/2011/layout/CircleProcess"/>
    <dgm:cxn modelId="{48B1CC22-E8D2-46C7-A4A8-ED9263800F28}" type="presOf" srcId="{DCED7584-F402-4AE1-91B3-8F214D449684}" destId="{A097E896-77F1-449B-9A7D-C48C24068BDD}" srcOrd="1" destOrd="0" presId="urn:microsoft.com/office/officeart/2011/layout/CircleProcess"/>
    <dgm:cxn modelId="{E44A6082-6E8E-49D8-957D-FA95A95D6FB8}" type="presOf" srcId="{DCED7584-F402-4AE1-91B3-8F214D449684}" destId="{B9670B26-8F2E-4B64-86D5-5961EB899A26}" srcOrd="0" destOrd="0" presId="urn:microsoft.com/office/officeart/2011/layout/CircleProcess"/>
    <dgm:cxn modelId="{EEC1F083-6E2B-4CC9-A44E-EFCC6CCFB124}" srcId="{4936274D-84AB-4807-A9DC-C5F8BE3FA821}" destId="{DCED7584-F402-4AE1-91B3-8F214D449684}" srcOrd="2" destOrd="0" parTransId="{60C6942A-ABF8-400F-860B-F854D1EE16C2}" sibTransId="{567E7FC0-ACF8-4160-8780-D9953A3F3079}"/>
    <dgm:cxn modelId="{ADE7C0AC-2D12-4760-9B68-29A574C2C99E}" srcId="{4936274D-84AB-4807-A9DC-C5F8BE3FA821}" destId="{973E099F-3879-4A1D-B0F3-A0886D4E8D16}" srcOrd="1" destOrd="0" parTransId="{ECC7CBB2-2A0F-418B-8992-AEDE9BDCF58F}" sibTransId="{92CC70D2-84D9-4000-94F6-DFAE98B5183B}"/>
    <dgm:cxn modelId="{F89D44B9-07E2-44F0-9AFC-DEE0C347D4ED}" type="presOf" srcId="{A4AE7DE3-6C84-4FD3-9AAD-E105B0959A2A}" destId="{EB0B4705-71AF-4D12-B5F6-1F6417E89B13}" srcOrd="1" destOrd="0" presId="urn:microsoft.com/office/officeart/2011/layout/CircleProcess"/>
    <dgm:cxn modelId="{2EFC07BF-A418-4419-BC90-4BC56279B420}" type="presOf" srcId="{973E099F-3879-4A1D-B0F3-A0886D4E8D16}" destId="{CFC7FE37-2A03-4F66-A96B-D9E851A8E8F2}" srcOrd="0" destOrd="0" presId="urn:microsoft.com/office/officeart/2011/layout/CircleProcess"/>
    <dgm:cxn modelId="{518542CC-0D9E-4017-AF92-906E82343296}" type="presOf" srcId="{4936274D-84AB-4807-A9DC-C5F8BE3FA821}" destId="{2D851747-7B82-443E-B0C9-B1F006B47B99}" srcOrd="0" destOrd="0" presId="urn:microsoft.com/office/officeart/2011/layout/CircleProcess"/>
    <dgm:cxn modelId="{D568BCF0-2225-40AB-9DC1-F652651AE552}" type="presOf" srcId="{A4AE7DE3-6C84-4FD3-9AAD-E105B0959A2A}" destId="{007F2117-EE1B-42FB-A6A4-0A6AD614ABD0}" srcOrd="0" destOrd="0" presId="urn:microsoft.com/office/officeart/2011/layout/CircleProcess"/>
    <dgm:cxn modelId="{B65A8A34-2230-410D-8601-9116B546AB7A}" type="presParOf" srcId="{2D851747-7B82-443E-B0C9-B1F006B47B99}" destId="{737EE8C3-5575-4BC0-A883-50AB0926DA23}" srcOrd="0" destOrd="0" presId="urn:microsoft.com/office/officeart/2011/layout/CircleProcess"/>
    <dgm:cxn modelId="{A48F03D9-DD57-4AC7-8B3E-C995C45F551D}" type="presParOf" srcId="{737EE8C3-5575-4BC0-A883-50AB0926DA23}" destId="{378B24B8-18AF-40F4-88D6-957BE70952DA}" srcOrd="0" destOrd="0" presId="urn:microsoft.com/office/officeart/2011/layout/CircleProcess"/>
    <dgm:cxn modelId="{9ADEBE9F-BC38-4BA0-9607-78B1656D9839}" type="presParOf" srcId="{2D851747-7B82-443E-B0C9-B1F006B47B99}" destId="{88783095-B0AD-4443-92F3-3E1DEA488848}" srcOrd="1" destOrd="0" presId="urn:microsoft.com/office/officeart/2011/layout/CircleProcess"/>
    <dgm:cxn modelId="{7B719FBA-D5D2-4080-B544-2E587EC48D73}" type="presParOf" srcId="{88783095-B0AD-4443-92F3-3E1DEA488848}" destId="{B9670B26-8F2E-4B64-86D5-5961EB899A26}" srcOrd="0" destOrd="0" presId="urn:microsoft.com/office/officeart/2011/layout/CircleProcess"/>
    <dgm:cxn modelId="{D0165B35-C3E3-41D8-A93B-F5C9A9E5F5E3}" type="presParOf" srcId="{2D851747-7B82-443E-B0C9-B1F006B47B99}" destId="{A097E896-77F1-449B-9A7D-C48C24068BDD}" srcOrd="2" destOrd="0" presId="urn:microsoft.com/office/officeart/2011/layout/CircleProcess"/>
    <dgm:cxn modelId="{985F605A-E26C-4B8C-9BEE-E94BE9DF6694}" type="presParOf" srcId="{2D851747-7B82-443E-B0C9-B1F006B47B99}" destId="{19910A5A-A473-4168-BF26-0CDA03062305}" srcOrd="3" destOrd="0" presId="urn:microsoft.com/office/officeart/2011/layout/CircleProcess"/>
    <dgm:cxn modelId="{6E215683-0322-4FDD-90F9-0AC2BB9BDCE4}" type="presParOf" srcId="{19910A5A-A473-4168-BF26-0CDA03062305}" destId="{D23DB73D-5C94-425F-98B8-32E151CA5E29}" srcOrd="0" destOrd="0" presId="urn:microsoft.com/office/officeart/2011/layout/CircleProcess"/>
    <dgm:cxn modelId="{C8CD942E-4191-44CE-AAF3-2B59CF922B34}" type="presParOf" srcId="{2D851747-7B82-443E-B0C9-B1F006B47B99}" destId="{C7B5FA24-BD29-4DCB-918C-89F7C7C70FED}" srcOrd="4" destOrd="0" presId="urn:microsoft.com/office/officeart/2011/layout/CircleProcess"/>
    <dgm:cxn modelId="{0088DFD7-FAA9-43CD-ACCD-86A0A01DB18E}" type="presParOf" srcId="{C7B5FA24-BD29-4DCB-918C-89F7C7C70FED}" destId="{CFC7FE37-2A03-4F66-A96B-D9E851A8E8F2}" srcOrd="0" destOrd="0" presId="urn:microsoft.com/office/officeart/2011/layout/CircleProcess"/>
    <dgm:cxn modelId="{FB9F877F-8AB7-4391-A2AC-15011F2AAB54}" type="presParOf" srcId="{2D851747-7B82-443E-B0C9-B1F006B47B99}" destId="{CD0B8783-9889-41D0-AD63-D50213226E13}" srcOrd="5" destOrd="0" presId="urn:microsoft.com/office/officeart/2011/layout/CircleProcess"/>
    <dgm:cxn modelId="{518DF635-6C9C-4C4E-8AF4-6B18B5FE9560}" type="presParOf" srcId="{2D851747-7B82-443E-B0C9-B1F006B47B99}" destId="{E3DE8619-9CE2-4378-8631-1E181DA9D26E}" srcOrd="6" destOrd="0" presId="urn:microsoft.com/office/officeart/2011/layout/CircleProcess"/>
    <dgm:cxn modelId="{91EC400A-D5B6-49A5-8F5F-1A404E58CFD0}" type="presParOf" srcId="{E3DE8619-9CE2-4378-8631-1E181DA9D26E}" destId="{E451F75C-2B6C-4D9E-B814-932A1ABCFABD}" srcOrd="0" destOrd="0" presId="urn:microsoft.com/office/officeart/2011/layout/CircleProcess"/>
    <dgm:cxn modelId="{590C67FB-FABF-48C0-9D73-46D41FBD01CA}" type="presParOf" srcId="{2D851747-7B82-443E-B0C9-B1F006B47B99}" destId="{B5CD050E-5DBF-4C5A-A5F6-DAF03C22BD6B}" srcOrd="7" destOrd="0" presId="urn:microsoft.com/office/officeart/2011/layout/CircleProcess"/>
    <dgm:cxn modelId="{B008A78F-07A1-46C9-B0BC-314A5D3A415E}" type="presParOf" srcId="{B5CD050E-5DBF-4C5A-A5F6-DAF03C22BD6B}" destId="{007F2117-EE1B-42FB-A6A4-0A6AD614ABD0}" srcOrd="0" destOrd="0" presId="urn:microsoft.com/office/officeart/2011/layout/CircleProcess"/>
    <dgm:cxn modelId="{E230DB7D-C63F-4591-8ECC-1E88EA87228B}" type="presParOf" srcId="{2D851747-7B82-443E-B0C9-B1F006B47B99}" destId="{EB0B4705-71AF-4D12-B5F6-1F6417E89B13}" srcOrd="8"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EFAE9A-E156-49F3-98AC-2343179F9296}">
      <dsp:nvSpPr>
        <dsp:cNvPr id="0" name=""/>
        <dsp:cNvSpPr/>
      </dsp:nvSpPr>
      <dsp:spPr>
        <a:xfrm>
          <a:off x="0" y="348489"/>
          <a:ext cx="6807200" cy="478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5E7682D-194B-4D90-AB5C-6C68FD490FC4}">
      <dsp:nvSpPr>
        <dsp:cNvPr id="0" name=""/>
        <dsp:cNvSpPr/>
      </dsp:nvSpPr>
      <dsp:spPr>
        <a:xfrm>
          <a:off x="340360" y="68049"/>
          <a:ext cx="4936200" cy="560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0107" tIns="0" rIns="180107" bIns="0" numCol="1" spcCol="1270" anchor="ctr" anchorCtr="0">
          <a:noAutofit/>
        </a:bodyPr>
        <a:lstStyle/>
        <a:p>
          <a:pPr marL="0" lvl="0" indent="0" algn="l" defTabSz="800100" rtl="0">
            <a:lnSpc>
              <a:spcPct val="90000"/>
            </a:lnSpc>
            <a:spcBef>
              <a:spcPct val="0"/>
            </a:spcBef>
            <a:spcAft>
              <a:spcPct val="35000"/>
            </a:spcAft>
            <a:buNone/>
          </a:pPr>
          <a:r>
            <a:rPr lang="es" sz="1800" b="0" i="0" u="none" kern="1200" baseline="0">
              <a:latin typeface="Calibri"/>
              <a:ea typeface="Calibri"/>
              <a:cs typeface="Calibri"/>
            </a:rPr>
            <a:t>Conocimiento de las herramientas de divulgación y próximas iniciativas</a:t>
          </a:r>
        </a:p>
      </dsp:txBody>
      <dsp:txXfrm>
        <a:off x="367740" y="95429"/>
        <a:ext cx="4881440" cy="506120"/>
      </dsp:txXfrm>
    </dsp:sp>
    <dsp:sp modelId="{7D66B7F3-E225-4AD2-9E5C-B1D536D237EA}">
      <dsp:nvSpPr>
        <dsp:cNvPr id="0" name=""/>
        <dsp:cNvSpPr/>
      </dsp:nvSpPr>
      <dsp:spPr>
        <a:xfrm>
          <a:off x="0" y="1210329"/>
          <a:ext cx="6807200" cy="478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44321C7-6B30-4EE9-A57E-DA8BC2D9CC93}">
      <dsp:nvSpPr>
        <dsp:cNvPr id="0" name=""/>
        <dsp:cNvSpPr/>
      </dsp:nvSpPr>
      <dsp:spPr>
        <a:xfrm>
          <a:off x="340360" y="929889"/>
          <a:ext cx="4978084" cy="560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0107" tIns="0" rIns="180107" bIns="0" numCol="1" spcCol="1270" anchor="ctr" anchorCtr="0">
          <a:noAutofit/>
        </a:bodyPr>
        <a:lstStyle/>
        <a:p>
          <a:pPr marL="0" lvl="0" indent="0" algn="l" defTabSz="800100" rtl="0">
            <a:lnSpc>
              <a:spcPct val="90000"/>
            </a:lnSpc>
            <a:spcBef>
              <a:spcPct val="0"/>
            </a:spcBef>
            <a:spcAft>
              <a:spcPct val="35000"/>
            </a:spcAft>
            <a:buNone/>
          </a:pPr>
          <a:r>
            <a:rPr lang="es" sz="1800" b="0" i="0" u="none" kern="1200" baseline="0">
              <a:latin typeface="Calibri"/>
              <a:ea typeface="Calibri"/>
              <a:cs typeface="Calibri"/>
            </a:rPr>
            <a:t>Punto clave de decisión en el formulario de candidatura</a:t>
          </a:r>
        </a:p>
      </dsp:txBody>
      <dsp:txXfrm>
        <a:off x="367740" y="957269"/>
        <a:ext cx="4923324" cy="506120"/>
      </dsp:txXfrm>
    </dsp:sp>
    <dsp:sp modelId="{29AA5ADD-5DD4-473F-8A8C-4EB7DD46ABE3}">
      <dsp:nvSpPr>
        <dsp:cNvPr id="0" name=""/>
        <dsp:cNvSpPr/>
      </dsp:nvSpPr>
      <dsp:spPr>
        <a:xfrm>
          <a:off x="0" y="2072169"/>
          <a:ext cx="6807200" cy="478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9B6AD1E-F593-45A4-A718-75D301A2A149}">
      <dsp:nvSpPr>
        <dsp:cNvPr id="0" name=""/>
        <dsp:cNvSpPr/>
      </dsp:nvSpPr>
      <dsp:spPr>
        <a:xfrm>
          <a:off x="340360" y="1791729"/>
          <a:ext cx="4974320" cy="560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0107" tIns="0" rIns="180107" bIns="0" numCol="1" spcCol="1270" anchor="ctr" anchorCtr="0">
          <a:noAutofit/>
        </a:bodyPr>
        <a:lstStyle/>
        <a:p>
          <a:pPr marL="0" lvl="0" indent="0" algn="l" defTabSz="800100" rtl="0">
            <a:lnSpc>
              <a:spcPct val="90000"/>
            </a:lnSpc>
            <a:spcBef>
              <a:spcPct val="0"/>
            </a:spcBef>
            <a:spcAft>
              <a:spcPct val="35000"/>
            </a:spcAft>
            <a:buNone/>
          </a:pPr>
          <a:r>
            <a:rPr lang="es" sz="1800" b="0" i="0" u="none" kern="1200" baseline="0" dirty="0"/>
            <a:t>Punto clave de decisión sobre el proceso de revisión y puntuación y la rúbrica propuestos</a:t>
          </a:r>
        </a:p>
      </dsp:txBody>
      <dsp:txXfrm>
        <a:off x="367740" y="1819109"/>
        <a:ext cx="4919560" cy="506120"/>
      </dsp:txXfrm>
    </dsp:sp>
    <dsp:sp modelId="{2053783D-B964-4888-807A-FF202B49DBFD}">
      <dsp:nvSpPr>
        <dsp:cNvPr id="0" name=""/>
        <dsp:cNvSpPr/>
      </dsp:nvSpPr>
      <dsp:spPr>
        <a:xfrm>
          <a:off x="0" y="2934009"/>
          <a:ext cx="6807200" cy="478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45AC0D4-9B04-4247-BBB8-4C33B03967AD}">
      <dsp:nvSpPr>
        <dsp:cNvPr id="0" name=""/>
        <dsp:cNvSpPr/>
      </dsp:nvSpPr>
      <dsp:spPr>
        <a:xfrm>
          <a:off x="340360" y="2653569"/>
          <a:ext cx="4765040" cy="560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0107" tIns="0" rIns="180107" bIns="0" numCol="1" spcCol="1270" anchor="ctr" anchorCtr="0">
          <a:noAutofit/>
        </a:bodyPr>
        <a:lstStyle/>
        <a:p>
          <a:pPr marL="0" lvl="0" indent="0" algn="l" defTabSz="711200" rtl="0">
            <a:lnSpc>
              <a:spcPct val="90000"/>
            </a:lnSpc>
            <a:spcBef>
              <a:spcPct val="0"/>
            </a:spcBef>
            <a:spcAft>
              <a:spcPct val="35000"/>
            </a:spcAft>
            <a:buNone/>
          </a:pPr>
          <a:r>
            <a:rPr lang="es" sz="1600" b="0" i="0" u="none" kern="1200" baseline="0" dirty="0"/>
            <a:t>Debate sobre la selección final y reunión presencial del Consejo de Asesoramiento Comunitario</a:t>
          </a:r>
        </a:p>
      </dsp:txBody>
      <dsp:txXfrm>
        <a:off x="367740" y="2680949"/>
        <a:ext cx="4710280" cy="5061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8B24B8-18AF-40F4-88D6-957BE70952DA}">
      <dsp:nvSpPr>
        <dsp:cNvPr id="0" name=""/>
        <dsp:cNvSpPr/>
      </dsp:nvSpPr>
      <dsp:spPr>
        <a:xfrm>
          <a:off x="8781930" y="1430123"/>
          <a:ext cx="3788361" cy="378906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9670B26-8F2E-4B64-86D5-5961EB899A26}">
      <dsp:nvSpPr>
        <dsp:cNvPr id="0" name=""/>
        <dsp:cNvSpPr/>
      </dsp:nvSpPr>
      <dsp:spPr>
        <a:xfrm>
          <a:off x="8907715" y="1556447"/>
          <a:ext cx="3536790" cy="3536413"/>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rtl="0">
            <a:lnSpc>
              <a:spcPct val="90000"/>
            </a:lnSpc>
            <a:spcBef>
              <a:spcPct val="0"/>
            </a:spcBef>
            <a:spcAft>
              <a:spcPct val="35000"/>
            </a:spcAft>
            <a:buNone/>
          </a:pPr>
          <a:r>
            <a:rPr lang="es" sz="2000" b="1" i="0" u="none" kern="1200" baseline="0"/>
            <a:t>Selección de zonas</a:t>
          </a:r>
        </a:p>
        <a:p>
          <a:pPr marL="0" lvl="0" indent="0" defTabSz="889000">
            <a:lnSpc>
              <a:spcPct val="90000"/>
            </a:lnSpc>
            <a:spcBef>
              <a:spcPct val="0"/>
            </a:spcBef>
            <a:spcAft>
              <a:spcPct val="35000"/>
            </a:spcAft>
            <a:buNone/>
          </a:pPr>
          <a:endParaRPr lang="es" sz="2000" b="1" kern="1200"/>
        </a:p>
        <a:p>
          <a:pPr marL="0" lvl="0" indent="0" algn="ctr" defTabSz="889000" rtl="0">
            <a:lnSpc>
              <a:spcPct val="90000"/>
            </a:lnSpc>
            <a:spcBef>
              <a:spcPct val="0"/>
            </a:spcBef>
            <a:spcAft>
              <a:spcPct val="35000"/>
            </a:spcAft>
            <a:buNone/>
          </a:pPr>
          <a:r>
            <a:rPr lang="es" sz="2000" b="0" i="0" u="none" kern="1200" baseline="0"/>
            <a:t>Junio de 2023</a:t>
          </a:r>
        </a:p>
      </dsp:txBody>
      <dsp:txXfrm>
        <a:off x="9413323" y="2061744"/>
        <a:ext cx="2525574" cy="2525819"/>
      </dsp:txXfrm>
    </dsp:sp>
    <dsp:sp modelId="{D23DB73D-5C94-425F-98B8-32E151CA5E29}">
      <dsp:nvSpPr>
        <dsp:cNvPr id="0" name=""/>
        <dsp:cNvSpPr/>
      </dsp:nvSpPr>
      <dsp:spPr>
        <a:xfrm rot="2700000">
          <a:off x="4871112" y="1434703"/>
          <a:ext cx="3779236" cy="3779236"/>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C7FE37-2A03-4F66-A96B-D9E851A8E8F2}">
      <dsp:nvSpPr>
        <dsp:cNvPr id="0" name=""/>
        <dsp:cNvSpPr/>
      </dsp:nvSpPr>
      <dsp:spPr>
        <a:xfrm>
          <a:off x="4992335" y="1556447"/>
          <a:ext cx="3536790" cy="3536413"/>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rtl="0">
            <a:lnSpc>
              <a:spcPct val="90000"/>
            </a:lnSpc>
            <a:spcBef>
              <a:spcPct val="0"/>
            </a:spcBef>
            <a:spcAft>
              <a:spcPct val="35000"/>
            </a:spcAft>
            <a:buNone/>
          </a:pPr>
          <a:r>
            <a:rPr lang="es" sz="2000" b="1" i="0" u="none" kern="1200" baseline="0"/>
            <a:t>Cierre del formulario de candidatura</a:t>
          </a:r>
        </a:p>
        <a:p>
          <a:pPr marL="0" lvl="0" indent="0" algn="ctr" defTabSz="889000" rtl="0">
            <a:lnSpc>
              <a:spcPct val="90000"/>
            </a:lnSpc>
            <a:spcBef>
              <a:spcPct val="0"/>
            </a:spcBef>
            <a:spcAft>
              <a:spcPct val="35000"/>
            </a:spcAft>
            <a:buNone/>
          </a:pPr>
          <a:r>
            <a:rPr lang="es" sz="2000" b="0" i="0" u="none" kern="1200" baseline="0">
              <a:latin typeface="Calibri Light" panose="020F0302020204030204"/>
              <a:ea typeface="Calibri Light" panose="020F0302020204030204"/>
              <a:cs typeface="Calibri Light" panose="020F0302020204030204"/>
            </a:rPr>
            <a:t>9</a:t>
          </a:r>
          <a:r>
            <a:rPr lang="es" sz="2000" b="0" i="0" u="none" kern="1200" baseline="0"/>
            <a:t> de abril de 2023</a:t>
          </a:r>
        </a:p>
      </dsp:txBody>
      <dsp:txXfrm>
        <a:off x="5497944" y="2061744"/>
        <a:ext cx="2525574" cy="2525819"/>
      </dsp:txXfrm>
    </dsp:sp>
    <dsp:sp modelId="{E451F75C-2B6C-4D9E-B814-932A1ABCFABD}">
      <dsp:nvSpPr>
        <dsp:cNvPr id="0" name=""/>
        <dsp:cNvSpPr/>
      </dsp:nvSpPr>
      <dsp:spPr>
        <a:xfrm rot="2700000">
          <a:off x="955733" y="1434703"/>
          <a:ext cx="3779236" cy="3779236"/>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7F2117-EE1B-42FB-A6A4-0A6AD614ABD0}">
      <dsp:nvSpPr>
        <dsp:cNvPr id="0" name=""/>
        <dsp:cNvSpPr/>
      </dsp:nvSpPr>
      <dsp:spPr>
        <a:xfrm>
          <a:off x="1076956" y="1556447"/>
          <a:ext cx="3536790" cy="3536413"/>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rtl="0">
            <a:lnSpc>
              <a:spcPct val="90000"/>
            </a:lnSpc>
            <a:spcBef>
              <a:spcPct val="0"/>
            </a:spcBef>
            <a:spcAft>
              <a:spcPct val="35000"/>
            </a:spcAft>
            <a:buNone/>
          </a:pPr>
          <a:r>
            <a:rPr lang="es" sz="2000" b="1" i="0" u="none" kern="1200" baseline="0"/>
            <a:t>Lanzamiento del formulario de candidatura</a:t>
          </a:r>
        </a:p>
        <a:p>
          <a:pPr marL="0" lvl="0" indent="0" algn="ctr" defTabSz="889000" rtl="0">
            <a:lnSpc>
              <a:spcPct val="90000"/>
            </a:lnSpc>
            <a:spcBef>
              <a:spcPct val="0"/>
            </a:spcBef>
            <a:spcAft>
              <a:spcPct val="35000"/>
            </a:spcAft>
            <a:buNone/>
          </a:pPr>
          <a:r>
            <a:rPr lang="es" sz="2000" b="0" i="0" u="none" kern="1200" baseline="0"/>
            <a:t>28 de febrero de 2023</a:t>
          </a:r>
        </a:p>
      </dsp:txBody>
      <dsp:txXfrm>
        <a:off x="1582564" y="2061744"/>
        <a:ext cx="2525574" cy="2525819"/>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80FCB1EE-2BEC-488D-BFFA-AAD7DB36B65D}" type="datetimeFigureOut">
              <a:rPr lang="en-US" smtClean="0"/>
              <a:t>3/6/2023</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26AE80EB-E534-444C-9847-504A6B1C86D8}" type="slidenum">
              <a:rPr lang="en-US" smtClean="0"/>
              <a:t>‹#›</a:t>
            </a:fld>
            <a:endParaRPr lang="en-US"/>
          </a:p>
        </p:txBody>
      </p:sp>
    </p:spTree>
    <p:extLst>
      <p:ext uri="{BB962C8B-B14F-4D97-AF65-F5344CB8AC3E}">
        <p14:creationId xmlns:p14="http://schemas.microsoft.com/office/powerpoint/2010/main" val="12978909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60D67E38-3A4A-4F40-8FC3-E34E8B562FD6}" type="datetimeFigureOut">
              <a:rPr lang="en-US" smtClean="0"/>
              <a:t>3/6/2023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204FE9C-24EC-442B-850F-65B0BA925E10}" type="slidenum">
              <a:rPr lang="en-US" smtClean="0"/>
              <a:t>‹#›</a:t>
            </a:fld>
            <a:endParaRPr lang="en-US"/>
          </a:p>
        </p:txBody>
      </p:sp>
    </p:spTree>
    <p:extLst>
      <p:ext uri="{BB962C8B-B14F-4D97-AF65-F5344CB8AC3E}">
        <p14:creationId xmlns:p14="http://schemas.microsoft.com/office/powerpoint/2010/main" val="32543053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rtl="0">
              <a:buFont typeface="Arial" panose="020B0604020202020204" pitchFamily="34" charset="0"/>
              <a:buChar char="•"/>
            </a:pPr>
            <a:r>
              <a:rPr lang="es" b="0" i="0" u="none" baseline="0"/>
              <a:t>Presentación de Delany y Marcus</a:t>
            </a:r>
          </a:p>
        </p:txBody>
      </p:sp>
      <p:sp>
        <p:nvSpPr>
          <p:cNvPr id="4" name="Slide Number Placeholder 3"/>
          <p:cNvSpPr>
            <a:spLocks noGrp="1"/>
          </p:cNvSpPr>
          <p:nvPr>
            <p:ph type="sldNum" sz="quarter" idx="5"/>
          </p:nvPr>
        </p:nvSpPr>
        <p:spPr/>
        <p:txBody>
          <a:bodyPr/>
          <a:lstStyle/>
          <a:p>
            <a:pPr algn="l" rtl="0"/>
            <a:fld id="{7204FE9C-24EC-442B-850F-65B0BA925E10}" type="slidenum">
              <a:rPr/>
              <a:t>1</a:t>
            </a:fld>
            <a:endParaRPr lang="es"/>
          </a:p>
        </p:txBody>
      </p:sp>
    </p:spTree>
    <p:extLst>
      <p:ext uri="{BB962C8B-B14F-4D97-AF65-F5344CB8AC3E}">
        <p14:creationId xmlns:p14="http://schemas.microsoft.com/office/powerpoint/2010/main" val="10698749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indent="0" algn="l" rtl="0">
              <a:buFont typeface="Arial" panose="020B0604020202020204" pitchFamily="34" charset="0"/>
              <a:buNone/>
            </a:pPr>
            <a:r>
              <a:rPr lang="es" b="0" i="0" u="none" baseline="0">
                <a:latin typeface="Calibri"/>
                <a:ea typeface="Calibri"/>
                <a:cs typeface="Calibri"/>
              </a:rPr>
              <a:t>KAELI</a:t>
            </a:r>
          </a:p>
          <a:p>
            <a:pPr marL="0" indent="0" algn="l" rtl="0">
              <a:buFont typeface="Arial" panose="020B0604020202020204" pitchFamily="34" charset="0"/>
              <a:buNone/>
            </a:pPr>
            <a:endParaRPr lang="es">
              <a:cs typeface="Calibri"/>
            </a:endParaRPr>
          </a:p>
          <a:p>
            <a:pPr marL="0" indent="0" algn="l" rtl="0">
              <a:buFont typeface="Arial" panose="020B0604020202020204" pitchFamily="34" charset="0"/>
              <a:buNone/>
            </a:pPr>
            <a:r>
              <a:rPr lang="es" b="0" i="0" u="none" baseline="0">
                <a:latin typeface="Calibri"/>
                <a:ea typeface="Calibri"/>
                <a:cs typeface="Calibri"/>
              </a:rPr>
              <a:t>*compartir gráfico del flujo del proceso*</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04FE9C-24EC-442B-850F-65B0BA925E10}"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33197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 b="0" i="0" u="none" baseline="0"/>
              <a:t>BRI/KAELI</a:t>
            </a:r>
          </a:p>
          <a:p>
            <a:endParaRPr lang="es"/>
          </a:p>
        </p:txBody>
      </p:sp>
      <p:sp>
        <p:nvSpPr>
          <p:cNvPr id="4" name="Slide Number Placeholder 3"/>
          <p:cNvSpPr>
            <a:spLocks noGrp="1"/>
          </p:cNvSpPr>
          <p:nvPr>
            <p:ph type="sldNum" sz="quarter" idx="5"/>
          </p:nvPr>
        </p:nvSpPr>
        <p:spPr/>
        <p:txBody>
          <a:bodyPr/>
          <a:lstStyle/>
          <a:p>
            <a:pPr algn="l" rtl="0"/>
            <a:fld id="{7204FE9C-24EC-442B-850F-65B0BA925E10}" type="slidenum">
              <a:rPr/>
              <a:t>11</a:t>
            </a:fld>
            <a:endParaRPr lang="es"/>
          </a:p>
        </p:txBody>
      </p:sp>
    </p:spTree>
    <p:extLst>
      <p:ext uri="{BB962C8B-B14F-4D97-AF65-F5344CB8AC3E}">
        <p14:creationId xmlns:p14="http://schemas.microsoft.com/office/powerpoint/2010/main" val="36315060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indent="0" algn="l" rtl="0">
              <a:buFont typeface="Arial" panose="020B0604020202020204" pitchFamily="34" charset="0"/>
              <a:buNone/>
            </a:pPr>
            <a:r>
              <a:rPr lang="es" b="0" i="0" u="none" baseline="0">
                <a:latin typeface="Calibri"/>
                <a:ea typeface="Calibri"/>
                <a:cs typeface="Calibri"/>
              </a:rPr>
              <a:t>KAELI</a:t>
            </a:r>
          </a:p>
          <a:p>
            <a:pPr marL="0" indent="0" algn="l" rtl="0">
              <a:buFont typeface="Arial" panose="020B0604020202020204" pitchFamily="34" charset="0"/>
              <a:buNone/>
            </a:pPr>
            <a:endParaRPr lang="e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04FE9C-24EC-442B-850F-65B0BA925E10}"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70638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 b="0" i="0" u="none" baseline="0"/>
              <a:t>KAELI</a:t>
            </a:r>
          </a:p>
          <a:p>
            <a:pPr marL="171450" indent="-171450" algn="l" rtl="0">
              <a:buFont typeface="Arial" panose="020B0604020202020204" pitchFamily="34" charset="0"/>
              <a:buChar char="•"/>
            </a:pPr>
            <a:r>
              <a:rPr lang="es" b="0" i="0" u="none" baseline="0"/>
              <a:t>Cómo se creó (principios rectores, conversaciones anteriores); cómo sería la respuesta ideal, directamente relacionada con las preguntas del formulario de candidatura y las prioridades de selección de zonas.</a:t>
            </a:r>
          </a:p>
          <a:p>
            <a:pPr marL="171450" indent="-171450" algn="l" rtl="0">
              <a:buFont typeface="Arial" panose="020B0604020202020204" pitchFamily="34" charset="0"/>
              <a:buChar char="•"/>
            </a:pPr>
            <a:r>
              <a:rPr lang="es" b="0" i="0" u="none" baseline="0"/>
              <a:t>Cómo se utilizará; se utilizará en la puntuación (los miembros del Consejo de Asesoramiento Comunitario revisarán los formularios y puntuarán cada categoría). También se publicará en la página web para que quienes propongan a su comunidad puedan ver cómo se la puntúa.</a:t>
            </a:r>
          </a:p>
          <a:p>
            <a:pPr marL="171450" indent="-171450" algn="l" rtl="0">
              <a:buFont typeface="Arial" panose="020B0604020202020204" pitchFamily="34" charset="0"/>
              <a:buChar char="•"/>
            </a:pPr>
            <a:r>
              <a:rPr lang="es" b="0" i="0" u="none" baseline="0"/>
              <a:t>Lectura de las categorías y la escala de puntos.</a:t>
            </a:r>
          </a:p>
          <a:p>
            <a:pPr marL="171450" indent="-171450" algn="l" rtl="0">
              <a:buFont typeface="Arial" panose="020B0604020202020204" pitchFamily="34" charset="0"/>
              <a:buChar char="•"/>
            </a:pPr>
            <a:r>
              <a:rPr lang="es" b="0" i="0" u="none" baseline="0"/>
              <a:t>Consideraciones clave; todas las categorías tienen la misma ponderación, escala de 0 a 3 puntos.</a:t>
            </a:r>
          </a:p>
          <a:p>
            <a:pPr marL="0" indent="0" algn="l" rtl="0">
              <a:buFont typeface="Arial" panose="020B0604020202020204" pitchFamily="34" charset="0"/>
              <a:buNone/>
            </a:pPr>
            <a:endParaRPr lang="es"/>
          </a:p>
          <a:p>
            <a:pPr marL="0" indent="0" algn="l" rtl="0">
              <a:buFont typeface="Arial" panose="020B0604020202020204" pitchFamily="34" charset="0"/>
              <a:buNone/>
            </a:pPr>
            <a:r>
              <a:rPr lang="es" b="0" i="0" u="none" baseline="0"/>
              <a:t>Preguntas</a:t>
            </a:r>
          </a:p>
          <a:p>
            <a:pPr marL="171450" indent="-171450" algn="l" rtl="0">
              <a:buFont typeface="Arial" panose="020B0604020202020204" pitchFamily="34" charset="0"/>
              <a:buChar char="•"/>
            </a:pPr>
            <a:r>
              <a:rPr lang="es" b="0" i="0" u="none" baseline="0"/>
              <a:t>¿Son claras y fáciles de entender la rúbrica de puntuación y la escala de puntos? </a:t>
            </a:r>
          </a:p>
          <a:p>
            <a:pPr marL="171450" indent="-171450" algn="l" rtl="0">
              <a:buFont typeface="Arial" panose="020B0604020202020204" pitchFamily="34" charset="0"/>
              <a:buChar char="•"/>
            </a:pPr>
            <a:r>
              <a:rPr lang="es" b="0" i="0" u="none" baseline="0"/>
              <a:t>¿Falta algo en la rúbrica? ¿Hay alguna deficiencia?</a:t>
            </a:r>
          </a:p>
          <a:p>
            <a:pPr marL="171450" indent="-171450" algn="l" rtl="0">
              <a:buFont typeface="Arial" panose="020B0604020202020204" pitchFamily="34" charset="0"/>
              <a:buChar char="•"/>
            </a:pPr>
            <a:r>
              <a:rPr lang="es" b="0" i="0" u="none" baseline="0"/>
              <a:t>¿Hay otras consideraciones que deberíamos tener en cuenta?</a:t>
            </a:r>
          </a:p>
          <a:p>
            <a:pPr marL="171450" indent="-171450" algn="l" rtl="0">
              <a:buFont typeface="Arial" panose="020B0604020202020204" pitchFamily="34" charset="0"/>
              <a:buChar char="•"/>
            </a:pPr>
            <a:endParaRPr lang="es"/>
          </a:p>
          <a:p>
            <a:endParaRPr lang="es"/>
          </a:p>
          <a:p>
            <a:pPr algn="l" rtl="0"/>
            <a:r>
              <a:rPr lang="es" b="0" i="0" u="none" baseline="0"/>
              <a:t>*dividir en 2 salas de debate*</a:t>
            </a:r>
          </a:p>
        </p:txBody>
      </p:sp>
      <p:sp>
        <p:nvSpPr>
          <p:cNvPr id="4" name="Slide Number Placeholder 3"/>
          <p:cNvSpPr>
            <a:spLocks noGrp="1"/>
          </p:cNvSpPr>
          <p:nvPr>
            <p:ph type="sldNum" sz="quarter" idx="5"/>
          </p:nvPr>
        </p:nvSpPr>
        <p:spPr/>
        <p:txBody>
          <a:bodyPr/>
          <a:lstStyle/>
          <a:p>
            <a:pPr algn="l" rtl="0"/>
            <a:fld id="{7204FE9C-24EC-442B-850F-65B0BA925E10}" type="slidenum">
              <a:rPr/>
              <a:t>13</a:t>
            </a:fld>
            <a:endParaRPr lang="es"/>
          </a:p>
        </p:txBody>
      </p:sp>
    </p:spTree>
    <p:extLst>
      <p:ext uri="{BB962C8B-B14F-4D97-AF65-F5344CB8AC3E}">
        <p14:creationId xmlns:p14="http://schemas.microsoft.com/office/powerpoint/2010/main" val="26674897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C68643EA-E51F-4656-B2F7-2FE950C5AEDF}"/>
              </a:ext>
            </a:extLst>
          </p:cNvPr>
          <p:cNvSpPr>
            <a:spLocks noGrp="1"/>
          </p:cNvSpPr>
          <p:nvPr>
            <p:ph type="body" idx="1"/>
          </p:nvPr>
        </p:nvSpPr>
        <p:spPr/>
        <p:txBody>
          <a:bodyPr/>
          <a:lstStyle/>
          <a:p>
            <a:pPr algn="l" rtl="0"/>
            <a:r>
              <a:rPr lang="es" b="0" i="0" u="none" baseline="0"/>
              <a:t>Agregar los comentarios durante el descanso</a:t>
            </a:r>
          </a:p>
        </p:txBody>
      </p:sp>
    </p:spTree>
    <p:extLst>
      <p:ext uri="{BB962C8B-B14F-4D97-AF65-F5344CB8AC3E}">
        <p14:creationId xmlns:p14="http://schemas.microsoft.com/office/powerpoint/2010/main" val="38328656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 b="0" i="0" u="none" baseline="0"/>
              <a:t>BRI/KAELI</a:t>
            </a:r>
          </a:p>
          <a:p>
            <a:endParaRPr lang="es"/>
          </a:p>
        </p:txBody>
      </p:sp>
      <p:sp>
        <p:nvSpPr>
          <p:cNvPr id="4" name="Slide Number Placeholder 3"/>
          <p:cNvSpPr>
            <a:spLocks noGrp="1"/>
          </p:cNvSpPr>
          <p:nvPr>
            <p:ph type="sldNum" sz="quarter" idx="5"/>
          </p:nvPr>
        </p:nvSpPr>
        <p:spPr/>
        <p:txBody>
          <a:bodyPr/>
          <a:lstStyle/>
          <a:p>
            <a:pPr algn="l" rtl="0"/>
            <a:fld id="{7204FE9C-24EC-442B-850F-65B0BA925E10}" type="slidenum">
              <a:rPr/>
              <a:t>15</a:t>
            </a:fld>
            <a:endParaRPr lang="es"/>
          </a:p>
        </p:txBody>
      </p:sp>
    </p:spTree>
    <p:extLst>
      <p:ext uri="{BB962C8B-B14F-4D97-AF65-F5344CB8AC3E}">
        <p14:creationId xmlns:p14="http://schemas.microsoft.com/office/powerpoint/2010/main" val="34080020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indent="0" algn="l" rtl="0">
              <a:buFont typeface="Arial" panose="020B0604020202020204" pitchFamily="34" charset="0"/>
              <a:buNone/>
            </a:pPr>
            <a:r>
              <a:rPr lang="es" b="0" i="0" u="none" baseline="0">
                <a:latin typeface="Calibri"/>
                <a:ea typeface="Calibri"/>
                <a:cs typeface="Calibri"/>
              </a:rPr>
              <a:t>BRI</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04FE9C-24EC-442B-850F-65B0BA925E10}"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35563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 b="0" i="0" u="none" baseline="0">
                <a:latin typeface="Calibri"/>
                <a:ea typeface="Calibri"/>
                <a:cs typeface="Calibri"/>
              </a:rPr>
              <a:t>BRI</a:t>
            </a:r>
          </a:p>
          <a:p>
            <a:endParaRPr lang="es">
              <a:cs typeface="Calibri"/>
            </a:endParaRPr>
          </a:p>
          <a:p>
            <a:pPr algn="l" rtl="0"/>
            <a:r>
              <a:rPr lang="es" b="0" i="0" u="none" baseline="0">
                <a:latin typeface="Calibri"/>
                <a:ea typeface="Calibri"/>
                <a:cs typeface="Calibri"/>
              </a:rPr>
              <a:t>*punto de decisión flexible sobre consideraciones y entrevistas*</a:t>
            </a:r>
            <a:endParaRPr lang="es"/>
          </a:p>
          <a:p>
            <a:endParaRPr lang="es">
              <a:cs typeface="Calibri"/>
            </a:endParaRPr>
          </a:p>
          <a:p>
            <a:pPr algn="l" rtl="0"/>
            <a:r>
              <a:rPr lang="es" b="0" i="0" u="none" baseline="0">
                <a:latin typeface="Calibri"/>
                <a:ea typeface="Calibri"/>
                <a:cs typeface="Calibri"/>
              </a:rPr>
              <a:t>-solicitar voluntarios para precisar consideraciones</a:t>
            </a:r>
          </a:p>
          <a:p>
            <a:pPr algn="l" rtl="0"/>
            <a:r>
              <a:rPr lang="es" b="0" i="0" u="none" baseline="0">
                <a:latin typeface="Calibri"/>
                <a:ea typeface="Calibri"/>
                <a:cs typeface="Calibri"/>
              </a:rPr>
              <a:t>-queremos ser precavidos con respecto a la reunión de marzo</a:t>
            </a:r>
          </a:p>
        </p:txBody>
      </p:sp>
      <p:sp>
        <p:nvSpPr>
          <p:cNvPr id="4" name="Slide Number Placeholder 3"/>
          <p:cNvSpPr>
            <a:spLocks noGrp="1"/>
          </p:cNvSpPr>
          <p:nvPr>
            <p:ph type="sldNum" sz="quarter" idx="5"/>
          </p:nvPr>
        </p:nvSpPr>
        <p:spPr/>
        <p:txBody>
          <a:bodyPr/>
          <a:lstStyle/>
          <a:p>
            <a:pPr algn="l" rtl="0"/>
            <a:fld id="{7204FE9C-24EC-442B-850F-65B0BA925E10}" type="slidenum">
              <a:rPr/>
              <a:t>17</a:t>
            </a:fld>
            <a:endParaRPr lang="es"/>
          </a:p>
        </p:txBody>
      </p:sp>
    </p:spTree>
    <p:extLst>
      <p:ext uri="{BB962C8B-B14F-4D97-AF65-F5344CB8AC3E}">
        <p14:creationId xmlns:p14="http://schemas.microsoft.com/office/powerpoint/2010/main" val="14418839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 b="0" i="0" u="none" baseline="0">
                <a:latin typeface="Calibri"/>
                <a:ea typeface="Calibri"/>
                <a:cs typeface="Calibri"/>
              </a:rPr>
              <a:t>BRI</a:t>
            </a:r>
          </a:p>
        </p:txBody>
      </p:sp>
      <p:sp>
        <p:nvSpPr>
          <p:cNvPr id="4" name="Slide Number Placeholder 3"/>
          <p:cNvSpPr>
            <a:spLocks noGrp="1"/>
          </p:cNvSpPr>
          <p:nvPr>
            <p:ph type="sldNum" sz="quarter" idx="5"/>
          </p:nvPr>
        </p:nvSpPr>
        <p:spPr/>
        <p:txBody>
          <a:bodyPr/>
          <a:lstStyle/>
          <a:p>
            <a:pPr algn="l" rtl="0"/>
            <a:fld id="{7204FE9C-24EC-442B-850F-65B0BA925E10}" type="slidenum">
              <a:rPr/>
              <a:t>18</a:t>
            </a:fld>
            <a:endParaRPr lang="es"/>
          </a:p>
        </p:txBody>
      </p:sp>
    </p:spTree>
    <p:extLst>
      <p:ext uri="{BB962C8B-B14F-4D97-AF65-F5344CB8AC3E}">
        <p14:creationId xmlns:p14="http://schemas.microsoft.com/office/powerpoint/2010/main" val="1373245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 b="0" i="0" u="none" baseline="0"/>
              <a:t>BRI</a:t>
            </a:r>
          </a:p>
          <a:p>
            <a:endParaRPr lang="es">
              <a:cs typeface="Calibri"/>
            </a:endParaRPr>
          </a:p>
          <a:p>
            <a:pPr algn="l" rtl="0"/>
            <a:r>
              <a:rPr lang="es" b="0" i="0" u="none" baseline="0">
                <a:latin typeface="Calibri"/>
                <a:ea typeface="Calibri"/>
                <a:cs typeface="Calibri"/>
              </a:rPr>
              <a:t>*pegar enlace de la encuesta en el chat*</a:t>
            </a:r>
          </a:p>
          <a:p>
            <a:endParaRPr lang="es">
              <a:cs typeface="Calibri"/>
            </a:endParaRPr>
          </a:p>
          <a:p>
            <a:pPr algn="l" rtl="0"/>
            <a:r>
              <a:rPr lang="es" b="0" i="0" u="none" baseline="0">
                <a:latin typeface="Calibri"/>
                <a:ea typeface="Calibri"/>
                <a:cs typeface="Calibri"/>
              </a:rPr>
              <a:t>https://forms.office.com/g/Wpsm0UbLxj</a:t>
            </a:r>
          </a:p>
          <a:p>
            <a:endParaRPr lang="es">
              <a:cs typeface="Calibri"/>
            </a:endParaRPr>
          </a:p>
          <a:p>
            <a:pPr algn="l" rtl="0"/>
            <a:r>
              <a:rPr lang="es" b="0" i="0" u="none" baseline="0">
                <a:latin typeface="Calibri"/>
                <a:ea typeface="Calibri"/>
                <a:cs typeface="Calibri"/>
              </a:rPr>
              <a:t>-¿buscar vehículos de flota?</a:t>
            </a:r>
          </a:p>
        </p:txBody>
      </p:sp>
      <p:sp>
        <p:nvSpPr>
          <p:cNvPr id="4" name="Slide Number Placeholder 3"/>
          <p:cNvSpPr>
            <a:spLocks noGrp="1"/>
          </p:cNvSpPr>
          <p:nvPr>
            <p:ph type="sldNum" sz="quarter" idx="5"/>
          </p:nvPr>
        </p:nvSpPr>
        <p:spPr/>
        <p:txBody>
          <a:bodyPr/>
          <a:lstStyle/>
          <a:p>
            <a:pPr algn="l" rtl="0"/>
            <a:fld id="{7204FE9C-24EC-442B-850F-65B0BA925E10}" type="slidenum">
              <a:rPr/>
              <a:t>19</a:t>
            </a:fld>
            <a:endParaRPr lang="es"/>
          </a:p>
        </p:txBody>
      </p:sp>
    </p:spTree>
    <p:extLst>
      <p:ext uri="{BB962C8B-B14F-4D97-AF65-F5344CB8AC3E}">
        <p14:creationId xmlns:p14="http://schemas.microsoft.com/office/powerpoint/2010/main" val="18075383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pPr algn="l" rtl="0"/>
            <a:r>
              <a:rPr lang="es" b="0" i="0" u="none" baseline="0">
                <a:solidFill>
                  <a:schemeClr val="tx1"/>
                </a:solidFill>
              </a:rPr>
              <a:t>BRI</a:t>
            </a:r>
          </a:p>
        </p:txBody>
      </p:sp>
      <p:sp>
        <p:nvSpPr>
          <p:cNvPr id="4" name="Slide Number Placeholder 3"/>
          <p:cNvSpPr>
            <a:spLocks noGrp="1"/>
          </p:cNvSpPr>
          <p:nvPr>
            <p:ph type="sldNum" sz="quarter" idx="10"/>
          </p:nvPr>
        </p:nvSpPr>
        <p:spPr/>
        <p:txBody>
          <a:bodyPr/>
          <a:lstStyle/>
          <a:p>
            <a:pPr algn="l" rtl="0"/>
            <a:fld id="{7204FE9C-24EC-442B-850F-65B0BA925E10}" type="slidenum">
              <a:rPr/>
              <a:t>2</a:t>
            </a:fld>
            <a:endParaRPr lang="es"/>
          </a:p>
        </p:txBody>
      </p:sp>
    </p:spTree>
    <p:extLst>
      <p:ext uri="{BB962C8B-B14F-4D97-AF65-F5344CB8AC3E}">
        <p14:creationId xmlns:p14="http://schemas.microsoft.com/office/powerpoint/2010/main" val="4789622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s">
              <a:cs typeface="Calibri"/>
            </a:endParaRPr>
          </a:p>
        </p:txBody>
      </p:sp>
      <p:sp>
        <p:nvSpPr>
          <p:cNvPr id="4" name="Slide Number Placeholder 3"/>
          <p:cNvSpPr>
            <a:spLocks noGrp="1"/>
          </p:cNvSpPr>
          <p:nvPr>
            <p:ph type="sldNum" sz="quarter" idx="10"/>
          </p:nvPr>
        </p:nvSpPr>
        <p:spPr/>
        <p:txBody>
          <a:bodyPr/>
          <a:lstStyle/>
          <a:p>
            <a:pPr algn="l" rtl="0"/>
            <a:fld id="{7204FE9C-24EC-442B-850F-65B0BA925E10}" type="slidenum">
              <a:rPr/>
              <a:t>20</a:t>
            </a:fld>
            <a:endParaRPr lang="es"/>
          </a:p>
        </p:txBody>
      </p:sp>
    </p:spTree>
    <p:extLst>
      <p:ext uri="{BB962C8B-B14F-4D97-AF65-F5344CB8AC3E}">
        <p14:creationId xmlns:p14="http://schemas.microsoft.com/office/powerpoint/2010/main" val="36436958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pPr algn="l" rtl="0"/>
            <a:r>
              <a:rPr lang="es" b="0" i="0" u="none" baseline="0">
                <a:latin typeface="Calibri"/>
                <a:ea typeface="Calibri"/>
                <a:cs typeface="Calibri"/>
              </a:rPr>
              <a:t>DELANY</a:t>
            </a:r>
          </a:p>
        </p:txBody>
      </p:sp>
      <p:sp>
        <p:nvSpPr>
          <p:cNvPr id="4" name="Slide Number Placeholder 3"/>
          <p:cNvSpPr>
            <a:spLocks noGrp="1"/>
          </p:cNvSpPr>
          <p:nvPr>
            <p:ph type="sldNum" sz="quarter" idx="10"/>
          </p:nvPr>
        </p:nvSpPr>
        <p:spPr/>
        <p:txBody>
          <a:bodyPr/>
          <a:lstStyle/>
          <a:p>
            <a:pPr algn="l" rtl="0"/>
            <a:fld id="{7204FE9C-24EC-442B-850F-65B0BA925E10}" type="slidenum">
              <a:rPr/>
              <a:t>3</a:t>
            </a:fld>
            <a:endParaRPr lang="es"/>
          </a:p>
        </p:txBody>
      </p:sp>
    </p:spTree>
    <p:extLst>
      <p:ext uri="{BB962C8B-B14F-4D97-AF65-F5344CB8AC3E}">
        <p14:creationId xmlns:p14="http://schemas.microsoft.com/office/powerpoint/2010/main" val="42619115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algn="l" rtl="0"/>
            <a:r>
              <a:rPr lang="es" b="0" i="0" u="none" baseline="0">
                <a:latin typeface="Calibri"/>
                <a:ea typeface="Calibri"/>
                <a:cs typeface="Calibri"/>
              </a:rPr>
              <a:t>BRI</a:t>
            </a:r>
          </a:p>
          <a:p>
            <a:endParaRPr lang="es">
              <a:cs typeface="Calibri"/>
            </a:endParaRPr>
          </a:p>
          <a:p>
            <a:pPr algn="l" rtl="0"/>
            <a:r>
              <a:rPr lang="es" b="0" i="0" u="none" baseline="0">
                <a:latin typeface="Calibri"/>
                <a:ea typeface="Calibri"/>
                <a:cs typeface="Calibri"/>
              </a:rPr>
              <a:t>Anuncio de un nuevo bebé.</a:t>
            </a:r>
          </a:p>
        </p:txBody>
      </p:sp>
      <p:sp>
        <p:nvSpPr>
          <p:cNvPr id="4" name="Slide Number Placeholder 3"/>
          <p:cNvSpPr>
            <a:spLocks noGrp="1"/>
          </p:cNvSpPr>
          <p:nvPr>
            <p:ph type="sldNum" sz="quarter" idx="5"/>
          </p:nvPr>
        </p:nvSpPr>
        <p:spPr/>
        <p:txBody>
          <a:bodyPr/>
          <a:lstStyle/>
          <a:p>
            <a:pPr algn="l" rtl="0"/>
            <a:fld id="{7204FE9C-24EC-442B-850F-65B0BA925E10}" type="slidenum">
              <a:rPr/>
              <a:t>4</a:t>
            </a:fld>
            <a:endParaRPr lang="es"/>
          </a:p>
        </p:txBody>
      </p:sp>
    </p:spTree>
    <p:extLst>
      <p:ext uri="{BB962C8B-B14F-4D97-AF65-F5344CB8AC3E}">
        <p14:creationId xmlns:p14="http://schemas.microsoft.com/office/powerpoint/2010/main" val="24456942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 b="0" i="0" u="none" baseline="0"/>
              <a:t>DELANY</a:t>
            </a:r>
          </a:p>
          <a:p>
            <a:pPr algn="l" rtl="0"/>
            <a:r>
              <a:rPr lang="es" b="0" i="0" u="none" baseline="0">
                <a:latin typeface="Calibri"/>
                <a:ea typeface="Calibri"/>
                <a:cs typeface="Calibri"/>
              </a:rPr>
              <a:t>- El folleto tendrá este aspecto (con un enlace y un código QR).</a:t>
            </a:r>
          </a:p>
          <a:p>
            <a:pPr algn="l" rtl="0"/>
            <a:r>
              <a:rPr lang="es" b="0" i="0" u="none" baseline="0">
                <a:latin typeface="Calibri"/>
                <a:ea typeface="Calibri"/>
                <a:cs typeface="Calibri"/>
              </a:rPr>
              <a:t>- Puede imprimirlos y compartirlos electrónicamente.</a:t>
            </a:r>
          </a:p>
          <a:p>
            <a:pPr algn="l" rtl="0"/>
            <a:r>
              <a:rPr lang="es" b="0" i="0" u="none" baseline="0">
                <a:latin typeface="Calibri"/>
                <a:ea typeface="Calibri"/>
                <a:cs typeface="Calibri"/>
              </a:rPr>
              <a:t>- Compartiremos un PDF con las preguntas más frecuentes. Puede utilizarlo para responder a las preguntas que le haga la gente; si la pregunta no está ahí o no la sabe, siempre puede sugerir el contacto con el personal.</a:t>
            </a:r>
          </a:p>
          <a:p>
            <a:pPr algn="l" rtl="0"/>
            <a:r>
              <a:rPr lang="es" b="0" i="0" u="none" baseline="0">
                <a:latin typeface="Calibri"/>
                <a:ea typeface="Calibri"/>
                <a:cs typeface="Calibri"/>
              </a:rPr>
              <a:t>- Compartiremos un modelo de correo electrónico que puede copiar y pegar en un nuevo correo electrónico y adjuntar el folleto; también puede escribir su propio mensaje.</a:t>
            </a:r>
          </a:p>
          <a:p>
            <a:pPr algn="l" rtl="0"/>
            <a:r>
              <a:rPr lang="es" b="0" i="0" u="none" baseline="0">
                <a:latin typeface="Calibri"/>
                <a:ea typeface="Calibri"/>
                <a:cs typeface="Calibri"/>
              </a:rPr>
              <a:t>- El Departamento de Salud publicará tres mensajes en las redes sociales. Puede publicar su propio mensaje el mismo día o volver a compartir el mensaje del Departamento de Salud.</a:t>
            </a:r>
          </a:p>
          <a:p>
            <a:pPr algn="l" rtl="0"/>
            <a:r>
              <a:rPr lang="es" b="0" i="0" u="none" baseline="0">
                <a:latin typeface="Calibri"/>
                <a:ea typeface="Calibri"/>
                <a:cs typeface="Calibri"/>
              </a:rPr>
              <a:t>- El folleto se traducirá a 28 idiomas. </a:t>
            </a:r>
          </a:p>
        </p:txBody>
      </p:sp>
      <p:sp>
        <p:nvSpPr>
          <p:cNvPr id="4" name="Slide Number Placeholder 3"/>
          <p:cNvSpPr>
            <a:spLocks noGrp="1"/>
          </p:cNvSpPr>
          <p:nvPr>
            <p:ph type="sldNum" sz="quarter" idx="5"/>
          </p:nvPr>
        </p:nvSpPr>
        <p:spPr/>
        <p:txBody>
          <a:bodyPr/>
          <a:lstStyle/>
          <a:p>
            <a:pPr algn="l" rtl="0"/>
            <a:fld id="{7204FE9C-24EC-442B-850F-65B0BA925E10}" type="slidenum">
              <a:rPr/>
              <a:t>5</a:t>
            </a:fld>
            <a:endParaRPr lang="es"/>
          </a:p>
        </p:txBody>
      </p:sp>
    </p:spTree>
    <p:extLst>
      <p:ext uri="{BB962C8B-B14F-4D97-AF65-F5344CB8AC3E}">
        <p14:creationId xmlns:p14="http://schemas.microsoft.com/office/powerpoint/2010/main" val="36602543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 b="0" i="0" u="none" baseline="0">
                <a:latin typeface="Calibri"/>
                <a:ea typeface="Calibri"/>
                <a:cs typeface="Calibri"/>
              </a:rPr>
              <a:t>BRI</a:t>
            </a:r>
            <a:endParaRPr lang="e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04FE9C-24EC-442B-850F-65B0BA925E10}"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62160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 b="0" i="0" u="none" baseline="0"/>
              <a:t>KAELI</a:t>
            </a:r>
          </a:p>
          <a:p>
            <a:pPr marL="285750" indent="-285750" algn="l" rtl="0">
              <a:buFont typeface="Arial" panose="020B0604020202020204" pitchFamily="34" charset="0"/>
              <a:buChar char="•"/>
            </a:pPr>
            <a:r>
              <a:rPr lang="es" sz="1800" b="0" i="0" u="none" baseline="0">
                <a:effectLst/>
                <a:latin typeface="Calibri"/>
                <a:ea typeface="Calibri" panose="020F0502020204030204" pitchFamily="34" charset="0"/>
                <a:cs typeface="Calibri"/>
              </a:rPr>
              <a:t>Durante la reunión del CW de enero, muchas personas compartieron las limitaciones de utilizar un código postal para definir una zona de equidad sanitaria.</a:t>
            </a:r>
            <a:r>
              <a:rPr lang="es" sz="1800" b="0" i="0" u="none" baseline="0">
                <a:latin typeface="Calibri"/>
                <a:ea typeface="Calibri" panose="020F0502020204030204" pitchFamily="34" charset="0"/>
                <a:cs typeface="Calibri"/>
              </a:rPr>
              <a:t> </a:t>
            </a:r>
            <a:endParaRPr lang="es" sz="1800">
              <a:effectLst/>
              <a:latin typeface="Calibri" panose="020F0502020204030204" pitchFamily="34" charset="0"/>
              <a:ea typeface="Calibri" panose="020F0502020204030204" pitchFamily="34" charset="0"/>
              <a:cs typeface="Calibri"/>
            </a:endParaRPr>
          </a:p>
          <a:p>
            <a:pPr marL="285750" indent="-285750" algn="l" rtl="0">
              <a:buFont typeface="Arial" panose="020B0604020202020204" pitchFamily="34" charset="0"/>
              <a:buChar char="•"/>
            </a:pPr>
            <a:r>
              <a:rPr lang="es" sz="1800" b="0" i="0" u="none" baseline="0">
                <a:effectLst/>
                <a:latin typeface="Calibri"/>
                <a:ea typeface="Calibri" panose="020F0502020204030204" pitchFamily="34" charset="0"/>
                <a:cs typeface="Calibri"/>
              </a:rPr>
              <a:t>Al proporcionar esta información al Consejo de Asesoramiento Comunitario, quisieron obtener más orientación sobre cómo alinear el tamaño geográfico de una zona con la forma en que la gente ve su comunidad.</a:t>
            </a:r>
            <a:r>
              <a:rPr lang="es" sz="1800" b="0" i="0" u="none" baseline="0">
                <a:latin typeface="Calibri"/>
                <a:ea typeface="Calibri" panose="020F0502020204030204" pitchFamily="34" charset="0"/>
                <a:cs typeface="Calibri"/>
              </a:rPr>
              <a:t> </a:t>
            </a:r>
            <a:endParaRPr lang="es" sz="1800">
              <a:effectLst/>
              <a:latin typeface="Calibri" panose="020F0502020204030204" pitchFamily="34" charset="0"/>
              <a:ea typeface="Calibri" panose="020F0502020204030204" pitchFamily="34" charset="0"/>
              <a:cs typeface="Calibri"/>
            </a:endParaRPr>
          </a:p>
          <a:p>
            <a:pPr marL="285750" indent="-285750" algn="l" rtl="0">
              <a:buFont typeface="Arial" panose="020B0604020202020204" pitchFamily="34" charset="0"/>
              <a:buChar char="•"/>
            </a:pPr>
            <a:r>
              <a:rPr lang="es" sz="1800" b="0" i="0" u="none" baseline="0">
                <a:effectLst/>
                <a:latin typeface="Calibri"/>
                <a:ea typeface="Calibri" panose="020F0502020204030204" pitchFamily="34" charset="0"/>
                <a:cs typeface="Calibri"/>
              </a:rPr>
              <a:t>Hemos elaborado una encuesta de 4 preguntas para recoger su opinión sobre otras formas de definir el tamaño de una zona.</a:t>
            </a:r>
            <a:r>
              <a:rPr lang="es" sz="1800" b="0" i="0" u="none" baseline="0">
                <a:latin typeface="Calibri"/>
                <a:ea typeface="Calibri" panose="020F0502020204030204" pitchFamily="34" charset="0"/>
                <a:cs typeface="Calibri"/>
              </a:rPr>
              <a:t> </a:t>
            </a:r>
            <a:endParaRPr lang="es" sz="1800">
              <a:effectLst/>
              <a:latin typeface="Calibri" panose="020F0502020204030204" pitchFamily="34" charset="0"/>
              <a:ea typeface="Calibri" panose="020F0502020204030204" pitchFamily="34" charset="0"/>
              <a:cs typeface="Calibri"/>
            </a:endParaRPr>
          </a:p>
          <a:p>
            <a:pPr marL="285750" indent="-285750" algn="l" rtl="0">
              <a:buFont typeface="Arial" panose="020B0604020202020204" pitchFamily="34" charset="0"/>
              <a:buChar char="•"/>
            </a:pPr>
            <a:r>
              <a:rPr lang="es" sz="1800" b="0" i="0" u="none" baseline="0">
                <a:effectLst/>
                <a:latin typeface="Calibri"/>
                <a:ea typeface="Calibri" panose="020F0502020204030204" pitchFamily="34" charset="0"/>
                <a:cs typeface="Calibri"/>
              </a:rPr>
              <a:t>Sus respuestas ayudarán al Consejo de Asesoramiento Comunitario a ultimar el formulario de candidatura, cuyo lanzamiento está previsto para finales de febrero.</a:t>
            </a:r>
            <a:r>
              <a:rPr lang="es" sz="1800" b="0" i="0" u="none" baseline="0">
                <a:latin typeface="Calibri"/>
                <a:ea typeface="Calibri" panose="020F0502020204030204" pitchFamily="34" charset="0"/>
                <a:cs typeface="Calibri"/>
              </a:rPr>
              <a:t> </a:t>
            </a:r>
            <a:endParaRPr lang="es"/>
          </a:p>
          <a:p>
            <a:pPr marL="171450" indent="-171450" algn="l" rtl="0">
              <a:buFont typeface="Arial" panose="020B0604020202020204" pitchFamily="34" charset="0"/>
              <a:buChar char="•"/>
            </a:pPr>
            <a:r>
              <a:rPr lang="es" b="0" i="0" u="none" baseline="0"/>
              <a:t>Total de 6 respuestas</a:t>
            </a:r>
            <a:endParaRPr lang="es">
              <a:cs typeface="Calibri"/>
            </a:endParaRPr>
          </a:p>
          <a:p>
            <a:pPr marL="0" indent="0" algn="l" rtl="0">
              <a:buFont typeface="Arial" panose="020B0604020202020204" pitchFamily="34" charset="0"/>
              <a:buNone/>
            </a:pPr>
            <a:endParaRPr lang="es"/>
          </a:p>
          <a:p>
            <a:pPr marL="0" indent="0" algn="l" rtl="0">
              <a:buFont typeface="Arial" panose="020B0604020202020204" pitchFamily="34" charset="0"/>
              <a:buNone/>
            </a:pPr>
            <a:r>
              <a:rPr lang="es" b="0" i="0" u="none" baseline="0"/>
              <a:t>BRI</a:t>
            </a:r>
          </a:p>
          <a:p>
            <a:pPr marL="0" indent="0" algn="l" rtl="0">
              <a:buFont typeface="Arial" panose="020B0604020202020204" pitchFamily="34" charset="0"/>
              <a:buNone/>
            </a:pPr>
            <a:r>
              <a:rPr lang="es" b="0" i="0" u="none" baseline="0"/>
              <a:t>*compartir en pantalla el formulario de candidatura actualizado y destacar los cambios*</a:t>
            </a:r>
            <a:endParaRPr lang="es">
              <a:cs typeface="Calibri"/>
            </a:endParaRPr>
          </a:p>
          <a:p>
            <a:pPr algn="l" rtl="0"/>
            <a:r>
              <a:rPr lang="es" b="0" i="0" u="none" baseline="0">
                <a:latin typeface="Calibri"/>
                <a:ea typeface="Calibri"/>
                <a:cs typeface="Calibri"/>
              </a:rPr>
              <a:t>*compartir en pantalla la carta de inscripción*</a:t>
            </a:r>
          </a:p>
        </p:txBody>
      </p:sp>
      <p:sp>
        <p:nvSpPr>
          <p:cNvPr id="4" name="Slide Number Placeholder 3"/>
          <p:cNvSpPr>
            <a:spLocks noGrp="1"/>
          </p:cNvSpPr>
          <p:nvPr>
            <p:ph type="sldNum" sz="quarter" idx="5"/>
          </p:nvPr>
        </p:nvSpPr>
        <p:spPr/>
        <p:txBody>
          <a:bodyPr/>
          <a:lstStyle/>
          <a:p>
            <a:pPr algn="l" rtl="0"/>
            <a:fld id="{7204FE9C-24EC-442B-850F-65B0BA925E10}" type="slidenum">
              <a:rPr/>
              <a:t>7</a:t>
            </a:fld>
            <a:endParaRPr lang="es"/>
          </a:p>
        </p:txBody>
      </p:sp>
    </p:spTree>
    <p:extLst>
      <p:ext uri="{BB962C8B-B14F-4D97-AF65-F5344CB8AC3E}">
        <p14:creationId xmlns:p14="http://schemas.microsoft.com/office/powerpoint/2010/main" val="36477371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 b="0" i="0" u="none" baseline="0"/>
              <a:t>BRI</a:t>
            </a:r>
          </a:p>
          <a:p>
            <a:endParaRPr lang="es"/>
          </a:p>
        </p:txBody>
      </p:sp>
      <p:sp>
        <p:nvSpPr>
          <p:cNvPr id="4" name="Slide Number Placeholder 3"/>
          <p:cNvSpPr>
            <a:spLocks noGrp="1"/>
          </p:cNvSpPr>
          <p:nvPr>
            <p:ph type="sldNum" sz="quarter" idx="5"/>
          </p:nvPr>
        </p:nvSpPr>
        <p:spPr/>
        <p:txBody>
          <a:bodyPr/>
          <a:lstStyle/>
          <a:p>
            <a:pPr algn="l" rtl="0"/>
            <a:fld id="{7204FE9C-24EC-442B-850F-65B0BA925E10}" type="slidenum">
              <a:rPr/>
              <a:t>8</a:t>
            </a:fld>
            <a:endParaRPr lang="es"/>
          </a:p>
        </p:txBody>
      </p:sp>
    </p:spTree>
    <p:extLst>
      <p:ext uri="{BB962C8B-B14F-4D97-AF65-F5344CB8AC3E}">
        <p14:creationId xmlns:p14="http://schemas.microsoft.com/office/powerpoint/2010/main" val="37534510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rtl="0">
              <a:buFont typeface="Arial" panose="020B0604020202020204" pitchFamily="34" charset="0"/>
              <a:buNone/>
            </a:pPr>
            <a:r>
              <a:rPr lang="es" b="0" i="0" u="none" baseline="0"/>
              <a:t>BRI</a:t>
            </a:r>
          </a:p>
          <a:p>
            <a:pPr marL="171450" indent="-171450" algn="l" rtl="0">
              <a:buFont typeface="Arial" panose="020B0604020202020204" pitchFamily="34" charset="0"/>
              <a:buChar char="•"/>
            </a:pPr>
            <a:endParaRPr lang="es"/>
          </a:p>
          <a:p>
            <a:pPr marL="171450" indent="-171450" algn="l" rtl="0">
              <a:buFont typeface="Arial" panose="020B0604020202020204" pitchFamily="34" charset="0"/>
              <a:buChar char="•"/>
            </a:pPr>
            <a:r>
              <a:rPr lang="es" b="0" i="0" u="none" baseline="0"/>
              <a:t>En la pantalla aparece un calendario de fechas clave relativas a la selección de las zonas de equidad sanitaria.</a:t>
            </a:r>
            <a:endParaRPr lang="es">
              <a:cs typeface="Calibri"/>
            </a:endParaRPr>
          </a:p>
          <a:p>
            <a:pPr marL="171450" indent="-171450" algn="l" rtl="0">
              <a:buFont typeface="Arial" panose="020B0604020202020204" pitchFamily="34" charset="0"/>
              <a:buChar char="•"/>
            </a:pPr>
            <a:r>
              <a:rPr lang="es" b="0" i="0" u="none" baseline="0"/>
              <a:t>El formulario de candidatura se lanzará el 28 de febrero.</a:t>
            </a:r>
            <a:endParaRPr lang="es">
              <a:cs typeface="Calibri"/>
            </a:endParaRPr>
          </a:p>
          <a:p>
            <a:pPr marL="628650" lvl="1" indent="-171450" algn="l" rtl="0">
              <a:buFont typeface="Arial" panose="020B0604020202020204" pitchFamily="34" charset="0"/>
              <a:buChar char="•"/>
            </a:pPr>
            <a:r>
              <a:rPr lang="es" b="0" i="0" u="none" baseline="0"/>
              <a:t>Tras el lanzamiento, organizaremos convocatorias informativas en marzo.</a:t>
            </a:r>
            <a:endParaRPr lang="es">
              <a:cs typeface="Calibri"/>
            </a:endParaRPr>
          </a:p>
          <a:p>
            <a:pPr marL="628650" lvl="1" indent="-171450" algn="l" rtl="0">
              <a:buFont typeface="Arial" panose="020B0604020202020204" pitchFamily="34" charset="0"/>
              <a:buChar char="•"/>
            </a:pPr>
            <a:r>
              <a:rPr lang="es" b="0" i="0" u="none" baseline="0"/>
              <a:t>Mientras que el formulario esté abierto, el personal proporcionará asistencia técnica a las comunidades interesadas. Compartiremos más adelante en la presentación cómo el Departamento de Salud apoyará este proceso.</a:t>
            </a:r>
            <a:endParaRPr lang="es">
              <a:cs typeface="Calibri"/>
            </a:endParaRPr>
          </a:p>
          <a:p>
            <a:pPr marL="171450" lvl="0" indent="-171450" algn="l" rtl="0">
              <a:buFont typeface="Arial" panose="020B0604020202020204" pitchFamily="34" charset="0"/>
              <a:buChar char="•"/>
            </a:pPr>
            <a:r>
              <a:rPr lang="es" b="0" i="0" u="none" baseline="0"/>
              <a:t>El formulario de candidatura se cerrará el 7 de abril.</a:t>
            </a:r>
            <a:endParaRPr lang="es">
              <a:cs typeface="Calibri"/>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 sz="1200" b="0" i="0" u="none" baseline="0"/>
              <a:t>Posteriormente, el Consejo de Asesoramiento Comunitario revisará y puntuará los formularios de candidatura.</a:t>
            </a:r>
            <a:endParaRPr lang="es" sz="1200">
              <a:cs typeface="Calibri"/>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 sz="1200" b="0" i="0" u="none" baseline="0"/>
              <a:t>El personal recopilará las puntuaciones y creará perfiles de datos para los candidatos mejor clasificados.</a:t>
            </a:r>
            <a:endParaRPr lang="es" sz="1200">
              <a:cs typeface="Calibri"/>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 sz="1200" b="0" i="0" u="none" baseline="0"/>
              <a:t>El Consejo de Asesoramiento Comunitario examinará las candidaturas mejor valoradas y seleccionará las zonas.</a:t>
            </a:r>
            <a:endParaRPr lang="es">
              <a:cs typeface="Calibri"/>
            </a:endParaRPr>
          </a:p>
          <a:p>
            <a:pPr marL="171450" lvl="0" indent="-171450" algn="l" rtl="0">
              <a:buFont typeface="Arial" panose="020B0604020202020204" pitchFamily="34" charset="0"/>
              <a:buChar char="•"/>
            </a:pPr>
            <a:r>
              <a:rPr lang="es" b="0" i="0" u="none" baseline="0"/>
              <a:t>La selección de las zonas tendrá lugar a principios de junio.</a:t>
            </a:r>
            <a:endParaRPr lang="es">
              <a:cs typeface="Calibri"/>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 sz="1200" b="0" i="0" u="none" baseline="0"/>
              <a:t>A continuación, cada una de las zonas seleccionadas convocará a las colaboraciones comunitarias e identificará a una organización de apoyo que se encargue de la logística de este trabajo.</a:t>
            </a:r>
            <a:endParaRPr lang="es" sz="1200">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 sz="1200" b="0" i="0" u="none" baseline="0"/>
              <a:t>En la página web de la Iniciativa de Zonas de Equidad Sanitaria se publicará más información sobre la asistencia técnica.</a:t>
            </a:r>
            <a:endParaRPr lang="es" sz="1200">
              <a:cs typeface="Calibri"/>
            </a:endParaRPr>
          </a:p>
        </p:txBody>
      </p:sp>
      <p:sp>
        <p:nvSpPr>
          <p:cNvPr id="4" name="Slide Number Placeholder 3"/>
          <p:cNvSpPr>
            <a:spLocks noGrp="1"/>
          </p:cNvSpPr>
          <p:nvPr>
            <p:ph type="sldNum" sz="quarter" idx="5"/>
          </p:nvPr>
        </p:nvSpPr>
        <p:spPr/>
        <p:txBody>
          <a:bodyPr/>
          <a:lstStyle/>
          <a:p>
            <a:pPr algn="l" rtl="0"/>
            <a:fld id="{7204FE9C-24EC-442B-850F-65B0BA925E10}" type="slidenum">
              <a:rPr/>
              <a:t>9</a:t>
            </a:fld>
            <a:endParaRPr lang="es"/>
          </a:p>
        </p:txBody>
      </p:sp>
    </p:spTree>
    <p:extLst>
      <p:ext uri="{BB962C8B-B14F-4D97-AF65-F5344CB8AC3E}">
        <p14:creationId xmlns:p14="http://schemas.microsoft.com/office/powerpoint/2010/main" val="14593979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Master" Target="../slideMasters/slideMaster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png"/></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Master" Target="../slideMasters/slideMaster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Master" Target="../slideMasters/slideMaster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Master" Target="../slideMasters/slideMaster1.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png"/></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5.png"/><Relationship Id="rId1" Type="http://schemas.openxmlformats.org/officeDocument/2006/relationships/slideMaster" Target="../slideMasters/slideMaster1.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png"/></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Master" Target="../slideMasters/slideMaster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Master" Target="../slideMasters/slideMaster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Master" Target="../slideMasters/slideMaster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Master" Target="../slideMasters/slideMaster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General Presentation 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3" name="Picture 2" descr="Washington State Department of Health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35860" y="5352117"/>
            <a:ext cx="2661419" cy="883125"/>
          </a:xfrm>
          <a:prstGeom prst="rect">
            <a:avLst/>
          </a:prstGeom>
        </p:spPr>
      </p:pic>
      <p:sp>
        <p:nvSpPr>
          <p:cNvPr id="9" name="Text Placeholder 9"/>
          <p:cNvSpPr>
            <a:spLocks noGrp="1"/>
          </p:cNvSpPr>
          <p:nvPr>
            <p:ph type="body" sz="quarter" idx="11" hasCustomPrompt="1"/>
          </p:nvPr>
        </p:nvSpPr>
        <p:spPr>
          <a:xfrm>
            <a:off x="4433455" y="5897171"/>
            <a:ext cx="6483511" cy="472352"/>
          </a:xfrm>
        </p:spPr>
        <p:txBody>
          <a:bodyPr>
            <a:normAutofit/>
          </a:bodyPr>
          <a:lstStyle>
            <a:lvl1pPr marL="0" indent="0">
              <a:lnSpc>
                <a:spcPct val="100000"/>
              </a:lnSpc>
              <a:spcBef>
                <a:spcPts val="0"/>
              </a:spcBef>
              <a:buNone/>
              <a:defRPr sz="2000" cap="none" baseline="0">
                <a:solidFill>
                  <a:schemeClr val="tx1"/>
                </a:solidFill>
              </a:defRPr>
            </a:lvl1pPr>
          </a:lstStyle>
          <a:p>
            <a:pPr lvl="0"/>
            <a:r>
              <a:rPr lang="en-US"/>
              <a:t>Office/Program</a:t>
            </a:r>
          </a:p>
        </p:txBody>
      </p:sp>
      <p:pic>
        <p:nvPicPr>
          <p:cNvPr id="10" name="Picture 9" descr="photo illustration of the hands of different races and genders of people raised in the air against a white background"/>
          <p:cNvPicPr>
            <a:picLocks noChangeAspect="1"/>
          </p:cNvPicPr>
          <p:nvPr userDrawn="1"/>
        </p:nvPicPr>
        <p:blipFill rotWithShape="1">
          <a:blip r:embed="rId3" cstate="print">
            <a:extLst>
              <a:ext uri="{28A0092B-C50C-407E-A947-70E740481C1C}">
                <a14:useLocalDpi xmlns:a14="http://schemas.microsoft.com/office/drawing/2010/main" val="0"/>
              </a:ext>
            </a:extLst>
          </a:blip>
          <a:srcRect t="14612"/>
          <a:stretch/>
        </p:blipFill>
        <p:spPr>
          <a:xfrm>
            <a:off x="0" y="0"/>
            <a:ext cx="12192000" cy="4591050"/>
          </a:xfrm>
          <a:prstGeom prst="rect">
            <a:avLst/>
          </a:prstGeom>
        </p:spPr>
      </p:pic>
      <p:sp>
        <p:nvSpPr>
          <p:cNvPr id="4" name="Title 3"/>
          <p:cNvSpPr>
            <a:spLocks noGrp="1"/>
          </p:cNvSpPr>
          <p:nvPr>
            <p:ph type="title" hasCustomPrompt="1"/>
          </p:nvPr>
        </p:nvSpPr>
        <p:spPr>
          <a:xfrm>
            <a:off x="4433455" y="5479577"/>
            <a:ext cx="6483511" cy="417595"/>
          </a:xfrm>
        </p:spPr>
        <p:txBody>
          <a:bodyPr>
            <a:noAutofit/>
          </a:bodyPr>
          <a:lstStyle>
            <a:lvl1pPr>
              <a:defRPr sz="3000" cap="all" baseline="0"/>
            </a:lvl1pPr>
          </a:lstStyle>
          <a:p>
            <a:pPr lvl="0"/>
            <a:r>
              <a:rPr lang="en-US"/>
              <a:t>PRESENTATION TITLE</a:t>
            </a:r>
          </a:p>
        </p:txBody>
      </p:sp>
    </p:spTree>
    <p:extLst>
      <p:ext uri="{BB962C8B-B14F-4D97-AF65-F5344CB8AC3E}">
        <p14:creationId xmlns:p14="http://schemas.microsoft.com/office/powerpoint/2010/main" val="33526177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attle Presentation Title Slide">
    <p:spTree>
      <p:nvGrpSpPr>
        <p:cNvPr id="1" name=""/>
        <p:cNvGrpSpPr/>
        <p:nvPr/>
      </p:nvGrpSpPr>
      <p:grpSpPr>
        <a:xfrm>
          <a:off x="0" y="0"/>
          <a:ext cx="0" cy="0"/>
          <a:chOff x="0" y="0"/>
          <a:chExt cx="0" cy="0"/>
        </a:xfrm>
      </p:grpSpPr>
      <p:sp>
        <p:nvSpPr>
          <p:cNvPr id="8" name="Text Placeholder 9"/>
          <p:cNvSpPr>
            <a:spLocks noGrp="1"/>
          </p:cNvSpPr>
          <p:nvPr>
            <p:ph type="body" sz="quarter" idx="11" hasCustomPrompt="1"/>
          </p:nvPr>
        </p:nvSpPr>
        <p:spPr>
          <a:xfrm>
            <a:off x="4433455" y="5865639"/>
            <a:ext cx="6483511" cy="472352"/>
          </a:xfrm>
        </p:spPr>
        <p:txBody>
          <a:bodyPr>
            <a:normAutofit/>
          </a:bodyPr>
          <a:lstStyle>
            <a:lvl1pPr marL="0" indent="0">
              <a:lnSpc>
                <a:spcPct val="100000"/>
              </a:lnSpc>
              <a:spcBef>
                <a:spcPts val="0"/>
              </a:spcBef>
              <a:buNone/>
              <a:defRPr sz="2000" cap="none" baseline="0">
                <a:solidFill>
                  <a:schemeClr val="tx1"/>
                </a:solidFill>
              </a:defRPr>
            </a:lvl1pPr>
          </a:lstStyle>
          <a:p>
            <a:pPr lvl="0"/>
            <a:r>
              <a:rPr lang="en-US"/>
              <a:t>Office/Program</a:t>
            </a:r>
          </a:p>
        </p:txBody>
      </p:sp>
      <p:sp>
        <p:nvSpPr>
          <p:cNvPr id="9" name="Title 3"/>
          <p:cNvSpPr>
            <a:spLocks noGrp="1"/>
          </p:cNvSpPr>
          <p:nvPr>
            <p:ph type="title" hasCustomPrompt="1"/>
          </p:nvPr>
        </p:nvSpPr>
        <p:spPr>
          <a:xfrm>
            <a:off x="4433455" y="5448045"/>
            <a:ext cx="6483511" cy="417595"/>
          </a:xfrm>
        </p:spPr>
        <p:txBody>
          <a:bodyPr>
            <a:noAutofit/>
          </a:bodyPr>
          <a:lstStyle>
            <a:lvl1pPr>
              <a:defRPr sz="3000" cap="all" baseline="0"/>
            </a:lvl1pPr>
          </a:lstStyle>
          <a:p>
            <a:pPr lvl="0"/>
            <a:r>
              <a:rPr lang="en-US"/>
              <a:t>PRESENTATION TITLE</a:t>
            </a:r>
          </a:p>
        </p:txBody>
      </p:sp>
      <p:pic>
        <p:nvPicPr>
          <p:cNvPr id="10" name="Picture 9" descr="Washington State Department of Health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35892" y="5352116"/>
            <a:ext cx="1996064" cy="883125"/>
          </a:xfrm>
          <a:prstGeom prst="rect">
            <a:avLst/>
          </a:prstGeom>
        </p:spPr>
      </p:pic>
      <p:pic>
        <p:nvPicPr>
          <p:cNvPr id="13" name="Picture 12" descr="Photo of the Seattle skyline with Space Needle in foreground and Mount Rainier in the background."/>
          <p:cNvPicPr>
            <a:picLocks noChangeAspect="1"/>
          </p:cNvPicPr>
          <p:nvPr userDrawn="1"/>
        </p:nvPicPr>
        <p:blipFill rotWithShape="1">
          <a:blip r:embed="rId3">
            <a:extLst>
              <a:ext uri="{28A0092B-C50C-407E-A947-70E740481C1C}">
                <a14:useLocalDpi xmlns:a14="http://schemas.microsoft.com/office/drawing/2010/main" val="0"/>
              </a:ext>
            </a:extLst>
          </a:blip>
          <a:srcRect t="10518" b="14482"/>
          <a:stretch/>
        </p:blipFill>
        <p:spPr>
          <a:xfrm>
            <a:off x="0" y="-1"/>
            <a:ext cx="12192000" cy="4572001"/>
          </a:xfrm>
          <a:prstGeom prst="rect">
            <a:avLst/>
          </a:prstGeom>
        </p:spPr>
      </p:pic>
    </p:spTree>
    <p:extLst>
      <p:ext uri="{BB962C8B-B14F-4D97-AF65-F5344CB8AC3E}">
        <p14:creationId xmlns:p14="http://schemas.microsoft.com/office/powerpoint/2010/main" val="14627567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Icon List">
    <p:spTree>
      <p:nvGrpSpPr>
        <p:cNvPr id="1" name=""/>
        <p:cNvGrpSpPr/>
        <p:nvPr/>
      </p:nvGrpSpPr>
      <p:grpSpPr>
        <a:xfrm>
          <a:off x="0" y="0"/>
          <a:ext cx="0" cy="0"/>
          <a:chOff x="0" y="0"/>
          <a:chExt cx="0" cy="0"/>
        </a:xfrm>
      </p:grpSpPr>
      <p:cxnSp>
        <p:nvCxnSpPr>
          <p:cNvPr id="25" name="Straight Connector 24"/>
          <p:cNvCxnSpPr/>
          <p:nvPr userDrawn="1"/>
        </p:nvCxnSpPr>
        <p:spPr>
          <a:xfrm flipV="1">
            <a:off x="5763752" y="1246350"/>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sz="quarter" idx="22" hasCustomPrompt="1"/>
          </p:nvPr>
        </p:nvSpPr>
        <p:spPr>
          <a:xfrm>
            <a:off x="1693987" y="2483441"/>
            <a:ext cx="2387600" cy="372955"/>
          </a:xfrm>
        </p:spPr>
        <p:txBody>
          <a:bodyPr>
            <a:noAutofit/>
          </a:bodyPr>
          <a:lstStyle>
            <a:lvl1pPr marL="285750" indent="-285750" algn="l">
              <a:buFont typeface="Arial" panose="020B0604020202020204" pitchFamily="34" charset="0"/>
              <a:buNone/>
              <a:defRPr lang="en-US" sz="2200" b="1"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19" name="Text Placeholder 2"/>
          <p:cNvSpPr>
            <a:spLocks noGrp="1"/>
          </p:cNvSpPr>
          <p:nvPr>
            <p:ph type="body" sz="quarter" idx="23" hasCustomPrompt="1"/>
          </p:nvPr>
        </p:nvSpPr>
        <p:spPr>
          <a:xfrm>
            <a:off x="4902735" y="2483439"/>
            <a:ext cx="2387600" cy="372955"/>
          </a:xfrm>
        </p:spPr>
        <p:txBody>
          <a:bodyPr>
            <a:noAutofit/>
          </a:bodyPr>
          <a:lstStyle>
            <a:lvl1pPr marL="285750" indent="-285750" algn="l">
              <a:buFont typeface="Arial" panose="020B0604020202020204" pitchFamily="34" charset="0"/>
              <a:buNone/>
              <a:defRPr lang="en-US" sz="2200" b="1" kern="120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22" name="Text Placeholder 2"/>
          <p:cNvSpPr>
            <a:spLocks noGrp="1"/>
          </p:cNvSpPr>
          <p:nvPr>
            <p:ph type="body" sz="quarter" idx="24" hasCustomPrompt="1"/>
          </p:nvPr>
        </p:nvSpPr>
        <p:spPr>
          <a:xfrm>
            <a:off x="8132184" y="2483443"/>
            <a:ext cx="2387600" cy="372955"/>
          </a:xfrm>
        </p:spPr>
        <p:txBody>
          <a:bodyPr>
            <a:noAutofit/>
          </a:bodyPr>
          <a:lstStyle>
            <a:lvl1pPr marL="285750" indent="-285750" algn="l">
              <a:buFont typeface="Arial" panose="020B0604020202020204" pitchFamily="34" charset="0"/>
              <a:buNone/>
              <a:defRPr lang="en-US" sz="2200" b="1" kern="120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5" name="Text Placeholder 4"/>
          <p:cNvSpPr>
            <a:spLocks noGrp="1"/>
          </p:cNvSpPr>
          <p:nvPr>
            <p:ph type="body" sz="quarter" idx="25" hasCustomPrompt="1"/>
          </p:nvPr>
        </p:nvSpPr>
        <p:spPr>
          <a:xfrm>
            <a:off x="1693987" y="2859817"/>
            <a:ext cx="2387600" cy="3198287"/>
          </a:xfrm>
        </p:spPr>
        <p:txBody>
          <a:bodyPr>
            <a:noAutofit/>
          </a:bodyPr>
          <a:lstStyle>
            <a:lvl1pPr marL="285750" indent="-285750">
              <a:buFont typeface="Arial" panose="020B0604020202020204" pitchFamily="34" charset="0"/>
              <a:buNone/>
              <a:defRPr lang="en-US" sz="2200"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26" name="Text Placeholder 4"/>
          <p:cNvSpPr>
            <a:spLocks noGrp="1"/>
          </p:cNvSpPr>
          <p:nvPr>
            <p:ph type="body" sz="quarter" idx="26" hasCustomPrompt="1"/>
          </p:nvPr>
        </p:nvSpPr>
        <p:spPr>
          <a:xfrm>
            <a:off x="4902557" y="2859815"/>
            <a:ext cx="2387600" cy="3198289"/>
          </a:xfrm>
        </p:spPr>
        <p:txBody>
          <a:bodyPr>
            <a:noAutofit/>
          </a:bodyPr>
          <a:lstStyle>
            <a:lvl1pPr marL="285750" indent="-285750">
              <a:buFont typeface="Arial" panose="020B0604020202020204" pitchFamily="34" charset="0"/>
              <a:buNone/>
              <a:defRPr lang="en-US" sz="2200"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27" name="Text Placeholder 4"/>
          <p:cNvSpPr>
            <a:spLocks noGrp="1"/>
          </p:cNvSpPr>
          <p:nvPr>
            <p:ph type="body" sz="quarter" idx="27" hasCustomPrompt="1"/>
          </p:nvPr>
        </p:nvSpPr>
        <p:spPr>
          <a:xfrm>
            <a:off x="8131597" y="2859819"/>
            <a:ext cx="2387600" cy="3198285"/>
          </a:xfrm>
        </p:spPr>
        <p:txBody>
          <a:bodyPr>
            <a:noAutofit/>
          </a:bodyPr>
          <a:lstStyle>
            <a:lvl1pPr marL="285750" indent="-285750">
              <a:buFont typeface="Arial" panose="020B0604020202020204" pitchFamily="34" charset="0"/>
              <a:buNone/>
              <a:defRPr lang="en-US" sz="2200"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14" name="Oval 13">
            <a:extLst>
              <a:ext uri="{C183D7F6-B498-43B3-948B-1728B52AA6E4}">
                <adec:decorative xmlns:adec="http://schemas.microsoft.com/office/drawing/2017/decorative" val="1"/>
              </a:ext>
            </a:extLst>
          </p:cNvPr>
          <p:cNvSpPr/>
          <p:nvPr/>
        </p:nvSpPr>
        <p:spPr>
          <a:xfrm>
            <a:off x="2381156" y="1567694"/>
            <a:ext cx="986529" cy="740152"/>
          </a:xfrm>
          <a:prstGeom prst="ellipse">
            <a:avLst/>
          </a:prstGeom>
          <a:solidFill>
            <a:srgbClr val="349D96"/>
          </a:solidFill>
          <a:ln w="19050">
            <a:solidFill>
              <a:srgbClr val="349D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a:p>
        </p:txBody>
      </p:sp>
      <p:sp>
        <p:nvSpPr>
          <p:cNvPr id="17" name="Oval 16">
            <a:extLst>
              <a:ext uri="{C183D7F6-B498-43B3-948B-1728B52AA6E4}">
                <adec:decorative xmlns:adec="http://schemas.microsoft.com/office/drawing/2017/decorative" val="1"/>
              </a:ext>
            </a:extLst>
          </p:cNvPr>
          <p:cNvSpPr/>
          <p:nvPr/>
        </p:nvSpPr>
        <p:spPr>
          <a:xfrm>
            <a:off x="5602736" y="1567694"/>
            <a:ext cx="986529" cy="740152"/>
          </a:xfrm>
          <a:prstGeom prst="ellipse">
            <a:avLst/>
          </a:prstGeom>
          <a:solidFill>
            <a:srgbClr val="349D96"/>
          </a:solidFill>
          <a:ln w="19050">
            <a:solidFill>
              <a:srgbClr val="349D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a:p>
        </p:txBody>
      </p:sp>
      <p:sp>
        <p:nvSpPr>
          <p:cNvPr id="21" name="Oval 20">
            <a:extLst>
              <a:ext uri="{C183D7F6-B498-43B3-948B-1728B52AA6E4}">
                <adec:decorative xmlns:adec="http://schemas.microsoft.com/office/drawing/2017/decorative" val="1"/>
              </a:ext>
            </a:extLst>
          </p:cNvPr>
          <p:cNvSpPr/>
          <p:nvPr/>
        </p:nvSpPr>
        <p:spPr>
          <a:xfrm>
            <a:off x="8820774" y="1577212"/>
            <a:ext cx="986529" cy="740152"/>
          </a:xfrm>
          <a:prstGeom prst="ellipse">
            <a:avLst/>
          </a:prstGeom>
          <a:solidFill>
            <a:srgbClr val="349D96"/>
          </a:solidFill>
          <a:ln w="19050">
            <a:solidFill>
              <a:srgbClr val="349D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a:p>
        </p:txBody>
      </p:sp>
      <p:sp>
        <p:nvSpPr>
          <p:cNvPr id="16" name="TextBox 15"/>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a:t>
            </a:r>
            <a:r>
              <a:rPr lang="en-US" sz="1800" baseline="0">
                <a:solidFill>
                  <a:srgbClr val="349D96"/>
                </a:solidFill>
                <a:latin typeface="Century Gothic" panose="020B0502020202020204" pitchFamily="34" charset="0"/>
              </a:rPr>
              <a:t>State Department of Health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15" name="Title 1"/>
          <p:cNvSpPr>
            <a:spLocks noGrp="1"/>
          </p:cNvSpPr>
          <p:nvPr>
            <p:ph type="title" hasCustomPrompt="1"/>
          </p:nvPr>
        </p:nvSpPr>
        <p:spPr>
          <a:xfrm>
            <a:off x="-11081" y="670552"/>
            <a:ext cx="12180916" cy="485451"/>
          </a:xfrm>
        </p:spPr>
        <p:txBody>
          <a:bodyPr>
            <a:normAutofit/>
          </a:bodyPr>
          <a:lstStyle>
            <a:lvl1pPr algn="ctr">
              <a:defRPr sz="3000"/>
            </a:lvl1pPr>
          </a:lstStyle>
          <a:p>
            <a:pPr lvl="0"/>
            <a:r>
              <a:rPr lang="en-US"/>
              <a:t>Icon List (insert icons inside the circles)</a:t>
            </a:r>
          </a:p>
        </p:txBody>
      </p:sp>
    </p:spTree>
    <p:extLst>
      <p:ext uri="{BB962C8B-B14F-4D97-AF65-F5344CB8AC3E}">
        <p14:creationId xmlns:p14="http://schemas.microsoft.com/office/powerpoint/2010/main" val="11314604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Washington State Map with Population">
    <p:spTree>
      <p:nvGrpSpPr>
        <p:cNvPr id="1" name=""/>
        <p:cNvGrpSpPr/>
        <p:nvPr/>
      </p:nvGrpSpPr>
      <p:grpSpPr>
        <a:xfrm>
          <a:off x="0" y="0"/>
          <a:ext cx="0" cy="0"/>
          <a:chOff x="0" y="0"/>
          <a:chExt cx="0" cy="0"/>
        </a:xfrm>
      </p:grpSpPr>
      <p:sp>
        <p:nvSpPr>
          <p:cNvPr id="5" name="Rectangle 4"/>
          <p:cNvSpPr/>
          <p:nvPr userDrawn="1"/>
        </p:nvSpPr>
        <p:spPr>
          <a:xfrm>
            <a:off x="1" y="0"/>
            <a:ext cx="12192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6" name="Picture 15" descr="Washington State Department of Health Logo"/>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870118" y="6037360"/>
            <a:ext cx="1422005" cy="471857"/>
          </a:xfrm>
          <a:prstGeom prst="rect">
            <a:avLst/>
          </a:prstGeom>
        </p:spPr>
      </p:pic>
      <p:sp>
        <p:nvSpPr>
          <p:cNvPr id="129" name="Title 2"/>
          <p:cNvSpPr>
            <a:spLocks noGrp="1"/>
          </p:cNvSpPr>
          <p:nvPr>
            <p:ph type="title" hasCustomPrompt="1"/>
          </p:nvPr>
        </p:nvSpPr>
        <p:spPr>
          <a:xfrm>
            <a:off x="0" y="618424"/>
            <a:ext cx="12192000" cy="544750"/>
          </a:xfrm>
        </p:spPr>
        <p:txBody>
          <a:bodyPr>
            <a:normAutofit/>
          </a:bodyPr>
          <a:lstStyle>
            <a:lvl1pPr algn="ctr">
              <a:defRPr sz="2700" baseline="0"/>
            </a:lvl1pPr>
          </a:lstStyle>
          <a:p>
            <a:r>
              <a:rPr lang="en-US"/>
              <a:t>Washington State Population Served</a:t>
            </a:r>
          </a:p>
        </p:txBody>
      </p:sp>
      <p:grpSp>
        <p:nvGrpSpPr>
          <p:cNvPr id="2" name="Group 1"/>
          <p:cNvGrpSpPr/>
          <p:nvPr userDrawn="1"/>
        </p:nvGrpSpPr>
        <p:grpSpPr>
          <a:xfrm>
            <a:off x="799879" y="1246748"/>
            <a:ext cx="9665728" cy="5254671"/>
            <a:chOff x="599909" y="1246747"/>
            <a:chExt cx="7249296" cy="5254671"/>
          </a:xfrm>
        </p:grpSpPr>
        <p:sp>
          <p:nvSpPr>
            <p:cNvPr id="8" name="Rectangle 7"/>
            <p:cNvSpPr/>
            <p:nvPr userDrawn="1"/>
          </p:nvSpPr>
          <p:spPr>
            <a:xfrm>
              <a:off x="2773214" y="5894225"/>
              <a:ext cx="214952" cy="204716"/>
            </a:xfrm>
            <a:prstGeom prst="rect">
              <a:avLst/>
            </a:prstGeom>
            <a:solidFill>
              <a:srgbClr val="99999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Bef>
                  <a:spcPts val="200"/>
                </a:spcBef>
              </a:pPr>
              <a:endParaRPr lang="en-US" sz="800">
                <a:solidFill>
                  <a:schemeClr val="tx1">
                    <a:lumMod val="75000"/>
                    <a:lumOff val="25000"/>
                  </a:schemeClr>
                </a:solidFill>
                <a:latin typeface="Century Gothic" panose="020B0502020202020204" pitchFamily="34" charset="0"/>
              </a:endParaRPr>
            </a:p>
          </p:txBody>
        </p:sp>
        <p:sp>
          <p:nvSpPr>
            <p:cNvPr id="9" name="Rectangle 8"/>
            <p:cNvSpPr/>
            <p:nvPr userDrawn="1"/>
          </p:nvSpPr>
          <p:spPr>
            <a:xfrm>
              <a:off x="5701518" y="5890326"/>
              <a:ext cx="214952" cy="204716"/>
            </a:xfrm>
            <a:prstGeom prst="rect">
              <a:avLst/>
            </a:prstGeom>
            <a:solidFill>
              <a:srgbClr val="F3D17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Bef>
                  <a:spcPts val="200"/>
                </a:spcBef>
              </a:pPr>
              <a:endParaRPr lang="en-US" sz="1800"/>
            </a:p>
          </p:txBody>
        </p:sp>
        <p:sp>
          <p:nvSpPr>
            <p:cNvPr id="14" name="Rectangle 13"/>
            <p:cNvSpPr/>
            <p:nvPr userDrawn="1"/>
          </p:nvSpPr>
          <p:spPr>
            <a:xfrm>
              <a:off x="2774277" y="6272819"/>
              <a:ext cx="214952" cy="204716"/>
            </a:xfrm>
            <a:prstGeom prst="rect">
              <a:avLst/>
            </a:prstGeom>
            <a:solidFill>
              <a:srgbClr val="E8E8E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a:p>
          </p:txBody>
        </p:sp>
        <p:sp>
          <p:nvSpPr>
            <p:cNvPr id="15" name="Rectangle 14"/>
            <p:cNvSpPr/>
            <p:nvPr userDrawn="1"/>
          </p:nvSpPr>
          <p:spPr>
            <a:xfrm>
              <a:off x="5709719" y="6272819"/>
              <a:ext cx="214952" cy="204716"/>
            </a:xfrm>
            <a:prstGeom prst="rect">
              <a:avLst/>
            </a:prstGeom>
            <a:solidFill>
              <a:srgbClr val="349D9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a:p>
          </p:txBody>
        </p:sp>
        <p:sp>
          <p:nvSpPr>
            <p:cNvPr id="17" name="TextBox 16"/>
            <p:cNvSpPr txBox="1"/>
            <p:nvPr userDrawn="1"/>
          </p:nvSpPr>
          <p:spPr>
            <a:xfrm>
              <a:off x="599909" y="5183825"/>
              <a:ext cx="1473881" cy="400110"/>
            </a:xfrm>
            <a:prstGeom prst="rect">
              <a:avLst/>
            </a:prstGeom>
            <a:noFill/>
            <a:effectLst/>
          </p:spPr>
          <p:txBody>
            <a:bodyPr wrap="square" rtlCol="0">
              <a:spAutoFit/>
            </a:bodyPr>
            <a:lstStyle/>
            <a:p>
              <a:r>
                <a:rPr lang="en-US" sz="1000" b="1">
                  <a:solidFill>
                    <a:schemeClr val="tx1"/>
                  </a:solidFill>
                  <a:latin typeface="+mn-lt"/>
                </a:rPr>
                <a:t>*</a:t>
              </a:r>
              <a:r>
                <a:rPr lang="en-US" sz="1000" b="1" kern="1200">
                  <a:solidFill>
                    <a:schemeClr val="tx1"/>
                  </a:solidFill>
                  <a:latin typeface="+mn-lt"/>
                  <a:ea typeface="+mn-ea"/>
                  <a:cs typeface="+mn-cs"/>
                </a:rPr>
                <a:t>Agency leader is both director and health officer (2)</a:t>
              </a:r>
            </a:p>
          </p:txBody>
        </p:sp>
        <p:grpSp>
          <p:nvGrpSpPr>
            <p:cNvPr id="19" name="Group 18"/>
            <p:cNvGrpSpPr/>
            <p:nvPr/>
          </p:nvGrpSpPr>
          <p:grpSpPr>
            <a:xfrm>
              <a:off x="1155570" y="1367868"/>
              <a:ext cx="6693635" cy="4194289"/>
              <a:chOff x="1777366" y="2155881"/>
              <a:chExt cx="4480731" cy="2843080"/>
            </a:xfrm>
            <a:effectLst/>
          </p:grpSpPr>
          <p:sp>
            <p:nvSpPr>
              <p:cNvPr id="63" name="Freeform 26"/>
              <p:cNvSpPr>
                <a:spLocks/>
              </p:cNvSpPr>
              <p:nvPr/>
            </p:nvSpPr>
            <p:spPr bwMode="auto">
              <a:xfrm>
                <a:off x="3095735" y="2769165"/>
                <a:ext cx="842722" cy="427767"/>
              </a:xfrm>
              <a:custGeom>
                <a:avLst/>
                <a:gdLst/>
                <a:ahLst/>
                <a:cxnLst>
                  <a:cxn ang="0">
                    <a:pos x="3" y="449"/>
                  </a:cxn>
                  <a:cxn ang="0">
                    <a:pos x="6" y="435"/>
                  </a:cxn>
                  <a:cxn ang="0">
                    <a:pos x="30" y="409"/>
                  </a:cxn>
                  <a:cxn ang="0">
                    <a:pos x="41" y="395"/>
                  </a:cxn>
                  <a:cxn ang="0">
                    <a:pos x="45" y="375"/>
                  </a:cxn>
                  <a:cxn ang="0">
                    <a:pos x="46" y="355"/>
                  </a:cxn>
                  <a:cxn ang="0">
                    <a:pos x="55" y="337"/>
                  </a:cxn>
                  <a:cxn ang="0">
                    <a:pos x="60" y="315"/>
                  </a:cxn>
                  <a:cxn ang="0">
                    <a:pos x="78" y="306"/>
                  </a:cxn>
                  <a:cxn ang="0">
                    <a:pos x="108" y="295"/>
                  </a:cxn>
                  <a:cxn ang="0">
                    <a:pos x="112" y="266"/>
                  </a:cxn>
                  <a:cxn ang="0">
                    <a:pos x="108" y="237"/>
                  </a:cxn>
                  <a:cxn ang="0">
                    <a:pos x="77" y="220"/>
                  </a:cxn>
                  <a:cxn ang="0">
                    <a:pos x="55" y="197"/>
                  </a:cxn>
                  <a:cxn ang="0">
                    <a:pos x="41" y="179"/>
                  </a:cxn>
                  <a:cxn ang="0">
                    <a:pos x="28" y="157"/>
                  </a:cxn>
                  <a:cxn ang="0">
                    <a:pos x="28" y="140"/>
                  </a:cxn>
                  <a:cxn ang="0">
                    <a:pos x="23" y="117"/>
                  </a:cxn>
                  <a:cxn ang="0">
                    <a:pos x="25" y="97"/>
                  </a:cxn>
                  <a:cxn ang="0">
                    <a:pos x="13" y="70"/>
                  </a:cxn>
                  <a:cxn ang="0">
                    <a:pos x="12" y="53"/>
                  </a:cxn>
                  <a:cxn ang="0">
                    <a:pos x="12" y="25"/>
                  </a:cxn>
                  <a:cxn ang="0">
                    <a:pos x="15" y="15"/>
                  </a:cxn>
                  <a:cxn ang="0">
                    <a:pos x="165" y="1"/>
                  </a:cxn>
                  <a:cxn ang="0">
                    <a:pos x="273" y="1"/>
                  </a:cxn>
                  <a:cxn ang="0">
                    <a:pos x="513" y="5"/>
                  </a:cxn>
                  <a:cxn ang="0">
                    <a:pos x="912" y="15"/>
                  </a:cxn>
                  <a:cxn ang="0">
                    <a:pos x="912" y="32"/>
                  </a:cxn>
                  <a:cxn ang="0">
                    <a:pos x="927" y="57"/>
                  </a:cxn>
                  <a:cxn ang="0">
                    <a:pos x="940" y="70"/>
                  </a:cxn>
                  <a:cxn ang="0">
                    <a:pos x="945" y="85"/>
                  </a:cxn>
                  <a:cxn ang="0">
                    <a:pos x="960" y="97"/>
                  </a:cxn>
                  <a:cxn ang="0">
                    <a:pos x="972" y="117"/>
                  </a:cxn>
                  <a:cxn ang="0">
                    <a:pos x="970" y="132"/>
                  </a:cxn>
                  <a:cxn ang="0">
                    <a:pos x="945" y="137"/>
                  </a:cxn>
                  <a:cxn ang="0">
                    <a:pos x="938" y="155"/>
                  </a:cxn>
                  <a:cxn ang="0">
                    <a:pos x="947" y="172"/>
                  </a:cxn>
                  <a:cxn ang="0">
                    <a:pos x="932" y="184"/>
                  </a:cxn>
                  <a:cxn ang="0">
                    <a:pos x="918" y="197"/>
                  </a:cxn>
                  <a:cxn ang="0">
                    <a:pos x="900" y="204"/>
                  </a:cxn>
                  <a:cxn ang="0">
                    <a:pos x="883" y="212"/>
                  </a:cxn>
                  <a:cxn ang="0">
                    <a:pos x="860" y="217"/>
                  </a:cxn>
                  <a:cxn ang="0">
                    <a:pos x="842" y="224"/>
                  </a:cxn>
                  <a:cxn ang="0">
                    <a:pos x="822" y="235"/>
                  </a:cxn>
                  <a:cxn ang="0">
                    <a:pos x="820" y="252"/>
                  </a:cxn>
                  <a:cxn ang="0">
                    <a:pos x="838" y="266"/>
                  </a:cxn>
                  <a:cxn ang="0">
                    <a:pos x="829" y="284"/>
                  </a:cxn>
                  <a:cxn ang="0">
                    <a:pos x="817" y="302"/>
                  </a:cxn>
                  <a:cxn ang="0">
                    <a:pos x="807" y="322"/>
                  </a:cxn>
                  <a:cxn ang="0">
                    <a:pos x="802" y="340"/>
                  </a:cxn>
                  <a:cxn ang="0">
                    <a:pos x="802" y="357"/>
                  </a:cxn>
                  <a:cxn ang="0">
                    <a:pos x="800" y="375"/>
                  </a:cxn>
                  <a:cxn ang="0">
                    <a:pos x="812" y="389"/>
                  </a:cxn>
                  <a:cxn ang="0">
                    <a:pos x="815" y="407"/>
                  </a:cxn>
                  <a:cxn ang="0">
                    <a:pos x="830" y="419"/>
                  </a:cxn>
                  <a:cxn ang="0">
                    <a:pos x="843" y="426"/>
                  </a:cxn>
                  <a:cxn ang="0">
                    <a:pos x="862" y="424"/>
                  </a:cxn>
                  <a:cxn ang="0">
                    <a:pos x="862" y="439"/>
                  </a:cxn>
                  <a:cxn ang="0">
                    <a:pos x="850" y="455"/>
                  </a:cxn>
                  <a:cxn ang="0">
                    <a:pos x="837" y="474"/>
                  </a:cxn>
                  <a:cxn ang="0">
                    <a:pos x="282" y="471"/>
                  </a:cxn>
                  <a:cxn ang="0">
                    <a:pos x="133" y="467"/>
                  </a:cxn>
                  <a:cxn ang="0">
                    <a:pos x="1" y="459"/>
                  </a:cxn>
                </a:cxnLst>
                <a:rect l="0" t="0" r="r" b="b"/>
                <a:pathLst>
                  <a:path w="978" h="475">
                    <a:moveTo>
                      <a:pt x="1" y="459"/>
                    </a:moveTo>
                    <a:lnTo>
                      <a:pt x="3" y="449"/>
                    </a:lnTo>
                    <a:lnTo>
                      <a:pt x="0" y="442"/>
                    </a:lnTo>
                    <a:lnTo>
                      <a:pt x="6" y="435"/>
                    </a:lnTo>
                    <a:lnTo>
                      <a:pt x="13" y="426"/>
                    </a:lnTo>
                    <a:lnTo>
                      <a:pt x="30" y="409"/>
                    </a:lnTo>
                    <a:lnTo>
                      <a:pt x="35" y="404"/>
                    </a:lnTo>
                    <a:lnTo>
                      <a:pt x="41" y="395"/>
                    </a:lnTo>
                    <a:lnTo>
                      <a:pt x="45" y="384"/>
                    </a:lnTo>
                    <a:lnTo>
                      <a:pt x="45" y="375"/>
                    </a:lnTo>
                    <a:lnTo>
                      <a:pt x="45" y="366"/>
                    </a:lnTo>
                    <a:lnTo>
                      <a:pt x="46" y="355"/>
                    </a:lnTo>
                    <a:lnTo>
                      <a:pt x="52" y="342"/>
                    </a:lnTo>
                    <a:lnTo>
                      <a:pt x="55" y="337"/>
                    </a:lnTo>
                    <a:lnTo>
                      <a:pt x="57" y="324"/>
                    </a:lnTo>
                    <a:lnTo>
                      <a:pt x="60" y="315"/>
                    </a:lnTo>
                    <a:lnTo>
                      <a:pt x="73" y="312"/>
                    </a:lnTo>
                    <a:lnTo>
                      <a:pt x="78" y="306"/>
                    </a:lnTo>
                    <a:lnTo>
                      <a:pt x="97" y="306"/>
                    </a:lnTo>
                    <a:lnTo>
                      <a:pt x="108" y="295"/>
                    </a:lnTo>
                    <a:lnTo>
                      <a:pt x="112" y="279"/>
                    </a:lnTo>
                    <a:lnTo>
                      <a:pt x="112" y="266"/>
                    </a:lnTo>
                    <a:lnTo>
                      <a:pt x="115" y="252"/>
                    </a:lnTo>
                    <a:lnTo>
                      <a:pt x="108" y="237"/>
                    </a:lnTo>
                    <a:lnTo>
                      <a:pt x="88" y="225"/>
                    </a:lnTo>
                    <a:lnTo>
                      <a:pt x="77" y="220"/>
                    </a:lnTo>
                    <a:lnTo>
                      <a:pt x="68" y="205"/>
                    </a:lnTo>
                    <a:lnTo>
                      <a:pt x="55" y="197"/>
                    </a:lnTo>
                    <a:lnTo>
                      <a:pt x="52" y="186"/>
                    </a:lnTo>
                    <a:lnTo>
                      <a:pt x="41" y="179"/>
                    </a:lnTo>
                    <a:lnTo>
                      <a:pt x="35" y="170"/>
                    </a:lnTo>
                    <a:lnTo>
                      <a:pt x="28" y="157"/>
                    </a:lnTo>
                    <a:lnTo>
                      <a:pt x="28" y="146"/>
                    </a:lnTo>
                    <a:lnTo>
                      <a:pt x="28" y="140"/>
                    </a:lnTo>
                    <a:lnTo>
                      <a:pt x="25" y="128"/>
                    </a:lnTo>
                    <a:lnTo>
                      <a:pt x="23" y="117"/>
                    </a:lnTo>
                    <a:lnTo>
                      <a:pt x="28" y="108"/>
                    </a:lnTo>
                    <a:lnTo>
                      <a:pt x="25" y="97"/>
                    </a:lnTo>
                    <a:lnTo>
                      <a:pt x="18" y="88"/>
                    </a:lnTo>
                    <a:lnTo>
                      <a:pt x="13" y="70"/>
                    </a:lnTo>
                    <a:lnTo>
                      <a:pt x="6" y="65"/>
                    </a:lnTo>
                    <a:lnTo>
                      <a:pt x="12" y="53"/>
                    </a:lnTo>
                    <a:lnTo>
                      <a:pt x="8" y="32"/>
                    </a:lnTo>
                    <a:lnTo>
                      <a:pt x="12" y="25"/>
                    </a:lnTo>
                    <a:lnTo>
                      <a:pt x="5" y="15"/>
                    </a:lnTo>
                    <a:lnTo>
                      <a:pt x="15" y="15"/>
                    </a:lnTo>
                    <a:lnTo>
                      <a:pt x="18" y="0"/>
                    </a:lnTo>
                    <a:lnTo>
                      <a:pt x="165" y="1"/>
                    </a:lnTo>
                    <a:lnTo>
                      <a:pt x="265" y="1"/>
                    </a:lnTo>
                    <a:lnTo>
                      <a:pt x="273" y="1"/>
                    </a:lnTo>
                    <a:lnTo>
                      <a:pt x="378" y="5"/>
                    </a:lnTo>
                    <a:lnTo>
                      <a:pt x="513" y="5"/>
                    </a:lnTo>
                    <a:lnTo>
                      <a:pt x="912" y="8"/>
                    </a:lnTo>
                    <a:lnTo>
                      <a:pt x="912" y="15"/>
                    </a:lnTo>
                    <a:lnTo>
                      <a:pt x="907" y="21"/>
                    </a:lnTo>
                    <a:lnTo>
                      <a:pt x="912" y="32"/>
                    </a:lnTo>
                    <a:lnTo>
                      <a:pt x="923" y="46"/>
                    </a:lnTo>
                    <a:lnTo>
                      <a:pt x="927" y="57"/>
                    </a:lnTo>
                    <a:lnTo>
                      <a:pt x="932" y="65"/>
                    </a:lnTo>
                    <a:lnTo>
                      <a:pt x="940" y="70"/>
                    </a:lnTo>
                    <a:lnTo>
                      <a:pt x="938" y="83"/>
                    </a:lnTo>
                    <a:lnTo>
                      <a:pt x="945" y="85"/>
                    </a:lnTo>
                    <a:lnTo>
                      <a:pt x="949" y="93"/>
                    </a:lnTo>
                    <a:lnTo>
                      <a:pt x="960" y="97"/>
                    </a:lnTo>
                    <a:lnTo>
                      <a:pt x="967" y="102"/>
                    </a:lnTo>
                    <a:lnTo>
                      <a:pt x="972" y="117"/>
                    </a:lnTo>
                    <a:lnTo>
                      <a:pt x="977" y="126"/>
                    </a:lnTo>
                    <a:lnTo>
                      <a:pt x="970" y="132"/>
                    </a:lnTo>
                    <a:lnTo>
                      <a:pt x="960" y="133"/>
                    </a:lnTo>
                    <a:lnTo>
                      <a:pt x="945" y="137"/>
                    </a:lnTo>
                    <a:lnTo>
                      <a:pt x="940" y="146"/>
                    </a:lnTo>
                    <a:lnTo>
                      <a:pt x="938" y="155"/>
                    </a:lnTo>
                    <a:lnTo>
                      <a:pt x="943" y="165"/>
                    </a:lnTo>
                    <a:lnTo>
                      <a:pt x="947" y="172"/>
                    </a:lnTo>
                    <a:lnTo>
                      <a:pt x="940" y="179"/>
                    </a:lnTo>
                    <a:lnTo>
                      <a:pt x="932" y="184"/>
                    </a:lnTo>
                    <a:lnTo>
                      <a:pt x="923" y="192"/>
                    </a:lnTo>
                    <a:lnTo>
                      <a:pt x="918" y="197"/>
                    </a:lnTo>
                    <a:lnTo>
                      <a:pt x="909" y="200"/>
                    </a:lnTo>
                    <a:lnTo>
                      <a:pt x="900" y="204"/>
                    </a:lnTo>
                    <a:lnTo>
                      <a:pt x="892" y="205"/>
                    </a:lnTo>
                    <a:lnTo>
                      <a:pt x="883" y="212"/>
                    </a:lnTo>
                    <a:lnTo>
                      <a:pt x="869" y="215"/>
                    </a:lnTo>
                    <a:lnTo>
                      <a:pt x="860" y="217"/>
                    </a:lnTo>
                    <a:lnTo>
                      <a:pt x="850" y="217"/>
                    </a:lnTo>
                    <a:lnTo>
                      <a:pt x="842" y="224"/>
                    </a:lnTo>
                    <a:lnTo>
                      <a:pt x="829" y="233"/>
                    </a:lnTo>
                    <a:lnTo>
                      <a:pt x="822" y="235"/>
                    </a:lnTo>
                    <a:lnTo>
                      <a:pt x="815" y="237"/>
                    </a:lnTo>
                    <a:lnTo>
                      <a:pt x="820" y="252"/>
                    </a:lnTo>
                    <a:lnTo>
                      <a:pt x="830" y="260"/>
                    </a:lnTo>
                    <a:lnTo>
                      <a:pt x="838" y="266"/>
                    </a:lnTo>
                    <a:lnTo>
                      <a:pt x="835" y="279"/>
                    </a:lnTo>
                    <a:lnTo>
                      <a:pt x="829" y="284"/>
                    </a:lnTo>
                    <a:lnTo>
                      <a:pt x="820" y="292"/>
                    </a:lnTo>
                    <a:lnTo>
                      <a:pt x="817" y="302"/>
                    </a:lnTo>
                    <a:lnTo>
                      <a:pt x="807" y="312"/>
                    </a:lnTo>
                    <a:lnTo>
                      <a:pt x="807" y="322"/>
                    </a:lnTo>
                    <a:lnTo>
                      <a:pt x="803" y="332"/>
                    </a:lnTo>
                    <a:lnTo>
                      <a:pt x="802" y="340"/>
                    </a:lnTo>
                    <a:lnTo>
                      <a:pt x="797" y="347"/>
                    </a:lnTo>
                    <a:lnTo>
                      <a:pt x="802" y="357"/>
                    </a:lnTo>
                    <a:lnTo>
                      <a:pt x="797" y="364"/>
                    </a:lnTo>
                    <a:lnTo>
                      <a:pt x="800" y="375"/>
                    </a:lnTo>
                    <a:lnTo>
                      <a:pt x="807" y="384"/>
                    </a:lnTo>
                    <a:lnTo>
                      <a:pt x="812" y="389"/>
                    </a:lnTo>
                    <a:lnTo>
                      <a:pt x="817" y="399"/>
                    </a:lnTo>
                    <a:lnTo>
                      <a:pt x="815" y="407"/>
                    </a:lnTo>
                    <a:lnTo>
                      <a:pt x="817" y="415"/>
                    </a:lnTo>
                    <a:lnTo>
                      <a:pt x="830" y="419"/>
                    </a:lnTo>
                    <a:lnTo>
                      <a:pt x="837" y="426"/>
                    </a:lnTo>
                    <a:lnTo>
                      <a:pt x="843" y="426"/>
                    </a:lnTo>
                    <a:lnTo>
                      <a:pt x="852" y="424"/>
                    </a:lnTo>
                    <a:lnTo>
                      <a:pt x="862" y="424"/>
                    </a:lnTo>
                    <a:lnTo>
                      <a:pt x="865" y="433"/>
                    </a:lnTo>
                    <a:lnTo>
                      <a:pt x="862" y="439"/>
                    </a:lnTo>
                    <a:lnTo>
                      <a:pt x="858" y="449"/>
                    </a:lnTo>
                    <a:lnTo>
                      <a:pt x="850" y="455"/>
                    </a:lnTo>
                    <a:lnTo>
                      <a:pt x="843" y="464"/>
                    </a:lnTo>
                    <a:lnTo>
                      <a:pt x="837" y="474"/>
                    </a:lnTo>
                    <a:lnTo>
                      <a:pt x="535" y="471"/>
                    </a:lnTo>
                    <a:lnTo>
                      <a:pt x="282" y="471"/>
                    </a:lnTo>
                    <a:lnTo>
                      <a:pt x="265" y="471"/>
                    </a:lnTo>
                    <a:lnTo>
                      <a:pt x="133" y="467"/>
                    </a:lnTo>
                    <a:lnTo>
                      <a:pt x="92" y="467"/>
                    </a:lnTo>
                    <a:lnTo>
                      <a:pt x="1" y="459"/>
                    </a:lnTo>
                  </a:path>
                </a:pathLst>
              </a:custGeom>
              <a:solidFill>
                <a:srgbClr val="E8E8E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64" name="Freeform 5"/>
              <p:cNvSpPr>
                <a:spLocks/>
              </p:cNvSpPr>
              <p:nvPr/>
            </p:nvSpPr>
            <p:spPr bwMode="auto">
              <a:xfrm>
                <a:off x="4821678" y="3587777"/>
                <a:ext cx="809978" cy="446680"/>
              </a:xfrm>
              <a:custGeom>
                <a:avLst/>
                <a:gdLst/>
                <a:ahLst/>
                <a:cxnLst>
                  <a:cxn ang="0">
                    <a:pos x="854" y="436"/>
                  </a:cxn>
                  <a:cxn ang="0">
                    <a:pos x="845" y="441"/>
                  </a:cxn>
                  <a:cxn ang="0">
                    <a:pos x="837" y="448"/>
                  </a:cxn>
                  <a:cxn ang="0">
                    <a:pos x="815" y="454"/>
                  </a:cxn>
                  <a:cxn ang="0">
                    <a:pos x="809" y="461"/>
                  </a:cxn>
                  <a:cxn ang="0">
                    <a:pos x="797" y="465"/>
                  </a:cxn>
                  <a:cxn ang="0">
                    <a:pos x="789" y="461"/>
                  </a:cxn>
                  <a:cxn ang="0">
                    <a:pos x="782" y="470"/>
                  </a:cxn>
                  <a:cxn ang="0">
                    <a:pos x="778" y="473"/>
                  </a:cxn>
                  <a:cxn ang="0">
                    <a:pos x="482" y="483"/>
                  </a:cxn>
                  <a:cxn ang="0">
                    <a:pos x="315" y="485"/>
                  </a:cxn>
                  <a:cxn ang="0">
                    <a:pos x="3" y="495"/>
                  </a:cxn>
                  <a:cxn ang="0">
                    <a:pos x="0" y="334"/>
                  </a:cxn>
                  <a:cxn ang="0">
                    <a:pos x="80" y="334"/>
                  </a:cxn>
                  <a:cxn ang="0">
                    <a:pos x="257" y="332"/>
                  </a:cxn>
                  <a:cxn ang="0">
                    <a:pos x="252" y="175"/>
                  </a:cxn>
                  <a:cxn ang="0">
                    <a:pos x="249" y="90"/>
                  </a:cxn>
                  <a:cxn ang="0">
                    <a:pos x="249" y="15"/>
                  </a:cxn>
                  <a:cxn ang="0">
                    <a:pos x="925" y="0"/>
                  </a:cxn>
                  <a:cxn ang="0">
                    <a:pos x="932" y="167"/>
                  </a:cxn>
                  <a:cxn ang="0">
                    <a:pos x="939" y="308"/>
                  </a:cxn>
                  <a:cxn ang="0">
                    <a:pos x="932" y="352"/>
                  </a:cxn>
                  <a:cxn ang="0">
                    <a:pos x="924" y="358"/>
                  </a:cxn>
                  <a:cxn ang="0">
                    <a:pos x="917" y="366"/>
                  </a:cxn>
                  <a:cxn ang="0">
                    <a:pos x="911" y="376"/>
                  </a:cxn>
                  <a:cxn ang="0">
                    <a:pos x="917" y="381"/>
                  </a:cxn>
                  <a:cxn ang="0">
                    <a:pos x="914" y="390"/>
                  </a:cxn>
                  <a:cxn ang="0">
                    <a:pos x="909" y="399"/>
                  </a:cxn>
                  <a:cxn ang="0">
                    <a:pos x="902" y="405"/>
                  </a:cxn>
                  <a:cxn ang="0">
                    <a:pos x="904" y="413"/>
                  </a:cxn>
                  <a:cxn ang="0">
                    <a:pos x="907" y="425"/>
                  </a:cxn>
                  <a:cxn ang="0">
                    <a:pos x="898" y="425"/>
                  </a:cxn>
                  <a:cxn ang="0">
                    <a:pos x="887" y="430"/>
                  </a:cxn>
                  <a:cxn ang="0">
                    <a:pos x="887" y="441"/>
                  </a:cxn>
                  <a:cxn ang="0">
                    <a:pos x="871" y="441"/>
                  </a:cxn>
                  <a:cxn ang="0">
                    <a:pos x="854" y="436"/>
                  </a:cxn>
                </a:cxnLst>
                <a:rect l="0" t="0" r="r" b="b"/>
                <a:pathLst>
                  <a:path w="940" h="496">
                    <a:moveTo>
                      <a:pt x="854" y="436"/>
                    </a:moveTo>
                    <a:lnTo>
                      <a:pt x="845" y="441"/>
                    </a:lnTo>
                    <a:lnTo>
                      <a:pt x="837" y="448"/>
                    </a:lnTo>
                    <a:lnTo>
                      <a:pt x="815" y="454"/>
                    </a:lnTo>
                    <a:lnTo>
                      <a:pt x="809" y="461"/>
                    </a:lnTo>
                    <a:lnTo>
                      <a:pt x="797" y="465"/>
                    </a:lnTo>
                    <a:lnTo>
                      <a:pt x="789" y="461"/>
                    </a:lnTo>
                    <a:lnTo>
                      <a:pt x="782" y="470"/>
                    </a:lnTo>
                    <a:lnTo>
                      <a:pt x="778" y="473"/>
                    </a:lnTo>
                    <a:lnTo>
                      <a:pt x="482" y="483"/>
                    </a:lnTo>
                    <a:lnTo>
                      <a:pt x="315" y="485"/>
                    </a:lnTo>
                    <a:lnTo>
                      <a:pt x="3" y="495"/>
                    </a:lnTo>
                    <a:lnTo>
                      <a:pt x="0" y="334"/>
                    </a:lnTo>
                    <a:lnTo>
                      <a:pt x="80" y="334"/>
                    </a:lnTo>
                    <a:lnTo>
                      <a:pt x="257" y="332"/>
                    </a:lnTo>
                    <a:lnTo>
                      <a:pt x="252" y="175"/>
                    </a:lnTo>
                    <a:lnTo>
                      <a:pt x="249" y="90"/>
                    </a:lnTo>
                    <a:lnTo>
                      <a:pt x="249" y="15"/>
                    </a:lnTo>
                    <a:lnTo>
                      <a:pt x="925" y="0"/>
                    </a:lnTo>
                    <a:lnTo>
                      <a:pt x="932" y="167"/>
                    </a:lnTo>
                    <a:lnTo>
                      <a:pt x="939" y="308"/>
                    </a:lnTo>
                    <a:lnTo>
                      <a:pt x="932" y="352"/>
                    </a:lnTo>
                    <a:lnTo>
                      <a:pt x="924" y="358"/>
                    </a:lnTo>
                    <a:lnTo>
                      <a:pt x="917" y="366"/>
                    </a:lnTo>
                    <a:lnTo>
                      <a:pt x="911" y="376"/>
                    </a:lnTo>
                    <a:lnTo>
                      <a:pt x="917" y="381"/>
                    </a:lnTo>
                    <a:lnTo>
                      <a:pt x="914" y="390"/>
                    </a:lnTo>
                    <a:lnTo>
                      <a:pt x="909" y="399"/>
                    </a:lnTo>
                    <a:lnTo>
                      <a:pt x="902" y="405"/>
                    </a:lnTo>
                    <a:lnTo>
                      <a:pt x="904" y="413"/>
                    </a:lnTo>
                    <a:lnTo>
                      <a:pt x="907" y="425"/>
                    </a:lnTo>
                    <a:lnTo>
                      <a:pt x="898" y="425"/>
                    </a:lnTo>
                    <a:lnTo>
                      <a:pt x="887" y="430"/>
                    </a:lnTo>
                    <a:lnTo>
                      <a:pt x="887" y="441"/>
                    </a:lnTo>
                    <a:lnTo>
                      <a:pt x="871" y="441"/>
                    </a:lnTo>
                    <a:lnTo>
                      <a:pt x="854" y="436"/>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65" name="Freeform 6"/>
              <p:cNvSpPr>
                <a:spLocks/>
              </p:cNvSpPr>
              <p:nvPr/>
            </p:nvSpPr>
            <p:spPr bwMode="auto">
              <a:xfrm>
                <a:off x="5927212" y="4217271"/>
                <a:ext cx="330885" cy="384541"/>
              </a:xfrm>
              <a:custGeom>
                <a:avLst/>
                <a:gdLst/>
                <a:ahLst/>
                <a:cxnLst>
                  <a:cxn ang="0">
                    <a:pos x="150" y="0"/>
                  </a:cxn>
                  <a:cxn ang="0">
                    <a:pos x="165" y="12"/>
                  </a:cxn>
                  <a:cxn ang="0">
                    <a:pos x="165" y="33"/>
                  </a:cxn>
                  <a:cxn ang="0">
                    <a:pos x="184" y="37"/>
                  </a:cxn>
                  <a:cxn ang="0">
                    <a:pos x="212" y="28"/>
                  </a:cxn>
                  <a:cxn ang="0">
                    <a:pos x="231" y="33"/>
                  </a:cxn>
                  <a:cxn ang="0">
                    <a:pos x="264" y="28"/>
                  </a:cxn>
                  <a:cxn ang="0">
                    <a:pos x="279" y="28"/>
                  </a:cxn>
                  <a:cxn ang="0">
                    <a:pos x="281" y="50"/>
                  </a:cxn>
                  <a:cxn ang="0">
                    <a:pos x="279" y="70"/>
                  </a:cxn>
                  <a:cxn ang="0">
                    <a:pos x="269" y="86"/>
                  </a:cxn>
                  <a:cxn ang="0">
                    <a:pos x="279" y="101"/>
                  </a:cxn>
                  <a:cxn ang="0">
                    <a:pos x="296" y="106"/>
                  </a:cxn>
                  <a:cxn ang="0">
                    <a:pos x="300" y="126"/>
                  </a:cxn>
                  <a:cxn ang="0">
                    <a:pos x="316" y="139"/>
                  </a:cxn>
                  <a:cxn ang="0">
                    <a:pos x="320" y="156"/>
                  </a:cxn>
                  <a:cxn ang="0">
                    <a:pos x="336" y="170"/>
                  </a:cxn>
                  <a:cxn ang="0">
                    <a:pos x="346" y="192"/>
                  </a:cxn>
                  <a:cxn ang="0">
                    <a:pos x="346" y="213"/>
                  </a:cxn>
                  <a:cxn ang="0">
                    <a:pos x="355" y="238"/>
                  </a:cxn>
                  <a:cxn ang="0">
                    <a:pos x="364" y="250"/>
                  </a:cxn>
                  <a:cxn ang="0">
                    <a:pos x="369" y="266"/>
                  </a:cxn>
                  <a:cxn ang="0">
                    <a:pos x="366" y="283"/>
                  </a:cxn>
                  <a:cxn ang="0">
                    <a:pos x="356" y="308"/>
                  </a:cxn>
                  <a:cxn ang="0">
                    <a:pos x="341" y="321"/>
                  </a:cxn>
                  <a:cxn ang="0">
                    <a:pos x="341" y="339"/>
                  </a:cxn>
                  <a:cxn ang="0">
                    <a:pos x="361" y="352"/>
                  </a:cxn>
                  <a:cxn ang="0">
                    <a:pos x="369" y="371"/>
                  </a:cxn>
                  <a:cxn ang="0">
                    <a:pos x="378" y="391"/>
                  </a:cxn>
                  <a:cxn ang="0">
                    <a:pos x="256" y="418"/>
                  </a:cxn>
                  <a:cxn ang="0">
                    <a:pos x="0" y="312"/>
                  </a:cxn>
                  <a:cxn ang="0">
                    <a:pos x="30" y="153"/>
                  </a:cxn>
                  <a:cxn ang="0">
                    <a:pos x="41" y="78"/>
                  </a:cxn>
                  <a:cxn ang="0">
                    <a:pos x="67" y="63"/>
                  </a:cxn>
                  <a:cxn ang="0">
                    <a:pos x="152" y="46"/>
                  </a:cxn>
                </a:cxnLst>
                <a:rect l="0" t="0" r="r" b="b"/>
                <a:pathLst>
                  <a:path w="384" h="427">
                    <a:moveTo>
                      <a:pt x="152" y="46"/>
                    </a:moveTo>
                    <a:lnTo>
                      <a:pt x="150" y="0"/>
                    </a:lnTo>
                    <a:lnTo>
                      <a:pt x="159" y="1"/>
                    </a:lnTo>
                    <a:lnTo>
                      <a:pt x="165" y="12"/>
                    </a:lnTo>
                    <a:lnTo>
                      <a:pt x="164" y="25"/>
                    </a:lnTo>
                    <a:lnTo>
                      <a:pt x="165" y="33"/>
                    </a:lnTo>
                    <a:lnTo>
                      <a:pt x="174" y="37"/>
                    </a:lnTo>
                    <a:lnTo>
                      <a:pt x="184" y="37"/>
                    </a:lnTo>
                    <a:lnTo>
                      <a:pt x="202" y="28"/>
                    </a:lnTo>
                    <a:lnTo>
                      <a:pt x="212" y="28"/>
                    </a:lnTo>
                    <a:lnTo>
                      <a:pt x="219" y="32"/>
                    </a:lnTo>
                    <a:lnTo>
                      <a:pt x="231" y="33"/>
                    </a:lnTo>
                    <a:lnTo>
                      <a:pt x="239" y="33"/>
                    </a:lnTo>
                    <a:lnTo>
                      <a:pt x="264" y="28"/>
                    </a:lnTo>
                    <a:lnTo>
                      <a:pt x="269" y="25"/>
                    </a:lnTo>
                    <a:lnTo>
                      <a:pt x="279" y="28"/>
                    </a:lnTo>
                    <a:lnTo>
                      <a:pt x="284" y="37"/>
                    </a:lnTo>
                    <a:lnTo>
                      <a:pt x="281" y="50"/>
                    </a:lnTo>
                    <a:lnTo>
                      <a:pt x="279" y="57"/>
                    </a:lnTo>
                    <a:lnTo>
                      <a:pt x="279" y="70"/>
                    </a:lnTo>
                    <a:lnTo>
                      <a:pt x="271" y="78"/>
                    </a:lnTo>
                    <a:lnTo>
                      <a:pt x="269" y="86"/>
                    </a:lnTo>
                    <a:lnTo>
                      <a:pt x="269" y="98"/>
                    </a:lnTo>
                    <a:lnTo>
                      <a:pt x="279" y="101"/>
                    </a:lnTo>
                    <a:lnTo>
                      <a:pt x="287" y="105"/>
                    </a:lnTo>
                    <a:lnTo>
                      <a:pt x="296" y="106"/>
                    </a:lnTo>
                    <a:lnTo>
                      <a:pt x="298" y="119"/>
                    </a:lnTo>
                    <a:lnTo>
                      <a:pt x="300" y="126"/>
                    </a:lnTo>
                    <a:lnTo>
                      <a:pt x="309" y="132"/>
                    </a:lnTo>
                    <a:lnTo>
                      <a:pt x="316" y="139"/>
                    </a:lnTo>
                    <a:lnTo>
                      <a:pt x="324" y="143"/>
                    </a:lnTo>
                    <a:lnTo>
                      <a:pt x="320" y="156"/>
                    </a:lnTo>
                    <a:lnTo>
                      <a:pt x="326" y="165"/>
                    </a:lnTo>
                    <a:lnTo>
                      <a:pt x="336" y="170"/>
                    </a:lnTo>
                    <a:lnTo>
                      <a:pt x="341" y="179"/>
                    </a:lnTo>
                    <a:lnTo>
                      <a:pt x="346" y="192"/>
                    </a:lnTo>
                    <a:lnTo>
                      <a:pt x="349" y="203"/>
                    </a:lnTo>
                    <a:lnTo>
                      <a:pt x="346" y="213"/>
                    </a:lnTo>
                    <a:lnTo>
                      <a:pt x="341" y="223"/>
                    </a:lnTo>
                    <a:lnTo>
                      <a:pt x="355" y="238"/>
                    </a:lnTo>
                    <a:lnTo>
                      <a:pt x="360" y="243"/>
                    </a:lnTo>
                    <a:lnTo>
                      <a:pt x="364" y="250"/>
                    </a:lnTo>
                    <a:lnTo>
                      <a:pt x="371" y="256"/>
                    </a:lnTo>
                    <a:lnTo>
                      <a:pt x="369" y="266"/>
                    </a:lnTo>
                    <a:lnTo>
                      <a:pt x="364" y="276"/>
                    </a:lnTo>
                    <a:lnTo>
                      <a:pt x="366" y="283"/>
                    </a:lnTo>
                    <a:lnTo>
                      <a:pt x="360" y="292"/>
                    </a:lnTo>
                    <a:lnTo>
                      <a:pt x="356" y="308"/>
                    </a:lnTo>
                    <a:lnTo>
                      <a:pt x="355" y="316"/>
                    </a:lnTo>
                    <a:lnTo>
                      <a:pt x="341" y="321"/>
                    </a:lnTo>
                    <a:lnTo>
                      <a:pt x="336" y="331"/>
                    </a:lnTo>
                    <a:lnTo>
                      <a:pt x="341" y="339"/>
                    </a:lnTo>
                    <a:lnTo>
                      <a:pt x="355" y="343"/>
                    </a:lnTo>
                    <a:lnTo>
                      <a:pt x="361" y="352"/>
                    </a:lnTo>
                    <a:lnTo>
                      <a:pt x="364" y="361"/>
                    </a:lnTo>
                    <a:lnTo>
                      <a:pt x="369" y="371"/>
                    </a:lnTo>
                    <a:lnTo>
                      <a:pt x="375" y="379"/>
                    </a:lnTo>
                    <a:lnTo>
                      <a:pt x="378" y="391"/>
                    </a:lnTo>
                    <a:lnTo>
                      <a:pt x="383" y="407"/>
                    </a:lnTo>
                    <a:lnTo>
                      <a:pt x="256" y="418"/>
                    </a:lnTo>
                    <a:lnTo>
                      <a:pt x="3" y="426"/>
                    </a:lnTo>
                    <a:lnTo>
                      <a:pt x="0" y="312"/>
                    </a:lnTo>
                    <a:lnTo>
                      <a:pt x="39" y="311"/>
                    </a:lnTo>
                    <a:lnTo>
                      <a:pt x="30" y="153"/>
                    </a:lnTo>
                    <a:lnTo>
                      <a:pt x="28" y="78"/>
                    </a:lnTo>
                    <a:lnTo>
                      <a:pt x="41" y="78"/>
                    </a:lnTo>
                    <a:lnTo>
                      <a:pt x="41" y="63"/>
                    </a:lnTo>
                    <a:lnTo>
                      <a:pt x="67" y="63"/>
                    </a:lnTo>
                    <a:lnTo>
                      <a:pt x="68" y="50"/>
                    </a:lnTo>
                    <a:lnTo>
                      <a:pt x="152" y="46"/>
                    </a:lnTo>
                  </a:path>
                </a:pathLst>
              </a:custGeom>
              <a:solidFill>
                <a:srgbClr val="E8E8E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66" name="Freeform 7"/>
              <p:cNvSpPr>
                <a:spLocks/>
              </p:cNvSpPr>
              <p:nvPr/>
            </p:nvSpPr>
            <p:spPr bwMode="auto">
              <a:xfrm>
                <a:off x="4527845" y="4040761"/>
                <a:ext cx="553198" cy="727656"/>
              </a:xfrm>
              <a:custGeom>
                <a:avLst/>
                <a:gdLst/>
                <a:ahLst/>
                <a:cxnLst>
                  <a:cxn ang="0">
                    <a:pos x="57" y="797"/>
                  </a:cxn>
                  <a:cxn ang="0">
                    <a:pos x="13" y="624"/>
                  </a:cxn>
                  <a:cxn ang="0">
                    <a:pos x="8" y="475"/>
                  </a:cxn>
                  <a:cxn ang="0">
                    <a:pos x="0" y="93"/>
                  </a:cxn>
                  <a:cxn ang="0">
                    <a:pos x="33" y="97"/>
                  </a:cxn>
                  <a:cxn ang="0">
                    <a:pos x="55" y="90"/>
                  </a:cxn>
                  <a:cxn ang="0">
                    <a:pos x="83" y="88"/>
                  </a:cxn>
                  <a:cxn ang="0">
                    <a:pos x="126" y="75"/>
                  </a:cxn>
                  <a:cxn ang="0">
                    <a:pos x="164" y="77"/>
                  </a:cxn>
                  <a:cxn ang="0">
                    <a:pos x="184" y="68"/>
                  </a:cxn>
                  <a:cxn ang="0">
                    <a:pos x="226" y="17"/>
                  </a:cxn>
                  <a:cxn ang="0">
                    <a:pos x="240" y="0"/>
                  </a:cxn>
                  <a:cxn ang="0">
                    <a:pos x="259" y="12"/>
                  </a:cxn>
                  <a:cxn ang="0">
                    <a:pos x="277" y="32"/>
                  </a:cxn>
                  <a:cxn ang="0">
                    <a:pos x="282" y="45"/>
                  </a:cxn>
                  <a:cxn ang="0">
                    <a:pos x="293" y="61"/>
                  </a:cxn>
                  <a:cxn ang="0">
                    <a:pos x="309" y="70"/>
                  </a:cxn>
                  <a:cxn ang="0">
                    <a:pos x="315" y="99"/>
                  </a:cxn>
                  <a:cxn ang="0">
                    <a:pos x="342" y="133"/>
                  </a:cxn>
                  <a:cxn ang="0">
                    <a:pos x="366" y="146"/>
                  </a:cxn>
                  <a:cxn ang="0">
                    <a:pos x="406" y="183"/>
                  </a:cxn>
                  <a:cxn ang="0">
                    <a:pos x="412" y="208"/>
                  </a:cxn>
                  <a:cxn ang="0">
                    <a:pos x="412" y="228"/>
                  </a:cxn>
                  <a:cxn ang="0">
                    <a:pos x="412" y="255"/>
                  </a:cxn>
                  <a:cxn ang="0">
                    <a:pos x="411" y="286"/>
                  </a:cxn>
                  <a:cxn ang="0">
                    <a:pos x="412" y="310"/>
                  </a:cxn>
                  <a:cxn ang="0">
                    <a:pos x="412" y="337"/>
                  </a:cxn>
                  <a:cxn ang="0">
                    <a:pos x="422" y="362"/>
                  </a:cxn>
                  <a:cxn ang="0">
                    <a:pos x="412" y="392"/>
                  </a:cxn>
                  <a:cxn ang="0">
                    <a:pos x="419" y="412"/>
                  </a:cxn>
                  <a:cxn ang="0">
                    <a:pos x="453" y="437"/>
                  </a:cxn>
                  <a:cxn ang="0">
                    <a:pos x="479" y="446"/>
                  </a:cxn>
                  <a:cxn ang="0">
                    <a:pos x="509" y="448"/>
                  </a:cxn>
                  <a:cxn ang="0">
                    <a:pos x="582" y="490"/>
                  </a:cxn>
                  <a:cxn ang="0">
                    <a:pos x="614" y="528"/>
                  </a:cxn>
                  <a:cxn ang="0">
                    <a:pos x="622" y="548"/>
                  </a:cxn>
                  <a:cxn ang="0">
                    <a:pos x="634" y="592"/>
                  </a:cxn>
                  <a:cxn ang="0">
                    <a:pos x="641" y="620"/>
                  </a:cxn>
                  <a:cxn ang="0">
                    <a:pos x="627" y="630"/>
                  </a:cxn>
                  <a:cxn ang="0">
                    <a:pos x="594" y="670"/>
                  </a:cxn>
                  <a:cxn ang="0">
                    <a:pos x="514" y="713"/>
                  </a:cxn>
                  <a:cxn ang="0">
                    <a:pos x="486" y="719"/>
                  </a:cxn>
                  <a:cxn ang="0">
                    <a:pos x="427" y="708"/>
                  </a:cxn>
                  <a:cxn ang="0">
                    <a:pos x="355" y="724"/>
                  </a:cxn>
                  <a:cxn ang="0">
                    <a:pos x="295" y="730"/>
                  </a:cxn>
                  <a:cxn ang="0">
                    <a:pos x="247" y="739"/>
                  </a:cxn>
                  <a:cxn ang="0">
                    <a:pos x="193" y="730"/>
                  </a:cxn>
                  <a:cxn ang="0">
                    <a:pos x="148" y="788"/>
                  </a:cxn>
                </a:cxnLst>
                <a:rect l="0" t="0" r="r" b="b"/>
                <a:pathLst>
                  <a:path w="642" h="808">
                    <a:moveTo>
                      <a:pt x="79" y="797"/>
                    </a:moveTo>
                    <a:lnTo>
                      <a:pt x="57" y="797"/>
                    </a:lnTo>
                    <a:lnTo>
                      <a:pt x="13" y="807"/>
                    </a:lnTo>
                    <a:lnTo>
                      <a:pt x="13" y="624"/>
                    </a:lnTo>
                    <a:lnTo>
                      <a:pt x="10" y="546"/>
                    </a:lnTo>
                    <a:lnTo>
                      <a:pt x="8" y="475"/>
                    </a:lnTo>
                    <a:lnTo>
                      <a:pt x="1" y="195"/>
                    </a:lnTo>
                    <a:lnTo>
                      <a:pt x="0" y="93"/>
                    </a:lnTo>
                    <a:lnTo>
                      <a:pt x="13" y="97"/>
                    </a:lnTo>
                    <a:lnTo>
                      <a:pt x="33" y="97"/>
                    </a:lnTo>
                    <a:lnTo>
                      <a:pt x="45" y="93"/>
                    </a:lnTo>
                    <a:lnTo>
                      <a:pt x="55" y="90"/>
                    </a:lnTo>
                    <a:lnTo>
                      <a:pt x="70" y="88"/>
                    </a:lnTo>
                    <a:lnTo>
                      <a:pt x="83" y="88"/>
                    </a:lnTo>
                    <a:lnTo>
                      <a:pt x="102" y="75"/>
                    </a:lnTo>
                    <a:lnTo>
                      <a:pt x="126" y="75"/>
                    </a:lnTo>
                    <a:lnTo>
                      <a:pt x="142" y="81"/>
                    </a:lnTo>
                    <a:lnTo>
                      <a:pt x="164" y="77"/>
                    </a:lnTo>
                    <a:lnTo>
                      <a:pt x="173" y="72"/>
                    </a:lnTo>
                    <a:lnTo>
                      <a:pt x="184" y="68"/>
                    </a:lnTo>
                    <a:lnTo>
                      <a:pt x="192" y="59"/>
                    </a:lnTo>
                    <a:lnTo>
                      <a:pt x="226" y="17"/>
                    </a:lnTo>
                    <a:lnTo>
                      <a:pt x="232" y="6"/>
                    </a:lnTo>
                    <a:lnTo>
                      <a:pt x="240" y="0"/>
                    </a:lnTo>
                    <a:lnTo>
                      <a:pt x="247" y="6"/>
                    </a:lnTo>
                    <a:lnTo>
                      <a:pt x="259" y="12"/>
                    </a:lnTo>
                    <a:lnTo>
                      <a:pt x="267" y="23"/>
                    </a:lnTo>
                    <a:lnTo>
                      <a:pt x="277" y="32"/>
                    </a:lnTo>
                    <a:lnTo>
                      <a:pt x="282" y="39"/>
                    </a:lnTo>
                    <a:lnTo>
                      <a:pt x="282" y="45"/>
                    </a:lnTo>
                    <a:lnTo>
                      <a:pt x="282" y="52"/>
                    </a:lnTo>
                    <a:lnTo>
                      <a:pt x="293" y="61"/>
                    </a:lnTo>
                    <a:lnTo>
                      <a:pt x="302" y="65"/>
                    </a:lnTo>
                    <a:lnTo>
                      <a:pt x="309" y="70"/>
                    </a:lnTo>
                    <a:lnTo>
                      <a:pt x="315" y="81"/>
                    </a:lnTo>
                    <a:lnTo>
                      <a:pt x="315" y="99"/>
                    </a:lnTo>
                    <a:lnTo>
                      <a:pt x="319" y="108"/>
                    </a:lnTo>
                    <a:lnTo>
                      <a:pt x="342" y="133"/>
                    </a:lnTo>
                    <a:lnTo>
                      <a:pt x="355" y="139"/>
                    </a:lnTo>
                    <a:lnTo>
                      <a:pt x="366" y="146"/>
                    </a:lnTo>
                    <a:lnTo>
                      <a:pt x="380" y="163"/>
                    </a:lnTo>
                    <a:lnTo>
                      <a:pt x="406" y="183"/>
                    </a:lnTo>
                    <a:lnTo>
                      <a:pt x="411" y="195"/>
                    </a:lnTo>
                    <a:lnTo>
                      <a:pt x="412" y="208"/>
                    </a:lnTo>
                    <a:lnTo>
                      <a:pt x="412" y="217"/>
                    </a:lnTo>
                    <a:lnTo>
                      <a:pt x="412" y="228"/>
                    </a:lnTo>
                    <a:lnTo>
                      <a:pt x="412" y="245"/>
                    </a:lnTo>
                    <a:lnTo>
                      <a:pt x="412" y="255"/>
                    </a:lnTo>
                    <a:lnTo>
                      <a:pt x="412" y="266"/>
                    </a:lnTo>
                    <a:lnTo>
                      <a:pt x="411" y="286"/>
                    </a:lnTo>
                    <a:lnTo>
                      <a:pt x="412" y="299"/>
                    </a:lnTo>
                    <a:lnTo>
                      <a:pt x="412" y="310"/>
                    </a:lnTo>
                    <a:lnTo>
                      <a:pt x="411" y="323"/>
                    </a:lnTo>
                    <a:lnTo>
                      <a:pt x="412" y="337"/>
                    </a:lnTo>
                    <a:lnTo>
                      <a:pt x="419" y="346"/>
                    </a:lnTo>
                    <a:lnTo>
                      <a:pt x="422" y="362"/>
                    </a:lnTo>
                    <a:lnTo>
                      <a:pt x="422" y="375"/>
                    </a:lnTo>
                    <a:lnTo>
                      <a:pt x="412" y="392"/>
                    </a:lnTo>
                    <a:lnTo>
                      <a:pt x="412" y="405"/>
                    </a:lnTo>
                    <a:lnTo>
                      <a:pt x="419" y="412"/>
                    </a:lnTo>
                    <a:lnTo>
                      <a:pt x="427" y="415"/>
                    </a:lnTo>
                    <a:lnTo>
                      <a:pt x="453" y="437"/>
                    </a:lnTo>
                    <a:lnTo>
                      <a:pt x="466" y="445"/>
                    </a:lnTo>
                    <a:lnTo>
                      <a:pt x="479" y="446"/>
                    </a:lnTo>
                    <a:lnTo>
                      <a:pt x="499" y="448"/>
                    </a:lnTo>
                    <a:lnTo>
                      <a:pt x="509" y="448"/>
                    </a:lnTo>
                    <a:lnTo>
                      <a:pt x="567" y="479"/>
                    </a:lnTo>
                    <a:lnTo>
                      <a:pt x="582" y="490"/>
                    </a:lnTo>
                    <a:lnTo>
                      <a:pt x="607" y="519"/>
                    </a:lnTo>
                    <a:lnTo>
                      <a:pt x="614" y="528"/>
                    </a:lnTo>
                    <a:lnTo>
                      <a:pt x="618" y="535"/>
                    </a:lnTo>
                    <a:lnTo>
                      <a:pt x="622" y="548"/>
                    </a:lnTo>
                    <a:lnTo>
                      <a:pt x="634" y="579"/>
                    </a:lnTo>
                    <a:lnTo>
                      <a:pt x="634" y="592"/>
                    </a:lnTo>
                    <a:lnTo>
                      <a:pt x="633" y="602"/>
                    </a:lnTo>
                    <a:lnTo>
                      <a:pt x="641" y="620"/>
                    </a:lnTo>
                    <a:lnTo>
                      <a:pt x="634" y="626"/>
                    </a:lnTo>
                    <a:lnTo>
                      <a:pt x="627" y="630"/>
                    </a:lnTo>
                    <a:lnTo>
                      <a:pt x="607" y="650"/>
                    </a:lnTo>
                    <a:lnTo>
                      <a:pt x="594" y="670"/>
                    </a:lnTo>
                    <a:lnTo>
                      <a:pt x="582" y="679"/>
                    </a:lnTo>
                    <a:lnTo>
                      <a:pt x="514" y="713"/>
                    </a:lnTo>
                    <a:lnTo>
                      <a:pt x="504" y="713"/>
                    </a:lnTo>
                    <a:lnTo>
                      <a:pt x="486" y="719"/>
                    </a:lnTo>
                    <a:lnTo>
                      <a:pt x="469" y="719"/>
                    </a:lnTo>
                    <a:lnTo>
                      <a:pt x="427" y="708"/>
                    </a:lnTo>
                    <a:lnTo>
                      <a:pt x="382" y="713"/>
                    </a:lnTo>
                    <a:lnTo>
                      <a:pt x="355" y="724"/>
                    </a:lnTo>
                    <a:lnTo>
                      <a:pt x="309" y="728"/>
                    </a:lnTo>
                    <a:lnTo>
                      <a:pt x="295" y="730"/>
                    </a:lnTo>
                    <a:lnTo>
                      <a:pt x="272" y="739"/>
                    </a:lnTo>
                    <a:lnTo>
                      <a:pt x="247" y="739"/>
                    </a:lnTo>
                    <a:lnTo>
                      <a:pt x="215" y="724"/>
                    </a:lnTo>
                    <a:lnTo>
                      <a:pt x="193" y="730"/>
                    </a:lnTo>
                    <a:lnTo>
                      <a:pt x="177" y="742"/>
                    </a:lnTo>
                    <a:lnTo>
                      <a:pt x="148" y="788"/>
                    </a:lnTo>
                    <a:lnTo>
                      <a:pt x="79" y="797"/>
                    </a:lnTo>
                  </a:path>
                </a:pathLst>
              </a:custGeom>
              <a:solidFill>
                <a:srgbClr val="349D96"/>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67" name="Freeform 8"/>
              <p:cNvSpPr>
                <a:spLocks/>
              </p:cNvSpPr>
              <p:nvPr/>
            </p:nvSpPr>
            <p:spPr bwMode="auto">
              <a:xfrm>
                <a:off x="3783355" y="2572842"/>
                <a:ext cx="742767" cy="1045554"/>
              </a:xfrm>
              <a:custGeom>
                <a:avLst/>
                <a:gdLst/>
                <a:ahLst/>
                <a:cxnLst>
                  <a:cxn ang="0">
                    <a:pos x="450" y="1112"/>
                  </a:cxn>
                  <a:cxn ang="0">
                    <a:pos x="399" y="1113"/>
                  </a:cxn>
                  <a:cxn ang="0">
                    <a:pos x="349" y="1086"/>
                  </a:cxn>
                  <a:cxn ang="0">
                    <a:pos x="299" y="1057"/>
                  </a:cxn>
                  <a:cxn ang="0">
                    <a:pos x="254" y="1026"/>
                  </a:cxn>
                  <a:cxn ang="0">
                    <a:pos x="207" y="1018"/>
                  </a:cxn>
                  <a:cxn ang="0">
                    <a:pos x="150" y="979"/>
                  </a:cxn>
                  <a:cxn ang="0">
                    <a:pos x="101" y="921"/>
                  </a:cxn>
                  <a:cxn ang="0">
                    <a:pos x="57" y="873"/>
                  </a:cxn>
                  <a:cxn ang="0">
                    <a:pos x="35" y="828"/>
                  </a:cxn>
                  <a:cxn ang="0">
                    <a:pos x="45" y="774"/>
                  </a:cxn>
                  <a:cxn ang="0">
                    <a:pos x="61" y="743"/>
                  </a:cxn>
                  <a:cxn ang="0">
                    <a:pos x="39" y="692"/>
                  </a:cxn>
                  <a:cxn ang="0">
                    <a:pos x="63" y="643"/>
                  </a:cxn>
                  <a:cxn ang="0">
                    <a:pos x="15" y="626"/>
                  </a:cxn>
                  <a:cxn ang="0">
                    <a:pos x="5" y="576"/>
                  </a:cxn>
                  <a:cxn ang="0">
                    <a:pos x="17" y="522"/>
                  </a:cxn>
                  <a:cxn ang="0">
                    <a:pos x="23" y="470"/>
                  </a:cxn>
                  <a:cxn ang="0">
                    <a:pos x="63" y="437"/>
                  </a:cxn>
                  <a:cxn ang="0">
                    <a:pos x="121" y="415"/>
                  </a:cxn>
                  <a:cxn ang="0">
                    <a:pos x="139" y="374"/>
                  </a:cxn>
                  <a:cxn ang="0">
                    <a:pos x="174" y="335"/>
                  </a:cxn>
                  <a:cxn ang="0">
                    <a:pos x="143" y="288"/>
                  </a:cxn>
                  <a:cxn ang="0">
                    <a:pos x="115" y="234"/>
                  </a:cxn>
                  <a:cxn ang="0">
                    <a:pos x="73" y="195"/>
                  </a:cxn>
                  <a:cxn ang="0">
                    <a:pos x="79" y="150"/>
                  </a:cxn>
                  <a:cxn ang="0">
                    <a:pos x="92" y="95"/>
                  </a:cxn>
                  <a:cxn ang="0">
                    <a:pos x="119" y="50"/>
                  </a:cxn>
                  <a:cxn ang="0">
                    <a:pos x="167" y="19"/>
                  </a:cxn>
                  <a:cxn ang="0">
                    <a:pos x="214" y="0"/>
                  </a:cxn>
                  <a:cxn ang="0">
                    <a:pos x="252" y="37"/>
                  </a:cxn>
                  <a:cxn ang="0">
                    <a:pos x="312" y="13"/>
                  </a:cxn>
                  <a:cxn ang="0">
                    <a:pos x="343" y="37"/>
                  </a:cxn>
                  <a:cxn ang="0">
                    <a:pos x="342" y="86"/>
                  </a:cxn>
                  <a:cxn ang="0">
                    <a:pos x="357" y="135"/>
                  </a:cxn>
                  <a:cxn ang="0">
                    <a:pos x="397" y="179"/>
                  </a:cxn>
                  <a:cxn ang="0">
                    <a:pos x="432" y="210"/>
                  </a:cxn>
                  <a:cxn ang="0">
                    <a:pos x="484" y="262"/>
                  </a:cxn>
                  <a:cxn ang="0">
                    <a:pos x="524" y="295"/>
                  </a:cxn>
                  <a:cxn ang="0">
                    <a:pos x="534" y="342"/>
                  </a:cxn>
                  <a:cxn ang="0">
                    <a:pos x="579" y="379"/>
                  </a:cxn>
                  <a:cxn ang="0">
                    <a:pos x="632" y="422"/>
                  </a:cxn>
                  <a:cxn ang="0">
                    <a:pos x="679" y="442"/>
                  </a:cxn>
                  <a:cxn ang="0">
                    <a:pos x="714" y="481"/>
                  </a:cxn>
                  <a:cxn ang="0">
                    <a:pos x="854" y="526"/>
                  </a:cxn>
                  <a:cxn ang="0">
                    <a:pos x="833" y="574"/>
                  </a:cxn>
                  <a:cxn ang="0">
                    <a:pos x="796" y="637"/>
                  </a:cxn>
                  <a:cxn ang="0">
                    <a:pos x="762" y="689"/>
                  </a:cxn>
                  <a:cxn ang="0">
                    <a:pos x="632" y="724"/>
                  </a:cxn>
                  <a:cxn ang="0">
                    <a:pos x="634" y="794"/>
                  </a:cxn>
                  <a:cxn ang="0">
                    <a:pos x="619" y="853"/>
                  </a:cxn>
                  <a:cxn ang="0">
                    <a:pos x="574" y="926"/>
                  </a:cxn>
                  <a:cxn ang="0">
                    <a:pos x="579" y="1021"/>
                  </a:cxn>
                  <a:cxn ang="0">
                    <a:pos x="644" y="1053"/>
                  </a:cxn>
                  <a:cxn ang="0">
                    <a:pos x="722" y="1086"/>
                  </a:cxn>
                  <a:cxn ang="0">
                    <a:pos x="714" y="1157"/>
                  </a:cxn>
                </a:cxnLst>
                <a:rect l="0" t="0" r="r" b="b"/>
                <a:pathLst>
                  <a:path w="862" h="1161">
                    <a:moveTo>
                      <a:pt x="490" y="1145"/>
                    </a:moveTo>
                    <a:lnTo>
                      <a:pt x="482" y="1133"/>
                    </a:lnTo>
                    <a:lnTo>
                      <a:pt x="474" y="1125"/>
                    </a:lnTo>
                    <a:lnTo>
                      <a:pt x="469" y="1123"/>
                    </a:lnTo>
                    <a:lnTo>
                      <a:pt x="456" y="1118"/>
                    </a:lnTo>
                    <a:lnTo>
                      <a:pt x="450" y="1112"/>
                    </a:lnTo>
                    <a:lnTo>
                      <a:pt x="442" y="1108"/>
                    </a:lnTo>
                    <a:lnTo>
                      <a:pt x="430" y="1099"/>
                    </a:lnTo>
                    <a:lnTo>
                      <a:pt x="425" y="1105"/>
                    </a:lnTo>
                    <a:lnTo>
                      <a:pt x="417" y="1113"/>
                    </a:lnTo>
                    <a:lnTo>
                      <a:pt x="407" y="1118"/>
                    </a:lnTo>
                    <a:lnTo>
                      <a:pt x="399" y="1113"/>
                    </a:lnTo>
                    <a:lnTo>
                      <a:pt x="397" y="1103"/>
                    </a:lnTo>
                    <a:lnTo>
                      <a:pt x="394" y="1092"/>
                    </a:lnTo>
                    <a:lnTo>
                      <a:pt x="383" y="1086"/>
                    </a:lnTo>
                    <a:lnTo>
                      <a:pt x="370" y="1085"/>
                    </a:lnTo>
                    <a:lnTo>
                      <a:pt x="357" y="1086"/>
                    </a:lnTo>
                    <a:lnTo>
                      <a:pt x="349" y="1086"/>
                    </a:lnTo>
                    <a:lnTo>
                      <a:pt x="342" y="1086"/>
                    </a:lnTo>
                    <a:lnTo>
                      <a:pt x="332" y="1081"/>
                    </a:lnTo>
                    <a:lnTo>
                      <a:pt x="319" y="1072"/>
                    </a:lnTo>
                    <a:lnTo>
                      <a:pt x="312" y="1066"/>
                    </a:lnTo>
                    <a:lnTo>
                      <a:pt x="305" y="1063"/>
                    </a:lnTo>
                    <a:lnTo>
                      <a:pt x="299" y="1057"/>
                    </a:lnTo>
                    <a:lnTo>
                      <a:pt x="295" y="1046"/>
                    </a:lnTo>
                    <a:lnTo>
                      <a:pt x="290" y="1041"/>
                    </a:lnTo>
                    <a:lnTo>
                      <a:pt x="279" y="1041"/>
                    </a:lnTo>
                    <a:lnTo>
                      <a:pt x="268" y="1033"/>
                    </a:lnTo>
                    <a:lnTo>
                      <a:pt x="262" y="1033"/>
                    </a:lnTo>
                    <a:lnTo>
                      <a:pt x="254" y="1026"/>
                    </a:lnTo>
                    <a:lnTo>
                      <a:pt x="248" y="1018"/>
                    </a:lnTo>
                    <a:lnTo>
                      <a:pt x="239" y="1018"/>
                    </a:lnTo>
                    <a:lnTo>
                      <a:pt x="230" y="1013"/>
                    </a:lnTo>
                    <a:lnTo>
                      <a:pt x="223" y="1021"/>
                    </a:lnTo>
                    <a:lnTo>
                      <a:pt x="215" y="1021"/>
                    </a:lnTo>
                    <a:lnTo>
                      <a:pt x="207" y="1018"/>
                    </a:lnTo>
                    <a:lnTo>
                      <a:pt x="187" y="1008"/>
                    </a:lnTo>
                    <a:lnTo>
                      <a:pt x="175" y="1011"/>
                    </a:lnTo>
                    <a:lnTo>
                      <a:pt x="168" y="1006"/>
                    </a:lnTo>
                    <a:lnTo>
                      <a:pt x="167" y="991"/>
                    </a:lnTo>
                    <a:lnTo>
                      <a:pt x="159" y="979"/>
                    </a:lnTo>
                    <a:lnTo>
                      <a:pt x="150" y="979"/>
                    </a:lnTo>
                    <a:lnTo>
                      <a:pt x="150" y="966"/>
                    </a:lnTo>
                    <a:lnTo>
                      <a:pt x="143" y="963"/>
                    </a:lnTo>
                    <a:lnTo>
                      <a:pt x="137" y="953"/>
                    </a:lnTo>
                    <a:lnTo>
                      <a:pt x="121" y="943"/>
                    </a:lnTo>
                    <a:lnTo>
                      <a:pt x="119" y="930"/>
                    </a:lnTo>
                    <a:lnTo>
                      <a:pt x="101" y="921"/>
                    </a:lnTo>
                    <a:lnTo>
                      <a:pt x="93" y="916"/>
                    </a:lnTo>
                    <a:lnTo>
                      <a:pt x="85" y="911"/>
                    </a:lnTo>
                    <a:lnTo>
                      <a:pt x="70" y="898"/>
                    </a:lnTo>
                    <a:lnTo>
                      <a:pt x="63" y="893"/>
                    </a:lnTo>
                    <a:lnTo>
                      <a:pt x="61" y="883"/>
                    </a:lnTo>
                    <a:lnTo>
                      <a:pt x="57" y="873"/>
                    </a:lnTo>
                    <a:lnTo>
                      <a:pt x="53" y="866"/>
                    </a:lnTo>
                    <a:lnTo>
                      <a:pt x="45" y="861"/>
                    </a:lnTo>
                    <a:lnTo>
                      <a:pt x="41" y="858"/>
                    </a:lnTo>
                    <a:lnTo>
                      <a:pt x="39" y="848"/>
                    </a:lnTo>
                    <a:lnTo>
                      <a:pt x="39" y="837"/>
                    </a:lnTo>
                    <a:lnTo>
                      <a:pt x="35" y="828"/>
                    </a:lnTo>
                    <a:lnTo>
                      <a:pt x="33" y="819"/>
                    </a:lnTo>
                    <a:lnTo>
                      <a:pt x="28" y="811"/>
                    </a:lnTo>
                    <a:lnTo>
                      <a:pt x="33" y="803"/>
                    </a:lnTo>
                    <a:lnTo>
                      <a:pt x="30" y="788"/>
                    </a:lnTo>
                    <a:lnTo>
                      <a:pt x="35" y="777"/>
                    </a:lnTo>
                    <a:lnTo>
                      <a:pt x="45" y="774"/>
                    </a:lnTo>
                    <a:lnTo>
                      <a:pt x="52" y="770"/>
                    </a:lnTo>
                    <a:lnTo>
                      <a:pt x="55" y="763"/>
                    </a:lnTo>
                    <a:lnTo>
                      <a:pt x="63" y="763"/>
                    </a:lnTo>
                    <a:lnTo>
                      <a:pt x="73" y="754"/>
                    </a:lnTo>
                    <a:lnTo>
                      <a:pt x="66" y="748"/>
                    </a:lnTo>
                    <a:lnTo>
                      <a:pt x="61" y="743"/>
                    </a:lnTo>
                    <a:lnTo>
                      <a:pt x="63" y="729"/>
                    </a:lnTo>
                    <a:lnTo>
                      <a:pt x="61" y="724"/>
                    </a:lnTo>
                    <a:lnTo>
                      <a:pt x="55" y="714"/>
                    </a:lnTo>
                    <a:lnTo>
                      <a:pt x="45" y="714"/>
                    </a:lnTo>
                    <a:lnTo>
                      <a:pt x="45" y="701"/>
                    </a:lnTo>
                    <a:lnTo>
                      <a:pt x="39" y="692"/>
                    </a:lnTo>
                    <a:lnTo>
                      <a:pt x="45" y="684"/>
                    </a:lnTo>
                    <a:lnTo>
                      <a:pt x="53" y="676"/>
                    </a:lnTo>
                    <a:lnTo>
                      <a:pt x="61" y="668"/>
                    </a:lnTo>
                    <a:lnTo>
                      <a:pt x="63" y="657"/>
                    </a:lnTo>
                    <a:lnTo>
                      <a:pt x="68" y="652"/>
                    </a:lnTo>
                    <a:lnTo>
                      <a:pt x="63" y="643"/>
                    </a:lnTo>
                    <a:lnTo>
                      <a:pt x="55" y="643"/>
                    </a:lnTo>
                    <a:lnTo>
                      <a:pt x="46" y="644"/>
                    </a:lnTo>
                    <a:lnTo>
                      <a:pt x="39" y="644"/>
                    </a:lnTo>
                    <a:lnTo>
                      <a:pt x="33" y="637"/>
                    </a:lnTo>
                    <a:lnTo>
                      <a:pt x="17" y="634"/>
                    </a:lnTo>
                    <a:lnTo>
                      <a:pt x="15" y="626"/>
                    </a:lnTo>
                    <a:lnTo>
                      <a:pt x="17" y="617"/>
                    </a:lnTo>
                    <a:lnTo>
                      <a:pt x="15" y="608"/>
                    </a:lnTo>
                    <a:lnTo>
                      <a:pt x="10" y="602"/>
                    </a:lnTo>
                    <a:lnTo>
                      <a:pt x="3" y="594"/>
                    </a:lnTo>
                    <a:lnTo>
                      <a:pt x="0" y="582"/>
                    </a:lnTo>
                    <a:lnTo>
                      <a:pt x="5" y="576"/>
                    </a:lnTo>
                    <a:lnTo>
                      <a:pt x="0" y="566"/>
                    </a:lnTo>
                    <a:lnTo>
                      <a:pt x="5" y="559"/>
                    </a:lnTo>
                    <a:lnTo>
                      <a:pt x="6" y="550"/>
                    </a:lnTo>
                    <a:lnTo>
                      <a:pt x="10" y="541"/>
                    </a:lnTo>
                    <a:lnTo>
                      <a:pt x="10" y="530"/>
                    </a:lnTo>
                    <a:lnTo>
                      <a:pt x="17" y="522"/>
                    </a:lnTo>
                    <a:lnTo>
                      <a:pt x="23" y="510"/>
                    </a:lnTo>
                    <a:lnTo>
                      <a:pt x="30" y="504"/>
                    </a:lnTo>
                    <a:lnTo>
                      <a:pt x="35" y="497"/>
                    </a:lnTo>
                    <a:lnTo>
                      <a:pt x="41" y="486"/>
                    </a:lnTo>
                    <a:lnTo>
                      <a:pt x="33" y="481"/>
                    </a:lnTo>
                    <a:lnTo>
                      <a:pt x="23" y="470"/>
                    </a:lnTo>
                    <a:lnTo>
                      <a:pt x="15" y="457"/>
                    </a:lnTo>
                    <a:lnTo>
                      <a:pt x="25" y="454"/>
                    </a:lnTo>
                    <a:lnTo>
                      <a:pt x="30" y="452"/>
                    </a:lnTo>
                    <a:lnTo>
                      <a:pt x="45" y="442"/>
                    </a:lnTo>
                    <a:lnTo>
                      <a:pt x="53" y="437"/>
                    </a:lnTo>
                    <a:lnTo>
                      <a:pt x="63" y="437"/>
                    </a:lnTo>
                    <a:lnTo>
                      <a:pt x="70" y="434"/>
                    </a:lnTo>
                    <a:lnTo>
                      <a:pt x="87" y="432"/>
                    </a:lnTo>
                    <a:lnTo>
                      <a:pt x="93" y="424"/>
                    </a:lnTo>
                    <a:lnTo>
                      <a:pt x="103" y="422"/>
                    </a:lnTo>
                    <a:lnTo>
                      <a:pt x="112" y="421"/>
                    </a:lnTo>
                    <a:lnTo>
                      <a:pt x="121" y="415"/>
                    </a:lnTo>
                    <a:lnTo>
                      <a:pt x="127" y="412"/>
                    </a:lnTo>
                    <a:lnTo>
                      <a:pt x="135" y="402"/>
                    </a:lnTo>
                    <a:lnTo>
                      <a:pt x="143" y="397"/>
                    </a:lnTo>
                    <a:lnTo>
                      <a:pt x="150" y="390"/>
                    </a:lnTo>
                    <a:lnTo>
                      <a:pt x="147" y="382"/>
                    </a:lnTo>
                    <a:lnTo>
                      <a:pt x="139" y="374"/>
                    </a:lnTo>
                    <a:lnTo>
                      <a:pt x="143" y="367"/>
                    </a:lnTo>
                    <a:lnTo>
                      <a:pt x="148" y="355"/>
                    </a:lnTo>
                    <a:lnTo>
                      <a:pt x="161" y="354"/>
                    </a:lnTo>
                    <a:lnTo>
                      <a:pt x="174" y="350"/>
                    </a:lnTo>
                    <a:lnTo>
                      <a:pt x="177" y="344"/>
                    </a:lnTo>
                    <a:lnTo>
                      <a:pt x="174" y="335"/>
                    </a:lnTo>
                    <a:lnTo>
                      <a:pt x="170" y="321"/>
                    </a:lnTo>
                    <a:lnTo>
                      <a:pt x="161" y="315"/>
                    </a:lnTo>
                    <a:lnTo>
                      <a:pt x="152" y="312"/>
                    </a:lnTo>
                    <a:lnTo>
                      <a:pt x="148" y="304"/>
                    </a:lnTo>
                    <a:lnTo>
                      <a:pt x="139" y="300"/>
                    </a:lnTo>
                    <a:lnTo>
                      <a:pt x="143" y="288"/>
                    </a:lnTo>
                    <a:lnTo>
                      <a:pt x="135" y="285"/>
                    </a:lnTo>
                    <a:lnTo>
                      <a:pt x="130" y="275"/>
                    </a:lnTo>
                    <a:lnTo>
                      <a:pt x="127" y="267"/>
                    </a:lnTo>
                    <a:lnTo>
                      <a:pt x="115" y="252"/>
                    </a:lnTo>
                    <a:lnTo>
                      <a:pt x="110" y="240"/>
                    </a:lnTo>
                    <a:lnTo>
                      <a:pt x="115" y="234"/>
                    </a:lnTo>
                    <a:lnTo>
                      <a:pt x="115" y="228"/>
                    </a:lnTo>
                    <a:lnTo>
                      <a:pt x="103" y="219"/>
                    </a:lnTo>
                    <a:lnTo>
                      <a:pt x="95" y="214"/>
                    </a:lnTo>
                    <a:lnTo>
                      <a:pt x="87" y="214"/>
                    </a:lnTo>
                    <a:lnTo>
                      <a:pt x="79" y="208"/>
                    </a:lnTo>
                    <a:lnTo>
                      <a:pt x="73" y="195"/>
                    </a:lnTo>
                    <a:lnTo>
                      <a:pt x="73" y="187"/>
                    </a:lnTo>
                    <a:lnTo>
                      <a:pt x="79" y="182"/>
                    </a:lnTo>
                    <a:lnTo>
                      <a:pt x="92" y="179"/>
                    </a:lnTo>
                    <a:lnTo>
                      <a:pt x="90" y="167"/>
                    </a:lnTo>
                    <a:lnTo>
                      <a:pt x="87" y="159"/>
                    </a:lnTo>
                    <a:lnTo>
                      <a:pt x="79" y="150"/>
                    </a:lnTo>
                    <a:lnTo>
                      <a:pt x="73" y="140"/>
                    </a:lnTo>
                    <a:lnTo>
                      <a:pt x="77" y="130"/>
                    </a:lnTo>
                    <a:lnTo>
                      <a:pt x="81" y="120"/>
                    </a:lnTo>
                    <a:lnTo>
                      <a:pt x="88" y="115"/>
                    </a:lnTo>
                    <a:lnTo>
                      <a:pt x="92" y="105"/>
                    </a:lnTo>
                    <a:lnTo>
                      <a:pt x="92" y="95"/>
                    </a:lnTo>
                    <a:lnTo>
                      <a:pt x="81" y="86"/>
                    </a:lnTo>
                    <a:lnTo>
                      <a:pt x="77" y="77"/>
                    </a:lnTo>
                    <a:lnTo>
                      <a:pt x="81" y="70"/>
                    </a:lnTo>
                    <a:lnTo>
                      <a:pt x="87" y="53"/>
                    </a:lnTo>
                    <a:lnTo>
                      <a:pt x="95" y="50"/>
                    </a:lnTo>
                    <a:lnTo>
                      <a:pt x="119" y="50"/>
                    </a:lnTo>
                    <a:lnTo>
                      <a:pt x="133" y="45"/>
                    </a:lnTo>
                    <a:lnTo>
                      <a:pt x="143" y="45"/>
                    </a:lnTo>
                    <a:lnTo>
                      <a:pt x="150" y="37"/>
                    </a:lnTo>
                    <a:lnTo>
                      <a:pt x="148" y="26"/>
                    </a:lnTo>
                    <a:lnTo>
                      <a:pt x="153" y="17"/>
                    </a:lnTo>
                    <a:lnTo>
                      <a:pt x="167" y="19"/>
                    </a:lnTo>
                    <a:lnTo>
                      <a:pt x="181" y="23"/>
                    </a:lnTo>
                    <a:lnTo>
                      <a:pt x="183" y="13"/>
                    </a:lnTo>
                    <a:lnTo>
                      <a:pt x="194" y="10"/>
                    </a:lnTo>
                    <a:lnTo>
                      <a:pt x="205" y="17"/>
                    </a:lnTo>
                    <a:lnTo>
                      <a:pt x="208" y="8"/>
                    </a:lnTo>
                    <a:lnTo>
                      <a:pt x="214" y="0"/>
                    </a:lnTo>
                    <a:lnTo>
                      <a:pt x="223" y="0"/>
                    </a:lnTo>
                    <a:lnTo>
                      <a:pt x="232" y="8"/>
                    </a:lnTo>
                    <a:lnTo>
                      <a:pt x="239" y="13"/>
                    </a:lnTo>
                    <a:lnTo>
                      <a:pt x="237" y="28"/>
                    </a:lnTo>
                    <a:lnTo>
                      <a:pt x="245" y="30"/>
                    </a:lnTo>
                    <a:lnTo>
                      <a:pt x="252" y="37"/>
                    </a:lnTo>
                    <a:lnTo>
                      <a:pt x="265" y="37"/>
                    </a:lnTo>
                    <a:lnTo>
                      <a:pt x="274" y="33"/>
                    </a:lnTo>
                    <a:lnTo>
                      <a:pt x="282" y="28"/>
                    </a:lnTo>
                    <a:lnTo>
                      <a:pt x="295" y="28"/>
                    </a:lnTo>
                    <a:lnTo>
                      <a:pt x="302" y="23"/>
                    </a:lnTo>
                    <a:lnTo>
                      <a:pt x="312" y="13"/>
                    </a:lnTo>
                    <a:lnTo>
                      <a:pt x="323" y="17"/>
                    </a:lnTo>
                    <a:lnTo>
                      <a:pt x="334" y="13"/>
                    </a:lnTo>
                    <a:lnTo>
                      <a:pt x="343" y="10"/>
                    </a:lnTo>
                    <a:lnTo>
                      <a:pt x="343" y="19"/>
                    </a:lnTo>
                    <a:lnTo>
                      <a:pt x="342" y="28"/>
                    </a:lnTo>
                    <a:lnTo>
                      <a:pt x="343" y="37"/>
                    </a:lnTo>
                    <a:lnTo>
                      <a:pt x="357" y="45"/>
                    </a:lnTo>
                    <a:lnTo>
                      <a:pt x="347" y="52"/>
                    </a:lnTo>
                    <a:lnTo>
                      <a:pt x="343" y="60"/>
                    </a:lnTo>
                    <a:lnTo>
                      <a:pt x="349" y="66"/>
                    </a:lnTo>
                    <a:lnTo>
                      <a:pt x="357" y="72"/>
                    </a:lnTo>
                    <a:lnTo>
                      <a:pt x="342" y="86"/>
                    </a:lnTo>
                    <a:lnTo>
                      <a:pt x="335" y="95"/>
                    </a:lnTo>
                    <a:lnTo>
                      <a:pt x="343" y="103"/>
                    </a:lnTo>
                    <a:lnTo>
                      <a:pt x="343" y="112"/>
                    </a:lnTo>
                    <a:lnTo>
                      <a:pt x="347" y="120"/>
                    </a:lnTo>
                    <a:lnTo>
                      <a:pt x="349" y="130"/>
                    </a:lnTo>
                    <a:lnTo>
                      <a:pt x="357" y="135"/>
                    </a:lnTo>
                    <a:lnTo>
                      <a:pt x="372" y="140"/>
                    </a:lnTo>
                    <a:lnTo>
                      <a:pt x="379" y="147"/>
                    </a:lnTo>
                    <a:lnTo>
                      <a:pt x="390" y="153"/>
                    </a:lnTo>
                    <a:lnTo>
                      <a:pt x="397" y="155"/>
                    </a:lnTo>
                    <a:lnTo>
                      <a:pt x="402" y="170"/>
                    </a:lnTo>
                    <a:lnTo>
                      <a:pt x="397" y="179"/>
                    </a:lnTo>
                    <a:lnTo>
                      <a:pt x="387" y="187"/>
                    </a:lnTo>
                    <a:lnTo>
                      <a:pt x="387" y="199"/>
                    </a:lnTo>
                    <a:lnTo>
                      <a:pt x="394" y="208"/>
                    </a:lnTo>
                    <a:lnTo>
                      <a:pt x="410" y="217"/>
                    </a:lnTo>
                    <a:lnTo>
                      <a:pt x="425" y="217"/>
                    </a:lnTo>
                    <a:lnTo>
                      <a:pt x="432" y="210"/>
                    </a:lnTo>
                    <a:lnTo>
                      <a:pt x="442" y="222"/>
                    </a:lnTo>
                    <a:lnTo>
                      <a:pt x="450" y="234"/>
                    </a:lnTo>
                    <a:lnTo>
                      <a:pt x="459" y="242"/>
                    </a:lnTo>
                    <a:lnTo>
                      <a:pt x="465" y="252"/>
                    </a:lnTo>
                    <a:lnTo>
                      <a:pt x="472" y="257"/>
                    </a:lnTo>
                    <a:lnTo>
                      <a:pt x="484" y="262"/>
                    </a:lnTo>
                    <a:lnTo>
                      <a:pt x="490" y="267"/>
                    </a:lnTo>
                    <a:lnTo>
                      <a:pt x="504" y="268"/>
                    </a:lnTo>
                    <a:lnTo>
                      <a:pt x="510" y="272"/>
                    </a:lnTo>
                    <a:lnTo>
                      <a:pt x="517" y="277"/>
                    </a:lnTo>
                    <a:lnTo>
                      <a:pt x="517" y="288"/>
                    </a:lnTo>
                    <a:lnTo>
                      <a:pt x="524" y="295"/>
                    </a:lnTo>
                    <a:lnTo>
                      <a:pt x="536" y="295"/>
                    </a:lnTo>
                    <a:lnTo>
                      <a:pt x="539" y="304"/>
                    </a:lnTo>
                    <a:lnTo>
                      <a:pt x="544" y="315"/>
                    </a:lnTo>
                    <a:lnTo>
                      <a:pt x="539" y="324"/>
                    </a:lnTo>
                    <a:lnTo>
                      <a:pt x="536" y="334"/>
                    </a:lnTo>
                    <a:lnTo>
                      <a:pt x="534" y="342"/>
                    </a:lnTo>
                    <a:lnTo>
                      <a:pt x="537" y="354"/>
                    </a:lnTo>
                    <a:lnTo>
                      <a:pt x="544" y="362"/>
                    </a:lnTo>
                    <a:lnTo>
                      <a:pt x="551" y="367"/>
                    </a:lnTo>
                    <a:lnTo>
                      <a:pt x="559" y="379"/>
                    </a:lnTo>
                    <a:lnTo>
                      <a:pt x="571" y="379"/>
                    </a:lnTo>
                    <a:lnTo>
                      <a:pt x="579" y="379"/>
                    </a:lnTo>
                    <a:lnTo>
                      <a:pt x="592" y="388"/>
                    </a:lnTo>
                    <a:lnTo>
                      <a:pt x="602" y="397"/>
                    </a:lnTo>
                    <a:lnTo>
                      <a:pt x="611" y="404"/>
                    </a:lnTo>
                    <a:lnTo>
                      <a:pt x="616" y="412"/>
                    </a:lnTo>
                    <a:lnTo>
                      <a:pt x="624" y="417"/>
                    </a:lnTo>
                    <a:lnTo>
                      <a:pt x="632" y="422"/>
                    </a:lnTo>
                    <a:lnTo>
                      <a:pt x="642" y="422"/>
                    </a:lnTo>
                    <a:lnTo>
                      <a:pt x="651" y="422"/>
                    </a:lnTo>
                    <a:lnTo>
                      <a:pt x="656" y="429"/>
                    </a:lnTo>
                    <a:lnTo>
                      <a:pt x="671" y="432"/>
                    </a:lnTo>
                    <a:lnTo>
                      <a:pt x="678" y="434"/>
                    </a:lnTo>
                    <a:lnTo>
                      <a:pt x="679" y="442"/>
                    </a:lnTo>
                    <a:lnTo>
                      <a:pt x="674" y="449"/>
                    </a:lnTo>
                    <a:lnTo>
                      <a:pt x="676" y="461"/>
                    </a:lnTo>
                    <a:lnTo>
                      <a:pt x="687" y="462"/>
                    </a:lnTo>
                    <a:lnTo>
                      <a:pt x="696" y="470"/>
                    </a:lnTo>
                    <a:lnTo>
                      <a:pt x="711" y="474"/>
                    </a:lnTo>
                    <a:lnTo>
                      <a:pt x="714" y="481"/>
                    </a:lnTo>
                    <a:lnTo>
                      <a:pt x="719" y="494"/>
                    </a:lnTo>
                    <a:lnTo>
                      <a:pt x="726" y="506"/>
                    </a:lnTo>
                    <a:lnTo>
                      <a:pt x="727" y="512"/>
                    </a:lnTo>
                    <a:lnTo>
                      <a:pt x="727" y="522"/>
                    </a:lnTo>
                    <a:lnTo>
                      <a:pt x="738" y="526"/>
                    </a:lnTo>
                    <a:lnTo>
                      <a:pt x="854" y="526"/>
                    </a:lnTo>
                    <a:lnTo>
                      <a:pt x="861" y="536"/>
                    </a:lnTo>
                    <a:lnTo>
                      <a:pt x="861" y="544"/>
                    </a:lnTo>
                    <a:lnTo>
                      <a:pt x="854" y="554"/>
                    </a:lnTo>
                    <a:lnTo>
                      <a:pt x="846" y="562"/>
                    </a:lnTo>
                    <a:lnTo>
                      <a:pt x="839" y="566"/>
                    </a:lnTo>
                    <a:lnTo>
                      <a:pt x="833" y="574"/>
                    </a:lnTo>
                    <a:lnTo>
                      <a:pt x="827" y="579"/>
                    </a:lnTo>
                    <a:lnTo>
                      <a:pt x="831" y="596"/>
                    </a:lnTo>
                    <a:lnTo>
                      <a:pt x="827" y="614"/>
                    </a:lnTo>
                    <a:lnTo>
                      <a:pt x="819" y="619"/>
                    </a:lnTo>
                    <a:lnTo>
                      <a:pt x="802" y="628"/>
                    </a:lnTo>
                    <a:lnTo>
                      <a:pt x="796" y="637"/>
                    </a:lnTo>
                    <a:lnTo>
                      <a:pt x="794" y="648"/>
                    </a:lnTo>
                    <a:lnTo>
                      <a:pt x="791" y="661"/>
                    </a:lnTo>
                    <a:lnTo>
                      <a:pt x="787" y="668"/>
                    </a:lnTo>
                    <a:lnTo>
                      <a:pt x="779" y="677"/>
                    </a:lnTo>
                    <a:lnTo>
                      <a:pt x="776" y="689"/>
                    </a:lnTo>
                    <a:lnTo>
                      <a:pt x="762" y="689"/>
                    </a:lnTo>
                    <a:lnTo>
                      <a:pt x="718" y="703"/>
                    </a:lnTo>
                    <a:lnTo>
                      <a:pt x="706" y="701"/>
                    </a:lnTo>
                    <a:lnTo>
                      <a:pt x="692" y="694"/>
                    </a:lnTo>
                    <a:lnTo>
                      <a:pt x="649" y="709"/>
                    </a:lnTo>
                    <a:lnTo>
                      <a:pt x="638" y="716"/>
                    </a:lnTo>
                    <a:lnTo>
                      <a:pt x="632" y="724"/>
                    </a:lnTo>
                    <a:lnTo>
                      <a:pt x="629" y="736"/>
                    </a:lnTo>
                    <a:lnTo>
                      <a:pt x="629" y="748"/>
                    </a:lnTo>
                    <a:lnTo>
                      <a:pt x="634" y="756"/>
                    </a:lnTo>
                    <a:lnTo>
                      <a:pt x="644" y="777"/>
                    </a:lnTo>
                    <a:lnTo>
                      <a:pt x="642" y="784"/>
                    </a:lnTo>
                    <a:lnTo>
                      <a:pt x="634" y="794"/>
                    </a:lnTo>
                    <a:lnTo>
                      <a:pt x="629" y="803"/>
                    </a:lnTo>
                    <a:lnTo>
                      <a:pt x="624" y="811"/>
                    </a:lnTo>
                    <a:lnTo>
                      <a:pt x="619" y="819"/>
                    </a:lnTo>
                    <a:lnTo>
                      <a:pt x="616" y="831"/>
                    </a:lnTo>
                    <a:lnTo>
                      <a:pt x="619" y="844"/>
                    </a:lnTo>
                    <a:lnTo>
                      <a:pt x="619" y="853"/>
                    </a:lnTo>
                    <a:lnTo>
                      <a:pt x="616" y="863"/>
                    </a:lnTo>
                    <a:lnTo>
                      <a:pt x="609" y="873"/>
                    </a:lnTo>
                    <a:lnTo>
                      <a:pt x="607" y="884"/>
                    </a:lnTo>
                    <a:lnTo>
                      <a:pt x="594" y="898"/>
                    </a:lnTo>
                    <a:lnTo>
                      <a:pt x="587" y="903"/>
                    </a:lnTo>
                    <a:lnTo>
                      <a:pt x="574" y="926"/>
                    </a:lnTo>
                    <a:lnTo>
                      <a:pt x="569" y="971"/>
                    </a:lnTo>
                    <a:lnTo>
                      <a:pt x="565" y="983"/>
                    </a:lnTo>
                    <a:lnTo>
                      <a:pt x="571" y="991"/>
                    </a:lnTo>
                    <a:lnTo>
                      <a:pt x="571" y="1003"/>
                    </a:lnTo>
                    <a:lnTo>
                      <a:pt x="576" y="1008"/>
                    </a:lnTo>
                    <a:lnTo>
                      <a:pt x="579" y="1021"/>
                    </a:lnTo>
                    <a:lnTo>
                      <a:pt x="584" y="1030"/>
                    </a:lnTo>
                    <a:lnTo>
                      <a:pt x="587" y="1038"/>
                    </a:lnTo>
                    <a:lnTo>
                      <a:pt x="609" y="1050"/>
                    </a:lnTo>
                    <a:lnTo>
                      <a:pt x="619" y="1051"/>
                    </a:lnTo>
                    <a:lnTo>
                      <a:pt x="629" y="1051"/>
                    </a:lnTo>
                    <a:lnTo>
                      <a:pt x="644" y="1053"/>
                    </a:lnTo>
                    <a:lnTo>
                      <a:pt x="665" y="1061"/>
                    </a:lnTo>
                    <a:lnTo>
                      <a:pt x="691" y="1063"/>
                    </a:lnTo>
                    <a:lnTo>
                      <a:pt x="698" y="1066"/>
                    </a:lnTo>
                    <a:lnTo>
                      <a:pt x="707" y="1077"/>
                    </a:lnTo>
                    <a:lnTo>
                      <a:pt x="714" y="1085"/>
                    </a:lnTo>
                    <a:lnTo>
                      <a:pt x="722" y="1086"/>
                    </a:lnTo>
                    <a:lnTo>
                      <a:pt x="722" y="1099"/>
                    </a:lnTo>
                    <a:lnTo>
                      <a:pt x="722" y="1108"/>
                    </a:lnTo>
                    <a:lnTo>
                      <a:pt x="722" y="1118"/>
                    </a:lnTo>
                    <a:lnTo>
                      <a:pt x="719" y="1143"/>
                    </a:lnTo>
                    <a:lnTo>
                      <a:pt x="718" y="1150"/>
                    </a:lnTo>
                    <a:lnTo>
                      <a:pt x="714" y="1157"/>
                    </a:lnTo>
                    <a:lnTo>
                      <a:pt x="522" y="1160"/>
                    </a:lnTo>
                    <a:lnTo>
                      <a:pt x="514" y="1150"/>
                    </a:lnTo>
                    <a:lnTo>
                      <a:pt x="499" y="1145"/>
                    </a:lnTo>
                    <a:lnTo>
                      <a:pt x="490" y="1145"/>
                    </a:lnTo>
                  </a:path>
                </a:pathLst>
              </a:custGeom>
              <a:solidFill>
                <a:srgbClr val="349D96"/>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68" name="Freeform 9"/>
              <p:cNvSpPr>
                <a:spLocks/>
              </p:cNvSpPr>
              <p:nvPr/>
            </p:nvSpPr>
            <p:spPr bwMode="auto">
              <a:xfrm>
                <a:off x="1777366" y="2643086"/>
                <a:ext cx="1031430" cy="462890"/>
              </a:xfrm>
              <a:custGeom>
                <a:avLst/>
                <a:gdLst/>
                <a:ahLst/>
                <a:cxnLst>
                  <a:cxn ang="0">
                    <a:pos x="1196" y="309"/>
                  </a:cxn>
                  <a:cxn ang="0">
                    <a:pos x="1117" y="319"/>
                  </a:cxn>
                  <a:cxn ang="0">
                    <a:pos x="1088" y="274"/>
                  </a:cxn>
                  <a:cxn ang="0">
                    <a:pos x="1069" y="257"/>
                  </a:cxn>
                  <a:cxn ang="0">
                    <a:pos x="1069" y="227"/>
                  </a:cxn>
                  <a:cxn ang="0">
                    <a:pos x="1037" y="242"/>
                  </a:cxn>
                  <a:cxn ang="0">
                    <a:pos x="1002" y="272"/>
                  </a:cxn>
                  <a:cxn ang="0">
                    <a:pos x="969" y="286"/>
                  </a:cxn>
                  <a:cxn ang="0">
                    <a:pos x="937" y="286"/>
                  </a:cxn>
                  <a:cxn ang="0">
                    <a:pos x="892" y="284"/>
                  </a:cxn>
                  <a:cxn ang="0">
                    <a:pos x="862" y="274"/>
                  </a:cxn>
                  <a:cxn ang="0">
                    <a:pos x="846" y="259"/>
                  </a:cxn>
                  <a:cxn ang="0">
                    <a:pos x="809" y="264"/>
                  </a:cxn>
                  <a:cxn ang="0">
                    <a:pos x="787" y="247"/>
                  </a:cxn>
                  <a:cxn ang="0">
                    <a:pos x="755" y="259"/>
                  </a:cxn>
                  <a:cxn ang="0">
                    <a:pos x="726" y="247"/>
                  </a:cxn>
                  <a:cxn ang="0">
                    <a:pos x="684" y="229"/>
                  </a:cxn>
                  <a:cxn ang="0">
                    <a:pos x="640" y="239"/>
                  </a:cxn>
                  <a:cxn ang="0">
                    <a:pos x="597" y="234"/>
                  </a:cxn>
                  <a:cxn ang="0">
                    <a:pos x="559" y="232"/>
                  </a:cxn>
                  <a:cxn ang="0">
                    <a:pos x="530" y="224"/>
                  </a:cxn>
                  <a:cxn ang="0">
                    <a:pos x="494" y="219"/>
                  </a:cxn>
                  <a:cxn ang="0">
                    <a:pos x="452" y="204"/>
                  </a:cxn>
                  <a:cxn ang="0">
                    <a:pos x="428" y="184"/>
                  </a:cxn>
                  <a:cxn ang="0">
                    <a:pos x="407" y="165"/>
                  </a:cxn>
                  <a:cxn ang="0">
                    <a:pos x="365" y="144"/>
                  </a:cxn>
                  <a:cxn ang="0">
                    <a:pos x="340" y="132"/>
                  </a:cxn>
                  <a:cxn ang="0">
                    <a:pos x="315" y="139"/>
                  </a:cxn>
                  <a:cxn ang="0">
                    <a:pos x="279" y="113"/>
                  </a:cxn>
                  <a:cxn ang="0">
                    <a:pos x="257" y="108"/>
                  </a:cxn>
                  <a:cxn ang="0">
                    <a:pos x="105" y="15"/>
                  </a:cxn>
                  <a:cxn ang="0">
                    <a:pos x="79" y="5"/>
                  </a:cxn>
                  <a:cxn ang="0">
                    <a:pos x="21" y="0"/>
                  </a:cxn>
                  <a:cxn ang="0">
                    <a:pos x="43" y="35"/>
                  </a:cxn>
                  <a:cxn ang="0">
                    <a:pos x="65" y="68"/>
                  </a:cxn>
                  <a:cxn ang="0">
                    <a:pos x="53" y="97"/>
                  </a:cxn>
                  <a:cxn ang="0">
                    <a:pos x="52" y="125"/>
                  </a:cxn>
                  <a:cxn ang="0">
                    <a:pos x="46" y="155"/>
                  </a:cxn>
                  <a:cxn ang="0">
                    <a:pos x="37" y="185"/>
                  </a:cxn>
                  <a:cxn ang="0">
                    <a:pos x="0" y="193"/>
                  </a:cxn>
                  <a:cxn ang="0">
                    <a:pos x="28" y="227"/>
                  </a:cxn>
                  <a:cxn ang="0">
                    <a:pos x="41" y="257"/>
                  </a:cxn>
                  <a:cxn ang="0">
                    <a:pos x="35" y="286"/>
                  </a:cxn>
                  <a:cxn ang="0">
                    <a:pos x="43" y="312"/>
                  </a:cxn>
                  <a:cxn ang="0">
                    <a:pos x="28" y="344"/>
                  </a:cxn>
                  <a:cxn ang="0">
                    <a:pos x="46" y="376"/>
                  </a:cxn>
                  <a:cxn ang="0">
                    <a:pos x="57" y="401"/>
                  </a:cxn>
                  <a:cxn ang="0">
                    <a:pos x="65" y="429"/>
                  </a:cxn>
                  <a:cxn ang="0">
                    <a:pos x="68" y="461"/>
                  </a:cxn>
                  <a:cxn ang="0">
                    <a:pos x="827" y="499"/>
                  </a:cxn>
                  <a:cxn ang="0">
                    <a:pos x="1168" y="513"/>
                  </a:cxn>
                  <a:cxn ang="0">
                    <a:pos x="1188" y="334"/>
                  </a:cxn>
                </a:cxnLst>
                <a:rect l="0" t="0" r="r" b="b"/>
                <a:pathLst>
                  <a:path w="1197" h="514">
                    <a:moveTo>
                      <a:pt x="1188" y="334"/>
                    </a:moveTo>
                    <a:lnTo>
                      <a:pt x="1188" y="327"/>
                    </a:lnTo>
                    <a:lnTo>
                      <a:pt x="1196" y="309"/>
                    </a:lnTo>
                    <a:lnTo>
                      <a:pt x="1177" y="304"/>
                    </a:lnTo>
                    <a:lnTo>
                      <a:pt x="1159" y="304"/>
                    </a:lnTo>
                    <a:lnTo>
                      <a:pt x="1117" y="319"/>
                    </a:lnTo>
                    <a:lnTo>
                      <a:pt x="1109" y="300"/>
                    </a:lnTo>
                    <a:lnTo>
                      <a:pt x="1099" y="284"/>
                    </a:lnTo>
                    <a:lnTo>
                      <a:pt x="1088" y="274"/>
                    </a:lnTo>
                    <a:lnTo>
                      <a:pt x="1081" y="271"/>
                    </a:lnTo>
                    <a:lnTo>
                      <a:pt x="1075" y="264"/>
                    </a:lnTo>
                    <a:lnTo>
                      <a:pt x="1069" y="257"/>
                    </a:lnTo>
                    <a:lnTo>
                      <a:pt x="1061" y="252"/>
                    </a:lnTo>
                    <a:lnTo>
                      <a:pt x="1059" y="232"/>
                    </a:lnTo>
                    <a:lnTo>
                      <a:pt x="1069" y="227"/>
                    </a:lnTo>
                    <a:lnTo>
                      <a:pt x="1059" y="232"/>
                    </a:lnTo>
                    <a:lnTo>
                      <a:pt x="1046" y="232"/>
                    </a:lnTo>
                    <a:lnTo>
                      <a:pt x="1037" y="242"/>
                    </a:lnTo>
                    <a:lnTo>
                      <a:pt x="1029" y="247"/>
                    </a:lnTo>
                    <a:lnTo>
                      <a:pt x="1021" y="259"/>
                    </a:lnTo>
                    <a:lnTo>
                      <a:pt x="1002" y="272"/>
                    </a:lnTo>
                    <a:lnTo>
                      <a:pt x="989" y="284"/>
                    </a:lnTo>
                    <a:lnTo>
                      <a:pt x="981" y="286"/>
                    </a:lnTo>
                    <a:lnTo>
                      <a:pt x="969" y="286"/>
                    </a:lnTo>
                    <a:lnTo>
                      <a:pt x="959" y="284"/>
                    </a:lnTo>
                    <a:lnTo>
                      <a:pt x="949" y="284"/>
                    </a:lnTo>
                    <a:lnTo>
                      <a:pt x="937" y="286"/>
                    </a:lnTo>
                    <a:lnTo>
                      <a:pt x="924" y="286"/>
                    </a:lnTo>
                    <a:lnTo>
                      <a:pt x="915" y="284"/>
                    </a:lnTo>
                    <a:lnTo>
                      <a:pt x="892" y="284"/>
                    </a:lnTo>
                    <a:lnTo>
                      <a:pt x="882" y="284"/>
                    </a:lnTo>
                    <a:lnTo>
                      <a:pt x="875" y="280"/>
                    </a:lnTo>
                    <a:lnTo>
                      <a:pt x="862" y="274"/>
                    </a:lnTo>
                    <a:lnTo>
                      <a:pt x="855" y="272"/>
                    </a:lnTo>
                    <a:lnTo>
                      <a:pt x="855" y="259"/>
                    </a:lnTo>
                    <a:lnTo>
                      <a:pt x="846" y="259"/>
                    </a:lnTo>
                    <a:lnTo>
                      <a:pt x="837" y="264"/>
                    </a:lnTo>
                    <a:lnTo>
                      <a:pt x="827" y="264"/>
                    </a:lnTo>
                    <a:lnTo>
                      <a:pt x="809" y="264"/>
                    </a:lnTo>
                    <a:lnTo>
                      <a:pt x="802" y="259"/>
                    </a:lnTo>
                    <a:lnTo>
                      <a:pt x="794" y="252"/>
                    </a:lnTo>
                    <a:lnTo>
                      <a:pt x="787" y="247"/>
                    </a:lnTo>
                    <a:lnTo>
                      <a:pt x="779" y="247"/>
                    </a:lnTo>
                    <a:lnTo>
                      <a:pt x="767" y="259"/>
                    </a:lnTo>
                    <a:lnTo>
                      <a:pt x="755" y="259"/>
                    </a:lnTo>
                    <a:lnTo>
                      <a:pt x="742" y="257"/>
                    </a:lnTo>
                    <a:lnTo>
                      <a:pt x="735" y="257"/>
                    </a:lnTo>
                    <a:lnTo>
                      <a:pt x="726" y="247"/>
                    </a:lnTo>
                    <a:lnTo>
                      <a:pt x="722" y="242"/>
                    </a:lnTo>
                    <a:lnTo>
                      <a:pt x="710" y="234"/>
                    </a:lnTo>
                    <a:lnTo>
                      <a:pt x="684" y="229"/>
                    </a:lnTo>
                    <a:lnTo>
                      <a:pt x="659" y="232"/>
                    </a:lnTo>
                    <a:lnTo>
                      <a:pt x="650" y="234"/>
                    </a:lnTo>
                    <a:lnTo>
                      <a:pt x="640" y="239"/>
                    </a:lnTo>
                    <a:lnTo>
                      <a:pt x="615" y="239"/>
                    </a:lnTo>
                    <a:lnTo>
                      <a:pt x="610" y="232"/>
                    </a:lnTo>
                    <a:lnTo>
                      <a:pt x="597" y="234"/>
                    </a:lnTo>
                    <a:lnTo>
                      <a:pt x="580" y="234"/>
                    </a:lnTo>
                    <a:lnTo>
                      <a:pt x="572" y="232"/>
                    </a:lnTo>
                    <a:lnTo>
                      <a:pt x="559" y="232"/>
                    </a:lnTo>
                    <a:lnTo>
                      <a:pt x="550" y="229"/>
                    </a:lnTo>
                    <a:lnTo>
                      <a:pt x="535" y="229"/>
                    </a:lnTo>
                    <a:lnTo>
                      <a:pt x="530" y="224"/>
                    </a:lnTo>
                    <a:lnTo>
                      <a:pt x="522" y="224"/>
                    </a:lnTo>
                    <a:lnTo>
                      <a:pt x="499" y="222"/>
                    </a:lnTo>
                    <a:lnTo>
                      <a:pt x="494" y="219"/>
                    </a:lnTo>
                    <a:lnTo>
                      <a:pt x="480" y="215"/>
                    </a:lnTo>
                    <a:lnTo>
                      <a:pt x="473" y="215"/>
                    </a:lnTo>
                    <a:lnTo>
                      <a:pt x="452" y="204"/>
                    </a:lnTo>
                    <a:lnTo>
                      <a:pt x="442" y="199"/>
                    </a:lnTo>
                    <a:lnTo>
                      <a:pt x="432" y="193"/>
                    </a:lnTo>
                    <a:lnTo>
                      <a:pt x="428" y="184"/>
                    </a:lnTo>
                    <a:lnTo>
                      <a:pt x="422" y="172"/>
                    </a:lnTo>
                    <a:lnTo>
                      <a:pt x="412" y="172"/>
                    </a:lnTo>
                    <a:lnTo>
                      <a:pt x="407" y="165"/>
                    </a:lnTo>
                    <a:lnTo>
                      <a:pt x="387" y="155"/>
                    </a:lnTo>
                    <a:lnTo>
                      <a:pt x="377" y="147"/>
                    </a:lnTo>
                    <a:lnTo>
                      <a:pt x="365" y="144"/>
                    </a:lnTo>
                    <a:lnTo>
                      <a:pt x="355" y="139"/>
                    </a:lnTo>
                    <a:lnTo>
                      <a:pt x="350" y="139"/>
                    </a:lnTo>
                    <a:lnTo>
                      <a:pt x="340" y="132"/>
                    </a:lnTo>
                    <a:lnTo>
                      <a:pt x="332" y="132"/>
                    </a:lnTo>
                    <a:lnTo>
                      <a:pt x="322" y="139"/>
                    </a:lnTo>
                    <a:lnTo>
                      <a:pt x="315" y="139"/>
                    </a:lnTo>
                    <a:lnTo>
                      <a:pt x="305" y="132"/>
                    </a:lnTo>
                    <a:lnTo>
                      <a:pt x="302" y="124"/>
                    </a:lnTo>
                    <a:lnTo>
                      <a:pt x="279" y="113"/>
                    </a:lnTo>
                    <a:lnTo>
                      <a:pt x="272" y="108"/>
                    </a:lnTo>
                    <a:lnTo>
                      <a:pt x="262" y="105"/>
                    </a:lnTo>
                    <a:lnTo>
                      <a:pt x="257" y="108"/>
                    </a:lnTo>
                    <a:lnTo>
                      <a:pt x="247" y="105"/>
                    </a:lnTo>
                    <a:lnTo>
                      <a:pt x="115" y="15"/>
                    </a:lnTo>
                    <a:lnTo>
                      <a:pt x="105" y="15"/>
                    </a:lnTo>
                    <a:lnTo>
                      <a:pt x="93" y="15"/>
                    </a:lnTo>
                    <a:lnTo>
                      <a:pt x="90" y="6"/>
                    </a:lnTo>
                    <a:lnTo>
                      <a:pt x="79" y="5"/>
                    </a:lnTo>
                    <a:lnTo>
                      <a:pt x="63" y="1"/>
                    </a:lnTo>
                    <a:lnTo>
                      <a:pt x="41" y="5"/>
                    </a:lnTo>
                    <a:lnTo>
                      <a:pt x="21" y="0"/>
                    </a:lnTo>
                    <a:lnTo>
                      <a:pt x="26" y="10"/>
                    </a:lnTo>
                    <a:lnTo>
                      <a:pt x="28" y="25"/>
                    </a:lnTo>
                    <a:lnTo>
                      <a:pt x="43" y="35"/>
                    </a:lnTo>
                    <a:lnTo>
                      <a:pt x="53" y="48"/>
                    </a:lnTo>
                    <a:lnTo>
                      <a:pt x="63" y="59"/>
                    </a:lnTo>
                    <a:lnTo>
                      <a:pt x="65" y="68"/>
                    </a:lnTo>
                    <a:lnTo>
                      <a:pt x="59" y="79"/>
                    </a:lnTo>
                    <a:lnTo>
                      <a:pt x="52" y="82"/>
                    </a:lnTo>
                    <a:lnTo>
                      <a:pt x="53" y="97"/>
                    </a:lnTo>
                    <a:lnTo>
                      <a:pt x="57" y="108"/>
                    </a:lnTo>
                    <a:lnTo>
                      <a:pt x="55" y="117"/>
                    </a:lnTo>
                    <a:lnTo>
                      <a:pt x="52" y="125"/>
                    </a:lnTo>
                    <a:lnTo>
                      <a:pt x="45" y="132"/>
                    </a:lnTo>
                    <a:lnTo>
                      <a:pt x="41" y="139"/>
                    </a:lnTo>
                    <a:lnTo>
                      <a:pt x="46" y="155"/>
                    </a:lnTo>
                    <a:lnTo>
                      <a:pt x="45" y="165"/>
                    </a:lnTo>
                    <a:lnTo>
                      <a:pt x="43" y="173"/>
                    </a:lnTo>
                    <a:lnTo>
                      <a:pt x="37" y="185"/>
                    </a:lnTo>
                    <a:lnTo>
                      <a:pt x="28" y="189"/>
                    </a:lnTo>
                    <a:lnTo>
                      <a:pt x="19" y="199"/>
                    </a:lnTo>
                    <a:lnTo>
                      <a:pt x="0" y="193"/>
                    </a:lnTo>
                    <a:lnTo>
                      <a:pt x="6" y="212"/>
                    </a:lnTo>
                    <a:lnTo>
                      <a:pt x="25" y="219"/>
                    </a:lnTo>
                    <a:lnTo>
                      <a:pt x="28" y="227"/>
                    </a:lnTo>
                    <a:lnTo>
                      <a:pt x="28" y="239"/>
                    </a:lnTo>
                    <a:lnTo>
                      <a:pt x="35" y="247"/>
                    </a:lnTo>
                    <a:lnTo>
                      <a:pt x="41" y="257"/>
                    </a:lnTo>
                    <a:lnTo>
                      <a:pt x="45" y="264"/>
                    </a:lnTo>
                    <a:lnTo>
                      <a:pt x="41" y="272"/>
                    </a:lnTo>
                    <a:lnTo>
                      <a:pt x="35" y="286"/>
                    </a:lnTo>
                    <a:lnTo>
                      <a:pt x="37" y="296"/>
                    </a:lnTo>
                    <a:lnTo>
                      <a:pt x="41" y="304"/>
                    </a:lnTo>
                    <a:lnTo>
                      <a:pt x="43" y="312"/>
                    </a:lnTo>
                    <a:lnTo>
                      <a:pt x="28" y="326"/>
                    </a:lnTo>
                    <a:lnTo>
                      <a:pt x="35" y="336"/>
                    </a:lnTo>
                    <a:lnTo>
                      <a:pt x="28" y="344"/>
                    </a:lnTo>
                    <a:lnTo>
                      <a:pt x="30" y="352"/>
                    </a:lnTo>
                    <a:lnTo>
                      <a:pt x="35" y="366"/>
                    </a:lnTo>
                    <a:lnTo>
                      <a:pt x="46" y="376"/>
                    </a:lnTo>
                    <a:lnTo>
                      <a:pt x="41" y="381"/>
                    </a:lnTo>
                    <a:lnTo>
                      <a:pt x="46" y="398"/>
                    </a:lnTo>
                    <a:lnTo>
                      <a:pt x="57" y="401"/>
                    </a:lnTo>
                    <a:lnTo>
                      <a:pt x="63" y="411"/>
                    </a:lnTo>
                    <a:lnTo>
                      <a:pt x="65" y="421"/>
                    </a:lnTo>
                    <a:lnTo>
                      <a:pt x="65" y="429"/>
                    </a:lnTo>
                    <a:lnTo>
                      <a:pt x="59" y="441"/>
                    </a:lnTo>
                    <a:lnTo>
                      <a:pt x="68" y="451"/>
                    </a:lnTo>
                    <a:lnTo>
                      <a:pt x="68" y="461"/>
                    </a:lnTo>
                    <a:lnTo>
                      <a:pt x="315" y="476"/>
                    </a:lnTo>
                    <a:lnTo>
                      <a:pt x="821" y="499"/>
                    </a:lnTo>
                    <a:lnTo>
                      <a:pt x="827" y="499"/>
                    </a:lnTo>
                    <a:lnTo>
                      <a:pt x="1021" y="508"/>
                    </a:lnTo>
                    <a:lnTo>
                      <a:pt x="1037" y="508"/>
                    </a:lnTo>
                    <a:lnTo>
                      <a:pt x="1168" y="513"/>
                    </a:lnTo>
                    <a:lnTo>
                      <a:pt x="1169" y="425"/>
                    </a:lnTo>
                    <a:lnTo>
                      <a:pt x="1174" y="334"/>
                    </a:lnTo>
                    <a:lnTo>
                      <a:pt x="1188" y="334"/>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69" name="Freeform 10"/>
              <p:cNvSpPr>
                <a:spLocks/>
              </p:cNvSpPr>
              <p:nvPr/>
            </p:nvSpPr>
            <p:spPr bwMode="auto">
              <a:xfrm>
                <a:off x="2826029" y="4581099"/>
                <a:ext cx="323991" cy="417862"/>
              </a:xfrm>
              <a:custGeom>
                <a:avLst/>
                <a:gdLst/>
                <a:ahLst/>
                <a:cxnLst>
                  <a:cxn ang="0">
                    <a:pos x="0" y="216"/>
                  </a:cxn>
                  <a:cxn ang="0">
                    <a:pos x="6" y="183"/>
                  </a:cxn>
                  <a:cxn ang="0">
                    <a:pos x="17" y="169"/>
                  </a:cxn>
                  <a:cxn ang="0">
                    <a:pos x="35" y="159"/>
                  </a:cxn>
                  <a:cxn ang="0">
                    <a:pos x="45" y="154"/>
                  </a:cxn>
                  <a:cxn ang="0">
                    <a:pos x="32" y="134"/>
                  </a:cxn>
                  <a:cxn ang="0">
                    <a:pos x="38" y="119"/>
                  </a:cxn>
                  <a:cxn ang="0">
                    <a:pos x="63" y="105"/>
                  </a:cxn>
                  <a:cxn ang="0">
                    <a:pos x="90" y="102"/>
                  </a:cxn>
                  <a:cxn ang="0">
                    <a:pos x="100" y="102"/>
                  </a:cxn>
                  <a:cxn ang="0">
                    <a:pos x="120" y="102"/>
                  </a:cxn>
                  <a:cxn ang="0">
                    <a:pos x="140" y="88"/>
                  </a:cxn>
                  <a:cxn ang="0">
                    <a:pos x="160" y="87"/>
                  </a:cxn>
                  <a:cxn ang="0">
                    <a:pos x="171" y="75"/>
                  </a:cxn>
                  <a:cxn ang="0">
                    <a:pos x="182" y="61"/>
                  </a:cxn>
                  <a:cxn ang="0">
                    <a:pos x="200" y="65"/>
                  </a:cxn>
                  <a:cxn ang="0">
                    <a:pos x="236" y="61"/>
                  </a:cxn>
                  <a:cxn ang="0">
                    <a:pos x="251" y="67"/>
                  </a:cxn>
                  <a:cxn ang="0">
                    <a:pos x="271" y="75"/>
                  </a:cxn>
                  <a:cxn ang="0">
                    <a:pos x="288" y="81"/>
                  </a:cxn>
                  <a:cxn ang="0">
                    <a:pos x="315" y="81"/>
                  </a:cxn>
                  <a:cxn ang="0">
                    <a:pos x="321" y="61"/>
                  </a:cxn>
                  <a:cxn ang="0">
                    <a:pos x="320" y="43"/>
                  </a:cxn>
                  <a:cxn ang="0">
                    <a:pos x="328" y="26"/>
                  </a:cxn>
                  <a:cxn ang="0">
                    <a:pos x="341" y="6"/>
                  </a:cxn>
                  <a:cxn ang="0">
                    <a:pos x="356" y="0"/>
                  </a:cxn>
                  <a:cxn ang="0">
                    <a:pos x="375" y="0"/>
                  </a:cxn>
                  <a:cxn ang="0">
                    <a:pos x="365" y="354"/>
                  </a:cxn>
                  <a:cxn ang="0">
                    <a:pos x="348" y="463"/>
                  </a:cxn>
                  <a:cxn ang="0">
                    <a:pos x="308" y="456"/>
                  </a:cxn>
                  <a:cxn ang="0">
                    <a:pos x="276" y="433"/>
                  </a:cxn>
                  <a:cxn ang="0">
                    <a:pos x="253" y="438"/>
                  </a:cxn>
                  <a:cxn ang="0">
                    <a:pos x="223" y="438"/>
                  </a:cxn>
                  <a:cxn ang="0">
                    <a:pos x="160" y="411"/>
                  </a:cxn>
                  <a:cxn ang="0">
                    <a:pos x="97" y="398"/>
                  </a:cxn>
                  <a:cxn ang="0">
                    <a:pos x="63" y="384"/>
                  </a:cxn>
                  <a:cxn ang="0">
                    <a:pos x="32" y="364"/>
                  </a:cxn>
                  <a:cxn ang="0">
                    <a:pos x="8" y="331"/>
                  </a:cxn>
                  <a:cxn ang="0">
                    <a:pos x="17" y="289"/>
                  </a:cxn>
                  <a:cxn ang="0">
                    <a:pos x="18" y="259"/>
                  </a:cxn>
                  <a:cxn ang="0">
                    <a:pos x="13" y="242"/>
                  </a:cxn>
                </a:cxnLst>
                <a:rect l="0" t="0" r="r" b="b"/>
                <a:pathLst>
                  <a:path w="376" h="464">
                    <a:moveTo>
                      <a:pt x="13" y="242"/>
                    </a:moveTo>
                    <a:lnTo>
                      <a:pt x="0" y="216"/>
                    </a:lnTo>
                    <a:lnTo>
                      <a:pt x="0" y="199"/>
                    </a:lnTo>
                    <a:lnTo>
                      <a:pt x="6" y="183"/>
                    </a:lnTo>
                    <a:lnTo>
                      <a:pt x="8" y="177"/>
                    </a:lnTo>
                    <a:lnTo>
                      <a:pt x="17" y="169"/>
                    </a:lnTo>
                    <a:lnTo>
                      <a:pt x="30" y="167"/>
                    </a:lnTo>
                    <a:lnTo>
                      <a:pt x="35" y="159"/>
                    </a:lnTo>
                    <a:lnTo>
                      <a:pt x="45" y="163"/>
                    </a:lnTo>
                    <a:lnTo>
                      <a:pt x="45" y="154"/>
                    </a:lnTo>
                    <a:lnTo>
                      <a:pt x="43" y="143"/>
                    </a:lnTo>
                    <a:lnTo>
                      <a:pt x="32" y="134"/>
                    </a:lnTo>
                    <a:lnTo>
                      <a:pt x="38" y="130"/>
                    </a:lnTo>
                    <a:lnTo>
                      <a:pt x="38" y="119"/>
                    </a:lnTo>
                    <a:lnTo>
                      <a:pt x="52" y="110"/>
                    </a:lnTo>
                    <a:lnTo>
                      <a:pt x="63" y="105"/>
                    </a:lnTo>
                    <a:lnTo>
                      <a:pt x="70" y="95"/>
                    </a:lnTo>
                    <a:lnTo>
                      <a:pt x="90" y="102"/>
                    </a:lnTo>
                    <a:lnTo>
                      <a:pt x="95" y="107"/>
                    </a:lnTo>
                    <a:lnTo>
                      <a:pt x="100" y="102"/>
                    </a:lnTo>
                    <a:lnTo>
                      <a:pt x="110" y="102"/>
                    </a:lnTo>
                    <a:lnTo>
                      <a:pt x="120" y="102"/>
                    </a:lnTo>
                    <a:lnTo>
                      <a:pt x="131" y="95"/>
                    </a:lnTo>
                    <a:lnTo>
                      <a:pt x="140" y="88"/>
                    </a:lnTo>
                    <a:lnTo>
                      <a:pt x="148" y="87"/>
                    </a:lnTo>
                    <a:lnTo>
                      <a:pt x="160" y="87"/>
                    </a:lnTo>
                    <a:lnTo>
                      <a:pt x="162" y="81"/>
                    </a:lnTo>
                    <a:lnTo>
                      <a:pt x="171" y="75"/>
                    </a:lnTo>
                    <a:lnTo>
                      <a:pt x="178" y="68"/>
                    </a:lnTo>
                    <a:lnTo>
                      <a:pt x="182" y="61"/>
                    </a:lnTo>
                    <a:lnTo>
                      <a:pt x="190" y="61"/>
                    </a:lnTo>
                    <a:lnTo>
                      <a:pt x="200" y="65"/>
                    </a:lnTo>
                    <a:lnTo>
                      <a:pt x="218" y="59"/>
                    </a:lnTo>
                    <a:lnTo>
                      <a:pt x="236" y="61"/>
                    </a:lnTo>
                    <a:lnTo>
                      <a:pt x="243" y="68"/>
                    </a:lnTo>
                    <a:lnTo>
                      <a:pt x="251" y="67"/>
                    </a:lnTo>
                    <a:lnTo>
                      <a:pt x="263" y="72"/>
                    </a:lnTo>
                    <a:lnTo>
                      <a:pt x="271" y="75"/>
                    </a:lnTo>
                    <a:lnTo>
                      <a:pt x="280" y="79"/>
                    </a:lnTo>
                    <a:lnTo>
                      <a:pt x="288" y="81"/>
                    </a:lnTo>
                    <a:lnTo>
                      <a:pt x="302" y="87"/>
                    </a:lnTo>
                    <a:lnTo>
                      <a:pt x="315" y="81"/>
                    </a:lnTo>
                    <a:lnTo>
                      <a:pt x="320" y="68"/>
                    </a:lnTo>
                    <a:lnTo>
                      <a:pt x="321" y="61"/>
                    </a:lnTo>
                    <a:lnTo>
                      <a:pt x="321" y="52"/>
                    </a:lnTo>
                    <a:lnTo>
                      <a:pt x="320" y="43"/>
                    </a:lnTo>
                    <a:lnTo>
                      <a:pt x="327" y="39"/>
                    </a:lnTo>
                    <a:lnTo>
                      <a:pt x="328" y="26"/>
                    </a:lnTo>
                    <a:lnTo>
                      <a:pt x="340" y="17"/>
                    </a:lnTo>
                    <a:lnTo>
                      <a:pt x="341" y="6"/>
                    </a:lnTo>
                    <a:lnTo>
                      <a:pt x="348" y="3"/>
                    </a:lnTo>
                    <a:lnTo>
                      <a:pt x="356" y="0"/>
                    </a:lnTo>
                    <a:lnTo>
                      <a:pt x="370" y="0"/>
                    </a:lnTo>
                    <a:lnTo>
                      <a:pt x="375" y="0"/>
                    </a:lnTo>
                    <a:lnTo>
                      <a:pt x="368" y="216"/>
                    </a:lnTo>
                    <a:lnTo>
                      <a:pt x="365" y="354"/>
                    </a:lnTo>
                    <a:lnTo>
                      <a:pt x="363" y="456"/>
                    </a:lnTo>
                    <a:lnTo>
                      <a:pt x="348" y="463"/>
                    </a:lnTo>
                    <a:lnTo>
                      <a:pt x="330" y="463"/>
                    </a:lnTo>
                    <a:lnTo>
                      <a:pt x="308" y="456"/>
                    </a:lnTo>
                    <a:lnTo>
                      <a:pt x="293" y="436"/>
                    </a:lnTo>
                    <a:lnTo>
                      <a:pt x="276" y="433"/>
                    </a:lnTo>
                    <a:lnTo>
                      <a:pt x="267" y="433"/>
                    </a:lnTo>
                    <a:lnTo>
                      <a:pt x="253" y="438"/>
                    </a:lnTo>
                    <a:lnTo>
                      <a:pt x="235" y="441"/>
                    </a:lnTo>
                    <a:lnTo>
                      <a:pt x="223" y="438"/>
                    </a:lnTo>
                    <a:lnTo>
                      <a:pt x="211" y="428"/>
                    </a:lnTo>
                    <a:lnTo>
                      <a:pt x="160" y="411"/>
                    </a:lnTo>
                    <a:lnTo>
                      <a:pt x="120" y="398"/>
                    </a:lnTo>
                    <a:lnTo>
                      <a:pt x="97" y="398"/>
                    </a:lnTo>
                    <a:lnTo>
                      <a:pt x="75" y="389"/>
                    </a:lnTo>
                    <a:lnTo>
                      <a:pt x="63" y="384"/>
                    </a:lnTo>
                    <a:lnTo>
                      <a:pt x="48" y="373"/>
                    </a:lnTo>
                    <a:lnTo>
                      <a:pt x="32" y="364"/>
                    </a:lnTo>
                    <a:lnTo>
                      <a:pt x="17" y="354"/>
                    </a:lnTo>
                    <a:lnTo>
                      <a:pt x="8" y="331"/>
                    </a:lnTo>
                    <a:lnTo>
                      <a:pt x="12" y="314"/>
                    </a:lnTo>
                    <a:lnTo>
                      <a:pt x="17" y="289"/>
                    </a:lnTo>
                    <a:lnTo>
                      <a:pt x="18" y="267"/>
                    </a:lnTo>
                    <a:lnTo>
                      <a:pt x="18" y="259"/>
                    </a:lnTo>
                    <a:lnTo>
                      <a:pt x="15" y="249"/>
                    </a:lnTo>
                    <a:lnTo>
                      <a:pt x="13" y="242"/>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70" name="Freeform 11"/>
              <p:cNvSpPr>
                <a:spLocks/>
              </p:cNvSpPr>
              <p:nvPr/>
            </p:nvSpPr>
            <p:spPr bwMode="auto">
              <a:xfrm>
                <a:off x="5471383" y="4105601"/>
                <a:ext cx="389479" cy="506117"/>
              </a:xfrm>
              <a:custGeom>
                <a:avLst/>
                <a:gdLst/>
                <a:ahLst/>
                <a:cxnLst>
                  <a:cxn ang="0">
                    <a:pos x="12" y="37"/>
                  </a:cxn>
                  <a:cxn ang="0">
                    <a:pos x="15" y="37"/>
                  </a:cxn>
                  <a:cxn ang="0">
                    <a:pos x="25" y="45"/>
                  </a:cxn>
                  <a:cxn ang="0">
                    <a:pos x="37" y="57"/>
                  </a:cxn>
                  <a:cxn ang="0">
                    <a:pos x="45" y="66"/>
                  </a:cxn>
                  <a:cxn ang="0">
                    <a:pos x="53" y="68"/>
                  </a:cxn>
                  <a:cxn ang="0">
                    <a:pos x="65" y="66"/>
                  </a:cxn>
                  <a:cxn ang="0">
                    <a:pos x="80" y="66"/>
                  </a:cxn>
                  <a:cxn ang="0">
                    <a:pos x="90" y="63"/>
                  </a:cxn>
                  <a:cxn ang="0">
                    <a:pos x="95" y="53"/>
                  </a:cxn>
                  <a:cxn ang="0">
                    <a:pos x="100" y="48"/>
                  </a:cxn>
                  <a:cxn ang="0">
                    <a:pos x="115" y="48"/>
                  </a:cxn>
                  <a:cxn ang="0">
                    <a:pos x="124" y="45"/>
                  </a:cxn>
                  <a:cxn ang="0">
                    <a:pos x="138" y="37"/>
                  </a:cxn>
                  <a:cxn ang="0">
                    <a:pos x="148" y="33"/>
                  </a:cxn>
                  <a:cxn ang="0">
                    <a:pos x="162" y="33"/>
                  </a:cxn>
                  <a:cxn ang="0">
                    <a:pos x="171" y="37"/>
                  </a:cxn>
                  <a:cxn ang="0">
                    <a:pos x="191" y="28"/>
                  </a:cxn>
                  <a:cxn ang="0">
                    <a:pos x="220" y="33"/>
                  </a:cxn>
                  <a:cxn ang="0">
                    <a:pos x="229" y="33"/>
                  </a:cxn>
                  <a:cxn ang="0">
                    <a:pos x="236" y="33"/>
                  </a:cxn>
                  <a:cxn ang="0">
                    <a:pos x="241" y="21"/>
                  </a:cxn>
                  <a:cxn ang="0">
                    <a:pos x="241" y="10"/>
                  </a:cxn>
                  <a:cxn ang="0">
                    <a:pos x="248" y="1"/>
                  </a:cxn>
                  <a:cxn ang="0">
                    <a:pos x="253" y="0"/>
                  </a:cxn>
                  <a:cxn ang="0">
                    <a:pos x="258" y="0"/>
                  </a:cxn>
                  <a:cxn ang="0">
                    <a:pos x="260" y="57"/>
                  </a:cxn>
                  <a:cxn ang="0">
                    <a:pos x="256" y="138"/>
                  </a:cxn>
                  <a:cxn ang="0">
                    <a:pos x="339" y="131"/>
                  </a:cxn>
                  <a:cxn ang="0">
                    <a:pos x="341" y="158"/>
                  </a:cxn>
                  <a:cxn ang="0">
                    <a:pos x="354" y="158"/>
                  </a:cxn>
                  <a:cxn ang="0">
                    <a:pos x="356" y="197"/>
                  </a:cxn>
                  <a:cxn ang="0">
                    <a:pos x="371" y="197"/>
                  </a:cxn>
                  <a:cxn ang="0">
                    <a:pos x="371" y="210"/>
                  </a:cxn>
                  <a:cxn ang="0">
                    <a:pos x="386" y="210"/>
                  </a:cxn>
                  <a:cxn ang="0">
                    <a:pos x="386" y="250"/>
                  </a:cxn>
                  <a:cxn ang="0">
                    <a:pos x="428" y="248"/>
                  </a:cxn>
                  <a:cxn ang="0">
                    <a:pos x="432" y="288"/>
                  </a:cxn>
                  <a:cxn ang="0">
                    <a:pos x="451" y="554"/>
                  </a:cxn>
                  <a:cxn ang="0">
                    <a:pos x="195" y="561"/>
                  </a:cxn>
                  <a:cxn ang="0">
                    <a:pos x="183" y="561"/>
                  </a:cxn>
                  <a:cxn ang="0">
                    <a:pos x="180" y="375"/>
                  </a:cxn>
                  <a:cxn ang="0">
                    <a:pos x="95" y="376"/>
                  </a:cxn>
                  <a:cxn ang="0">
                    <a:pos x="93" y="316"/>
                  </a:cxn>
                  <a:cxn ang="0">
                    <a:pos x="93" y="301"/>
                  </a:cxn>
                  <a:cxn ang="0">
                    <a:pos x="46" y="301"/>
                  </a:cxn>
                  <a:cxn ang="0">
                    <a:pos x="8" y="303"/>
                  </a:cxn>
                  <a:cxn ang="0">
                    <a:pos x="0" y="63"/>
                  </a:cxn>
                  <a:cxn ang="0">
                    <a:pos x="8" y="63"/>
                  </a:cxn>
                  <a:cxn ang="0">
                    <a:pos x="8" y="33"/>
                  </a:cxn>
                  <a:cxn ang="0">
                    <a:pos x="12" y="37"/>
                  </a:cxn>
                </a:cxnLst>
                <a:rect l="0" t="0" r="r" b="b"/>
                <a:pathLst>
                  <a:path w="452" h="562">
                    <a:moveTo>
                      <a:pt x="12" y="37"/>
                    </a:moveTo>
                    <a:lnTo>
                      <a:pt x="15" y="37"/>
                    </a:lnTo>
                    <a:lnTo>
                      <a:pt x="25" y="45"/>
                    </a:lnTo>
                    <a:lnTo>
                      <a:pt x="37" y="57"/>
                    </a:lnTo>
                    <a:lnTo>
                      <a:pt x="45" y="66"/>
                    </a:lnTo>
                    <a:lnTo>
                      <a:pt x="53" y="68"/>
                    </a:lnTo>
                    <a:lnTo>
                      <a:pt x="65" y="66"/>
                    </a:lnTo>
                    <a:lnTo>
                      <a:pt x="80" y="66"/>
                    </a:lnTo>
                    <a:lnTo>
                      <a:pt x="90" y="63"/>
                    </a:lnTo>
                    <a:lnTo>
                      <a:pt x="95" y="53"/>
                    </a:lnTo>
                    <a:lnTo>
                      <a:pt x="100" y="48"/>
                    </a:lnTo>
                    <a:lnTo>
                      <a:pt x="115" y="48"/>
                    </a:lnTo>
                    <a:lnTo>
                      <a:pt x="124" y="45"/>
                    </a:lnTo>
                    <a:lnTo>
                      <a:pt x="138" y="37"/>
                    </a:lnTo>
                    <a:lnTo>
                      <a:pt x="148" y="33"/>
                    </a:lnTo>
                    <a:lnTo>
                      <a:pt x="162" y="33"/>
                    </a:lnTo>
                    <a:lnTo>
                      <a:pt x="171" y="37"/>
                    </a:lnTo>
                    <a:lnTo>
                      <a:pt x="191" y="28"/>
                    </a:lnTo>
                    <a:lnTo>
                      <a:pt x="220" y="33"/>
                    </a:lnTo>
                    <a:lnTo>
                      <a:pt x="229" y="33"/>
                    </a:lnTo>
                    <a:lnTo>
                      <a:pt x="236" y="33"/>
                    </a:lnTo>
                    <a:lnTo>
                      <a:pt x="241" y="21"/>
                    </a:lnTo>
                    <a:lnTo>
                      <a:pt x="241" y="10"/>
                    </a:lnTo>
                    <a:lnTo>
                      <a:pt x="248" y="1"/>
                    </a:lnTo>
                    <a:lnTo>
                      <a:pt x="253" y="0"/>
                    </a:lnTo>
                    <a:lnTo>
                      <a:pt x="258" y="0"/>
                    </a:lnTo>
                    <a:lnTo>
                      <a:pt x="260" y="57"/>
                    </a:lnTo>
                    <a:lnTo>
                      <a:pt x="256" y="138"/>
                    </a:lnTo>
                    <a:lnTo>
                      <a:pt x="339" y="131"/>
                    </a:lnTo>
                    <a:lnTo>
                      <a:pt x="341" y="158"/>
                    </a:lnTo>
                    <a:lnTo>
                      <a:pt x="354" y="158"/>
                    </a:lnTo>
                    <a:lnTo>
                      <a:pt x="356" y="197"/>
                    </a:lnTo>
                    <a:lnTo>
                      <a:pt x="371" y="197"/>
                    </a:lnTo>
                    <a:lnTo>
                      <a:pt x="371" y="210"/>
                    </a:lnTo>
                    <a:lnTo>
                      <a:pt x="386" y="210"/>
                    </a:lnTo>
                    <a:lnTo>
                      <a:pt x="386" y="250"/>
                    </a:lnTo>
                    <a:lnTo>
                      <a:pt x="428" y="248"/>
                    </a:lnTo>
                    <a:lnTo>
                      <a:pt x="432" y="288"/>
                    </a:lnTo>
                    <a:lnTo>
                      <a:pt x="451" y="554"/>
                    </a:lnTo>
                    <a:lnTo>
                      <a:pt x="195" y="561"/>
                    </a:lnTo>
                    <a:lnTo>
                      <a:pt x="183" y="561"/>
                    </a:lnTo>
                    <a:lnTo>
                      <a:pt x="180" y="375"/>
                    </a:lnTo>
                    <a:lnTo>
                      <a:pt x="95" y="376"/>
                    </a:lnTo>
                    <a:lnTo>
                      <a:pt x="93" y="316"/>
                    </a:lnTo>
                    <a:lnTo>
                      <a:pt x="93" y="301"/>
                    </a:lnTo>
                    <a:lnTo>
                      <a:pt x="46" y="301"/>
                    </a:lnTo>
                    <a:lnTo>
                      <a:pt x="8" y="303"/>
                    </a:lnTo>
                    <a:lnTo>
                      <a:pt x="0" y="63"/>
                    </a:lnTo>
                    <a:lnTo>
                      <a:pt x="8" y="63"/>
                    </a:lnTo>
                    <a:lnTo>
                      <a:pt x="8" y="33"/>
                    </a:lnTo>
                    <a:lnTo>
                      <a:pt x="12" y="37"/>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71" name="Freeform 12"/>
              <p:cNvSpPr>
                <a:spLocks/>
              </p:cNvSpPr>
              <p:nvPr/>
            </p:nvSpPr>
            <p:spPr bwMode="auto">
              <a:xfrm>
                <a:off x="2587344" y="4304625"/>
                <a:ext cx="572155" cy="443979"/>
              </a:xfrm>
              <a:custGeom>
                <a:avLst/>
                <a:gdLst/>
                <a:ahLst/>
                <a:cxnLst>
                  <a:cxn ang="0">
                    <a:pos x="121" y="223"/>
                  </a:cxn>
                  <a:cxn ang="0">
                    <a:pos x="137" y="228"/>
                  </a:cxn>
                  <a:cxn ang="0">
                    <a:pos x="207" y="280"/>
                  </a:cxn>
                  <a:cxn ang="0">
                    <a:pos x="223" y="323"/>
                  </a:cxn>
                  <a:cxn ang="0">
                    <a:pos x="237" y="342"/>
                  </a:cxn>
                  <a:cxn ang="0">
                    <a:pos x="265" y="390"/>
                  </a:cxn>
                  <a:cxn ang="0">
                    <a:pos x="270" y="412"/>
                  </a:cxn>
                  <a:cxn ang="0">
                    <a:pos x="274" y="458"/>
                  </a:cxn>
                  <a:cxn ang="0">
                    <a:pos x="285" y="492"/>
                  </a:cxn>
                  <a:cxn ang="0">
                    <a:pos x="307" y="478"/>
                  </a:cxn>
                  <a:cxn ang="0">
                    <a:pos x="319" y="475"/>
                  </a:cxn>
                  <a:cxn ang="0">
                    <a:pos x="317" y="455"/>
                  </a:cxn>
                  <a:cxn ang="0">
                    <a:pos x="316" y="444"/>
                  </a:cxn>
                  <a:cxn ang="0">
                    <a:pos x="329" y="422"/>
                  </a:cxn>
                  <a:cxn ang="0">
                    <a:pos x="345" y="409"/>
                  </a:cxn>
                  <a:cxn ang="0">
                    <a:pos x="372" y="420"/>
                  </a:cxn>
                  <a:cxn ang="0">
                    <a:pos x="385" y="412"/>
                  </a:cxn>
                  <a:cxn ang="0">
                    <a:pos x="409" y="409"/>
                  </a:cxn>
                  <a:cxn ang="0">
                    <a:pos x="426" y="400"/>
                  </a:cxn>
                  <a:cxn ang="0">
                    <a:pos x="439" y="392"/>
                  </a:cxn>
                  <a:cxn ang="0">
                    <a:pos x="456" y="382"/>
                  </a:cxn>
                  <a:cxn ang="0">
                    <a:pos x="466" y="375"/>
                  </a:cxn>
                  <a:cxn ang="0">
                    <a:pos x="494" y="370"/>
                  </a:cxn>
                  <a:cxn ang="0">
                    <a:pos x="520" y="382"/>
                  </a:cxn>
                  <a:cxn ang="0">
                    <a:pos x="540" y="385"/>
                  </a:cxn>
                  <a:cxn ang="0">
                    <a:pos x="556" y="390"/>
                  </a:cxn>
                  <a:cxn ang="0">
                    <a:pos x="578" y="400"/>
                  </a:cxn>
                  <a:cxn ang="0">
                    <a:pos x="598" y="382"/>
                  </a:cxn>
                  <a:cxn ang="0">
                    <a:pos x="601" y="365"/>
                  </a:cxn>
                  <a:cxn ang="0">
                    <a:pos x="604" y="350"/>
                  </a:cxn>
                  <a:cxn ang="0">
                    <a:pos x="616" y="330"/>
                  </a:cxn>
                  <a:cxn ang="0">
                    <a:pos x="629" y="315"/>
                  </a:cxn>
                  <a:cxn ang="0">
                    <a:pos x="649" y="312"/>
                  </a:cxn>
                  <a:cxn ang="0">
                    <a:pos x="655" y="232"/>
                  </a:cxn>
                  <a:cxn ang="0">
                    <a:pos x="357" y="8"/>
                  </a:cxn>
                  <a:cxn ang="0">
                    <a:pos x="65" y="3"/>
                  </a:cxn>
                  <a:cxn ang="0">
                    <a:pos x="0" y="198"/>
                  </a:cxn>
                  <a:cxn ang="0">
                    <a:pos x="30" y="180"/>
                  </a:cxn>
                  <a:cxn ang="0">
                    <a:pos x="67" y="185"/>
                  </a:cxn>
                  <a:cxn ang="0">
                    <a:pos x="97" y="208"/>
                  </a:cxn>
                  <a:cxn ang="0">
                    <a:pos x="121" y="220"/>
                  </a:cxn>
                </a:cxnLst>
                <a:rect l="0" t="0" r="r" b="b"/>
                <a:pathLst>
                  <a:path w="664" h="493">
                    <a:moveTo>
                      <a:pt x="121" y="220"/>
                    </a:moveTo>
                    <a:lnTo>
                      <a:pt x="121" y="223"/>
                    </a:lnTo>
                    <a:lnTo>
                      <a:pt x="128" y="225"/>
                    </a:lnTo>
                    <a:lnTo>
                      <a:pt x="137" y="228"/>
                    </a:lnTo>
                    <a:lnTo>
                      <a:pt x="168" y="258"/>
                    </a:lnTo>
                    <a:lnTo>
                      <a:pt x="207" y="280"/>
                    </a:lnTo>
                    <a:lnTo>
                      <a:pt x="217" y="298"/>
                    </a:lnTo>
                    <a:lnTo>
                      <a:pt x="223" y="323"/>
                    </a:lnTo>
                    <a:lnTo>
                      <a:pt x="229" y="332"/>
                    </a:lnTo>
                    <a:lnTo>
                      <a:pt x="237" y="342"/>
                    </a:lnTo>
                    <a:lnTo>
                      <a:pt x="249" y="370"/>
                    </a:lnTo>
                    <a:lnTo>
                      <a:pt x="265" y="390"/>
                    </a:lnTo>
                    <a:lnTo>
                      <a:pt x="265" y="397"/>
                    </a:lnTo>
                    <a:lnTo>
                      <a:pt x="270" y="412"/>
                    </a:lnTo>
                    <a:lnTo>
                      <a:pt x="265" y="435"/>
                    </a:lnTo>
                    <a:lnTo>
                      <a:pt x="274" y="458"/>
                    </a:lnTo>
                    <a:lnTo>
                      <a:pt x="284" y="475"/>
                    </a:lnTo>
                    <a:lnTo>
                      <a:pt x="285" y="492"/>
                    </a:lnTo>
                    <a:lnTo>
                      <a:pt x="294" y="482"/>
                    </a:lnTo>
                    <a:lnTo>
                      <a:pt x="307" y="478"/>
                    </a:lnTo>
                    <a:lnTo>
                      <a:pt x="310" y="470"/>
                    </a:lnTo>
                    <a:lnTo>
                      <a:pt x="319" y="475"/>
                    </a:lnTo>
                    <a:lnTo>
                      <a:pt x="319" y="467"/>
                    </a:lnTo>
                    <a:lnTo>
                      <a:pt x="317" y="455"/>
                    </a:lnTo>
                    <a:lnTo>
                      <a:pt x="307" y="445"/>
                    </a:lnTo>
                    <a:lnTo>
                      <a:pt x="316" y="444"/>
                    </a:lnTo>
                    <a:lnTo>
                      <a:pt x="316" y="430"/>
                    </a:lnTo>
                    <a:lnTo>
                      <a:pt x="329" y="422"/>
                    </a:lnTo>
                    <a:lnTo>
                      <a:pt x="339" y="418"/>
                    </a:lnTo>
                    <a:lnTo>
                      <a:pt x="345" y="409"/>
                    </a:lnTo>
                    <a:lnTo>
                      <a:pt x="367" y="412"/>
                    </a:lnTo>
                    <a:lnTo>
                      <a:pt x="372" y="420"/>
                    </a:lnTo>
                    <a:lnTo>
                      <a:pt x="378" y="412"/>
                    </a:lnTo>
                    <a:lnTo>
                      <a:pt x="385" y="412"/>
                    </a:lnTo>
                    <a:lnTo>
                      <a:pt x="396" y="412"/>
                    </a:lnTo>
                    <a:lnTo>
                      <a:pt x="409" y="409"/>
                    </a:lnTo>
                    <a:lnTo>
                      <a:pt x="416" y="402"/>
                    </a:lnTo>
                    <a:lnTo>
                      <a:pt x="426" y="400"/>
                    </a:lnTo>
                    <a:lnTo>
                      <a:pt x="436" y="400"/>
                    </a:lnTo>
                    <a:lnTo>
                      <a:pt x="439" y="392"/>
                    </a:lnTo>
                    <a:lnTo>
                      <a:pt x="447" y="387"/>
                    </a:lnTo>
                    <a:lnTo>
                      <a:pt x="456" y="382"/>
                    </a:lnTo>
                    <a:lnTo>
                      <a:pt x="458" y="375"/>
                    </a:lnTo>
                    <a:lnTo>
                      <a:pt x="466" y="375"/>
                    </a:lnTo>
                    <a:lnTo>
                      <a:pt x="476" y="377"/>
                    </a:lnTo>
                    <a:lnTo>
                      <a:pt x="494" y="370"/>
                    </a:lnTo>
                    <a:lnTo>
                      <a:pt x="514" y="375"/>
                    </a:lnTo>
                    <a:lnTo>
                      <a:pt x="520" y="382"/>
                    </a:lnTo>
                    <a:lnTo>
                      <a:pt x="529" y="380"/>
                    </a:lnTo>
                    <a:lnTo>
                      <a:pt x="540" y="385"/>
                    </a:lnTo>
                    <a:lnTo>
                      <a:pt x="547" y="387"/>
                    </a:lnTo>
                    <a:lnTo>
                      <a:pt x="556" y="390"/>
                    </a:lnTo>
                    <a:lnTo>
                      <a:pt x="568" y="392"/>
                    </a:lnTo>
                    <a:lnTo>
                      <a:pt x="578" y="400"/>
                    </a:lnTo>
                    <a:lnTo>
                      <a:pt x="591" y="392"/>
                    </a:lnTo>
                    <a:lnTo>
                      <a:pt x="598" y="382"/>
                    </a:lnTo>
                    <a:lnTo>
                      <a:pt x="601" y="375"/>
                    </a:lnTo>
                    <a:lnTo>
                      <a:pt x="601" y="365"/>
                    </a:lnTo>
                    <a:lnTo>
                      <a:pt x="598" y="357"/>
                    </a:lnTo>
                    <a:lnTo>
                      <a:pt x="604" y="350"/>
                    </a:lnTo>
                    <a:lnTo>
                      <a:pt x="606" y="338"/>
                    </a:lnTo>
                    <a:lnTo>
                      <a:pt x="616" y="330"/>
                    </a:lnTo>
                    <a:lnTo>
                      <a:pt x="620" y="320"/>
                    </a:lnTo>
                    <a:lnTo>
                      <a:pt x="629" y="315"/>
                    </a:lnTo>
                    <a:lnTo>
                      <a:pt x="635" y="310"/>
                    </a:lnTo>
                    <a:lnTo>
                      <a:pt x="649" y="312"/>
                    </a:lnTo>
                    <a:lnTo>
                      <a:pt x="651" y="312"/>
                    </a:lnTo>
                    <a:lnTo>
                      <a:pt x="655" y="232"/>
                    </a:lnTo>
                    <a:lnTo>
                      <a:pt x="663" y="12"/>
                    </a:lnTo>
                    <a:lnTo>
                      <a:pt x="357" y="8"/>
                    </a:lnTo>
                    <a:lnTo>
                      <a:pt x="202" y="5"/>
                    </a:lnTo>
                    <a:lnTo>
                      <a:pt x="65" y="3"/>
                    </a:lnTo>
                    <a:lnTo>
                      <a:pt x="3" y="0"/>
                    </a:lnTo>
                    <a:lnTo>
                      <a:pt x="0" y="198"/>
                    </a:lnTo>
                    <a:lnTo>
                      <a:pt x="19" y="183"/>
                    </a:lnTo>
                    <a:lnTo>
                      <a:pt x="30" y="180"/>
                    </a:lnTo>
                    <a:lnTo>
                      <a:pt x="41" y="180"/>
                    </a:lnTo>
                    <a:lnTo>
                      <a:pt x="67" y="185"/>
                    </a:lnTo>
                    <a:lnTo>
                      <a:pt x="73" y="190"/>
                    </a:lnTo>
                    <a:lnTo>
                      <a:pt x="97" y="208"/>
                    </a:lnTo>
                    <a:lnTo>
                      <a:pt x="110" y="214"/>
                    </a:lnTo>
                    <a:lnTo>
                      <a:pt x="121" y="220"/>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72" name="Freeform 13"/>
              <p:cNvSpPr>
                <a:spLocks/>
              </p:cNvSpPr>
              <p:nvPr/>
            </p:nvSpPr>
            <p:spPr bwMode="auto">
              <a:xfrm>
                <a:off x="4265894" y="2885337"/>
                <a:ext cx="761725" cy="762778"/>
              </a:xfrm>
              <a:custGeom>
                <a:avLst/>
                <a:gdLst/>
                <a:ahLst/>
                <a:cxnLst>
                  <a:cxn ang="0">
                    <a:pos x="639" y="75"/>
                  </a:cxn>
                  <a:cxn ang="0">
                    <a:pos x="665" y="35"/>
                  </a:cxn>
                  <a:cxn ang="0">
                    <a:pos x="704" y="32"/>
                  </a:cxn>
                  <a:cxn ang="0">
                    <a:pos x="750" y="8"/>
                  </a:cxn>
                  <a:cxn ang="0">
                    <a:pos x="790" y="12"/>
                  </a:cxn>
                  <a:cxn ang="0">
                    <a:pos x="835" y="32"/>
                  </a:cxn>
                  <a:cxn ang="0">
                    <a:pos x="869" y="100"/>
                  </a:cxn>
                  <a:cxn ang="0">
                    <a:pos x="878" y="146"/>
                  </a:cxn>
                  <a:cxn ang="0">
                    <a:pos x="790" y="182"/>
                  </a:cxn>
                  <a:cxn ang="0">
                    <a:pos x="761" y="222"/>
                  </a:cxn>
                  <a:cxn ang="0">
                    <a:pos x="719" y="257"/>
                  </a:cxn>
                  <a:cxn ang="0">
                    <a:pos x="708" y="342"/>
                  </a:cxn>
                  <a:cxn ang="0">
                    <a:pos x="681" y="382"/>
                  </a:cxn>
                  <a:cxn ang="0">
                    <a:pos x="653" y="471"/>
                  </a:cxn>
                  <a:cxn ang="0">
                    <a:pos x="599" y="499"/>
                  </a:cxn>
                  <a:cxn ang="0">
                    <a:pos x="570" y="524"/>
                  </a:cxn>
                  <a:cxn ang="0">
                    <a:pos x="543" y="549"/>
                  </a:cxn>
                  <a:cxn ang="0">
                    <a:pos x="518" y="644"/>
                  </a:cxn>
                  <a:cxn ang="0">
                    <a:pos x="291" y="672"/>
                  </a:cxn>
                  <a:cxn ang="0">
                    <a:pos x="263" y="714"/>
                  </a:cxn>
                  <a:cxn ang="0">
                    <a:pos x="235" y="739"/>
                  </a:cxn>
                  <a:cxn ang="0">
                    <a:pos x="208" y="846"/>
                  </a:cxn>
                  <a:cxn ang="0">
                    <a:pos x="153" y="827"/>
                  </a:cxn>
                  <a:cxn ang="0">
                    <a:pos x="153" y="794"/>
                  </a:cxn>
                  <a:cxn ang="0">
                    <a:pos x="155" y="738"/>
                  </a:cxn>
                  <a:cxn ang="0">
                    <a:pos x="122" y="714"/>
                  </a:cxn>
                  <a:cxn ang="0">
                    <a:pos x="52" y="704"/>
                  </a:cxn>
                  <a:cxn ang="0">
                    <a:pos x="13" y="671"/>
                  </a:cxn>
                  <a:cxn ang="0">
                    <a:pos x="0" y="634"/>
                  </a:cxn>
                  <a:cxn ang="0">
                    <a:pos x="28" y="549"/>
                  </a:cxn>
                  <a:cxn ang="0">
                    <a:pos x="55" y="505"/>
                  </a:cxn>
                  <a:cxn ang="0">
                    <a:pos x="57" y="464"/>
                  </a:cxn>
                  <a:cxn ang="0">
                    <a:pos x="77" y="427"/>
                  </a:cxn>
                  <a:cxn ang="0">
                    <a:pos x="66" y="375"/>
                  </a:cxn>
                  <a:cxn ang="0">
                    <a:pos x="138" y="353"/>
                  </a:cxn>
                  <a:cxn ang="0">
                    <a:pos x="213" y="329"/>
                  </a:cxn>
                  <a:cxn ang="0">
                    <a:pos x="231" y="290"/>
                  </a:cxn>
                  <a:cxn ang="0">
                    <a:pos x="263" y="248"/>
                  </a:cxn>
                  <a:cxn ang="0">
                    <a:pos x="278" y="213"/>
                  </a:cxn>
                  <a:cxn ang="0">
                    <a:pos x="288" y="179"/>
                  </a:cxn>
                  <a:cxn ang="0">
                    <a:pos x="289" y="140"/>
                  </a:cxn>
                  <a:cxn ang="0">
                    <a:pos x="276" y="92"/>
                  </a:cxn>
                  <a:cxn ang="0">
                    <a:pos x="320" y="68"/>
                  </a:cxn>
                  <a:cxn ang="0">
                    <a:pos x="363" y="50"/>
                  </a:cxn>
                  <a:cxn ang="0">
                    <a:pos x="400" y="63"/>
                  </a:cxn>
                  <a:cxn ang="0">
                    <a:pos x="405" y="106"/>
                  </a:cxn>
                  <a:cxn ang="0">
                    <a:pos x="443" y="145"/>
                  </a:cxn>
                  <a:cxn ang="0">
                    <a:pos x="470" y="117"/>
                  </a:cxn>
                  <a:cxn ang="0">
                    <a:pos x="510" y="88"/>
                  </a:cxn>
                  <a:cxn ang="0">
                    <a:pos x="543" y="68"/>
                  </a:cxn>
                  <a:cxn ang="0">
                    <a:pos x="578" y="80"/>
                  </a:cxn>
                  <a:cxn ang="0">
                    <a:pos x="619" y="88"/>
                  </a:cxn>
                </a:cxnLst>
                <a:rect l="0" t="0" r="r" b="b"/>
                <a:pathLst>
                  <a:path w="884" h="847">
                    <a:moveTo>
                      <a:pt x="619" y="88"/>
                    </a:moveTo>
                    <a:lnTo>
                      <a:pt x="630" y="92"/>
                    </a:lnTo>
                    <a:lnTo>
                      <a:pt x="638" y="86"/>
                    </a:lnTo>
                    <a:lnTo>
                      <a:pt x="639" y="75"/>
                    </a:lnTo>
                    <a:lnTo>
                      <a:pt x="639" y="63"/>
                    </a:lnTo>
                    <a:lnTo>
                      <a:pt x="639" y="52"/>
                    </a:lnTo>
                    <a:lnTo>
                      <a:pt x="655" y="35"/>
                    </a:lnTo>
                    <a:lnTo>
                      <a:pt x="665" y="35"/>
                    </a:lnTo>
                    <a:lnTo>
                      <a:pt x="675" y="40"/>
                    </a:lnTo>
                    <a:lnTo>
                      <a:pt x="686" y="46"/>
                    </a:lnTo>
                    <a:lnTo>
                      <a:pt x="697" y="40"/>
                    </a:lnTo>
                    <a:lnTo>
                      <a:pt x="704" y="32"/>
                    </a:lnTo>
                    <a:lnTo>
                      <a:pt x="713" y="32"/>
                    </a:lnTo>
                    <a:lnTo>
                      <a:pt x="726" y="23"/>
                    </a:lnTo>
                    <a:lnTo>
                      <a:pt x="737" y="17"/>
                    </a:lnTo>
                    <a:lnTo>
                      <a:pt x="750" y="8"/>
                    </a:lnTo>
                    <a:lnTo>
                      <a:pt x="756" y="3"/>
                    </a:lnTo>
                    <a:lnTo>
                      <a:pt x="770" y="0"/>
                    </a:lnTo>
                    <a:lnTo>
                      <a:pt x="778" y="5"/>
                    </a:lnTo>
                    <a:lnTo>
                      <a:pt x="790" y="12"/>
                    </a:lnTo>
                    <a:lnTo>
                      <a:pt x="801" y="8"/>
                    </a:lnTo>
                    <a:lnTo>
                      <a:pt x="811" y="8"/>
                    </a:lnTo>
                    <a:lnTo>
                      <a:pt x="826" y="23"/>
                    </a:lnTo>
                    <a:lnTo>
                      <a:pt x="835" y="32"/>
                    </a:lnTo>
                    <a:lnTo>
                      <a:pt x="844" y="83"/>
                    </a:lnTo>
                    <a:lnTo>
                      <a:pt x="851" y="88"/>
                    </a:lnTo>
                    <a:lnTo>
                      <a:pt x="858" y="97"/>
                    </a:lnTo>
                    <a:lnTo>
                      <a:pt x="869" y="100"/>
                    </a:lnTo>
                    <a:lnTo>
                      <a:pt x="883" y="115"/>
                    </a:lnTo>
                    <a:lnTo>
                      <a:pt x="883" y="130"/>
                    </a:lnTo>
                    <a:lnTo>
                      <a:pt x="883" y="137"/>
                    </a:lnTo>
                    <a:lnTo>
                      <a:pt x="878" y="146"/>
                    </a:lnTo>
                    <a:lnTo>
                      <a:pt x="869" y="155"/>
                    </a:lnTo>
                    <a:lnTo>
                      <a:pt x="869" y="166"/>
                    </a:lnTo>
                    <a:lnTo>
                      <a:pt x="786" y="166"/>
                    </a:lnTo>
                    <a:lnTo>
                      <a:pt x="790" y="182"/>
                    </a:lnTo>
                    <a:lnTo>
                      <a:pt x="775" y="182"/>
                    </a:lnTo>
                    <a:lnTo>
                      <a:pt x="775" y="208"/>
                    </a:lnTo>
                    <a:lnTo>
                      <a:pt x="761" y="208"/>
                    </a:lnTo>
                    <a:lnTo>
                      <a:pt x="761" y="222"/>
                    </a:lnTo>
                    <a:lnTo>
                      <a:pt x="733" y="222"/>
                    </a:lnTo>
                    <a:lnTo>
                      <a:pt x="733" y="237"/>
                    </a:lnTo>
                    <a:lnTo>
                      <a:pt x="719" y="237"/>
                    </a:lnTo>
                    <a:lnTo>
                      <a:pt x="719" y="257"/>
                    </a:lnTo>
                    <a:lnTo>
                      <a:pt x="719" y="292"/>
                    </a:lnTo>
                    <a:lnTo>
                      <a:pt x="719" y="315"/>
                    </a:lnTo>
                    <a:lnTo>
                      <a:pt x="706" y="315"/>
                    </a:lnTo>
                    <a:lnTo>
                      <a:pt x="708" y="342"/>
                    </a:lnTo>
                    <a:lnTo>
                      <a:pt x="697" y="342"/>
                    </a:lnTo>
                    <a:lnTo>
                      <a:pt x="695" y="362"/>
                    </a:lnTo>
                    <a:lnTo>
                      <a:pt x="681" y="367"/>
                    </a:lnTo>
                    <a:lnTo>
                      <a:pt x="681" y="382"/>
                    </a:lnTo>
                    <a:lnTo>
                      <a:pt x="666" y="382"/>
                    </a:lnTo>
                    <a:lnTo>
                      <a:pt x="666" y="435"/>
                    </a:lnTo>
                    <a:lnTo>
                      <a:pt x="653" y="435"/>
                    </a:lnTo>
                    <a:lnTo>
                      <a:pt x="653" y="471"/>
                    </a:lnTo>
                    <a:lnTo>
                      <a:pt x="639" y="471"/>
                    </a:lnTo>
                    <a:lnTo>
                      <a:pt x="639" y="485"/>
                    </a:lnTo>
                    <a:lnTo>
                      <a:pt x="599" y="485"/>
                    </a:lnTo>
                    <a:lnTo>
                      <a:pt x="599" y="499"/>
                    </a:lnTo>
                    <a:lnTo>
                      <a:pt x="585" y="499"/>
                    </a:lnTo>
                    <a:lnTo>
                      <a:pt x="585" y="511"/>
                    </a:lnTo>
                    <a:lnTo>
                      <a:pt x="570" y="511"/>
                    </a:lnTo>
                    <a:lnTo>
                      <a:pt x="570" y="524"/>
                    </a:lnTo>
                    <a:lnTo>
                      <a:pt x="558" y="524"/>
                    </a:lnTo>
                    <a:lnTo>
                      <a:pt x="558" y="537"/>
                    </a:lnTo>
                    <a:lnTo>
                      <a:pt x="543" y="537"/>
                    </a:lnTo>
                    <a:lnTo>
                      <a:pt x="543" y="549"/>
                    </a:lnTo>
                    <a:lnTo>
                      <a:pt x="530" y="549"/>
                    </a:lnTo>
                    <a:lnTo>
                      <a:pt x="530" y="564"/>
                    </a:lnTo>
                    <a:lnTo>
                      <a:pt x="518" y="564"/>
                    </a:lnTo>
                    <a:lnTo>
                      <a:pt x="518" y="644"/>
                    </a:lnTo>
                    <a:lnTo>
                      <a:pt x="496" y="644"/>
                    </a:lnTo>
                    <a:lnTo>
                      <a:pt x="476" y="644"/>
                    </a:lnTo>
                    <a:lnTo>
                      <a:pt x="291" y="649"/>
                    </a:lnTo>
                    <a:lnTo>
                      <a:pt x="291" y="672"/>
                    </a:lnTo>
                    <a:lnTo>
                      <a:pt x="278" y="672"/>
                    </a:lnTo>
                    <a:lnTo>
                      <a:pt x="278" y="689"/>
                    </a:lnTo>
                    <a:lnTo>
                      <a:pt x="263" y="689"/>
                    </a:lnTo>
                    <a:lnTo>
                      <a:pt x="263" y="714"/>
                    </a:lnTo>
                    <a:lnTo>
                      <a:pt x="251" y="714"/>
                    </a:lnTo>
                    <a:lnTo>
                      <a:pt x="251" y="729"/>
                    </a:lnTo>
                    <a:lnTo>
                      <a:pt x="235" y="729"/>
                    </a:lnTo>
                    <a:lnTo>
                      <a:pt x="235" y="739"/>
                    </a:lnTo>
                    <a:lnTo>
                      <a:pt x="222" y="739"/>
                    </a:lnTo>
                    <a:lnTo>
                      <a:pt x="222" y="754"/>
                    </a:lnTo>
                    <a:lnTo>
                      <a:pt x="211" y="754"/>
                    </a:lnTo>
                    <a:lnTo>
                      <a:pt x="208" y="846"/>
                    </a:lnTo>
                    <a:lnTo>
                      <a:pt x="197" y="838"/>
                    </a:lnTo>
                    <a:lnTo>
                      <a:pt x="170" y="843"/>
                    </a:lnTo>
                    <a:lnTo>
                      <a:pt x="158" y="836"/>
                    </a:lnTo>
                    <a:lnTo>
                      <a:pt x="153" y="827"/>
                    </a:lnTo>
                    <a:lnTo>
                      <a:pt x="148" y="819"/>
                    </a:lnTo>
                    <a:lnTo>
                      <a:pt x="148" y="807"/>
                    </a:lnTo>
                    <a:lnTo>
                      <a:pt x="150" y="801"/>
                    </a:lnTo>
                    <a:lnTo>
                      <a:pt x="153" y="794"/>
                    </a:lnTo>
                    <a:lnTo>
                      <a:pt x="155" y="771"/>
                    </a:lnTo>
                    <a:lnTo>
                      <a:pt x="155" y="759"/>
                    </a:lnTo>
                    <a:lnTo>
                      <a:pt x="155" y="749"/>
                    </a:lnTo>
                    <a:lnTo>
                      <a:pt x="155" y="738"/>
                    </a:lnTo>
                    <a:lnTo>
                      <a:pt x="148" y="734"/>
                    </a:lnTo>
                    <a:lnTo>
                      <a:pt x="142" y="729"/>
                    </a:lnTo>
                    <a:lnTo>
                      <a:pt x="131" y="718"/>
                    </a:lnTo>
                    <a:lnTo>
                      <a:pt x="122" y="714"/>
                    </a:lnTo>
                    <a:lnTo>
                      <a:pt x="98" y="712"/>
                    </a:lnTo>
                    <a:lnTo>
                      <a:pt x="77" y="705"/>
                    </a:lnTo>
                    <a:lnTo>
                      <a:pt x="63" y="704"/>
                    </a:lnTo>
                    <a:lnTo>
                      <a:pt x="52" y="704"/>
                    </a:lnTo>
                    <a:lnTo>
                      <a:pt x="43" y="699"/>
                    </a:lnTo>
                    <a:lnTo>
                      <a:pt x="21" y="689"/>
                    </a:lnTo>
                    <a:lnTo>
                      <a:pt x="17" y="679"/>
                    </a:lnTo>
                    <a:lnTo>
                      <a:pt x="13" y="671"/>
                    </a:lnTo>
                    <a:lnTo>
                      <a:pt x="10" y="658"/>
                    </a:lnTo>
                    <a:lnTo>
                      <a:pt x="6" y="652"/>
                    </a:lnTo>
                    <a:lnTo>
                      <a:pt x="3" y="644"/>
                    </a:lnTo>
                    <a:lnTo>
                      <a:pt x="0" y="634"/>
                    </a:lnTo>
                    <a:lnTo>
                      <a:pt x="1" y="624"/>
                    </a:lnTo>
                    <a:lnTo>
                      <a:pt x="8" y="579"/>
                    </a:lnTo>
                    <a:lnTo>
                      <a:pt x="18" y="554"/>
                    </a:lnTo>
                    <a:lnTo>
                      <a:pt x="28" y="549"/>
                    </a:lnTo>
                    <a:lnTo>
                      <a:pt x="40" y="537"/>
                    </a:lnTo>
                    <a:lnTo>
                      <a:pt x="43" y="525"/>
                    </a:lnTo>
                    <a:lnTo>
                      <a:pt x="52" y="512"/>
                    </a:lnTo>
                    <a:lnTo>
                      <a:pt x="55" y="505"/>
                    </a:lnTo>
                    <a:lnTo>
                      <a:pt x="52" y="494"/>
                    </a:lnTo>
                    <a:lnTo>
                      <a:pt x="52" y="484"/>
                    </a:lnTo>
                    <a:lnTo>
                      <a:pt x="52" y="471"/>
                    </a:lnTo>
                    <a:lnTo>
                      <a:pt x="57" y="464"/>
                    </a:lnTo>
                    <a:lnTo>
                      <a:pt x="63" y="452"/>
                    </a:lnTo>
                    <a:lnTo>
                      <a:pt x="68" y="445"/>
                    </a:lnTo>
                    <a:lnTo>
                      <a:pt x="75" y="437"/>
                    </a:lnTo>
                    <a:lnTo>
                      <a:pt x="77" y="427"/>
                    </a:lnTo>
                    <a:lnTo>
                      <a:pt x="68" y="407"/>
                    </a:lnTo>
                    <a:lnTo>
                      <a:pt x="63" y="399"/>
                    </a:lnTo>
                    <a:lnTo>
                      <a:pt x="63" y="387"/>
                    </a:lnTo>
                    <a:lnTo>
                      <a:pt x="66" y="375"/>
                    </a:lnTo>
                    <a:lnTo>
                      <a:pt x="73" y="367"/>
                    </a:lnTo>
                    <a:lnTo>
                      <a:pt x="80" y="362"/>
                    </a:lnTo>
                    <a:lnTo>
                      <a:pt x="126" y="345"/>
                    </a:lnTo>
                    <a:lnTo>
                      <a:pt x="138" y="353"/>
                    </a:lnTo>
                    <a:lnTo>
                      <a:pt x="150" y="355"/>
                    </a:lnTo>
                    <a:lnTo>
                      <a:pt x="193" y="342"/>
                    </a:lnTo>
                    <a:lnTo>
                      <a:pt x="211" y="342"/>
                    </a:lnTo>
                    <a:lnTo>
                      <a:pt x="213" y="329"/>
                    </a:lnTo>
                    <a:lnTo>
                      <a:pt x="220" y="320"/>
                    </a:lnTo>
                    <a:lnTo>
                      <a:pt x="222" y="313"/>
                    </a:lnTo>
                    <a:lnTo>
                      <a:pt x="228" y="300"/>
                    </a:lnTo>
                    <a:lnTo>
                      <a:pt x="231" y="290"/>
                    </a:lnTo>
                    <a:lnTo>
                      <a:pt x="233" y="280"/>
                    </a:lnTo>
                    <a:lnTo>
                      <a:pt x="253" y="272"/>
                    </a:lnTo>
                    <a:lnTo>
                      <a:pt x="260" y="265"/>
                    </a:lnTo>
                    <a:lnTo>
                      <a:pt x="263" y="248"/>
                    </a:lnTo>
                    <a:lnTo>
                      <a:pt x="260" y="232"/>
                    </a:lnTo>
                    <a:lnTo>
                      <a:pt x="265" y="225"/>
                    </a:lnTo>
                    <a:lnTo>
                      <a:pt x="273" y="219"/>
                    </a:lnTo>
                    <a:lnTo>
                      <a:pt x="278" y="213"/>
                    </a:lnTo>
                    <a:lnTo>
                      <a:pt x="288" y="205"/>
                    </a:lnTo>
                    <a:lnTo>
                      <a:pt x="293" y="195"/>
                    </a:lnTo>
                    <a:lnTo>
                      <a:pt x="293" y="188"/>
                    </a:lnTo>
                    <a:lnTo>
                      <a:pt x="288" y="179"/>
                    </a:lnTo>
                    <a:lnTo>
                      <a:pt x="280" y="170"/>
                    </a:lnTo>
                    <a:lnTo>
                      <a:pt x="280" y="162"/>
                    </a:lnTo>
                    <a:lnTo>
                      <a:pt x="283" y="150"/>
                    </a:lnTo>
                    <a:lnTo>
                      <a:pt x="289" y="140"/>
                    </a:lnTo>
                    <a:lnTo>
                      <a:pt x="289" y="132"/>
                    </a:lnTo>
                    <a:lnTo>
                      <a:pt x="278" y="112"/>
                    </a:lnTo>
                    <a:lnTo>
                      <a:pt x="273" y="100"/>
                    </a:lnTo>
                    <a:lnTo>
                      <a:pt x="276" y="92"/>
                    </a:lnTo>
                    <a:lnTo>
                      <a:pt x="288" y="86"/>
                    </a:lnTo>
                    <a:lnTo>
                      <a:pt x="298" y="77"/>
                    </a:lnTo>
                    <a:lnTo>
                      <a:pt x="307" y="72"/>
                    </a:lnTo>
                    <a:lnTo>
                      <a:pt x="320" y="68"/>
                    </a:lnTo>
                    <a:lnTo>
                      <a:pt x="341" y="63"/>
                    </a:lnTo>
                    <a:lnTo>
                      <a:pt x="348" y="57"/>
                    </a:lnTo>
                    <a:lnTo>
                      <a:pt x="351" y="50"/>
                    </a:lnTo>
                    <a:lnTo>
                      <a:pt x="363" y="50"/>
                    </a:lnTo>
                    <a:lnTo>
                      <a:pt x="373" y="52"/>
                    </a:lnTo>
                    <a:lnTo>
                      <a:pt x="380" y="63"/>
                    </a:lnTo>
                    <a:lnTo>
                      <a:pt x="388" y="68"/>
                    </a:lnTo>
                    <a:lnTo>
                      <a:pt x="400" y="63"/>
                    </a:lnTo>
                    <a:lnTo>
                      <a:pt x="407" y="57"/>
                    </a:lnTo>
                    <a:lnTo>
                      <a:pt x="418" y="72"/>
                    </a:lnTo>
                    <a:lnTo>
                      <a:pt x="414" y="88"/>
                    </a:lnTo>
                    <a:lnTo>
                      <a:pt x="405" y="106"/>
                    </a:lnTo>
                    <a:lnTo>
                      <a:pt x="405" y="117"/>
                    </a:lnTo>
                    <a:lnTo>
                      <a:pt x="420" y="132"/>
                    </a:lnTo>
                    <a:lnTo>
                      <a:pt x="427" y="137"/>
                    </a:lnTo>
                    <a:lnTo>
                      <a:pt x="443" y="145"/>
                    </a:lnTo>
                    <a:lnTo>
                      <a:pt x="450" y="145"/>
                    </a:lnTo>
                    <a:lnTo>
                      <a:pt x="460" y="132"/>
                    </a:lnTo>
                    <a:lnTo>
                      <a:pt x="465" y="125"/>
                    </a:lnTo>
                    <a:lnTo>
                      <a:pt x="470" y="117"/>
                    </a:lnTo>
                    <a:lnTo>
                      <a:pt x="481" y="112"/>
                    </a:lnTo>
                    <a:lnTo>
                      <a:pt x="488" y="106"/>
                    </a:lnTo>
                    <a:lnTo>
                      <a:pt x="501" y="92"/>
                    </a:lnTo>
                    <a:lnTo>
                      <a:pt x="510" y="88"/>
                    </a:lnTo>
                    <a:lnTo>
                      <a:pt x="518" y="77"/>
                    </a:lnTo>
                    <a:lnTo>
                      <a:pt x="523" y="68"/>
                    </a:lnTo>
                    <a:lnTo>
                      <a:pt x="534" y="68"/>
                    </a:lnTo>
                    <a:lnTo>
                      <a:pt x="543" y="68"/>
                    </a:lnTo>
                    <a:lnTo>
                      <a:pt x="550" y="68"/>
                    </a:lnTo>
                    <a:lnTo>
                      <a:pt x="561" y="68"/>
                    </a:lnTo>
                    <a:lnTo>
                      <a:pt x="570" y="72"/>
                    </a:lnTo>
                    <a:lnTo>
                      <a:pt x="578" y="80"/>
                    </a:lnTo>
                    <a:lnTo>
                      <a:pt x="583" y="86"/>
                    </a:lnTo>
                    <a:lnTo>
                      <a:pt x="592" y="92"/>
                    </a:lnTo>
                    <a:lnTo>
                      <a:pt x="608" y="88"/>
                    </a:lnTo>
                    <a:lnTo>
                      <a:pt x="619" y="88"/>
                    </a:lnTo>
                  </a:path>
                </a:pathLst>
              </a:custGeom>
              <a:solidFill>
                <a:srgbClr val="349D96"/>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73" name="Freeform 14"/>
              <p:cNvSpPr>
                <a:spLocks/>
              </p:cNvSpPr>
              <p:nvPr/>
            </p:nvSpPr>
            <p:spPr bwMode="auto">
              <a:xfrm>
                <a:off x="5070703" y="2183798"/>
                <a:ext cx="425670" cy="949194"/>
              </a:xfrm>
              <a:custGeom>
                <a:avLst/>
                <a:gdLst/>
                <a:ahLst/>
                <a:cxnLst>
                  <a:cxn ang="0">
                    <a:pos x="490" y="299"/>
                  </a:cxn>
                  <a:cxn ang="0">
                    <a:pos x="481" y="267"/>
                  </a:cxn>
                  <a:cxn ang="0">
                    <a:pos x="474" y="240"/>
                  </a:cxn>
                  <a:cxn ang="0">
                    <a:pos x="476" y="220"/>
                  </a:cxn>
                  <a:cxn ang="0">
                    <a:pos x="474" y="197"/>
                  </a:cxn>
                  <a:cxn ang="0">
                    <a:pos x="458" y="186"/>
                  </a:cxn>
                  <a:cxn ang="0">
                    <a:pos x="446" y="159"/>
                  </a:cxn>
                  <a:cxn ang="0">
                    <a:pos x="423" y="126"/>
                  </a:cxn>
                  <a:cxn ang="0">
                    <a:pos x="413" y="97"/>
                  </a:cxn>
                  <a:cxn ang="0">
                    <a:pos x="419" y="70"/>
                  </a:cxn>
                  <a:cxn ang="0">
                    <a:pos x="413" y="26"/>
                  </a:cxn>
                  <a:cxn ang="0">
                    <a:pos x="413" y="6"/>
                  </a:cxn>
                  <a:cxn ang="0">
                    <a:pos x="325" y="1"/>
                  </a:cxn>
                  <a:cxn ang="0">
                    <a:pos x="21" y="319"/>
                  </a:cxn>
                  <a:cxn ang="0">
                    <a:pos x="21" y="477"/>
                  </a:cxn>
                  <a:cxn ang="0">
                    <a:pos x="41" y="954"/>
                  </a:cxn>
                  <a:cxn ang="0">
                    <a:pos x="53" y="979"/>
                  </a:cxn>
                  <a:cxn ang="0">
                    <a:pos x="83" y="985"/>
                  </a:cxn>
                  <a:cxn ang="0">
                    <a:pos x="112" y="994"/>
                  </a:cxn>
                  <a:cxn ang="0">
                    <a:pos x="125" y="963"/>
                  </a:cxn>
                  <a:cxn ang="0">
                    <a:pos x="155" y="966"/>
                  </a:cxn>
                  <a:cxn ang="0">
                    <a:pos x="185" y="966"/>
                  </a:cxn>
                  <a:cxn ang="0">
                    <a:pos x="210" y="965"/>
                  </a:cxn>
                  <a:cxn ang="0">
                    <a:pos x="235" y="994"/>
                  </a:cxn>
                  <a:cxn ang="0">
                    <a:pos x="243" y="1014"/>
                  </a:cxn>
                  <a:cxn ang="0">
                    <a:pos x="288" y="1014"/>
                  </a:cxn>
                  <a:cxn ang="0">
                    <a:pos x="303" y="1043"/>
                  </a:cxn>
                  <a:cxn ang="0">
                    <a:pos x="353" y="1041"/>
                  </a:cxn>
                  <a:cxn ang="0">
                    <a:pos x="359" y="1005"/>
                  </a:cxn>
                  <a:cxn ang="0">
                    <a:pos x="358" y="971"/>
                  </a:cxn>
                  <a:cxn ang="0">
                    <a:pos x="353" y="941"/>
                  </a:cxn>
                  <a:cxn ang="0">
                    <a:pos x="341" y="906"/>
                  </a:cxn>
                  <a:cxn ang="0">
                    <a:pos x="348" y="854"/>
                  </a:cxn>
                  <a:cxn ang="0">
                    <a:pos x="399" y="861"/>
                  </a:cxn>
                  <a:cxn ang="0">
                    <a:pos x="423" y="845"/>
                  </a:cxn>
                  <a:cxn ang="0">
                    <a:pos x="428" y="818"/>
                  </a:cxn>
                  <a:cxn ang="0">
                    <a:pos x="412" y="789"/>
                  </a:cxn>
                  <a:cxn ang="0">
                    <a:pos x="434" y="774"/>
                  </a:cxn>
                  <a:cxn ang="0">
                    <a:pos x="452" y="747"/>
                  </a:cxn>
                  <a:cxn ang="0">
                    <a:pos x="454" y="714"/>
                  </a:cxn>
                  <a:cxn ang="0">
                    <a:pos x="485" y="656"/>
                  </a:cxn>
                  <a:cxn ang="0">
                    <a:pos x="468" y="626"/>
                  </a:cxn>
                  <a:cxn ang="0">
                    <a:pos x="456" y="596"/>
                  </a:cxn>
                  <a:cxn ang="0">
                    <a:pos x="446" y="554"/>
                  </a:cxn>
                  <a:cxn ang="0">
                    <a:pos x="436" y="519"/>
                  </a:cxn>
                  <a:cxn ang="0">
                    <a:pos x="428" y="491"/>
                  </a:cxn>
                  <a:cxn ang="0">
                    <a:pos x="445" y="464"/>
                  </a:cxn>
                  <a:cxn ang="0">
                    <a:pos x="458" y="427"/>
                  </a:cxn>
                  <a:cxn ang="0">
                    <a:pos x="470" y="409"/>
                  </a:cxn>
                  <a:cxn ang="0">
                    <a:pos x="476" y="375"/>
                  </a:cxn>
                  <a:cxn ang="0">
                    <a:pos x="479" y="342"/>
                  </a:cxn>
                  <a:cxn ang="0">
                    <a:pos x="493" y="319"/>
                  </a:cxn>
                </a:cxnLst>
                <a:rect l="0" t="0" r="r" b="b"/>
                <a:pathLst>
                  <a:path w="494" h="1054">
                    <a:moveTo>
                      <a:pt x="493" y="319"/>
                    </a:moveTo>
                    <a:lnTo>
                      <a:pt x="493" y="310"/>
                    </a:lnTo>
                    <a:lnTo>
                      <a:pt x="490" y="299"/>
                    </a:lnTo>
                    <a:lnTo>
                      <a:pt x="488" y="290"/>
                    </a:lnTo>
                    <a:lnTo>
                      <a:pt x="486" y="280"/>
                    </a:lnTo>
                    <a:lnTo>
                      <a:pt x="481" y="267"/>
                    </a:lnTo>
                    <a:lnTo>
                      <a:pt x="481" y="262"/>
                    </a:lnTo>
                    <a:lnTo>
                      <a:pt x="481" y="250"/>
                    </a:lnTo>
                    <a:lnTo>
                      <a:pt x="474" y="240"/>
                    </a:lnTo>
                    <a:lnTo>
                      <a:pt x="481" y="232"/>
                    </a:lnTo>
                    <a:lnTo>
                      <a:pt x="474" y="230"/>
                    </a:lnTo>
                    <a:lnTo>
                      <a:pt x="476" y="220"/>
                    </a:lnTo>
                    <a:lnTo>
                      <a:pt x="470" y="215"/>
                    </a:lnTo>
                    <a:lnTo>
                      <a:pt x="470" y="205"/>
                    </a:lnTo>
                    <a:lnTo>
                      <a:pt x="474" y="197"/>
                    </a:lnTo>
                    <a:lnTo>
                      <a:pt x="470" y="188"/>
                    </a:lnTo>
                    <a:lnTo>
                      <a:pt x="461" y="195"/>
                    </a:lnTo>
                    <a:lnTo>
                      <a:pt x="458" y="186"/>
                    </a:lnTo>
                    <a:lnTo>
                      <a:pt x="452" y="179"/>
                    </a:lnTo>
                    <a:lnTo>
                      <a:pt x="452" y="168"/>
                    </a:lnTo>
                    <a:lnTo>
                      <a:pt x="446" y="159"/>
                    </a:lnTo>
                    <a:lnTo>
                      <a:pt x="445" y="152"/>
                    </a:lnTo>
                    <a:lnTo>
                      <a:pt x="428" y="139"/>
                    </a:lnTo>
                    <a:lnTo>
                      <a:pt x="423" y="126"/>
                    </a:lnTo>
                    <a:lnTo>
                      <a:pt x="423" y="113"/>
                    </a:lnTo>
                    <a:lnTo>
                      <a:pt x="413" y="108"/>
                    </a:lnTo>
                    <a:lnTo>
                      <a:pt x="413" y="97"/>
                    </a:lnTo>
                    <a:lnTo>
                      <a:pt x="418" y="88"/>
                    </a:lnTo>
                    <a:lnTo>
                      <a:pt x="423" y="79"/>
                    </a:lnTo>
                    <a:lnTo>
                      <a:pt x="419" y="70"/>
                    </a:lnTo>
                    <a:lnTo>
                      <a:pt x="412" y="59"/>
                    </a:lnTo>
                    <a:lnTo>
                      <a:pt x="408" y="50"/>
                    </a:lnTo>
                    <a:lnTo>
                      <a:pt x="413" y="26"/>
                    </a:lnTo>
                    <a:lnTo>
                      <a:pt x="405" y="25"/>
                    </a:lnTo>
                    <a:lnTo>
                      <a:pt x="408" y="15"/>
                    </a:lnTo>
                    <a:lnTo>
                      <a:pt x="413" y="6"/>
                    </a:lnTo>
                    <a:lnTo>
                      <a:pt x="408" y="0"/>
                    </a:lnTo>
                    <a:lnTo>
                      <a:pt x="421" y="0"/>
                    </a:lnTo>
                    <a:lnTo>
                      <a:pt x="325" y="1"/>
                    </a:lnTo>
                    <a:lnTo>
                      <a:pt x="13" y="6"/>
                    </a:lnTo>
                    <a:lnTo>
                      <a:pt x="15" y="162"/>
                    </a:lnTo>
                    <a:lnTo>
                      <a:pt x="21" y="319"/>
                    </a:lnTo>
                    <a:lnTo>
                      <a:pt x="0" y="319"/>
                    </a:lnTo>
                    <a:lnTo>
                      <a:pt x="3" y="477"/>
                    </a:lnTo>
                    <a:lnTo>
                      <a:pt x="21" y="477"/>
                    </a:lnTo>
                    <a:lnTo>
                      <a:pt x="26" y="943"/>
                    </a:lnTo>
                    <a:lnTo>
                      <a:pt x="32" y="946"/>
                    </a:lnTo>
                    <a:lnTo>
                      <a:pt x="41" y="954"/>
                    </a:lnTo>
                    <a:lnTo>
                      <a:pt x="41" y="965"/>
                    </a:lnTo>
                    <a:lnTo>
                      <a:pt x="46" y="972"/>
                    </a:lnTo>
                    <a:lnTo>
                      <a:pt x="53" y="979"/>
                    </a:lnTo>
                    <a:lnTo>
                      <a:pt x="63" y="983"/>
                    </a:lnTo>
                    <a:lnTo>
                      <a:pt x="73" y="983"/>
                    </a:lnTo>
                    <a:lnTo>
                      <a:pt x="83" y="985"/>
                    </a:lnTo>
                    <a:lnTo>
                      <a:pt x="93" y="990"/>
                    </a:lnTo>
                    <a:lnTo>
                      <a:pt x="103" y="994"/>
                    </a:lnTo>
                    <a:lnTo>
                      <a:pt x="112" y="994"/>
                    </a:lnTo>
                    <a:lnTo>
                      <a:pt x="121" y="990"/>
                    </a:lnTo>
                    <a:lnTo>
                      <a:pt x="121" y="979"/>
                    </a:lnTo>
                    <a:lnTo>
                      <a:pt x="125" y="963"/>
                    </a:lnTo>
                    <a:lnTo>
                      <a:pt x="132" y="956"/>
                    </a:lnTo>
                    <a:lnTo>
                      <a:pt x="139" y="956"/>
                    </a:lnTo>
                    <a:lnTo>
                      <a:pt x="155" y="966"/>
                    </a:lnTo>
                    <a:lnTo>
                      <a:pt x="165" y="971"/>
                    </a:lnTo>
                    <a:lnTo>
                      <a:pt x="172" y="966"/>
                    </a:lnTo>
                    <a:lnTo>
                      <a:pt x="185" y="966"/>
                    </a:lnTo>
                    <a:lnTo>
                      <a:pt x="195" y="966"/>
                    </a:lnTo>
                    <a:lnTo>
                      <a:pt x="203" y="965"/>
                    </a:lnTo>
                    <a:lnTo>
                      <a:pt x="210" y="965"/>
                    </a:lnTo>
                    <a:lnTo>
                      <a:pt x="235" y="972"/>
                    </a:lnTo>
                    <a:lnTo>
                      <a:pt x="238" y="983"/>
                    </a:lnTo>
                    <a:lnTo>
                      <a:pt x="235" y="994"/>
                    </a:lnTo>
                    <a:lnTo>
                      <a:pt x="232" y="1003"/>
                    </a:lnTo>
                    <a:lnTo>
                      <a:pt x="235" y="1012"/>
                    </a:lnTo>
                    <a:lnTo>
                      <a:pt x="243" y="1014"/>
                    </a:lnTo>
                    <a:lnTo>
                      <a:pt x="259" y="1014"/>
                    </a:lnTo>
                    <a:lnTo>
                      <a:pt x="283" y="1008"/>
                    </a:lnTo>
                    <a:lnTo>
                      <a:pt x="288" y="1014"/>
                    </a:lnTo>
                    <a:lnTo>
                      <a:pt x="288" y="1025"/>
                    </a:lnTo>
                    <a:lnTo>
                      <a:pt x="293" y="1038"/>
                    </a:lnTo>
                    <a:lnTo>
                      <a:pt x="303" y="1043"/>
                    </a:lnTo>
                    <a:lnTo>
                      <a:pt x="339" y="1053"/>
                    </a:lnTo>
                    <a:lnTo>
                      <a:pt x="348" y="1048"/>
                    </a:lnTo>
                    <a:lnTo>
                      <a:pt x="353" y="1041"/>
                    </a:lnTo>
                    <a:lnTo>
                      <a:pt x="358" y="1028"/>
                    </a:lnTo>
                    <a:lnTo>
                      <a:pt x="359" y="1018"/>
                    </a:lnTo>
                    <a:lnTo>
                      <a:pt x="359" y="1005"/>
                    </a:lnTo>
                    <a:lnTo>
                      <a:pt x="363" y="994"/>
                    </a:lnTo>
                    <a:lnTo>
                      <a:pt x="363" y="983"/>
                    </a:lnTo>
                    <a:lnTo>
                      <a:pt x="358" y="971"/>
                    </a:lnTo>
                    <a:lnTo>
                      <a:pt x="352" y="965"/>
                    </a:lnTo>
                    <a:lnTo>
                      <a:pt x="352" y="954"/>
                    </a:lnTo>
                    <a:lnTo>
                      <a:pt x="353" y="941"/>
                    </a:lnTo>
                    <a:lnTo>
                      <a:pt x="358" y="926"/>
                    </a:lnTo>
                    <a:lnTo>
                      <a:pt x="348" y="918"/>
                    </a:lnTo>
                    <a:lnTo>
                      <a:pt x="341" y="906"/>
                    </a:lnTo>
                    <a:lnTo>
                      <a:pt x="338" y="901"/>
                    </a:lnTo>
                    <a:lnTo>
                      <a:pt x="323" y="872"/>
                    </a:lnTo>
                    <a:lnTo>
                      <a:pt x="348" y="854"/>
                    </a:lnTo>
                    <a:lnTo>
                      <a:pt x="358" y="854"/>
                    </a:lnTo>
                    <a:lnTo>
                      <a:pt x="378" y="861"/>
                    </a:lnTo>
                    <a:lnTo>
                      <a:pt x="399" y="861"/>
                    </a:lnTo>
                    <a:lnTo>
                      <a:pt x="405" y="854"/>
                    </a:lnTo>
                    <a:lnTo>
                      <a:pt x="413" y="845"/>
                    </a:lnTo>
                    <a:lnTo>
                      <a:pt x="423" y="845"/>
                    </a:lnTo>
                    <a:lnTo>
                      <a:pt x="428" y="839"/>
                    </a:lnTo>
                    <a:lnTo>
                      <a:pt x="428" y="829"/>
                    </a:lnTo>
                    <a:lnTo>
                      <a:pt x="428" y="818"/>
                    </a:lnTo>
                    <a:lnTo>
                      <a:pt x="423" y="803"/>
                    </a:lnTo>
                    <a:lnTo>
                      <a:pt x="413" y="796"/>
                    </a:lnTo>
                    <a:lnTo>
                      <a:pt x="412" y="789"/>
                    </a:lnTo>
                    <a:lnTo>
                      <a:pt x="418" y="776"/>
                    </a:lnTo>
                    <a:lnTo>
                      <a:pt x="426" y="776"/>
                    </a:lnTo>
                    <a:lnTo>
                      <a:pt x="434" y="774"/>
                    </a:lnTo>
                    <a:lnTo>
                      <a:pt x="446" y="767"/>
                    </a:lnTo>
                    <a:lnTo>
                      <a:pt x="452" y="759"/>
                    </a:lnTo>
                    <a:lnTo>
                      <a:pt x="452" y="747"/>
                    </a:lnTo>
                    <a:lnTo>
                      <a:pt x="450" y="736"/>
                    </a:lnTo>
                    <a:lnTo>
                      <a:pt x="450" y="726"/>
                    </a:lnTo>
                    <a:lnTo>
                      <a:pt x="454" y="714"/>
                    </a:lnTo>
                    <a:lnTo>
                      <a:pt x="450" y="706"/>
                    </a:lnTo>
                    <a:lnTo>
                      <a:pt x="476" y="674"/>
                    </a:lnTo>
                    <a:lnTo>
                      <a:pt x="485" y="656"/>
                    </a:lnTo>
                    <a:lnTo>
                      <a:pt x="476" y="647"/>
                    </a:lnTo>
                    <a:lnTo>
                      <a:pt x="474" y="636"/>
                    </a:lnTo>
                    <a:lnTo>
                      <a:pt x="468" y="626"/>
                    </a:lnTo>
                    <a:lnTo>
                      <a:pt x="461" y="616"/>
                    </a:lnTo>
                    <a:lnTo>
                      <a:pt x="458" y="609"/>
                    </a:lnTo>
                    <a:lnTo>
                      <a:pt x="456" y="596"/>
                    </a:lnTo>
                    <a:lnTo>
                      <a:pt x="454" y="587"/>
                    </a:lnTo>
                    <a:lnTo>
                      <a:pt x="452" y="562"/>
                    </a:lnTo>
                    <a:lnTo>
                      <a:pt x="446" y="554"/>
                    </a:lnTo>
                    <a:lnTo>
                      <a:pt x="445" y="542"/>
                    </a:lnTo>
                    <a:lnTo>
                      <a:pt x="436" y="531"/>
                    </a:lnTo>
                    <a:lnTo>
                      <a:pt x="436" y="519"/>
                    </a:lnTo>
                    <a:lnTo>
                      <a:pt x="436" y="507"/>
                    </a:lnTo>
                    <a:lnTo>
                      <a:pt x="434" y="497"/>
                    </a:lnTo>
                    <a:lnTo>
                      <a:pt x="428" y="491"/>
                    </a:lnTo>
                    <a:lnTo>
                      <a:pt x="428" y="479"/>
                    </a:lnTo>
                    <a:lnTo>
                      <a:pt x="436" y="469"/>
                    </a:lnTo>
                    <a:lnTo>
                      <a:pt x="445" y="464"/>
                    </a:lnTo>
                    <a:lnTo>
                      <a:pt x="446" y="447"/>
                    </a:lnTo>
                    <a:lnTo>
                      <a:pt x="450" y="435"/>
                    </a:lnTo>
                    <a:lnTo>
                      <a:pt x="458" y="427"/>
                    </a:lnTo>
                    <a:lnTo>
                      <a:pt x="466" y="427"/>
                    </a:lnTo>
                    <a:lnTo>
                      <a:pt x="474" y="420"/>
                    </a:lnTo>
                    <a:lnTo>
                      <a:pt x="470" y="409"/>
                    </a:lnTo>
                    <a:lnTo>
                      <a:pt x="474" y="397"/>
                    </a:lnTo>
                    <a:lnTo>
                      <a:pt x="474" y="385"/>
                    </a:lnTo>
                    <a:lnTo>
                      <a:pt x="476" y="375"/>
                    </a:lnTo>
                    <a:lnTo>
                      <a:pt x="479" y="362"/>
                    </a:lnTo>
                    <a:lnTo>
                      <a:pt x="476" y="353"/>
                    </a:lnTo>
                    <a:lnTo>
                      <a:pt x="479" y="342"/>
                    </a:lnTo>
                    <a:lnTo>
                      <a:pt x="485" y="333"/>
                    </a:lnTo>
                    <a:lnTo>
                      <a:pt x="486" y="322"/>
                    </a:lnTo>
                    <a:lnTo>
                      <a:pt x="493" y="319"/>
                    </a:lnTo>
                  </a:path>
                </a:pathLst>
              </a:custGeom>
              <a:solidFill>
                <a:srgbClr val="349D96"/>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74" name="Freeform 15"/>
              <p:cNvSpPr>
                <a:spLocks/>
              </p:cNvSpPr>
              <p:nvPr/>
            </p:nvSpPr>
            <p:spPr bwMode="auto">
              <a:xfrm>
                <a:off x="4772562" y="4018247"/>
                <a:ext cx="726396" cy="456586"/>
              </a:xfrm>
              <a:custGeom>
                <a:avLst/>
                <a:gdLst/>
                <a:ahLst/>
                <a:cxnLst>
                  <a:cxn ang="0">
                    <a:pos x="555" y="266"/>
                  </a:cxn>
                  <a:cxn ang="0">
                    <a:pos x="552" y="286"/>
                  </a:cxn>
                  <a:cxn ang="0">
                    <a:pos x="543" y="306"/>
                  </a:cxn>
                  <a:cxn ang="0">
                    <a:pos x="528" y="326"/>
                  </a:cxn>
                  <a:cxn ang="0">
                    <a:pos x="513" y="346"/>
                  </a:cxn>
                  <a:cxn ang="0">
                    <a:pos x="485" y="349"/>
                  </a:cxn>
                  <a:cxn ang="0">
                    <a:pos x="472" y="378"/>
                  </a:cxn>
                  <a:cxn ang="0">
                    <a:pos x="468" y="398"/>
                  </a:cxn>
                  <a:cxn ang="0">
                    <a:pos x="460" y="413"/>
                  </a:cxn>
                  <a:cxn ang="0">
                    <a:pos x="443" y="413"/>
                  </a:cxn>
                  <a:cxn ang="0">
                    <a:pos x="427" y="427"/>
                  </a:cxn>
                  <a:cxn ang="0">
                    <a:pos x="413" y="441"/>
                  </a:cxn>
                  <a:cxn ang="0">
                    <a:pos x="352" y="459"/>
                  </a:cxn>
                  <a:cxn ang="0">
                    <a:pos x="325" y="467"/>
                  </a:cxn>
                  <a:cxn ang="0">
                    <a:pos x="303" y="479"/>
                  </a:cxn>
                  <a:cxn ang="0">
                    <a:pos x="290" y="494"/>
                  </a:cxn>
                  <a:cxn ang="0">
                    <a:pos x="228" y="476"/>
                  </a:cxn>
                  <a:cxn ang="0">
                    <a:pos x="199" y="472"/>
                  </a:cxn>
                  <a:cxn ang="0">
                    <a:pos x="172" y="463"/>
                  </a:cxn>
                  <a:cxn ang="0">
                    <a:pos x="139" y="438"/>
                  </a:cxn>
                  <a:cxn ang="0">
                    <a:pos x="133" y="418"/>
                  </a:cxn>
                  <a:cxn ang="0">
                    <a:pos x="141" y="389"/>
                  </a:cxn>
                  <a:cxn ang="0">
                    <a:pos x="133" y="363"/>
                  </a:cxn>
                  <a:cxn ang="0">
                    <a:pos x="130" y="336"/>
                  </a:cxn>
                  <a:cxn ang="0">
                    <a:pos x="130" y="313"/>
                  </a:cxn>
                  <a:cxn ang="0">
                    <a:pos x="133" y="281"/>
                  </a:cxn>
                  <a:cxn ang="0">
                    <a:pos x="130" y="256"/>
                  </a:cxn>
                  <a:cxn ang="0">
                    <a:pos x="133" y="236"/>
                  </a:cxn>
                  <a:cxn ang="0">
                    <a:pos x="125" y="211"/>
                  </a:cxn>
                  <a:cxn ang="0">
                    <a:pos x="85" y="171"/>
                  </a:cxn>
                  <a:cxn ang="0">
                    <a:pos x="63" y="160"/>
                  </a:cxn>
                  <a:cxn ang="0">
                    <a:pos x="33" y="124"/>
                  </a:cxn>
                  <a:cxn ang="0">
                    <a:pos x="28" y="97"/>
                  </a:cxn>
                  <a:cxn ang="0">
                    <a:pos x="10" y="88"/>
                  </a:cxn>
                  <a:cxn ang="0">
                    <a:pos x="0" y="71"/>
                  </a:cxn>
                  <a:cxn ang="0">
                    <a:pos x="55" y="18"/>
                  </a:cxn>
                  <a:cxn ang="0">
                    <a:pos x="533" y="6"/>
                  </a:cxn>
                  <a:cxn ang="0">
                    <a:pos x="814" y="3"/>
                  </a:cxn>
                  <a:cxn ang="0">
                    <a:pos x="827" y="50"/>
                  </a:cxn>
                  <a:cxn ang="0">
                    <a:pos x="819" y="71"/>
                  </a:cxn>
                  <a:cxn ang="0">
                    <a:pos x="830" y="88"/>
                  </a:cxn>
                  <a:cxn ang="0">
                    <a:pos x="839" y="100"/>
                  </a:cxn>
                  <a:cxn ang="0">
                    <a:pos x="835" y="117"/>
                  </a:cxn>
                  <a:cxn ang="0">
                    <a:pos x="832" y="131"/>
                  </a:cxn>
                  <a:cxn ang="0">
                    <a:pos x="820" y="130"/>
                  </a:cxn>
                  <a:cxn ang="0">
                    <a:pos x="792" y="130"/>
                  </a:cxn>
                  <a:cxn ang="0">
                    <a:pos x="777" y="124"/>
                  </a:cxn>
                  <a:cxn ang="0">
                    <a:pos x="759" y="120"/>
                  </a:cxn>
                  <a:cxn ang="0">
                    <a:pos x="720" y="138"/>
                  </a:cxn>
                  <a:cxn ang="0">
                    <a:pos x="699" y="144"/>
                  </a:cxn>
                  <a:cxn ang="0">
                    <a:pos x="677" y="135"/>
                  </a:cxn>
                  <a:cxn ang="0">
                    <a:pos x="663" y="130"/>
                  </a:cxn>
                  <a:cxn ang="0">
                    <a:pos x="648" y="144"/>
                  </a:cxn>
                  <a:cxn ang="0">
                    <a:pos x="632" y="155"/>
                  </a:cxn>
                  <a:cxn ang="0">
                    <a:pos x="608" y="170"/>
                  </a:cxn>
                  <a:cxn ang="0">
                    <a:pos x="585" y="193"/>
                  </a:cxn>
                  <a:cxn ang="0">
                    <a:pos x="560" y="228"/>
                  </a:cxn>
                </a:cxnLst>
                <a:rect l="0" t="0" r="r" b="b"/>
                <a:pathLst>
                  <a:path w="843" h="507">
                    <a:moveTo>
                      <a:pt x="565" y="240"/>
                    </a:moveTo>
                    <a:lnTo>
                      <a:pt x="555" y="266"/>
                    </a:lnTo>
                    <a:lnTo>
                      <a:pt x="552" y="275"/>
                    </a:lnTo>
                    <a:lnTo>
                      <a:pt x="552" y="286"/>
                    </a:lnTo>
                    <a:lnTo>
                      <a:pt x="555" y="296"/>
                    </a:lnTo>
                    <a:lnTo>
                      <a:pt x="543" y="306"/>
                    </a:lnTo>
                    <a:lnTo>
                      <a:pt x="533" y="320"/>
                    </a:lnTo>
                    <a:lnTo>
                      <a:pt x="528" y="326"/>
                    </a:lnTo>
                    <a:lnTo>
                      <a:pt x="517" y="331"/>
                    </a:lnTo>
                    <a:lnTo>
                      <a:pt x="513" y="346"/>
                    </a:lnTo>
                    <a:lnTo>
                      <a:pt x="507" y="349"/>
                    </a:lnTo>
                    <a:lnTo>
                      <a:pt x="485" y="349"/>
                    </a:lnTo>
                    <a:lnTo>
                      <a:pt x="472" y="366"/>
                    </a:lnTo>
                    <a:lnTo>
                      <a:pt x="472" y="378"/>
                    </a:lnTo>
                    <a:lnTo>
                      <a:pt x="463" y="387"/>
                    </a:lnTo>
                    <a:lnTo>
                      <a:pt x="468" y="398"/>
                    </a:lnTo>
                    <a:lnTo>
                      <a:pt x="470" y="407"/>
                    </a:lnTo>
                    <a:lnTo>
                      <a:pt x="460" y="413"/>
                    </a:lnTo>
                    <a:lnTo>
                      <a:pt x="452" y="413"/>
                    </a:lnTo>
                    <a:lnTo>
                      <a:pt x="443" y="413"/>
                    </a:lnTo>
                    <a:lnTo>
                      <a:pt x="432" y="418"/>
                    </a:lnTo>
                    <a:lnTo>
                      <a:pt x="427" y="427"/>
                    </a:lnTo>
                    <a:lnTo>
                      <a:pt x="419" y="433"/>
                    </a:lnTo>
                    <a:lnTo>
                      <a:pt x="413" y="441"/>
                    </a:lnTo>
                    <a:lnTo>
                      <a:pt x="408" y="447"/>
                    </a:lnTo>
                    <a:lnTo>
                      <a:pt x="352" y="459"/>
                    </a:lnTo>
                    <a:lnTo>
                      <a:pt x="332" y="461"/>
                    </a:lnTo>
                    <a:lnTo>
                      <a:pt x="325" y="467"/>
                    </a:lnTo>
                    <a:lnTo>
                      <a:pt x="312" y="472"/>
                    </a:lnTo>
                    <a:lnTo>
                      <a:pt x="303" y="479"/>
                    </a:lnTo>
                    <a:lnTo>
                      <a:pt x="295" y="486"/>
                    </a:lnTo>
                    <a:lnTo>
                      <a:pt x="290" y="494"/>
                    </a:lnTo>
                    <a:lnTo>
                      <a:pt x="287" y="506"/>
                    </a:lnTo>
                    <a:lnTo>
                      <a:pt x="228" y="476"/>
                    </a:lnTo>
                    <a:lnTo>
                      <a:pt x="219" y="476"/>
                    </a:lnTo>
                    <a:lnTo>
                      <a:pt x="199" y="472"/>
                    </a:lnTo>
                    <a:lnTo>
                      <a:pt x="186" y="471"/>
                    </a:lnTo>
                    <a:lnTo>
                      <a:pt x="172" y="463"/>
                    </a:lnTo>
                    <a:lnTo>
                      <a:pt x="146" y="441"/>
                    </a:lnTo>
                    <a:lnTo>
                      <a:pt x="139" y="438"/>
                    </a:lnTo>
                    <a:lnTo>
                      <a:pt x="130" y="431"/>
                    </a:lnTo>
                    <a:lnTo>
                      <a:pt x="133" y="418"/>
                    </a:lnTo>
                    <a:lnTo>
                      <a:pt x="141" y="400"/>
                    </a:lnTo>
                    <a:lnTo>
                      <a:pt x="141" y="389"/>
                    </a:lnTo>
                    <a:lnTo>
                      <a:pt x="139" y="373"/>
                    </a:lnTo>
                    <a:lnTo>
                      <a:pt x="133" y="363"/>
                    </a:lnTo>
                    <a:lnTo>
                      <a:pt x="130" y="349"/>
                    </a:lnTo>
                    <a:lnTo>
                      <a:pt x="130" y="336"/>
                    </a:lnTo>
                    <a:lnTo>
                      <a:pt x="130" y="326"/>
                    </a:lnTo>
                    <a:lnTo>
                      <a:pt x="130" y="313"/>
                    </a:lnTo>
                    <a:lnTo>
                      <a:pt x="133" y="293"/>
                    </a:lnTo>
                    <a:lnTo>
                      <a:pt x="133" y="281"/>
                    </a:lnTo>
                    <a:lnTo>
                      <a:pt x="130" y="271"/>
                    </a:lnTo>
                    <a:lnTo>
                      <a:pt x="130" y="256"/>
                    </a:lnTo>
                    <a:lnTo>
                      <a:pt x="130" y="246"/>
                    </a:lnTo>
                    <a:lnTo>
                      <a:pt x="133" y="236"/>
                    </a:lnTo>
                    <a:lnTo>
                      <a:pt x="130" y="224"/>
                    </a:lnTo>
                    <a:lnTo>
                      <a:pt x="125" y="211"/>
                    </a:lnTo>
                    <a:lnTo>
                      <a:pt x="101" y="191"/>
                    </a:lnTo>
                    <a:lnTo>
                      <a:pt x="85" y="171"/>
                    </a:lnTo>
                    <a:lnTo>
                      <a:pt x="73" y="166"/>
                    </a:lnTo>
                    <a:lnTo>
                      <a:pt x="63" y="160"/>
                    </a:lnTo>
                    <a:lnTo>
                      <a:pt x="37" y="135"/>
                    </a:lnTo>
                    <a:lnTo>
                      <a:pt x="33" y="124"/>
                    </a:lnTo>
                    <a:lnTo>
                      <a:pt x="33" y="110"/>
                    </a:lnTo>
                    <a:lnTo>
                      <a:pt x="28" y="97"/>
                    </a:lnTo>
                    <a:lnTo>
                      <a:pt x="21" y="91"/>
                    </a:lnTo>
                    <a:lnTo>
                      <a:pt x="10" y="88"/>
                    </a:lnTo>
                    <a:lnTo>
                      <a:pt x="0" y="78"/>
                    </a:lnTo>
                    <a:lnTo>
                      <a:pt x="0" y="71"/>
                    </a:lnTo>
                    <a:lnTo>
                      <a:pt x="55" y="71"/>
                    </a:lnTo>
                    <a:lnTo>
                      <a:pt x="55" y="18"/>
                    </a:lnTo>
                    <a:lnTo>
                      <a:pt x="370" y="10"/>
                    </a:lnTo>
                    <a:lnTo>
                      <a:pt x="533" y="6"/>
                    </a:lnTo>
                    <a:lnTo>
                      <a:pt x="832" y="0"/>
                    </a:lnTo>
                    <a:lnTo>
                      <a:pt x="814" y="3"/>
                    </a:lnTo>
                    <a:lnTo>
                      <a:pt x="805" y="6"/>
                    </a:lnTo>
                    <a:lnTo>
                      <a:pt x="827" y="50"/>
                    </a:lnTo>
                    <a:lnTo>
                      <a:pt x="820" y="58"/>
                    </a:lnTo>
                    <a:lnTo>
                      <a:pt x="819" y="71"/>
                    </a:lnTo>
                    <a:lnTo>
                      <a:pt x="820" y="78"/>
                    </a:lnTo>
                    <a:lnTo>
                      <a:pt x="830" y="88"/>
                    </a:lnTo>
                    <a:lnTo>
                      <a:pt x="832" y="95"/>
                    </a:lnTo>
                    <a:lnTo>
                      <a:pt x="839" y="100"/>
                    </a:lnTo>
                    <a:lnTo>
                      <a:pt x="842" y="111"/>
                    </a:lnTo>
                    <a:lnTo>
                      <a:pt x="835" y="117"/>
                    </a:lnTo>
                    <a:lnTo>
                      <a:pt x="832" y="130"/>
                    </a:lnTo>
                    <a:lnTo>
                      <a:pt x="832" y="131"/>
                    </a:lnTo>
                    <a:lnTo>
                      <a:pt x="827" y="131"/>
                    </a:lnTo>
                    <a:lnTo>
                      <a:pt x="820" y="130"/>
                    </a:lnTo>
                    <a:lnTo>
                      <a:pt x="812" y="124"/>
                    </a:lnTo>
                    <a:lnTo>
                      <a:pt x="792" y="130"/>
                    </a:lnTo>
                    <a:lnTo>
                      <a:pt x="783" y="130"/>
                    </a:lnTo>
                    <a:lnTo>
                      <a:pt x="777" y="124"/>
                    </a:lnTo>
                    <a:lnTo>
                      <a:pt x="768" y="120"/>
                    </a:lnTo>
                    <a:lnTo>
                      <a:pt x="759" y="120"/>
                    </a:lnTo>
                    <a:lnTo>
                      <a:pt x="734" y="130"/>
                    </a:lnTo>
                    <a:lnTo>
                      <a:pt x="720" y="138"/>
                    </a:lnTo>
                    <a:lnTo>
                      <a:pt x="717" y="144"/>
                    </a:lnTo>
                    <a:lnTo>
                      <a:pt x="699" y="144"/>
                    </a:lnTo>
                    <a:lnTo>
                      <a:pt x="692" y="140"/>
                    </a:lnTo>
                    <a:lnTo>
                      <a:pt x="677" y="135"/>
                    </a:lnTo>
                    <a:lnTo>
                      <a:pt x="672" y="131"/>
                    </a:lnTo>
                    <a:lnTo>
                      <a:pt x="663" y="130"/>
                    </a:lnTo>
                    <a:lnTo>
                      <a:pt x="654" y="135"/>
                    </a:lnTo>
                    <a:lnTo>
                      <a:pt x="648" y="144"/>
                    </a:lnTo>
                    <a:lnTo>
                      <a:pt x="645" y="150"/>
                    </a:lnTo>
                    <a:lnTo>
                      <a:pt x="632" y="155"/>
                    </a:lnTo>
                    <a:lnTo>
                      <a:pt x="620" y="158"/>
                    </a:lnTo>
                    <a:lnTo>
                      <a:pt x="608" y="170"/>
                    </a:lnTo>
                    <a:lnTo>
                      <a:pt x="600" y="188"/>
                    </a:lnTo>
                    <a:lnTo>
                      <a:pt x="585" y="193"/>
                    </a:lnTo>
                    <a:lnTo>
                      <a:pt x="565" y="215"/>
                    </a:lnTo>
                    <a:lnTo>
                      <a:pt x="560" y="228"/>
                    </a:lnTo>
                    <a:lnTo>
                      <a:pt x="565" y="240"/>
                    </a:lnTo>
                  </a:path>
                </a:pathLst>
              </a:custGeom>
              <a:solidFill>
                <a:srgbClr val="349D96"/>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75" name="Freeform 16"/>
              <p:cNvSpPr>
                <a:spLocks/>
              </p:cNvSpPr>
              <p:nvPr/>
            </p:nvSpPr>
            <p:spPr bwMode="auto">
              <a:xfrm>
                <a:off x="5691112" y="4031756"/>
                <a:ext cx="370522" cy="574560"/>
              </a:xfrm>
              <a:custGeom>
                <a:avLst/>
                <a:gdLst/>
                <a:ahLst/>
                <a:cxnLst>
                  <a:cxn ang="0">
                    <a:pos x="314" y="61"/>
                  </a:cxn>
                  <a:cxn ang="0">
                    <a:pos x="308" y="41"/>
                  </a:cxn>
                  <a:cxn ang="0">
                    <a:pos x="290" y="37"/>
                  </a:cxn>
                  <a:cxn ang="0">
                    <a:pos x="274" y="26"/>
                  </a:cxn>
                  <a:cxn ang="0">
                    <a:pos x="267" y="10"/>
                  </a:cxn>
                  <a:cxn ang="0">
                    <a:pos x="250" y="0"/>
                  </a:cxn>
                  <a:cxn ang="0">
                    <a:pos x="230" y="21"/>
                  </a:cxn>
                  <a:cxn ang="0">
                    <a:pos x="207" y="21"/>
                  </a:cxn>
                  <a:cxn ang="0">
                    <a:pos x="179" y="26"/>
                  </a:cxn>
                  <a:cxn ang="0">
                    <a:pos x="159" y="26"/>
                  </a:cxn>
                  <a:cxn ang="0">
                    <a:pos x="140" y="10"/>
                  </a:cxn>
                  <a:cxn ang="0">
                    <a:pos x="110" y="3"/>
                  </a:cxn>
                  <a:cxn ang="0">
                    <a:pos x="70" y="12"/>
                  </a:cxn>
                  <a:cxn ang="0">
                    <a:pos x="63" y="32"/>
                  </a:cxn>
                  <a:cxn ang="0">
                    <a:pos x="55" y="52"/>
                  </a:cxn>
                  <a:cxn ang="0">
                    <a:pos x="39" y="72"/>
                  </a:cxn>
                  <a:cxn ang="0">
                    <a:pos x="21" y="80"/>
                  </a:cxn>
                  <a:cxn ang="0">
                    <a:pos x="5" y="137"/>
                  </a:cxn>
                  <a:cxn ang="0">
                    <a:pos x="85" y="212"/>
                  </a:cxn>
                  <a:cxn ang="0">
                    <a:pos x="99" y="237"/>
                  </a:cxn>
                  <a:cxn ang="0">
                    <a:pos x="117" y="277"/>
                  </a:cxn>
                  <a:cxn ang="0">
                    <a:pos x="132" y="290"/>
                  </a:cxn>
                  <a:cxn ang="0">
                    <a:pos x="173" y="328"/>
                  </a:cxn>
                  <a:cxn ang="0">
                    <a:pos x="193" y="637"/>
                  </a:cxn>
                  <a:cxn ang="0">
                    <a:pos x="274" y="520"/>
                  </a:cxn>
                  <a:cxn ang="0">
                    <a:pos x="307" y="360"/>
                  </a:cxn>
                  <a:cxn ang="0">
                    <a:pos x="317" y="285"/>
                  </a:cxn>
                  <a:cxn ang="0">
                    <a:pos x="342" y="270"/>
                  </a:cxn>
                  <a:cxn ang="0">
                    <a:pos x="429" y="252"/>
                  </a:cxn>
                  <a:cxn ang="0">
                    <a:pos x="419" y="201"/>
                  </a:cxn>
                  <a:cxn ang="0">
                    <a:pos x="424" y="175"/>
                  </a:cxn>
                  <a:cxn ang="0">
                    <a:pos x="415" y="153"/>
                  </a:cxn>
                  <a:cxn ang="0">
                    <a:pos x="406" y="137"/>
                  </a:cxn>
                  <a:cxn ang="0">
                    <a:pos x="384" y="120"/>
                  </a:cxn>
                  <a:cxn ang="0">
                    <a:pos x="374" y="105"/>
                  </a:cxn>
                  <a:cxn ang="0">
                    <a:pos x="348" y="101"/>
                  </a:cxn>
                  <a:cxn ang="0">
                    <a:pos x="334" y="85"/>
                  </a:cxn>
                  <a:cxn ang="0">
                    <a:pos x="317" y="75"/>
                  </a:cxn>
                </a:cxnLst>
                <a:rect l="0" t="0" r="r" b="b"/>
                <a:pathLst>
                  <a:path w="430" h="638">
                    <a:moveTo>
                      <a:pt x="314" y="65"/>
                    </a:moveTo>
                    <a:lnTo>
                      <a:pt x="314" y="61"/>
                    </a:lnTo>
                    <a:lnTo>
                      <a:pt x="314" y="50"/>
                    </a:lnTo>
                    <a:lnTo>
                      <a:pt x="308" y="41"/>
                    </a:lnTo>
                    <a:lnTo>
                      <a:pt x="299" y="37"/>
                    </a:lnTo>
                    <a:lnTo>
                      <a:pt x="290" y="37"/>
                    </a:lnTo>
                    <a:lnTo>
                      <a:pt x="282" y="33"/>
                    </a:lnTo>
                    <a:lnTo>
                      <a:pt x="274" y="26"/>
                    </a:lnTo>
                    <a:lnTo>
                      <a:pt x="270" y="17"/>
                    </a:lnTo>
                    <a:lnTo>
                      <a:pt x="267" y="10"/>
                    </a:lnTo>
                    <a:lnTo>
                      <a:pt x="259" y="0"/>
                    </a:lnTo>
                    <a:lnTo>
                      <a:pt x="250" y="0"/>
                    </a:lnTo>
                    <a:lnTo>
                      <a:pt x="240" y="6"/>
                    </a:lnTo>
                    <a:lnTo>
                      <a:pt x="230" y="21"/>
                    </a:lnTo>
                    <a:lnTo>
                      <a:pt x="217" y="21"/>
                    </a:lnTo>
                    <a:lnTo>
                      <a:pt x="207" y="21"/>
                    </a:lnTo>
                    <a:lnTo>
                      <a:pt x="199" y="21"/>
                    </a:lnTo>
                    <a:lnTo>
                      <a:pt x="179" y="26"/>
                    </a:lnTo>
                    <a:lnTo>
                      <a:pt x="168" y="30"/>
                    </a:lnTo>
                    <a:lnTo>
                      <a:pt x="159" y="26"/>
                    </a:lnTo>
                    <a:lnTo>
                      <a:pt x="152" y="23"/>
                    </a:lnTo>
                    <a:lnTo>
                      <a:pt x="140" y="10"/>
                    </a:lnTo>
                    <a:lnTo>
                      <a:pt x="132" y="3"/>
                    </a:lnTo>
                    <a:lnTo>
                      <a:pt x="110" y="3"/>
                    </a:lnTo>
                    <a:lnTo>
                      <a:pt x="100" y="6"/>
                    </a:lnTo>
                    <a:lnTo>
                      <a:pt x="70" y="12"/>
                    </a:lnTo>
                    <a:lnTo>
                      <a:pt x="65" y="21"/>
                    </a:lnTo>
                    <a:lnTo>
                      <a:pt x="63" y="32"/>
                    </a:lnTo>
                    <a:lnTo>
                      <a:pt x="60" y="43"/>
                    </a:lnTo>
                    <a:lnTo>
                      <a:pt x="55" y="52"/>
                    </a:lnTo>
                    <a:lnTo>
                      <a:pt x="52" y="61"/>
                    </a:lnTo>
                    <a:lnTo>
                      <a:pt x="39" y="72"/>
                    </a:lnTo>
                    <a:lnTo>
                      <a:pt x="32" y="75"/>
                    </a:lnTo>
                    <a:lnTo>
                      <a:pt x="21" y="80"/>
                    </a:lnTo>
                    <a:lnTo>
                      <a:pt x="3" y="80"/>
                    </a:lnTo>
                    <a:lnTo>
                      <a:pt x="5" y="137"/>
                    </a:lnTo>
                    <a:lnTo>
                      <a:pt x="0" y="220"/>
                    </a:lnTo>
                    <a:lnTo>
                      <a:pt x="85" y="212"/>
                    </a:lnTo>
                    <a:lnTo>
                      <a:pt x="86" y="237"/>
                    </a:lnTo>
                    <a:lnTo>
                      <a:pt x="99" y="237"/>
                    </a:lnTo>
                    <a:lnTo>
                      <a:pt x="100" y="277"/>
                    </a:lnTo>
                    <a:lnTo>
                      <a:pt x="117" y="277"/>
                    </a:lnTo>
                    <a:lnTo>
                      <a:pt x="117" y="290"/>
                    </a:lnTo>
                    <a:lnTo>
                      <a:pt x="132" y="290"/>
                    </a:lnTo>
                    <a:lnTo>
                      <a:pt x="132" y="330"/>
                    </a:lnTo>
                    <a:lnTo>
                      <a:pt x="173" y="328"/>
                    </a:lnTo>
                    <a:lnTo>
                      <a:pt x="175" y="368"/>
                    </a:lnTo>
                    <a:lnTo>
                      <a:pt x="193" y="637"/>
                    </a:lnTo>
                    <a:lnTo>
                      <a:pt x="277" y="632"/>
                    </a:lnTo>
                    <a:lnTo>
                      <a:pt x="274" y="520"/>
                    </a:lnTo>
                    <a:lnTo>
                      <a:pt x="314" y="518"/>
                    </a:lnTo>
                    <a:lnTo>
                      <a:pt x="307" y="360"/>
                    </a:lnTo>
                    <a:lnTo>
                      <a:pt x="302" y="285"/>
                    </a:lnTo>
                    <a:lnTo>
                      <a:pt x="317" y="285"/>
                    </a:lnTo>
                    <a:lnTo>
                      <a:pt x="317" y="270"/>
                    </a:lnTo>
                    <a:lnTo>
                      <a:pt x="342" y="270"/>
                    </a:lnTo>
                    <a:lnTo>
                      <a:pt x="344" y="255"/>
                    </a:lnTo>
                    <a:lnTo>
                      <a:pt x="429" y="252"/>
                    </a:lnTo>
                    <a:lnTo>
                      <a:pt x="426" y="207"/>
                    </a:lnTo>
                    <a:lnTo>
                      <a:pt x="419" y="201"/>
                    </a:lnTo>
                    <a:lnTo>
                      <a:pt x="419" y="190"/>
                    </a:lnTo>
                    <a:lnTo>
                      <a:pt x="424" y="175"/>
                    </a:lnTo>
                    <a:lnTo>
                      <a:pt x="419" y="163"/>
                    </a:lnTo>
                    <a:lnTo>
                      <a:pt x="415" y="153"/>
                    </a:lnTo>
                    <a:lnTo>
                      <a:pt x="410" y="147"/>
                    </a:lnTo>
                    <a:lnTo>
                      <a:pt x="406" y="137"/>
                    </a:lnTo>
                    <a:lnTo>
                      <a:pt x="402" y="128"/>
                    </a:lnTo>
                    <a:lnTo>
                      <a:pt x="384" y="120"/>
                    </a:lnTo>
                    <a:lnTo>
                      <a:pt x="379" y="108"/>
                    </a:lnTo>
                    <a:lnTo>
                      <a:pt x="374" y="105"/>
                    </a:lnTo>
                    <a:lnTo>
                      <a:pt x="357" y="105"/>
                    </a:lnTo>
                    <a:lnTo>
                      <a:pt x="348" y="101"/>
                    </a:lnTo>
                    <a:lnTo>
                      <a:pt x="339" y="95"/>
                    </a:lnTo>
                    <a:lnTo>
                      <a:pt x="334" y="85"/>
                    </a:lnTo>
                    <a:lnTo>
                      <a:pt x="324" y="80"/>
                    </a:lnTo>
                    <a:lnTo>
                      <a:pt x="317" y="75"/>
                    </a:lnTo>
                    <a:lnTo>
                      <a:pt x="314" y="65"/>
                    </a:lnTo>
                  </a:path>
                </a:pathLst>
              </a:custGeom>
              <a:solidFill>
                <a:srgbClr val="E8E8E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76" name="Freeform 17"/>
              <p:cNvSpPr>
                <a:spLocks/>
              </p:cNvSpPr>
              <p:nvPr/>
            </p:nvSpPr>
            <p:spPr bwMode="auto">
              <a:xfrm>
                <a:off x="4430504" y="3036632"/>
                <a:ext cx="608345" cy="1093284"/>
              </a:xfrm>
              <a:custGeom>
                <a:avLst/>
                <a:gdLst/>
                <a:ahLst/>
                <a:cxnLst>
                  <a:cxn ang="0">
                    <a:pos x="60" y="1086"/>
                  </a:cxn>
                  <a:cxn ang="0">
                    <a:pos x="77" y="1046"/>
                  </a:cxn>
                  <a:cxn ang="0">
                    <a:pos x="50" y="976"/>
                  </a:cxn>
                  <a:cxn ang="0">
                    <a:pos x="33" y="896"/>
                  </a:cxn>
                  <a:cxn ang="0">
                    <a:pos x="23" y="861"/>
                  </a:cxn>
                  <a:cxn ang="0">
                    <a:pos x="0" y="817"/>
                  </a:cxn>
                  <a:cxn ang="0">
                    <a:pos x="6" y="783"/>
                  </a:cxn>
                  <a:cxn ang="0">
                    <a:pos x="23" y="766"/>
                  </a:cxn>
                  <a:cxn ang="0">
                    <a:pos x="19" y="736"/>
                  </a:cxn>
                  <a:cxn ang="0">
                    <a:pos x="19" y="697"/>
                  </a:cxn>
                  <a:cxn ang="0">
                    <a:pos x="23" y="589"/>
                  </a:cxn>
                  <a:cxn ang="0">
                    <a:pos x="46" y="574"/>
                  </a:cxn>
                  <a:cxn ang="0">
                    <a:pos x="63" y="549"/>
                  </a:cxn>
                  <a:cxn ang="0">
                    <a:pos x="90" y="521"/>
                  </a:cxn>
                  <a:cxn ang="0">
                    <a:pos x="102" y="481"/>
                  </a:cxn>
                  <a:cxn ang="0">
                    <a:pos x="329" y="475"/>
                  </a:cxn>
                  <a:cxn ang="0">
                    <a:pos x="342" y="382"/>
                  </a:cxn>
                  <a:cxn ang="0">
                    <a:pos x="369" y="370"/>
                  </a:cxn>
                  <a:cxn ang="0">
                    <a:pos x="382" y="345"/>
                  </a:cxn>
                  <a:cxn ang="0">
                    <a:pos x="411" y="330"/>
                  </a:cxn>
                  <a:cxn ang="0">
                    <a:pos x="451" y="305"/>
                  </a:cxn>
                  <a:cxn ang="0">
                    <a:pos x="479" y="268"/>
                  </a:cxn>
                  <a:cxn ang="0">
                    <a:pos x="493" y="199"/>
                  </a:cxn>
                  <a:cxn ang="0">
                    <a:pos x="521" y="173"/>
                  </a:cxn>
                  <a:cxn ang="0">
                    <a:pos x="533" y="125"/>
                  </a:cxn>
                  <a:cxn ang="0">
                    <a:pos x="546" y="68"/>
                  </a:cxn>
                  <a:cxn ang="0">
                    <a:pos x="573" y="41"/>
                  </a:cxn>
                  <a:cxn ang="0">
                    <a:pos x="603" y="13"/>
                  </a:cxn>
                  <a:cxn ang="0">
                    <a:pos x="682" y="10"/>
                  </a:cxn>
                  <a:cxn ang="0">
                    <a:pos x="695" y="407"/>
                  </a:cxn>
                  <a:cxn ang="0">
                    <a:pos x="700" y="789"/>
                  </a:cxn>
                  <a:cxn ang="0">
                    <a:pos x="448" y="948"/>
                  </a:cxn>
                  <a:cxn ang="0">
                    <a:pos x="396" y="1159"/>
                  </a:cxn>
                  <a:cxn ang="0">
                    <a:pos x="382" y="1139"/>
                  </a:cxn>
                  <a:cxn ang="0">
                    <a:pos x="355" y="1116"/>
                  </a:cxn>
                  <a:cxn ang="0">
                    <a:pos x="306" y="1174"/>
                  </a:cxn>
                  <a:cxn ang="0">
                    <a:pos x="281" y="1194"/>
                  </a:cxn>
                  <a:cxn ang="0">
                    <a:pos x="217" y="1190"/>
                  </a:cxn>
                  <a:cxn ang="0">
                    <a:pos x="170" y="1206"/>
                  </a:cxn>
                  <a:cxn ang="0">
                    <a:pos x="127" y="1213"/>
                  </a:cxn>
                  <a:cxn ang="0">
                    <a:pos x="93" y="1205"/>
                  </a:cxn>
                  <a:cxn ang="0">
                    <a:pos x="73" y="1178"/>
                  </a:cxn>
                  <a:cxn ang="0">
                    <a:pos x="46" y="1123"/>
                  </a:cxn>
                  <a:cxn ang="0">
                    <a:pos x="46" y="1098"/>
                  </a:cxn>
                </a:cxnLst>
                <a:rect l="0" t="0" r="r" b="b"/>
                <a:pathLst>
                  <a:path w="706" h="1214">
                    <a:moveTo>
                      <a:pt x="46" y="1098"/>
                    </a:moveTo>
                    <a:lnTo>
                      <a:pt x="52" y="1094"/>
                    </a:lnTo>
                    <a:lnTo>
                      <a:pt x="60" y="1086"/>
                    </a:lnTo>
                    <a:lnTo>
                      <a:pt x="68" y="1078"/>
                    </a:lnTo>
                    <a:lnTo>
                      <a:pt x="75" y="1063"/>
                    </a:lnTo>
                    <a:lnTo>
                      <a:pt x="77" y="1046"/>
                    </a:lnTo>
                    <a:lnTo>
                      <a:pt x="73" y="1034"/>
                    </a:lnTo>
                    <a:lnTo>
                      <a:pt x="52" y="1004"/>
                    </a:lnTo>
                    <a:lnTo>
                      <a:pt x="50" y="976"/>
                    </a:lnTo>
                    <a:lnTo>
                      <a:pt x="52" y="948"/>
                    </a:lnTo>
                    <a:lnTo>
                      <a:pt x="50" y="931"/>
                    </a:lnTo>
                    <a:lnTo>
                      <a:pt x="33" y="896"/>
                    </a:lnTo>
                    <a:lnTo>
                      <a:pt x="25" y="883"/>
                    </a:lnTo>
                    <a:lnTo>
                      <a:pt x="25" y="874"/>
                    </a:lnTo>
                    <a:lnTo>
                      <a:pt x="23" y="861"/>
                    </a:lnTo>
                    <a:lnTo>
                      <a:pt x="19" y="843"/>
                    </a:lnTo>
                    <a:lnTo>
                      <a:pt x="3" y="826"/>
                    </a:lnTo>
                    <a:lnTo>
                      <a:pt x="0" y="817"/>
                    </a:lnTo>
                    <a:lnTo>
                      <a:pt x="0" y="804"/>
                    </a:lnTo>
                    <a:lnTo>
                      <a:pt x="1" y="794"/>
                    </a:lnTo>
                    <a:lnTo>
                      <a:pt x="6" y="783"/>
                    </a:lnTo>
                    <a:lnTo>
                      <a:pt x="12" y="777"/>
                    </a:lnTo>
                    <a:lnTo>
                      <a:pt x="19" y="772"/>
                    </a:lnTo>
                    <a:lnTo>
                      <a:pt x="23" y="766"/>
                    </a:lnTo>
                    <a:lnTo>
                      <a:pt x="23" y="754"/>
                    </a:lnTo>
                    <a:lnTo>
                      <a:pt x="23" y="744"/>
                    </a:lnTo>
                    <a:lnTo>
                      <a:pt x="19" y="736"/>
                    </a:lnTo>
                    <a:lnTo>
                      <a:pt x="17" y="724"/>
                    </a:lnTo>
                    <a:lnTo>
                      <a:pt x="23" y="710"/>
                    </a:lnTo>
                    <a:lnTo>
                      <a:pt x="19" y="697"/>
                    </a:lnTo>
                    <a:lnTo>
                      <a:pt x="23" y="689"/>
                    </a:lnTo>
                    <a:lnTo>
                      <a:pt x="19" y="677"/>
                    </a:lnTo>
                    <a:lnTo>
                      <a:pt x="23" y="589"/>
                    </a:lnTo>
                    <a:lnTo>
                      <a:pt x="33" y="589"/>
                    </a:lnTo>
                    <a:lnTo>
                      <a:pt x="33" y="574"/>
                    </a:lnTo>
                    <a:lnTo>
                      <a:pt x="46" y="574"/>
                    </a:lnTo>
                    <a:lnTo>
                      <a:pt x="46" y="562"/>
                    </a:lnTo>
                    <a:lnTo>
                      <a:pt x="63" y="562"/>
                    </a:lnTo>
                    <a:lnTo>
                      <a:pt x="63" y="549"/>
                    </a:lnTo>
                    <a:lnTo>
                      <a:pt x="75" y="549"/>
                    </a:lnTo>
                    <a:lnTo>
                      <a:pt x="75" y="521"/>
                    </a:lnTo>
                    <a:lnTo>
                      <a:pt x="90" y="521"/>
                    </a:lnTo>
                    <a:lnTo>
                      <a:pt x="90" y="507"/>
                    </a:lnTo>
                    <a:lnTo>
                      <a:pt x="102" y="507"/>
                    </a:lnTo>
                    <a:lnTo>
                      <a:pt x="102" y="481"/>
                    </a:lnTo>
                    <a:lnTo>
                      <a:pt x="287" y="475"/>
                    </a:lnTo>
                    <a:lnTo>
                      <a:pt x="307" y="475"/>
                    </a:lnTo>
                    <a:lnTo>
                      <a:pt x="329" y="475"/>
                    </a:lnTo>
                    <a:lnTo>
                      <a:pt x="329" y="397"/>
                    </a:lnTo>
                    <a:lnTo>
                      <a:pt x="342" y="397"/>
                    </a:lnTo>
                    <a:lnTo>
                      <a:pt x="342" y="382"/>
                    </a:lnTo>
                    <a:lnTo>
                      <a:pt x="355" y="382"/>
                    </a:lnTo>
                    <a:lnTo>
                      <a:pt x="355" y="370"/>
                    </a:lnTo>
                    <a:lnTo>
                      <a:pt x="369" y="370"/>
                    </a:lnTo>
                    <a:lnTo>
                      <a:pt x="369" y="357"/>
                    </a:lnTo>
                    <a:lnTo>
                      <a:pt x="382" y="357"/>
                    </a:lnTo>
                    <a:lnTo>
                      <a:pt x="382" y="345"/>
                    </a:lnTo>
                    <a:lnTo>
                      <a:pt x="397" y="345"/>
                    </a:lnTo>
                    <a:lnTo>
                      <a:pt x="397" y="330"/>
                    </a:lnTo>
                    <a:lnTo>
                      <a:pt x="411" y="330"/>
                    </a:lnTo>
                    <a:lnTo>
                      <a:pt x="411" y="317"/>
                    </a:lnTo>
                    <a:lnTo>
                      <a:pt x="451" y="317"/>
                    </a:lnTo>
                    <a:lnTo>
                      <a:pt x="451" y="305"/>
                    </a:lnTo>
                    <a:lnTo>
                      <a:pt x="466" y="305"/>
                    </a:lnTo>
                    <a:lnTo>
                      <a:pt x="466" y="268"/>
                    </a:lnTo>
                    <a:lnTo>
                      <a:pt x="479" y="268"/>
                    </a:lnTo>
                    <a:lnTo>
                      <a:pt x="479" y="213"/>
                    </a:lnTo>
                    <a:lnTo>
                      <a:pt x="493" y="213"/>
                    </a:lnTo>
                    <a:lnTo>
                      <a:pt x="493" y="199"/>
                    </a:lnTo>
                    <a:lnTo>
                      <a:pt x="508" y="193"/>
                    </a:lnTo>
                    <a:lnTo>
                      <a:pt x="509" y="173"/>
                    </a:lnTo>
                    <a:lnTo>
                      <a:pt x="521" y="173"/>
                    </a:lnTo>
                    <a:lnTo>
                      <a:pt x="519" y="148"/>
                    </a:lnTo>
                    <a:lnTo>
                      <a:pt x="533" y="148"/>
                    </a:lnTo>
                    <a:lnTo>
                      <a:pt x="533" y="125"/>
                    </a:lnTo>
                    <a:lnTo>
                      <a:pt x="531" y="90"/>
                    </a:lnTo>
                    <a:lnTo>
                      <a:pt x="531" y="68"/>
                    </a:lnTo>
                    <a:lnTo>
                      <a:pt x="546" y="68"/>
                    </a:lnTo>
                    <a:lnTo>
                      <a:pt x="546" y="53"/>
                    </a:lnTo>
                    <a:lnTo>
                      <a:pt x="573" y="53"/>
                    </a:lnTo>
                    <a:lnTo>
                      <a:pt x="573" y="41"/>
                    </a:lnTo>
                    <a:lnTo>
                      <a:pt x="588" y="41"/>
                    </a:lnTo>
                    <a:lnTo>
                      <a:pt x="588" y="13"/>
                    </a:lnTo>
                    <a:lnTo>
                      <a:pt x="603" y="13"/>
                    </a:lnTo>
                    <a:lnTo>
                      <a:pt x="600" y="0"/>
                    </a:lnTo>
                    <a:lnTo>
                      <a:pt x="682" y="0"/>
                    </a:lnTo>
                    <a:lnTo>
                      <a:pt x="682" y="10"/>
                    </a:lnTo>
                    <a:lnTo>
                      <a:pt x="686" y="13"/>
                    </a:lnTo>
                    <a:lnTo>
                      <a:pt x="688" y="92"/>
                    </a:lnTo>
                    <a:lnTo>
                      <a:pt x="695" y="407"/>
                    </a:lnTo>
                    <a:lnTo>
                      <a:pt x="698" y="630"/>
                    </a:lnTo>
                    <a:lnTo>
                      <a:pt x="698" y="704"/>
                    </a:lnTo>
                    <a:lnTo>
                      <a:pt x="700" y="789"/>
                    </a:lnTo>
                    <a:lnTo>
                      <a:pt x="705" y="944"/>
                    </a:lnTo>
                    <a:lnTo>
                      <a:pt x="529" y="948"/>
                    </a:lnTo>
                    <a:lnTo>
                      <a:pt x="448" y="948"/>
                    </a:lnTo>
                    <a:lnTo>
                      <a:pt x="451" y="1106"/>
                    </a:lnTo>
                    <a:lnTo>
                      <a:pt x="451" y="1159"/>
                    </a:lnTo>
                    <a:lnTo>
                      <a:pt x="396" y="1159"/>
                    </a:lnTo>
                    <a:lnTo>
                      <a:pt x="397" y="1154"/>
                    </a:lnTo>
                    <a:lnTo>
                      <a:pt x="389" y="1148"/>
                    </a:lnTo>
                    <a:lnTo>
                      <a:pt x="382" y="1139"/>
                    </a:lnTo>
                    <a:lnTo>
                      <a:pt x="374" y="1128"/>
                    </a:lnTo>
                    <a:lnTo>
                      <a:pt x="362" y="1123"/>
                    </a:lnTo>
                    <a:lnTo>
                      <a:pt x="355" y="1116"/>
                    </a:lnTo>
                    <a:lnTo>
                      <a:pt x="346" y="1123"/>
                    </a:lnTo>
                    <a:lnTo>
                      <a:pt x="341" y="1134"/>
                    </a:lnTo>
                    <a:lnTo>
                      <a:pt x="306" y="1174"/>
                    </a:lnTo>
                    <a:lnTo>
                      <a:pt x="295" y="1183"/>
                    </a:lnTo>
                    <a:lnTo>
                      <a:pt x="287" y="1188"/>
                    </a:lnTo>
                    <a:lnTo>
                      <a:pt x="281" y="1194"/>
                    </a:lnTo>
                    <a:lnTo>
                      <a:pt x="255" y="1198"/>
                    </a:lnTo>
                    <a:lnTo>
                      <a:pt x="241" y="1190"/>
                    </a:lnTo>
                    <a:lnTo>
                      <a:pt x="217" y="1190"/>
                    </a:lnTo>
                    <a:lnTo>
                      <a:pt x="195" y="1205"/>
                    </a:lnTo>
                    <a:lnTo>
                      <a:pt x="182" y="1205"/>
                    </a:lnTo>
                    <a:lnTo>
                      <a:pt x="170" y="1206"/>
                    </a:lnTo>
                    <a:lnTo>
                      <a:pt x="159" y="1210"/>
                    </a:lnTo>
                    <a:lnTo>
                      <a:pt x="148" y="1213"/>
                    </a:lnTo>
                    <a:lnTo>
                      <a:pt x="127" y="1213"/>
                    </a:lnTo>
                    <a:lnTo>
                      <a:pt x="113" y="1210"/>
                    </a:lnTo>
                    <a:lnTo>
                      <a:pt x="102" y="1206"/>
                    </a:lnTo>
                    <a:lnTo>
                      <a:pt x="93" y="1205"/>
                    </a:lnTo>
                    <a:lnTo>
                      <a:pt x="88" y="1190"/>
                    </a:lnTo>
                    <a:lnTo>
                      <a:pt x="83" y="1183"/>
                    </a:lnTo>
                    <a:lnTo>
                      <a:pt x="73" y="1178"/>
                    </a:lnTo>
                    <a:lnTo>
                      <a:pt x="68" y="1171"/>
                    </a:lnTo>
                    <a:lnTo>
                      <a:pt x="50" y="1130"/>
                    </a:lnTo>
                    <a:lnTo>
                      <a:pt x="46" y="1123"/>
                    </a:lnTo>
                    <a:lnTo>
                      <a:pt x="46" y="1114"/>
                    </a:lnTo>
                    <a:lnTo>
                      <a:pt x="46" y="1106"/>
                    </a:lnTo>
                    <a:lnTo>
                      <a:pt x="46" y="1098"/>
                    </a:lnTo>
                  </a:path>
                </a:pathLst>
              </a:custGeom>
              <a:solidFill>
                <a:srgbClr val="E8E8E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77" name="Freeform 18"/>
              <p:cNvSpPr>
                <a:spLocks/>
              </p:cNvSpPr>
              <p:nvPr/>
            </p:nvSpPr>
            <p:spPr bwMode="auto">
              <a:xfrm>
                <a:off x="1972967" y="3349128"/>
                <a:ext cx="669524" cy="626793"/>
              </a:xfrm>
              <a:custGeom>
                <a:avLst/>
                <a:gdLst/>
                <a:ahLst/>
                <a:cxnLst>
                  <a:cxn ang="0">
                    <a:pos x="564" y="267"/>
                  </a:cxn>
                  <a:cxn ang="0">
                    <a:pos x="641" y="424"/>
                  </a:cxn>
                  <a:cxn ang="0">
                    <a:pos x="753" y="428"/>
                  </a:cxn>
                  <a:cxn ang="0">
                    <a:pos x="748" y="506"/>
                  </a:cxn>
                  <a:cxn ang="0">
                    <a:pos x="776" y="510"/>
                  </a:cxn>
                  <a:cxn ang="0">
                    <a:pos x="769" y="695"/>
                  </a:cxn>
                  <a:cxn ang="0">
                    <a:pos x="526" y="685"/>
                  </a:cxn>
                  <a:cxn ang="0">
                    <a:pos x="143" y="672"/>
                  </a:cxn>
                  <a:cxn ang="0">
                    <a:pos x="132" y="603"/>
                  </a:cxn>
                  <a:cxn ang="0">
                    <a:pos x="123" y="573"/>
                  </a:cxn>
                  <a:cxn ang="0">
                    <a:pos x="128" y="573"/>
                  </a:cxn>
                  <a:cxn ang="0">
                    <a:pos x="143" y="573"/>
                  </a:cxn>
                  <a:cxn ang="0">
                    <a:pos x="152" y="585"/>
                  </a:cxn>
                  <a:cxn ang="0">
                    <a:pos x="160" y="612"/>
                  </a:cxn>
                  <a:cxn ang="0">
                    <a:pos x="175" y="600"/>
                  </a:cxn>
                  <a:cxn ang="0">
                    <a:pos x="185" y="583"/>
                  </a:cxn>
                  <a:cxn ang="0">
                    <a:pos x="208" y="568"/>
                  </a:cxn>
                  <a:cxn ang="0">
                    <a:pos x="222" y="559"/>
                  </a:cxn>
                  <a:cxn ang="0">
                    <a:pos x="297" y="545"/>
                  </a:cxn>
                  <a:cxn ang="0">
                    <a:pos x="295" y="523"/>
                  </a:cxn>
                  <a:cxn ang="0">
                    <a:pos x="262" y="516"/>
                  </a:cxn>
                  <a:cxn ang="0">
                    <a:pos x="244" y="503"/>
                  </a:cxn>
                  <a:cxn ang="0">
                    <a:pos x="222" y="506"/>
                  </a:cxn>
                  <a:cxn ang="0">
                    <a:pos x="208" y="492"/>
                  </a:cxn>
                  <a:cxn ang="0">
                    <a:pos x="207" y="474"/>
                  </a:cxn>
                  <a:cxn ang="0">
                    <a:pos x="190" y="458"/>
                  </a:cxn>
                  <a:cxn ang="0">
                    <a:pos x="175" y="448"/>
                  </a:cxn>
                  <a:cxn ang="0">
                    <a:pos x="139" y="448"/>
                  </a:cxn>
                  <a:cxn ang="0">
                    <a:pos x="120" y="458"/>
                  </a:cxn>
                  <a:cxn ang="0">
                    <a:pos x="123" y="478"/>
                  </a:cxn>
                  <a:cxn ang="0">
                    <a:pos x="123" y="503"/>
                  </a:cxn>
                  <a:cxn ang="0">
                    <a:pos x="128" y="526"/>
                  </a:cxn>
                  <a:cxn ang="0">
                    <a:pos x="120" y="539"/>
                  </a:cxn>
                  <a:cxn ang="0">
                    <a:pos x="92" y="550"/>
                  </a:cxn>
                  <a:cxn ang="0">
                    <a:pos x="106" y="466"/>
                  </a:cxn>
                  <a:cxn ang="0">
                    <a:pos x="83" y="267"/>
                  </a:cxn>
                  <a:cxn ang="0">
                    <a:pos x="70" y="217"/>
                  </a:cxn>
                  <a:cxn ang="0">
                    <a:pos x="41" y="214"/>
                  </a:cxn>
                  <a:cxn ang="0">
                    <a:pos x="37" y="179"/>
                  </a:cxn>
                  <a:cxn ang="0">
                    <a:pos x="30" y="165"/>
                  </a:cxn>
                  <a:cxn ang="0">
                    <a:pos x="17" y="145"/>
                  </a:cxn>
                  <a:cxn ang="0">
                    <a:pos x="17" y="125"/>
                  </a:cxn>
                  <a:cxn ang="0">
                    <a:pos x="0" y="110"/>
                  </a:cxn>
                  <a:cxn ang="0">
                    <a:pos x="8" y="87"/>
                  </a:cxn>
                  <a:cxn ang="0">
                    <a:pos x="8" y="65"/>
                  </a:cxn>
                  <a:cxn ang="0">
                    <a:pos x="5" y="0"/>
                  </a:cxn>
                  <a:cxn ang="0">
                    <a:pos x="541" y="32"/>
                  </a:cxn>
                  <a:cxn ang="0">
                    <a:pos x="555" y="267"/>
                  </a:cxn>
                </a:cxnLst>
                <a:rect l="0" t="0" r="r" b="b"/>
                <a:pathLst>
                  <a:path w="777" h="696">
                    <a:moveTo>
                      <a:pt x="555" y="267"/>
                    </a:moveTo>
                    <a:lnTo>
                      <a:pt x="564" y="267"/>
                    </a:lnTo>
                    <a:lnTo>
                      <a:pt x="561" y="424"/>
                    </a:lnTo>
                    <a:lnTo>
                      <a:pt x="641" y="424"/>
                    </a:lnTo>
                    <a:lnTo>
                      <a:pt x="671" y="428"/>
                    </a:lnTo>
                    <a:lnTo>
                      <a:pt x="753" y="428"/>
                    </a:lnTo>
                    <a:lnTo>
                      <a:pt x="748" y="492"/>
                    </a:lnTo>
                    <a:lnTo>
                      <a:pt x="748" y="506"/>
                    </a:lnTo>
                    <a:lnTo>
                      <a:pt x="757" y="510"/>
                    </a:lnTo>
                    <a:lnTo>
                      <a:pt x="776" y="510"/>
                    </a:lnTo>
                    <a:lnTo>
                      <a:pt x="773" y="600"/>
                    </a:lnTo>
                    <a:lnTo>
                      <a:pt x="769" y="695"/>
                    </a:lnTo>
                    <a:lnTo>
                      <a:pt x="629" y="690"/>
                    </a:lnTo>
                    <a:lnTo>
                      <a:pt x="526" y="685"/>
                    </a:lnTo>
                    <a:lnTo>
                      <a:pt x="315" y="678"/>
                    </a:lnTo>
                    <a:lnTo>
                      <a:pt x="143" y="672"/>
                    </a:lnTo>
                    <a:lnTo>
                      <a:pt x="139" y="628"/>
                    </a:lnTo>
                    <a:lnTo>
                      <a:pt x="132" y="603"/>
                    </a:lnTo>
                    <a:lnTo>
                      <a:pt x="128" y="588"/>
                    </a:lnTo>
                    <a:lnTo>
                      <a:pt x="123" y="573"/>
                    </a:lnTo>
                    <a:lnTo>
                      <a:pt x="112" y="568"/>
                    </a:lnTo>
                    <a:lnTo>
                      <a:pt x="128" y="573"/>
                    </a:lnTo>
                    <a:lnTo>
                      <a:pt x="135" y="563"/>
                    </a:lnTo>
                    <a:lnTo>
                      <a:pt x="143" y="573"/>
                    </a:lnTo>
                    <a:lnTo>
                      <a:pt x="152" y="574"/>
                    </a:lnTo>
                    <a:lnTo>
                      <a:pt x="152" y="585"/>
                    </a:lnTo>
                    <a:lnTo>
                      <a:pt x="153" y="600"/>
                    </a:lnTo>
                    <a:lnTo>
                      <a:pt x="160" y="612"/>
                    </a:lnTo>
                    <a:lnTo>
                      <a:pt x="172" y="608"/>
                    </a:lnTo>
                    <a:lnTo>
                      <a:pt x="175" y="600"/>
                    </a:lnTo>
                    <a:lnTo>
                      <a:pt x="179" y="588"/>
                    </a:lnTo>
                    <a:lnTo>
                      <a:pt x="185" y="583"/>
                    </a:lnTo>
                    <a:lnTo>
                      <a:pt x="197" y="576"/>
                    </a:lnTo>
                    <a:lnTo>
                      <a:pt x="208" y="568"/>
                    </a:lnTo>
                    <a:lnTo>
                      <a:pt x="217" y="565"/>
                    </a:lnTo>
                    <a:lnTo>
                      <a:pt x="222" y="559"/>
                    </a:lnTo>
                    <a:lnTo>
                      <a:pt x="240" y="559"/>
                    </a:lnTo>
                    <a:lnTo>
                      <a:pt x="297" y="545"/>
                    </a:lnTo>
                    <a:lnTo>
                      <a:pt x="302" y="526"/>
                    </a:lnTo>
                    <a:lnTo>
                      <a:pt x="295" y="523"/>
                    </a:lnTo>
                    <a:lnTo>
                      <a:pt x="280" y="518"/>
                    </a:lnTo>
                    <a:lnTo>
                      <a:pt x="262" y="516"/>
                    </a:lnTo>
                    <a:lnTo>
                      <a:pt x="253" y="518"/>
                    </a:lnTo>
                    <a:lnTo>
                      <a:pt x="244" y="503"/>
                    </a:lnTo>
                    <a:lnTo>
                      <a:pt x="232" y="503"/>
                    </a:lnTo>
                    <a:lnTo>
                      <a:pt x="222" y="506"/>
                    </a:lnTo>
                    <a:lnTo>
                      <a:pt x="208" y="501"/>
                    </a:lnTo>
                    <a:lnTo>
                      <a:pt x="208" y="492"/>
                    </a:lnTo>
                    <a:lnTo>
                      <a:pt x="212" y="485"/>
                    </a:lnTo>
                    <a:lnTo>
                      <a:pt x="207" y="474"/>
                    </a:lnTo>
                    <a:lnTo>
                      <a:pt x="202" y="466"/>
                    </a:lnTo>
                    <a:lnTo>
                      <a:pt x="190" y="458"/>
                    </a:lnTo>
                    <a:lnTo>
                      <a:pt x="182" y="452"/>
                    </a:lnTo>
                    <a:lnTo>
                      <a:pt x="175" y="448"/>
                    </a:lnTo>
                    <a:lnTo>
                      <a:pt x="152" y="444"/>
                    </a:lnTo>
                    <a:lnTo>
                      <a:pt x="139" y="448"/>
                    </a:lnTo>
                    <a:lnTo>
                      <a:pt x="126" y="452"/>
                    </a:lnTo>
                    <a:lnTo>
                      <a:pt x="120" y="458"/>
                    </a:lnTo>
                    <a:lnTo>
                      <a:pt x="120" y="468"/>
                    </a:lnTo>
                    <a:lnTo>
                      <a:pt x="123" y="478"/>
                    </a:lnTo>
                    <a:lnTo>
                      <a:pt x="123" y="491"/>
                    </a:lnTo>
                    <a:lnTo>
                      <a:pt x="123" y="503"/>
                    </a:lnTo>
                    <a:lnTo>
                      <a:pt x="128" y="516"/>
                    </a:lnTo>
                    <a:lnTo>
                      <a:pt x="128" y="526"/>
                    </a:lnTo>
                    <a:lnTo>
                      <a:pt x="130" y="536"/>
                    </a:lnTo>
                    <a:lnTo>
                      <a:pt x="120" y="539"/>
                    </a:lnTo>
                    <a:lnTo>
                      <a:pt x="113" y="545"/>
                    </a:lnTo>
                    <a:lnTo>
                      <a:pt x="92" y="550"/>
                    </a:lnTo>
                    <a:lnTo>
                      <a:pt x="103" y="518"/>
                    </a:lnTo>
                    <a:lnTo>
                      <a:pt x="106" y="466"/>
                    </a:lnTo>
                    <a:lnTo>
                      <a:pt x="99" y="363"/>
                    </a:lnTo>
                    <a:lnTo>
                      <a:pt x="83" y="267"/>
                    </a:lnTo>
                    <a:lnTo>
                      <a:pt x="75" y="225"/>
                    </a:lnTo>
                    <a:lnTo>
                      <a:pt x="70" y="217"/>
                    </a:lnTo>
                    <a:lnTo>
                      <a:pt x="65" y="210"/>
                    </a:lnTo>
                    <a:lnTo>
                      <a:pt x="41" y="214"/>
                    </a:lnTo>
                    <a:lnTo>
                      <a:pt x="45" y="205"/>
                    </a:lnTo>
                    <a:lnTo>
                      <a:pt x="37" y="179"/>
                    </a:lnTo>
                    <a:lnTo>
                      <a:pt x="35" y="170"/>
                    </a:lnTo>
                    <a:lnTo>
                      <a:pt x="30" y="165"/>
                    </a:lnTo>
                    <a:lnTo>
                      <a:pt x="19" y="162"/>
                    </a:lnTo>
                    <a:lnTo>
                      <a:pt x="17" y="145"/>
                    </a:lnTo>
                    <a:lnTo>
                      <a:pt x="17" y="135"/>
                    </a:lnTo>
                    <a:lnTo>
                      <a:pt x="17" y="125"/>
                    </a:lnTo>
                    <a:lnTo>
                      <a:pt x="12" y="115"/>
                    </a:lnTo>
                    <a:lnTo>
                      <a:pt x="0" y="110"/>
                    </a:lnTo>
                    <a:lnTo>
                      <a:pt x="10" y="97"/>
                    </a:lnTo>
                    <a:lnTo>
                      <a:pt x="8" y="87"/>
                    </a:lnTo>
                    <a:lnTo>
                      <a:pt x="10" y="75"/>
                    </a:lnTo>
                    <a:lnTo>
                      <a:pt x="8" y="65"/>
                    </a:lnTo>
                    <a:lnTo>
                      <a:pt x="10" y="52"/>
                    </a:lnTo>
                    <a:lnTo>
                      <a:pt x="5" y="0"/>
                    </a:lnTo>
                    <a:lnTo>
                      <a:pt x="148" y="8"/>
                    </a:lnTo>
                    <a:lnTo>
                      <a:pt x="541" y="32"/>
                    </a:lnTo>
                    <a:lnTo>
                      <a:pt x="564" y="33"/>
                    </a:lnTo>
                    <a:lnTo>
                      <a:pt x="555" y="267"/>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78" name="Freeform 19"/>
              <p:cNvSpPr>
                <a:spLocks/>
              </p:cNvSpPr>
              <p:nvPr/>
            </p:nvSpPr>
            <p:spPr bwMode="auto">
              <a:xfrm>
                <a:off x="3622221" y="3343725"/>
                <a:ext cx="880636" cy="694334"/>
              </a:xfrm>
              <a:custGeom>
                <a:avLst/>
                <a:gdLst/>
                <a:ahLst/>
                <a:cxnLst>
                  <a:cxn ang="0">
                    <a:pos x="50" y="450"/>
                  </a:cxn>
                  <a:cxn ang="0">
                    <a:pos x="37" y="425"/>
                  </a:cxn>
                  <a:cxn ang="0">
                    <a:pos x="80" y="415"/>
                  </a:cxn>
                  <a:cxn ang="0">
                    <a:pos x="100" y="392"/>
                  </a:cxn>
                  <a:cxn ang="0">
                    <a:pos x="99" y="355"/>
                  </a:cxn>
                  <a:cxn ang="0">
                    <a:pos x="65" y="327"/>
                  </a:cxn>
                  <a:cxn ang="0">
                    <a:pos x="83" y="298"/>
                  </a:cxn>
                  <a:cxn ang="0">
                    <a:pos x="57" y="278"/>
                  </a:cxn>
                  <a:cxn ang="0">
                    <a:pos x="21" y="275"/>
                  </a:cxn>
                  <a:cxn ang="0">
                    <a:pos x="19" y="233"/>
                  </a:cxn>
                  <a:cxn ang="0">
                    <a:pos x="13" y="196"/>
                  </a:cxn>
                  <a:cxn ang="0">
                    <a:pos x="26" y="162"/>
                  </a:cxn>
                  <a:cxn ang="0">
                    <a:pos x="53" y="138"/>
                  </a:cxn>
                  <a:cxn ang="0">
                    <a:pos x="73" y="115"/>
                  </a:cxn>
                  <a:cxn ang="0">
                    <a:pos x="106" y="90"/>
                  </a:cxn>
                  <a:cxn ang="0">
                    <a:pos x="130" y="65"/>
                  </a:cxn>
                  <a:cxn ang="0">
                    <a:pos x="148" y="37"/>
                  </a:cxn>
                  <a:cxn ang="0">
                    <a:pos x="192" y="18"/>
                  </a:cxn>
                  <a:cxn ang="0">
                    <a:pos x="222" y="3"/>
                  </a:cxn>
                  <a:cxn ang="0">
                    <a:pos x="246" y="17"/>
                  </a:cxn>
                  <a:cxn ang="0">
                    <a:pos x="272" y="55"/>
                  </a:cxn>
                  <a:cxn ang="0">
                    <a:pos x="310" y="85"/>
                  </a:cxn>
                  <a:cxn ang="0">
                    <a:pos x="339" y="122"/>
                  </a:cxn>
                  <a:cxn ang="0">
                    <a:pos x="364" y="153"/>
                  </a:cxn>
                  <a:cxn ang="0">
                    <a:pos x="412" y="163"/>
                  </a:cxn>
                  <a:cxn ang="0">
                    <a:pos x="442" y="168"/>
                  </a:cxn>
                  <a:cxn ang="0">
                    <a:pos x="479" y="182"/>
                  </a:cxn>
                  <a:cxn ang="0">
                    <a:pos x="500" y="207"/>
                  </a:cxn>
                  <a:cxn ang="0">
                    <a:pos x="537" y="227"/>
                  </a:cxn>
                  <a:cxn ang="0">
                    <a:pos x="584" y="233"/>
                  </a:cxn>
                  <a:cxn ang="0">
                    <a:pos x="604" y="255"/>
                  </a:cxn>
                  <a:cxn ang="0">
                    <a:pos x="637" y="251"/>
                  </a:cxn>
                  <a:cxn ang="0">
                    <a:pos x="669" y="275"/>
                  </a:cxn>
                  <a:cxn ang="0">
                    <a:pos x="707" y="300"/>
                  </a:cxn>
                  <a:cxn ang="0">
                    <a:pos x="913" y="327"/>
                  </a:cxn>
                  <a:cxn ang="0">
                    <a:pos x="966" y="345"/>
                  </a:cxn>
                  <a:cxn ang="0">
                    <a:pos x="962" y="392"/>
                  </a:cxn>
                  <a:cxn ang="0">
                    <a:pos x="962" y="427"/>
                  </a:cxn>
                  <a:cxn ang="0">
                    <a:pos x="942" y="461"/>
                  </a:cxn>
                  <a:cxn ang="0">
                    <a:pos x="966" y="517"/>
                  </a:cxn>
                  <a:cxn ang="0">
                    <a:pos x="993" y="586"/>
                  </a:cxn>
                  <a:cxn ang="0">
                    <a:pos x="1016" y="690"/>
                  </a:cxn>
                  <a:cxn ang="0">
                    <a:pos x="1004" y="742"/>
                  </a:cxn>
                  <a:cxn ang="0">
                    <a:pos x="989" y="770"/>
                  </a:cxn>
                  <a:cxn ang="0">
                    <a:pos x="547" y="690"/>
                  </a:cxn>
                  <a:cxn ang="0">
                    <a:pos x="273" y="595"/>
                  </a:cxn>
                  <a:cxn ang="0">
                    <a:pos x="246" y="565"/>
                  </a:cxn>
                  <a:cxn ang="0">
                    <a:pos x="217" y="525"/>
                  </a:cxn>
                  <a:cxn ang="0">
                    <a:pos x="186" y="500"/>
                  </a:cxn>
                  <a:cxn ang="0">
                    <a:pos x="157" y="473"/>
                  </a:cxn>
                  <a:cxn ang="0">
                    <a:pos x="117" y="458"/>
                  </a:cxn>
                  <a:cxn ang="0">
                    <a:pos x="85" y="468"/>
                  </a:cxn>
                </a:cxnLst>
                <a:rect l="0" t="0" r="r" b="b"/>
                <a:pathLst>
                  <a:path w="1022" h="771">
                    <a:moveTo>
                      <a:pt x="59" y="465"/>
                    </a:moveTo>
                    <a:lnTo>
                      <a:pt x="53" y="460"/>
                    </a:lnTo>
                    <a:lnTo>
                      <a:pt x="53" y="458"/>
                    </a:lnTo>
                    <a:lnTo>
                      <a:pt x="50" y="450"/>
                    </a:lnTo>
                    <a:lnTo>
                      <a:pt x="41" y="450"/>
                    </a:lnTo>
                    <a:lnTo>
                      <a:pt x="37" y="441"/>
                    </a:lnTo>
                    <a:lnTo>
                      <a:pt x="32" y="430"/>
                    </a:lnTo>
                    <a:lnTo>
                      <a:pt x="37" y="425"/>
                    </a:lnTo>
                    <a:lnTo>
                      <a:pt x="46" y="412"/>
                    </a:lnTo>
                    <a:lnTo>
                      <a:pt x="55" y="410"/>
                    </a:lnTo>
                    <a:lnTo>
                      <a:pt x="68" y="407"/>
                    </a:lnTo>
                    <a:lnTo>
                      <a:pt x="80" y="415"/>
                    </a:lnTo>
                    <a:lnTo>
                      <a:pt x="88" y="412"/>
                    </a:lnTo>
                    <a:lnTo>
                      <a:pt x="99" y="410"/>
                    </a:lnTo>
                    <a:lnTo>
                      <a:pt x="105" y="403"/>
                    </a:lnTo>
                    <a:lnTo>
                      <a:pt x="100" y="392"/>
                    </a:lnTo>
                    <a:lnTo>
                      <a:pt x="97" y="383"/>
                    </a:lnTo>
                    <a:lnTo>
                      <a:pt x="97" y="376"/>
                    </a:lnTo>
                    <a:lnTo>
                      <a:pt x="100" y="367"/>
                    </a:lnTo>
                    <a:lnTo>
                      <a:pt x="99" y="355"/>
                    </a:lnTo>
                    <a:lnTo>
                      <a:pt x="93" y="343"/>
                    </a:lnTo>
                    <a:lnTo>
                      <a:pt x="85" y="338"/>
                    </a:lnTo>
                    <a:lnTo>
                      <a:pt x="75" y="338"/>
                    </a:lnTo>
                    <a:lnTo>
                      <a:pt x="65" y="327"/>
                    </a:lnTo>
                    <a:lnTo>
                      <a:pt x="68" y="318"/>
                    </a:lnTo>
                    <a:lnTo>
                      <a:pt x="73" y="313"/>
                    </a:lnTo>
                    <a:lnTo>
                      <a:pt x="80" y="305"/>
                    </a:lnTo>
                    <a:lnTo>
                      <a:pt x="83" y="298"/>
                    </a:lnTo>
                    <a:lnTo>
                      <a:pt x="80" y="288"/>
                    </a:lnTo>
                    <a:lnTo>
                      <a:pt x="73" y="280"/>
                    </a:lnTo>
                    <a:lnTo>
                      <a:pt x="66" y="273"/>
                    </a:lnTo>
                    <a:lnTo>
                      <a:pt x="57" y="278"/>
                    </a:lnTo>
                    <a:lnTo>
                      <a:pt x="48" y="278"/>
                    </a:lnTo>
                    <a:lnTo>
                      <a:pt x="41" y="275"/>
                    </a:lnTo>
                    <a:lnTo>
                      <a:pt x="32" y="275"/>
                    </a:lnTo>
                    <a:lnTo>
                      <a:pt x="21" y="275"/>
                    </a:lnTo>
                    <a:lnTo>
                      <a:pt x="19" y="263"/>
                    </a:lnTo>
                    <a:lnTo>
                      <a:pt x="12" y="255"/>
                    </a:lnTo>
                    <a:lnTo>
                      <a:pt x="15" y="245"/>
                    </a:lnTo>
                    <a:lnTo>
                      <a:pt x="19" y="233"/>
                    </a:lnTo>
                    <a:lnTo>
                      <a:pt x="12" y="225"/>
                    </a:lnTo>
                    <a:lnTo>
                      <a:pt x="0" y="213"/>
                    </a:lnTo>
                    <a:lnTo>
                      <a:pt x="5" y="198"/>
                    </a:lnTo>
                    <a:lnTo>
                      <a:pt x="13" y="196"/>
                    </a:lnTo>
                    <a:lnTo>
                      <a:pt x="13" y="188"/>
                    </a:lnTo>
                    <a:lnTo>
                      <a:pt x="23" y="182"/>
                    </a:lnTo>
                    <a:lnTo>
                      <a:pt x="23" y="173"/>
                    </a:lnTo>
                    <a:lnTo>
                      <a:pt x="26" y="162"/>
                    </a:lnTo>
                    <a:lnTo>
                      <a:pt x="26" y="155"/>
                    </a:lnTo>
                    <a:lnTo>
                      <a:pt x="35" y="150"/>
                    </a:lnTo>
                    <a:lnTo>
                      <a:pt x="46" y="143"/>
                    </a:lnTo>
                    <a:lnTo>
                      <a:pt x="53" y="138"/>
                    </a:lnTo>
                    <a:lnTo>
                      <a:pt x="55" y="130"/>
                    </a:lnTo>
                    <a:lnTo>
                      <a:pt x="59" y="125"/>
                    </a:lnTo>
                    <a:lnTo>
                      <a:pt x="66" y="115"/>
                    </a:lnTo>
                    <a:lnTo>
                      <a:pt x="73" y="115"/>
                    </a:lnTo>
                    <a:lnTo>
                      <a:pt x="80" y="110"/>
                    </a:lnTo>
                    <a:lnTo>
                      <a:pt x="88" y="106"/>
                    </a:lnTo>
                    <a:lnTo>
                      <a:pt x="100" y="105"/>
                    </a:lnTo>
                    <a:lnTo>
                      <a:pt x="106" y="90"/>
                    </a:lnTo>
                    <a:lnTo>
                      <a:pt x="112" y="85"/>
                    </a:lnTo>
                    <a:lnTo>
                      <a:pt x="117" y="71"/>
                    </a:lnTo>
                    <a:lnTo>
                      <a:pt x="120" y="66"/>
                    </a:lnTo>
                    <a:lnTo>
                      <a:pt x="130" y="65"/>
                    </a:lnTo>
                    <a:lnTo>
                      <a:pt x="135" y="57"/>
                    </a:lnTo>
                    <a:lnTo>
                      <a:pt x="143" y="55"/>
                    </a:lnTo>
                    <a:lnTo>
                      <a:pt x="146" y="46"/>
                    </a:lnTo>
                    <a:lnTo>
                      <a:pt x="148" y="37"/>
                    </a:lnTo>
                    <a:lnTo>
                      <a:pt x="153" y="25"/>
                    </a:lnTo>
                    <a:lnTo>
                      <a:pt x="170" y="25"/>
                    </a:lnTo>
                    <a:lnTo>
                      <a:pt x="185" y="25"/>
                    </a:lnTo>
                    <a:lnTo>
                      <a:pt x="192" y="18"/>
                    </a:lnTo>
                    <a:lnTo>
                      <a:pt x="192" y="12"/>
                    </a:lnTo>
                    <a:lnTo>
                      <a:pt x="199" y="3"/>
                    </a:lnTo>
                    <a:lnTo>
                      <a:pt x="210" y="3"/>
                    </a:lnTo>
                    <a:lnTo>
                      <a:pt x="222" y="3"/>
                    </a:lnTo>
                    <a:lnTo>
                      <a:pt x="230" y="0"/>
                    </a:lnTo>
                    <a:lnTo>
                      <a:pt x="232" y="3"/>
                    </a:lnTo>
                    <a:lnTo>
                      <a:pt x="242" y="8"/>
                    </a:lnTo>
                    <a:lnTo>
                      <a:pt x="246" y="17"/>
                    </a:lnTo>
                    <a:lnTo>
                      <a:pt x="250" y="25"/>
                    </a:lnTo>
                    <a:lnTo>
                      <a:pt x="252" y="35"/>
                    </a:lnTo>
                    <a:lnTo>
                      <a:pt x="259" y="40"/>
                    </a:lnTo>
                    <a:lnTo>
                      <a:pt x="272" y="55"/>
                    </a:lnTo>
                    <a:lnTo>
                      <a:pt x="282" y="57"/>
                    </a:lnTo>
                    <a:lnTo>
                      <a:pt x="290" y="65"/>
                    </a:lnTo>
                    <a:lnTo>
                      <a:pt x="305" y="71"/>
                    </a:lnTo>
                    <a:lnTo>
                      <a:pt x="310" y="85"/>
                    </a:lnTo>
                    <a:lnTo>
                      <a:pt x="324" y="93"/>
                    </a:lnTo>
                    <a:lnTo>
                      <a:pt x="332" y="105"/>
                    </a:lnTo>
                    <a:lnTo>
                      <a:pt x="339" y="110"/>
                    </a:lnTo>
                    <a:lnTo>
                      <a:pt x="339" y="122"/>
                    </a:lnTo>
                    <a:lnTo>
                      <a:pt x="346" y="122"/>
                    </a:lnTo>
                    <a:lnTo>
                      <a:pt x="353" y="133"/>
                    </a:lnTo>
                    <a:lnTo>
                      <a:pt x="355" y="146"/>
                    </a:lnTo>
                    <a:lnTo>
                      <a:pt x="364" y="153"/>
                    </a:lnTo>
                    <a:lnTo>
                      <a:pt x="375" y="150"/>
                    </a:lnTo>
                    <a:lnTo>
                      <a:pt x="395" y="158"/>
                    </a:lnTo>
                    <a:lnTo>
                      <a:pt x="402" y="162"/>
                    </a:lnTo>
                    <a:lnTo>
                      <a:pt x="412" y="163"/>
                    </a:lnTo>
                    <a:lnTo>
                      <a:pt x="419" y="155"/>
                    </a:lnTo>
                    <a:lnTo>
                      <a:pt x="426" y="158"/>
                    </a:lnTo>
                    <a:lnTo>
                      <a:pt x="437" y="158"/>
                    </a:lnTo>
                    <a:lnTo>
                      <a:pt x="442" y="168"/>
                    </a:lnTo>
                    <a:lnTo>
                      <a:pt x="450" y="175"/>
                    </a:lnTo>
                    <a:lnTo>
                      <a:pt x="457" y="175"/>
                    </a:lnTo>
                    <a:lnTo>
                      <a:pt x="467" y="182"/>
                    </a:lnTo>
                    <a:lnTo>
                      <a:pt x="479" y="182"/>
                    </a:lnTo>
                    <a:lnTo>
                      <a:pt x="486" y="188"/>
                    </a:lnTo>
                    <a:lnTo>
                      <a:pt x="487" y="198"/>
                    </a:lnTo>
                    <a:lnTo>
                      <a:pt x="493" y="205"/>
                    </a:lnTo>
                    <a:lnTo>
                      <a:pt x="500" y="207"/>
                    </a:lnTo>
                    <a:lnTo>
                      <a:pt x="507" y="213"/>
                    </a:lnTo>
                    <a:lnTo>
                      <a:pt x="519" y="222"/>
                    </a:lnTo>
                    <a:lnTo>
                      <a:pt x="529" y="227"/>
                    </a:lnTo>
                    <a:lnTo>
                      <a:pt x="537" y="227"/>
                    </a:lnTo>
                    <a:lnTo>
                      <a:pt x="544" y="227"/>
                    </a:lnTo>
                    <a:lnTo>
                      <a:pt x="559" y="225"/>
                    </a:lnTo>
                    <a:lnTo>
                      <a:pt x="572" y="227"/>
                    </a:lnTo>
                    <a:lnTo>
                      <a:pt x="584" y="233"/>
                    </a:lnTo>
                    <a:lnTo>
                      <a:pt x="586" y="243"/>
                    </a:lnTo>
                    <a:lnTo>
                      <a:pt x="587" y="255"/>
                    </a:lnTo>
                    <a:lnTo>
                      <a:pt x="595" y="260"/>
                    </a:lnTo>
                    <a:lnTo>
                      <a:pt x="604" y="255"/>
                    </a:lnTo>
                    <a:lnTo>
                      <a:pt x="613" y="245"/>
                    </a:lnTo>
                    <a:lnTo>
                      <a:pt x="619" y="240"/>
                    </a:lnTo>
                    <a:lnTo>
                      <a:pt x="629" y="250"/>
                    </a:lnTo>
                    <a:lnTo>
                      <a:pt x="637" y="251"/>
                    </a:lnTo>
                    <a:lnTo>
                      <a:pt x="644" y="260"/>
                    </a:lnTo>
                    <a:lnTo>
                      <a:pt x="659" y="263"/>
                    </a:lnTo>
                    <a:lnTo>
                      <a:pt x="664" y="265"/>
                    </a:lnTo>
                    <a:lnTo>
                      <a:pt x="669" y="275"/>
                    </a:lnTo>
                    <a:lnTo>
                      <a:pt x="677" y="285"/>
                    </a:lnTo>
                    <a:lnTo>
                      <a:pt x="687" y="285"/>
                    </a:lnTo>
                    <a:lnTo>
                      <a:pt x="702" y="293"/>
                    </a:lnTo>
                    <a:lnTo>
                      <a:pt x="707" y="300"/>
                    </a:lnTo>
                    <a:lnTo>
                      <a:pt x="902" y="298"/>
                    </a:lnTo>
                    <a:lnTo>
                      <a:pt x="902" y="308"/>
                    </a:lnTo>
                    <a:lnTo>
                      <a:pt x="906" y="318"/>
                    </a:lnTo>
                    <a:lnTo>
                      <a:pt x="913" y="327"/>
                    </a:lnTo>
                    <a:lnTo>
                      <a:pt x="924" y="330"/>
                    </a:lnTo>
                    <a:lnTo>
                      <a:pt x="951" y="328"/>
                    </a:lnTo>
                    <a:lnTo>
                      <a:pt x="962" y="335"/>
                    </a:lnTo>
                    <a:lnTo>
                      <a:pt x="966" y="345"/>
                    </a:lnTo>
                    <a:lnTo>
                      <a:pt x="962" y="355"/>
                    </a:lnTo>
                    <a:lnTo>
                      <a:pt x="966" y="367"/>
                    </a:lnTo>
                    <a:lnTo>
                      <a:pt x="960" y="381"/>
                    </a:lnTo>
                    <a:lnTo>
                      <a:pt x="962" y="392"/>
                    </a:lnTo>
                    <a:lnTo>
                      <a:pt x="966" y="403"/>
                    </a:lnTo>
                    <a:lnTo>
                      <a:pt x="966" y="410"/>
                    </a:lnTo>
                    <a:lnTo>
                      <a:pt x="966" y="421"/>
                    </a:lnTo>
                    <a:lnTo>
                      <a:pt x="962" y="427"/>
                    </a:lnTo>
                    <a:lnTo>
                      <a:pt x="954" y="432"/>
                    </a:lnTo>
                    <a:lnTo>
                      <a:pt x="949" y="440"/>
                    </a:lnTo>
                    <a:lnTo>
                      <a:pt x="944" y="450"/>
                    </a:lnTo>
                    <a:lnTo>
                      <a:pt x="942" y="461"/>
                    </a:lnTo>
                    <a:lnTo>
                      <a:pt x="942" y="473"/>
                    </a:lnTo>
                    <a:lnTo>
                      <a:pt x="944" y="483"/>
                    </a:lnTo>
                    <a:lnTo>
                      <a:pt x="962" y="500"/>
                    </a:lnTo>
                    <a:lnTo>
                      <a:pt x="966" y="517"/>
                    </a:lnTo>
                    <a:lnTo>
                      <a:pt x="967" y="528"/>
                    </a:lnTo>
                    <a:lnTo>
                      <a:pt x="967" y="538"/>
                    </a:lnTo>
                    <a:lnTo>
                      <a:pt x="976" y="552"/>
                    </a:lnTo>
                    <a:lnTo>
                      <a:pt x="993" y="586"/>
                    </a:lnTo>
                    <a:lnTo>
                      <a:pt x="994" y="605"/>
                    </a:lnTo>
                    <a:lnTo>
                      <a:pt x="993" y="630"/>
                    </a:lnTo>
                    <a:lnTo>
                      <a:pt x="994" y="660"/>
                    </a:lnTo>
                    <a:lnTo>
                      <a:pt x="1016" y="690"/>
                    </a:lnTo>
                    <a:lnTo>
                      <a:pt x="1021" y="702"/>
                    </a:lnTo>
                    <a:lnTo>
                      <a:pt x="1016" y="715"/>
                    </a:lnTo>
                    <a:lnTo>
                      <a:pt x="1011" y="733"/>
                    </a:lnTo>
                    <a:lnTo>
                      <a:pt x="1004" y="742"/>
                    </a:lnTo>
                    <a:lnTo>
                      <a:pt x="994" y="750"/>
                    </a:lnTo>
                    <a:lnTo>
                      <a:pt x="989" y="753"/>
                    </a:lnTo>
                    <a:lnTo>
                      <a:pt x="989" y="762"/>
                    </a:lnTo>
                    <a:lnTo>
                      <a:pt x="989" y="770"/>
                    </a:lnTo>
                    <a:lnTo>
                      <a:pt x="675" y="770"/>
                    </a:lnTo>
                    <a:lnTo>
                      <a:pt x="631" y="770"/>
                    </a:lnTo>
                    <a:lnTo>
                      <a:pt x="631" y="690"/>
                    </a:lnTo>
                    <a:lnTo>
                      <a:pt x="547" y="690"/>
                    </a:lnTo>
                    <a:lnTo>
                      <a:pt x="547" y="611"/>
                    </a:lnTo>
                    <a:lnTo>
                      <a:pt x="284" y="615"/>
                    </a:lnTo>
                    <a:lnTo>
                      <a:pt x="273" y="605"/>
                    </a:lnTo>
                    <a:lnTo>
                      <a:pt x="273" y="595"/>
                    </a:lnTo>
                    <a:lnTo>
                      <a:pt x="264" y="591"/>
                    </a:lnTo>
                    <a:lnTo>
                      <a:pt x="260" y="580"/>
                    </a:lnTo>
                    <a:lnTo>
                      <a:pt x="257" y="572"/>
                    </a:lnTo>
                    <a:lnTo>
                      <a:pt x="246" y="565"/>
                    </a:lnTo>
                    <a:lnTo>
                      <a:pt x="242" y="543"/>
                    </a:lnTo>
                    <a:lnTo>
                      <a:pt x="233" y="538"/>
                    </a:lnTo>
                    <a:lnTo>
                      <a:pt x="220" y="533"/>
                    </a:lnTo>
                    <a:lnTo>
                      <a:pt x="217" y="525"/>
                    </a:lnTo>
                    <a:lnTo>
                      <a:pt x="208" y="513"/>
                    </a:lnTo>
                    <a:lnTo>
                      <a:pt x="200" y="510"/>
                    </a:lnTo>
                    <a:lnTo>
                      <a:pt x="193" y="505"/>
                    </a:lnTo>
                    <a:lnTo>
                      <a:pt x="186" y="500"/>
                    </a:lnTo>
                    <a:lnTo>
                      <a:pt x="180" y="493"/>
                    </a:lnTo>
                    <a:lnTo>
                      <a:pt x="170" y="488"/>
                    </a:lnTo>
                    <a:lnTo>
                      <a:pt x="160" y="483"/>
                    </a:lnTo>
                    <a:lnTo>
                      <a:pt x="157" y="473"/>
                    </a:lnTo>
                    <a:lnTo>
                      <a:pt x="146" y="468"/>
                    </a:lnTo>
                    <a:lnTo>
                      <a:pt x="135" y="461"/>
                    </a:lnTo>
                    <a:lnTo>
                      <a:pt x="125" y="460"/>
                    </a:lnTo>
                    <a:lnTo>
                      <a:pt x="117" y="458"/>
                    </a:lnTo>
                    <a:lnTo>
                      <a:pt x="108" y="458"/>
                    </a:lnTo>
                    <a:lnTo>
                      <a:pt x="100" y="460"/>
                    </a:lnTo>
                    <a:lnTo>
                      <a:pt x="93" y="465"/>
                    </a:lnTo>
                    <a:lnTo>
                      <a:pt x="85" y="468"/>
                    </a:lnTo>
                    <a:lnTo>
                      <a:pt x="73" y="461"/>
                    </a:lnTo>
                    <a:lnTo>
                      <a:pt x="66" y="472"/>
                    </a:lnTo>
                    <a:lnTo>
                      <a:pt x="59" y="465"/>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79" name="Freeform 20"/>
              <p:cNvSpPr>
                <a:spLocks/>
              </p:cNvSpPr>
              <p:nvPr/>
            </p:nvSpPr>
            <p:spPr bwMode="auto">
              <a:xfrm>
                <a:off x="3521404" y="4600010"/>
                <a:ext cx="1017643" cy="358424"/>
              </a:xfrm>
              <a:custGeom>
                <a:avLst/>
                <a:gdLst/>
                <a:ahLst/>
                <a:cxnLst>
                  <a:cxn ang="0">
                    <a:pos x="1180" y="3"/>
                  </a:cxn>
                  <a:cxn ang="0">
                    <a:pos x="1180" y="184"/>
                  </a:cxn>
                  <a:cxn ang="0">
                    <a:pos x="1155" y="193"/>
                  </a:cxn>
                  <a:cxn ang="0">
                    <a:pos x="1118" y="195"/>
                  </a:cxn>
                  <a:cxn ang="0">
                    <a:pos x="1093" y="207"/>
                  </a:cxn>
                  <a:cxn ang="0">
                    <a:pos x="1046" y="233"/>
                  </a:cxn>
                  <a:cxn ang="0">
                    <a:pos x="996" y="244"/>
                  </a:cxn>
                  <a:cxn ang="0">
                    <a:pos x="978" y="255"/>
                  </a:cxn>
                  <a:cxn ang="0">
                    <a:pos x="948" y="289"/>
                  </a:cxn>
                  <a:cxn ang="0">
                    <a:pos x="901" y="293"/>
                  </a:cxn>
                  <a:cxn ang="0">
                    <a:pos x="821" y="312"/>
                  </a:cxn>
                  <a:cxn ang="0">
                    <a:pos x="779" y="315"/>
                  </a:cxn>
                  <a:cxn ang="0">
                    <a:pos x="767" y="318"/>
                  </a:cxn>
                  <a:cxn ang="0">
                    <a:pos x="749" y="312"/>
                  </a:cxn>
                  <a:cxn ang="0">
                    <a:pos x="712" y="277"/>
                  </a:cxn>
                  <a:cxn ang="0">
                    <a:pos x="691" y="269"/>
                  </a:cxn>
                  <a:cxn ang="0">
                    <a:pos x="661" y="270"/>
                  </a:cxn>
                  <a:cxn ang="0">
                    <a:pos x="649" y="280"/>
                  </a:cxn>
                  <a:cxn ang="0">
                    <a:pos x="638" y="285"/>
                  </a:cxn>
                  <a:cxn ang="0">
                    <a:pos x="626" y="297"/>
                  </a:cxn>
                  <a:cxn ang="0">
                    <a:pos x="522" y="335"/>
                  </a:cxn>
                  <a:cxn ang="0">
                    <a:pos x="511" y="338"/>
                  </a:cxn>
                  <a:cxn ang="0">
                    <a:pos x="484" y="363"/>
                  </a:cxn>
                  <a:cxn ang="0">
                    <a:pos x="471" y="363"/>
                  </a:cxn>
                  <a:cxn ang="0">
                    <a:pos x="451" y="352"/>
                  </a:cxn>
                  <a:cxn ang="0">
                    <a:pos x="427" y="358"/>
                  </a:cxn>
                  <a:cxn ang="0">
                    <a:pos x="407" y="354"/>
                  </a:cxn>
                  <a:cxn ang="0">
                    <a:pos x="391" y="354"/>
                  </a:cxn>
                  <a:cxn ang="0">
                    <a:pos x="367" y="354"/>
                  </a:cxn>
                  <a:cxn ang="0">
                    <a:pos x="355" y="358"/>
                  </a:cxn>
                  <a:cxn ang="0">
                    <a:pos x="333" y="378"/>
                  </a:cxn>
                  <a:cxn ang="0">
                    <a:pos x="322" y="392"/>
                  </a:cxn>
                  <a:cxn ang="0">
                    <a:pos x="313" y="397"/>
                  </a:cxn>
                  <a:cxn ang="0">
                    <a:pos x="287" y="397"/>
                  </a:cxn>
                  <a:cxn ang="0">
                    <a:pos x="279" y="387"/>
                  </a:cxn>
                  <a:cxn ang="0">
                    <a:pos x="279" y="377"/>
                  </a:cxn>
                  <a:cxn ang="0">
                    <a:pos x="277" y="354"/>
                  </a:cxn>
                  <a:cxn ang="0">
                    <a:pos x="265" y="338"/>
                  </a:cxn>
                  <a:cxn ang="0">
                    <a:pos x="217" y="323"/>
                  </a:cxn>
                  <a:cxn ang="0">
                    <a:pos x="200" y="312"/>
                  </a:cxn>
                  <a:cxn ang="0">
                    <a:pos x="184" y="305"/>
                  </a:cxn>
                  <a:cxn ang="0">
                    <a:pos x="159" y="309"/>
                  </a:cxn>
                  <a:cxn ang="0">
                    <a:pos x="140" y="318"/>
                  </a:cxn>
                  <a:cxn ang="0">
                    <a:pos x="125" y="318"/>
                  </a:cxn>
                  <a:cxn ang="0">
                    <a:pos x="113" y="312"/>
                  </a:cxn>
                  <a:cxn ang="0">
                    <a:pos x="99" y="309"/>
                  </a:cxn>
                  <a:cxn ang="0">
                    <a:pos x="72" y="293"/>
                  </a:cxn>
                  <a:cxn ang="0">
                    <a:pos x="55" y="289"/>
                  </a:cxn>
                  <a:cxn ang="0">
                    <a:pos x="59" y="277"/>
                  </a:cxn>
                  <a:cxn ang="0">
                    <a:pos x="55" y="265"/>
                  </a:cxn>
                  <a:cxn ang="0">
                    <a:pos x="48" y="258"/>
                  </a:cxn>
                  <a:cxn ang="0">
                    <a:pos x="48" y="244"/>
                  </a:cxn>
                  <a:cxn ang="0">
                    <a:pos x="55" y="238"/>
                  </a:cxn>
                  <a:cxn ang="0">
                    <a:pos x="65" y="237"/>
                  </a:cxn>
                  <a:cxn ang="0">
                    <a:pos x="0" y="237"/>
                  </a:cxn>
                  <a:cxn ang="0">
                    <a:pos x="0" y="165"/>
                  </a:cxn>
                  <a:cxn ang="0">
                    <a:pos x="0" y="0"/>
                  </a:cxn>
                  <a:cxn ang="0">
                    <a:pos x="60" y="3"/>
                  </a:cxn>
                  <a:cxn ang="0">
                    <a:pos x="113" y="3"/>
                  </a:cxn>
                  <a:cxn ang="0">
                    <a:pos x="299" y="3"/>
                  </a:cxn>
                  <a:cxn ang="0">
                    <a:pos x="861" y="5"/>
                  </a:cxn>
                  <a:cxn ang="0">
                    <a:pos x="879" y="5"/>
                  </a:cxn>
                  <a:cxn ang="0">
                    <a:pos x="1180" y="3"/>
                  </a:cxn>
                </a:cxnLst>
                <a:rect l="0" t="0" r="r" b="b"/>
                <a:pathLst>
                  <a:path w="1181" h="398">
                    <a:moveTo>
                      <a:pt x="1180" y="3"/>
                    </a:moveTo>
                    <a:lnTo>
                      <a:pt x="1180" y="184"/>
                    </a:lnTo>
                    <a:lnTo>
                      <a:pt x="1155" y="193"/>
                    </a:lnTo>
                    <a:lnTo>
                      <a:pt x="1118" y="195"/>
                    </a:lnTo>
                    <a:lnTo>
                      <a:pt x="1093" y="207"/>
                    </a:lnTo>
                    <a:lnTo>
                      <a:pt x="1046" y="233"/>
                    </a:lnTo>
                    <a:lnTo>
                      <a:pt x="996" y="244"/>
                    </a:lnTo>
                    <a:lnTo>
                      <a:pt x="978" y="255"/>
                    </a:lnTo>
                    <a:lnTo>
                      <a:pt x="948" y="289"/>
                    </a:lnTo>
                    <a:lnTo>
                      <a:pt x="901" y="293"/>
                    </a:lnTo>
                    <a:lnTo>
                      <a:pt x="821" y="312"/>
                    </a:lnTo>
                    <a:lnTo>
                      <a:pt x="779" y="315"/>
                    </a:lnTo>
                    <a:lnTo>
                      <a:pt x="767" y="318"/>
                    </a:lnTo>
                    <a:lnTo>
                      <a:pt x="749" y="312"/>
                    </a:lnTo>
                    <a:lnTo>
                      <a:pt x="712" y="277"/>
                    </a:lnTo>
                    <a:lnTo>
                      <a:pt x="691" y="269"/>
                    </a:lnTo>
                    <a:lnTo>
                      <a:pt x="661" y="270"/>
                    </a:lnTo>
                    <a:lnTo>
                      <a:pt x="649" y="280"/>
                    </a:lnTo>
                    <a:lnTo>
                      <a:pt x="638" y="285"/>
                    </a:lnTo>
                    <a:lnTo>
                      <a:pt x="626" y="297"/>
                    </a:lnTo>
                    <a:lnTo>
                      <a:pt x="522" y="335"/>
                    </a:lnTo>
                    <a:lnTo>
                      <a:pt x="511" y="338"/>
                    </a:lnTo>
                    <a:lnTo>
                      <a:pt x="484" y="363"/>
                    </a:lnTo>
                    <a:lnTo>
                      <a:pt x="471" y="363"/>
                    </a:lnTo>
                    <a:lnTo>
                      <a:pt x="451" y="352"/>
                    </a:lnTo>
                    <a:lnTo>
                      <a:pt x="427" y="358"/>
                    </a:lnTo>
                    <a:lnTo>
                      <a:pt x="407" y="354"/>
                    </a:lnTo>
                    <a:lnTo>
                      <a:pt x="391" y="354"/>
                    </a:lnTo>
                    <a:lnTo>
                      <a:pt x="367" y="354"/>
                    </a:lnTo>
                    <a:lnTo>
                      <a:pt x="355" y="358"/>
                    </a:lnTo>
                    <a:lnTo>
                      <a:pt x="333" y="378"/>
                    </a:lnTo>
                    <a:lnTo>
                      <a:pt x="322" y="392"/>
                    </a:lnTo>
                    <a:lnTo>
                      <a:pt x="313" y="397"/>
                    </a:lnTo>
                    <a:lnTo>
                      <a:pt x="287" y="397"/>
                    </a:lnTo>
                    <a:lnTo>
                      <a:pt x="279" y="387"/>
                    </a:lnTo>
                    <a:lnTo>
                      <a:pt x="279" y="377"/>
                    </a:lnTo>
                    <a:lnTo>
                      <a:pt x="277" y="354"/>
                    </a:lnTo>
                    <a:lnTo>
                      <a:pt x="265" y="338"/>
                    </a:lnTo>
                    <a:lnTo>
                      <a:pt x="217" y="323"/>
                    </a:lnTo>
                    <a:lnTo>
                      <a:pt x="200" y="312"/>
                    </a:lnTo>
                    <a:lnTo>
                      <a:pt x="184" y="305"/>
                    </a:lnTo>
                    <a:lnTo>
                      <a:pt x="159" y="309"/>
                    </a:lnTo>
                    <a:lnTo>
                      <a:pt x="140" y="318"/>
                    </a:lnTo>
                    <a:lnTo>
                      <a:pt x="125" y="318"/>
                    </a:lnTo>
                    <a:lnTo>
                      <a:pt x="113" y="312"/>
                    </a:lnTo>
                    <a:lnTo>
                      <a:pt x="99" y="309"/>
                    </a:lnTo>
                    <a:lnTo>
                      <a:pt x="72" y="293"/>
                    </a:lnTo>
                    <a:lnTo>
                      <a:pt x="55" y="289"/>
                    </a:lnTo>
                    <a:lnTo>
                      <a:pt x="59" y="277"/>
                    </a:lnTo>
                    <a:lnTo>
                      <a:pt x="55" y="265"/>
                    </a:lnTo>
                    <a:lnTo>
                      <a:pt x="48" y="258"/>
                    </a:lnTo>
                    <a:lnTo>
                      <a:pt x="48" y="244"/>
                    </a:lnTo>
                    <a:lnTo>
                      <a:pt x="55" y="238"/>
                    </a:lnTo>
                    <a:lnTo>
                      <a:pt x="65" y="237"/>
                    </a:lnTo>
                    <a:lnTo>
                      <a:pt x="0" y="237"/>
                    </a:lnTo>
                    <a:lnTo>
                      <a:pt x="0" y="165"/>
                    </a:lnTo>
                    <a:lnTo>
                      <a:pt x="0" y="0"/>
                    </a:lnTo>
                    <a:lnTo>
                      <a:pt x="60" y="3"/>
                    </a:lnTo>
                    <a:lnTo>
                      <a:pt x="113" y="3"/>
                    </a:lnTo>
                    <a:lnTo>
                      <a:pt x="299" y="3"/>
                    </a:lnTo>
                    <a:lnTo>
                      <a:pt x="861" y="5"/>
                    </a:lnTo>
                    <a:lnTo>
                      <a:pt x="879" y="5"/>
                    </a:lnTo>
                    <a:lnTo>
                      <a:pt x="1180" y="3"/>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80" name="Freeform 21"/>
              <p:cNvSpPr>
                <a:spLocks/>
              </p:cNvSpPr>
              <p:nvPr/>
            </p:nvSpPr>
            <p:spPr bwMode="auto">
              <a:xfrm>
                <a:off x="2511516" y="3971417"/>
                <a:ext cx="1163267" cy="352121"/>
              </a:xfrm>
              <a:custGeom>
                <a:avLst/>
                <a:gdLst/>
                <a:ahLst/>
                <a:cxnLst>
                  <a:cxn ang="0">
                    <a:pos x="1324" y="365"/>
                  </a:cxn>
                  <a:cxn ang="0">
                    <a:pos x="1315" y="390"/>
                  </a:cxn>
                  <a:cxn ang="0">
                    <a:pos x="1290" y="385"/>
                  </a:cxn>
                  <a:cxn ang="0">
                    <a:pos x="1274" y="382"/>
                  </a:cxn>
                  <a:cxn ang="0">
                    <a:pos x="1249" y="390"/>
                  </a:cxn>
                  <a:cxn ang="0">
                    <a:pos x="942" y="385"/>
                  </a:cxn>
                  <a:cxn ang="0">
                    <a:pos x="750" y="382"/>
                  </a:cxn>
                  <a:cxn ang="0">
                    <a:pos x="292" y="375"/>
                  </a:cxn>
                  <a:cxn ang="0">
                    <a:pos x="93" y="367"/>
                  </a:cxn>
                  <a:cxn ang="0">
                    <a:pos x="0" y="367"/>
                  </a:cxn>
                  <a:cxn ang="0">
                    <a:pos x="1" y="140"/>
                  </a:cxn>
                  <a:cxn ang="0">
                    <a:pos x="3" y="0"/>
                  </a:cxn>
                  <a:cxn ang="0">
                    <a:pos x="142" y="28"/>
                  </a:cxn>
                  <a:cxn ang="0">
                    <a:pos x="318" y="33"/>
                  </a:cxn>
                  <a:cxn ang="0">
                    <a:pos x="780" y="41"/>
                  </a:cxn>
                  <a:cxn ang="0">
                    <a:pos x="796" y="48"/>
                  </a:cxn>
                  <a:cxn ang="0">
                    <a:pos x="812" y="52"/>
                  </a:cxn>
                  <a:cxn ang="0">
                    <a:pos x="830" y="52"/>
                  </a:cxn>
                  <a:cxn ang="0">
                    <a:pos x="852" y="53"/>
                  </a:cxn>
                  <a:cxn ang="0">
                    <a:pos x="870" y="57"/>
                  </a:cxn>
                  <a:cxn ang="0">
                    <a:pos x="892" y="63"/>
                  </a:cxn>
                  <a:cxn ang="0">
                    <a:pos x="912" y="53"/>
                  </a:cxn>
                  <a:cxn ang="0">
                    <a:pos x="927" y="63"/>
                  </a:cxn>
                  <a:cxn ang="0">
                    <a:pos x="947" y="52"/>
                  </a:cxn>
                  <a:cxn ang="0">
                    <a:pos x="962" y="66"/>
                  </a:cxn>
                  <a:cxn ang="0">
                    <a:pos x="979" y="68"/>
                  </a:cxn>
                  <a:cxn ang="0">
                    <a:pos x="1005" y="78"/>
                  </a:cxn>
                  <a:cxn ang="0">
                    <a:pos x="1025" y="78"/>
                  </a:cxn>
                  <a:cxn ang="0">
                    <a:pos x="1049" y="60"/>
                  </a:cxn>
                  <a:cxn ang="0">
                    <a:pos x="1059" y="41"/>
                  </a:cxn>
                  <a:cxn ang="0">
                    <a:pos x="1082" y="28"/>
                  </a:cxn>
                  <a:cxn ang="0">
                    <a:pos x="1286" y="40"/>
                  </a:cxn>
                  <a:cxn ang="0">
                    <a:pos x="1299" y="53"/>
                  </a:cxn>
                  <a:cxn ang="0">
                    <a:pos x="1299" y="72"/>
                  </a:cxn>
                  <a:cxn ang="0">
                    <a:pos x="1321" y="83"/>
                  </a:cxn>
                  <a:cxn ang="0">
                    <a:pos x="1341" y="86"/>
                  </a:cxn>
                  <a:cxn ang="0">
                    <a:pos x="1339" y="98"/>
                  </a:cxn>
                  <a:cxn ang="0">
                    <a:pos x="1335" y="112"/>
                  </a:cxn>
                  <a:cxn ang="0">
                    <a:pos x="1321" y="120"/>
                  </a:cxn>
                  <a:cxn ang="0">
                    <a:pos x="1310" y="130"/>
                  </a:cxn>
                  <a:cxn ang="0">
                    <a:pos x="1306" y="150"/>
                  </a:cxn>
                  <a:cxn ang="0">
                    <a:pos x="1326" y="165"/>
                  </a:cxn>
                  <a:cxn ang="0">
                    <a:pos x="1321" y="183"/>
                  </a:cxn>
                  <a:cxn ang="0">
                    <a:pos x="1315" y="200"/>
                  </a:cxn>
                  <a:cxn ang="0">
                    <a:pos x="1306" y="218"/>
                  </a:cxn>
                  <a:cxn ang="0">
                    <a:pos x="1304" y="232"/>
                  </a:cxn>
                  <a:cxn ang="0">
                    <a:pos x="1299" y="248"/>
                  </a:cxn>
                  <a:cxn ang="0">
                    <a:pos x="1281" y="255"/>
                  </a:cxn>
                  <a:cxn ang="0">
                    <a:pos x="1281" y="278"/>
                  </a:cxn>
                  <a:cxn ang="0">
                    <a:pos x="1297" y="290"/>
                  </a:cxn>
                  <a:cxn ang="0">
                    <a:pos x="1292" y="310"/>
                  </a:cxn>
                  <a:cxn ang="0">
                    <a:pos x="1306" y="325"/>
                  </a:cxn>
                  <a:cxn ang="0">
                    <a:pos x="1319" y="356"/>
                  </a:cxn>
                </a:cxnLst>
                <a:rect l="0" t="0" r="r" b="b"/>
                <a:pathLst>
                  <a:path w="1350" h="391">
                    <a:moveTo>
                      <a:pt x="1319" y="356"/>
                    </a:moveTo>
                    <a:lnTo>
                      <a:pt x="1324" y="365"/>
                    </a:lnTo>
                    <a:lnTo>
                      <a:pt x="1321" y="380"/>
                    </a:lnTo>
                    <a:lnTo>
                      <a:pt x="1315" y="390"/>
                    </a:lnTo>
                    <a:lnTo>
                      <a:pt x="1304" y="385"/>
                    </a:lnTo>
                    <a:lnTo>
                      <a:pt x="1290" y="385"/>
                    </a:lnTo>
                    <a:lnTo>
                      <a:pt x="1281" y="390"/>
                    </a:lnTo>
                    <a:lnTo>
                      <a:pt x="1274" y="382"/>
                    </a:lnTo>
                    <a:lnTo>
                      <a:pt x="1264" y="382"/>
                    </a:lnTo>
                    <a:lnTo>
                      <a:pt x="1249" y="390"/>
                    </a:lnTo>
                    <a:lnTo>
                      <a:pt x="1234" y="390"/>
                    </a:lnTo>
                    <a:lnTo>
                      <a:pt x="942" y="385"/>
                    </a:lnTo>
                    <a:lnTo>
                      <a:pt x="757" y="382"/>
                    </a:lnTo>
                    <a:lnTo>
                      <a:pt x="750" y="382"/>
                    </a:lnTo>
                    <a:lnTo>
                      <a:pt x="447" y="376"/>
                    </a:lnTo>
                    <a:lnTo>
                      <a:pt x="292" y="375"/>
                    </a:lnTo>
                    <a:lnTo>
                      <a:pt x="155" y="371"/>
                    </a:lnTo>
                    <a:lnTo>
                      <a:pt x="93" y="367"/>
                    </a:lnTo>
                    <a:lnTo>
                      <a:pt x="28" y="367"/>
                    </a:lnTo>
                    <a:lnTo>
                      <a:pt x="0" y="367"/>
                    </a:lnTo>
                    <a:lnTo>
                      <a:pt x="1" y="247"/>
                    </a:lnTo>
                    <a:lnTo>
                      <a:pt x="1" y="140"/>
                    </a:lnTo>
                    <a:lnTo>
                      <a:pt x="3" y="72"/>
                    </a:lnTo>
                    <a:lnTo>
                      <a:pt x="3" y="0"/>
                    </a:lnTo>
                    <a:lnTo>
                      <a:pt x="142" y="3"/>
                    </a:lnTo>
                    <a:lnTo>
                      <a:pt x="142" y="28"/>
                    </a:lnTo>
                    <a:lnTo>
                      <a:pt x="232" y="32"/>
                    </a:lnTo>
                    <a:lnTo>
                      <a:pt x="318" y="33"/>
                    </a:lnTo>
                    <a:lnTo>
                      <a:pt x="480" y="37"/>
                    </a:lnTo>
                    <a:lnTo>
                      <a:pt x="780" y="41"/>
                    </a:lnTo>
                    <a:lnTo>
                      <a:pt x="789" y="45"/>
                    </a:lnTo>
                    <a:lnTo>
                      <a:pt x="796" y="48"/>
                    </a:lnTo>
                    <a:lnTo>
                      <a:pt x="807" y="48"/>
                    </a:lnTo>
                    <a:lnTo>
                      <a:pt x="812" y="52"/>
                    </a:lnTo>
                    <a:lnTo>
                      <a:pt x="822" y="52"/>
                    </a:lnTo>
                    <a:lnTo>
                      <a:pt x="830" y="52"/>
                    </a:lnTo>
                    <a:lnTo>
                      <a:pt x="842" y="60"/>
                    </a:lnTo>
                    <a:lnTo>
                      <a:pt x="852" y="53"/>
                    </a:lnTo>
                    <a:lnTo>
                      <a:pt x="862" y="53"/>
                    </a:lnTo>
                    <a:lnTo>
                      <a:pt x="870" y="57"/>
                    </a:lnTo>
                    <a:lnTo>
                      <a:pt x="885" y="60"/>
                    </a:lnTo>
                    <a:lnTo>
                      <a:pt x="892" y="63"/>
                    </a:lnTo>
                    <a:lnTo>
                      <a:pt x="902" y="63"/>
                    </a:lnTo>
                    <a:lnTo>
                      <a:pt x="912" y="53"/>
                    </a:lnTo>
                    <a:lnTo>
                      <a:pt x="922" y="57"/>
                    </a:lnTo>
                    <a:lnTo>
                      <a:pt x="927" y="63"/>
                    </a:lnTo>
                    <a:lnTo>
                      <a:pt x="936" y="60"/>
                    </a:lnTo>
                    <a:lnTo>
                      <a:pt x="947" y="52"/>
                    </a:lnTo>
                    <a:lnTo>
                      <a:pt x="956" y="57"/>
                    </a:lnTo>
                    <a:lnTo>
                      <a:pt x="962" y="66"/>
                    </a:lnTo>
                    <a:lnTo>
                      <a:pt x="970" y="68"/>
                    </a:lnTo>
                    <a:lnTo>
                      <a:pt x="979" y="68"/>
                    </a:lnTo>
                    <a:lnTo>
                      <a:pt x="992" y="73"/>
                    </a:lnTo>
                    <a:lnTo>
                      <a:pt x="1005" y="78"/>
                    </a:lnTo>
                    <a:lnTo>
                      <a:pt x="1017" y="78"/>
                    </a:lnTo>
                    <a:lnTo>
                      <a:pt x="1025" y="78"/>
                    </a:lnTo>
                    <a:lnTo>
                      <a:pt x="1034" y="68"/>
                    </a:lnTo>
                    <a:lnTo>
                      <a:pt x="1049" y="60"/>
                    </a:lnTo>
                    <a:lnTo>
                      <a:pt x="1050" y="48"/>
                    </a:lnTo>
                    <a:lnTo>
                      <a:pt x="1059" y="41"/>
                    </a:lnTo>
                    <a:lnTo>
                      <a:pt x="1074" y="32"/>
                    </a:lnTo>
                    <a:lnTo>
                      <a:pt x="1082" y="28"/>
                    </a:lnTo>
                    <a:lnTo>
                      <a:pt x="1281" y="32"/>
                    </a:lnTo>
                    <a:lnTo>
                      <a:pt x="1286" y="40"/>
                    </a:lnTo>
                    <a:lnTo>
                      <a:pt x="1290" y="48"/>
                    </a:lnTo>
                    <a:lnTo>
                      <a:pt x="1299" y="53"/>
                    </a:lnTo>
                    <a:lnTo>
                      <a:pt x="1301" y="60"/>
                    </a:lnTo>
                    <a:lnTo>
                      <a:pt x="1299" y="72"/>
                    </a:lnTo>
                    <a:lnTo>
                      <a:pt x="1312" y="78"/>
                    </a:lnTo>
                    <a:lnTo>
                      <a:pt x="1321" y="83"/>
                    </a:lnTo>
                    <a:lnTo>
                      <a:pt x="1330" y="81"/>
                    </a:lnTo>
                    <a:lnTo>
                      <a:pt x="1341" y="86"/>
                    </a:lnTo>
                    <a:lnTo>
                      <a:pt x="1349" y="92"/>
                    </a:lnTo>
                    <a:lnTo>
                      <a:pt x="1339" y="98"/>
                    </a:lnTo>
                    <a:lnTo>
                      <a:pt x="1332" y="103"/>
                    </a:lnTo>
                    <a:lnTo>
                      <a:pt x="1335" y="112"/>
                    </a:lnTo>
                    <a:lnTo>
                      <a:pt x="1330" y="120"/>
                    </a:lnTo>
                    <a:lnTo>
                      <a:pt x="1321" y="120"/>
                    </a:lnTo>
                    <a:lnTo>
                      <a:pt x="1312" y="121"/>
                    </a:lnTo>
                    <a:lnTo>
                      <a:pt x="1310" y="130"/>
                    </a:lnTo>
                    <a:lnTo>
                      <a:pt x="1306" y="141"/>
                    </a:lnTo>
                    <a:lnTo>
                      <a:pt x="1306" y="150"/>
                    </a:lnTo>
                    <a:lnTo>
                      <a:pt x="1321" y="156"/>
                    </a:lnTo>
                    <a:lnTo>
                      <a:pt x="1326" y="165"/>
                    </a:lnTo>
                    <a:lnTo>
                      <a:pt x="1324" y="176"/>
                    </a:lnTo>
                    <a:lnTo>
                      <a:pt x="1321" y="183"/>
                    </a:lnTo>
                    <a:lnTo>
                      <a:pt x="1315" y="192"/>
                    </a:lnTo>
                    <a:lnTo>
                      <a:pt x="1315" y="200"/>
                    </a:lnTo>
                    <a:lnTo>
                      <a:pt x="1315" y="212"/>
                    </a:lnTo>
                    <a:lnTo>
                      <a:pt x="1306" y="218"/>
                    </a:lnTo>
                    <a:lnTo>
                      <a:pt x="1301" y="223"/>
                    </a:lnTo>
                    <a:lnTo>
                      <a:pt x="1304" y="232"/>
                    </a:lnTo>
                    <a:lnTo>
                      <a:pt x="1304" y="243"/>
                    </a:lnTo>
                    <a:lnTo>
                      <a:pt x="1299" y="248"/>
                    </a:lnTo>
                    <a:lnTo>
                      <a:pt x="1290" y="252"/>
                    </a:lnTo>
                    <a:lnTo>
                      <a:pt x="1281" y="255"/>
                    </a:lnTo>
                    <a:lnTo>
                      <a:pt x="1281" y="267"/>
                    </a:lnTo>
                    <a:lnTo>
                      <a:pt x="1281" y="278"/>
                    </a:lnTo>
                    <a:lnTo>
                      <a:pt x="1286" y="287"/>
                    </a:lnTo>
                    <a:lnTo>
                      <a:pt x="1297" y="290"/>
                    </a:lnTo>
                    <a:lnTo>
                      <a:pt x="1297" y="298"/>
                    </a:lnTo>
                    <a:lnTo>
                      <a:pt x="1292" y="310"/>
                    </a:lnTo>
                    <a:lnTo>
                      <a:pt x="1299" y="320"/>
                    </a:lnTo>
                    <a:lnTo>
                      <a:pt x="1306" y="325"/>
                    </a:lnTo>
                    <a:lnTo>
                      <a:pt x="1312" y="351"/>
                    </a:lnTo>
                    <a:lnTo>
                      <a:pt x="1319" y="356"/>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81" name="Freeform 22"/>
              <p:cNvSpPr>
                <a:spLocks/>
              </p:cNvSpPr>
              <p:nvPr/>
            </p:nvSpPr>
            <p:spPr bwMode="auto">
              <a:xfrm>
                <a:off x="5026757" y="3035732"/>
                <a:ext cx="672110" cy="570056"/>
              </a:xfrm>
              <a:custGeom>
                <a:avLst/>
                <a:gdLst/>
                <a:ahLst/>
                <a:cxnLst>
                  <a:cxn ang="0">
                    <a:pos x="1" y="94"/>
                  </a:cxn>
                  <a:cxn ang="0">
                    <a:pos x="8" y="19"/>
                  </a:cxn>
                  <a:cxn ang="0">
                    <a:pos x="79" y="0"/>
                  </a:cxn>
                  <a:cxn ang="0">
                    <a:pos x="92" y="10"/>
                  </a:cxn>
                  <a:cxn ang="0">
                    <a:pos x="97" y="28"/>
                  </a:cxn>
                  <a:cxn ang="0">
                    <a:pos x="115" y="39"/>
                  </a:cxn>
                  <a:cxn ang="0">
                    <a:pos x="134" y="41"/>
                  </a:cxn>
                  <a:cxn ang="0">
                    <a:pos x="154" y="48"/>
                  </a:cxn>
                  <a:cxn ang="0">
                    <a:pos x="172" y="47"/>
                  </a:cxn>
                  <a:cxn ang="0">
                    <a:pos x="175" y="19"/>
                  </a:cxn>
                  <a:cxn ang="0">
                    <a:pos x="190" y="12"/>
                  </a:cxn>
                  <a:cxn ang="0">
                    <a:pos x="216" y="26"/>
                  </a:cxn>
                  <a:cxn ang="0">
                    <a:pos x="236" y="23"/>
                  </a:cxn>
                  <a:cxn ang="0">
                    <a:pos x="256" y="21"/>
                  </a:cxn>
                  <a:cxn ang="0">
                    <a:pos x="287" y="28"/>
                  </a:cxn>
                  <a:cxn ang="0">
                    <a:pos x="289" y="48"/>
                  </a:cxn>
                  <a:cxn ang="0">
                    <a:pos x="287" y="67"/>
                  </a:cxn>
                  <a:cxn ang="0">
                    <a:pos x="311" y="70"/>
                  </a:cxn>
                  <a:cxn ang="0">
                    <a:pos x="339" y="70"/>
                  </a:cxn>
                  <a:cxn ang="0">
                    <a:pos x="346" y="94"/>
                  </a:cxn>
                  <a:cxn ang="0">
                    <a:pos x="392" y="107"/>
                  </a:cxn>
                  <a:cxn ang="0">
                    <a:pos x="406" y="97"/>
                  </a:cxn>
                  <a:cxn ang="0">
                    <a:pos x="411" y="74"/>
                  </a:cxn>
                  <a:cxn ang="0">
                    <a:pos x="414" y="48"/>
                  </a:cxn>
                  <a:cxn ang="0">
                    <a:pos x="428" y="41"/>
                  </a:cxn>
                  <a:cxn ang="0">
                    <a:pos x="456" y="21"/>
                  </a:cxn>
                  <a:cxn ang="0">
                    <a:pos x="468" y="10"/>
                  </a:cxn>
                  <a:cxn ang="0">
                    <a:pos x="485" y="6"/>
                  </a:cxn>
                  <a:cxn ang="0">
                    <a:pos x="503" y="6"/>
                  </a:cxn>
                  <a:cxn ang="0">
                    <a:pos x="516" y="26"/>
                  </a:cxn>
                  <a:cxn ang="0">
                    <a:pos x="530" y="41"/>
                  </a:cxn>
                  <a:cxn ang="0">
                    <a:pos x="545" y="55"/>
                  </a:cxn>
                  <a:cxn ang="0">
                    <a:pos x="558" y="79"/>
                  </a:cxn>
                  <a:cxn ang="0">
                    <a:pos x="561" y="99"/>
                  </a:cxn>
                  <a:cxn ang="0">
                    <a:pos x="582" y="114"/>
                  </a:cxn>
                  <a:cxn ang="0">
                    <a:pos x="592" y="128"/>
                  </a:cxn>
                  <a:cxn ang="0">
                    <a:pos x="608" y="134"/>
                  </a:cxn>
                  <a:cxn ang="0">
                    <a:pos x="634" y="123"/>
                  </a:cxn>
                  <a:cxn ang="0">
                    <a:pos x="642" y="105"/>
                  </a:cxn>
                  <a:cxn ang="0">
                    <a:pos x="652" y="97"/>
                  </a:cxn>
                  <a:cxn ang="0">
                    <a:pos x="680" y="103"/>
                  </a:cxn>
                  <a:cxn ang="0">
                    <a:pos x="705" y="94"/>
                  </a:cxn>
                  <a:cxn ang="0">
                    <a:pos x="718" y="85"/>
                  </a:cxn>
                  <a:cxn ang="0">
                    <a:pos x="738" y="90"/>
                  </a:cxn>
                  <a:cxn ang="0">
                    <a:pos x="752" y="97"/>
                  </a:cxn>
                  <a:cxn ang="0">
                    <a:pos x="765" y="294"/>
                  </a:cxn>
                  <a:cxn ang="0">
                    <a:pos x="771" y="480"/>
                  </a:cxn>
                  <a:cxn ang="0">
                    <a:pos x="687" y="613"/>
                  </a:cxn>
                  <a:cxn ang="0">
                    <a:pos x="8" y="406"/>
                  </a:cxn>
                </a:cxnLst>
                <a:rect l="0" t="0" r="r" b="b"/>
                <a:pathLst>
                  <a:path w="780" h="633">
                    <a:moveTo>
                      <a:pt x="8" y="406"/>
                    </a:moveTo>
                    <a:lnTo>
                      <a:pt x="1" y="94"/>
                    </a:lnTo>
                    <a:lnTo>
                      <a:pt x="0" y="15"/>
                    </a:lnTo>
                    <a:lnTo>
                      <a:pt x="8" y="19"/>
                    </a:lnTo>
                    <a:lnTo>
                      <a:pt x="15" y="19"/>
                    </a:lnTo>
                    <a:lnTo>
                      <a:pt x="79" y="0"/>
                    </a:lnTo>
                    <a:lnTo>
                      <a:pt x="83" y="3"/>
                    </a:lnTo>
                    <a:lnTo>
                      <a:pt x="92" y="10"/>
                    </a:lnTo>
                    <a:lnTo>
                      <a:pt x="92" y="21"/>
                    </a:lnTo>
                    <a:lnTo>
                      <a:pt x="97" y="28"/>
                    </a:lnTo>
                    <a:lnTo>
                      <a:pt x="107" y="35"/>
                    </a:lnTo>
                    <a:lnTo>
                      <a:pt x="115" y="39"/>
                    </a:lnTo>
                    <a:lnTo>
                      <a:pt x="125" y="39"/>
                    </a:lnTo>
                    <a:lnTo>
                      <a:pt x="134" y="41"/>
                    </a:lnTo>
                    <a:lnTo>
                      <a:pt x="145" y="47"/>
                    </a:lnTo>
                    <a:lnTo>
                      <a:pt x="154" y="48"/>
                    </a:lnTo>
                    <a:lnTo>
                      <a:pt x="162" y="48"/>
                    </a:lnTo>
                    <a:lnTo>
                      <a:pt x="172" y="47"/>
                    </a:lnTo>
                    <a:lnTo>
                      <a:pt x="172" y="35"/>
                    </a:lnTo>
                    <a:lnTo>
                      <a:pt x="175" y="19"/>
                    </a:lnTo>
                    <a:lnTo>
                      <a:pt x="182" y="12"/>
                    </a:lnTo>
                    <a:lnTo>
                      <a:pt x="190" y="12"/>
                    </a:lnTo>
                    <a:lnTo>
                      <a:pt x="207" y="23"/>
                    </a:lnTo>
                    <a:lnTo>
                      <a:pt x="216" y="26"/>
                    </a:lnTo>
                    <a:lnTo>
                      <a:pt x="222" y="23"/>
                    </a:lnTo>
                    <a:lnTo>
                      <a:pt x="236" y="23"/>
                    </a:lnTo>
                    <a:lnTo>
                      <a:pt x="247" y="23"/>
                    </a:lnTo>
                    <a:lnTo>
                      <a:pt x="256" y="21"/>
                    </a:lnTo>
                    <a:lnTo>
                      <a:pt x="263" y="21"/>
                    </a:lnTo>
                    <a:lnTo>
                      <a:pt x="287" y="28"/>
                    </a:lnTo>
                    <a:lnTo>
                      <a:pt x="291" y="39"/>
                    </a:lnTo>
                    <a:lnTo>
                      <a:pt x="289" y="48"/>
                    </a:lnTo>
                    <a:lnTo>
                      <a:pt x="284" y="59"/>
                    </a:lnTo>
                    <a:lnTo>
                      <a:pt x="287" y="67"/>
                    </a:lnTo>
                    <a:lnTo>
                      <a:pt x="294" y="70"/>
                    </a:lnTo>
                    <a:lnTo>
                      <a:pt x="311" y="70"/>
                    </a:lnTo>
                    <a:lnTo>
                      <a:pt x="334" y="65"/>
                    </a:lnTo>
                    <a:lnTo>
                      <a:pt x="339" y="70"/>
                    </a:lnTo>
                    <a:lnTo>
                      <a:pt x="339" y="80"/>
                    </a:lnTo>
                    <a:lnTo>
                      <a:pt x="346" y="94"/>
                    </a:lnTo>
                    <a:lnTo>
                      <a:pt x="354" y="99"/>
                    </a:lnTo>
                    <a:lnTo>
                      <a:pt x="392" y="107"/>
                    </a:lnTo>
                    <a:lnTo>
                      <a:pt x="399" y="105"/>
                    </a:lnTo>
                    <a:lnTo>
                      <a:pt x="406" y="97"/>
                    </a:lnTo>
                    <a:lnTo>
                      <a:pt x="408" y="85"/>
                    </a:lnTo>
                    <a:lnTo>
                      <a:pt x="411" y="74"/>
                    </a:lnTo>
                    <a:lnTo>
                      <a:pt x="411" y="60"/>
                    </a:lnTo>
                    <a:lnTo>
                      <a:pt x="414" y="48"/>
                    </a:lnTo>
                    <a:lnTo>
                      <a:pt x="423" y="48"/>
                    </a:lnTo>
                    <a:lnTo>
                      <a:pt x="428" y="41"/>
                    </a:lnTo>
                    <a:lnTo>
                      <a:pt x="443" y="26"/>
                    </a:lnTo>
                    <a:lnTo>
                      <a:pt x="456" y="21"/>
                    </a:lnTo>
                    <a:lnTo>
                      <a:pt x="463" y="12"/>
                    </a:lnTo>
                    <a:lnTo>
                      <a:pt x="468" y="10"/>
                    </a:lnTo>
                    <a:lnTo>
                      <a:pt x="478" y="3"/>
                    </a:lnTo>
                    <a:lnTo>
                      <a:pt x="485" y="6"/>
                    </a:lnTo>
                    <a:lnTo>
                      <a:pt x="493" y="3"/>
                    </a:lnTo>
                    <a:lnTo>
                      <a:pt x="503" y="6"/>
                    </a:lnTo>
                    <a:lnTo>
                      <a:pt x="507" y="19"/>
                    </a:lnTo>
                    <a:lnTo>
                      <a:pt x="516" y="26"/>
                    </a:lnTo>
                    <a:lnTo>
                      <a:pt x="523" y="35"/>
                    </a:lnTo>
                    <a:lnTo>
                      <a:pt x="530" y="41"/>
                    </a:lnTo>
                    <a:lnTo>
                      <a:pt x="533" y="52"/>
                    </a:lnTo>
                    <a:lnTo>
                      <a:pt x="545" y="55"/>
                    </a:lnTo>
                    <a:lnTo>
                      <a:pt x="550" y="65"/>
                    </a:lnTo>
                    <a:lnTo>
                      <a:pt x="558" y="79"/>
                    </a:lnTo>
                    <a:lnTo>
                      <a:pt x="561" y="88"/>
                    </a:lnTo>
                    <a:lnTo>
                      <a:pt x="561" y="99"/>
                    </a:lnTo>
                    <a:lnTo>
                      <a:pt x="576" y="105"/>
                    </a:lnTo>
                    <a:lnTo>
                      <a:pt x="582" y="114"/>
                    </a:lnTo>
                    <a:lnTo>
                      <a:pt x="587" y="119"/>
                    </a:lnTo>
                    <a:lnTo>
                      <a:pt x="592" y="128"/>
                    </a:lnTo>
                    <a:lnTo>
                      <a:pt x="598" y="134"/>
                    </a:lnTo>
                    <a:lnTo>
                      <a:pt x="608" y="134"/>
                    </a:lnTo>
                    <a:lnTo>
                      <a:pt x="616" y="128"/>
                    </a:lnTo>
                    <a:lnTo>
                      <a:pt x="634" y="123"/>
                    </a:lnTo>
                    <a:lnTo>
                      <a:pt x="634" y="114"/>
                    </a:lnTo>
                    <a:lnTo>
                      <a:pt x="642" y="105"/>
                    </a:lnTo>
                    <a:lnTo>
                      <a:pt x="647" y="97"/>
                    </a:lnTo>
                    <a:lnTo>
                      <a:pt x="652" y="97"/>
                    </a:lnTo>
                    <a:lnTo>
                      <a:pt x="663" y="99"/>
                    </a:lnTo>
                    <a:lnTo>
                      <a:pt x="680" y="103"/>
                    </a:lnTo>
                    <a:lnTo>
                      <a:pt x="694" y="99"/>
                    </a:lnTo>
                    <a:lnTo>
                      <a:pt x="705" y="94"/>
                    </a:lnTo>
                    <a:lnTo>
                      <a:pt x="712" y="94"/>
                    </a:lnTo>
                    <a:lnTo>
                      <a:pt x="718" y="85"/>
                    </a:lnTo>
                    <a:lnTo>
                      <a:pt x="729" y="85"/>
                    </a:lnTo>
                    <a:lnTo>
                      <a:pt x="738" y="90"/>
                    </a:lnTo>
                    <a:lnTo>
                      <a:pt x="747" y="90"/>
                    </a:lnTo>
                    <a:lnTo>
                      <a:pt x="752" y="97"/>
                    </a:lnTo>
                    <a:lnTo>
                      <a:pt x="760" y="103"/>
                    </a:lnTo>
                    <a:lnTo>
                      <a:pt x="765" y="294"/>
                    </a:lnTo>
                    <a:lnTo>
                      <a:pt x="769" y="323"/>
                    </a:lnTo>
                    <a:lnTo>
                      <a:pt x="771" y="480"/>
                    </a:lnTo>
                    <a:lnTo>
                      <a:pt x="779" y="609"/>
                    </a:lnTo>
                    <a:lnTo>
                      <a:pt x="687" y="613"/>
                    </a:lnTo>
                    <a:lnTo>
                      <a:pt x="12" y="632"/>
                    </a:lnTo>
                    <a:lnTo>
                      <a:pt x="8" y="406"/>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82" name="Freeform 23"/>
              <p:cNvSpPr>
                <a:spLocks/>
              </p:cNvSpPr>
              <p:nvPr/>
            </p:nvSpPr>
            <p:spPr bwMode="auto">
              <a:xfrm>
                <a:off x="3949659" y="2191003"/>
                <a:ext cx="1144310" cy="863640"/>
              </a:xfrm>
              <a:custGeom>
                <a:avLst/>
                <a:gdLst/>
                <a:ahLst/>
                <a:cxnLst>
                  <a:cxn ang="0">
                    <a:pos x="217" y="641"/>
                  </a:cxn>
                  <a:cxn ang="0">
                    <a:pos x="257" y="657"/>
                  </a:cxn>
                  <a:cxn ang="0">
                    <a:pos x="290" y="686"/>
                  </a:cxn>
                  <a:cxn ang="0">
                    <a:pos x="323" y="701"/>
                  </a:cxn>
                  <a:cxn ang="0">
                    <a:pos x="348" y="726"/>
                  </a:cxn>
                  <a:cxn ang="0">
                    <a:pos x="339" y="764"/>
                  </a:cxn>
                  <a:cxn ang="0">
                    <a:pos x="366" y="803"/>
                  </a:cxn>
                  <a:cxn ang="0">
                    <a:pos x="408" y="821"/>
                  </a:cxn>
                  <a:cxn ang="0">
                    <a:pos x="439" y="846"/>
                  </a:cxn>
                  <a:cxn ang="0">
                    <a:pos x="475" y="853"/>
                  </a:cxn>
                  <a:cxn ang="0">
                    <a:pos x="480" y="883"/>
                  </a:cxn>
                  <a:cxn ang="0">
                    <a:pos x="520" y="903"/>
                  </a:cxn>
                  <a:cxn ang="0">
                    <a:pos x="533" y="944"/>
                  </a:cxn>
                  <a:cxn ang="0">
                    <a:pos x="653" y="933"/>
                  </a:cxn>
                  <a:cxn ang="0">
                    <a:pos x="652" y="883"/>
                  </a:cxn>
                  <a:cxn ang="0">
                    <a:pos x="670" y="848"/>
                  </a:cxn>
                  <a:cxn ang="0">
                    <a:pos x="722" y="828"/>
                  </a:cxn>
                  <a:cxn ang="0">
                    <a:pos x="753" y="833"/>
                  </a:cxn>
                  <a:cxn ang="0">
                    <a:pos x="792" y="843"/>
                  </a:cxn>
                  <a:cxn ang="0">
                    <a:pos x="793" y="903"/>
                  </a:cxn>
                  <a:cxn ang="0">
                    <a:pos x="833" y="903"/>
                  </a:cxn>
                  <a:cxn ang="0">
                    <a:pos x="862" y="877"/>
                  </a:cxn>
                  <a:cxn ang="0">
                    <a:pos x="897" y="839"/>
                  </a:cxn>
                  <a:cxn ang="0">
                    <a:pos x="935" y="839"/>
                  </a:cxn>
                  <a:cxn ang="0">
                    <a:pos x="964" y="863"/>
                  </a:cxn>
                  <a:cxn ang="0">
                    <a:pos x="1012" y="857"/>
                  </a:cxn>
                  <a:cxn ang="0">
                    <a:pos x="1030" y="806"/>
                  </a:cxn>
                  <a:cxn ang="0">
                    <a:pos x="1072" y="811"/>
                  </a:cxn>
                  <a:cxn ang="0">
                    <a:pos x="1112" y="788"/>
                  </a:cxn>
                  <a:cxn ang="0">
                    <a:pos x="1153" y="776"/>
                  </a:cxn>
                  <a:cxn ang="0">
                    <a:pos x="1200" y="793"/>
                  </a:cxn>
                  <a:cxn ang="0">
                    <a:pos x="1232" y="868"/>
                  </a:cxn>
                  <a:cxn ang="0">
                    <a:pos x="1257" y="908"/>
                  </a:cxn>
                  <a:cxn ang="0">
                    <a:pos x="1244" y="950"/>
                  </a:cxn>
                  <a:cxn ang="0">
                    <a:pos x="1327" y="936"/>
                  </a:cxn>
                  <a:cxn ang="0">
                    <a:pos x="1320" y="312"/>
                  </a:cxn>
                  <a:cxn ang="0">
                    <a:pos x="21" y="17"/>
                  </a:cxn>
                  <a:cxn ang="0">
                    <a:pos x="5" y="50"/>
                  </a:cxn>
                  <a:cxn ang="0">
                    <a:pos x="37" y="72"/>
                  </a:cxn>
                  <a:cxn ang="0">
                    <a:pos x="73" y="57"/>
                  </a:cxn>
                  <a:cxn ang="0">
                    <a:pos x="73" y="95"/>
                  </a:cxn>
                  <a:cxn ang="0">
                    <a:pos x="77" y="130"/>
                  </a:cxn>
                  <a:cxn ang="0">
                    <a:pos x="93" y="155"/>
                  </a:cxn>
                  <a:cxn ang="0">
                    <a:pos x="97" y="200"/>
                  </a:cxn>
                  <a:cxn ang="0">
                    <a:pos x="123" y="240"/>
                  </a:cxn>
                  <a:cxn ang="0">
                    <a:pos x="137" y="265"/>
                  </a:cxn>
                  <a:cxn ang="0">
                    <a:pos x="115" y="292"/>
                  </a:cxn>
                  <a:cxn ang="0">
                    <a:pos x="92" y="320"/>
                  </a:cxn>
                  <a:cxn ang="0">
                    <a:pos x="66" y="347"/>
                  </a:cxn>
                  <a:cxn ang="0">
                    <a:pos x="70" y="379"/>
                  </a:cxn>
                  <a:cxn ang="0">
                    <a:pos x="97" y="394"/>
                  </a:cxn>
                  <a:cxn ang="0">
                    <a:pos x="126" y="399"/>
                  </a:cxn>
                  <a:cxn ang="0">
                    <a:pos x="117" y="437"/>
                  </a:cxn>
                  <a:cxn ang="0">
                    <a:pos x="150" y="442"/>
                  </a:cxn>
                  <a:cxn ang="0">
                    <a:pos x="152" y="475"/>
                  </a:cxn>
                  <a:cxn ang="0">
                    <a:pos x="146" y="510"/>
                  </a:cxn>
                  <a:cxn ang="0">
                    <a:pos x="152" y="544"/>
                  </a:cxn>
                  <a:cxn ang="0">
                    <a:pos x="186" y="569"/>
                  </a:cxn>
                  <a:cxn ang="0">
                    <a:pos x="205" y="602"/>
                  </a:cxn>
                </a:cxnLst>
                <a:rect l="0" t="0" r="r" b="b"/>
                <a:pathLst>
                  <a:path w="1328" h="959">
                    <a:moveTo>
                      <a:pt x="193" y="609"/>
                    </a:moveTo>
                    <a:lnTo>
                      <a:pt x="193" y="621"/>
                    </a:lnTo>
                    <a:lnTo>
                      <a:pt x="203" y="632"/>
                    </a:lnTo>
                    <a:lnTo>
                      <a:pt x="217" y="641"/>
                    </a:lnTo>
                    <a:lnTo>
                      <a:pt x="232" y="641"/>
                    </a:lnTo>
                    <a:lnTo>
                      <a:pt x="237" y="634"/>
                    </a:lnTo>
                    <a:lnTo>
                      <a:pt x="248" y="646"/>
                    </a:lnTo>
                    <a:lnTo>
                      <a:pt x="257" y="657"/>
                    </a:lnTo>
                    <a:lnTo>
                      <a:pt x="266" y="666"/>
                    </a:lnTo>
                    <a:lnTo>
                      <a:pt x="270" y="674"/>
                    </a:lnTo>
                    <a:lnTo>
                      <a:pt x="277" y="681"/>
                    </a:lnTo>
                    <a:lnTo>
                      <a:pt x="290" y="686"/>
                    </a:lnTo>
                    <a:lnTo>
                      <a:pt x="295" y="688"/>
                    </a:lnTo>
                    <a:lnTo>
                      <a:pt x="308" y="691"/>
                    </a:lnTo>
                    <a:lnTo>
                      <a:pt x="317" y="696"/>
                    </a:lnTo>
                    <a:lnTo>
                      <a:pt x="323" y="701"/>
                    </a:lnTo>
                    <a:lnTo>
                      <a:pt x="323" y="711"/>
                    </a:lnTo>
                    <a:lnTo>
                      <a:pt x="328" y="719"/>
                    </a:lnTo>
                    <a:lnTo>
                      <a:pt x="340" y="719"/>
                    </a:lnTo>
                    <a:lnTo>
                      <a:pt x="348" y="726"/>
                    </a:lnTo>
                    <a:lnTo>
                      <a:pt x="348" y="739"/>
                    </a:lnTo>
                    <a:lnTo>
                      <a:pt x="348" y="748"/>
                    </a:lnTo>
                    <a:lnTo>
                      <a:pt x="340" y="757"/>
                    </a:lnTo>
                    <a:lnTo>
                      <a:pt x="339" y="764"/>
                    </a:lnTo>
                    <a:lnTo>
                      <a:pt x="343" y="776"/>
                    </a:lnTo>
                    <a:lnTo>
                      <a:pt x="348" y="786"/>
                    </a:lnTo>
                    <a:lnTo>
                      <a:pt x="357" y="788"/>
                    </a:lnTo>
                    <a:lnTo>
                      <a:pt x="366" y="803"/>
                    </a:lnTo>
                    <a:lnTo>
                      <a:pt x="377" y="803"/>
                    </a:lnTo>
                    <a:lnTo>
                      <a:pt x="386" y="803"/>
                    </a:lnTo>
                    <a:lnTo>
                      <a:pt x="399" y="811"/>
                    </a:lnTo>
                    <a:lnTo>
                      <a:pt x="408" y="821"/>
                    </a:lnTo>
                    <a:lnTo>
                      <a:pt x="415" y="828"/>
                    </a:lnTo>
                    <a:lnTo>
                      <a:pt x="420" y="833"/>
                    </a:lnTo>
                    <a:lnTo>
                      <a:pt x="430" y="839"/>
                    </a:lnTo>
                    <a:lnTo>
                      <a:pt x="439" y="846"/>
                    </a:lnTo>
                    <a:lnTo>
                      <a:pt x="448" y="846"/>
                    </a:lnTo>
                    <a:lnTo>
                      <a:pt x="455" y="846"/>
                    </a:lnTo>
                    <a:lnTo>
                      <a:pt x="460" y="851"/>
                    </a:lnTo>
                    <a:lnTo>
                      <a:pt x="475" y="853"/>
                    </a:lnTo>
                    <a:lnTo>
                      <a:pt x="485" y="857"/>
                    </a:lnTo>
                    <a:lnTo>
                      <a:pt x="486" y="866"/>
                    </a:lnTo>
                    <a:lnTo>
                      <a:pt x="480" y="871"/>
                    </a:lnTo>
                    <a:lnTo>
                      <a:pt x="480" y="883"/>
                    </a:lnTo>
                    <a:lnTo>
                      <a:pt x="493" y="886"/>
                    </a:lnTo>
                    <a:lnTo>
                      <a:pt x="500" y="893"/>
                    </a:lnTo>
                    <a:lnTo>
                      <a:pt x="517" y="897"/>
                    </a:lnTo>
                    <a:lnTo>
                      <a:pt x="520" y="903"/>
                    </a:lnTo>
                    <a:lnTo>
                      <a:pt x="525" y="915"/>
                    </a:lnTo>
                    <a:lnTo>
                      <a:pt x="532" y="928"/>
                    </a:lnTo>
                    <a:lnTo>
                      <a:pt x="533" y="935"/>
                    </a:lnTo>
                    <a:lnTo>
                      <a:pt x="533" y="944"/>
                    </a:lnTo>
                    <a:lnTo>
                      <a:pt x="545" y="950"/>
                    </a:lnTo>
                    <a:lnTo>
                      <a:pt x="660" y="950"/>
                    </a:lnTo>
                    <a:lnTo>
                      <a:pt x="653" y="941"/>
                    </a:lnTo>
                    <a:lnTo>
                      <a:pt x="653" y="933"/>
                    </a:lnTo>
                    <a:lnTo>
                      <a:pt x="657" y="921"/>
                    </a:lnTo>
                    <a:lnTo>
                      <a:pt x="662" y="911"/>
                    </a:lnTo>
                    <a:lnTo>
                      <a:pt x="662" y="903"/>
                    </a:lnTo>
                    <a:lnTo>
                      <a:pt x="652" y="883"/>
                    </a:lnTo>
                    <a:lnTo>
                      <a:pt x="646" y="871"/>
                    </a:lnTo>
                    <a:lnTo>
                      <a:pt x="650" y="863"/>
                    </a:lnTo>
                    <a:lnTo>
                      <a:pt x="660" y="857"/>
                    </a:lnTo>
                    <a:lnTo>
                      <a:pt x="670" y="848"/>
                    </a:lnTo>
                    <a:lnTo>
                      <a:pt x="680" y="843"/>
                    </a:lnTo>
                    <a:lnTo>
                      <a:pt x="693" y="839"/>
                    </a:lnTo>
                    <a:lnTo>
                      <a:pt x="715" y="833"/>
                    </a:lnTo>
                    <a:lnTo>
                      <a:pt x="722" y="828"/>
                    </a:lnTo>
                    <a:lnTo>
                      <a:pt x="725" y="821"/>
                    </a:lnTo>
                    <a:lnTo>
                      <a:pt x="737" y="821"/>
                    </a:lnTo>
                    <a:lnTo>
                      <a:pt x="746" y="823"/>
                    </a:lnTo>
                    <a:lnTo>
                      <a:pt x="753" y="833"/>
                    </a:lnTo>
                    <a:lnTo>
                      <a:pt x="760" y="839"/>
                    </a:lnTo>
                    <a:lnTo>
                      <a:pt x="772" y="833"/>
                    </a:lnTo>
                    <a:lnTo>
                      <a:pt x="780" y="828"/>
                    </a:lnTo>
                    <a:lnTo>
                      <a:pt x="792" y="843"/>
                    </a:lnTo>
                    <a:lnTo>
                      <a:pt x="788" y="859"/>
                    </a:lnTo>
                    <a:lnTo>
                      <a:pt x="777" y="877"/>
                    </a:lnTo>
                    <a:lnTo>
                      <a:pt x="777" y="888"/>
                    </a:lnTo>
                    <a:lnTo>
                      <a:pt x="793" y="903"/>
                    </a:lnTo>
                    <a:lnTo>
                      <a:pt x="799" y="908"/>
                    </a:lnTo>
                    <a:lnTo>
                      <a:pt x="817" y="915"/>
                    </a:lnTo>
                    <a:lnTo>
                      <a:pt x="825" y="915"/>
                    </a:lnTo>
                    <a:lnTo>
                      <a:pt x="833" y="903"/>
                    </a:lnTo>
                    <a:lnTo>
                      <a:pt x="839" y="895"/>
                    </a:lnTo>
                    <a:lnTo>
                      <a:pt x="845" y="888"/>
                    </a:lnTo>
                    <a:lnTo>
                      <a:pt x="855" y="883"/>
                    </a:lnTo>
                    <a:lnTo>
                      <a:pt x="862" y="877"/>
                    </a:lnTo>
                    <a:lnTo>
                      <a:pt x="875" y="863"/>
                    </a:lnTo>
                    <a:lnTo>
                      <a:pt x="885" y="859"/>
                    </a:lnTo>
                    <a:lnTo>
                      <a:pt x="892" y="848"/>
                    </a:lnTo>
                    <a:lnTo>
                      <a:pt x="897" y="839"/>
                    </a:lnTo>
                    <a:lnTo>
                      <a:pt x="908" y="839"/>
                    </a:lnTo>
                    <a:lnTo>
                      <a:pt x="917" y="839"/>
                    </a:lnTo>
                    <a:lnTo>
                      <a:pt x="925" y="839"/>
                    </a:lnTo>
                    <a:lnTo>
                      <a:pt x="935" y="839"/>
                    </a:lnTo>
                    <a:lnTo>
                      <a:pt x="945" y="843"/>
                    </a:lnTo>
                    <a:lnTo>
                      <a:pt x="952" y="851"/>
                    </a:lnTo>
                    <a:lnTo>
                      <a:pt x="957" y="857"/>
                    </a:lnTo>
                    <a:lnTo>
                      <a:pt x="964" y="863"/>
                    </a:lnTo>
                    <a:lnTo>
                      <a:pt x="982" y="859"/>
                    </a:lnTo>
                    <a:lnTo>
                      <a:pt x="993" y="859"/>
                    </a:lnTo>
                    <a:lnTo>
                      <a:pt x="1004" y="863"/>
                    </a:lnTo>
                    <a:lnTo>
                      <a:pt x="1012" y="857"/>
                    </a:lnTo>
                    <a:lnTo>
                      <a:pt x="1012" y="846"/>
                    </a:lnTo>
                    <a:lnTo>
                      <a:pt x="1012" y="833"/>
                    </a:lnTo>
                    <a:lnTo>
                      <a:pt x="1012" y="823"/>
                    </a:lnTo>
                    <a:lnTo>
                      <a:pt x="1030" y="806"/>
                    </a:lnTo>
                    <a:lnTo>
                      <a:pt x="1039" y="806"/>
                    </a:lnTo>
                    <a:lnTo>
                      <a:pt x="1050" y="811"/>
                    </a:lnTo>
                    <a:lnTo>
                      <a:pt x="1060" y="817"/>
                    </a:lnTo>
                    <a:lnTo>
                      <a:pt x="1072" y="811"/>
                    </a:lnTo>
                    <a:lnTo>
                      <a:pt x="1079" y="803"/>
                    </a:lnTo>
                    <a:lnTo>
                      <a:pt x="1088" y="803"/>
                    </a:lnTo>
                    <a:lnTo>
                      <a:pt x="1099" y="793"/>
                    </a:lnTo>
                    <a:lnTo>
                      <a:pt x="1112" y="788"/>
                    </a:lnTo>
                    <a:lnTo>
                      <a:pt x="1124" y="779"/>
                    </a:lnTo>
                    <a:lnTo>
                      <a:pt x="1130" y="773"/>
                    </a:lnTo>
                    <a:lnTo>
                      <a:pt x="1144" y="769"/>
                    </a:lnTo>
                    <a:lnTo>
                      <a:pt x="1153" y="776"/>
                    </a:lnTo>
                    <a:lnTo>
                      <a:pt x="1164" y="783"/>
                    </a:lnTo>
                    <a:lnTo>
                      <a:pt x="1173" y="779"/>
                    </a:lnTo>
                    <a:lnTo>
                      <a:pt x="1185" y="779"/>
                    </a:lnTo>
                    <a:lnTo>
                      <a:pt x="1200" y="793"/>
                    </a:lnTo>
                    <a:lnTo>
                      <a:pt x="1208" y="803"/>
                    </a:lnTo>
                    <a:lnTo>
                      <a:pt x="1219" y="853"/>
                    </a:lnTo>
                    <a:lnTo>
                      <a:pt x="1225" y="859"/>
                    </a:lnTo>
                    <a:lnTo>
                      <a:pt x="1232" y="868"/>
                    </a:lnTo>
                    <a:lnTo>
                      <a:pt x="1244" y="871"/>
                    </a:lnTo>
                    <a:lnTo>
                      <a:pt x="1257" y="886"/>
                    </a:lnTo>
                    <a:lnTo>
                      <a:pt x="1257" y="901"/>
                    </a:lnTo>
                    <a:lnTo>
                      <a:pt x="1257" y="908"/>
                    </a:lnTo>
                    <a:lnTo>
                      <a:pt x="1253" y="916"/>
                    </a:lnTo>
                    <a:lnTo>
                      <a:pt x="1244" y="926"/>
                    </a:lnTo>
                    <a:lnTo>
                      <a:pt x="1244" y="936"/>
                    </a:lnTo>
                    <a:lnTo>
                      <a:pt x="1244" y="950"/>
                    </a:lnTo>
                    <a:lnTo>
                      <a:pt x="1248" y="953"/>
                    </a:lnTo>
                    <a:lnTo>
                      <a:pt x="1257" y="958"/>
                    </a:lnTo>
                    <a:lnTo>
                      <a:pt x="1264" y="958"/>
                    </a:lnTo>
                    <a:lnTo>
                      <a:pt x="1327" y="936"/>
                    </a:lnTo>
                    <a:lnTo>
                      <a:pt x="1320" y="470"/>
                    </a:lnTo>
                    <a:lnTo>
                      <a:pt x="1302" y="470"/>
                    </a:lnTo>
                    <a:lnTo>
                      <a:pt x="1299" y="312"/>
                    </a:lnTo>
                    <a:lnTo>
                      <a:pt x="1320" y="312"/>
                    </a:lnTo>
                    <a:lnTo>
                      <a:pt x="1315" y="155"/>
                    </a:lnTo>
                    <a:lnTo>
                      <a:pt x="1312" y="0"/>
                    </a:lnTo>
                    <a:lnTo>
                      <a:pt x="617" y="12"/>
                    </a:lnTo>
                    <a:lnTo>
                      <a:pt x="21" y="17"/>
                    </a:lnTo>
                    <a:lnTo>
                      <a:pt x="17" y="26"/>
                    </a:lnTo>
                    <a:lnTo>
                      <a:pt x="13" y="33"/>
                    </a:lnTo>
                    <a:lnTo>
                      <a:pt x="0" y="37"/>
                    </a:lnTo>
                    <a:lnTo>
                      <a:pt x="5" y="50"/>
                    </a:lnTo>
                    <a:lnTo>
                      <a:pt x="15" y="53"/>
                    </a:lnTo>
                    <a:lnTo>
                      <a:pt x="21" y="57"/>
                    </a:lnTo>
                    <a:lnTo>
                      <a:pt x="28" y="63"/>
                    </a:lnTo>
                    <a:lnTo>
                      <a:pt x="37" y="72"/>
                    </a:lnTo>
                    <a:lnTo>
                      <a:pt x="43" y="66"/>
                    </a:lnTo>
                    <a:lnTo>
                      <a:pt x="53" y="57"/>
                    </a:lnTo>
                    <a:lnTo>
                      <a:pt x="65" y="53"/>
                    </a:lnTo>
                    <a:lnTo>
                      <a:pt x="73" y="57"/>
                    </a:lnTo>
                    <a:lnTo>
                      <a:pt x="83" y="72"/>
                    </a:lnTo>
                    <a:lnTo>
                      <a:pt x="79" y="80"/>
                    </a:lnTo>
                    <a:lnTo>
                      <a:pt x="72" y="83"/>
                    </a:lnTo>
                    <a:lnTo>
                      <a:pt x="73" y="95"/>
                    </a:lnTo>
                    <a:lnTo>
                      <a:pt x="73" y="103"/>
                    </a:lnTo>
                    <a:lnTo>
                      <a:pt x="75" y="112"/>
                    </a:lnTo>
                    <a:lnTo>
                      <a:pt x="73" y="123"/>
                    </a:lnTo>
                    <a:lnTo>
                      <a:pt x="77" y="130"/>
                    </a:lnTo>
                    <a:lnTo>
                      <a:pt x="85" y="135"/>
                    </a:lnTo>
                    <a:lnTo>
                      <a:pt x="93" y="139"/>
                    </a:lnTo>
                    <a:lnTo>
                      <a:pt x="99" y="147"/>
                    </a:lnTo>
                    <a:lnTo>
                      <a:pt x="93" y="155"/>
                    </a:lnTo>
                    <a:lnTo>
                      <a:pt x="93" y="167"/>
                    </a:lnTo>
                    <a:lnTo>
                      <a:pt x="90" y="185"/>
                    </a:lnTo>
                    <a:lnTo>
                      <a:pt x="93" y="193"/>
                    </a:lnTo>
                    <a:lnTo>
                      <a:pt x="97" y="200"/>
                    </a:lnTo>
                    <a:lnTo>
                      <a:pt x="97" y="213"/>
                    </a:lnTo>
                    <a:lnTo>
                      <a:pt x="103" y="219"/>
                    </a:lnTo>
                    <a:lnTo>
                      <a:pt x="112" y="222"/>
                    </a:lnTo>
                    <a:lnTo>
                      <a:pt x="123" y="240"/>
                    </a:lnTo>
                    <a:lnTo>
                      <a:pt x="128" y="248"/>
                    </a:lnTo>
                    <a:lnTo>
                      <a:pt x="135" y="255"/>
                    </a:lnTo>
                    <a:lnTo>
                      <a:pt x="146" y="262"/>
                    </a:lnTo>
                    <a:lnTo>
                      <a:pt x="137" y="265"/>
                    </a:lnTo>
                    <a:lnTo>
                      <a:pt x="130" y="272"/>
                    </a:lnTo>
                    <a:lnTo>
                      <a:pt x="133" y="282"/>
                    </a:lnTo>
                    <a:lnTo>
                      <a:pt x="128" y="292"/>
                    </a:lnTo>
                    <a:lnTo>
                      <a:pt x="115" y="292"/>
                    </a:lnTo>
                    <a:lnTo>
                      <a:pt x="110" y="300"/>
                    </a:lnTo>
                    <a:lnTo>
                      <a:pt x="108" y="310"/>
                    </a:lnTo>
                    <a:lnTo>
                      <a:pt x="103" y="319"/>
                    </a:lnTo>
                    <a:lnTo>
                      <a:pt x="92" y="320"/>
                    </a:lnTo>
                    <a:lnTo>
                      <a:pt x="85" y="322"/>
                    </a:lnTo>
                    <a:lnTo>
                      <a:pt x="86" y="327"/>
                    </a:lnTo>
                    <a:lnTo>
                      <a:pt x="72" y="339"/>
                    </a:lnTo>
                    <a:lnTo>
                      <a:pt x="66" y="347"/>
                    </a:lnTo>
                    <a:lnTo>
                      <a:pt x="61" y="352"/>
                    </a:lnTo>
                    <a:lnTo>
                      <a:pt x="65" y="361"/>
                    </a:lnTo>
                    <a:lnTo>
                      <a:pt x="61" y="374"/>
                    </a:lnTo>
                    <a:lnTo>
                      <a:pt x="70" y="379"/>
                    </a:lnTo>
                    <a:lnTo>
                      <a:pt x="75" y="384"/>
                    </a:lnTo>
                    <a:lnTo>
                      <a:pt x="83" y="394"/>
                    </a:lnTo>
                    <a:lnTo>
                      <a:pt x="90" y="397"/>
                    </a:lnTo>
                    <a:lnTo>
                      <a:pt x="97" y="394"/>
                    </a:lnTo>
                    <a:lnTo>
                      <a:pt x="103" y="381"/>
                    </a:lnTo>
                    <a:lnTo>
                      <a:pt x="115" y="384"/>
                    </a:lnTo>
                    <a:lnTo>
                      <a:pt x="119" y="394"/>
                    </a:lnTo>
                    <a:lnTo>
                      <a:pt x="126" y="399"/>
                    </a:lnTo>
                    <a:lnTo>
                      <a:pt x="125" y="408"/>
                    </a:lnTo>
                    <a:lnTo>
                      <a:pt x="117" y="417"/>
                    </a:lnTo>
                    <a:lnTo>
                      <a:pt x="115" y="427"/>
                    </a:lnTo>
                    <a:lnTo>
                      <a:pt x="117" y="437"/>
                    </a:lnTo>
                    <a:lnTo>
                      <a:pt x="128" y="441"/>
                    </a:lnTo>
                    <a:lnTo>
                      <a:pt x="141" y="437"/>
                    </a:lnTo>
                    <a:lnTo>
                      <a:pt x="148" y="434"/>
                    </a:lnTo>
                    <a:lnTo>
                      <a:pt x="150" y="442"/>
                    </a:lnTo>
                    <a:lnTo>
                      <a:pt x="146" y="452"/>
                    </a:lnTo>
                    <a:lnTo>
                      <a:pt x="148" y="461"/>
                    </a:lnTo>
                    <a:lnTo>
                      <a:pt x="163" y="466"/>
                    </a:lnTo>
                    <a:lnTo>
                      <a:pt x="152" y="475"/>
                    </a:lnTo>
                    <a:lnTo>
                      <a:pt x="148" y="482"/>
                    </a:lnTo>
                    <a:lnTo>
                      <a:pt x="155" y="490"/>
                    </a:lnTo>
                    <a:lnTo>
                      <a:pt x="163" y="494"/>
                    </a:lnTo>
                    <a:lnTo>
                      <a:pt x="146" y="510"/>
                    </a:lnTo>
                    <a:lnTo>
                      <a:pt x="141" y="519"/>
                    </a:lnTo>
                    <a:lnTo>
                      <a:pt x="150" y="526"/>
                    </a:lnTo>
                    <a:lnTo>
                      <a:pt x="150" y="535"/>
                    </a:lnTo>
                    <a:lnTo>
                      <a:pt x="152" y="544"/>
                    </a:lnTo>
                    <a:lnTo>
                      <a:pt x="155" y="554"/>
                    </a:lnTo>
                    <a:lnTo>
                      <a:pt x="163" y="559"/>
                    </a:lnTo>
                    <a:lnTo>
                      <a:pt x="179" y="564"/>
                    </a:lnTo>
                    <a:lnTo>
                      <a:pt x="186" y="569"/>
                    </a:lnTo>
                    <a:lnTo>
                      <a:pt x="197" y="577"/>
                    </a:lnTo>
                    <a:lnTo>
                      <a:pt x="205" y="579"/>
                    </a:lnTo>
                    <a:lnTo>
                      <a:pt x="208" y="594"/>
                    </a:lnTo>
                    <a:lnTo>
                      <a:pt x="205" y="602"/>
                    </a:lnTo>
                    <a:lnTo>
                      <a:pt x="193" y="609"/>
                    </a:lnTo>
                  </a:path>
                </a:pathLst>
              </a:custGeom>
              <a:solidFill>
                <a:srgbClr val="E8E8E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83" name="Freeform 24"/>
              <p:cNvSpPr>
                <a:spLocks/>
              </p:cNvSpPr>
              <p:nvPr/>
            </p:nvSpPr>
            <p:spPr bwMode="auto">
              <a:xfrm>
                <a:off x="5758323" y="2155881"/>
                <a:ext cx="353288" cy="785292"/>
              </a:xfrm>
              <a:custGeom>
                <a:avLst/>
                <a:gdLst/>
                <a:ahLst/>
                <a:cxnLst>
                  <a:cxn ang="0">
                    <a:pos x="409" y="859"/>
                  </a:cxn>
                  <a:cxn ang="0">
                    <a:pos x="307" y="866"/>
                  </a:cxn>
                  <a:cxn ang="0">
                    <a:pos x="230" y="866"/>
                  </a:cxn>
                  <a:cxn ang="0">
                    <a:pos x="150" y="871"/>
                  </a:cxn>
                  <a:cxn ang="0">
                    <a:pos x="147" y="790"/>
                  </a:cxn>
                  <a:cxn ang="0">
                    <a:pos x="103" y="794"/>
                  </a:cxn>
                  <a:cxn ang="0">
                    <a:pos x="93" y="578"/>
                  </a:cxn>
                  <a:cxn ang="0">
                    <a:pos x="90" y="518"/>
                  </a:cxn>
                  <a:cxn ang="0">
                    <a:pos x="85" y="383"/>
                  </a:cxn>
                  <a:cxn ang="0">
                    <a:pos x="83" y="321"/>
                  </a:cxn>
                  <a:cxn ang="0">
                    <a:pos x="0" y="326"/>
                  </a:cxn>
                  <a:cxn ang="0">
                    <a:pos x="0" y="247"/>
                  </a:cxn>
                  <a:cxn ang="0">
                    <a:pos x="37" y="247"/>
                  </a:cxn>
                  <a:cxn ang="0">
                    <a:pos x="37" y="234"/>
                  </a:cxn>
                  <a:cxn ang="0">
                    <a:pos x="35" y="163"/>
                  </a:cxn>
                  <a:cxn ang="0">
                    <a:pos x="77" y="161"/>
                  </a:cxn>
                  <a:cxn ang="0">
                    <a:pos x="73" y="80"/>
                  </a:cxn>
                  <a:cxn ang="0">
                    <a:pos x="119" y="80"/>
                  </a:cxn>
                  <a:cxn ang="0">
                    <a:pos x="113" y="8"/>
                  </a:cxn>
                  <a:cxn ang="0">
                    <a:pos x="370" y="0"/>
                  </a:cxn>
                  <a:cxn ang="0">
                    <a:pos x="375" y="139"/>
                  </a:cxn>
                  <a:cxn ang="0">
                    <a:pos x="387" y="443"/>
                  </a:cxn>
                  <a:cxn ang="0">
                    <a:pos x="401" y="727"/>
                  </a:cxn>
                  <a:cxn ang="0">
                    <a:pos x="409" y="859"/>
                  </a:cxn>
                </a:cxnLst>
                <a:rect l="0" t="0" r="r" b="b"/>
                <a:pathLst>
                  <a:path w="410" h="872">
                    <a:moveTo>
                      <a:pt x="409" y="859"/>
                    </a:moveTo>
                    <a:lnTo>
                      <a:pt x="307" y="866"/>
                    </a:lnTo>
                    <a:lnTo>
                      <a:pt x="230" y="866"/>
                    </a:lnTo>
                    <a:lnTo>
                      <a:pt x="150" y="871"/>
                    </a:lnTo>
                    <a:lnTo>
                      <a:pt x="147" y="790"/>
                    </a:lnTo>
                    <a:lnTo>
                      <a:pt x="103" y="794"/>
                    </a:lnTo>
                    <a:lnTo>
                      <a:pt x="93" y="578"/>
                    </a:lnTo>
                    <a:lnTo>
                      <a:pt x="90" y="518"/>
                    </a:lnTo>
                    <a:lnTo>
                      <a:pt x="85" y="383"/>
                    </a:lnTo>
                    <a:lnTo>
                      <a:pt x="83" y="321"/>
                    </a:lnTo>
                    <a:lnTo>
                      <a:pt x="0" y="326"/>
                    </a:lnTo>
                    <a:lnTo>
                      <a:pt x="0" y="247"/>
                    </a:lnTo>
                    <a:lnTo>
                      <a:pt x="37" y="247"/>
                    </a:lnTo>
                    <a:lnTo>
                      <a:pt x="37" y="234"/>
                    </a:lnTo>
                    <a:lnTo>
                      <a:pt x="35" y="163"/>
                    </a:lnTo>
                    <a:lnTo>
                      <a:pt x="77" y="161"/>
                    </a:lnTo>
                    <a:lnTo>
                      <a:pt x="73" y="80"/>
                    </a:lnTo>
                    <a:lnTo>
                      <a:pt x="119" y="80"/>
                    </a:lnTo>
                    <a:lnTo>
                      <a:pt x="113" y="8"/>
                    </a:lnTo>
                    <a:lnTo>
                      <a:pt x="370" y="0"/>
                    </a:lnTo>
                    <a:lnTo>
                      <a:pt x="375" y="139"/>
                    </a:lnTo>
                    <a:lnTo>
                      <a:pt x="387" y="443"/>
                    </a:lnTo>
                    <a:lnTo>
                      <a:pt x="401" y="727"/>
                    </a:lnTo>
                    <a:lnTo>
                      <a:pt x="409" y="859"/>
                    </a:lnTo>
                  </a:path>
                </a:pathLst>
              </a:custGeom>
              <a:solidFill>
                <a:srgbClr val="349D96"/>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84" name="Freeform 25"/>
              <p:cNvSpPr>
                <a:spLocks/>
              </p:cNvSpPr>
              <p:nvPr/>
            </p:nvSpPr>
            <p:spPr bwMode="auto">
              <a:xfrm>
                <a:off x="3141404" y="4315433"/>
                <a:ext cx="435147" cy="682627"/>
              </a:xfrm>
              <a:custGeom>
                <a:avLst/>
                <a:gdLst/>
                <a:ahLst/>
                <a:cxnLst>
                  <a:cxn ang="0">
                    <a:pos x="504" y="6"/>
                  </a:cxn>
                  <a:cxn ang="0">
                    <a:pos x="499" y="315"/>
                  </a:cxn>
                  <a:cxn ang="0">
                    <a:pos x="437" y="314"/>
                  </a:cxn>
                  <a:cxn ang="0">
                    <a:pos x="437" y="482"/>
                  </a:cxn>
                  <a:cxn ang="0">
                    <a:pos x="437" y="552"/>
                  </a:cxn>
                  <a:cxn ang="0">
                    <a:pos x="504" y="552"/>
                  </a:cxn>
                  <a:cxn ang="0">
                    <a:pos x="494" y="554"/>
                  </a:cxn>
                  <a:cxn ang="0">
                    <a:pos x="487" y="560"/>
                  </a:cxn>
                  <a:cxn ang="0">
                    <a:pos x="487" y="572"/>
                  </a:cxn>
                  <a:cxn ang="0">
                    <a:pos x="494" y="582"/>
                  </a:cxn>
                  <a:cxn ang="0">
                    <a:pos x="496" y="592"/>
                  </a:cxn>
                  <a:cxn ang="0">
                    <a:pos x="494" y="605"/>
                  </a:cxn>
                  <a:cxn ang="0">
                    <a:pos x="422" y="622"/>
                  </a:cxn>
                  <a:cxn ang="0">
                    <a:pos x="396" y="620"/>
                  </a:cxn>
                  <a:cxn ang="0">
                    <a:pos x="369" y="630"/>
                  </a:cxn>
                  <a:cxn ang="0">
                    <a:pos x="349" y="630"/>
                  </a:cxn>
                  <a:cxn ang="0">
                    <a:pos x="300" y="620"/>
                  </a:cxn>
                  <a:cxn ang="0">
                    <a:pos x="289" y="622"/>
                  </a:cxn>
                  <a:cxn ang="0">
                    <a:pos x="262" y="630"/>
                  </a:cxn>
                  <a:cxn ang="0">
                    <a:pos x="237" y="650"/>
                  </a:cxn>
                  <a:cxn ang="0">
                    <a:pos x="238" y="658"/>
                  </a:cxn>
                  <a:cxn ang="0">
                    <a:pos x="232" y="667"/>
                  </a:cxn>
                  <a:cxn ang="0">
                    <a:pos x="224" y="669"/>
                  </a:cxn>
                  <a:cxn ang="0">
                    <a:pos x="215" y="674"/>
                  </a:cxn>
                  <a:cxn ang="0">
                    <a:pos x="204" y="670"/>
                  </a:cxn>
                  <a:cxn ang="0">
                    <a:pos x="197" y="683"/>
                  </a:cxn>
                  <a:cxn ang="0">
                    <a:pos x="182" y="692"/>
                  </a:cxn>
                  <a:cxn ang="0">
                    <a:pos x="168" y="698"/>
                  </a:cxn>
                  <a:cxn ang="0">
                    <a:pos x="137" y="702"/>
                  </a:cxn>
                  <a:cxn ang="0">
                    <a:pos x="98" y="727"/>
                  </a:cxn>
                  <a:cxn ang="0">
                    <a:pos x="73" y="727"/>
                  </a:cxn>
                  <a:cxn ang="0">
                    <a:pos x="45" y="732"/>
                  </a:cxn>
                  <a:cxn ang="0">
                    <a:pos x="33" y="740"/>
                  </a:cxn>
                  <a:cxn ang="0">
                    <a:pos x="0" y="757"/>
                  </a:cxn>
                  <a:cxn ang="0">
                    <a:pos x="0" y="654"/>
                  </a:cxn>
                  <a:cxn ang="0">
                    <a:pos x="5" y="514"/>
                  </a:cxn>
                  <a:cxn ang="0">
                    <a:pos x="10" y="300"/>
                  </a:cxn>
                  <a:cxn ang="0">
                    <a:pos x="12" y="220"/>
                  </a:cxn>
                  <a:cxn ang="0">
                    <a:pos x="18" y="0"/>
                  </a:cxn>
                  <a:cxn ang="0">
                    <a:pos x="25" y="0"/>
                  </a:cxn>
                  <a:cxn ang="0">
                    <a:pos x="210" y="3"/>
                  </a:cxn>
                  <a:cxn ang="0">
                    <a:pos x="504" y="6"/>
                  </a:cxn>
                </a:cxnLst>
                <a:rect l="0" t="0" r="r" b="b"/>
                <a:pathLst>
                  <a:path w="505" h="758">
                    <a:moveTo>
                      <a:pt x="504" y="6"/>
                    </a:moveTo>
                    <a:lnTo>
                      <a:pt x="499" y="315"/>
                    </a:lnTo>
                    <a:lnTo>
                      <a:pt x="437" y="314"/>
                    </a:lnTo>
                    <a:lnTo>
                      <a:pt x="437" y="482"/>
                    </a:lnTo>
                    <a:lnTo>
                      <a:pt x="437" y="552"/>
                    </a:lnTo>
                    <a:lnTo>
                      <a:pt x="504" y="552"/>
                    </a:lnTo>
                    <a:lnTo>
                      <a:pt x="494" y="554"/>
                    </a:lnTo>
                    <a:lnTo>
                      <a:pt x="487" y="560"/>
                    </a:lnTo>
                    <a:lnTo>
                      <a:pt x="487" y="572"/>
                    </a:lnTo>
                    <a:lnTo>
                      <a:pt x="494" y="582"/>
                    </a:lnTo>
                    <a:lnTo>
                      <a:pt x="496" y="592"/>
                    </a:lnTo>
                    <a:lnTo>
                      <a:pt x="494" y="605"/>
                    </a:lnTo>
                    <a:lnTo>
                      <a:pt x="422" y="622"/>
                    </a:lnTo>
                    <a:lnTo>
                      <a:pt x="396" y="620"/>
                    </a:lnTo>
                    <a:lnTo>
                      <a:pt x="369" y="630"/>
                    </a:lnTo>
                    <a:lnTo>
                      <a:pt x="349" y="630"/>
                    </a:lnTo>
                    <a:lnTo>
                      <a:pt x="300" y="620"/>
                    </a:lnTo>
                    <a:lnTo>
                      <a:pt x="289" y="622"/>
                    </a:lnTo>
                    <a:lnTo>
                      <a:pt x="262" y="630"/>
                    </a:lnTo>
                    <a:lnTo>
                      <a:pt x="237" y="650"/>
                    </a:lnTo>
                    <a:lnTo>
                      <a:pt x="238" y="658"/>
                    </a:lnTo>
                    <a:lnTo>
                      <a:pt x="232" y="667"/>
                    </a:lnTo>
                    <a:lnTo>
                      <a:pt x="224" y="669"/>
                    </a:lnTo>
                    <a:lnTo>
                      <a:pt x="215" y="674"/>
                    </a:lnTo>
                    <a:lnTo>
                      <a:pt x="204" y="670"/>
                    </a:lnTo>
                    <a:lnTo>
                      <a:pt x="197" y="683"/>
                    </a:lnTo>
                    <a:lnTo>
                      <a:pt x="182" y="692"/>
                    </a:lnTo>
                    <a:lnTo>
                      <a:pt x="168" y="698"/>
                    </a:lnTo>
                    <a:lnTo>
                      <a:pt x="137" y="702"/>
                    </a:lnTo>
                    <a:lnTo>
                      <a:pt x="98" y="727"/>
                    </a:lnTo>
                    <a:lnTo>
                      <a:pt x="73" y="727"/>
                    </a:lnTo>
                    <a:lnTo>
                      <a:pt x="45" y="732"/>
                    </a:lnTo>
                    <a:lnTo>
                      <a:pt x="33" y="740"/>
                    </a:lnTo>
                    <a:lnTo>
                      <a:pt x="0" y="757"/>
                    </a:lnTo>
                    <a:lnTo>
                      <a:pt x="0" y="654"/>
                    </a:lnTo>
                    <a:lnTo>
                      <a:pt x="5" y="514"/>
                    </a:lnTo>
                    <a:lnTo>
                      <a:pt x="10" y="300"/>
                    </a:lnTo>
                    <a:lnTo>
                      <a:pt x="12" y="220"/>
                    </a:lnTo>
                    <a:lnTo>
                      <a:pt x="18" y="0"/>
                    </a:lnTo>
                    <a:lnTo>
                      <a:pt x="25" y="0"/>
                    </a:lnTo>
                    <a:lnTo>
                      <a:pt x="210" y="3"/>
                    </a:lnTo>
                    <a:lnTo>
                      <a:pt x="504" y="6"/>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85" name="Freeform 84"/>
              <p:cNvSpPr>
                <a:spLocks/>
              </p:cNvSpPr>
              <p:nvPr/>
            </p:nvSpPr>
            <p:spPr bwMode="auto">
              <a:xfrm>
                <a:off x="5681634" y="2928564"/>
                <a:ext cx="465307" cy="656511"/>
              </a:xfrm>
              <a:custGeom>
                <a:avLst/>
                <a:gdLst/>
                <a:ahLst/>
                <a:cxnLst>
                  <a:cxn ang="0">
                    <a:pos x="396" y="5"/>
                  </a:cxn>
                  <a:cxn ang="0">
                    <a:pos x="500" y="0"/>
                  </a:cxn>
                  <a:cxn ang="0">
                    <a:pos x="500" y="59"/>
                  </a:cxn>
                  <a:cxn ang="0">
                    <a:pos x="505" y="147"/>
                  </a:cxn>
                  <a:cxn ang="0">
                    <a:pos x="512" y="277"/>
                  </a:cxn>
                  <a:cxn ang="0">
                    <a:pos x="517" y="377"/>
                  </a:cxn>
                  <a:cxn ang="0">
                    <a:pos x="520" y="417"/>
                  </a:cxn>
                  <a:cxn ang="0">
                    <a:pos x="525" y="472"/>
                  </a:cxn>
                  <a:cxn ang="0">
                    <a:pos x="531" y="611"/>
                  </a:cxn>
                  <a:cxn ang="0">
                    <a:pos x="539" y="706"/>
                  </a:cxn>
                  <a:cxn ang="0">
                    <a:pos x="445" y="711"/>
                  </a:cxn>
                  <a:cxn ang="0">
                    <a:pos x="236" y="720"/>
                  </a:cxn>
                  <a:cxn ang="0">
                    <a:pos x="181" y="721"/>
                  </a:cxn>
                  <a:cxn ang="0">
                    <a:pos x="17" y="728"/>
                  </a:cxn>
                  <a:cxn ang="0">
                    <a:pos x="10" y="596"/>
                  </a:cxn>
                  <a:cxn ang="0">
                    <a:pos x="8" y="441"/>
                  </a:cxn>
                  <a:cxn ang="0">
                    <a:pos x="5" y="412"/>
                  </a:cxn>
                  <a:cxn ang="0">
                    <a:pos x="0" y="219"/>
                  </a:cxn>
                  <a:cxn ang="0">
                    <a:pos x="5" y="225"/>
                  </a:cxn>
                  <a:cxn ang="0">
                    <a:pos x="13" y="232"/>
                  </a:cxn>
                  <a:cxn ang="0">
                    <a:pos x="21" y="225"/>
                  </a:cxn>
                  <a:cxn ang="0">
                    <a:pos x="23" y="217"/>
                  </a:cxn>
                  <a:cxn ang="0">
                    <a:pos x="37" y="215"/>
                  </a:cxn>
                  <a:cxn ang="0">
                    <a:pos x="47" y="215"/>
                  </a:cxn>
                  <a:cxn ang="0">
                    <a:pos x="53" y="207"/>
                  </a:cxn>
                  <a:cxn ang="0">
                    <a:pos x="67" y="199"/>
                  </a:cxn>
                  <a:cxn ang="0">
                    <a:pos x="72" y="190"/>
                  </a:cxn>
                  <a:cxn ang="0">
                    <a:pos x="74" y="183"/>
                  </a:cxn>
                  <a:cxn ang="0">
                    <a:pos x="77" y="170"/>
                  </a:cxn>
                  <a:cxn ang="0">
                    <a:pos x="83" y="163"/>
                  </a:cxn>
                  <a:cxn ang="0">
                    <a:pos x="90" y="159"/>
                  </a:cxn>
                  <a:cxn ang="0">
                    <a:pos x="97" y="165"/>
                  </a:cxn>
                  <a:cxn ang="0">
                    <a:pos x="97" y="175"/>
                  </a:cxn>
                  <a:cxn ang="0">
                    <a:pos x="99" y="187"/>
                  </a:cxn>
                  <a:cxn ang="0">
                    <a:pos x="101" y="199"/>
                  </a:cxn>
                  <a:cxn ang="0">
                    <a:pos x="112" y="207"/>
                  </a:cxn>
                  <a:cxn ang="0">
                    <a:pos x="122" y="207"/>
                  </a:cxn>
                  <a:cxn ang="0">
                    <a:pos x="130" y="215"/>
                  </a:cxn>
                  <a:cxn ang="0">
                    <a:pos x="135" y="223"/>
                  </a:cxn>
                  <a:cxn ang="0">
                    <a:pos x="144" y="235"/>
                  </a:cxn>
                  <a:cxn ang="0">
                    <a:pos x="154" y="241"/>
                  </a:cxn>
                  <a:cxn ang="0">
                    <a:pos x="162" y="237"/>
                  </a:cxn>
                  <a:cxn ang="0">
                    <a:pos x="170" y="235"/>
                  </a:cxn>
                  <a:cxn ang="0">
                    <a:pos x="183" y="237"/>
                  </a:cxn>
                  <a:cxn ang="0">
                    <a:pos x="176" y="10"/>
                  </a:cxn>
                  <a:cxn ang="0">
                    <a:pos x="241" y="10"/>
                  </a:cxn>
                  <a:cxn ang="0">
                    <a:pos x="321" y="5"/>
                  </a:cxn>
                  <a:cxn ang="0">
                    <a:pos x="396" y="5"/>
                  </a:cxn>
                </a:cxnLst>
                <a:rect l="0" t="0" r="r" b="b"/>
                <a:pathLst>
                  <a:path w="540" h="729">
                    <a:moveTo>
                      <a:pt x="396" y="5"/>
                    </a:moveTo>
                    <a:lnTo>
                      <a:pt x="500" y="0"/>
                    </a:lnTo>
                    <a:lnTo>
                      <a:pt x="500" y="59"/>
                    </a:lnTo>
                    <a:lnTo>
                      <a:pt x="505" y="147"/>
                    </a:lnTo>
                    <a:lnTo>
                      <a:pt x="512" y="277"/>
                    </a:lnTo>
                    <a:lnTo>
                      <a:pt x="517" y="377"/>
                    </a:lnTo>
                    <a:lnTo>
                      <a:pt x="520" y="417"/>
                    </a:lnTo>
                    <a:lnTo>
                      <a:pt x="525" y="472"/>
                    </a:lnTo>
                    <a:lnTo>
                      <a:pt x="531" y="611"/>
                    </a:lnTo>
                    <a:lnTo>
                      <a:pt x="539" y="706"/>
                    </a:lnTo>
                    <a:lnTo>
                      <a:pt x="445" y="711"/>
                    </a:lnTo>
                    <a:lnTo>
                      <a:pt x="236" y="720"/>
                    </a:lnTo>
                    <a:lnTo>
                      <a:pt x="181" y="721"/>
                    </a:lnTo>
                    <a:lnTo>
                      <a:pt x="17" y="728"/>
                    </a:lnTo>
                    <a:lnTo>
                      <a:pt x="10" y="596"/>
                    </a:lnTo>
                    <a:lnTo>
                      <a:pt x="8" y="441"/>
                    </a:lnTo>
                    <a:lnTo>
                      <a:pt x="5" y="412"/>
                    </a:lnTo>
                    <a:lnTo>
                      <a:pt x="0" y="219"/>
                    </a:lnTo>
                    <a:lnTo>
                      <a:pt x="5" y="225"/>
                    </a:lnTo>
                    <a:lnTo>
                      <a:pt x="13" y="232"/>
                    </a:lnTo>
                    <a:lnTo>
                      <a:pt x="21" y="225"/>
                    </a:lnTo>
                    <a:lnTo>
                      <a:pt x="23" y="217"/>
                    </a:lnTo>
                    <a:lnTo>
                      <a:pt x="37" y="215"/>
                    </a:lnTo>
                    <a:lnTo>
                      <a:pt x="47" y="215"/>
                    </a:lnTo>
                    <a:lnTo>
                      <a:pt x="53" y="207"/>
                    </a:lnTo>
                    <a:lnTo>
                      <a:pt x="67" y="199"/>
                    </a:lnTo>
                    <a:lnTo>
                      <a:pt x="72" y="190"/>
                    </a:lnTo>
                    <a:lnTo>
                      <a:pt x="74" y="183"/>
                    </a:lnTo>
                    <a:lnTo>
                      <a:pt x="77" y="170"/>
                    </a:lnTo>
                    <a:lnTo>
                      <a:pt x="83" y="163"/>
                    </a:lnTo>
                    <a:lnTo>
                      <a:pt x="90" y="159"/>
                    </a:lnTo>
                    <a:lnTo>
                      <a:pt x="97" y="165"/>
                    </a:lnTo>
                    <a:lnTo>
                      <a:pt x="97" y="175"/>
                    </a:lnTo>
                    <a:lnTo>
                      <a:pt x="99" y="187"/>
                    </a:lnTo>
                    <a:lnTo>
                      <a:pt x="101" y="199"/>
                    </a:lnTo>
                    <a:lnTo>
                      <a:pt x="112" y="207"/>
                    </a:lnTo>
                    <a:lnTo>
                      <a:pt x="122" y="207"/>
                    </a:lnTo>
                    <a:lnTo>
                      <a:pt x="130" y="215"/>
                    </a:lnTo>
                    <a:lnTo>
                      <a:pt x="135" y="223"/>
                    </a:lnTo>
                    <a:lnTo>
                      <a:pt x="144" y="235"/>
                    </a:lnTo>
                    <a:lnTo>
                      <a:pt x="154" y="241"/>
                    </a:lnTo>
                    <a:lnTo>
                      <a:pt x="162" y="237"/>
                    </a:lnTo>
                    <a:lnTo>
                      <a:pt x="170" y="235"/>
                    </a:lnTo>
                    <a:lnTo>
                      <a:pt x="183" y="237"/>
                    </a:lnTo>
                    <a:lnTo>
                      <a:pt x="176" y="10"/>
                    </a:lnTo>
                    <a:lnTo>
                      <a:pt x="241" y="10"/>
                    </a:lnTo>
                    <a:lnTo>
                      <a:pt x="321" y="5"/>
                    </a:lnTo>
                    <a:lnTo>
                      <a:pt x="396" y="5"/>
                    </a:lnTo>
                  </a:path>
                </a:pathLst>
              </a:custGeom>
              <a:solidFill>
                <a:srgbClr val="E8E8E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86" name="Freeform 85"/>
              <p:cNvSpPr>
                <a:spLocks/>
              </p:cNvSpPr>
              <p:nvPr/>
            </p:nvSpPr>
            <p:spPr bwMode="auto">
              <a:xfrm>
                <a:off x="5349887" y="2164887"/>
                <a:ext cx="539411" cy="993322"/>
              </a:xfrm>
              <a:custGeom>
                <a:avLst/>
                <a:gdLst/>
                <a:ahLst/>
                <a:cxnLst>
                  <a:cxn ang="0">
                    <a:pos x="548" y="72"/>
                  </a:cxn>
                  <a:cxn ang="0">
                    <a:pos x="511" y="237"/>
                  </a:cxn>
                  <a:cxn ang="0">
                    <a:pos x="558" y="373"/>
                  </a:cxn>
                  <a:cxn ang="0">
                    <a:pos x="620" y="779"/>
                  </a:cxn>
                  <a:cxn ang="0">
                    <a:pos x="555" y="1085"/>
                  </a:cxn>
                  <a:cxn ang="0">
                    <a:pos x="518" y="1072"/>
                  </a:cxn>
                  <a:cxn ang="0">
                    <a:pos x="486" y="1048"/>
                  </a:cxn>
                  <a:cxn ang="0">
                    <a:pos x="473" y="1008"/>
                  </a:cxn>
                  <a:cxn ang="0">
                    <a:pos x="456" y="1039"/>
                  </a:cxn>
                  <a:cxn ang="0">
                    <a:pos x="423" y="1065"/>
                  </a:cxn>
                  <a:cxn ang="0">
                    <a:pos x="388" y="1074"/>
                  </a:cxn>
                  <a:cxn ang="0">
                    <a:pos x="361" y="1057"/>
                  </a:cxn>
                  <a:cxn ang="0">
                    <a:pos x="329" y="1060"/>
                  </a:cxn>
                  <a:cxn ang="0">
                    <a:pos x="277" y="1065"/>
                  </a:cxn>
                  <a:cxn ang="0">
                    <a:pos x="259" y="1090"/>
                  </a:cxn>
                  <a:cxn ang="0">
                    <a:pos x="215" y="1095"/>
                  </a:cxn>
                  <a:cxn ang="0">
                    <a:pos x="186" y="1067"/>
                  </a:cxn>
                  <a:cxn ang="0">
                    <a:pos x="168" y="1023"/>
                  </a:cxn>
                  <a:cxn ang="0">
                    <a:pos x="140" y="994"/>
                  </a:cxn>
                  <a:cxn ang="0">
                    <a:pos x="110" y="974"/>
                  </a:cxn>
                  <a:cxn ang="0">
                    <a:pos x="80" y="988"/>
                  </a:cxn>
                  <a:cxn ang="0">
                    <a:pos x="39" y="1015"/>
                  </a:cxn>
                  <a:cxn ang="0">
                    <a:pos x="28" y="977"/>
                  </a:cxn>
                  <a:cxn ang="0">
                    <a:pos x="17" y="930"/>
                  </a:cxn>
                  <a:cxn ang="0">
                    <a:pos x="32" y="877"/>
                  </a:cxn>
                  <a:cxn ang="0">
                    <a:pos x="90" y="867"/>
                  </a:cxn>
                  <a:cxn ang="0">
                    <a:pos x="105" y="840"/>
                  </a:cxn>
                  <a:cxn ang="0">
                    <a:pos x="93" y="799"/>
                  </a:cxn>
                  <a:cxn ang="0">
                    <a:pos x="128" y="783"/>
                  </a:cxn>
                  <a:cxn ang="0">
                    <a:pos x="128" y="737"/>
                  </a:cxn>
                  <a:cxn ang="0">
                    <a:pos x="152" y="670"/>
                  </a:cxn>
                  <a:cxn ang="0">
                    <a:pos x="133" y="632"/>
                  </a:cxn>
                  <a:cxn ang="0">
                    <a:pos x="122" y="575"/>
                  </a:cxn>
                  <a:cxn ang="0">
                    <a:pos x="112" y="530"/>
                  </a:cxn>
                  <a:cxn ang="0">
                    <a:pos x="112" y="492"/>
                  </a:cxn>
                  <a:cxn ang="0">
                    <a:pos x="133" y="450"/>
                  </a:cxn>
                  <a:cxn ang="0">
                    <a:pos x="150" y="419"/>
                  </a:cxn>
                  <a:cxn ang="0">
                    <a:pos x="152" y="375"/>
                  </a:cxn>
                  <a:cxn ang="0">
                    <a:pos x="168" y="339"/>
                  </a:cxn>
                  <a:cxn ang="0">
                    <a:pos x="160" y="303"/>
                  </a:cxn>
                  <a:cxn ang="0">
                    <a:pos x="150" y="263"/>
                  </a:cxn>
                  <a:cxn ang="0">
                    <a:pos x="147" y="237"/>
                  </a:cxn>
                  <a:cxn ang="0">
                    <a:pos x="137" y="217"/>
                  </a:cxn>
                  <a:cxn ang="0">
                    <a:pos x="122" y="181"/>
                  </a:cxn>
                  <a:cxn ang="0">
                    <a:pos x="97" y="135"/>
                  </a:cxn>
                  <a:cxn ang="0">
                    <a:pos x="97" y="101"/>
                  </a:cxn>
                  <a:cxn ang="0">
                    <a:pos x="90" y="48"/>
                  </a:cxn>
                  <a:cxn ang="0">
                    <a:pos x="85" y="21"/>
                  </a:cxn>
                </a:cxnLst>
                <a:rect l="0" t="0" r="r" b="b"/>
                <a:pathLst>
                  <a:path w="626" h="1103">
                    <a:moveTo>
                      <a:pt x="97" y="21"/>
                    </a:moveTo>
                    <a:lnTo>
                      <a:pt x="588" y="0"/>
                    </a:lnTo>
                    <a:lnTo>
                      <a:pt x="593" y="72"/>
                    </a:lnTo>
                    <a:lnTo>
                      <a:pt x="548" y="72"/>
                    </a:lnTo>
                    <a:lnTo>
                      <a:pt x="551" y="152"/>
                    </a:lnTo>
                    <a:lnTo>
                      <a:pt x="510" y="153"/>
                    </a:lnTo>
                    <a:lnTo>
                      <a:pt x="511" y="225"/>
                    </a:lnTo>
                    <a:lnTo>
                      <a:pt x="511" y="237"/>
                    </a:lnTo>
                    <a:lnTo>
                      <a:pt x="473" y="237"/>
                    </a:lnTo>
                    <a:lnTo>
                      <a:pt x="473" y="315"/>
                    </a:lnTo>
                    <a:lnTo>
                      <a:pt x="557" y="312"/>
                    </a:lnTo>
                    <a:lnTo>
                      <a:pt x="558" y="373"/>
                    </a:lnTo>
                    <a:lnTo>
                      <a:pt x="564" y="510"/>
                    </a:lnTo>
                    <a:lnTo>
                      <a:pt x="568" y="568"/>
                    </a:lnTo>
                    <a:lnTo>
                      <a:pt x="577" y="783"/>
                    </a:lnTo>
                    <a:lnTo>
                      <a:pt x="620" y="779"/>
                    </a:lnTo>
                    <a:lnTo>
                      <a:pt x="625" y="859"/>
                    </a:lnTo>
                    <a:lnTo>
                      <a:pt x="558" y="859"/>
                    </a:lnTo>
                    <a:lnTo>
                      <a:pt x="568" y="1087"/>
                    </a:lnTo>
                    <a:lnTo>
                      <a:pt x="555" y="1085"/>
                    </a:lnTo>
                    <a:lnTo>
                      <a:pt x="548" y="1087"/>
                    </a:lnTo>
                    <a:lnTo>
                      <a:pt x="536" y="1090"/>
                    </a:lnTo>
                    <a:lnTo>
                      <a:pt x="528" y="1085"/>
                    </a:lnTo>
                    <a:lnTo>
                      <a:pt x="518" y="1072"/>
                    </a:lnTo>
                    <a:lnTo>
                      <a:pt x="513" y="1065"/>
                    </a:lnTo>
                    <a:lnTo>
                      <a:pt x="506" y="1055"/>
                    </a:lnTo>
                    <a:lnTo>
                      <a:pt x="495" y="1055"/>
                    </a:lnTo>
                    <a:lnTo>
                      <a:pt x="486" y="1048"/>
                    </a:lnTo>
                    <a:lnTo>
                      <a:pt x="484" y="1037"/>
                    </a:lnTo>
                    <a:lnTo>
                      <a:pt x="483" y="1025"/>
                    </a:lnTo>
                    <a:lnTo>
                      <a:pt x="483" y="1014"/>
                    </a:lnTo>
                    <a:lnTo>
                      <a:pt x="473" y="1008"/>
                    </a:lnTo>
                    <a:lnTo>
                      <a:pt x="468" y="1012"/>
                    </a:lnTo>
                    <a:lnTo>
                      <a:pt x="461" y="1019"/>
                    </a:lnTo>
                    <a:lnTo>
                      <a:pt x="459" y="1032"/>
                    </a:lnTo>
                    <a:lnTo>
                      <a:pt x="456" y="1039"/>
                    </a:lnTo>
                    <a:lnTo>
                      <a:pt x="449" y="1048"/>
                    </a:lnTo>
                    <a:lnTo>
                      <a:pt x="439" y="1055"/>
                    </a:lnTo>
                    <a:lnTo>
                      <a:pt x="429" y="1065"/>
                    </a:lnTo>
                    <a:lnTo>
                      <a:pt x="423" y="1065"/>
                    </a:lnTo>
                    <a:lnTo>
                      <a:pt x="408" y="1067"/>
                    </a:lnTo>
                    <a:lnTo>
                      <a:pt x="406" y="1074"/>
                    </a:lnTo>
                    <a:lnTo>
                      <a:pt x="399" y="1080"/>
                    </a:lnTo>
                    <a:lnTo>
                      <a:pt x="388" y="1074"/>
                    </a:lnTo>
                    <a:lnTo>
                      <a:pt x="384" y="1070"/>
                    </a:lnTo>
                    <a:lnTo>
                      <a:pt x="377" y="1065"/>
                    </a:lnTo>
                    <a:lnTo>
                      <a:pt x="371" y="1057"/>
                    </a:lnTo>
                    <a:lnTo>
                      <a:pt x="361" y="1057"/>
                    </a:lnTo>
                    <a:lnTo>
                      <a:pt x="353" y="1052"/>
                    </a:lnTo>
                    <a:lnTo>
                      <a:pt x="342" y="1052"/>
                    </a:lnTo>
                    <a:lnTo>
                      <a:pt x="335" y="1060"/>
                    </a:lnTo>
                    <a:lnTo>
                      <a:pt x="329" y="1060"/>
                    </a:lnTo>
                    <a:lnTo>
                      <a:pt x="319" y="1067"/>
                    </a:lnTo>
                    <a:lnTo>
                      <a:pt x="304" y="1070"/>
                    </a:lnTo>
                    <a:lnTo>
                      <a:pt x="286" y="1067"/>
                    </a:lnTo>
                    <a:lnTo>
                      <a:pt x="277" y="1065"/>
                    </a:lnTo>
                    <a:lnTo>
                      <a:pt x="272" y="1065"/>
                    </a:lnTo>
                    <a:lnTo>
                      <a:pt x="264" y="1072"/>
                    </a:lnTo>
                    <a:lnTo>
                      <a:pt x="259" y="1080"/>
                    </a:lnTo>
                    <a:lnTo>
                      <a:pt x="259" y="1090"/>
                    </a:lnTo>
                    <a:lnTo>
                      <a:pt x="241" y="1095"/>
                    </a:lnTo>
                    <a:lnTo>
                      <a:pt x="232" y="1102"/>
                    </a:lnTo>
                    <a:lnTo>
                      <a:pt x="222" y="1102"/>
                    </a:lnTo>
                    <a:lnTo>
                      <a:pt x="215" y="1095"/>
                    </a:lnTo>
                    <a:lnTo>
                      <a:pt x="210" y="1087"/>
                    </a:lnTo>
                    <a:lnTo>
                      <a:pt x="206" y="1080"/>
                    </a:lnTo>
                    <a:lnTo>
                      <a:pt x="200" y="1072"/>
                    </a:lnTo>
                    <a:lnTo>
                      <a:pt x="186" y="1067"/>
                    </a:lnTo>
                    <a:lnTo>
                      <a:pt x="186" y="1055"/>
                    </a:lnTo>
                    <a:lnTo>
                      <a:pt x="182" y="1047"/>
                    </a:lnTo>
                    <a:lnTo>
                      <a:pt x="175" y="1032"/>
                    </a:lnTo>
                    <a:lnTo>
                      <a:pt x="168" y="1023"/>
                    </a:lnTo>
                    <a:lnTo>
                      <a:pt x="157" y="1019"/>
                    </a:lnTo>
                    <a:lnTo>
                      <a:pt x="154" y="1008"/>
                    </a:lnTo>
                    <a:lnTo>
                      <a:pt x="147" y="1003"/>
                    </a:lnTo>
                    <a:lnTo>
                      <a:pt x="140" y="994"/>
                    </a:lnTo>
                    <a:lnTo>
                      <a:pt x="130" y="985"/>
                    </a:lnTo>
                    <a:lnTo>
                      <a:pt x="128" y="974"/>
                    </a:lnTo>
                    <a:lnTo>
                      <a:pt x="117" y="970"/>
                    </a:lnTo>
                    <a:lnTo>
                      <a:pt x="110" y="974"/>
                    </a:lnTo>
                    <a:lnTo>
                      <a:pt x="99" y="970"/>
                    </a:lnTo>
                    <a:lnTo>
                      <a:pt x="93" y="977"/>
                    </a:lnTo>
                    <a:lnTo>
                      <a:pt x="88" y="979"/>
                    </a:lnTo>
                    <a:lnTo>
                      <a:pt x="80" y="988"/>
                    </a:lnTo>
                    <a:lnTo>
                      <a:pt x="66" y="994"/>
                    </a:lnTo>
                    <a:lnTo>
                      <a:pt x="53" y="1008"/>
                    </a:lnTo>
                    <a:lnTo>
                      <a:pt x="48" y="1015"/>
                    </a:lnTo>
                    <a:lnTo>
                      <a:pt x="39" y="1015"/>
                    </a:lnTo>
                    <a:lnTo>
                      <a:pt x="39" y="1007"/>
                    </a:lnTo>
                    <a:lnTo>
                      <a:pt x="32" y="994"/>
                    </a:lnTo>
                    <a:lnTo>
                      <a:pt x="28" y="988"/>
                    </a:lnTo>
                    <a:lnTo>
                      <a:pt x="28" y="977"/>
                    </a:lnTo>
                    <a:lnTo>
                      <a:pt x="30" y="965"/>
                    </a:lnTo>
                    <a:lnTo>
                      <a:pt x="32" y="950"/>
                    </a:lnTo>
                    <a:lnTo>
                      <a:pt x="25" y="940"/>
                    </a:lnTo>
                    <a:lnTo>
                      <a:pt x="17" y="930"/>
                    </a:lnTo>
                    <a:lnTo>
                      <a:pt x="13" y="925"/>
                    </a:lnTo>
                    <a:lnTo>
                      <a:pt x="0" y="895"/>
                    </a:lnTo>
                    <a:lnTo>
                      <a:pt x="25" y="877"/>
                    </a:lnTo>
                    <a:lnTo>
                      <a:pt x="32" y="877"/>
                    </a:lnTo>
                    <a:lnTo>
                      <a:pt x="53" y="883"/>
                    </a:lnTo>
                    <a:lnTo>
                      <a:pt x="75" y="883"/>
                    </a:lnTo>
                    <a:lnTo>
                      <a:pt x="80" y="877"/>
                    </a:lnTo>
                    <a:lnTo>
                      <a:pt x="90" y="867"/>
                    </a:lnTo>
                    <a:lnTo>
                      <a:pt x="97" y="868"/>
                    </a:lnTo>
                    <a:lnTo>
                      <a:pt x="105" y="863"/>
                    </a:lnTo>
                    <a:lnTo>
                      <a:pt x="105" y="852"/>
                    </a:lnTo>
                    <a:lnTo>
                      <a:pt x="105" y="840"/>
                    </a:lnTo>
                    <a:lnTo>
                      <a:pt x="97" y="827"/>
                    </a:lnTo>
                    <a:lnTo>
                      <a:pt x="90" y="819"/>
                    </a:lnTo>
                    <a:lnTo>
                      <a:pt x="88" y="812"/>
                    </a:lnTo>
                    <a:lnTo>
                      <a:pt x="93" y="799"/>
                    </a:lnTo>
                    <a:lnTo>
                      <a:pt x="99" y="799"/>
                    </a:lnTo>
                    <a:lnTo>
                      <a:pt x="110" y="797"/>
                    </a:lnTo>
                    <a:lnTo>
                      <a:pt x="122" y="790"/>
                    </a:lnTo>
                    <a:lnTo>
                      <a:pt x="128" y="783"/>
                    </a:lnTo>
                    <a:lnTo>
                      <a:pt x="128" y="770"/>
                    </a:lnTo>
                    <a:lnTo>
                      <a:pt x="127" y="757"/>
                    </a:lnTo>
                    <a:lnTo>
                      <a:pt x="127" y="748"/>
                    </a:lnTo>
                    <a:lnTo>
                      <a:pt x="128" y="737"/>
                    </a:lnTo>
                    <a:lnTo>
                      <a:pt x="127" y="728"/>
                    </a:lnTo>
                    <a:lnTo>
                      <a:pt x="152" y="697"/>
                    </a:lnTo>
                    <a:lnTo>
                      <a:pt x="159" y="679"/>
                    </a:lnTo>
                    <a:lnTo>
                      <a:pt x="152" y="670"/>
                    </a:lnTo>
                    <a:lnTo>
                      <a:pt x="150" y="657"/>
                    </a:lnTo>
                    <a:lnTo>
                      <a:pt x="144" y="648"/>
                    </a:lnTo>
                    <a:lnTo>
                      <a:pt x="137" y="639"/>
                    </a:lnTo>
                    <a:lnTo>
                      <a:pt x="133" y="632"/>
                    </a:lnTo>
                    <a:lnTo>
                      <a:pt x="130" y="619"/>
                    </a:lnTo>
                    <a:lnTo>
                      <a:pt x="128" y="610"/>
                    </a:lnTo>
                    <a:lnTo>
                      <a:pt x="128" y="585"/>
                    </a:lnTo>
                    <a:lnTo>
                      <a:pt x="122" y="575"/>
                    </a:lnTo>
                    <a:lnTo>
                      <a:pt x="120" y="565"/>
                    </a:lnTo>
                    <a:lnTo>
                      <a:pt x="112" y="553"/>
                    </a:lnTo>
                    <a:lnTo>
                      <a:pt x="112" y="541"/>
                    </a:lnTo>
                    <a:lnTo>
                      <a:pt x="112" y="530"/>
                    </a:lnTo>
                    <a:lnTo>
                      <a:pt x="110" y="519"/>
                    </a:lnTo>
                    <a:lnTo>
                      <a:pt x="105" y="512"/>
                    </a:lnTo>
                    <a:lnTo>
                      <a:pt x="105" y="501"/>
                    </a:lnTo>
                    <a:lnTo>
                      <a:pt x="112" y="492"/>
                    </a:lnTo>
                    <a:lnTo>
                      <a:pt x="119" y="487"/>
                    </a:lnTo>
                    <a:lnTo>
                      <a:pt x="122" y="470"/>
                    </a:lnTo>
                    <a:lnTo>
                      <a:pt x="127" y="457"/>
                    </a:lnTo>
                    <a:lnTo>
                      <a:pt x="133" y="450"/>
                    </a:lnTo>
                    <a:lnTo>
                      <a:pt x="142" y="450"/>
                    </a:lnTo>
                    <a:lnTo>
                      <a:pt x="150" y="443"/>
                    </a:lnTo>
                    <a:lnTo>
                      <a:pt x="147" y="430"/>
                    </a:lnTo>
                    <a:lnTo>
                      <a:pt x="150" y="419"/>
                    </a:lnTo>
                    <a:lnTo>
                      <a:pt x="150" y="408"/>
                    </a:lnTo>
                    <a:lnTo>
                      <a:pt x="152" y="397"/>
                    </a:lnTo>
                    <a:lnTo>
                      <a:pt x="154" y="385"/>
                    </a:lnTo>
                    <a:lnTo>
                      <a:pt x="152" y="375"/>
                    </a:lnTo>
                    <a:lnTo>
                      <a:pt x="154" y="365"/>
                    </a:lnTo>
                    <a:lnTo>
                      <a:pt x="159" y="355"/>
                    </a:lnTo>
                    <a:lnTo>
                      <a:pt x="160" y="345"/>
                    </a:lnTo>
                    <a:lnTo>
                      <a:pt x="168" y="339"/>
                    </a:lnTo>
                    <a:lnTo>
                      <a:pt x="168" y="332"/>
                    </a:lnTo>
                    <a:lnTo>
                      <a:pt x="167" y="321"/>
                    </a:lnTo>
                    <a:lnTo>
                      <a:pt x="164" y="312"/>
                    </a:lnTo>
                    <a:lnTo>
                      <a:pt x="160" y="303"/>
                    </a:lnTo>
                    <a:lnTo>
                      <a:pt x="157" y="290"/>
                    </a:lnTo>
                    <a:lnTo>
                      <a:pt x="157" y="285"/>
                    </a:lnTo>
                    <a:lnTo>
                      <a:pt x="157" y="270"/>
                    </a:lnTo>
                    <a:lnTo>
                      <a:pt x="150" y="263"/>
                    </a:lnTo>
                    <a:lnTo>
                      <a:pt x="157" y="253"/>
                    </a:lnTo>
                    <a:lnTo>
                      <a:pt x="150" y="252"/>
                    </a:lnTo>
                    <a:lnTo>
                      <a:pt x="152" y="243"/>
                    </a:lnTo>
                    <a:lnTo>
                      <a:pt x="147" y="237"/>
                    </a:lnTo>
                    <a:lnTo>
                      <a:pt x="147" y="228"/>
                    </a:lnTo>
                    <a:lnTo>
                      <a:pt x="150" y="219"/>
                    </a:lnTo>
                    <a:lnTo>
                      <a:pt x="147" y="210"/>
                    </a:lnTo>
                    <a:lnTo>
                      <a:pt x="137" y="217"/>
                    </a:lnTo>
                    <a:lnTo>
                      <a:pt x="133" y="208"/>
                    </a:lnTo>
                    <a:lnTo>
                      <a:pt x="128" y="201"/>
                    </a:lnTo>
                    <a:lnTo>
                      <a:pt x="128" y="190"/>
                    </a:lnTo>
                    <a:lnTo>
                      <a:pt x="122" y="181"/>
                    </a:lnTo>
                    <a:lnTo>
                      <a:pt x="119" y="172"/>
                    </a:lnTo>
                    <a:lnTo>
                      <a:pt x="105" y="161"/>
                    </a:lnTo>
                    <a:lnTo>
                      <a:pt x="97" y="148"/>
                    </a:lnTo>
                    <a:lnTo>
                      <a:pt x="97" y="135"/>
                    </a:lnTo>
                    <a:lnTo>
                      <a:pt x="90" y="130"/>
                    </a:lnTo>
                    <a:lnTo>
                      <a:pt x="90" y="117"/>
                    </a:lnTo>
                    <a:lnTo>
                      <a:pt x="93" y="110"/>
                    </a:lnTo>
                    <a:lnTo>
                      <a:pt x="97" y="101"/>
                    </a:lnTo>
                    <a:lnTo>
                      <a:pt x="95" y="92"/>
                    </a:lnTo>
                    <a:lnTo>
                      <a:pt x="88" y="81"/>
                    </a:lnTo>
                    <a:lnTo>
                      <a:pt x="85" y="72"/>
                    </a:lnTo>
                    <a:lnTo>
                      <a:pt x="90" y="48"/>
                    </a:lnTo>
                    <a:lnTo>
                      <a:pt x="80" y="46"/>
                    </a:lnTo>
                    <a:lnTo>
                      <a:pt x="85" y="37"/>
                    </a:lnTo>
                    <a:lnTo>
                      <a:pt x="90" y="28"/>
                    </a:lnTo>
                    <a:lnTo>
                      <a:pt x="85" y="21"/>
                    </a:lnTo>
                    <a:lnTo>
                      <a:pt x="97" y="21"/>
                    </a:lnTo>
                  </a:path>
                </a:pathLst>
              </a:custGeom>
              <a:solidFill>
                <a:srgbClr val="349D96"/>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87" name="Freeform 86"/>
              <p:cNvSpPr>
                <a:spLocks/>
              </p:cNvSpPr>
              <p:nvPr/>
            </p:nvSpPr>
            <p:spPr bwMode="auto">
              <a:xfrm>
                <a:off x="2616641" y="3657121"/>
                <a:ext cx="568708" cy="353021"/>
              </a:xfrm>
              <a:custGeom>
                <a:avLst/>
                <a:gdLst/>
                <a:ahLst/>
                <a:cxnLst>
                  <a:cxn ang="0">
                    <a:pos x="388" y="201"/>
                  </a:cxn>
                  <a:cxn ang="0">
                    <a:pos x="406" y="197"/>
                  </a:cxn>
                  <a:cxn ang="0">
                    <a:pos x="411" y="202"/>
                  </a:cxn>
                  <a:cxn ang="0">
                    <a:pos x="418" y="215"/>
                  </a:cxn>
                  <a:cxn ang="0">
                    <a:pos x="426" y="234"/>
                  </a:cxn>
                  <a:cxn ang="0">
                    <a:pos x="442" y="241"/>
                  </a:cxn>
                  <a:cxn ang="0">
                    <a:pos x="458" y="252"/>
                  </a:cxn>
                  <a:cxn ang="0">
                    <a:pos x="466" y="270"/>
                  </a:cxn>
                  <a:cxn ang="0">
                    <a:pos x="471" y="289"/>
                  </a:cxn>
                  <a:cxn ang="0">
                    <a:pos x="489" y="296"/>
                  </a:cxn>
                  <a:cxn ang="0">
                    <a:pos x="504" y="312"/>
                  </a:cxn>
                  <a:cxn ang="0">
                    <a:pos x="526" y="319"/>
                  </a:cxn>
                  <a:cxn ang="0">
                    <a:pos x="546" y="316"/>
                  </a:cxn>
                  <a:cxn ang="0">
                    <a:pos x="571" y="321"/>
                  </a:cxn>
                  <a:cxn ang="0">
                    <a:pos x="582" y="332"/>
                  </a:cxn>
                  <a:cxn ang="0">
                    <a:pos x="591" y="354"/>
                  </a:cxn>
                  <a:cxn ang="0">
                    <a:pos x="600" y="372"/>
                  </a:cxn>
                  <a:cxn ang="0">
                    <a:pos x="616" y="388"/>
                  </a:cxn>
                  <a:cxn ang="0">
                    <a:pos x="636" y="383"/>
                  </a:cxn>
                  <a:cxn ang="0">
                    <a:pos x="654" y="386"/>
                  </a:cxn>
                  <a:cxn ang="0">
                    <a:pos x="356" y="386"/>
                  </a:cxn>
                  <a:cxn ang="0">
                    <a:pos x="110" y="381"/>
                  </a:cxn>
                  <a:cxn ang="0">
                    <a:pos x="21" y="352"/>
                  </a:cxn>
                  <a:cxn ang="0">
                    <a:pos x="28" y="170"/>
                  </a:cxn>
                  <a:cxn ang="0">
                    <a:pos x="0" y="167"/>
                  </a:cxn>
                  <a:cxn ang="0">
                    <a:pos x="5" y="88"/>
                  </a:cxn>
                  <a:cxn ang="0">
                    <a:pos x="88" y="75"/>
                  </a:cxn>
                  <a:cxn ang="0">
                    <a:pos x="106" y="70"/>
                  </a:cxn>
                  <a:cxn ang="0">
                    <a:pos x="133" y="60"/>
                  </a:cxn>
                  <a:cxn ang="0">
                    <a:pos x="138" y="39"/>
                  </a:cxn>
                  <a:cxn ang="0">
                    <a:pos x="161" y="33"/>
                  </a:cxn>
                  <a:cxn ang="0">
                    <a:pos x="181" y="8"/>
                  </a:cxn>
                  <a:cxn ang="0">
                    <a:pos x="188" y="12"/>
                  </a:cxn>
                  <a:cxn ang="0">
                    <a:pos x="175" y="39"/>
                  </a:cxn>
                  <a:cxn ang="0">
                    <a:pos x="164" y="73"/>
                  </a:cxn>
                  <a:cxn ang="0">
                    <a:pos x="144" y="88"/>
                  </a:cxn>
                  <a:cxn ang="0">
                    <a:pos x="151" y="92"/>
                  </a:cxn>
                  <a:cxn ang="0">
                    <a:pos x="177" y="73"/>
                  </a:cxn>
                  <a:cxn ang="0">
                    <a:pos x="184" y="40"/>
                  </a:cxn>
                  <a:cxn ang="0">
                    <a:pos x="188" y="65"/>
                  </a:cxn>
                  <a:cxn ang="0">
                    <a:pos x="181" y="90"/>
                  </a:cxn>
                  <a:cxn ang="0">
                    <a:pos x="191" y="112"/>
                  </a:cxn>
                  <a:cxn ang="0">
                    <a:pos x="201" y="115"/>
                  </a:cxn>
                  <a:cxn ang="0">
                    <a:pos x="210" y="75"/>
                  </a:cxn>
                  <a:cxn ang="0">
                    <a:pos x="208" y="35"/>
                  </a:cxn>
                  <a:cxn ang="0">
                    <a:pos x="246" y="33"/>
                  </a:cxn>
                  <a:cxn ang="0">
                    <a:pos x="248" y="70"/>
                  </a:cxn>
                  <a:cxn ang="0">
                    <a:pos x="251" y="52"/>
                  </a:cxn>
                  <a:cxn ang="0">
                    <a:pos x="251" y="13"/>
                  </a:cxn>
                  <a:cxn ang="0">
                    <a:pos x="273" y="33"/>
                  </a:cxn>
                  <a:cxn ang="0">
                    <a:pos x="284" y="59"/>
                  </a:cxn>
                  <a:cxn ang="0">
                    <a:pos x="302" y="73"/>
                  </a:cxn>
                  <a:cxn ang="0">
                    <a:pos x="338" y="88"/>
                  </a:cxn>
                  <a:cxn ang="0">
                    <a:pos x="333" y="108"/>
                  </a:cxn>
                  <a:cxn ang="0">
                    <a:pos x="342" y="125"/>
                  </a:cxn>
                  <a:cxn ang="0">
                    <a:pos x="348" y="148"/>
                  </a:cxn>
                  <a:cxn ang="0">
                    <a:pos x="356" y="167"/>
                  </a:cxn>
                  <a:cxn ang="0">
                    <a:pos x="374" y="174"/>
                  </a:cxn>
                  <a:cxn ang="0">
                    <a:pos x="374" y="188"/>
                  </a:cxn>
                </a:cxnLst>
                <a:rect l="0" t="0" r="r" b="b"/>
                <a:pathLst>
                  <a:path w="660" h="392">
                    <a:moveTo>
                      <a:pt x="381" y="197"/>
                    </a:moveTo>
                    <a:lnTo>
                      <a:pt x="388" y="201"/>
                    </a:lnTo>
                    <a:lnTo>
                      <a:pt x="391" y="194"/>
                    </a:lnTo>
                    <a:lnTo>
                      <a:pt x="406" y="197"/>
                    </a:lnTo>
                    <a:lnTo>
                      <a:pt x="413" y="194"/>
                    </a:lnTo>
                    <a:lnTo>
                      <a:pt x="411" y="202"/>
                    </a:lnTo>
                    <a:lnTo>
                      <a:pt x="422" y="207"/>
                    </a:lnTo>
                    <a:lnTo>
                      <a:pt x="418" y="215"/>
                    </a:lnTo>
                    <a:lnTo>
                      <a:pt x="422" y="222"/>
                    </a:lnTo>
                    <a:lnTo>
                      <a:pt x="426" y="234"/>
                    </a:lnTo>
                    <a:lnTo>
                      <a:pt x="436" y="237"/>
                    </a:lnTo>
                    <a:lnTo>
                      <a:pt x="442" y="241"/>
                    </a:lnTo>
                    <a:lnTo>
                      <a:pt x="449" y="250"/>
                    </a:lnTo>
                    <a:lnTo>
                      <a:pt x="458" y="252"/>
                    </a:lnTo>
                    <a:lnTo>
                      <a:pt x="469" y="257"/>
                    </a:lnTo>
                    <a:lnTo>
                      <a:pt x="466" y="270"/>
                    </a:lnTo>
                    <a:lnTo>
                      <a:pt x="471" y="279"/>
                    </a:lnTo>
                    <a:lnTo>
                      <a:pt x="471" y="289"/>
                    </a:lnTo>
                    <a:lnTo>
                      <a:pt x="476" y="296"/>
                    </a:lnTo>
                    <a:lnTo>
                      <a:pt x="489" y="296"/>
                    </a:lnTo>
                    <a:lnTo>
                      <a:pt x="494" y="304"/>
                    </a:lnTo>
                    <a:lnTo>
                      <a:pt x="504" y="312"/>
                    </a:lnTo>
                    <a:lnTo>
                      <a:pt x="514" y="314"/>
                    </a:lnTo>
                    <a:lnTo>
                      <a:pt x="526" y="319"/>
                    </a:lnTo>
                    <a:lnTo>
                      <a:pt x="540" y="319"/>
                    </a:lnTo>
                    <a:lnTo>
                      <a:pt x="546" y="316"/>
                    </a:lnTo>
                    <a:lnTo>
                      <a:pt x="562" y="321"/>
                    </a:lnTo>
                    <a:lnTo>
                      <a:pt x="571" y="321"/>
                    </a:lnTo>
                    <a:lnTo>
                      <a:pt x="578" y="324"/>
                    </a:lnTo>
                    <a:lnTo>
                      <a:pt x="582" y="332"/>
                    </a:lnTo>
                    <a:lnTo>
                      <a:pt x="591" y="336"/>
                    </a:lnTo>
                    <a:lnTo>
                      <a:pt x="591" y="354"/>
                    </a:lnTo>
                    <a:lnTo>
                      <a:pt x="589" y="366"/>
                    </a:lnTo>
                    <a:lnTo>
                      <a:pt x="600" y="372"/>
                    </a:lnTo>
                    <a:lnTo>
                      <a:pt x="609" y="381"/>
                    </a:lnTo>
                    <a:lnTo>
                      <a:pt x="616" y="388"/>
                    </a:lnTo>
                    <a:lnTo>
                      <a:pt x="629" y="383"/>
                    </a:lnTo>
                    <a:lnTo>
                      <a:pt x="636" y="383"/>
                    </a:lnTo>
                    <a:lnTo>
                      <a:pt x="645" y="386"/>
                    </a:lnTo>
                    <a:lnTo>
                      <a:pt x="654" y="386"/>
                    </a:lnTo>
                    <a:lnTo>
                      <a:pt x="659" y="391"/>
                    </a:lnTo>
                    <a:lnTo>
                      <a:pt x="356" y="386"/>
                    </a:lnTo>
                    <a:lnTo>
                      <a:pt x="196" y="383"/>
                    </a:lnTo>
                    <a:lnTo>
                      <a:pt x="110" y="381"/>
                    </a:lnTo>
                    <a:lnTo>
                      <a:pt x="21" y="377"/>
                    </a:lnTo>
                    <a:lnTo>
                      <a:pt x="21" y="352"/>
                    </a:lnTo>
                    <a:lnTo>
                      <a:pt x="25" y="257"/>
                    </a:lnTo>
                    <a:lnTo>
                      <a:pt x="28" y="170"/>
                    </a:lnTo>
                    <a:lnTo>
                      <a:pt x="8" y="170"/>
                    </a:lnTo>
                    <a:lnTo>
                      <a:pt x="0" y="167"/>
                    </a:lnTo>
                    <a:lnTo>
                      <a:pt x="0" y="152"/>
                    </a:lnTo>
                    <a:lnTo>
                      <a:pt x="5" y="88"/>
                    </a:lnTo>
                    <a:lnTo>
                      <a:pt x="88" y="90"/>
                    </a:lnTo>
                    <a:lnTo>
                      <a:pt x="88" y="75"/>
                    </a:lnTo>
                    <a:lnTo>
                      <a:pt x="91" y="70"/>
                    </a:lnTo>
                    <a:lnTo>
                      <a:pt x="106" y="70"/>
                    </a:lnTo>
                    <a:lnTo>
                      <a:pt x="121" y="67"/>
                    </a:lnTo>
                    <a:lnTo>
                      <a:pt x="133" y="60"/>
                    </a:lnTo>
                    <a:lnTo>
                      <a:pt x="138" y="52"/>
                    </a:lnTo>
                    <a:lnTo>
                      <a:pt x="138" y="39"/>
                    </a:lnTo>
                    <a:lnTo>
                      <a:pt x="148" y="35"/>
                    </a:lnTo>
                    <a:lnTo>
                      <a:pt x="161" y="33"/>
                    </a:lnTo>
                    <a:lnTo>
                      <a:pt x="173" y="21"/>
                    </a:lnTo>
                    <a:lnTo>
                      <a:pt x="181" y="8"/>
                    </a:lnTo>
                    <a:lnTo>
                      <a:pt x="183" y="0"/>
                    </a:lnTo>
                    <a:lnTo>
                      <a:pt x="188" y="12"/>
                    </a:lnTo>
                    <a:lnTo>
                      <a:pt x="191" y="23"/>
                    </a:lnTo>
                    <a:lnTo>
                      <a:pt x="175" y="39"/>
                    </a:lnTo>
                    <a:lnTo>
                      <a:pt x="163" y="60"/>
                    </a:lnTo>
                    <a:lnTo>
                      <a:pt x="164" y="73"/>
                    </a:lnTo>
                    <a:lnTo>
                      <a:pt x="155" y="75"/>
                    </a:lnTo>
                    <a:lnTo>
                      <a:pt x="144" y="88"/>
                    </a:lnTo>
                    <a:lnTo>
                      <a:pt x="133" y="100"/>
                    </a:lnTo>
                    <a:lnTo>
                      <a:pt x="151" y="92"/>
                    </a:lnTo>
                    <a:lnTo>
                      <a:pt x="170" y="83"/>
                    </a:lnTo>
                    <a:lnTo>
                      <a:pt x="177" y="73"/>
                    </a:lnTo>
                    <a:lnTo>
                      <a:pt x="175" y="59"/>
                    </a:lnTo>
                    <a:lnTo>
                      <a:pt x="184" y="40"/>
                    </a:lnTo>
                    <a:lnTo>
                      <a:pt x="188" y="55"/>
                    </a:lnTo>
                    <a:lnTo>
                      <a:pt x="188" y="65"/>
                    </a:lnTo>
                    <a:lnTo>
                      <a:pt x="184" y="75"/>
                    </a:lnTo>
                    <a:lnTo>
                      <a:pt x="181" y="90"/>
                    </a:lnTo>
                    <a:lnTo>
                      <a:pt x="186" y="100"/>
                    </a:lnTo>
                    <a:lnTo>
                      <a:pt x="191" y="112"/>
                    </a:lnTo>
                    <a:lnTo>
                      <a:pt x="193" y="125"/>
                    </a:lnTo>
                    <a:lnTo>
                      <a:pt x="201" y="115"/>
                    </a:lnTo>
                    <a:lnTo>
                      <a:pt x="206" y="108"/>
                    </a:lnTo>
                    <a:lnTo>
                      <a:pt x="210" y="75"/>
                    </a:lnTo>
                    <a:lnTo>
                      <a:pt x="201" y="46"/>
                    </a:lnTo>
                    <a:lnTo>
                      <a:pt x="208" y="35"/>
                    </a:lnTo>
                    <a:lnTo>
                      <a:pt x="236" y="17"/>
                    </a:lnTo>
                    <a:lnTo>
                      <a:pt x="246" y="33"/>
                    </a:lnTo>
                    <a:lnTo>
                      <a:pt x="243" y="50"/>
                    </a:lnTo>
                    <a:lnTo>
                      <a:pt x="248" y="70"/>
                    </a:lnTo>
                    <a:lnTo>
                      <a:pt x="255" y="60"/>
                    </a:lnTo>
                    <a:lnTo>
                      <a:pt x="251" y="52"/>
                    </a:lnTo>
                    <a:lnTo>
                      <a:pt x="255" y="23"/>
                    </a:lnTo>
                    <a:lnTo>
                      <a:pt x="251" y="13"/>
                    </a:lnTo>
                    <a:lnTo>
                      <a:pt x="266" y="21"/>
                    </a:lnTo>
                    <a:lnTo>
                      <a:pt x="273" y="33"/>
                    </a:lnTo>
                    <a:lnTo>
                      <a:pt x="276" y="52"/>
                    </a:lnTo>
                    <a:lnTo>
                      <a:pt x="284" y="59"/>
                    </a:lnTo>
                    <a:lnTo>
                      <a:pt x="293" y="60"/>
                    </a:lnTo>
                    <a:lnTo>
                      <a:pt x="302" y="73"/>
                    </a:lnTo>
                    <a:lnTo>
                      <a:pt x="318" y="83"/>
                    </a:lnTo>
                    <a:lnTo>
                      <a:pt x="338" y="88"/>
                    </a:lnTo>
                    <a:lnTo>
                      <a:pt x="333" y="95"/>
                    </a:lnTo>
                    <a:lnTo>
                      <a:pt x="333" y="108"/>
                    </a:lnTo>
                    <a:lnTo>
                      <a:pt x="336" y="115"/>
                    </a:lnTo>
                    <a:lnTo>
                      <a:pt x="342" y="125"/>
                    </a:lnTo>
                    <a:lnTo>
                      <a:pt x="348" y="137"/>
                    </a:lnTo>
                    <a:lnTo>
                      <a:pt x="348" y="148"/>
                    </a:lnTo>
                    <a:lnTo>
                      <a:pt x="351" y="155"/>
                    </a:lnTo>
                    <a:lnTo>
                      <a:pt x="356" y="167"/>
                    </a:lnTo>
                    <a:lnTo>
                      <a:pt x="368" y="170"/>
                    </a:lnTo>
                    <a:lnTo>
                      <a:pt x="374" y="174"/>
                    </a:lnTo>
                    <a:lnTo>
                      <a:pt x="381" y="182"/>
                    </a:lnTo>
                    <a:lnTo>
                      <a:pt x="374" y="188"/>
                    </a:lnTo>
                    <a:lnTo>
                      <a:pt x="381" y="197"/>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88" name="Freeform 87"/>
              <p:cNvSpPr>
                <a:spLocks/>
              </p:cNvSpPr>
              <p:nvPr/>
            </p:nvSpPr>
            <p:spPr bwMode="auto">
              <a:xfrm>
                <a:off x="5019002" y="4129016"/>
                <a:ext cx="612654" cy="498912"/>
              </a:xfrm>
              <a:custGeom>
                <a:avLst/>
                <a:gdLst/>
                <a:ahLst/>
                <a:cxnLst>
                  <a:cxn ang="0">
                    <a:pos x="25" y="349"/>
                  </a:cxn>
                  <a:cxn ang="0">
                    <a:pos x="45" y="339"/>
                  </a:cxn>
                  <a:cxn ang="0">
                    <a:pos x="119" y="326"/>
                  </a:cxn>
                  <a:cxn ang="0">
                    <a:pos x="130" y="311"/>
                  </a:cxn>
                  <a:cxn ang="0">
                    <a:pos x="142" y="294"/>
                  </a:cxn>
                  <a:cxn ang="0">
                    <a:pos x="164" y="289"/>
                  </a:cxn>
                  <a:cxn ang="0">
                    <a:pos x="182" y="284"/>
                  </a:cxn>
                  <a:cxn ang="0">
                    <a:pos x="175" y="264"/>
                  </a:cxn>
                  <a:cxn ang="0">
                    <a:pos x="184" y="244"/>
                  </a:cxn>
                  <a:cxn ang="0">
                    <a:pos x="217" y="227"/>
                  </a:cxn>
                  <a:cxn ang="0">
                    <a:pos x="227" y="209"/>
                  </a:cxn>
                  <a:cxn ang="0">
                    <a:pos x="246" y="197"/>
                  </a:cxn>
                  <a:cxn ang="0">
                    <a:pos x="266" y="173"/>
                  </a:cxn>
                  <a:cxn ang="0">
                    <a:pos x="266" y="152"/>
                  </a:cxn>
                  <a:cxn ang="0">
                    <a:pos x="275" y="117"/>
                  </a:cxn>
                  <a:cxn ang="0">
                    <a:pos x="277" y="93"/>
                  </a:cxn>
                  <a:cxn ang="0">
                    <a:pos x="311" y="65"/>
                  </a:cxn>
                  <a:cxn ang="0">
                    <a:pos x="333" y="35"/>
                  </a:cxn>
                  <a:cxn ang="0">
                    <a:pos x="355" y="26"/>
                  </a:cxn>
                  <a:cxn ang="0">
                    <a:pos x="366" y="12"/>
                  </a:cxn>
                  <a:cxn ang="0">
                    <a:pos x="384" y="10"/>
                  </a:cxn>
                  <a:cxn ang="0">
                    <a:pos x="402" y="17"/>
                  </a:cxn>
                  <a:cxn ang="0">
                    <a:pos x="428" y="20"/>
                  </a:cxn>
                  <a:cxn ang="0">
                    <a:pos x="446" y="6"/>
                  </a:cxn>
                  <a:cxn ang="0">
                    <a:pos x="481" y="0"/>
                  </a:cxn>
                  <a:cxn ang="0">
                    <a:pos x="494" y="6"/>
                  </a:cxn>
                  <a:cxn ang="0">
                    <a:pos x="521" y="1"/>
                  </a:cxn>
                  <a:cxn ang="0">
                    <a:pos x="535" y="35"/>
                  </a:cxn>
                  <a:cxn ang="0">
                    <a:pos x="533" y="274"/>
                  </a:cxn>
                  <a:cxn ang="0">
                    <a:pos x="618" y="272"/>
                  </a:cxn>
                  <a:cxn ang="0">
                    <a:pos x="622" y="349"/>
                  </a:cxn>
                  <a:cxn ang="0">
                    <a:pos x="710" y="532"/>
                  </a:cxn>
                  <a:cxn ang="0">
                    <a:pos x="431" y="543"/>
                  </a:cxn>
                  <a:cxn ang="0">
                    <a:pos x="306" y="546"/>
                  </a:cxn>
                  <a:cxn ang="0">
                    <a:pos x="39" y="553"/>
                  </a:cxn>
                  <a:cxn ang="0">
                    <a:pos x="66" y="528"/>
                  </a:cxn>
                  <a:cxn ang="0">
                    <a:pos x="65" y="506"/>
                  </a:cxn>
                  <a:cxn ang="0">
                    <a:pos x="66" y="483"/>
                  </a:cxn>
                  <a:cxn ang="0">
                    <a:pos x="50" y="439"/>
                  </a:cxn>
                  <a:cxn ang="0">
                    <a:pos x="39" y="421"/>
                  </a:cxn>
                  <a:cxn ang="0">
                    <a:pos x="0" y="381"/>
                  </a:cxn>
                  <a:cxn ang="0">
                    <a:pos x="6" y="362"/>
                  </a:cxn>
                </a:cxnLst>
                <a:rect l="0" t="0" r="r" b="b"/>
                <a:pathLst>
                  <a:path w="711" h="554">
                    <a:moveTo>
                      <a:pt x="15" y="356"/>
                    </a:moveTo>
                    <a:lnTo>
                      <a:pt x="25" y="349"/>
                    </a:lnTo>
                    <a:lnTo>
                      <a:pt x="37" y="346"/>
                    </a:lnTo>
                    <a:lnTo>
                      <a:pt x="45" y="339"/>
                    </a:lnTo>
                    <a:lnTo>
                      <a:pt x="63" y="336"/>
                    </a:lnTo>
                    <a:lnTo>
                      <a:pt x="119" y="326"/>
                    </a:lnTo>
                    <a:lnTo>
                      <a:pt x="124" y="320"/>
                    </a:lnTo>
                    <a:lnTo>
                      <a:pt x="130" y="311"/>
                    </a:lnTo>
                    <a:lnTo>
                      <a:pt x="137" y="304"/>
                    </a:lnTo>
                    <a:lnTo>
                      <a:pt x="142" y="294"/>
                    </a:lnTo>
                    <a:lnTo>
                      <a:pt x="153" y="289"/>
                    </a:lnTo>
                    <a:lnTo>
                      <a:pt x="164" y="289"/>
                    </a:lnTo>
                    <a:lnTo>
                      <a:pt x="173" y="289"/>
                    </a:lnTo>
                    <a:lnTo>
                      <a:pt x="182" y="284"/>
                    </a:lnTo>
                    <a:lnTo>
                      <a:pt x="179" y="274"/>
                    </a:lnTo>
                    <a:lnTo>
                      <a:pt x="175" y="264"/>
                    </a:lnTo>
                    <a:lnTo>
                      <a:pt x="182" y="254"/>
                    </a:lnTo>
                    <a:lnTo>
                      <a:pt x="184" y="244"/>
                    </a:lnTo>
                    <a:lnTo>
                      <a:pt x="195" y="227"/>
                    </a:lnTo>
                    <a:lnTo>
                      <a:pt x="217" y="227"/>
                    </a:lnTo>
                    <a:lnTo>
                      <a:pt x="224" y="222"/>
                    </a:lnTo>
                    <a:lnTo>
                      <a:pt x="227" y="209"/>
                    </a:lnTo>
                    <a:lnTo>
                      <a:pt x="239" y="202"/>
                    </a:lnTo>
                    <a:lnTo>
                      <a:pt x="246" y="197"/>
                    </a:lnTo>
                    <a:lnTo>
                      <a:pt x="255" y="182"/>
                    </a:lnTo>
                    <a:lnTo>
                      <a:pt x="266" y="173"/>
                    </a:lnTo>
                    <a:lnTo>
                      <a:pt x="266" y="162"/>
                    </a:lnTo>
                    <a:lnTo>
                      <a:pt x="266" y="152"/>
                    </a:lnTo>
                    <a:lnTo>
                      <a:pt x="266" y="142"/>
                    </a:lnTo>
                    <a:lnTo>
                      <a:pt x="275" y="117"/>
                    </a:lnTo>
                    <a:lnTo>
                      <a:pt x="274" y="104"/>
                    </a:lnTo>
                    <a:lnTo>
                      <a:pt x="277" y="93"/>
                    </a:lnTo>
                    <a:lnTo>
                      <a:pt x="297" y="72"/>
                    </a:lnTo>
                    <a:lnTo>
                      <a:pt x="311" y="65"/>
                    </a:lnTo>
                    <a:lnTo>
                      <a:pt x="321" y="48"/>
                    </a:lnTo>
                    <a:lnTo>
                      <a:pt x="333" y="35"/>
                    </a:lnTo>
                    <a:lnTo>
                      <a:pt x="344" y="32"/>
                    </a:lnTo>
                    <a:lnTo>
                      <a:pt x="355" y="26"/>
                    </a:lnTo>
                    <a:lnTo>
                      <a:pt x="361" y="20"/>
                    </a:lnTo>
                    <a:lnTo>
                      <a:pt x="366" y="12"/>
                    </a:lnTo>
                    <a:lnTo>
                      <a:pt x="374" y="6"/>
                    </a:lnTo>
                    <a:lnTo>
                      <a:pt x="384" y="10"/>
                    </a:lnTo>
                    <a:lnTo>
                      <a:pt x="389" y="12"/>
                    </a:lnTo>
                    <a:lnTo>
                      <a:pt x="402" y="17"/>
                    </a:lnTo>
                    <a:lnTo>
                      <a:pt x="411" y="20"/>
                    </a:lnTo>
                    <a:lnTo>
                      <a:pt x="428" y="20"/>
                    </a:lnTo>
                    <a:lnTo>
                      <a:pt x="431" y="15"/>
                    </a:lnTo>
                    <a:lnTo>
                      <a:pt x="446" y="6"/>
                    </a:lnTo>
                    <a:lnTo>
                      <a:pt x="471" y="0"/>
                    </a:lnTo>
                    <a:lnTo>
                      <a:pt x="481" y="0"/>
                    </a:lnTo>
                    <a:lnTo>
                      <a:pt x="488" y="3"/>
                    </a:lnTo>
                    <a:lnTo>
                      <a:pt x="494" y="6"/>
                    </a:lnTo>
                    <a:lnTo>
                      <a:pt x="504" y="6"/>
                    </a:lnTo>
                    <a:lnTo>
                      <a:pt x="521" y="1"/>
                    </a:lnTo>
                    <a:lnTo>
                      <a:pt x="533" y="6"/>
                    </a:lnTo>
                    <a:lnTo>
                      <a:pt x="535" y="35"/>
                    </a:lnTo>
                    <a:lnTo>
                      <a:pt x="526" y="35"/>
                    </a:lnTo>
                    <a:lnTo>
                      <a:pt x="533" y="274"/>
                    </a:lnTo>
                    <a:lnTo>
                      <a:pt x="573" y="272"/>
                    </a:lnTo>
                    <a:lnTo>
                      <a:pt x="618" y="272"/>
                    </a:lnTo>
                    <a:lnTo>
                      <a:pt x="618" y="289"/>
                    </a:lnTo>
                    <a:lnTo>
                      <a:pt x="622" y="349"/>
                    </a:lnTo>
                    <a:lnTo>
                      <a:pt x="707" y="347"/>
                    </a:lnTo>
                    <a:lnTo>
                      <a:pt x="710" y="532"/>
                    </a:lnTo>
                    <a:lnTo>
                      <a:pt x="546" y="539"/>
                    </a:lnTo>
                    <a:lnTo>
                      <a:pt x="431" y="543"/>
                    </a:lnTo>
                    <a:lnTo>
                      <a:pt x="413" y="543"/>
                    </a:lnTo>
                    <a:lnTo>
                      <a:pt x="306" y="546"/>
                    </a:lnTo>
                    <a:lnTo>
                      <a:pt x="177" y="550"/>
                    </a:lnTo>
                    <a:lnTo>
                      <a:pt x="39" y="553"/>
                    </a:lnTo>
                    <a:lnTo>
                      <a:pt x="59" y="532"/>
                    </a:lnTo>
                    <a:lnTo>
                      <a:pt x="66" y="528"/>
                    </a:lnTo>
                    <a:lnTo>
                      <a:pt x="70" y="523"/>
                    </a:lnTo>
                    <a:lnTo>
                      <a:pt x="65" y="506"/>
                    </a:lnTo>
                    <a:lnTo>
                      <a:pt x="66" y="496"/>
                    </a:lnTo>
                    <a:lnTo>
                      <a:pt x="66" y="483"/>
                    </a:lnTo>
                    <a:lnTo>
                      <a:pt x="52" y="451"/>
                    </a:lnTo>
                    <a:lnTo>
                      <a:pt x="50" y="439"/>
                    </a:lnTo>
                    <a:lnTo>
                      <a:pt x="46" y="431"/>
                    </a:lnTo>
                    <a:lnTo>
                      <a:pt x="39" y="421"/>
                    </a:lnTo>
                    <a:lnTo>
                      <a:pt x="13" y="394"/>
                    </a:lnTo>
                    <a:lnTo>
                      <a:pt x="0" y="381"/>
                    </a:lnTo>
                    <a:lnTo>
                      <a:pt x="5" y="371"/>
                    </a:lnTo>
                    <a:lnTo>
                      <a:pt x="6" y="362"/>
                    </a:lnTo>
                    <a:lnTo>
                      <a:pt x="15" y="356"/>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89" name="Freeform 88"/>
              <p:cNvSpPr>
                <a:spLocks/>
              </p:cNvSpPr>
              <p:nvPr/>
            </p:nvSpPr>
            <p:spPr bwMode="auto">
              <a:xfrm>
                <a:off x="5467937" y="3567964"/>
                <a:ext cx="709162" cy="681727"/>
              </a:xfrm>
              <a:custGeom>
                <a:avLst/>
                <a:gdLst/>
                <a:ahLst/>
                <a:cxnLst>
                  <a:cxn ang="0">
                    <a:pos x="583" y="588"/>
                  </a:cxn>
                  <a:cxn ang="0">
                    <a:pos x="580" y="563"/>
                  </a:cxn>
                  <a:cxn ang="0">
                    <a:pos x="557" y="552"/>
                  </a:cxn>
                  <a:cxn ang="0">
                    <a:pos x="535" y="530"/>
                  </a:cxn>
                  <a:cxn ang="0">
                    <a:pos x="515" y="512"/>
                  </a:cxn>
                  <a:cxn ang="0">
                    <a:pos x="483" y="532"/>
                  </a:cxn>
                  <a:cxn ang="0">
                    <a:pos x="445" y="539"/>
                  </a:cxn>
                  <a:cxn ang="0">
                    <a:pos x="417" y="536"/>
                  </a:cxn>
                  <a:cxn ang="0">
                    <a:pos x="375" y="516"/>
                  </a:cxn>
                  <a:cxn ang="0">
                    <a:pos x="330" y="532"/>
                  </a:cxn>
                  <a:cxn ang="0">
                    <a:pos x="321" y="564"/>
                  </a:cxn>
                  <a:cxn ang="0">
                    <a:pos x="297" y="588"/>
                  </a:cxn>
                  <a:cxn ang="0">
                    <a:pos x="263" y="591"/>
                  </a:cxn>
                  <a:cxn ang="0">
                    <a:pos x="250" y="614"/>
                  </a:cxn>
                  <a:cxn ang="0">
                    <a:pos x="228" y="624"/>
                  </a:cxn>
                  <a:cxn ang="0">
                    <a:pos x="172" y="624"/>
                  </a:cxn>
                  <a:cxn ang="0">
                    <a:pos x="135" y="637"/>
                  </a:cxn>
                  <a:cxn ang="0">
                    <a:pos x="105" y="646"/>
                  </a:cxn>
                  <a:cxn ang="0">
                    <a:pos x="72" y="657"/>
                  </a:cxn>
                  <a:cxn ang="0">
                    <a:pos x="46" y="648"/>
                  </a:cxn>
                  <a:cxn ang="0">
                    <a:pos x="26" y="624"/>
                  </a:cxn>
                  <a:cxn ang="0">
                    <a:pos x="33" y="596"/>
                  </a:cxn>
                  <a:cxn ang="0">
                    <a:pos x="15" y="578"/>
                  </a:cxn>
                  <a:cxn ang="0">
                    <a:pos x="19" y="548"/>
                  </a:cxn>
                  <a:cxn ang="0">
                    <a:pos x="26" y="496"/>
                  </a:cxn>
                  <a:cxn ang="0">
                    <a:pos x="45" y="486"/>
                  </a:cxn>
                  <a:cxn ang="0">
                    <a:pos x="86" y="468"/>
                  </a:cxn>
                  <a:cxn ang="0">
                    <a:pos x="121" y="463"/>
                  </a:cxn>
                  <a:cxn ang="0">
                    <a:pos x="145" y="446"/>
                  </a:cxn>
                  <a:cxn ang="0">
                    <a:pos x="150" y="426"/>
                  </a:cxn>
                  <a:cxn ang="0">
                    <a:pos x="165" y="403"/>
                  </a:cxn>
                  <a:cxn ang="0">
                    <a:pos x="172" y="380"/>
                  </a:cxn>
                  <a:cxn ang="0">
                    <a:pos x="179" y="190"/>
                  </a:cxn>
                  <a:cxn ang="0">
                    <a:pos x="427" y="13"/>
                  </a:cxn>
                  <a:cxn ang="0">
                    <a:pos x="783" y="0"/>
                  </a:cxn>
                  <a:cxn ang="0">
                    <a:pos x="795" y="258"/>
                  </a:cxn>
                  <a:cxn ang="0">
                    <a:pos x="810" y="521"/>
                  </a:cxn>
                  <a:cxn ang="0">
                    <a:pos x="822" y="748"/>
                  </a:cxn>
                  <a:cxn ang="0">
                    <a:pos x="779" y="751"/>
                  </a:cxn>
                  <a:cxn ang="0">
                    <a:pos x="752" y="748"/>
                  </a:cxn>
                  <a:cxn ang="0">
                    <a:pos x="715" y="756"/>
                  </a:cxn>
                  <a:cxn ang="0">
                    <a:pos x="707" y="729"/>
                  </a:cxn>
                  <a:cxn ang="0">
                    <a:pos x="685" y="711"/>
                  </a:cxn>
                  <a:cxn ang="0">
                    <a:pos x="685" y="676"/>
                  </a:cxn>
                  <a:cxn ang="0">
                    <a:pos x="672" y="648"/>
                  </a:cxn>
                  <a:cxn ang="0">
                    <a:pos x="645" y="623"/>
                  </a:cxn>
                  <a:cxn ang="0">
                    <a:pos x="615" y="614"/>
                  </a:cxn>
                </a:cxnLst>
                <a:rect l="0" t="0" r="r" b="b"/>
                <a:pathLst>
                  <a:path w="823" h="757">
                    <a:moveTo>
                      <a:pt x="600" y="596"/>
                    </a:moveTo>
                    <a:lnTo>
                      <a:pt x="590" y="591"/>
                    </a:lnTo>
                    <a:lnTo>
                      <a:pt x="583" y="588"/>
                    </a:lnTo>
                    <a:lnTo>
                      <a:pt x="577" y="578"/>
                    </a:lnTo>
                    <a:lnTo>
                      <a:pt x="577" y="574"/>
                    </a:lnTo>
                    <a:lnTo>
                      <a:pt x="580" y="563"/>
                    </a:lnTo>
                    <a:lnTo>
                      <a:pt x="575" y="552"/>
                    </a:lnTo>
                    <a:lnTo>
                      <a:pt x="565" y="552"/>
                    </a:lnTo>
                    <a:lnTo>
                      <a:pt x="557" y="552"/>
                    </a:lnTo>
                    <a:lnTo>
                      <a:pt x="547" y="548"/>
                    </a:lnTo>
                    <a:lnTo>
                      <a:pt x="539" y="539"/>
                    </a:lnTo>
                    <a:lnTo>
                      <a:pt x="535" y="530"/>
                    </a:lnTo>
                    <a:lnTo>
                      <a:pt x="533" y="521"/>
                    </a:lnTo>
                    <a:lnTo>
                      <a:pt x="523" y="512"/>
                    </a:lnTo>
                    <a:lnTo>
                      <a:pt x="515" y="512"/>
                    </a:lnTo>
                    <a:lnTo>
                      <a:pt x="505" y="519"/>
                    </a:lnTo>
                    <a:lnTo>
                      <a:pt x="497" y="532"/>
                    </a:lnTo>
                    <a:lnTo>
                      <a:pt x="483" y="532"/>
                    </a:lnTo>
                    <a:lnTo>
                      <a:pt x="472" y="532"/>
                    </a:lnTo>
                    <a:lnTo>
                      <a:pt x="463" y="532"/>
                    </a:lnTo>
                    <a:lnTo>
                      <a:pt x="445" y="539"/>
                    </a:lnTo>
                    <a:lnTo>
                      <a:pt x="433" y="543"/>
                    </a:lnTo>
                    <a:lnTo>
                      <a:pt x="427" y="539"/>
                    </a:lnTo>
                    <a:lnTo>
                      <a:pt x="417" y="536"/>
                    </a:lnTo>
                    <a:lnTo>
                      <a:pt x="407" y="521"/>
                    </a:lnTo>
                    <a:lnTo>
                      <a:pt x="397" y="516"/>
                    </a:lnTo>
                    <a:lnTo>
                      <a:pt x="375" y="516"/>
                    </a:lnTo>
                    <a:lnTo>
                      <a:pt x="368" y="519"/>
                    </a:lnTo>
                    <a:lnTo>
                      <a:pt x="337" y="525"/>
                    </a:lnTo>
                    <a:lnTo>
                      <a:pt x="330" y="532"/>
                    </a:lnTo>
                    <a:lnTo>
                      <a:pt x="328" y="544"/>
                    </a:lnTo>
                    <a:lnTo>
                      <a:pt x="327" y="556"/>
                    </a:lnTo>
                    <a:lnTo>
                      <a:pt x="321" y="564"/>
                    </a:lnTo>
                    <a:lnTo>
                      <a:pt x="317" y="574"/>
                    </a:lnTo>
                    <a:lnTo>
                      <a:pt x="307" y="584"/>
                    </a:lnTo>
                    <a:lnTo>
                      <a:pt x="297" y="588"/>
                    </a:lnTo>
                    <a:lnTo>
                      <a:pt x="288" y="591"/>
                    </a:lnTo>
                    <a:lnTo>
                      <a:pt x="268" y="591"/>
                    </a:lnTo>
                    <a:lnTo>
                      <a:pt x="263" y="591"/>
                    </a:lnTo>
                    <a:lnTo>
                      <a:pt x="257" y="594"/>
                    </a:lnTo>
                    <a:lnTo>
                      <a:pt x="250" y="603"/>
                    </a:lnTo>
                    <a:lnTo>
                      <a:pt x="250" y="614"/>
                    </a:lnTo>
                    <a:lnTo>
                      <a:pt x="246" y="624"/>
                    </a:lnTo>
                    <a:lnTo>
                      <a:pt x="239" y="624"/>
                    </a:lnTo>
                    <a:lnTo>
                      <a:pt x="228" y="624"/>
                    </a:lnTo>
                    <a:lnTo>
                      <a:pt x="201" y="623"/>
                    </a:lnTo>
                    <a:lnTo>
                      <a:pt x="179" y="628"/>
                    </a:lnTo>
                    <a:lnTo>
                      <a:pt x="172" y="624"/>
                    </a:lnTo>
                    <a:lnTo>
                      <a:pt x="157" y="624"/>
                    </a:lnTo>
                    <a:lnTo>
                      <a:pt x="148" y="628"/>
                    </a:lnTo>
                    <a:lnTo>
                      <a:pt x="135" y="637"/>
                    </a:lnTo>
                    <a:lnTo>
                      <a:pt x="125" y="641"/>
                    </a:lnTo>
                    <a:lnTo>
                      <a:pt x="112" y="641"/>
                    </a:lnTo>
                    <a:lnTo>
                      <a:pt x="105" y="646"/>
                    </a:lnTo>
                    <a:lnTo>
                      <a:pt x="97" y="654"/>
                    </a:lnTo>
                    <a:lnTo>
                      <a:pt x="88" y="657"/>
                    </a:lnTo>
                    <a:lnTo>
                      <a:pt x="72" y="657"/>
                    </a:lnTo>
                    <a:lnTo>
                      <a:pt x="63" y="661"/>
                    </a:lnTo>
                    <a:lnTo>
                      <a:pt x="52" y="657"/>
                    </a:lnTo>
                    <a:lnTo>
                      <a:pt x="46" y="648"/>
                    </a:lnTo>
                    <a:lnTo>
                      <a:pt x="33" y="637"/>
                    </a:lnTo>
                    <a:lnTo>
                      <a:pt x="26" y="628"/>
                    </a:lnTo>
                    <a:lnTo>
                      <a:pt x="26" y="624"/>
                    </a:lnTo>
                    <a:lnTo>
                      <a:pt x="30" y="614"/>
                    </a:lnTo>
                    <a:lnTo>
                      <a:pt x="35" y="608"/>
                    </a:lnTo>
                    <a:lnTo>
                      <a:pt x="33" y="596"/>
                    </a:lnTo>
                    <a:lnTo>
                      <a:pt x="26" y="591"/>
                    </a:lnTo>
                    <a:lnTo>
                      <a:pt x="23" y="584"/>
                    </a:lnTo>
                    <a:lnTo>
                      <a:pt x="15" y="578"/>
                    </a:lnTo>
                    <a:lnTo>
                      <a:pt x="13" y="568"/>
                    </a:lnTo>
                    <a:lnTo>
                      <a:pt x="15" y="556"/>
                    </a:lnTo>
                    <a:lnTo>
                      <a:pt x="19" y="548"/>
                    </a:lnTo>
                    <a:lnTo>
                      <a:pt x="0" y="503"/>
                    </a:lnTo>
                    <a:lnTo>
                      <a:pt x="8" y="498"/>
                    </a:lnTo>
                    <a:lnTo>
                      <a:pt x="26" y="496"/>
                    </a:lnTo>
                    <a:lnTo>
                      <a:pt x="30" y="492"/>
                    </a:lnTo>
                    <a:lnTo>
                      <a:pt x="35" y="483"/>
                    </a:lnTo>
                    <a:lnTo>
                      <a:pt x="45" y="486"/>
                    </a:lnTo>
                    <a:lnTo>
                      <a:pt x="57" y="483"/>
                    </a:lnTo>
                    <a:lnTo>
                      <a:pt x="63" y="476"/>
                    </a:lnTo>
                    <a:lnTo>
                      <a:pt x="86" y="468"/>
                    </a:lnTo>
                    <a:lnTo>
                      <a:pt x="93" y="463"/>
                    </a:lnTo>
                    <a:lnTo>
                      <a:pt x="103" y="458"/>
                    </a:lnTo>
                    <a:lnTo>
                      <a:pt x="121" y="463"/>
                    </a:lnTo>
                    <a:lnTo>
                      <a:pt x="135" y="463"/>
                    </a:lnTo>
                    <a:lnTo>
                      <a:pt x="137" y="453"/>
                    </a:lnTo>
                    <a:lnTo>
                      <a:pt x="145" y="446"/>
                    </a:lnTo>
                    <a:lnTo>
                      <a:pt x="153" y="446"/>
                    </a:lnTo>
                    <a:lnTo>
                      <a:pt x="152" y="434"/>
                    </a:lnTo>
                    <a:lnTo>
                      <a:pt x="150" y="426"/>
                    </a:lnTo>
                    <a:lnTo>
                      <a:pt x="157" y="421"/>
                    </a:lnTo>
                    <a:lnTo>
                      <a:pt x="163" y="413"/>
                    </a:lnTo>
                    <a:lnTo>
                      <a:pt x="165" y="403"/>
                    </a:lnTo>
                    <a:lnTo>
                      <a:pt x="159" y="398"/>
                    </a:lnTo>
                    <a:lnTo>
                      <a:pt x="165" y="389"/>
                    </a:lnTo>
                    <a:lnTo>
                      <a:pt x="172" y="380"/>
                    </a:lnTo>
                    <a:lnTo>
                      <a:pt x="179" y="374"/>
                    </a:lnTo>
                    <a:lnTo>
                      <a:pt x="186" y="331"/>
                    </a:lnTo>
                    <a:lnTo>
                      <a:pt x="179" y="190"/>
                    </a:lnTo>
                    <a:lnTo>
                      <a:pt x="173" y="21"/>
                    </a:lnTo>
                    <a:lnTo>
                      <a:pt x="263" y="17"/>
                    </a:lnTo>
                    <a:lnTo>
                      <a:pt x="427" y="13"/>
                    </a:lnTo>
                    <a:lnTo>
                      <a:pt x="480" y="10"/>
                    </a:lnTo>
                    <a:lnTo>
                      <a:pt x="690" y="3"/>
                    </a:lnTo>
                    <a:lnTo>
                      <a:pt x="783" y="0"/>
                    </a:lnTo>
                    <a:lnTo>
                      <a:pt x="783" y="17"/>
                    </a:lnTo>
                    <a:lnTo>
                      <a:pt x="788" y="111"/>
                    </a:lnTo>
                    <a:lnTo>
                      <a:pt x="795" y="258"/>
                    </a:lnTo>
                    <a:lnTo>
                      <a:pt x="803" y="376"/>
                    </a:lnTo>
                    <a:lnTo>
                      <a:pt x="805" y="394"/>
                    </a:lnTo>
                    <a:lnTo>
                      <a:pt x="810" y="521"/>
                    </a:lnTo>
                    <a:lnTo>
                      <a:pt x="814" y="568"/>
                    </a:lnTo>
                    <a:lnTo>
                      <a:pt x="815" y="643"/>
                    </a:lnTo>
                    <a:lnTo>
                      <a:pt x="822" y="748"/>
                    </a:lnTo>
                    <a:lnTo>
                      <a:pt x="810" y="744"/>
                    </a:lnTo>
                    <a:lnTo>
                      <a:pt x="805" y="748"/>
                    </a:lnTo>
                    <a:lnTo>
                      <a:pt x="779" y="751"/>
                    </a:lnTo>
                    <a:lnTo>
                      <a:pt x="772" y="751"/>
                    </a:lnTo>
                    <a:lnTo>
                      <a:pt x="759" y="751"/>
                    </a:lnTo>
                    <a:lnTo>
                      <a:pt x="752" y="748"/>
                    </a:lnTo>
                    <a:lnTo>
                      <a:pt x="740" y="748"/>
                    </a:lnTo>
                    <a:lnTo>
                      <a:pt x="723" y="756"/>
                    </a:lnTo>
                    <a:lnTo>
                      <a:pt x="715" y="756"/>
                    </a:lnTo>
                    <a:lnTo>
                      <a:pt x="707" y="751"/>
                    </a:lnTo>
                    <a:lnTo>
                      <a:pt x="707" y="744"/>
                    </a:lnTo>
                    <a:lnTo>
                      <a:pt x="707" y="729"/>
                    </a:lnTo>
                    <a:lnTo>
                      <a:pt x="700" y="721"/>
                    </a:lnTo>
                    <a:lnTo>
                      <a:pt x="692" y="719"/>
                    </a:lnTo>
                    <a:lnTo>
                      <a:pt x="685" y="711"/>
                    </a:lnTo>
                    <a:lnTo>
                      <a:pt x="685" y="701"/>
                    </a:lnTo>
                    <a:lnTo>
                      <a:pt x="690" y="686"/>
                    </a:lnTo>
                    <a:lnTo>
                      <a:pt x="685" y="676"/>
                    </a:lnTo>
                    <a:lnTo>
                      <a:pt x="680" y="666"/>
                    </a:lnTo>
                    <a:lnTo>
                      <a:pt x="677" y="657"/>
                    </a:lnTo>
                    <a:lnTo>
                      <a:pt x="672" y="648"/>
                    </a:lnTo>
                    <a:lnTo>
                      <a:pt x="668" y="641"/>
                    </a:lnTo>
                    <a:lnTo>
                      <a:pt x="650" y="631"/>
                    </a:lnTo>
                    <a:lnTo>
                      <a:pt x="645" y="623"/>
                    </a:lnTo>
                    <a:lnTo>
                      <a:pt x="637" y="617"/>
                    </a:lnTo>
                    <a:lnTo>
                      <a:pt x="623" y="617"/>
                    </a:lnTo>
                    <a:lnTo>
                      <a:pt x="615" y="614"/>
                    </a:lnTo>
                    <a:lnTo>
                      <a:pt x="607" y="608"/>
                    </a:lnTo>
                    <a:lnTo>
                      <a:pt x="600" y="596"/>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r>
                  <a:rPr lang="en-US" sz="800">
                    <a:solidFill>
                      <a:schemeClr val="tx1">
                        <a:lumMod val="75000"/>
                        <a:lumOff val="25000"/>
                      </a:schemeClr>
                    </a:solidFill>
                    <a:latin typeface="Century Gothic" panose="020B0502020202020204" pitchFamily="34" charset="0"/>
                  </a:rPr>
                  <a:t> </a:t>
                </a:r>
              </a:p>
            </p:txBody>
          </p:sp>
          <p:sp>
            <p:nvSpPr>
              <p:cNvPr id="90" name="Freeform 89"/>
              <p:cNvSpPr>
                <a:spLocks/>
              </p:cNvSpPr>
              <p:nvPr/>
            </p:nvSpPr>
            <p:spPr bwMode="auto">
              <a:xfrm>
                <a:off x="3573104" y="3757984"/>
                <a:ext cx="965942" cy="848331"/>
              </a:xfrm>
              <a:custGeom>
                <a:avLst/>
                <a:gdLst/>
                <a:ahLst/>
                <a:cxnLst>
                  <a:cxn ang="0">
                    <a:pos x="819" y="941"/>
                  </a:cxn>
                  <a:cxn ang="0">
                    <a:pos x="50" y="936"/>
                  </a:cxn>
                  <a:cxn ang="0">
                    <a:pos x="15" y="626"/>
                  </a:cxn>
                  <a:cxn ang="0">
                    <a:pos x="46" y="626"/>
                  </a:cxn>
                  <a:cxn ang="0">
                    <a:pos x="83" y="626"/>
                  </a:cxn>
                  <a:cxn ang="0">
                    <a:pos x="85" y="595"/>
                  </a:cxn>
                  <a:cxn ang="0">
                    <a:pos x="66" y="558"/>
                  </a:cxn>
                  <a:cxn ang="0">
                    <a:pos x="65" y="529"/>
                  </a:cxn>
                  <a:cxn ang="0">
                    <a:pos x="46" y="506"/>
                  </a:cxn>
                  <a:cxn ang="0">
                    <a:pos x="66" y="488"/>
                  </a:cxn>
                  <a:cxn ang="0">
                    <a:pos x="68" y="461"/>
                  </a:cxn>
                  <a:cxn ang="0">
                    <a:pos x="80" y="438"/>
                  </a:cxn>
                  <a:cxn ang="0">
                    <a:pos x="92" y="415"/>
                  </a:cxn>
                  <a:cxn ang="0">
                    <a:pos x="73" y="390"/>
                  </a:cxn>
                  <a:cxn ang="0">
                    <a:pos x="79" y="361"/>
                  </a:cxn>
                  <a:cxn ang="0">
                    <a:pos x="103" y="351"/>
                  </a:cxn>
                  <a:cxn ang="0">
                    <a:pos x="115" y="331"/>
                  </a:cxn>
                  <a:cxn ang="0">
                    <a:pos x="88" y="323"/>
                  </a:cxn>
                  <a:cxn ang="0">
                    <a:pos x="68" y="301"/>
                  </a:cxn>
                  <a:cxn ang="0">
                    <a:pos x="53" y="278"/>
                  </a:cxn>
                  <a:cxn ang="0">
                    <a:pos x="48" y="253"/>
                  </a:cxn>
                  <a:cxn ang="0">
                    <a:pos x="33" y="223"/>
                  </a:cxn>
                  <a:cxn ang="0">
                    <a:pos x="21" y="198"/>
                  </a:cxn>
                  <a:cxn ang="0">
                    <a:pos x="10" y="181"/>
                  </a:cxn>
                  <a:cxn ang="0">
                    <a:pos x="28" y="153"/>
                  </a:cxn>
                  <a:cxn ang="0">
                    <a:pos x="50" y="141"/>
                  </a:cxn>
                  <a:cxn ang="0">
                    <a:pos x="48" y="108"/>
                  </a:cxn>
                  <a:cxn ang="0">
                    <a:pos x="68" y="88"/>
                  </a:cxn>
                  <a:cxn ang="0">
                    <a:pos x="83" y="65"/>
                  </a:cxn>
                  <a:cxn ang="0">
                    <a:pos x="103" y="18"/>
                  </a:cxn>
                  <a:cxn ang="0">
                    <a:pos x="103" y="1"/>
                  </a:cxn>
                  <a:cxn ang="0">
                    <a:pos x="125" y="5"/>
                  </a:cxn>
                  <a:cxn ang="0">
                    <a:pos x="148" y="1"/>
                  </a:cxn>
                  <a:cxn ang="0">
                    <a:pos x="175" y="1"/>
                  </a:cxn>
                  <a:cxn ang="0">
                    <a:pos x="205" y="15"/>
                  </a:cxn>
                  <a:cxn ang="0">
                    <a:pos x="228" y="35"/>
                  </a:cxn>
                  <a:cxn ang="0">
                    <a:pos x="250" y="53"/>
                  </a:cxn>
                  <a:cxn ang="0">
                    <a:pos x="270" y="75"/>
                  </a:cxn>
                  <a:cxn ang="0">
                    <a:pos x="297" y="106"/>
                  </a:cxn>
                  <a:cxn ang="0">
                    <a:pos x="314" y="133"/>
                  </a:cxn>
                  <a:cxn ang="0">
                    <a:pos x="335" y="157"/>
                  </a:cxn>
                  <a:cxn ang="0">
                    <a:pos x="681" y="231"/>
                  </a:cxn>
                  <a:cxn ang="0">
                    <a:pos x="1041" y="311"/>
                  </a:cxn>
                  <a:cxn ang="0">
                    <a:pos x="1061" y="370"/>
                  </a:cxn>
                  <a:cxn ang="0">
                    <a:pos x="1083" y="390"/>
                  </a:cxn>
                  <a:cxn ang="0">
                    <a:pos x="1106" y="406"/>
                  </a:cxn>
                  <a:cxn ang="0">
                    <a:pos x="1117" y="861"/>
                  </a:cxn>
                </a:cxnLst>
                <a:rect l="0" t="0" r="r" b="b"/>
                <a:pathLst>
                  <a:path w="1121" h="942">
                    <a:moveTo>
                      <a:pt x="1117" y="861"/>
                    </a:moveTo>
                    <a:lnTo>
                      <a:pt x="1120" y="936"/>
                    </a:lnTo>
                    <a:lnTo>
                      <a:pt x="819" y="941"/>
                    </a:lnTo>
                    <a:lnTo>
                      <a:pt x="799" y="941"/>
                    </a:lnTo>
                    <a:lnTo>
                      <a:pt x="237" y="936"/>
                    </a:lnTo>
                    <a:lnTo>
                      <a:pt x="50" y="936"/>
                    </a:lnTo>
                    <a:lnTo>
                      <a:pt x="0" y="936"/>
                    </a:lnTo>
                    <a:lnTo>
                      <a:pt x="1" y="626"/>
                    </a:lnTo>
                    <a:lnTo>
                      <a:pt x="15" y="626"/>
                    </a:lnTo>
                    <a:lnTo>
                      <a:pt x="32" y="621"/>
                    </a:lnTo>
                    <a:lnTo>
                      <a:pt x="41" y="621"/>
                    </a:lnTo>
                    <a:lnTo>
                      <a:pt x="46" y="626"/>
                    </a:lnTo>
                    <a:lnTo>
                      <a:pt x="57" y="624"/>
                    </a:lnTo>
                    <a:lnTo>
                      <a:pt x="72" y="624"/>
                    </a:lnTo>
                    <a:lnTo>
                      <a:pt x="83" y="626"/>
                    </a:lnTo>
                    <a:lnTo>
                      <a:pt x="88" y="618"/>
                    </a:lnTo>
                    <a:lnTo>
                      <a:pt x="92" y="602"/>
                    </a:lnTo>
                    <a:lnTo>
                      <a:pt x="85" y="595"/>
                    </a:lnTo>
                    <a:lnTo>
                      <a:pt x="79" y="589"/>
                    </a:lnTo>
                    <a:lnTo>
                      <a:pt x="73" y="563"/>
                    </a:lnTo>
                    <a:lnTo>
                      <a:pt x="66" y="558"/>
                    </a:lnTo>
                    <a:lnTo>
                      <a:pt x="59" y="549"/>
                    </a:lnTo>
                    <a:lnTo>
                      <a:pt x="65" y="538"/>
                    </a:lnTo>
                    <a:lnTo>
                      <a:pt x="65" y="529"/>
                    </a:lnTo>
                    <a:lnTo>
                      <a:pt x="53" y="526"/>
                    </a:lnTo>
                    <a:lnTo>
                      <a:pt x="48" y="516"/>
                    </a:lnTo>
                    <a:lnTo>
                      <a:pt x="46" y="506"/>
                    </a:lnTo>
                    <a:lnTo>
                      <a:pt x="48" y="493"/>
                    </a:lnTo>
                    <a:lnTo>
                      <a:pt x="57" y="491"/>
                    </a:lnTo>
                    <a:lnTo>
                      <a:pt x="66" y="488"/>
                    </a:lnTo>
                    <a:lnTo>
                      <a:pt x="72" y="483"/>
                    </a:lnTo>
                    <a:lnTo>
                      <a:pt x="72" y="471"/>
                    </a:lnTo>
                    <a:lnTo>
                      <a:pt x="68" y="461"/>
                    </a:lnTo>
                    <a:lnTo>
                      <a:pt x="73" y="456"/>
                    </a:lnTo>
                    <a:lnTo>
                      <a:pt x="80" y="451"/>
                    </a:lnTo>
                    <a:lnTo>
                      <a:pt x="80" y="438"/>
                    </a:lnTo>
                    <a:lnTo>
                      <a:pt x="83" y="430"/>
                    </a:lnTo>
                    <a:lnTo>
                      <a:pt x="88" y="423"/>
                    </a:lnTo>
                    <a:lnTo>
                      <a:pt x="92" y="415"/>
                    </a:lnTo>
                    <a:lnTo>
                      <a:pt x="93" y="404"/>
                    </a:lnTo>
                    <a:lnTo>
                      <a:pt x="88" y="395"/>
                    </a:lnTo>
                    <a:lnTo>
                      <a:pt x="73" y="390"/>
                    </a:lnTo>
                    <a:lnTo>
                      <a:pt x="73" y="381"/>
                    </a:lnTo>
                    <a:lnTo>
                      <a:pt x="77" y="370"/>
                    </a:lnTo>
                    <a:lnTo>
                      <a:pt x="79" y="361"/>
                    </a:lnTo>
                    <a:lnTo>
                      <a:pt x="88" y="358"/>
                    </a:lnTo>
                    <a:lnTo>
                      <a:pt x="97" y="358"/>
                    </a:lnTo>
                    <a:lnTo>
                      <a:pt x="103" y="351"/>
                    </a:lnTo>
                    <a:lnTo>
                      <a:pt x="99" y="343"/>
                    </a:lnTo>
                    <a:lnTo>
                      <a:pt x="107" y="337"/>
                    </a:lnTo>
                    <a:lnTo>
                      <a:pt x="115" y="331"/>
                    </a:lnTo>
                    <a:lnTo>
                      <a:pt x="108" y="326"/>
                    </a:lnTo>
                    <a:lnTo>
                      <a:pt x="97" y="321"/>
                    </a:lnTo>
                    <a:lnTo>
                      <a:pt x="88" y="323"/>
                    </a:lnTo>
                    <a:lnTo>
                      <a:pt x="79" y="317"/>
                    </a:lnTo>
                    <a:lnTo>
                      <a:pt x="66" y="311"/>
                    </a:lnTo>
                    <a:lnTo>
                      <a:pt x="68" y="301"/>
                    </a:lnTo>
                    <a:lnTo>
                      <a:pt x="66" y="293"/>
                    </a:lnTo>
                    <a:lnTo>
                      <a:pt x="57" y="288"/>
                    </a:lnTo>
                    <a:lnTo>
                      <a:pt x="53" y="278"/>
                    </a:lnTo>
                    <a:lnTo>
                      <a:pt x="48" y="271"/>
                    </a:lnTo>
                    <a:lnTo>
                      <a:pt x="53" y="263"/>
                    </a:lnTo>
                    <a:lnTo>
                      <a:pt x="48" y="253"/>
                    </a:lnTo>
                    <a:lnTo>
                      <a:pt x="43" y="244"/>
                    </a:lnTo>
                    <a:lnTo>
                      <a:pt x="37" y="231"/>
                    </a:lnTo>
                    <a:lnTo>
                      <a:pt x="33" y="223"/>
                    </a:lnTo>
                    <a:lnTo>
                      <a:pt x="30" y="218"/>
                    </a:lnTo>
                    <a:lnTo>
                      <a:pt x="23" y="206"/>
                    </a:lnTo>
                    <a:lnTo>
                      <a:pt x="21" y="198"/>
                    </a:lnTo>
                    <a:lnTo>
                      <a:pt x="12" y="193"/>
                    </a:lnTo>
                    <a:lnTo>
                      <a:pt x="5" y="186"/>
                    </a:lnTo>
                    <a:lnTo>
                      <a:pt x="10" y="181"/>
                    </a:lnTo>
                    <a:lnTo>
                      <a:pt x="12" y="170"/>
                    </a:lnTo>
                    <a:lnTo>
                      <a:pt x="21" y="161"/>
                    </a:lnTo>
                    <a:lnTo>
                      <a:pt x="28" y="153"/>
                    </a:lnTo>
                    <a:lnTo>
                      <a:pt x="35" y="151"/>
                    </a:lnTo>
                    <a:lnTo>
                      <a:pt x="43" y="146"/>
                    </a:lnTo>
                    <a:lnTo>
                      <a:pt x="50" y="141"/>
                    </a:lnTo>
                    <a:lnTo>
                      <a:pt x="53" y="131"/>
                    </a:lnTo>
                    <a:lnTo>
                      <a:pt x="50" y="121"/>
                    </a:lnTo>
                    <a:lnTo>
                      <a:pt x="48" y="108"/>
                    </a:lnTo>
                    <a:lnTo>
                      <a:pt x="55" y="105"/>
                    </a:lnTo>
                    <a:lnTo>
                      <a:pt x="57" y="92"/>
                    </a:lnTo>
                    <a:lnTo>
                      <a:pt x="68" y="88"/>
                    </a:lnTo>
                    <a:lnTo>
                      <a:pt x="73" y="83"/>
                    </a:lnTo>
                    <a:lnTo>
                      <a:pt x="80" y="73"/>
                    </a:lnTo>
                    <a:lnTo>
                      <a:pt x="83" y="65"/>
                    </a:lnTo>
                    <a:lnTo>
                      <a:pt x="88" y="55"/>
                    </a:lnTo>
                    <a:lnTo>
                      <a:pt x="88" y="45"/>
                    </a:lnTo>
                    <a:lnTo>
                      <a:pt x="103" y="18"/>
                    </a:lnTo>
                    <a:lnTo>
                      <a:pt x="103" y="6"/>
                    </a:lnTo>
                    <a:lnTo>
                      <a:pt x="103" y="0"/>
                    </a:lnTo>
                    <a:lnTo>
                      <a:pt x="103" y="1"/>
                    </a:lnTo>
                    <a:lnTo>
                      <a:pt x="108" y="6"/>
                    </a:lnTo>
                    <a:lnTo>
                      <a:pt x="115" y="13"/>
                    </a:lnTo>
                    <a:lnTo>
                      <a:pt x="125" y="5"/>
                    </a:lnTo>
                    <a:lnTo>
                      <a:pt x="135" y="10"/>
                    </a:lnTo>
                    <a:lnTo>
                      <a:pt x="143" y="6"/>
                    </a:lnTo>
                    <a:lnTo>
                      <a:pt x="148" y="1"/>
                    </a:lnTo>
                    <a:lnTo>
                      <a:pt x="159" y="0"/>
                    </a:lnTo>
                    <a:lnTo>
                      <a:pt x="168" y="0"/>
                    </a:lnTo>
                    <a:lnTo>
                      <a:pt x="175" y="1"/>
                    </a:lnTo>
                    <a:lnTo>
                      <a:pt x="185" y="5"/>
                    </a:lnTo>
                    <a:lnTo>
                      <a:pt x="197" y="10"/>
                    </a:lnTo>
                    <a:lnTo>
                      <a:pt x="205" y="15"/>
                    </a:lnTo>
                    <a:lnTo>
                      <a:pt x="210" y="25"/>
                    </a:lnTo>
                    <a:lnTo>
                      <a:pt x="217" y="30"/>
                    </a:lnTo>
                    <a:lnTo>
                      <a:pt x="228" y="35"/>
                    </a:lnTo>
                    <a:lnTo>
                      <a:pt x="237" y="43"/>
                    </a:lnTo>
                    <a:lnTo>
                      <a:pt x="245" y="48"/>
                    </a:lnTo>
                    <a:lnTo>
                      <a:pt x="250" y="53"/>
                    </a:lnTo>
                    <a:lnTo>
                      <a:pt x="257" y="55"/>
                    </a:lnTo>
                    <a:lnTo>
                      <a:pt x="268" y="66"/>
                    </a:lnTo>
                    <a:lnTo>
                      <a:pt x="270" y="75"/>
                    </a:lnTo>
                    <a:lnTo>
                      <a:pt x="284" y="81"/>
                    </a:lnTo>
                    <a:lnTo>
                      <a:pt x="294" y="85"/>
                    </a:lnTo>
                    <a:lnTo>
                      <a:pt x="297" y="106"/>
                    </a:lnTo>
                    <a:lnTo>
                      <a:pt x="307" y="113"/>
                    </a:lnTo>
                    <a:lnTo>
                      <a:pt x="310" y="123"/>
                    </a:lnTo>
                    <a:lnTo>
                      <a:pt x="314" y="133"/>
                    </a:lnTo>
                    <a:lnTo>
                      <a:pt x="324" y="137"/>
                    </a:lnTo>
                    <a:lnTo>
                      <a:pt x="324" y="146"/>
                    </a:lnTo>
                    <a:lnTo>
                      <a:pt x="335" y="157"/>
                    </a:lnTo>
                    <a:lnTo>
                      <a:pt x="597" y="153"/>
                    </a:lnTo>
                    <a:lnTo>
                      <a:pt x="597" y="231"/>
                    </a:lnTo>
                    <a:lnTo>
                      <a:pt x="681" y="231"/>
                    </a:lnTo>
                    <a:lnTo>
                      <a:pt x="681" y="311"/>
                    </a:lnTo>
                    <a:lnTo>
                      <a:pt x="724" y="311"/>
                    </a:lnTo>
                    <a:lnTo>
                      <a:pt x="1041" y="311"/>
                    </a:lnTo>
                    <a:lnTo>
                      <a:pt x="1041" y="321"/>
                    </a:lnTo>
                    <a:lnTo>
                      <a:pt x="1043" y="328"/>
                    </a:lnTo>
                    <a:lnTo>
                      <a:pt x="1061" y="370"/>
                    </a:lnTo>
                    <a:lnTo>
                      <a:pt x="1066" y="375"/>
                    </a:lnTo>
                    <a:lnTo>
                      <a:pt x="1075" y="381"/>
                    </a:lnTo>
                    <a:lnTo>
                      <a:pt x="1083" y="390"/>
                    </a:lnTo>
                    <a:lnTo>
                      <a:pt x="1088" y="403"/>
                    </a:lnTo>
                    <a:lnTo>
                      <a:pt x="1095" y="404"/>
                    </a:lnTo>
                    <a:lnTo>
                      <a:pt x="1106" y="406"/>
                    </a:lnTo>
                    <a:lnTo>
                      <a:pt x="1108" y="509"/>
                    </a:lnTo>
                    <a:lnTo>
                      <a:pt x="1115" y="789"/>
                    </a:lnTo>
                    <a:lnTo>
                      <a:pt x="1117" y="861"/>
                    </a:lnTo>
                  </a:path>
                </a:pathLst>
              </a:custGeom>
              <a:solidFill>
                <a:srgbClr val="E8E8E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91" name="Freeform 90"/>
              <p:cNvSpPr>
                <a:spLocks/>
              </p:cNvSpPr>
              <p:nvPr/>
            </p:nvSpPr>
            <p:spPr bwMode="auto">
              <a:xfrm>
                <a:off x="2895826" y="2675506"/>
                <a:ext cx="230068" cy="419662"/>
              </a:xfrm>
              <a:custGeom>
                <a:avLst/>
                <a:gdLst/>
                <a:ahLst/>
                <a:cxnLst>
                  <a:cxn ang="0">
                    <a:pos x="6" y="148"/>
                  </a:cxn>
                  <a:cxn ang="0">
                    <a:pos x="15" y="128"/>
                  </a:cxn>
                  <a:cxn ang="0">
                    <a:pos x="26" y="112"/>
                  </a:cxn>
                  <a:cxn ang="0">
                    <a:pos x="37" y="92"/>
                  </a:cxn>
                  <a:cxn ang="0">
                    <a:pos x="47" y="73"/>
                  </a:cxn>
                  <a:cxn ang="0">
                    <a:pos x="60" y="57"/>
                  </a:cxn>
                  <a:cxn ang="0">
                    <a:pos x="70" y="33"/>
                  </a:cxn>
                  <a:cxn ang="0">
                    <a:pos x="68" y="1"/>
                  </a:cxn>
                  <a:cxn ang="0">
                    <a:pos x="88" y="8"/>
                  </a:cxn>
                  <a:cxn ang="0">
                    <a:pos x="108" y="0"/>
                  </a:cxn>
                  <a:cxn ang="0">
                    <a:pos x="129" y="8"/>
                  </a:cxn>
                  <a:cxn ang="0">
                    <a:pos x="121" y="28"/>
                  </a:cxn>
                  <a:cxn ang="0">
                    <a:pos x="119" y="46"/>
                  </a:cxn>
                  <a:cxn ang="0">
                    <a:pos x="130" y="58"/>
                  </a:cxn>
                  <a:cxn ang="0">
                    <a:pos x="159" y="83"/>
                  </a:cxn>
                  <a:cxn ang="0">
                    <a:pos x="170" y="97"/>
                  </a:cxn>
                  <a:cxn ang="0">
                    <a:pos x="165" y="115"/>
                  </a:cxn>
                  <a:cxn ang="0">
                    <a:pos x="137" y="118"/>
                  </a:cxn>
                  <a:cxn ang="0">
                    <a:pos x="119" y="106"/>
                  </a:cxn>
                  <a:cxn ang="0">
                    <a:pos x="97" y="118"/>
                  </a:cxn>
                  <a:cxn ang="0">
                    <a:pos x="74" y="140"/>
                  </a:cxn>
                  <a:cxn ang="0">
                    <a:pos x="68" y="155"/>
                  </a:cxn>
                  <a:cxn ang="0">
                    <a:pos x="75" y="170"/>
                  </a:cxn>
                  <a:cxn ang="0">
                    <a:pos x="97" y="183"/>
                  </a:cxn>
                  <a:cxn ang="0">
                    <a:pos x="112" y="203"/>
                  </a:cxn>
                  <a:cxn ang="0">
                    <a:pos x="119" y="223"/>
                  </a:cxn>
                  <a:cxn ang="0">
                    <a:pos x="129" y="238"/>
                  </a:cxn>
                  <a:cxn ang="0">
                    <a:pos x="132" y="263"/>
                  </a:cxn>
                  <a:cxn ang="0">
                    <a:pos x="129" y="291"/>
                  </a:cxn>
                  <a:cxn ang="0">
                    <a:pos x="137" y="310"/>
                  </a:cxn>
                  <a:cxn ang="0">
                    <a:pos x="141" y="326"/>
                  </a:cxn>
                  <a:cxn ang="0">
                    <a:pos x="159" y="326"/>
                  </a:cxn>
                  <a:cxn ang="0">
                    <a:pos x="159" y="305"/>
                  </a:cxn>
                  <a:cxn ang="0">
                    <a:pos x="172" y="288"/>
                  </a:cxn>
                  <a:cxn ang="0">
                    <a:pos x="192" y="310"/>
                  </a:cxn>
                  <a:cxn ang="0">
                    <a:pos x="207" y="330"/>
                  </a:cxn>
                  <a:cxn ang="0">
                    <a:pos x="232" y="340"/>
                  </a:cxn>
                  <a:cxn ang="0">
                    <a:pos x="252" y="375"/>
                  </a:cxn>
                  <a:cxn ang="0">
                    <a:pos x="266" y="400"/>
                  </a:cxn>
                  <a:cxn ang="0">
                    <a:pos x="263" y="426"/>
                  </a:cxn>
                  <a:cxn ang="0">
                    <a:pos x="251" y="440"/>
                  </a:cxn>
                  <a:cxn ang="0">
                    <a:pos x="244" y="465"/>
                  </a:cxn>
                  <a:cxn ang="0">
                    <a:pos x="221" y="455"/>
                  </a:cxn>
                  <a:cxn ang="0">
                    <a:pos x="205" y="442"/>
                  </a:cxn>
                  <a:cxn ang="0">
                    <a:pos x="205" y="417"/>
                  </a:cxn>
                  <a:cxn ang="0">
                    <a:pos x="190" y="393"/>
                  </a:cxn>
                  <a:cxn ang="0">
                    <a:pos x="172" y="385"/>
                  </a:cxn>
                  <a:cxn ang="0">
                    <a:pos x="156" y="398"/>
                  </a:cxn>
                  <a:cxn ang="0">
                    <a:pos x="134" y="398"/>
                  </a:cxn>
                  <a:cxn ang="0">
                    <a:pos x="141" y="378"/>
                  </a:cxn>
                  <a:cxn ang="0">
                    <a:pos x="119" y="366"/>
                  </a:cxn>
                  <a:cxn ang="0">
                    <a:pos x="103" y="345"/>
                  </a:cxn>
                  <a:cxn ang="0">
                    <a:pos x="103" y="317"/>
                  </a:cxn>
                  <a:cxn ang="0">
                    <a:pos x="101" y="297"/>
                  </a:cxn>
                  <a:cxn ang="0">
                    <a:pos x="107" y="263"/>
                  </a:cxn>
                  <a:cxn ang="0">
                    <a:pos x="103" y="238"/>
                  </a:cxn>
                  <a:cxn ang="0">
                    <a:pos x="88" y="228"/>
                  </a:cxn>
                  <a:cxn ang="0">
                    <a:pos x="67" y="228"/>
                  </a:cxn>
                  <a:cxn ang="0">
                    <a:pos x="52" y="223"/>
                  </a:cxn>
                  <a:cxn ang="0">
                    <a:pos x="43" y="208"/>
                  </a:cxn>
                  <a:cxn ang="0">
                    <a:pos x="21" y="193"/>
                  </a:cxn>
                  <a:cxn ang="0">
                    <a:pos x="5" y="178"/>
                  </a:cxn>
                  <a:cxn ang="0">
                    <a:pos x="1" y="160"/>
                  </a:cxn>
                </a:cxnLst>
                <a:rect l="0" t="0" r="r" b="b"/>
                <a:pathLst>
                  <a:path w="267" h="466">
                    <a:moveTo>
                      <a:pt x="3" y="155"/>
                    </a:moveTo>
                    <a:lnTo>
                      <a:pt x="6" y="148"/>
                    </a:lnTo>
                    <a:lnTo>
                      <a:pt x="12" y="135"/>
                    </a:lnTo>
                    <a:lnTo>
                      <a:pt x="15" y="128"/>
                    </a:lnTo>
                    <a:lnTo>
                      <a:pt x="21" y="125"/>
                    </a:lnTo>
                    <a:lnTo>
                      <a:pt x="26" y="112"/>
                    </a:lnTo>
                    <a:lnTo>
                      <a:pt x="30" y="100"/>
                    </a:lnTo>
                    <a:lnTo>
                      <a:pt x="37" y="92"/>
                    </a:lnTo>
                    <a:lnTo>
                      <a:pt x="43" y="83"/>
                    </a:lnTo>
                    <a:lnTo>
                      <a:pt x="47" y="73"/>
                    </a:lnTo>
                    <a:lnTo>
                      <a:pt x="53" y="66"/>
                    </a:lnTo>
                    <a:lnTo>
                      <a:pt x="60" y="57"/>
                    </a:lnTo>
                    <a:lnTo>
                      <a:pt x="67" y="48"/>
                    </a:lnTo>
                    <a:lnTo>
                      <a:pt x="70" y="33"/>
                    </a:lnTo>
                    <a:lnTo>
                      <a:pt x="70" y="13"/>
                    </a:lnTo>
                    <a:lnTo>
                      <a:pt x="68" y="1"/>
                    </a:lnTo>
                    <a:lnTo>
                      <a:pt x="75" y="8"/>
                    </a:lnTo>
                    <a:lnTo>
                      <a:pt x="88" y="8"/>
                    </a:lnTo>
                    <a:lnTo>
                      <a:pt x="101" y="5"/>
                    </a:lnTo>
                    <a:lnTo>
                      <a:pt x="108" y="0"/>
                    </a:lnTo>
                    <a:lnTo>
                      <a:pt x="121" y="1"/>
                    </a:lnTo>
                    <a:lnTo>
                      <a:pt x="129" y="8"/>
                    </a:lnTo>
                    <a:lnTo>
                      <a:pt x="123" y="18"/>
                    </a:lnTo>
                    <a:lnTo>
                      <a:pt x="121" y="28"/>
                    </a:lnTo>
                    <a:lnTo>
                      <a:pt x="123" y="37"/>
                    </a:lnTo>
                    <a:lnTo>
                      <a:pt x="119" y="46"/>
                    </a:lnTo>
                    <a:lnTo>
                      <a:pt x="121" y="57"/>
                    </a:lnTo>
                    <a:lnTo>
                      <a:pt x="130" y="58"/>
                    </a:lnTo>
                    <a:lnTo>
                      <a:pt x="142" y="66"/>
                    </a:lnTo>
                    <a:lnTo>
                      <a:pt x="159" y="83"/>
                    </a:lnTo>
                    <a:lnTo>
                      <a:pt x="167" y="88"/>
                    </a:lnTo>
                    <a:lnTo>
                      <a:pt x="170" y="97"/>
                    </a:lnTo>
                    <a:lnTo>
                      <a:pt x="170" y="106"/>
                    </a:lnTo>
                    <a:lnTo>
                      <a:pt x="165" y="115"/>
                    </a:lnTo>
                    <a:lnTo>
                      <a:pt x="156" y="118"/>
                    </a:lnTo>
                    <a:lnTo>
                      <a:pt x="137" y="118"/>
                    </a:lnTo>
                    <a:lnTo>
                      <a:pt x="129" y="112"/>
                    </a:lnTo>
                    <a:lnTo>
                      <a:pt x="119" y="106"/>
                    </a:lnTo>
                    <a:lnTo>
                      <a:pt x="103" y="106"/>
                    </a:lnTo>
                    <a:lnTo>
                      <a:pt x="97" y="118"/>
                    </a:lnTo>
                    <a:lnTo>
                      <a:pt x="90" y="132"/>
                    </a:lnTo>
                    <a:lnTo>
                      <a:pt x="74" y="140"/>
                    </a:lnTo>
                    <a:lnTo>
                      <a:pt x="74" y="150"/>
                    </a:lnTo>
                    <a:lnTo>
                      <a:pt x="68" y="155"/>
                    </a:lnTo>
                    <a:lnTo>
                      <a:pt x="60" y="173"/>
                    </a:lnTo>
                    <a:lnTo>
                      <a:pt x="75" y="170"/>
                    </a:lnTo>
                    <a:lnTo>
                      <a:pt x="85" y="173"/>
                    </a:lnTo>
                    <a:lnTo>
                      <a:pt x="97" y="183"/>
                    </a:lnTo>
                    <a:lnTo>
                      <a:pt x="103" y="193"/>
                    </a:lnTo>
                    <a:lnTo>
                      <a:pt x="112" y="203"/>
                    </a:lnTo>
                    <a:lnTo>
                      <a:pt x="117" y="210"/>
                    </a:lnTo>
                    <a:lnTo>
                      <a:pt x="119" y="223"/>
                    </a:lnTo>
                    <a:lnTo>
                      <a:pt x="121" y="233"/>
                    </a:lnTo>
                    <a:lnTo>
                      <a:pt x="129" y="238"/>
                    </a:lnTo>
                    <a:lnTo>
                      <a:pt x="129" y="253"/>
                    </a:lnTo>
                    <a:lnTo>
                      <a:pt x="132" y="263"/>
                    </a:lnTo>
                    <a:lnTo>
                      <a:pt x="123" y="285"/>
                    </a:lnTo>
                    <a:lnTo>
                      <a:pt x="129" y="291"/>
                    </a:lnTo>
                    <a:lnTo>
                      <a:pt x="132" y="300"/>
                    </a:lnTo>
                    <a:lnTo>
                      <a:pt x="137" y="310"/>
                    </a:lnTo>
                    <a:lnTo>
                      <a:pt x="141" y="317"/>
                    </a:lnTo>
                    <a:lnTo>
                      <a:pt x="141" y="326"/>
                    </a:lnTo>
                    <a:lnTo>
                      <a:pt x="150" y="326"/>
                    </a:lnTo>
                    <a:lnTo>
                      <a:pt x="159" y="326"/>
                    </a:lnTo>
                    <a:lnTo>
                      <a:pt x="159" y="311"/>
                    </a:lnTo>
                    <a:lnTo>
                      <a:pt x="159" y="305"/>
                    </a:lnTo>
                    <a:lnTo>
                      <a:pt x="159" y="288"/>
                    </a:lnTo>
                    <a:lnTo>
                      <a:pt x="172" y="288"/>
                    </a:lnTo>
                    <a:lnTo>
                      <a:pt x="179" y="295"/>
                    </a:lnTo>
                    <a:lnTo>
                      <a:pt x="192" y="310"/>
                    </a:lnTo>
                    <a:lnTo>
                      <a:pt x="199" y="325"/>
                    </a:lnTo>
                    <a:lnTo>
                      <a:pt x="207" y="330"/>
                    </a:lnTo>
                    <a:lnTo>
                      <a:pt x="212" y="335"/>
                    </a:lnTo>
                    <a:lnTo>
                      <a:pt x="232" y="340"/>
                    </a:lnTo>
                    <a:lnTo>
                      <a:pt x="251" y="346"/>
                    </a:lnTo>
                    <a:lnTo>
                      <a:pt x="252" y="375"/>
                    </a:lnTo>
                    <a:lnTo>
                      <a:pt x="263" y="393"/>
                    </a:lnTo>
                    <a:lnTo>
                      <a:pt x="266" y="400"/>
                    </a:lnTo>
                    <a:lnTo>
                      <a:pt x="266" y="417"/>
                    </a:lnTo>
                    <a:lnTo>
                      <a:pt x="263" y="426"/>
                    </a:lnTo>
                    <a:lnTo>
                      <a:pt x="258" y="433"/>
                    </a:lnTo>
                    <a:lnTo>
                      <a:pt x="251" y="440"/>
                    </a:lnTo>
                    <a:lnTo>
                      <a:pt x="249" y="455"/>
                    </a:lnTo>
                    <a:lnTo>
                      <a:pt x="244" y="465"/>
                    </a:lnTo>
                    <a:lnTo>
                      <a:pt x="236" y="458"/>
                    </a:lnTo>
                    <a:lnTo>
                      <a:pt x="221" y="455"/>
                    </a:lnTo>
                    <a:lnTo>
                      <a:pt x="211" y="455"/>
                    </a:lnTo>
                    <a:lnTo>
                      <a:pt x="205" y="442"/>
                    </a:lnTo>
                    <a:lnTo>
                      <a:pt x="203" y="431"/>
                    </a:lnTo>
                    <a:lnTo>
                      <a:pt x="205" y="417"/>
                    </a:lnTo>
                    <a:lnTo>
                      <a:pt x="197" y="400"/>
                    </a:lnTo>
                    <a:lnTo>
                      <a:pt x="190" y="393"/>
                    </a:lnTo>
                    <a:lnTo>
                      <a:pt x="183" y="385"/>
                    </a:lnTo>
                    <a:lnTo>
                      <a:pt x="172" y="385"/>
                    </a:lnTo>
                    <a:lnTo>
                      <a:pt x="161" y="390"/>
                    </a:lnTo>
                    <a:lnTo>
                      <a:pt x="156" y="398"/>
                    </a:lnTo>
                    <a:lnTo>
                      <a:pt x="141" y="406"/>
                    </a:lnTo>
                    <a:lnTo>
                      <a:pt x="134" y="398"/>
                    </a:lnTo>
                    <a:lnTo>
                      <a:pt x="137" y="386"/>
                    </a:lnTo>
                    <a:lnTo>
                      <a:pt x="141" y="378"/>
                    </a:lnTo>
                    <a:lnTo>
                      <a:pt x="132" y="370"/>
                    </a:lnTo>
                    <a:lnTo>
                      <a:pt x="119" y="366"/>
                    </a:lnTo>
                    <a:lnTo>
                      <a:pt x="112" y="360"/>
                    </a:lnTo>
                    <a:lnTo>
                      <a:pt x="103" y="345"/>
                    </a:lnTo>
                    <a:lnTo>
                      <a:pt x="108" y="331"/>
                    </a:lnTo>
                    <a:lnTo>
                      <a:pt x="103" y="317"/>
                    </a:lnTo>
                    <a:lnTo>
                      <a:pt x="95" y="310"/>
                    </a:lnTo>
                    <a:lnTo>
                      <a:pt x="101" y="297"/>
                    </a:lnTo>
                    <a:lnTo>
                      <a:pt x="107" y="275"/>
                    </a:lnTo>
                    <a:lnTo>
                      <a:pt x="107" y="263"/>
                    </a:lnTo>
                    <a:lnTo>
                      <a:pt x="103" y="251"/>
                    </a:lnTo>
                    <a:lnTo>
                      <a:pt x="103" y="238"/>
                    </a:lnTo>
                    <a:lnTo>
                      <a:pt x="97" y="230"/>
                    </a:lnTo>
                    <a:lnTo>
                      <a:pt x="88" y="228"/>
                    </a:lnTo>
                    <a:lnTo>
                      <a:pt x="77" y="226"/>
                    </a:lnTo>
                    <a:lnTo>
                      <a:pt x="67" y="228"/>
                    </a:lnTo>
                    <a:lnTo>
                      <a:pt x="53" y="233"/>
                    </a:lnTo>
                    <a:lnTo>
                      <a:pt x="52" y="223"/>
                    </a:lnTo>
                    <a:lnTo>
                      <a:pt x="48" y="213"/>
                    </a:lnTo>
                    <a:lnTo>
                      <a:pt x="43" y="208"/>
                    </a:lnTo>
                    <a:lnTo>
                      <a:pt x="37" y="198"/>
                    </a:lnTo>
                    <a:lnTo>
                      <a:pt x="21" y="193"/>
                    </a:lnTo>
                    <a:lnTo>
                      <a:pt x="15" y="188"/>
                    </a:lnTo>
                    <a:lnTo>
                      <a:pt x="5" y="178"/>
                    </a:lnTo>
                    <a:lnTo>
                      <a:pt x="0" y="170"/>
                    </a:lnTo>
                    <a:lnTo>
                      <a:pt x="1" y="160"/>
                    </a:lnTo>
                    <a:lnTo>
                      <a:pt x="3" y="155"/>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92" name="Freeform 91"/>
              <p:cNvSpPr>
                <a:spLocks/>
              </p:cNvSpPr>
              <p:nvPr/>
            </p:nvSpPr>
            <p:spPr bwMode="auto">
              <a:xfrm>
                <a:off x="3025078" y="2793480"/>
                <a:ext cx="100817" cy="178312"/>
              </a:xfrm>
              <a:custGeom>
                <a:avLst/>
                <a:gdLst/>
                <a:ahLst/>
                <a:cxnLst>
                  <a:cxn ang="0">
                    <a:pos x="40" y="78"/>
                  </a:cxn>
                  <a:cxn ang="0">
                    <a:pos x="42" y="87"/>
                  </a:cxn>
                  <a:cxn ang="0">
                    <a:pos x="45" y="97"/>
                  </a:cxn>
                  <a:cxn ang="0">
                    <a:pos x="49" y="105"/>
                  </a:cxn>
                  <a:cxn ang="0">
                    <a:pos x="58" y="117"/>
                  </a:cxn>
                  <a:cxn ang="0">
                    <a:pos x="60" y="128"/>
                  </a:cxn>
                  <a:cxn ang="0">
                    <a:pos x="69" y="132"/>
                  </a:cxn>
                  <a:cxn ang="0">
                    <a:pos x="79" y="140"/>
                  </a:cxn>
                  <a:cxn ang="0">
                    <a:pos x="86" y="147"/>
                  </a:cxn>
                  <a:cxn ang="0">
                    <a:pos x="102" y="167"/>
                  </a:cxn>
                  <a:cxn ang="0">
                    <a:pos x="111" y="182"/>
                  </a:cxn>
                  <a:cxn ang="0">
                    <a:pos x="116" y="187"/>
                  </a:cxn>
                  <a:cxn ang="0">
                    <a:pos x="113" y="197"/>
                  </a:cxn>
                  <a:cxn ang="0">
                    <a:pos x="104" y="194"/>
                  </a:cxn>
                  <a:cxn ang="0">
                    <a:pos x="99" y="187"/>
                  </a:cxn>
                  <a:cxn ang="0">
                    <a:pos x="97" y="180"/>
                  </a:cxn>
                  <a:cxn ang="0">
                    <a:pos x="89" y="170"/>
                  </a:cxn>
                  <a:cxn ang="0">
                    <a:pos x="82" y="160"/>
                  </a:cxn>
                  <a:cxn ang="0">
                    <a:pos x="74" y="154"/>
                  </a:cxn>
                  <a:cxn ang="0">
                    <a:pos x="60" y="148"/>
                  </a:cxn>
                  <a:cxn ang="0">
                    <a:pos x="47" y="130"/>
                  </a:cxn>
                  <a:cxn ang="0">
                    <a:pos x="37" y="132"/>
                  </a:cxn>
                  <a:cxn ang="0">
                    <a:pos x="27" y="132"/>
                  </a:cxn>
                  <a:cxn ang="0">
                    <a:pos x="17" y="128"/>
                  </a:cxn>
                  <a:cxn ang="0">
                    <a:pos x="13" y="115"/>
                  </a:cxn>
                  <a:cxn ang="0">
                    <a:pos x="13" y="102"/>
                  </a:cxn>
                  <a:cxn ang="0">
                    <a:pos x="10" y="95"/>
                  </a:cxn>
                  <a:cxn ang="0">
                    <a:pos x="5" y="85"/>
                  </a:cxn>
                  <a:cxn ang="0">
                    <a:pos x="1" y="77"/>
                  </a:cxn>
                  <a:cxn ang="0">
                    <a:pos x="0" y="62"/>
                  </a:cxn>
                  <a:cxn ang="0">
                    <a:pos x="1" y="50"/>
                  </a:cxn>
                  <a:cxn ang="0">
                    <a:pos x="5" y="38"/>
                  </a:cxn>
                  <a:cxn ang="0">
                    <a:pos x="5" y="28"/>
                  </a:cxn>
                  <a:cxn ang="0">
                    <a:pos x="8" y="18"/>
                  </a:cxn>
                  <a:cxn ang="0">
                    <a:pos x="27" y="12"/>
                  </a:cxn>
                  <a:cxn ang="0">
                    <a:pos x="32" y="18"/>
                  </a:cxn>
                  <a:cxn ang="0">
                    <a:pos x="42" y="18"/>
                  </a:cxn>
                  <a:cxn ang="0">
                    <a:pos x="45" y="8"/>
                  </a:cxn>
                  <a:cxn ang="0">
                    <a:pos x="52" y="0"/>
                  </a:cxn>
                  <a:cxn ang="0">
                    <a:pos x="82" y="15"/>
                  </a:cxn>
                  <a:cxn ang="0">
                    <a:pos x="99" y="32"/>
                  </a:cxn>
                  <a:cxn ang="0">
                    <a:pos x="94" y="45"/>
                  </a:cxn>
                  <a:cxn ang="0">
                    <a:pos x="86" y="41"/>
                  </a:cxn>
                  <a:cxn ang="0">
                    <a:pos x="74" y="36"/>
                  </a:cxn>
                  <a:cxn ang="0">
                    <a:pos x="62" y="32"/>
                  </a:cxn>
                  <a:cxn ang="0">
                    <a:pos x="56" y="38"/>
                  </a:cxn>
                  <a:cxn ang="0">
                    <a:pos x="58" y="50"/>
                  </a:cxn>
                  <a:cxn ang="0">
                    <a:pos x="65" y="56"/>
                  </a:cxn>
                  <a:cxn ang="0">
                    <a:pos x="58" y="65"/>
                  </a:cxn>
                  <a:cxn ang="0">
                    <a:pos x="52" y="70"/>
                  </a:cxn>
                  <a:cxn ang="0">
                    <a:pos x="42" y="73"/>
                  </a:cxn>
                  <a:cxn ang="0">
                    <a:pos x="40" y="78"/>
                  </a:cxn>
                </a:cxnLst>
                <a:rect l="0" t="0" r="r" b="b"/>
                <a:pathLst>
                  <a:path w="117" h="198">
                    <a:moveTo>
                      <a:pt x="40" y="78"/>
                    </a:moveTo>
                    <a:lnTo>
                      <a:pt x="42" y="87"/>
                    </a:lnTo>
                    <a:lnTo>
                      <a:pt x="45" y="97"/>
                    </a:lnTo>
                    <a:lnTo>
                      <a:pt x="49" y="105"/>
                    </a:lnTo>
                    <a:lnTo>
                      <a:pt x="58" y="117"/>
                    </a:lnTo>
                    <a:lnTo>
                      <a:pt x="60" y="128"/>
                    </a:lnTo>
                    <a:lnTo>
                      <a:pt x="69" y="132"/>
                    </a:lnTo>
                    <a:lnTo>
                      <a:pt x="79" y="140"/>
                    </a:lnTo>
                    <a:lnTo>
                      <a:pt x="86" y="147"/>
                    </a:lnTo>
                    <a:lnTo>
                      <a:pt x="102" y="167"/>
                    </a:lnTo>
                    <a:lnTo>
                      <a:pt x="111" y="182"/>
                    </a:lnTo>
                    <a:lnTo>
                      <a:pt x="116" y="187"/>
                    </a:lnTo>
                    <a:lnTo>
                      <a:pt x="113" y="197"/>
                    </a:lnTo>
                    <a:lnTo>
                      <a:pt x="104" y="194"/>
                    </a:lnTo>
                    <a:lnTo>
                      <a:pt x="99" y="187"/>
                    </a:lnTo>
                    <a:lnTo>
                      <a:pt x="97" y="180"/>
                    </a:lnTo>
                    <a:lnTo>
                      <a:pt x="89" y="170"/>
                    </a:lnTo>
                    <a:lnTo>
                      <a:pt x="82" y="160"/>
                    </a:lnTo>
                    <a:lnTo>
                      <a:pt x="74" y="154"/>
                    </a:lnTo>
                    <a:lnTo>
                      <a:pt x="60" y="148"/>
                    </a:lnTo>
                    <a:lnTo>
                      <a:pt x="47" y="130"/>
                    </a:lnTo>
                    <a:lnTo>
                      <a:pt x="37" y="132"/>
                    </a:lnTo>
                    <a:lnTo>
                      <a:pt x="27" y="132"/>
                    </a:lnTo>
                    <a:lnTo>
                      <a:pt x="17" y="128"/>
                    </a:lnTo>
                    <a:lnTo>
                      <a:pt x="13" y="115"/>
                    </a:lnTo>
                    <a:lnTo>
                      <a:pt x="13" y="102"/>
                    </a:lnTo>
                    <a:lnTo>
                      <a:pt x="10" y="95"/>
                    </a:lnTo>
                    <a:lnTo>
                      <a:pt x="5" y="85"/>
                    </a:lnTo>
                    <a:lnTo>
                      <a:pt x="1" y="77"/>
                    </a:lnTo>
                    <a:lnTo>
                      <a:pt x="0" y="62"/>
                    </a:lnTo>
                    <a:lnTo>
                      <a:pt x="1" y="50"/>
                    </a:lnTo>
                    <a:lnTo>
                      <a:pt x="5" y="38"/>
                    </a:lnTo>
                    <a:lnTo>
                      <a:pt x="5" y="28"/>
                    </a:lnTo>
                    <a:lnTo>
                      <a:pt x="8" y="18"/>
                    </a:lnTo>
                    <a:lnTo>
                      <a:pt x="27" y="12"/>
                    </a:lnTo>
                    <a:lnTo>
                      <a:pt x="32" y="18"/>
                    </a:lnTo>
                    <a:lnTo>
                      <a:pt x="42" y="18"/>
                    </a:lnTo>
                    <a:lnTo>
                      <a:pt x="45" y="8"/>
                    </a:lnTo>
                    <a:lnTo>
                      <a:pt x="52" y="0"/>
                    </a:lnTo>
                    <a:lnTo>
                      <a:pt x="82" y="15"/>
                    </a:lnTo>
                    <a:lnTo>
                      <a:pt x="99" y="32"/>
                    </a:lnTo>
                    <a:lnTo>
                      <a:pt x="94" y="45"/>
                    </a:lnTo>
                    <a:lnTo>
                      <a:pt x="86" y="41"/>
                    </a:lnTo>
                    <a:lnTo>
                      <a:pt x="74" y="36"/>
                    </a:lnTo>
                    <a:lnTo>
                      <a:pt x="62" y="32"/>
                    </a:lnTo>
                    <a:lnTo>
                      <a:pt x="56" y="38"/>
                    </a:lnTo>
                    <a:lnTo>
                      <a:pt x="58" y="50"/>
                    </a:lnTo>
                    <a:lnTo>
                      <a:pt x="65" y="56"/>
                    </a:lnTo>
                    <a:lnTo>
                      <a:pt x="58" y="65"/>
                    </a:lnTo>
                    <a:lnTo>
                      <a:pt x="52" y="70"/>
                    </a:lnTo>
                    <a:lnTo>
                      <a:pt x="42" y="73"/>
                    </a:lnTo>
                    <a:lnTo>
                      <a:pt x="40" y="78"/>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93" name="Freeform 92"/>
              <p:cNvSpPr>
                <a:spLocks/>
              </p:cNvSpPr>
              <p:nvPr/>
            </p:nvSpPr>
            <p:spPr bwMode="auto">
              <a:xfrm>
                <a:off x="1838545" y="2899747"/>
                <a:ext cx="1136554" cy="481802"/>
              </a:xfrm>
              <a:custGeom>
                <a:avLst/>
                <a:gdLst/>
                <a:ahLst/>
                <a:cxnLst>
                  <a:cxn ang="0">
                    <a:pos x="307" y="507"/>
                  </a:cxn>
                  <a:cxn ang="0">
                    <a:pos x="157" y="437"/>
                  </a:cxn>
                  <a:cxn ang="0">
                    <a:pos x="150" y="400"/>
                  </a:cxn>
                  <a:cxn ang="0">
                    <a:pos x="126" y="347"/>
                  </a:cxn>
                  <a:cxn ang="0">
                    <a:pos x="130" y="313"/>
                  </a:cxn>
                  <a:cxn ang="0">
                    <a:pos x="113" y="288"/>
                  </a:cxn>
                  <a:cxn ang="0">
                    <a:pos x="93" y="270"/>
                  </a:cxn>
                  <a:cxn ang="0">
                    <a:pos x="39" y="224"/>
                  </a:cxn>
                  <a:cxn ang="0">
                    <a:pos x="21" y="186"/>
                  </a:cxn>
                  <a:cxn ang="0">
                    <a:pos x="245" y="192"/>
                  </a:cxn>
                  <a:cxn ang="0">
                    <a:pos x="951" y="224"/>
                  </a:cxn>
                  <a:cxn ang="0">
                    <a:pos x="1101" y="140"/>
                  </a:cxn>
                  <a:cxn ang="0">
                    <a:pos x="1124" y="59"/>
                  </a:cxn>
                  <a:cxn ang="0">
                    <a:pos x="1159" y="97"/>
                  </a:cxn>
                  <a:cxn ang="0">
                    <a:pos x="1143" y="125"/>
                  </a:cxn>
                  <a:cxn ang="0">
                    <a:pos x="1178" y="110"/>
                  </a:cxn>
                  <a:cxn ang="0">
                    <a:pos x="1184" y="80"/>
                  </a:cxn>
                  <a:cxn ang="0">
                    <a:pos x="1144" y="59"/>
                  </a:cxn>
                  <a:cxn ang="0">
                    <a:pos x="1178" y="6"/>
                  </a:cxn>
                  <a:cxn ang="0">
                    <a:pos x="1233" y="0"/>
                  </a:cxn>
                  <a:cxn ang="0">
                    <a:pos x="1204" y="43"/>
                  </a:cxn>
                  <a:cxn ang="0">
                    <a:pos x="1224" y="72"/>
                  </a:cxn>
                  <a:cxn ang="0">
                    <a:pos x="1248" y="106"/>
                  </a:cxn>
                  <a:cxn ang="0">
                    <a:pos x="1261" y="140"/>
                  </a:cxn>
                  <a:cxn ang="0">
                    <a:pos x="1275" y="166"/>
                  </a:cxn>
                  <a:cxn ang="0">
                    <a:pos x="1290" y="182"/>
                  </a:cxn>
                  <a:cxn ang="0">
                    <a:pos x="1304" y="215"/>
                  </a:cxn>
                  <a:cxn ang="0">
                    <a:pos x="1306" y="226"/>
                  </a:cxn>
                  <a:cxn ang="0">
                    <a:pos x="1273" y="262"/>
                  </a:cxn>
                  <a:cxn ang="0">
                    <a:pos x="1230" y="293"/>
                  </a:cxn>
                  <a:cxn ang="0">
                    <a:pos x="1226" y="333"/>
                  </a:cxn>
                  <a:cxn ang="0">
                    <a:pos x="1206" y="377"/>
                  </a:cxn>
                  <a:cxn ang="0">
                    <a:pos x="1178" y="387"/>
                  </a:cxn>
                  <a:cxn ang="0">
                    <a:pos x="1190" y="353"/>
                  </a:cxn>
                  <a:cxn ang="0">
                    <a:pos x="1201" y="306"/>
                  </a:cxn>
                  <a:cxn ang="0">
                    <a:pos x="1198" y="273"/>
                  </a:cxn>
                  <a:cxn ang="0">
                    <a:pos x="1181" y="267"/>
                  </a:cxn>
                  <a:cxn ang="0">
                    <a:pos x="1166" y="310"/>
                  </a:cxn>
                  <a:cxn ang="0">
                    <a:pos x="1164" y="270"/>
                  </a:cxn>
                  <a:cxn ang="0">
                    <a:pos x="1154" y="299"/>
                  </a:cxn>
                  <a:cxn ang="0">
                    <a:pos x="1161" y="335"/>
                  </a:cxn>
                  <a:cxn ang="0">
                    <a:pos x="1148" y="352"/>
                  </a:cxn>
                  <a:cxn ang="0">
                    <a:pos x="1138" y="382"/>
                  </a:cxn>
                  <a:cxn ang="0">
                    <a:pos x="1123" y="412"/>
                  </a:cxn>
                  <a:cxn ang="0">
                    <a:pos x="1098" y="435"/>
                  </a:cxn>
                  <a:cxn ang="0">
                    <a:pos x="1063" y="464"/>
                  </a:cxn>
                  <a:cxn ang="0">
                    <a:pos x="724" y="534"/>
                  </a:cxn>
                </a:cxnLst>
                <a:rect l="0" t="0" r="r" b="b"/>
                <a:pathLst>
                  <a:path w="1319" h="535">
                    <a:moveTo>
                      <a:pt x="724" y="534"/>
                    </a:moveTo>
                    <a:lnTo>
                      <a:pt x="699" y="529"/>
                    </a:lnTo>
                    <a:lnTo>
                      <a:pt x="307" y="507"/>
                    </a:lnTo>
                    <a:lnTo>
                      <a:pt x="166" y="497"/>
                    </a:lnTo>
                    <a:lnTo>
                      <a:pt x="160" y="446"/>
                    </a:lnTo>
                    <a:lnTo>
                      <a:pt x="157" y="437"/>
                    </a:lnTo>
                    <a:lnTo>
                      <a:pt x="153" y="420"/>
                    </a:lnTo>
                    <a:lnTo>
                      <a:pt x="152" y="409"/>
                    </a:lnTo>
                    <a:lnTo>
                      <a:pt x="150" y="400"/>
                    </a:lnTo>
                    <a:lnTo>
                      <a:pt x="145" y="379"/>
                    </a:lnTo>
                    <a:lnTo>
                      <a:pt x="133" y="353"/>
                    </a:lnTo>
                    <a:lnTo>
                      <a:pt x="126" y="347"/>
                    </a:lnTo>
                    <a:lnTo>
                      <a:pt x="130" y="339"/>
                    </a:lnTo>
                    <a:lnTo>
                      <a:pt x="132" y="330"/>
                    </a:lnTo>
                    <a:lnTo>
                      <a:pt x="130" y="313"/>
                    </a:lnTo>
                    <a:lnTo>
                      <a:pt x="126" y="304"/>
                    </a:lnTo>
                    <a:lnTo>
                      <a:pt x="113" y="302"/>
                    </a:lnTo>
                    <a:lnTo>
                      <a:pt x="113" y="288"/>
                    </a:lnTo>
                    <a:lnTo>
                      <a:pt x="103" y="284"/>
                    </a:lnTo>
                    <a:lnTo>
                      <a:pt x="93" y="284"/>
                    </a:lnTo>
                    <a:lnTo>
                      <a:pt x="93" y="270"/>
                    </a:lnTo>
                    <a:lnTo>
                      <a:pt x="75" y="255"/>
                    </a:lnTo>
                    <a:lnTo>
                      <a:pt x="75" y="240"/>
                    </a:lnTo>
                    <a:lnTo>
                      <a:pt x="39" y="224"/>
                    </a:lnTo>
                    <a:lnTo>
                      <a:pt x="40" y="202"/>
                    </a:lnTo>
                    <a:lnTo>
                      <a:pt x="35" y="188"/>
                    </a:lnTo>
                    <a:lnTo>
                      <a:pt x="21" y="186"/>
                    </a:lnTo>
                    <a:lnTo>
                      <a:pt x="0" y="179"/>
                    </a:lnTo>
                    <a:lnTo>
                      <a:pt x="0" y="177"/>
                    </a:lnTo>
                    <a:lnTo>
                      <a:pt x="245" y="192"/>
                    </a:lnTo>
                    <a:lnTo>
                      <a:pt x="751" y="215"/>
                    </a:lnTo>
                    <a:lnTo>
                      <a:pt x="758" y="215"/>
                    </a:lnTo>
                    <a:lnTo>
                      <a:pt x="951" y="224"/>
                    </a:lnTo>
                    <a:lnTo>
                      <a:pt x="966" y="224"/>
                    </a:lnTo>
                    <a:lnTo>
                      <a:pt x="1098" y="228"/>
                    </a:lnTo>
                    <a:lnTo>
                      <a:pt x="1101" y="140"/>
                    </a:lnTo>
                    <a:lnTo>
                      <a:pt x="1104" y="50"/>
                    </a:lnTo>
                    <a:lnTo>
                      <a:pt x="1118" y="50"/>
                    </a:lnTo>
                    <a:lnTo>
                      <a:pt x="1124" y="59"/>
                    </a:lnTo>
                    <a:lnTo>
                      <a:pt x="1144" y="66"/>
                    </a:lnTo>
                    <a:lnTo>
                      <a:pt x="1158" y="85"/>
                    </a:lnTo>
                    <a:lnTo>
                      <a:pt x="1159" y="97"/>
                    </a:lnTo>
                    <a:lnTo>
                      <a:pt x="1164" y="106"/>
                    </a:lnTo>
                    <a:lnTo>
                      <a:pt x="1154" y="119"/>
                    </a:lnTo>
                    <a:lnTo>
                      <a:pt x="1143" y="125"/>
                    </a:lnTo>
                    <a:lnTo>
                      <a:pt x="1161" y="126"/>
                    </a:lnTo>
                    <a:lnTo>
                      <a:pt x="1171" y="125"/>
                    </a:lnTo>
                    <a:lnTo>
                      <a:pt x="1178" y="110"/>
                    </a:lnTo>
                    <a:lnTo>
                      <a:pt x="1184" y="97"/>
                    </a:lnTo>
                    <a:lnTo>
                      <a:pt x="1183" y="90"/>
                    </a:lnTo>
                    <a:lnTo>
                      <a:pt x="1184" y="80"/>
                    </a:lnTo>
                    <a:lnTo>
                      <a:pt x="1166" y="68"/>
                    </a:lnTo>
                    <a:lnTo>
                      <a:pt x="1159" y="60"/>
                    </a:lnTo>
                    <a:lnTo>
                      <a:pt x="1144" y="59"/>
                    </a:lnTo>
                    <a:lnTo>
                      <a:pt x="1154" y="40"/>
                    </a:lnTo>
                    <a:lnTo>
                      <a:pt x="1148" y="26"/>
                    </a:lnTo>
                    <a:lnTo>
                      <a:pt x="1178" y="6"/>
                    </a:lnTo>
                    <a:lnTo>
                      <a:pt x="1199" y="3"/>
                    </a:lnTo>
                    <a:lnTo>
                      <a:pt x="1216" y="0"/>
                    </a:lnTo>
                    <a:lnTo>
                      <a:pt x="1233" y="0"/>
                    </a:lnTo>
                    <a:lnTo>
                      <a:pt x="1239" y="19"/>
                    </a:lnTo>
                    <a:lnTo>
                      <a:pt x="1216" y="33"/>
                    </a:lnTo>
                    <a:lnTo>
                      <a:pt x="1204" y="43"/>
                    </a:lnTo>
                    <a:lnTo>
                      <a:pt x="1210" y="52"/>
                    </a:lnTo>
                    <a:lnTo>
                      <a:pt x="1216" y="65"/>
                    </a:lnTo>
                    <a:lnTo>
                      <a:pt x="1224" y="72"/>
                    </a:lnTo>
                    <a:lnTo>
                      <a:pt x="1233" y="92"/>
                    </a:lnTo>
                    <a:lnTo>
                      <a:pt x="1244" y="95"/>
                    </a:lnTo>
                    <a:lnTo>
                      <a:pt x="1248" y="106"/>
                    </a:lnTo>
                    <a:lnTo>
                      <a:pt x="1248" y="115"/>
                    </a:lnTo>
                    <a:lnTo>
                      <a:pt x="1253" y="130"/>
                    </a:lnTo>
                    <a:lnTo>
                      <a:pt x="1261" y="140"/>
                    </a:lnTo>
                    <a:lnTo>
                      <a:pt x="1273" y="146"/>
                    </a:lnTo>
                    <a:lnTo>
                      <a:pt x="1279" y="157"/>
                    </a:lnTo>
                    <a:lnTo>
                      <a:pt x="1275" y="166"/>
                    </a:lnTo>
                    <a:lnTo>
                      <a:pt x="1279" y="182"/>
                    </a:lnTo>
                    <a:lnTo>
                      <a:pt x="1279" y="192"/>
                    </a:lnTo>
                    <a:lnTo>
                      <a:pt x="1290" y="182"/>
                    </a:lnTo>
                    <a:lnTo>
                      <a:pt x="1293" y="202"/>
                    </a:lnTo>
                    <a:lnTo>
                      <a:pt x="1295" y="212"/>
                    </a:lnTo>
                    <a:lnTo>
                      <a:pt x="1304" y="215"/>
                    </a:lnTo>
                    <a:lnTo>
                      <a:pt x="1318" y="217"/>
                    </a:lnTo>
                    <a:lnTo>
                      <a:pt x="1315" y="226"/>
                    </a:lnTo>
                    <a:lnTo>
                      <a:pt x="1306" y="226"/>
                    </a:lnTo>
                    <a:lnTo>
                      <a:pt x="1301" y="237"/>
                    </a:lnTo>
                    <a:lnTo>
                      <a:pt x="1268" y="235"/>
                    </a:lnTo>
                    <a:lnTo>
                      <a:pt x="1273" y="262"/>
                    </a:lnTo>
                    <a:lnTo>
                      <a:pt x="1244" y="284"/>
                    </a:lnTo>
                    <a:lnTo>
                      <a:pt x="1231" y="284"/>
                    </a:lnTo>
                    <a:lnTo>
                      <a:pt x="1230" y="293"/>
                    </a:lnTo>
                    <a:lnTo>
                      <a:pt x="1230" y="306"/>
                    </a:lnTo>
                    <a:lnTo>
                      <a:pt x="1224" y="326"/>
                    </a:lnTo>
                    <a:lnTo>
                      <a:pt x="1226" y="333"/>
                    </a:lnTo>
                    <a:lnTo>
                      <a:pt x="1218" y="342"/>
                    </a:lnTo>
                    <a:lnTo>
                      <a:pt x="1208" y="352"/>
                    </a:lnTo>
                    <a:lnTo>
                      <a:pt x="1206" y="377"/>
                    </a:lnTo>
                    <a:lnTo>
                      <a:pt x="1210" y="382"/>
                    </a:lnTo>
                    <a:lnTo>
                      <a:pt x="1190" y="392"/>
                    </a:lnTo>
                    <a:lnTo>
                      <a:pt x="1178" y="387"/>
                    </a:lnTo>
                    <a:lnTo>
                      <a:pt x="1174" y="377"/>
                    </a:lnTo>
                    <a:lnTo>
                      <a:pt x="1186" y="362"/>
                    </a:lnTo>
                    <a:lnTo>
                      <a:pt x="1190" y="353"/>
                    </a:lnTo>
                    <a:lnTo>
                      <a:pt x="1186" y="342"/>
                    </a:lnTo>
                    <a:lnTo>
                      <a:pt x="1193" y="335"/>
                    </a:lnTo>
                    <a:lnTo>
                      <a:pt x="1201" y="306"/>
                    </a:lnTo>
                    <a:lnTo>
                      <a:pt x="1204" y="293"/>
                    </a:lnTo>
                    <a:lnTo>
                      <a:pt x="1199" y="284"/>
                    </a:lnTo>
                    <a:lnTo>
                      <a:pt x="1198" y="273"/>
                    </a:lnTo>
                    <a:lnTo>
                      <a:pt x="1191" y="262"/>
                    </a:lnTo>
                    <a:lnTo>
                      <a:pt x="1184" y="255"/>
                    </a:lnTo>
                    <a:lnTo>
                      <a:pt x="1181" y="267"/>
                    </a:lnTo>
                    <a:lnTo>
                      <a:pt x="1181" y="279"/>
                    </a:lnTo>
                    <a:lnTo>
                      <a:pt x="1183" y="299"/>
                    </a:lnTo>
                    <a:lnTo>
                      <a:pt x="1166" y="310"/>
                    </a:lnTo>
                    <a:lnTo>
                      <a:pt x="1161" y="297"/>
                    </a:lnTo>
                    <a:lnTo>
                      <a:pt x="1166" y="279"/>
                    </a:lnTo>
                    <a:lnTo>
                      <a:pt x="1164" y="270"/>
                    </a:lnTo>
                    <a:lnTo>
                      <a:pt x="1154" y="273"/>
                    </a:lnTo>
                    <a:lnTo>
                      <a:pt x="1150" y="290"/>
                    </a:lnTo>
                    <a:lnTo>
                      <a:pt x="1154" y="299"/>
                    </a:lnTo>
                    <a:lnTo>
                      <a:pt x="1154" y="319"/>
                    </a:lnTo>
                    <a:lnTo>
                      <a:pt x="1161" y="326"/>
                    </a:lnTo>
                    <a:lnTo>
                      <a:pt x="1161" y="335"/>
                    </a:lnTo>
                    <a:lnTo>
                      <a:pt x="1159" y="347"/>
                    </a:lnTo>
                    <a:lnTo>
                      <a:pt x="1154" y="339"/>
                    </a:lnTo>
                    <a:lnTo>
                      <a:pt x="1148" y="352"/>
                    </a:lnTo>
                    <a:lnTo>
                      <a:pt x="1139" y="362"/>
                    </a:lnTo>
                    <a:lnTo>
                      <a:pt x="1134" y="375"/>
                    </a:lnTo>
                    <a:lnTo>
                      <a:pt x="1138" y="382"/>
                    </a:lnTo>
                    <a:lnTo>
                      <a:pt x="1134" y="392"/>
                    </a:lnTo>
                    <a:lnTo>
                      <a:pt x="1126" y="395"/>
                    </a:lnTo>
                    <a:lnTo>
                      <a:pt x="1123" y="412"/>
                    </a:lnTo>
                    <a:lnTo>
                      <a:pt x="1124" y="424"/>
                    </a:lnTo>
                    <a:lnTo>
                      <a:pt x="1110" y="420"/>
                    </a:lnTo>
                    <a:lnTo>
                      <a:pt x="1098" y="435"/>
                    </a:lnTo>
                    <a:lnTo>
                      <a:pt x="1086" y="440"/>
                    </a:lnTo>
                    <a:lnTo>
                      <a:pt x="1076" y="464"/>
                    </a:lnTo>
                    <a:lnTo>
                      <a:pt x="1063" y="464"/>
                    </a:lnTo>
                    <a:lnTo>
                      <a:pt x="744" y="453"/>
                    </a:lnTo>
                    <a:lnTo>
                      <a:pt x="729" y="453"/>
                    </a:lnTo>
                    <a:lnTo>
                      <a:pt x="724" y="534"/>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94" name="Freeform 93"/>
              <p:cNvSpPr>
                <a:spLocks/>
              </p:cNvSpPr>
              <p:nvPr/>
            </p:nvSpPr>
            <p:spPr bwMode="auto">
              <a:xfrm>
                <a:off x="2900996" y="2941172"/>
                <a:ext cx="42222" cy="71145"/>
              </a:xfrm>
              <a:custGeom>
                <a:avLst/>
                <a:gdLst/>
                <a:ahLst/>
                <a:cxnLst>
                  <a:cxn ang="0">
                    <a:pos x="24" y="70"/>
                  </a:cxn>
                  <a:cxn ang="0">
                    <a:pos x="15" y="68"/>
                  </a:cxn>
                  <a:cxn ang="0">
                    <a:pos x="10" y="61"/>
                  </a:cxn>
                  <a:cxn ang="0">
                    <a:pos x="7" y="51"/>
                  </a:cxn>
                  <a:cxn ang="0">
                    <a:pos x="3" y="43"/>
                  </a:cxn>
                  <a:cxn ang="0">
                    <a:pos x="0" y="31"/>
                  </a:cxn>
                  <a:cxn ang="0">
                    <a:pos x="3" y="15"/>
                  </a:cxn>
                  <a:cxn ang="0">
                    <a:pos x="5" y="12"/>
                  </a:cxn>
                  <a:cxn ang="0">
                    <a:pos x="27" y="0"/>
                  </a:cxn>
                  <a:cxn ang="0">
                    <a:pos x="38" y="8"/>
                  </a:cxn>
                  <a:cxn ang="0">
                    <a:pos x="38" y="28"/>
                  </a:cxn>
                  <a:cxn ang="0">
                    <a:pos x="39" y="43"/>
                  </a:cxn>
                  <a:cxn ang="0">
                    <a:pos x="41" y="57"/>
                  </a:cxn>
                  <a:cxn ang="0">
                    <a:pos x="48" y="68"/>
                  </a:cxn>
                  <a:cxn ang="0">
                    <a:pos x="39" y="78"/>
                  </a:cxn>
                  <a:cxn ang="0">
                    <a:pos x="31" y="78"/>
                  </a:cxn>
                  <a:cxn ang="0">
                    <a:pos x="24" y="70"/>
                  </a:cxn>
                </a:cxnLst>
                <a:rect l="0" t="0" r="r" b="b"/>
                <a:pathLst>
                  <a:path w="49" h="79">
                    <a:moveTo>
                      <a:pt x="24" y="70"/>
                    </a:moveTo>
                    <a:lnTo>
                      <a:pt x="15" y="68"/>
                    </a:lnTo>
                    <a:lnTo>
                      <a:pt x="10" y="61"/>
                    </a:lnTo>
                    <a:lnTo>
                      <a:pt x="7" y="51"/>
                    </a:lnTo>
                    <a:lnTo>
                      <a:pt x="3" y="43"/>
                    </a:lnTo>
                    <a:lnTo>
                      <a:pt x="0" y="31"/>
                    </a:lnTo>
                    <a:lnTo>
                      <a:pt x="3" y="15"/>
                    </a:lnTo>
                    <a:lnTo>
                      <a:pt x="5" y="12"/>
                    </a:lnTo>
                    <a:lnTo>
                      <a:pt x="27" y="0"/>
                    </a:lnTo>
                    <a:lnTo>
                      <a:pt x="38" y="8"/>
                    </a:lnTo>
                    <a:lnTo>
                      <a:pt x="38" y="28"/>
                    </a:lnTo>
                    <a:lnTo>
                      <a:pt x="39" y="43"/>
                    </a:lnTo>
                    <a:lnTo>
                      <a:pt x="41" y="57"/>
                    </a:lnTo>
                    <a:lnTo>
                      <a:pt x="48" y="68"/>
                    </a:lnTo>
                    <a:lnTo>
                      <a:pt x="39" y="78"/>
                    </a:lnTo>
                    <a:lnTo>
                      <a:pt x="31" y="78"/>
                    </a:lnTo>
                    <a:lnTo>
                      <a:pt x="24" y="70"/>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95" name="Freeform 94"/>
              <p:cNvSpPr>
                <a:spLocks/>
              </p:cNvSpPr>
              <p:nvPr/>
            </p:nvSpPr>
            <p:spPr bwMode="auto">
              <a:xfrm>
                <a:off x="2801902" y="2901548"/>
                <a:ext cx="26712" cy="27017"/>
              </a:xfrm>
              <a:custGeom>
                <a:avLst/>
                <a:gdLst/>
                <a:ahLst/>
                <a:cxnLst>
                  <a:cxn ang="0">
                    <a:pos x="30" y="11"/>
                  </a:cxn>
                  <a:cxn ang="0">
                    <a:pos x="0" y="29"/>
                  </a:cxn>
                  <a:cxn ang="0">
                    <a:pos x="0" y="0"/>
                  </a:cxn>
                  <a:cxn ang="0">
                    <a:pos x="30" y="11"/>
                  </a:cxn>
                </a:cxnLst>
                <a:rect l="0" t="0" r="r" b="b"/>
                <a:pathLst>
                  <a:path w="31" h="30">
                    <a:moveTo>
                      <a:pt x="30" y="11"/>
                    </a:moveTo>
                    <a:lnTo>
                      <a:pt x="0" y="29"/>
                    </a:lnTo>
                    <a:lnTo>
                      <a:pt x="0" y="0"/>
                    </a:lnTo>
                    <a:lnTo>
                      <a:pt x="30" y="11"/>
                    </a:lnTo>
                  </a:path>
                </a:pathLst>
              </a:custGeom>
              <a:solidFill>
                <a:srgbClr val="FAD62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96" name="Freeform 95"/>
              <p:cNvSpPr>
                <a:spLocks/>
              </p:cNvSpPr>
              <p:nvPr/>
            </p:nvSpPr>
            <p:spPr bwMode="auto">
              <a:xfrm>
                <a:off x="2728660" y="3054643"/>
                <a:ext cx="324853" cy="434972"/>
              </a:xfrm>
              <a:custGeom>
                <a:avLst/>
                <a:gdLst/>
                <a:ahLst/>
                <a:cxnLst>
                  <a:cxn ang="0">
                    <a:pos x="279" y="350"/>
                  </a:cxn>
                  <a:cxn ang="0">
                    <a:pos x="314" y="316"/>
                  </a:cxn>
                  <a:cxn ang="0">
                    <a:pos x="324" y="336"/>
                  </a:cxn>
                  <a:cxn ang="0">
                    <a:pos x="322" y="355"/>
                  </a:cxn>
                  <a:cxn ang="0">
                    <a:pos x="326" y="373"/>
                  </a:cxn>
                  <a:cxn ang="0">
                    <a:pos x="344" y="375"/>
                  </a:cxn>
                  <a:cxn ang="0">
                    <a:pos x="359" y="388"/>
                  </a:cxn>
                  <a:cxn ang="0">
                    <a:pos x="339" y="417"/>
                  </a:cxn>
                  <a:cxn ang="0">
                    <a:pos x="333" y="437"/>
                  </a:cxn>
                  <a:cxn ang="0">
                    <a:pos x="322" y="482"/>
                  </a:cxn>
                  <a:cxn ang="0">
                    <a:pos x="148" y="477"/>
                  </a:cxn>
                  <a:cxn ang="0">
                    <a:pos x="152" y="372"/>
                  </a:cxn>
                  <a:cxn ang="0">
                    <a:pos x="0" y="368"/>
                  </a:cxn>
                  <a:cxn ang="0">
                    <a:pos x="28" y="321"/>
                  </a:cxn>
                  <a:cxn ang="0">
                    <a:pos x="43" y="298"/>
                  </a:cxn>
                  <a:cxn ang="0">
                    <a:pos x="60" y="284"/>
                  </a:cxn>
                  <a:cxn ang="0">
                    <a:pos x="75" y="268"/>
                  </a:cxn>
                  <a:cxn ang="0">
                    <a:pos x="105" y="252"/>
                  </a:cxn>
                  <a:cxn ang="0">
                    <a:pos x="127" y="237"/>
                  </a:cxn>
                  <a:cxn ang="0">
                    <a:pos x="175" y="228"/>
                  </a:cxn>
                  <a:cxn ang="0">
                    <a:pos x="179" y="204"/>
                  </a:cxn>
                  <a:cxn ang="0">
                    <a:pos x="184" y="179"/>
                  </a:cxn>
                  <a:cxn ang="0">
                    <a:pos x="199" y="176"/>
                  </a:cxn>
                  <a:cxn ang="0">
                    <a:pos x="207" y="162"/>
                  </a:cxn>
                  <a:cxn ang="0">
                    <a:pos x="220" y="147"/>
                  </a:cxn>
                  <a:cxn ang="0">
                    <a:pos x="234" y="127"/>
                  </a:cxn>
                  <a:cxn ang="0">
                    <a:pos x="252" y="110"/>
                  </a:cxn>
                  <a:cxn ang="0">
                    <a:pos x="267" y="94"/>
                  </a:cxn>
                  <a:cxn ang="0">
                    <a:pos x="299" y="72"/>
                  </a:cxn>
                  <a:cxn ang="0">
                    <a:pos x="308" y="55"/>
                  </a:cxn>
                  <a:cxn ang="0">
                    <a:pos x="301" y="32"/>
                  </a:cxn>
                  <a:cxn ang="0">
                    <a:pos x="294" y="13"/>
                  </a:cxn>
                  <a:cxn ang="0">
                    <a:pos x="281" y="0"/>
                  </a:cxn>
                  <a:cxn ang="0">
                    <a:pos x="295" y="8"/>
                  </a:cxn>
                  <a:cxn ang="0">
                    <a:pos x="324" y="17"/>
                  </a:cxn>
                  <a:cxn ang="0">
                    <a:pos x="339" y="28"/>
                  </a:cxn>
                  <a:cxn ang="0">
                    <a:pos x="346" y="45"/>
                  </a:cxn>
                  <a:cxn ang="0">
                    <a:pos x="348" y="67"/>
                  </a:cxn>
                  <a:cxn ang="0">
                    <a:pos x="351" y="94"/>
                  </a:cxn>
                  <a:cxn ang="0">
                    <a:pos x="364" y="110"/>
                  </a:cxn>
                  <a:cxn ang="0">
                    <a:pos x="359" y="127"/>
                  </a:cxn>
                  <a:cxn ang="0">
                    <a:pos x="364" y="142"/>
                  </a:cxn>
                  <a:cxn ang="0">
                    <a:pos x="376" y="159"/>
                  </a:cxn>
                  <a:cxn ang="0">
                    <a:pos x="362" y="174"/>
                  </a:cxn>
                  <a:cxn ang="0">
                    <a:pos x="346" y="176"/>
                  </a:cxn>
                  <a:cxn ang="0">
                    <a:pos x="321" y="176"/>
                  </a:cxn>
                  <a:cxn ang="0">
                    <a:pos x="301" y="201"/>
                  </a:cxn>
                  <a:cxn ang="0">
                    <a:pos x="282" y="221"/>
                  </a:cxn>
                  <a:cxn ang="0">
                    <a:pos x="269" y="202"/>
                  </a:cxn>
                  <a:cxn ang="0">
                    <a:pos x="255" y="182"/>
                  </a:cxn>
                  <a:cxn ang="0">
                    <a:pos x="257" y="202"/>
                  </a:cxn>
                  <a:cxn ang="0">
                    <a:pos x="275" y="226"/>
                  </a:cxn>
                  <a:cxn ang="0">
                    <a:pos x="275" y="256"/>
                  </a:cxn>
                  <a:cxn ang="0">
                    <a:pos x="284" y="288"/>
                  </a:cxn>
                  <a:cxn ang="0">
                    <a:pos x="287" y="313"/>
                  </a:cxn>
                  <a:cxn ang="0">
                    <a:pos x="262" y="343"/>
                  </a:cxn>
                  <a:cxn ang="0">
                    <a:pos x="235" y="353"/>
                  </a:cxn>
                  <a:cxn ang="0">
                    <a:pos x="226" y="372"/>
                  </a:cxn>
                  <a:cxn ang="0">
                    <a:pos x="267" y="350"/>
                  </a:cxn>
                </a:cxnLst>
                <a:rect l="0" t="0" r="r" b="b"/>
                <a:pathLst>
                  <a:path w="377" h="483">
                    <a:moveTo>
                      <a:pt x="267" y="350"/>
                    </a:moveTo>
                    <a:lnTo>
                      <a:pt x="279" y="350"/>
                    </a:lnTo>
                    <a:lnTo>
                      <a:pt x="302" y="316"/>
                    </a:lnTo>
                    <a:lnTo>
                      <a:pt x="314" y="316"/>
                    </a:lnTo>
                    <a:lnTo>
                      <a:pt x="314" y="323"/>
                    </a:lnTo>
                    <a:lnTo>
                      <a:pt x="324" y="336"/>
                    </a:lnTo>
                    <a:lnTo>
                      <a:pt x="322" y="348"/>
                    </a:lnTo>
                    <a:lnTo>
                      <a:pt x="322" y="355"/>
                    </a:lnTo>
                    <a:lnTo>
                      <a:pt x="321" y="365"/>
                    </a:lnTo>
                    <a:lnTo>
                      <a:pt x="326" y="373"/>
                    </a:lnTo>
                    <a:lnTo>
                      <a:pt x="335" y="373"/>
                    </a:lnTo>
                    <a:lnTo>
                      <a:pt x="344" y="375"/>
                    </a:lnTo>
                    <a:lnTo>
                      <a:pt x="351" y="383"/>
                    </a:lnTo>
                    <a:lnTo>
                      <a:pt x="359" y="388"/>
                    </a:lnTo>
                    <a:lnTo>
                      <a:pt x="348" y="408"/>
                    </a:lnTo>
                    <a:lnTo>
                      <a:pt x="339" y="417"/>
                    </a:lnTo>
                    <a:lnTo>
                      <a:pt x="335" y="425"/>
                    </a:lnTo>
                    <a:lnTo>
                      <a:pt x="333" y="437"/>
                    </a:lnTo>
                    <a:lnTo>
                      <a:pt x="329" y="460"/>
                    </a:lnTo>
                    <a:lnTo>
                      <a:pt x="322" y="482"/>
                    </a:lnTo>
                    <a:lnTo>
                      <a:pt x="234" y="477"/>
                    </a:lnTo>
                    <a:lnTo>
                      <a:pt x="148" y="477"/>
                    </a:lnTo>
                    <a:lnTo>
                      <a:pt x="150" y="403"/>
                    </a:lnTo>
                    <a:lnTo>
                      <a:pt x="152" y="372"/>
                    </a:lnTo>
                    <a:lnTo>
                      <a:pt x="124" y="372"/>
                    </a:lnTo>
                    <a:lnTo>
                      <a:pt x="0" y="368"/>
                    </a:lnTo>
                    <a:lnTo>
                      <a:pt x="1" y="355"/>
                    </a:lnTo>
                    <a:lnTo>
                      <a:pt x="28" y="321"/>
                    </a:lnTo>
                    <a:lnTo>
                      <a:pt x="37" y="306"/>
                    </a:lnTo>
                    <a:lnTo>
                      <a:pt x="43" y="298"/>
                    </a:lnTo>
                    <a:lnTo>
                      <a:pt x="53" y="294"/>
                    </a:lnTo>
                    <a:lnTo>
                      <a:pt x="60" y="284"/>
                    </a:lnTo>
                    <a:lnTo>
                      <a:pt x="66" y="276"/>
                    </a:lnTo>
                    <a:lnTo>
                      <a:pt x="75" y="268"/>
                    </a:lnTo>
                    <a:lnTo>
                      <a:pt x="90" y="264"/>
                    </a:lnTo>
                    <a:lnTo>
                      <a:pt x="105" y="252"/>
                    </a:lnTo>
                    <a:lnTo>
                      <a:pt x="113" y="243"/>
                    </a:lnTo>
                    <a:lnTo>
                      <a:pt x="127" y="237"/>
                    </a:lnTo>
                    <a:lnTo>
                      <a:pt x="166" y="234"/>
                    </a:lnTo>
                    <a:lnTo>
                      <a:pt x="175" y="228"/>
                    </a:lnTo>
                    <a:lnTo>
                      <a:pt x="182" y="217"/>
                    </a:lnTo>
                    <a:lnTo>
                      <a:pt x="179" y="204"/>
                    </a:lnTo>
                    <a:lnTo>
                      <a:pt x="180" y="190"/>
                    </a:lnTo>
                    <a:lnTo>
                      <a:pt x="184" y="179"/>
                    </a:lnTo>
                    <a:lnTo>
                      <a:pt x="190" y="174"/>
                    </a:lnTo>
                    <a:lnTo>
                      <a:pt x="199" y="176"/>
                    </a:lnTo>
                    <a:lnTo>
                      <a:pt x="206" y="169"/>
                    </a:lnTo>
                    <a:lnTo>
                      <a:pt x="207" y="162"/>
                    </a:lnTo>
                    <a:lnTo>
                      <a:pt x="212" y="150"/>
                    </a:lnTo>
                    <a:lnTo>
                      <a:pt x="220" y="147"/>
                    </a:lnTo>
                    <a:lnTo>
                      <a:pt x="230" y="139"/>
                    </a:lnTo>
                    <a:lnTo>
                      <a:pt x="234" y="127"/>
                    </a:lnTo>
                    <a:lnTo>
                      <a:pt x="241" y="115"/>
                    </a:lnTo>
                    <a:lnTo>
                      <a:pt x="252" y="110"/>
                    </a:lnTo>
                    <a:lnTo>
                      <a:pt x="257" y="100"/>
                    </a:lnTo>
                    <a:lnTo>
                      <a:pt x="267" y="94"/>
                    </a:lnTo>
                    <a:lnTo>
                      <a:pt x="282" y="75"/>
                    </a:lnTo>
                    <a:lnTo>
                      <a:pt x="299" y="72"/>
                    </a:lnTo>
                    <a:lnTo>
                      <a:pt x="308" y="70"/>
                    </a:lnTo>
                    <a:lnTo>
                      <a:pt x="308" y="55"/>
                    </a:lnTo>
                    <a:lnTo>
                      <a:pt x="306" y="45"/>
                    </a:lnTo>
                    <a:lnTo>
                      <a:pt x="301" y="32"/>
                    </a:lnTo>
                    <a:lnTo>
                      <a:pt x="299" y="21"/>
                    </a:lnTo>
                    <a:lnTo>
                      <a:pt x="294" y="13"/>
                    </a:lnTo>
                    <a:lnTo>
                      <a:pt x="281" y="12"/>
                    </a:lnTo>
                    <a:lnTo>
                      <a:pt x="281" y="0"/>
                    </a:lnTo>
                    <a:lnTo>
                      <a:pt x="289" y="0"/>
                    </a:lnTo>
                    <a:lnTo>
                      <a:pt x="295" y="8"/>
                    </a:lnTo>
                    <a:lnTo>
                      <a:pt x="301" y="13"/>
                    </a:lnTo>
                    <a:lnTo>
                      <a:pt x="324" y="17"/>
                    </a:lnTo>
                    <a:lnTo>
                      <a:pt x="329" y="23"/>
                    </a:lnTo>
                    <a:lnTo>
                      <a:pt x="339" y="28"/>
                    </a:lnTo>
                    <a:lnTo>
                      <a:pt x="341" y="35"/>
                    </a:lnTo>
                    <a:lnTo>
                      <a:pt x="346" y="45"/>
                    </a:lnTo>
                    <a:lnTo>
                      <a:pt x="348" y="57"/>
                    </a:lnTo>
                    <a:lnTo>
                      <a:pt x="348" y="67"/>
                    </a:lnTo>
                    <a:lnTo>
                      <a:pt x="351" y="82"/>
                    </a:lnTo>
                    <a:lnTo>
                      <a:pt x="351" y="94"/>
                    </a:lnTo>
                    <a:lnTo>
                      <a:pt x="353" y="100"/>
                    </a:lnTo>
                    <a:lnTo>
                      <a:pt x="364" y="110"/>
                    </a:lnTo>
                    <a:lnTo>
                      <a:pt x="364" y="121"/>
                    </a:lnTo>
                    <a:lnTo>
                      <a:pt x="359" y="127"/>
                    </a:lnTo>
                    <a:lnTo>
                      <a:pt x="359" y="135"/>
                    </a:lnTo>
                    <a:lnTo>
                      <a:pt x="364" y="142"/>
                    </a:lnTo>
                    <a:lnTo>
                      <a:pt x="366" y="150"/>
                    </a:lnTo>
                    <a:lnTo>
                      <a:pt x="376" y="159"/>
                    </a:lnTo>
                    <a:lnTo>
                      <a:pt x="371" y="172"/>
                    </a:lnTo>
                    <a:lnTo>
                      <a:pt x="362" y="174"/>
                    </a:lnTo>
                    <a:lnTo>
                      <a:pt x="353" y="174"/>
                    </a:lnTo>
                    <a:lnTo>
                      <a:pt x="346" y="176"/>
                    </a:lnTo>
                    <a:lnTo>
                      <a:pt x="329" y="172"/>
                    </a:lnTo>
                    <a:lnTo>
                      <a:pt x="321" y="176"/>
                    </a:lnTo>
                    <a:lnTo>
                      <a:pt x="321" y="189"/>
                    </a:lnTo>
                    <a:lnTo>
                      <a:pt x="301" y="201"/>
                    </a:lnTo>
                    <a:lnTo>
                      <a:pt x="295" y="216"/>
                    </a:lnTo>
                    <a:lnTo>
                      <a:pt x="282" y="221"/>
                    </a:lnTo>
                    <a:lnTo>
                      <a:pt x="281" y="204"/>
                    </a:lnTo>
                    <a:lnTo>
                      <a:pt x="269" y="202"/>
                    </a:lnTo>
                    <a:lnTo>
                      <a:pt x="262" y="197"/>
                    </a:lnTo>
                    <a:lnTo>
                      <a:pt x="255" y="182"/>
                    </a:lnTo>
                    <a:lnTo>
                      <a:pt x="249" y="189"/>
                    </a:lnTo>
                    <a:lnTo>
                      <a:pt x="257" y="202"/>
                    </a:lnTo>
                    <a:lnTo>
                      <a:pt x="266" y="212"/>
                    </a:lnTo>
                    <a:lnTo>
                      <a:pt x="275" y="226"/>
                    </a:lnTo>
                    <a:lnTo>
                      <a:pt x="275" y="246"/>
                    </a:lnTo>
                    <a:lnTo>
                      <a:pt x="275" y="256"/>
                    </a:lnTo>
                    <a:lnTo>
                      <a:pt x="289" y="276"/>
                    </a:lnTo>
                    <a:lnTo>
                      <a:pt x="284" y="288"/>
                    </a:lnTo>
                    <a:lnTo>
                      <a:pt x="284" y="304"/>
                    </a:lnTo>
                    <a:lnTo>
                      <a:pt x="287" y="313"/>
                    </a:lnTo>
                    <a:lnTo>
                      <a:pt x="281" y="323"/>
                    </a:lnTo>
                    <a:lnTo>
                      <a:pt x="262" y="343"/>
                    </a:lnTo>
                    <a:lnTo>
                      <a:pt x="249" y="343"/>
                    </a:lnTo>
                    <a:lnTo>
                      <a:pt x="235" y="353"/>
                    </a:lnTo>
                    <a:lnTo>
                      <a:pt x="226" y="363"/>
                    </a:lnTo>
                    <a:lnTo>
                      <a:pt x="226" y="372"/>
                    </a:lnTo>
                    <a:lnTo>
                      <a:pt x="246" y="359"/>
                    </a:lnTo>
                    <a:lnTo>
                      <a:pt x="267" y="350"/>
                    </a:lnTo>
                  </a:path>
                </a:pathLst>
              </a:custGeom>
              <a:solidFill>
                <a:srgbClr val="E8E8E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97" name="Freeform 96"/>
              <p:cNvSpPr>
                <a:spLocks/>
              </p:cNvSpPr>
              <p:nvPr/>
            </p:nvSpPr>
            <p:spPr bwMode="auto">
              <a:xfrm>
                <a:off x="2986302" y="3230253"/>
                <a:ext cx="56009" cy="115272"/>
              </a:xfrm>
              <a:custGeom>
                <a:avLst/>
                <a:gdLst/>
                <a:ahLst/>
                <a:cxnLst>
                  <a:cxn ang="0">
                    <a:pos x="35" y="86"/>
                  </a:cxn>
                  <a:cxn ang="0">
                    <a:pos x="50" y="90"/>
                  </a:cxn>
                  <a:cxn ang="0">
                    <a:pos x="54" y="100"/>
                  </a:cxn>
                  <a:cxn ang="0">
                    <a:pos x="48" y="110"/>
                  </a:cxn>
                  <a:cxn ang="0">
                    <a:pos x="64" y="119"/>
                  </a:cxn>
                  <a:cxn ang="0">
                    <a:pos x="54" y="124"/>
                  </a:cxn>
                  <a:cxn ang="0">
                    <a:pos x="39" y="127"/>
                  </a:cxn>
                  <a:cxn ang="0">
                    <a:pos x="35" y="119"/>
                  </a:cxn>
                  <a:cxn ang="0">
                    <a:pos x="25" y="108"/>
                  </a:cxn>
                  <a:cxn ang="0">
                    <a:pos x="14" y="110"/>
                  </a:cxn>
                  <a:cxn ang="0">
                    <a:pos x="3" y="99"/>
                  </a:cxn>
                  <a:cxn ang="0">
                    <a:pos x="7" y="77"/>
                  </a:cxn>
                  <a:cxn ang="0">
                    <a:pos x="1" y="62"/>
                  </a:cxn>
                  <a:cxn ang="0">
                    <a:pos x="0" y="46"/>
                  </a:cxn>
                  <a:cxn ang="0">
                    <a:pos x="12" y="37"/>
                  </a:cxn>
                  <a:cxn ang="0">
                    <a:pos x="14" y="23"/>
                  </a:cxn>
                  <a:cxn ang="0">
                    <a:pos x="16" y="0"/>
                  </a:cxn>
                  <a:cxn ang="0">
                    <a:pos x="27" y="0"/>
                  </a:cxn>
                  <a:cxn ang="0">
                    <a:pos x="35" y="12"/>
                  </a:cxn>
                  <a:cxn ang="0">
                    <a:pos x="46" y="8"/>
                  </a:cxn>
                  <a:cxn ang="0">
                    <a:pos x="50" y="23"/>
                  </a:cxn>
                  <a:cxn ang="0">
                    <a:pos x="50" y="37"/>
                  </a:cxn>
                  <a:cxn ang="0">
                    <a:pos x="50" y="46"/>
                  </a:cxn>
                  <a:cxn ang="0">
                    <a:pos x="46" y="62"/>
                  </a:cxn>
                  <a:cxn ang="0">
                    <a:pos x="54" y="70"/>
                  </a:cxn>
                  <a:cxn ang="0">
                    <a:pos x="55" y="80"/>
                  </a:cxn>
                  <a:cxn ang="0">
                    <a:pos x="35" y="86"/>
                  </a:cxn>
                </a:cxnLst>
                <a:rect l="0" t="0" r="r" b="b"/>
                <a:pathLst>
                  <a:path w="65" h="128">
                    <a:moveTo>
                      <a:pt x="35" y="86"/>
                    </a:moveTo>
                    <a:lnTo>
                      <a:pt x="50" y="90"/>
                    </a:lnTo>
                    <a:lnTo>
                      <a:pt x="54" y="100"/>
                    </a:lnTo>
                    <a:lnTo>
                      <a:pt x="48" y="110"/>
                    </a:lnTo>
                    <a:lnTo>
                      <a:pt x="64" y="119"/>
                    </a:lnTo>
                    <a:lnTo>
                      <a:pt x="54" y="124"/>
                    </a:lnTo>
                    <a:lnTo>
                      <a:pt x="39" y="127"/>
                    </a:lnTo>
                    <a:lnTo>
                      <a:pt x="35" y="119"/>
                    </a:lnTo>
                    <a:lnTo>
                      <a:pt x="25" y="108"/>
                    </a:lnTo>
                    <a:lnTo>
                      <a:pt x="14" y="110"/>
                    </a:lnTo>
                    <a:lnTo>
                      <a:pt x="3" y="99"/>
                    </a:lnTo>
                    <a:lnTo>
                      <a:pt x="7" y="77"/>
                    </a:lnTo>
                    <a:lnTo>
                      <a:pt x="1" y="62"/>
                    </a:lnTo>
                    <a:lnTo>
                      <a:pt x="0" y="46"/>
                    </a:lnTo>
                    <a:lnTo>
                      <a:pt x="12" y="37"/>
                    </a:lnTo>
                    <a:lnTo>
                      <a:pt x="14" y="23"/>
                    </a:lnTo>
                    <a:lnTo>
                      <a:pt x="16" y="0"/>
                    </a:lnTo>
                    <a:lnTo>
                      <a:pt x="27" y="0"/>
                    </a:lnTo>
                    <a:lnTo>
                      <a:pt x="35" y="12"/>
                    </a:lnTo>
                    <a:lnTo>
                      <a:pt x="46" y="8"/>
                    </a:lnTo>
                    <a:lnTo>
                      <a:pt x="50" y="23"/>
                    </a:lnTo>
                    <a:lnTo>
                      <a:pt x="50" y="37"/>
                    </a:lnTo>
                    <a:lnTo>
                      <a:pt x="50" y="46"/>
                    </a:lnTo>
                    <a:lnTo>
                      <a:pt x="46" y="62"/>
                    </a:lnTo>
                    <a:lnTo>
                      <a:pt x="54" y="70"/>
                    </a:lnTo>
                    <a:lnTo>
                      <a:pt x="55" y="80"/>
                    </a:lnTo>
                    <a:lnTo>
                      <a:pt x="35" y="86"/>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98" name="Freeform 97"/>
              <p:cNvSpPr>
                <a:spLocks/>
              </p:cNvSpPr>
              <p:nvPr/>
            </p:nvSpPr>
            <p:spPr bwMode="auto">
              <a:xfrm>
                <a:off x="3033694" y="3373443"/>
                <a:ext cx="25850" cy="28818"/>
              </a:xfrm>
              <a:custGeom>
                <a:avLst/>
                <a:gdLst/>
                <a:ahLst/>
                <a:cxnLst>
                  <a:cxn ang="0">
                    <a:pos x="16" y="31"/>
                  </a:cxn>
                  <a:cxn ang="0">
                    <a:pos x="0" y="8"/>
                  </a:cxn>
                  <a:cxn ang="0">
                    <a:pos x="22" y="0"/>
                  </a:cxn>
                  <a:cxn ang="0">
                    <a:pos x="29" y="21"/>
                  </a:cxn>
                  <a:cxn ang="0">
                    <a:pos x="16" y="31"/>
                  </a:cxn>
                </a:cxnLst>
                <a:rect l="0" t="0" r="r" b="b"/>
                <a:pathLst>
                  <a:path w="30" h="32">
                    <a:moveTo>
                      <a:pt x="16" y="31"/>
                    </a:moveTo>
                    <a:lnTo>
                      <a:pt x="0" y="8"/>
                    </a:lnTo>
                    <a:lnTo>
                      <a:pt x="22" y="0"/>
                    </a:lnTo>
                    <a:lnTo>
                      <a:pt x="29" y="21"/>
                    </a:lnTo>
                    <a:lnTo>
                      <a:pt x="16" y="31"/>
                    </a:lnTo>
                  </a:path>
                </a:pathLst>
              </a:custGeom>
              <a:solidFill>
                <a:srgbClr val="FAD62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99" name="Freeform 98"/>
              <p:cNvSpPr>
                <a:spLocks/>
              </p:cNvSpPr>
              <p:nvPr/>
            </p:nvSpPr>
            <p:spPr bwMode="auto">
              <a:xfrm>
                <a:off x="2087570" y="3957008"/>
                <a:ext cx="426531" cy="451182"/>
              </a:xfrm>
              <a:custGeom>
                <a:avLst/>
                <a:gdLst/>
                <a:ahLst/>
                <a:cxnLst>
                  <a:cxn ang="0">
                    <a:pos x="83" y="483"/>
                  </a:cxn>
                  <a:cxn ang="0">
                    <a:pos x="83" y="460"/>
                  </a:cxn>
                  <a:cxn ang="0">
                    <a:pos x="73" y="445"/>
                  </a:cxn>
                  <a:cxn ang="0">
                    <a:pos x="57" y="433"/>
                  </a:cxn>
                  <a:cxn ang="0">
                    <a:pos x="33" y="435"/>
                  </a:cxn>
                  <a:cxn ang="0">
                    <a:pos x="28" y="457"/>
                  </a:cxn>
                  <a:cxn ang="0">
                    <a:pos x="21" y="466"/>
                  </a:cxn>
                  <a:cxn ang="0">
                    <a:pos x="0" y="461"/>
                  </a:cxn>
                  <a:cxn ang="0">
                    <a:pos x="3" y="440"/>
                  </a:cxn>
                  <a:cxn ang="0">
                    <a:pos x="12" y="420"/>
                  </a:cxn>
                  <a:cxn ang="0">
                    <a:pos x="23" y="263"/>
                  </a:cxn>
                  <a:cxn ang="0">
                    <a:pos x="23" y="137"/>
                  </a:cxn>
                  <a:cxn ang="0">
                    <a:pos x="37" y="141"/>
                  </a:cxn>
                  <a:cxn ang="0">
                    <a:pos x="37" y="148"/>
                  </a:cxn>
                  <a:cxn ang="0">
                    <a:pos x="37" y="168"/>
                  </a:cxn>
                  <a:cxn ang="0">
                    <a:pos x="50" y="188"/>
                  </a:cxn>
                  <a:cxn ang="0">
                    <a:pos x="46" y="237"/>
                  </a:cxn>
                  <a:cxn ang="0">
                    <a:pos x="43" y="260"/>
                  </a:cxn>
                  <a:cxn ang="0">
                    <a:pos x="43" y="280"/>
                  </a:cxn>
                  <a:cxn ang="0">
                    <a:pos x="46" y="326"/>
                  </a:cxn>
                  <a:cxn ang="0">
                    <a:pos x="46" y="355"/>
                  </a:cxn>
                  <a:cxn ang="0">
                    <a:pos x="50" y="372"/>
                  </a:cxn>
                  <a:cxn ang="0">
                    <a:pos x="70" y="372"/>
                  </a:cxn>
                  <a:cxn ang="0">
                    <a:pos x="90" y="355"/>
                  </a:cxn>
                  <a:cxn ang="0">
                    <a:pos x="106" y="341"/>
                  </a:cxn>
                  <a:cxn ang="0">
                    <a:pos x="99" y="306"/>
                  </a:cxn>
                  <a:cxn ang="0">
                    <a:pos x="111" y="317"/>
                  </a:cxn>
                  <a:cxn ang="0">
                    <a:pos x="124" y="323"/>
                  </a:cxn>
                  <a:cxn ang="0">
                    <a:pos x="119" y="300"/>
                  </a:cxn>
                  <a:cxn ang="0">
                    <a:pos x="99" y="277"/>
                  </a:cxn>
                  <a:cxn ang="0">
                    <a:pos x="115" y="263"/>
                  </a:cxn>
                  <a:cxn ang="0">
                    <a:pos x="131" y="237"/>
                  </a:cxn>
                  <a:cxn ang="0">
                    <a:pos x="128" y="217"/>
                  </a:cxn>
                  <a:cxn ang="0">
                    <a:pos x="119" y="205"/>
                  </a:cxn>
                  <a:cxn ang="0">
                    <a:pos x="108" y="180"/>
                  </a:cxn>
                  <a:cxn ang="0">
                    <a:pos x="93" y="163"/>
                  </a:cxn>
                  <a:cxn ang="0">
                    <a:pos x="97" y="143"/>
                  </a:cxn>
                  <a:cxn ang="0">
                    <a:pos x="119" y="132"/>
                  </a:cxn>
                  <a:cxn ang="0">
                    <a:pos x="123" y="113"/>
                  </a:cxn>
                  <a:cxn ang="0">
                    <a:pos x="146" y="97"/>
                  </a:cxn>
                  <a:cxn ang="0">
                    <a:pos x="164" y="70"/>
                  </a:cxn>
                  <a:cxn ang="0">
                    <a:pos x="153" y="53"/>
                  </a:cxn>
                  <a:cxn ang="0">
                    <a:pos x="128" y="61"/>
                  </a:cxn>
                  <a:cxn ang="0">
                    <a:pos x="108" y="61"/>
                  </a:cxn>
                  <a:cxn ang="0">
                    <a:pos x="85" y="61"/>
                  </a:cxn>
                  <a:cxn ang="0">
                    <a:pos x="93" y="80"/>
                  </a:cxn>
                  <a:cxn ang="0">
                    <a:pos x="70" y="83"/>
                  </a:cxn>
                  <a:cxn ang="0">
                    <a:pos x="35" y="61"/>
                  </a:cxn>
                  <a:cxn ang="0">
                    <a:pos x="8" y="48"/>
                  </a:cxn>
                  <a:cxn ang="0">
                    <a:pos x="8" y="0"/>
                  </a:cxn>
                  <a:cxn ang="0">
                    <a:pos x="389" y="12"/>
                  </a:cxn>
                  <a:cxn ang="0">
                    <a:pos x="494" y="88"/>
                  </a:cxn>
                  <a:cxn ang="0">
                    <a:pos x="491" y="263"/>
                  </a:cxn>
                  <a:cxn ang="0">
                    <a:pos x="354" y="377"/>
                  </a:cxn>
                  <a:cxn ang="0">
                    <a:pos x="239" y="460"/>
                  </a:cxn>
                  <a:cxn ang="0">
                    <a:pos x="221" y="466"/>
                  </a:cxn>
                  <a:cxn ang="0">
                    <a:pos x="201" y="468"/>
                  </a:cxn>
                  <a:cxn ang="0">
                    <a:pos x="186" y="466"/>
                  </a:cxn>
                  <a:cxn ang="0">
                    <a:pos x="171" y="475"/>
                  </a:cxn>
                  <a:cxn ang="0">
                    <a:pos x="153" y="485"/>
                  </a:cxn>
                  <a:cxn ang="0">
                    <a:pos x="141" y="497"/>
                  </a:cxn>
                  <a:cxn ang="0">
                    <a:pos x="115" y="497"/>
                  </a:cxn>
                  <a:cxn ang="0">
                    <a:pos x="90" y="485"/>
                  </a:cxn>
                </a:cxnLst>
                <a:rect l="0" t="0" r="r" b="b"/>
                <a:pathLst>
                  <a:path w="495" h="501">
                    <a:moveTo>
                      <a:pt x="90" y="485"/>
                    </a:moveTo>
                    <a:lnTo>
                      <a:pt x="83" y="483"/>
                    </a:lnTo>
                    <a:lnTo>
                      <a:pt x="73" y="475"/>
                    </a:lnTo>
                    <a:lnTo>
                      <a:pt x="83" y="460"/>
                    </a:lnTo>
                    <a:lnTo>
                      <a:pt x="77" y="453"/>
                    </a:lnTo>
                    <a:lnTo>
                      <a:pt x="73" y="445"/>
                    </a:lnTo>
                    <a:lnTo>
                      <a:pt x="66" y="435"/>
                    </a:lnTo>
                    <a:lnTo>
                      <a:pt x="57" y="433"/>
                    </a:lnTo>
                    <a:lnTo>
                      <a:pt x="43" y="430"/>
                    </a:lnTo>
                    <a:lnTo>
                      <a:pt x="33" y="435"/>
                    </a:lnTo>
                    <a:lnTo>
                      <a:pt x="33" y="445"/>
                    </a:lnTo>
                    <a:lnTo>
                      <a:pt x="28" y="457"/>
                    </a:lnTo>
                    <a:lnTo>
                      <a:pt x="32" y="468"/>
                    </a:lnTo>
                    <a:lnTo>
                      <a:pt x="21" y="466"/>
                    </a:lnTo>
                    <a:lnTo>
                      <a:pt x="0" y="472"/>
                    </a:lnTo>
                    <a:lnTo>
                      <a:pt x="0" y="461"/>
                    </a:lnTo>
                    <a:lnTo>
                      <a:pt x="1" y="452"/>
                    </a:lnTo>
                    <a:lnTo>
                      <a:pt x="3" y="440"/>
                    </a:lnTo>
                    <a:lnTo>
                      <a:pt x="8" y="430"/>
                    </a:lnTo>
                    <a:lnTo>
                      <a:pt x="12" y="420"/>
                    </a:lnTo>
                    <a:lnTo>
                      <a:pt x="17" y="375"/>
                    </a:lnTo>
                    <a:lnTo>
                      <a:pt x="23" y="263"/>
                    </a:lnTo>
                    <a:lnTo>
                      <a:pt x="21" y="148"/>
                    </a:lnTo>
                    <a:lnTo>
                      <a:pt x="23" y="137"/>
                    </a:lnTo>
                    <a:lnTo>
                      <a:pt x="30" y="132"/>
                    </a:lnTo>
                    <a:lnTo>
                      <a:pt x="37" y="141"/>
                    </a:lnTo>
                    <a:lnTo>
                      <a:pt x="45" y="143"/>
                    </a:lnTo>
                    <a:lnTo>
                      <a:pt x="37" y="148"/>
                    </a:lnTo>
                    <a:lnTo>
                      <a:pt x="33" y="157"/>
                    </a:lnTo>
                    <a:lnTo>
                      <a:pt x="37" y="168"/>
                    </a:lnTo>
                    <a:lnTo>
                      <a:pt x="45" y="180"/>
                    </a:lnTo>
                    <a:lnTo>
                      <a:pt x="50" y="188"/>
                    </a:lnTo>
                    <a:lnTo>
                      <a:pt x="50" y="205"/>
                    </a:lnTo>
                    <a:lnTo>
                      <a:pt x="46" y="237"/>
                    </a:lnTo>
                    <a:lnTo>
                      <a:pt x="46" y="245"/>
                    </a:lnTo>
                    <a:lnTo>
                      <a:pt x="43" y="260"/>
                    </a:lnTo>
                    <a:lnTo>
                      <a:pt x="38" y="268"/>
                    </a:lnTo>
                    <a:lnTo>
                      <a:pt x="43" y="280"/>
                    </a:lnTo>
                    <a:lnTo>
                      <a:pt x="43" y="293"/>
                    </a:lnTo>
                    <a:lnTo>
                      <a:pt x="46" y="326"/>
                    </a:lnTo>
                    <a:lnTo>
                      <a:pt x="45" y="343"/>
                    </a:lnTo>
                    <a:lnTo>
                      <a:pt x="46" y="355"/>
                    </a:lnTo>
                    <a:lnTo>
                      <a:pt x="45" y="365"/>
                    </a:lnTo>
                    <a:lnTo>
                      <a:pt x="50" y="372"/>
                    </a:lnTo>
                    <a:lnTo>
                      <a:pt x="57" y="377"/>
                    </a:lnTo>
                    <a:lnTo>
                      <a:pt x="70" y="372"/>
                    </a:lnTo>
                    <a:lnTo>
                      <a:pt x="85" y="375"/>
                    </a:lnTo>
                    <a:lnTo>
                      <a:pt x="90" y="355"/>
                    </a:lnTo>
                    <a:lnTo>
                      <a:pt x="97" y="346"/>
                    </a:lnTo>
                    <a:lnTo>
                      <a:pt x="106" y="341"/>
                    </a:lnTo>
                    <a:lnTo>
                      <a:pt x="111" y="335"/>
                    </a:lnTo>
                    <a:lnTo>
                      <a:pt x="99" y="306"/>
                    </a:lnTo>
                    <a:lnTo>
                      <a:pt x="113" y="308"/>
                    </a:lnTo>
                    <a:lnTo>
                      <a:pt x="111" y="317"/>
                    </a:lnTo>
                    <a:lnTo>
                      <a:pt x="115" y="326"/>
                    </a:lnTo>
                    <a:lnTo>
                      <a:pt x="124" y="323"/>
                    </a:lnTo>
                    <a:lnTo>
                      <a:pt x="123" y="308"/>
                    </a:lnTo>
                    <a:lnTo>
                      <a:pt x="119" y="300"/>
                    </a:lnTo>
                    <a:lnTo>
                      <a:pt x="97" y="288"/>
                    </a:lnTo>
                    <a:lnTo>
                      <a:pt x="99" y="277"/>
                    </a:lnTo>
                    <a:lnTo>
                      <a:pt x="108" y="273"/>
                    </a:lnTo>
                    <a:lnTo>
                      <a:pt x="115" y="263"/>
                    </a:lnTo>
                    <a:lnTo>
                      <a:pt x="131" y="248"/>
                    </a:lnTo>
                    <a:lnTo>
                      <a:pt x="131" y="237"/>
                    </a:lnTo>
                    <a:lnTo>
                      <a:pt x="135" y="228"/>
                    </a:lnTo>
                    <a:lnTo>
                      <a:pt x="128" y="217"/>
                    </a:lnTo>
                    <a:lnTo>
                      <a:pt x="124" y="213"/>
                    </a:lnTo>
                    <a:lnTo>
                      <a:pt x="119" y="205"/>
                    </a:lnTo>
                    <a:lnTo>
                      <a:pt x="113" y="188"/>
                    </a:lnTo>
                    <a:lnTo>
                      <a:pt x="108" y="180"/>
                    </a:lnTo>
                    <a:lnTo>
                      <a:pt x="97" y="175"/>
                    </a:lnTo>
                    <a:lnTo>
                      <a:pt x="93" y="163"/>
                    </a:lnTo>
                    <a:lnTo>
                      <a:pt x="97" y="152"/>
                    </a:lnTo>
                    <a:lnTo>
                      <a:pt x="97" y="143"/>
                    </a:lnTo>
                    <a:lnTo>
                      <a:pt x="108" y="137"/>
                    </a:lnTo>
                    <a:lnTo>
                      <a:pt x="119" y="132"/>
                    </a:lnTo>
                    <a:lnTo>
                      <a:pt x="123" y="123"/>
                    </a:lnTo>
                    <a:lnTo>
                      <a:pt x="123" y="113"/>
                    </a:lnTo>
                    <a:lnTo>
                      <a:pt x="130" y="106"/>
                    </a:lnTo>
                    <a:lnTo>
                      <a:pt x="146" y="97"/>
                    </a:lnTo>
                    <a:lnTo>
                      <a:pt x="166" y="85"/>
                    </a:lnTo>
                    <a:lnTo>
                      <a:pt x="164" y="70"/>
                    </a:lnTo>
                    <a:lnTo>
                      <a:pt x="159" y="61"/>
                    </a:lnTo>
                    <a:lnTo>
                      <a:pt x="153" y="53"/>
                    </a:lnTo>
                    <a:lnTo>
                      <a:pt x="143" y="50"/>
                    </a:lnTo>
                    <a:lnTo>
                      <a:pt x="128" y="61"/>
                    </a:lnTo>
                    <a:lnTo>
                      <a:pt x="119" y="61"/>
                    </a:lnTo>
                    <a:lnTo>
                      <a:pt x="108" y="61"/>
                    </a:lnTo>
                    <a:lnTo>
                      <a:pt x="99" y="57"/>
                    </a:lnTo>
                    <a:lnTo>
                      <a:pt x="85" y="61"/>
                    </a:lnTo>
                    <a:lnTo>
                      <a:pt x="88" y="70"/>
                    </a:lnTo>
                    <a:lnTo>
                      <a:pt x="93" y="80"/>
                    </a:lnTo>
                    <a:lnTo>
                      <a:pt x="83" y="80"/>
                    </a:lnTo>
                    <a:lnTo>
                      <a:pt x="70" y="83"/>
                    </a:lnTo>
                    <a:lnTo>
                      <a:pt x="63" y="80"/>
                    </a:lnTo>
                    <a:lnTo>
                      <a:pt x="35" y="61"/>
                    </a:lnTo>
                    <a:lnTo>
                      <a:pt x="17" y="53"/>
                    </a:lnTo>
                    <a:lnTo>
                      <a:pt x="8" y="48"/>
                    </a:lnTo>
                    <a:lnTo>
                      <a:pt x="10" y="30"/>
                    </a:lnTo>
                    <a:lnTo>
                      <a:pt x="8" y="0"/>
                    </a:lnTo>
                    <a:lnTo>
                      <a:pt x="181" y="3"/>
                    </a:lnTo>
                    <a:lnTo>
                      <a:pt x="389" y="12"/>
                    </a:lnTo>
                    <a:lnTo>
                      <a:pt x="494" y="15"/>
                    </a:lnTo>
                    <a:lnTo>
                      <a:pt x="494" y="88"/>
                    </a:lnTo>
                    <a:lnTo>
                      <a:pt x="491" y="155"/>
                    </a:lnTo>
                    <a:lnTo>
                      <a:pt x="491" y="263"/>
                    </a:lnTo>
                    <a:lnTo>
                      <a:pt x="489" y="385"/>
                    </a:lnTo>
                    <a:lnTo>
                      <a:pt x="354" y="377"/>
                    </a:lnTo>
                    <a:lnTo>
                      <a:pt x="243" y="375"/>
                    </a:lnTo>
                    <a:lnTo>
                      <a:pt x="239" y="460"/>
                    </a:lnTo>
                    <a:lnTo>
                      <a:pt x="228" y="460"/>
                    </a:lnTo>
                    <a:lnTo>
                      <a:pt x="221" y="466"/>
                    </a:lnTo>
                    <a:lnTo>
                      <a:pt x="211" y="475"/>
                    </a:lnTo>
                    <a:lnTo>
                      <a:pt x="201" y="468"/>
                    </a:lnTo>
                    <a:lnTo>
                      <a:pt x="195" y="466"/>
                    </a:lnTo>
                    <a:lnTo>
                      <a:pt x="186" y="466"/>
                    </a:lnTo>
                    <a:lnTo>
                      <a:pt x="181" y="472"/>
                    </a:lnTo>
                    <a:lnTo>
                      <a:pt x="171" y="475"/>
                    </a:lnTo>
                    <a:lnTo>
                      <a:pt x="164" y="480"/>
                    </a:lnTo>
                    <a:lnTo>
                      <a:pt x="153" y="485"/>
                    </a:lnTo>
                    <a:lnTo>
                      <a:pt x="148" y="493"/>
                    </a:lnTo>
                    <a:lnTo>
                      <a:pt x="141" y="497"/>
                    </a:lnTo>
                    <a:lnTo>
                      <a:pt x="130" y="500"/>
                    </a:lnTo>
                    <a:lnTo>
                      <a:pt x="115" y="497"/>
                    </a:lnTo>
                    <a:lnTo>
                      <a:pt x="108" y="492"/>
                    </a:lnTo>
                    <a:lnTo>
                      <a:pt x="90" y="485"/>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00" name="Freeform 99"/>
              <p:cNvSpPr>
                <a:spLocks/>
              </p:cNvSpPr>
              <p:nvPr/>
            </p:nvSpPr>
            <p:spPr bwMode="auto">
              <a:xfrm>
                <a:off x="2147027" y="4195657"/>
                <a:ext cx="35329" cy="71145"/>
              </a:xfrm>
              <a:custGeom>
                <a:avLst/>
                <a:gdLst/>
                <a:ahLst/>
                <a:cxnLst>
                  <a:cxn ang="0">
                    <a:pos x="6" y="30"/>
                  </a:cxn>
                  <a:cxn ang="0">
                    <a:pos x="5" y="25"/>
                  </a:cxn>
                  <a:cxn ang="0">
                    <a:pos x="5" y="10"/>
                  </a:cxn>
                  <a:cxn ang="0">
                    <a:pos x="13" y="0"/>
                  </a:cxn>
                  <a:cxn ang="0">
                    <a:pos x="15" y="6"/>
                  </a:cxn>
                  <a:cxn ang="0">
                    <a:pos x="20" y="12"/>
                  </a:cxn>
                  <a:cxn ang="0">
                    <a:pos x="21" y="21"/>
                  </a:cxn>
                  <a:cxn ang="0">
                    <a:pos x="28" y="25"/>
                  </a:cxn>
                  <a:cxn ang="0">
                    <a:pos x="37" y="30"/>
                  </a:cxn>
                  <a:cxn ang="0">
                    <a:pos x="32" y="39"/>
                  </a:cxn>
                  <a:cxn ang="0">
                    <a:pos x="32" y="48"/>
                  </a:cxn>
                  <a:cxn ang="0">
                    <a:pos x="35" y="59"/>
                  </a:cxn>
                  <a:cxn ang="0">
                    <a:pos x="40" y="68"/>
                  </a:cxn>
                  <a:cxn ang="0">
                    <a:pos x="35" y="73"/>
                  </a:cxn>
                  <a:cxn ang="0">
                    <a:pos x="21" y="78"/>
                  </a:cxn>
                  <a:cxn ang="0">
                    <a:pos x="15" y="68"/>
                  </a:cxn>
                  <a:cxn ang="0">
                    <a:pos x="21" y="57"/>
                  </a:cxn>
                  <a:cxn ang="0">
                    <a:pos x="15" y="48"/>
                  </a:cxn>
                  <a:cxn ang="0">
                    <a:pos x="6" y="45"/>
                  </a:cxn>
                  <a:cxn ang="0">
                    <a:pos x="0" y="35"/>
                  </a:cxn>
                  <a:cxn ang="0">
                    <a:pos x="6" y="30"/>
                  </a:cxn>
                </a:cxnLst>
                <a:rect l="0" t="0" r="r" b="b"/>
                <a:pathLst>
                  <a:path w="41" h="79">
                    <a:moveTo>
                      <a:pt x="6" y="30"/>
                    </a:moveTo>
                    <a:lnTo>
                      <a:pt x="5" y="25"/>
                    </a:lnTo>
                    <a:lnTo>
                      <a:pt x="5" y="10"/>
                    </a:lnTo>
                    <a:lnTo>
                      <a:pt x="13" y="0"/>
                    </a:lnTo>
                    <a:lnTo>
                      <a:pt x="15" y="6"/>
                    </a:lnTo>
                    <a:lnTo>
                      <a:pt x="20" y="12"/>
                    </a:lnTo>
                    <a:lnTo>
                      <a:pt x="21" y="21"/>
                    </a:lnTo>
                    <a:lnTo>
                      <a:pt x="28" y="25"/>
                    </a:lnTo>
                    <a:lnTo>
                      <a:pt x="37" y="30"/>
                    </a:lnTo>
                    <a:lnTo>
                      <a:pt x="32" y="39"/>
                    </a:lnTo>
                    <a:lnTo>
                      <a:pt x="32" y="48"/>
                    </a:lnTo>
                    <a:lnTo>
                      <a:pt x="35" y="59"/>
                    </a:lnTo>
                    <a:lnTo>
                      <a:pt x="40" y="68"/>
                    </a:lnTo>
                    <a:lnTo>
                      <a:pt x="35" y="73"/>
                    </a:lnTo>
                    <a:lnTo>
                      <a:pt x="21" y="78"/>
                    </a:lnTo>
                    <a:lnTo>
                      <a:pt x="15" y="68"/>
                    </a:lnTo>
                    <a:lnTo>
                      <a:pt x="21" y="57"/>
                    </a:lnTo>
                    <a:lnTo>
                      <a:pt x="15" y="48"/>
                    </a:lnTo>
                    <a:lnTo>
                      <a:pt x="6" y="45"/>
                    </a:lnTo>
                    <a:lnTo>
                      <a:pt x="0" y="35"/>
                    </a:lnTo>
                    <a:lnTo>
                      <a:pt x="6" y="30"/>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01" name="Freeform 100"/>
              <p:cNvSpPr>
                <a:spLocks/>
              </p:cNvSpPr>
              <p:nvPr/>
            </p:nvSpPr>
            <p:spPr bwMode="auto">
              <a:xfrm>
                <a:off x="2894102" y="3667026"/>
                <a:ext cx="37914" cy="50431"/>
              </a:xfrm>
              <a:custGeom>
                <a:avLst/>
                <a:gdLst/>
                <a:ahLst/>
                <a:cxnLst>
                  <a:cxn ang="0">
                    <a:pos x="43" y="30"/>
                  </a:cxn>
                  <a:cxn ang="0">
                    <a:pos x="36" y="38"/>
                  </a:cxn>
                  <a:cxn ang="0">
                    <a:pos x="25" y="35"/>
                  </a:cxn>
                  <a:cxn ang="0">
                    <a:pos x="29" y="55"/>
                  </a:cxn>
                  <a:cxn ang="0">
                    <a:pos x="17" y="50"/>
                  </a:cxn>
                  <a:cxn ang="0">
                    <a:pos x="5" y="35"/>
                  </a:cxn>
                  <a:cxn ang="0">
                    <a:pos x="0" y="25"/>
                  </a:cxn>
                  <a:cxn ang="0">
                    <a:pos x="5" y="20"/>
                  </a:cxn>
                  <a:cxn ang="0">
                    <a:pos x="8" y="8"/>
                  </a:cxn>
                  <a:cxn ang="0">
                    <a:pos x="24" y="0"/>
                  </a:cxn>
                  <a:cxn ang="0">
                    <a:pos x="40" y="10"/>
                  </a:cxn>
                  <a:cxn ang="0">
                    <a:pos x="40" y="20"/>
                  </a:cxn>
                  <a:cxn ang="0">
                    <a:pos x="43" y="30"/>
                  </a:cxn>
                </a:cxnLst>
                <a:rect l="0" t="0" r="r" b="b"/>
                <a:pathLst>
                  <a:path w="44" h="56">
                    <a:moveTo>
                      <a:pt x="43" y="30"/>
                    </a:moveTo>
                    <a:lnTo>
                      <a:pt x="36" y="38"/>
                    </a:lnTo>
                    <a:lnTo>
                      <a:pt x="25" y="35"/>
                    </a:lnTo>
                    <a:lnTo>
                      <a:pt x="29" y="55"/>
                    </a:lnTo>
                    <a:lnTo>
                      <a:pt x="17" y="50"/>
                    </a:lnTo>
                    <a:lnTo>
                      <a:pt x="5" y="35"/>
                    </a:lnTo>
                    <a:lnTo>
                      <a:pt x="0" y="25"/>
                    </a:lnTo>
                    <a:lnTo>
                      <a:pt x="5" y="20"/>
                    </a:lnTo>
                    <a:lnTo>
                      <a:pt x="8" y="8"/>
                    </a:lnTo>
                    <a:lnTo>
                      <a:pt x="24" y="0"/>
                    </a:lnTo>
                    <a:lnTo>
                      <a:pt x="40" y="10"/>
                    </a:lnTo>
                    <a:lnTo>
                      <a:pt x="40" y="20"/>
                    </a:lnTo>
                    <a:lnTo>
                      <a:pt x="43" y="30"/>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02" name="Freeform 101"/>
              <p:cNvSpPr>
                <a:spLocks/>
              </p:cNvSpPr>
              <p:nvPr/>
            </p:nvSpPr>
            <p:spPr bwMode="auto">
              <a:xfrm>
                <a:off x="2910474" y="3563462"/>
                <a:ext cx="760001" cy="483602"/>
              </a:xfrm>
              <a:custGeom>
                <a:avLst/>
                <a:gdLst/>
                <a:ahLst/>
                <a:cxnLst>
                  <a:cxn ang="0">
                    <a:pos x="48" y="160"/>
                  </a:cxn>
                  <a:cxn ang="0">
                    <a:pos x="0" y="202"/>
                  </a:cxn>
                  <a:cxn ang="0">
                    <a:pos x="13" y="243"/>
                  </a:cxn>
                  <a:cxn ang="0">
                    <a:pos x="32" y="274"/>
                  </a:cxn>
                  <a:cxn ang="0">
                    <a:pos x="46" y="304"/>
                  </a:cxn>
                  <a:cxn ang="0">
                    <a:pos x="81" y="302"/>
                  </a:cxn>
                  <a:cxn ang="0">
                    <a:pos x="86" y="329"/>
                  </a:cxn>
                  <a:cxn ang="0">
                    <a:pos x="113" y="356"/>
                  </a:cxn>
                  <a:cxn ang="0">
                    <a:pos x="135" y="386"/>
                  </a:cxn>
                  <a:cxn ang="0">
                    <a:pos x="161" y="411"/>
                  </a:cxn>
                  <a:cxn ang="0">
                    <a:pos x="205" y="426"/>
                  </a:cxn>
                  <a:cxn ang="0">
                    <a:pos x="246" y="433"/>
                  </a:cxn>
                  <a:cxn ang="0">
                    <a:pos x="255" y="471"/>
                  </a:cxn>
                  <a:cxn ang="0">
                    <a:pos x="295" y="489"/>
                  </a:cxn>
                  <a:cxn ang="0">
                    <a:pos x="324" y="497"/>
                  </a:cxn>
                  <a:cxn ang="0">
                    <a:pos x="356" y="508"/>
                  </a:cxn>
                  <a:cxn ang="0">
                    <a:pos x="396" y="509"/>
                  </a:cxn>
                  <a:cxn ang="0">
                    <a:pos x="436" y="519"/>
                  </a:cxn>
                  <a:cxn ang="0">
                    <a:pos x="471" y="519"/>
                  </a:cxn>
                  <a:cxn ang="0">
                    <a:pos x="506" y="521"/>
                  </a:cxn>
                  <a:cxn ang="0">
                    <a:pos x="549" y="536"/>
                  </a:cxn>
                  <a:cxn ang="0">
                    <a:pos x="591" y="517"/>
                  </a:cxn>
                  <a:cxn ang="0">
                    <a:pos x="629" y="484"/>
                  </a:cxn>
                  <a:cxn ang="0">
                    <a:pos x="818" y="461"/>
                  </a:cxn>
                  <a:cxn ang="0">
                    <a:pos x="801" y="422"/>
                  </a:cxn>
                  <a:cxn ang="0">
                    <a:pos x="787" y="396"/>
                  </a:cxn>
                  <a:cxn ang="0">
                    <a:pos x="813" y="369"/>
                  </a:cxn>
                  <a:cxn ang="0">
                    <a:pos x="827" y="336"/>
                  </a:cxn>
                  <a:cxn ang="0">
                    <a:pos x="846" y="304"/>
                  </a:cxn>
                  <a:cxn ang="0">
                    <a:pos x="867" y="272"/>
                  </a:cxn>
                  <a:cxn ang="0">
                    <a:pos x="881" y="214"/>
                  </a:cxn>
                  <a:cxn ang="0">
                    <a:pos x="836" y="214"/>
                  </a:cxn>
                  <a:cxn ang="0">
                    <a:pos x="804" y="189"/>
                  </a:cxn>
                  <a:cxn ang="0">
                    <a:pos x="764" y="180"/>
                  </a:cxn>
                  <a:cxn ang="0">
                    <a:pos x="731" y="172"/>
                  </a:cxn>
                  <a:cxn ang="0">
                    <a:pos x="682" y="148"/>
                  </a:cxn>
                  <a:cxn ang="0">
                    <a:pos x="636" y="142"/>
                  </a:cxn>
                  <a:cxn ang="0">
                    <a:pos x="598" y="134"/>
                  </a:cxn>
                  <a:cxn ang="0">
                    <a:pos x="569" y="160"/>
                  </a:cxn>
                  <a:cxn ang="0">
                    <a:pos x="533" y="147"/>
                  </a:cxn>
                  <a:cxn ang="0">
                    <a:pos x="501" y="160"/>
                  </a:cxn>
                  <a:cxn ang="0">
                    <a:pos x="473" y="142"/>
                  </a:cxn>
                  <a:cxn ang="0">
                    <a:pos x="435" y="132"/>
                  </a:cxn>
                  <a:cxn ang="0">
                    <a:pos x="401" y="100"/>
                  </a:cxn>
                  <a:cxn ang="0">
                    <a:pos x="376" y="61"/>
                  </a:cxn>
                  <a:cxn ang="0">
                    <a:pos x="221" y="20"/>
                  </a:cxn>
                  <a:cxn ang="0">
                    <a:pos x="198" y="21"/>
                  </a:cxn>
                  <a:cxn ang="0">
                    <a:pos x="173" y="40"/>
                  </a:cxn>
                  <a:cxn ang="0">
                    <a:pos x="130" y="33"/>
                  </a:cxn>
                  <a:cxn ang="0">
                    <a:pos x="97" y="88"/>
                  </a:cxn>
                </a:cxnLst>
                <a:rect l="0" t="0" r="r" b="b"/>
                <a:pathLst>
                  <a:path w="882" h="537">
                    <a:moveTo>
                      <a:pt x="66" y="142"/>
                    </a:moveTo>
                    <a:lnTo>
                      <a:pt x="66" y="148"/>
                    </a:lnTo>
                    <a:lnTo>
                      <a:pt x="57" y="155"/>
                    </a:lnTo>
                    <a:lnTo>
                      <a:pt x="48" y="160"/>
                    </a:lnTo>
                    <a:lnTo>
                      <a:pt x="43" y="165"/>
                    </a:lnTo>
                    <a:lnTo>
                      <a:pt x="30" y="180"/>
                    </a:lnTo>
                    <a:lnTo>
                      <a:pt x="5" y="194"/>
                    </a:lnTo>
                    <a:lnTo>
                      <a:pt x="0" y="202"/>
                    </a:lnTo>
                    <a:lnTo>
                      <a:pt x="0" y="214"/>
                    </a:lnTo>
                    <a:lnTo>
                      <a:pt x="3" y="223"/>
                    </a:lnTo>
                    <a:lnTo>
                      <a:pt x="10" y="230"/>
                    </a:lnTo>
                    <a:lnTo>
                      <a:pt x="13" y="243"/>
                    </a:lnTo>
                    <a:lnTo>
                      <a:pt x="13" y="254"/>
                    </a:lnTo>
                    <a:lnTo>
                      <a:pt x="17" y="264"/>
                    </a:lnTo>
                    <a:lnTo>
                      <a:pt x="25" y="272"/>
                    </a:lnTo>
                    <a:lnTo>
                      <a:pt x="32" y="274"/>
                    </a:lnTo>
                    <a:lnTo>
                      <a:pt x="43" y="280"/>
                    </a:lnTo>
                    <a:lnTo>
                      <a:pt x="46" y="289"/>
                    </a:lnTo>
                    <a:lnTo>
                      <a:pt x="43" y="296"/>
                    </a:lnTo>
                    <a:lnTo>
                      <a:pt x="46" y="304"/>
                    </a:lnTo>
                    <a:lnTo>
                      <a:pt x="53" y="307"/>
                    </a:lnTo>
                    <a:lnTo>
                      <a:pt x="57" y="302"/>
                    </a:lnTo>
                    <a:lnTo>
                      <a:pt x="72" y="304"/>
                    </a:lnTo>
                    <a:lnTo>
                      <a:pt x="81" y="302"/>
                    </a:lnTo>
                    <a:lnTo>
                      <a:pt x="78" y="309"/>
                    </a:lnTo>
                    <a:lnTo>
                      <a:pt x="88" y="312"/>
                    </a:lnTo>
                    <a:lnTo>
                      <a:pt x="85" y="322"/>
                    </a:lnTo>
                    <a:lnTo>
                      <a:pt x="86" y="329"/>
                    </a:lnTo>
                    <a:lnTo>
                      <a:pt x="92" y="342"/>
                    </a:lnTo>
                    <a:lnTo>
                      <a:pt x="103" y="345"/>
                    </a:lnTo>
                    <a:lnTo>
                      <a:pt x="110" y="347"/>
                    </a:lnTo>
                    <a:lnTo>
                      <a:pt x="113" y="356"/>
                    </a:lnTo>
                    <a:lnTo>
                      <a:pt x="125" y="359"/>
                    </a:lnTo>
                    <a:lnTo>
                      <a:pt x="133" y="365"/>
                    </a:lnTo>
                    <a:lnTo>
                      <a:pt x="131" y="376"/>
                    </a:lnTo>
                    <a:lnTo>
                      <a:pt x="135" y="386"/>
                    </a:lnTo>
                    <a:lnTo>
                      <a:pt x="135" y="394"/>
                    </a:lnTo>
                    <a:lnTo>
                      <a:pt x="143" y="402"/>
                    </a:lnTo>
                    <a:lnTo>
                      <a:pt x="155" y="402"/>
                    </a:lnTo>
                    <a:lnTo>
                      <a:pt x="161" y="411"/>
                    </a:lnTo>
                    <a:lnTo>
                      <a:pt x="171" y="417"/>
                    </a:lnTo>
                    <a:lnTo>
                      <a:pt x="181" y="420"/>
                    </a:lnTo>
                    <a:lnTo>
                      <a:pt x="191" y="426"/>
                    </a:lnTo>
                    <a:lnTo>
                      <a:pt x="205" y="426"/>
                    </a:lnTo>
                    <a:lnTo>
                      <a:pt x="213" y="422"/>
                    </a:lnTo>
                    <a:lnTo>
                      <a:pt x="228" y="429"/>
                    </a:lnTo>
                    <a:lnTo>
                      <a:pt x="237" y="429"/>
                    </a:lnTo>
                    <a:lnTo>
                      <a:pt x="246" y="433"/>
                    </a:lnTo>
                    <a:lnTo>
                      <a:pt x="250" y="439"/>
                    </a:lnTo>
                    <a:lnTo>
                      <a:pt x="258" y="442"/>
                    </a:lnTo>
                    <a:lnTo>
                      <a:pt x="257" y="461"/>
                    </a:lnTo>
                    <a:lnTo>
                      <a:pt x="255" y="471"/>
                    </a:lnTo>
                    <a:lnTo>
                      <a:pt x="264" y="481"/>
                    </a:lnTo>
                    <a:lnTo>
                      <a:pt x="275" y="487"/>
                    </a:lnTo>
                    <a:lnTo>
                      <a:pt x="281" y="494"/>
                    </a:lnTo>
                    <a:lnTo>
                      <a:pt x="295" y="489"/>
                    </a:lnTo>
                    <a:lnTo>
                      <a:pt x="303" y="489"/>
                    </a:lnTo>
                    <a:lnTo>
                      <a:pt x="311" y="493"/>
                    </a:lnTo>
                    <a:lnTo>
                      <a:pt x="321" y="493"/>
                    </a:lnTo>
                    <a:lnTo>
                      <a:pt x="324" y="497"/>
                    </a:lnTo>
                    <a:lnTo>
                      <a:pt x="333" y="502"/>
                    </a:lnTo>
                    <a:lnTo>
                      <a:pt x="341" y="504"/>
                    </a:lnTo>
                    <a:lnTo>
                      <a:pt x="350" y="504"/>
                    </a:lnTo>
                    <a:lnTo>
                      <a:pt x="356" y="508"/>
                    </a:lnTo>
                    <a:lnTo>
                      <a:pt x="366" y="508"/>
                    </a:lnTo>
                    <a:lnTo>
                      <a:pt x="375" y="508"/>
                    </a:lnTo>
                    <a:lnTo>
                      <a:pt x="386" y="517"/>
                    </a:lnTo>
                    <a:lnTo>
                      <a:pt x="396" y="509"/>
                    </a:lnTo>
                    <a:lnTo>
                      <a:pt x="404" y="509"/>
                    </a:lnTo>
                    <a:lnTo>
                      <a:pt x="415" y="513"/>
                    </a:lnTo>
                    <a:lnTo>
                      <a:pt x="430" y="517"/>
                    </a:lnTo>
                    <a:lnTo>
                      <a:pt x="436" y="519"/>
                    </a:lnTo>
                    <a:lnTo>
                      <a:pt x="444" y="519"/>
                    </a:lnTo>
                    <a:lnTo>
                      <a:pt x="456" y="509"/>
                    </a:lnTo>
                    <a:lnTo>
                      <a:pt x="466" y="513"/>
                    </a:lnTo>
                    <a:lnTo>
                      <a:pt x="471" y="519"/>
                    </a:lnTo>
                    <a:lnTo>
                      <a:pt x="481" y="517"/>
                    </a:lnTo>
                    <a:lnTo>
                      <a:pt x="489" y="508"/>
                    </a:lnTo>
                    <a:lnTo>
                      <a:pt x="501" y="513"/>
                    </a:lnTo>
                    <a:lnTo>
                      <a:pt x="506" y="521"/>
                    </a:lnTo>
                    <a:lnTo>
                      <a:pt x="515" y="524"/>
                    </a:lnTo>
                    <a:lnTo>
                      <a:pt x="524" y="524"/>
                    </a:lnTo>
                    <a:lnTo>
                      <a:pt x="535" y="529"/>
                    </a:lnTo>
                    <a:lnTo>
                      <a:pt x="549" y="536"/>
                    </a:lnTo>
                    <a:lnTo>
                      <a:pt x="562" y="536"/>
                    </a:lnTo>
                    <a:lnTo>
                      <a:pt x="569" y="536"/>
                    </a:lnTo>
                    <a:lnTo>
                      <a:pt x="578" y="524"/>
                    </a:lnTo>
                    <a:lnTo>
                      <a:pt x="591" y="517"/>
                    </a:lnTo>
                    <a:lnTo>
                      <a:pt x="593" y="504"/>
                    </a:lnTo>
                    <a:lnTo>
                      <a:pt x="602" y="497"/>
                    </a:lnTo>
                    <a:lnTo>
                      <a:pt x="618" y="487"/>
                    </a:lnTo>
                    <a:lnTo>
                      <a:pt x="629" y="484"/>
                    </a:lnTo>
                    <a:lnTo>
                      <a:pt x="826" y="487"/>
                    </a:lnTo>
                    <a:lnTo>
                      <a:pt x="829" y="481"/>
                    </a:lnTo>
                    <a:lnTo>
                      <a:pt x="826" y="469"/>
                    </a:lnTo>
                    <a:lnTo>
                      <a:pt x="818" y="461"/>
                    </a:lnTo>
                    <a:lnTo>
                      <a:pt x="814" y="447"/>
                    </a:lnTo>
                    <a:lnTo>
                      <a:pt x="811" y="440"/>
                    </a:lnTo>
                    <a:lnTo>
                      <a:pt x="807" y="434"/>
                    </a:lnTo>
                    <a:lnTo>
                      <a:pt x="801" y="422"/>
                    </a:lnTo>
                    <a:lnTo>
                      <a:pt x="798" y="414"/>
                    </a:lnTo>
                    <a:lnTo>
                      <a:pt x="789" y="409"/>
                    </a:lnTo>
                    <a:lnTo>
                      <a:pt x="782" y="402"/>
                    </a:lnTo>
                    <a:lnTo>
                      <a:pt x="787" y="396"/>
                    </a:lnTo>
                    <a:lnTo>
                      <a:pt x="789" y="386"/>
                    </a:lnTo>
                    <a:lnTo>
                      <a:pt x="798" y="376"/>
                    </a:lnTo>
                    <a:lnTo>
                      <a:pt x="804" y="371"/>
                    </a:lnTo>
                    <a:lnTo>
                      <a:pt x="813" y="369"/>
                    </a:lnTo>
                    <a:lnTo>
                      <a:pt x="822" y="362"/>
                    </a:lnTo>
                    <a:lnTo>
                      <a:pt x="827" y="356"/>
                    </a:lnTo>
                    <a:lnTo>
                      <a:pt x="829" y="347"/>
                    </a:lnTo>
                    <a:lnTo>
                      <a:pt x="827" y="336"/>
                    </a:lnTo>
                    <a:lnTo>
                      <a:pt x="826" y="325"/>
                    </a:lnTo>
                    <a:lnTo>
                      <a:pt x="831" y="320"/>
                    </a:lnTo>
                    <a:lnTo>
                      <a:pt x="834" y="307"/>
                    </a:lnTo>
                    <a:lnTo>
                      <a:pt x="846" y="304"/>
                    </a:lnTo>
                    <a:lnTo>
                      <a:pt x="853" y="298"/>
                    </a:lnTo>
                    <a:lnTo>
                      <a:pt x="858" y="289"/>
                    </a:lnTo>
                    <a:lnTo>
                      <a:pt x="861" y="280"/>
                    </a:lnTo>
                    <a:lnTo>
                      <a:pt x="867" y="272"/>
                    </a:lnTo>
                    <a:lnTo>
                      <a:pt x="867" y="260"/>
                    </a:lnTo>
                    <a:lnTo>
                      <a:pt x="881" y="234"/>
                    </a:lnTo>
                    <a:lnTo>
                      <a:pt x="881" y="223"/>
                    </a:lnTo>
                    <a:lnTo>
                      <a:pt x="881" y="214"/>
                    </a:lnTo>
                    <a:lnTo>
                      <a:pt x="869" y="210"/>
                    </a:lnTo>
                    <a:lnTo>
                      <a:pt x="861" y="210"/>
                    </a:lnTo>
                    <a:lnTo>
                      <a:pt x="854" y="210"/>
                    </a:lnTo>
                    <a:lnTo>
                      <a:pt x="836" y="214"/>
                    </a:lnTo>
                    <a:lnTo>
                      <a:pt x="827" y="210"/>
                    </a:lnTo>
                    <a:lnTo>
                      <a:pt x="818" y="202"/>
                    </a:lnTo>
                    <a:lnTo>
                      <a:pt x="813" y="194"/>
                    </a:lnTo>
                    <a:lnTo>
                      <a:pt x="804" y="189"/>
                    </a:lnTo>
                    <a:lnTo>
                      <a:pt x="796" y="183"/>
                    </a:lnTo>
                    <a:lnTo>
                      <a:pt x="786" y="180"/>
                    </a:lnTo>
                    <a:lnTo>
                      <a:pt x="773" y="180"/>
                    </a:lnTo>
                    <a:lnTo>
                      <a:pt x="764" y="180"/>
                    </a:lnTo>
                    <a:lnTo>
                      <a:pt x="756" y="182"/>
                    </a:lnTo>
                    <a:lnTo>
                      <a:pt x="746" y="182"/>
                    </a:lnTo>
                    <a:lnTo>
                      <a:pt x="738" y="182"/>
                    </a:lnTo>
                    <a:lnTo>
                      <a:pt x="731" y="172"/>
                    </a:lnTo>
                    <a:lnTo>
                      <a:pt x="728" y="165"/>
                    </a:lnTo>
                    <a:lnTo>
                      <a:pt x="718" y="160"/>
                    </a:lnTo>
                    <a:lnTo>
                      <a:pt x="691" y="147"/>
                    </a:lnTo>
                    <a:lnTo>
                      <a:pt x="682" y="148"/>
                    </a:lnTo>
                    <a:lnTo>
                      <a:pt x="674" y="155"/>
                    </a:lnTo>
                    <a:lnTo>
                      <a:pt x="662" y="152"/>
                    </a:lnTo>
                    <a:lnTo>
                      <a:pt x="651" y="148"/>
                    </a:lnTo>
                    <a:lnTo>
                      <a:pt x="636" y="142"/>
                    </a:lnTo>
                    <a:lnTo>
                      <a:pt x="624" y="140"/>
                    </a:lnTo>
                    <a:lnTo>
                      <a:pt x="618" y="140"/>
                    </a:lnTo>
                    <a:lnTo>
                      <a:pt x="606" y="132"/>
                    </a:lnTo>
                    <a:lnTo>
                      <a:pt x="598" y="134"/>
                    </a:lnTo>
                    <a:lnTo>
                      <a:pt x="591" y="143"/>
                    </a:lnTo>
                    <a:lnTo>
                      <a:pt x="582" y="148"/>
                    </a:lnTo>
                    <a:lnTo>
                      <a:pt x="576" y="155"/>
                    </a:lnTo>
                    <a:lnTo>
                      <a:pt x="569" y="160"/>
                    </a:lnTo>
                    <a:lnTo>
                      <a:pt x="561" y="155"/>
                    </a:lnTo>
                    <a:lnTo>
                      <a:pt x="553" y="152"/>
                    </a:lnTo>
                    <a:lnTo>
                      <a:pt x="544" y="148"/>
                    </a:lnTo>
                    <a:lnTo>
                      <a:pt x="533" y="147"/>
                    </a:lnTo>
                    <a:lnTo>
                      <a:pt x="524" y="152"/>
                    </a:lnTo>
                    <a:lnTo>
                      <a:pt x="516" y="152"/>
                    </a:lnTo>
                    <a:lnTo>
                      <a:pt x="511" y="162"/>
                    </a:lnTo>
                    <a:lnTo>
                      <a:pt x="501" y="160"/>
                    </a:lnTo>
                    <a:lnTo>
                      <a:pt x="496" y="147"/>
                    </a:lnTo>
                    <a:lnTo>
                      <a:pt x="488" y="147"/>
                    </a:lnTo>
                    <a:lnTo>
                      <a:pt x="481" y="142"/>
                    </a:lnTo>
                    <a:lnTo>
                      <a:pt x="473" y="142"/>
                    </a:lnTo>
                    <a:lnTo>
                      <a:pt x="469" y="132"/>
                    </a:lnTo>
                    <a:lnTo>
                      <a:pt x="458" y="128"/>
                    </a:lnTo>
                    <a:lnTo>
                      <a:pt x="444" y="128"/>
                    </a:lnTo>
                    <a:lnTo>
                      <a:pt x="435" y="132"/>
                    </a:lnTo>
                    <a:lnTo>
                      <a:pt x="430" y="123"/>
                    </a:lnTo>
                    <a:lnTo>
                      <a:pt x="411" y="115"/>
                    </a:lnTo>
                    <a:lnTo>
                      <a:pt x="406" y="110"/>
                    </a:lnTo>
                    <a:lnTo>
                      <a:pt x="401" y="100"/>
                    </a:lnTo>
                    <a:lnTo>
                      <a:pt x="393" y="92"/>
                    </a:lnTo>
                    <a:lnTo>
                      <a:pt x="391" y="83"/>
                    </a:lnTo>
                    <a:lnTo>
                      <a:pt x="388" y="70"/>
                    </a:lnTo>
                    <a:lnTo>
                      <a:pt x="376" y="61"/>
                    </a:lnTo>
                    <a:lnTo>
                      <a:pt x="368" y="53"/>
                    </a:lnTo>
                    <a:lnTo>
                      <a:pt x="278" y="53"/>
                    </a:lnTo>
                    <a:lnTo>
                      <a:pt x="248" y="52"/>
                    </a:lnTo>
                    <a:lnTo>
                      <a:pt x="221" y="20"/>
                    </a:lnTo>
                    <a:lnTo>
                      <a:pt x="201" y="0"/>
                    </a:lnTo>
                    <a:lnTo>
                      <a:pt x="181" y="20"/>
                    </a:lnTo>
                    <a:lnTo>
                      <a:pt x="190" y="21"/>
                    </a:lnTo>
                    <a:lnTo>
                      <a:pt x="198" y="21"/>
                    </a:lnTo>
                    <a:lnTo>
                      <a:pt x="210" y="30"/>
                    </a:lnTo>
                    <a:lnTo>
                      <a:pt x="195" y="47"/>
                    </a:lnTo>
                    <a:lnTo>
                      <a:pt x="186" y="52"/>
                    </a:lnTo>
                    <a:lnTo>
                      <a:pt x="173" y="40"/>
                    </a:lnTo>
                    <a:lnTo>
                      <a:pt x="163" y="37"/>
                    </a:lnTo>
                    <a:lnTo>
                      <a:pt x="113" y="0"/>
                    </a:lnTo>
                    <a:lnTo>
                      <a:pt x="128" y="25"/>
                    </a:lnTo>
                    <a:lnTo>
                      <a:pt x="130" y="33"/>
                    </a:lnTo>
                    <a:lnTo>
                      <a:pt x="118" y="47"/>
                    </a:lnTo>
                    <a:lnTo>
                      <a:pt x="110" y="61"/>
                    </a:lnTo>
                    <a:lnTo>
                      <a:pt x="106" y="80"/>
                    </a:lnTo>
                    <a:lnTo>
                      <a:pt x="97" y="88"/>
                    </a:lnTo>
                    <a:lnTo>
                      <a:pt x="88" y="123"/>
                    </a:lnTo>
                    <a:lnTo>
                      <a:pt x="75" y="127"/>
                    </a:lnTo>
                    <a:lnTo>
                      <a:pt x="66" y="142"/>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03" name="Freeform 102"/>
              <p:cNvSpPr>
                <a:spLocks/>
              </p:cNvSpPr>
              <p:nvPr/>
            </p:nvSpPr>
            <p:spPr bwMode="auto">
              <a:xfrm>
                <a:off x="2849294" y="3483312"/>
                <a:ext cx="167165" cy="193621"/>
              </a:xfrm>
              <a:custGeom>
                <a:avLst/>
                <a:gdLst/>
                <a:ahLst/>
                <a:cxnLst>
                  <a:cxn ang="0">
                    <a:pos x="97" y="0"/>
                  </a:cxn>
                  <a:cxn ang="0">
                    <a:pos x="10" y="33"/>
                  </a:cxn>
                  <a:cxn ang="0">
                    <a:pos x="28" y="52"/>
                  </a:cxn>
                  <a:cxn ang="0">
                    <a:pos x="28" y="102"/>
                  </a:cxn>
                  <a:cxn ang="0">
                    <a:pos x="13" y="117"/>
                  </a:cxn>
                  <a:cxn ang="0">
                    <a:pos x="0" y="140"/>
                  </a:cxn>
                  <a:cxn ang="0">
                    <a:pos x="12" y="164"/>
                  </a:cxn>
                  <a:cxn ang="0">
                    <a:pos x="17" y="185"/>
                  </a:cxn>
                  <a:cxn ang="0">
                    <a:pos x="35" y="209"/>
                  </a:cxn>
                  <a:cxn ang="0">
                    <a:pos x="54" y="199"/>
                  </a:cxn>
                  <a:cxn ang="0">
                    <a:pos x="61" y="174"/>
                  </a:cxn>
                  <a:cxn ang="0">
                    <a:pos x="68" y="154"/>
                  </a:cxn>
                  <a:cxn ang="0">
                    <a:pos x="61" y="137"/>
                  </a:cxn>
                  <a:cxn ang="0">
                    <a:pos x="48" y="120"/>
                  </a:cxn>
                  <a:cxn ang="0">
                    <a:pos x="74" y="60"/>
                  </a:cxn>
                  <a:cxn ang="0">
                    <a:pos x="96" y="45"/>
                  </a:cxn>
                  <a:cxn ang="0">
                    <a:pos x="130" y="28"/>
                  </a:cxn>
                  <a:cxn ang="0">
                    <a:pos x="130" y="41"/>
                  </a:cxn>
                  <a:cxn ang="0">
                    <a:pos x="116" y="70"/>
                  </a:cxn>
                  <a:cxn ang="0">
                    <a:pos x="101" y="82"/>
                  </a:cxn>
                  <a:cxn ang="0">
                    <a:pos x="102" y="112"/>
                  </a:cxn>
                  <a:cxn ang="0">
                    <a:pos x="102" y="123"/>
                  </a:cxn>
                  <a:cxn ang="0">
                    <a:pos x="151" y="174"/>
                  </a:cxn>
                  <a:cxn ang="0">
                    <a:pos x="151" y="154"/>
                  </a:cxn>
                  <a:cxn ang="0">
                    <a:pos x="121" y="130"/>
                  </a:cxn>
                  <a:cxn ang="0">
                    <a:pos x="130" y="123"/>
                  </a:cxn>
                  <a:cxn ang="0">
                    <a:pos x="151" y="134"/>
                  </a:cxn>
                  <a:cxn ang="0">
                    <a:pos x="166" y="140"/>
                  </a:cxn>
                  <a:cxn ang="0">
                    <a:pos x="185" y="123"/>
                  </a:cxn>
                  <a:cxn ang="0">
                    <a:pos x="166" y="90"/>
                  </a:cxn>
                  <a:cxn ang="0">
                    <a:pos x="178" y="60"/>
                  </a:cxn>
                  <a:cxn ang="0">
                    <a:pos x="193" y="41"/>
                  </a:cxn>
                  <a:cxn ang="0">
                    <a:pos x="181" y="25"/>
                  </a:cxn>
                  <a:cxn ang="0">
                    <a:pos x="186" y="3"/>
                  </a:cxn>
                </a:cxnLst>
                <a:rect l="0" t="0" r="r" b="b"/>
                <a:pathLst>
                  <a:path w="194" h="215">
                    <a:moveTo>
                      <a:pt x="186" y="3"/>
                    </a:moveTo>
                    <a:lnTo>
                      <a:pt x="97" y="0"/>
                    </a:lnTo>
                    <a:lnTo>
                      <a:pt x="12" y="0"/>
                    </a:lnTo>
                    <a:lnTo>
                      <a:pt x="10" y="33"/>
                    </a:lnTo>
                    <a:lnTo>
                      <a:pt x="10" y="41"/>
                    </a:lnTo>
                    <a:lnTo>
                      <a:pt x="28" y="52"/>
                    </a:lnTo>
                    <a:lnTo>
                      <a:pt x="25" y="78"/>
                    </a:lnTo>
                    <a:lnTo>
                      <a:pt x="28" y="102"/>
                    </a:lnTo>
                    <a:lnTo>
                      <a:pt x="25" y="107"/>
                    </a:lnTo>
                    <a:lnTo>
                      <a:pt x="13" y="117"/>
                    </a:lnTo>
                    <a:lnTo>
                      <a:pt x="8" y="127"/>
                    </a:lnTo>
                    <a:lnTo>
                      <a:pt x="0" y="140"/>
                    </a:lnTo>
                    <a:lnTo>
                      <a:pt x="1" y="154"/>
                    </a:lnTo>
                    <a:lnTo>
                      <a:pt x="12" y="164"/>
                    </a:lnTo>
                    <a:lnTo>
                      <a:pt x="17" y="174"/>
                    </a:lnTo>
                    <a:lnTo>
                      <a:pt x="17" y="185"/>
                    </a:lnTo>
                    <a:lnTo>
                      <a:pt x="27" y="191"/>
                    </a:lnTo>
                    <a:lnTo>
                      <a:pt x="35" y="209"/>
                    </a:lnTo>
                    <a:lnTo>
                      <a:pt x="45" y="214"/>
                    </a:lnTo>
                    <a:lnTo>
                      <a:pt x="54" y="199"/>
                    </a:lnTo>
                    <a:lnTo>
                      <a:pt x="54" y="182"/>
                    </a:lnTo>
                    <a:lnTo>
                      <a:pt x="61" y="174"/>
                    </a:lnTo>
                    <a:lnTo>
                      <a:pt x="70" y="167"/>
                    </a:lnTo>
                    <a:lnTo>
                      <a:pt x="68" y="154"/>
                    </a:lnTo>
                    <a:lnTo>
                      <a:pt x="70" y="147"/>
                    </a:lnTo>
                    <a:lnTo>
                      <a:pt x="61" y="137"/>
                    </a:lnTo>
                    <a:lnTo>
                      <a:pt x="54" y="130"/>
                    </a:lnTo>
                    <a:lnTo>
                      <a:pt x="48" y="120"/>
                    </a:lnTo>
                    <a:lnTo>
                      <a:pt x="59" y="92"/>
                    </a:lnTo>
                    <a:lnTo>
                      <a:pt x="74" y="60"/>
                    </a:lnTo>
                    <a:lnTo>
                      <a:pt x="89" y="54"/>
                    </a:lnTo>
                    <a:lnTo>
                      <a:pt x="96" y="45"/>
                    </a:lnTo>
                    <a:lnTo>
                      <a:pt x="106" y="37"/>
                    </a:lnTo>
                    <a:lnTo>
                      <a:pt x="130" y="28"/>
                    </a:lnTo>
                    <a:lnTo>
                      <a:pt x="137" y="37"/>
                    </a:lnTo>
                    <a:lnTo>
                      <a:pt x="130" y="41"/>
                    </a:lnTo>
                    <a:lnTo>
                      <a:pt x="106" y="67"/>
                    </a:lnTo>
                    <a:lnTo>
                      <a:pt x="116" y="70"/>
                    </a:lnTo>
                    <a:lnTo>
                      <a:pt x="116" y="78"/>
                    </a:lnTo>
                    <a:lnTo>
                      <a:pt x="101" y="82"/>
                    </a:lnTo>
                    <a:lnTo>
                      <a:pt x="97" y="100"/>
                    </a:lnTo>
                    <a:lnTo>
                      <a:pt x="102" y="112"/>
                    </a:lnTo>
                    <a:lnTo>
                      <a:pt x="116" y="120"/>
                    </a:lnTo>
                    <a:lnTo>
                      <a:pt x="102" y="123"/>
                    </a:lnTo>
                    <a:lnTo>
                      <a:pt x="126" y="147"/>
                    </a:lnTo>
                    <a:lnTo>
                      <a:pt x="151" y="174"/>
                    </a:lnTo>
                    <a:lnTo>
                      <a:pt x="158" y="157"/>
                    </a:lnTo>
                    <a:lnTo>
                      <a:pt x="151" y="154"/>
                    </a:lnTo>
                    <a:lnTo>
                      <a:pt x="132" y="130"/>
                    </a:lnTo>
                    <a:lnTo>
                      <a:pt x="121" y="130"/>
                    </a:lnTo>
                    <a:lnTo>
                      <a:pt x="121" y="123"/>
                    </a:lnTo>
                    <a:lnTo>
                      <a:pt x="130" y="123"/>
                    </a:lnTo>
                    <a:lnTo>
                      <a:pt x="139" y="127"/>
                    </a:lnTo>
                    <a:lnTo>
                      <a:pt x="151" y="134"/>
                    </a:lnTo>
                    <a:lnTo>
                      <a:pt x="158" y="144"/>
                    </a:lnTo>
                    <a:lnTo>
                      <a:pt x="166" y="140"/>
                    </a:lnTo>
                    <a:lnTo>
                      <a:pt x="174" y="127"/>
                    </a:lnTo>
                    <a:lnTo>
                      <a:pt x="185" y="123"/>
                    </a:lnTo>
                    <a:lnTo>
                      <a:pt x="185" y="110"/>
                    </a:lnTo>
                    <a:lnTo>
                      <a:pt x="166" y="90"/>
                    </a:lnTo>
                    <a:lnTo>
                      <a:pt x="170" y="74"/>
                    </a:lnTo>
                    <a:lnTo>
                      <a:pt x="178" y="60"/>
                    </a:lnTo>
                    <a:lnTo>
                      <a:pt x="185" y="50"/>
                    </a:lnTo>
                    <a:lnTo>
                      <a:pt x="193" y="41"/>
                    </a:lnTo>
                    <a:lnTo>
                      <a:pt x="188" y="32"/>
                    </a:lnTo>
                    <a:lnTo>
                      <a:pt x="181" y="25"/>
                    </a:lnTo>
                    <a:lnTo>
                      <a:pt x="186" y="15"/>
                    </a:lnTo>
                    <a:lnTo>
                      <a:pt x="186" y="3"/>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04" name="Freeform 103"/>
              <p:cNvSpPr>
                <a:spLocks/>
              </p:cNvSpPr>
              <p:nvPr/>
            </p:nvSpPr>
            <p:spPr bwMode="auto">
              <a:xfrm>
                <a:off x="2905304" y="3640009"/>
                <a:ext cx="45669" cy="35122"/>
              </a:xfrm>
              <a:custGeom>
                <a:avLst/>
                <a:gdLst/>
                <a:ahLst/>
                <a:cxnLst>
                  <a:cxn ang="0">
                    <a:pos x="31" y="7"/>
                  </a:cxn>
                  <a:cxn ang="0">
                    <a:pos x="34" y="16"/>
                  </a:cxn>
                  <a:cxn ang="0">
                    <a:pos x="43" y="16"/>
                  </a:cxn>
                  <a:cxn ang="0">
                    <a:pos x="52" y="26"/>
                  </a:cxn>
                  <a:cxn ang="0">
                    <a:pos x="26" y="38"/>
                  </a:cxn>
                  <a:cxn ang="0">
                    <a:pos x="10" y="31"/>
                  </a:cxn>
                  <a:cxn ang="0">
                    <a:pos x="0" y="26"/>
                  </a:cxn>
                  <a:cxn ang="0">
                    <a:pos x="5" y="19"/>
                  </a:cxn>
                  <a:cxn ang="0">
                    <a:pos x="14" y="9"/>
                  </a:cxn>
                  <a:cxn ang="0">
                    <a:pos x="16" y="0"/>
                  </a:cxn>
                  <a:cxn ang="0">
                    <a:pos x="27" y="0"/>
                  </a:cxn>
                  <a:cxn ang="0">
                    <a:pos x="31" y="7"/>
                  </a:cxn>
                </a:cxnLst>
                <a:rect l="0" t="0" r="r" b="b"/>
                <a:pathLst>
                  <a:path w="53" h="39">
                    <a:moveTo>
                      <a:pt x="31" y="7"/>
                    </a:moveTo>
                    <a:lnTo>
                      <a:pt x="34" y="16"/>
                    </a:lnTo>
                    <a:lnTo>
                      <a:pt x="43" y="16"/>
                    </a:lnTo>
                    <a:lnTo>
                      <a:pt x="52" y="26"/>
                    </a:lnTo>
                    <a:lnTo>
                      <a:pt x="26" y="38"/>
                    </a:lnTo>
                    <a:lnTo>
                      <a:pt x="10" y="31"/>
                    </a:lnTo>
                    <a:lnTo>
                      <a:pt x="0" y="26"/>
                    </a:lnTo>
                    <a:lnTo>
                      <a:pt x="5" y="19"/>
                    </a:lnTo>
                    <a:lnTo>
                      <a:pt x="14" y="9"/>
                    </a:lnTo>
                    <a:lnTo>
                      <a:pt x="16" y="0"/>
                    </a:lnTo>
                    <a:lnTo>
                      <a:pt x="27" y="0"/>
                    </a:lnTo>
                    <a:lnTo>
                      <a:pt x="31" y="7"/>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05" name="Freeform 104"/>
              <p:cNvSpPr>
                <a:spLocks/>
              </p:cNvSpPr>
              <p:nvPr/>
            </p:nvSpPr>
            <p:spPr bwMode="auto">
              <a:xfrm>
                <a:off x="2757096" y="2523311"/>
                <a:ext cx="68935" cy="37823"/>
              </a:xfrm>
              <a:custGeom>
                <a:avLst/>
                <a:gdLst/>
                <a:ahLst/>
                <a:cxnLst>
                  <a:cxn ang="0">
                    <a:pos x="64" y="26"/>
                  </a:cxn>
                  <a:cxn ang="0">
                    <a:pos x="54" y="29"/>
                  </a:cxn>
                  <a:cxn ang="0">
                    <a:pos x="49" y="41"/>
                  </a:cxn>
                  <a:cxn ang="0">
                    <a:pos x="32" y="36"/>
                  </a:cxn>
                  <a:cxn ang="0">
                    <a:pos x="27" y="34"/>
                  </a:cxn>
                  <a:cxn ang="0">
                    <a:pos x="20" y="26"/>
                  </a:cxn>
                  <a:cxn ang="0">
                    <a:pos x="28" y="29"/>
                  </a:cxn>
                  <a:cxn ang="0">
                    <a:pos x="10" y="10"/>
                  </a:cxn>
                  <a:cxn ang="0">
                    <a:pos x="0" y="13"/>
                  </a:cxn>
                  <a:cxn ang="0">
                    <a:pos x="1" y="6"/>
                  </a:cxn>
                  <a:cxn ang="0">
                    <a:pos x="10" y="6"/>
                  </a:cxn>
                  <a:cxn ang="0">
                    <a:pos x="21" y="0"/>
                  </a:cxn>
                  <a:cxn ang="0">
                    <a:pos x="30" y="0"/>
                  </a:cxn>
                  <a:cxn ang="0">
                    <a:pos x="54" y="6"/>
                  </a:cxn>
                  <a:cxn ang="0">
                    <a:pos x="60" y="13"/>
                  </a:cxn>
                  <a:cxn ang="0">
                    <a:pos x="62" y="6"/>
                  </a:cxn>
                  <a:cxn ang="0">
                    <a:pos x="71" y="6"/>
                  </a:cxn>
                  <a:cxn ang="0">
                    <a:pos x="79" y="11"/>
                  </a:cxn>
                  <a:cxn ang="0">
                    <a:pos x="72" y="18"/>
                  </a:cxn>
                  <a:cxn ang="0">
                    <a:pos x="64" y="26"/>
                  </a:cxn>
                </a:cxnLst>
                <a:rect l="0" t="0" r="r" b="b"/>
                <a:pathLst>
                  <a:path w="80" h="42">
                    <a:moveTo>
                      <a:pt x="64" y="26"/>
                    </a:moveTo>
                    <a:lnTo>
                      <a:pt x="54" y="29"/>
                    </a:lnTo>
                    <a:lnTo>
                      <a:pt x="49" y="41"/>
                    </a:lnTo>
                    <a:lnTo>
                      <a:pt x="32" y="36"/>
                    </a:lnTo>
                    <a:lnTo>
                      <a:pt x="27" y="34"/>
                    </a:lnTo>
                    <a:lnTo>
                      <a:pt x="20" y="26"/>
                    </a:lnTo>
                    <a:lnTo>
                      <a:pt x="28" y="29"/>
                    </a:lnTo>
                    <a:lnTo>
                      <a:pt x="10" y="10"/>
                    </a:lnTo>
                    <a:lnTo>
                      <a:pt x="0" y="13"/>
                    </a:lnTo>
                    <a:lnTo>
                      <a:pt x="1" y="6"/>
                    </a:lnTo>
                    <a:lnTo>
                      <a:pt x="10" y="6"/>
                    </a:lnTo>
                    <a:lnTo>
                      <a:pt x="21" y="0"/>
                    </a:lnTo>
                    <a:lnTo>
                      <a:pt x="30" y="0"/>
                    </a:lnTo>
                    <a:lnTo>
                      <a:pt x="54" y="6"/>
                    </a:lnTo>
                    <a:lnTo>
                      <a:pt x="60" y="13"/>
                    </a:lnTo>
                    <a:lnTo>
                      <a:pt x="62" y="6"/>
                    </a:lnTo>
                    <a:lnTo>
                      <a:pt x="71" y="6"/>
                    </a:lnTo>
                    <a:lnTo>
                      <a:pt x="79" y="11"/>
                    </a:lnTo>
                    <a:lnTo>
                      <a:pt x="72" y="18"/>
                    </a:lnTo>
                    <a:lnTo>
                      <a:pt x="64" y="26"/>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06" name="Freeform 105"/>
              <p:cNvSpPr>
                <a:spLocks/>
              </p:cNvSpPr>
              <p:nvPr/>
            </p:nvSpPr>
            <p:spPr bwMode="auto">
              <a:xfrm>
                <a:off x="2660587" y="2500797"/>
                <a:ext cx="132698" cy="143190"/>
              </a:xfrm>
              <a:custGeom>
                <a:avLst/>
                <a:gdLst/>
                <a:ahLst/>
                <a:cxnLst>
                  <a:cxn ang="0">
                    <a:pos x="118" y="153"/>
                  </a:cxn>
                  <a:cxn ang="0">
                    <a:pos x="103" y="148"/>
                  </a:cxn>
                  <a:cxn ang="0">
                    <a:pos x="95" y="150"/>
                  </a:cxn>
                  <a:cxn ang="0">
                    <a:pos x="75" y="133"/>
                  </a:cxn>
                  <a:cxn ang="0">
                    <a:pos x="75" y="124"/>
                  </a:cxn>
                  <a:cxn ang="0">
                    <a:pos x="69" y="133"/>
                  </a:cxn>
                  <a:cxn ang="0">
                    <a:pos x="30" y="113"/>
                  </a:cxn>
                  <a:cxn ang="0">
                    <a:pos x="8" y="81"/>
                  </a:cxn>
                  <a:cxn ang="0">
                    <a:pos x="8" y="70"/>
                  </a:cxn>
                  <a:cxn ang="0">
                    <a:pos x="0" y="58"/>
                  </a:cxn>
                  <a:cxn ang="0">
                    <a:pos x="0" y="37"/>
                  </a:cxn>
                  <a:cxn ang="0">
                    <a:pos x="1" y="28"/>
                  </a:cxn>
                  <a:cxn ang="0">
                    <a:pos x="8" y="13"/>
                  </a:cxn>
                  <a:cxn ang="0">
                    <a:pos x="15" y="10"/>
                  </a:cxn>
                  <a:cxn ang="0">
                    <a:pos x="20" y="0"/>
                  </a:cxn>
                  <a:cxn ang="0">
                    <a:pos x="44" y="3"/>
                  </a:cxn>
                  <a:cxn ang="0">
                    <a:pos x="53" y="8"/>
                  </a:cxn>
                  <a:cxn ang="0">
                    <a:pos x="53" y="18"/>
                  </a:cxn>
                  <a:cxn ang="0">
                    <a:pos x="68" y="32"/>
                  </a:cxn>
                  <a:cxn ang="0">
                    <a:pos x="89" y="52"/>
                  </a:cxn>
                  <a:cxn ang="0">
                    <a:pos x="107" y="58"/>
                  </a:cxn>
                  <a:cxn ang="0">
                    <a:pos x="118" y="63"/>
                  </a:cxn>
                  <a:cxn ang="0">
                    <a:pos x="107" y="75"/>
                  </a:cxn>
                  <a:cxn ang="0">
                    <a:pos x="120" y="86"/>
                  </a:cxn>
                  <a:cxn ang="0">
                    <a:pos x="133" y="81"/>
                  </a:cxn>
                  <a:cxn ang="0">
                    <a:pos x="139" y="88"/>
                  </a:cxn>
                  <a:cxn ang="0">
                    <a:pos x="130" y="99"/>
                  </a:cxn>
                  <a:cxn ang="0">
                    <a:pos x="114" y="95"/>
                  </a:cxn>
                  <a:cxn ang="0">
                    <a:pos x="105" y="101"/>
                  </a:cxn>
                  <a:cxn ang="0">
                    <a:pos x="107" y="121"/>
                  </a:cxn>
                  <a:cxn ang="0">
                    <a:pos x="114" y="130"/>
                  </a:cxn>
                  <a:cxn ang="0">
                    <a:pos x="118" y="139"/>
                  </a:cxn>
                  <a:cxn ang="0">
                    <a:pos x="126" y="144"/>
                  </a:cxn>
                  <a:cxn ang="0">
                    <a:pos x="141" y="148"/>
                  </a:cxn>
                  <a:cxn ang="0">
                    <a:pos x="146" y="139"/>
                  </a:cxn>
                  <a:cxn ang="0">
                    <a:pos x="153" y="144"/>
                  </a:cxn>
                  <a:cxn ang="0">
                    <a:pos x="150" y="158"/>
                  </a:cxn>
                  <a:cxn ang="0">
                    <a:pos x="134" y="153"/>
                  </a:cxn>
                  <a:cxn ang="0">
                    <a:pos x="118" y="153"/>
                  </a:cxn>
                </a:cxnLst>
                <a:rect l="0" t="0" r="r" b="b"/>
                <a:pathLst>
                  <a:path w="154" h="159">
                    <a:moveTo>
                      <a:pt x="118" y="153"/>
                    </a:moveTo>
                    <a:lnTo>
                      <a:pt x="103" y="148"/>
                    </a:lnTo>
                    <a:lnTo>
                      <a:pt x="95" y="150"/>
                    </a:lnTo>
                    <a:lnTo>
                      <a:pt x="75" y="133"/>
                    </a:lnTo>
                    <a:lnTo>
                      <a:pt x="75" y="124"/>
                    </a:lnTo>
                    <a:lnTo>
                      <a:pt x="69" y="133"/>
                    </a:lnTo>
                    <a:lnTo>
                      <a:pt x="30" y="113"/>
                    </a:lnTo>
                    <a:lnTo>
                      <a:pt x="8" y="81"/>
                    </a:lnTo>
                    <a:lnTo>
                      <a:pt x="8" y="70"/>
                    </a:lnTo>
                    <a:lnTo>
                      <a:pt x="0" y="58"/>
                    </a:lnTo>
                    <a:lnTo>
                      <a:pt x="0" y="37"/>
                    </a:lnTo>
                    <a:lnTo>
                      <a:pt x="1" y="28"/>
                    </a:lnTo>
                    <a:lnTo>
                      <a:pt x="8" y="13"/>
                    </a:lnTo>
                    <a:lnTo>
                      <a:pt x="15" y="10"/>
                    </a:lnTo>
                    <a:lnTo>
                      <a:pt x="20" y="0"/>
                    </a:lnTo>
                    <a:lnTo>
                      <a:pt x="44" y="3"/>
                    </a:lnTo>
                    <a:lnTo>
                      <a:pt x="53" y="8"/>
                    </a:lnTo>
                    <a:lnTo>
                      <a:pt x="53" y="18"/>
                    </a:lnTo>
                    <a:lnTo>
                      <a:pt x="68" y="32"/>
                    </a:lnTo>
                    <a:lnTo>
                      <a:pt x="89" y="52"/>
                    </a:lnTo>
                    <a:lnTo>
                      <a:pt x="107" y="58"/>
                    </a:lnTo>
                    <a:lnTo>
                      <a:pt x="118" y="63"/>
                    </a:lnTo>
                    <a:lnTo>
                      <a:pt x="107" y="75"/>
                    </a:lnTo>
                    <a:lnTo>
                      <a:pt x="120" y="86"/>
                    </a:lnTo>
                    <a:lnTo>
                      <a:pt x="133" y="81"/>
                    </a:lnTo>
                    <a:lnTo>
                      <a:pt x="139" y="88"/>
                    </a:lnTo>
                    <a:lnTo>
                      <a:pt x="130" y="99"/>
                    </a:lnTo>
                    <a:lnTo>
                      <a:pt x="114" y="95"/>
                    </a:lnTo>
                    <a:lnTo>
                      <a:pt x="105" y="101"/>
                    </a:lnTo>
                    <a:lnTo>
                      <a:pt x="107" y="121"/>
                    </a:lnTo>
                    <a:lnTo>
                      <a:pt x="114" y="130"/>
                    </a:lnTo>
                    <a:lnTo>
                      <a:pt x="118" y="139"/>
                    </a:lnTo>
                    <a:lnTo>
                      <a:pt x="126" y="144"/>
                    </a:lnTo>
                    <a:lnTo>
                      <a:pt x="141" y="148"/>
                    </a:lnTo>
                    <a:lnTo>
                      <a:pt x="146" y="139"/>
                    </a:lnTo>
                    <a:lnTo>
                      <a:pt x="153" y="144"/>
                    </a:lnTo>
                    <a:lnTo>
                      <a:pt x="150" y="158"/>
                    </a:lnTo>
                    <a:lnTo>
                      <a:pt x="134" y="153"/>
                    </a:lnTo>
                    <a:lnTo>
                      <a:pt x="118" y="153"/>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07" name="Freeform 106"/>
              <p:cNvSpPr>
                <a:spLocks/>
              </p:cNvSpPr>
              <p:nvPr/>
            </p:nvSpPr>
            <p:spPr bwMode="auto">
              <a:xfrm>
                <a:off x="2801902" y="2541322"/>
                <a:ext cx="87029" cy="122476"/>
              </a:xfrm>
              <a:custGeom>
                <a:avLst/>
                <a:gdLst/>
                <a:ahLst/>
                <a:cxnLst>
                  <a:cxn ang="0">
                    <a:pos x="75" y="108"/>
                  </a:cxn>
                  <a:cxn ang="0">
                    <a:pos x="83" y="98"/>
                  </a:cxn>
                  <a:cxn ang="0">
                    <a:pos x="80" y="85"/>
                  </a:cxn>
                  <a:cxn ang="0">
                    <a:pos x="88" y="85"/>
                  </a:cxn>
                  <a:cxn ang="0">
                    <a:pos x="88" y="98"/>
                  </a:cxn>
                  <a:cxn ang="0">
                    <a:pos x="100" y="105"/>
                  </a:cxn>
                  <a:cxn ang="0">
                    <a:pos x="97" y="121"/>
                  </a:cxn>
                  <a:cxn ang="0">
                    <a:pos x="92" y="130"/>
                  </a:cxn>
                  <a:cxn ang="0">
                    <a:pos x="83" y="125"/>
                  </a:cxn>
                  <a:cxn ang="0">
                    <a:pos x="75" y="130"/>
                  </a:cxn>
                  <a:cxn ang="0">
                    <a:pos x="66" y="130"/>
                  </a:cxn>
                  <a:cxn ang="0">
                    <a:pos x="55" y="135"/>
                  </a:cxn>
                  <a:cxn ang="0">
                    <a:pos x="40" y="135"/>
                  </a:cxn>
                  <a:cxn ang="0">
                    <a:pos x="50" y="125"/>
                  </a:cxn>
                  <a:cxn ang="0">
                    <a:pos x="43" y="121"/>
                  </a:cxn>
                  <a:cxn ang="0">
                    <a:pos x="53" y="116"/>
                  </a:cxn>
                  <a:cxn ang="0">
                    <a:pos x="46" y="110"/>
                  </a:cxn>
                  <a:cxn ang="0">
                    <a:pos x="33" y="110"/>
                  </a:cxn>
                  <a:cxn ang="0">
                    <a:pos x="21" y="108"/>
                  </a:cxn>
                  <a:cxn ang="0">
                    <a:pos x="17" y="100"/>
                  </a:cxn>
                  <a:cxn ang="0">
                    <a:pos x="6" y="100"/>
                  </a:cxn>
                  <a:cxn ang="0">
                    <a:pos x="0" y="80"/>
                  </a:cxn>
                  <a:cxn ang="0">
                    <a:pos x="10" y="46"/>
                  </a:cxn>
                  <a:cxn ang="0">
                    <a:pos x="17" y="41"/>
                  </a:cxn>
                  <a:cxn ang="0">
                    <a:pos x="15" y="21"/>
                  </a:cxn>
                  <a:cxn ang="0">
                    <a:pos x="23" y="17"/>
                  </a:cxn>
                  <a:cxn ang="0">
                    <a:pos x="33" y="12"/>
                  </a:cxn>
                  <a:cxn ang="0">
                    <a:pos x="33" y="1"/>
                  </a:cxn>
                  <a:cxn ang="0">
                    <a:pos x="43" y="0"/>
                  </a:cxn>
                  <a:cxn ang="0">
                    <a:pos x="41" y="6"/>
                  </a:cxn>
                  <a:cxn ang="0">
                    <a:pos x="43" y="15"/>
                  </a:cxn>
                  <a:cxn ang="0">
                    <a:pos x="48" y="3"/>
                  </a:cxn>
                  <a:cxn ang="0">
                    <a:pos x="53" y="12"/>
                  </a:cxn>
                  <a:cxn ang="0">
                    <a:pos x="46" y="25"/>
                  </a:cxn>
                  <a:cxn ang="0">
                    <a:pos x="60" y="26"/>
                  </a:cxn>
                  <a:cxn ang="0">
                    <a:pos x="53" y="32"/>
                  </a:cxn>
                  <a:cxn ang="0">
                    <a:pos x="55" y="50"/>
                  </a:cxn>
                  <a:cxn ang="0">
                    <a:pos x="50" y="55"/>
                  </a:cxn>
                  <a:cxn ang="0">
                    <a:pos x="55" y="70"/>
                  </a:cxn>
                  <a:cxn ang="0">
                    <a:pos x="61" y="75"/>
                  </a:cxn>
                  <a:cxn ang="0">
                    <a:pos x="65" y="85"/>
                  </a:cxn>
                  <a:cxn ang="0">
                    <a:pos x="60" y="93"/>
                  </a:cxn>
                  <a:cxn ang="0">
                    <a:pos x="70" y="100"/>
                  </a:cxn>
                  <a:cxn ang="0">
                    <a:pos x="66" y="108"/>
                  </a:cxn>
                  <a:cxn ang="0">
                    <a:pos x="75" y="108"/>
                  </a:cxn>
                </a:cxnLst>
                <a:rect l="0" t="0" r="r" b="b"/>
                <a:pathLst>
                  <a:path w="101" h="136">
                    <a:moveTo>
                      <a:pt x="75" y="108"/>
                    </a:moveTo>
                    <a:lnTo>
                      <a:pt x="83" y="98"/>
                    </a:lnTo>
                    <a:lnTo>
                      <a:pt x="80" y="85"/>
                    </a:lnTo>
                    <a:lnTo>
                      <a:pt x="88" y="85"/>
                    </a:lnTo>
                    <a:lnTo>
                      <a:pt x="88" y="98"/>
                    </a:lnTo>
                    <a:lnTo>
                      <a:pt x="100" y="105"/>
                    </a:lnTo>
                    <a:lnTo>
                      <a:pt x="97" y="121"/>
                    </a:lnTo>
                    <a:lnTo>
                      <a:pt x="92" y="130"/>
                    </a:lnTo>
                    <a:lnTo>
                      <a:pt x="83" y="125"/>
                    </a:lnTo>
                    <a:lnTo>
                      <a:pt x="75" y="130"/>
                    </a:lnTo>
                    <a:lnTo>
                      <a:pt x="66" y="130"/>
                    </a:lnTo>
                    <a:lnTo>
                      <a:pt x="55" y="135"/>
                    </a:lnTo>
                    <a:lnTo>
                      <a:pt x="40" y="135"/>
                    </a:lnTo>
                    <a:lnTo>
                      <a:pt x="50" y="125"/>
                    </a:lnTo>
                    <a:lnTo>
                      <a:pt x="43" y="121"/>
                    </a:lnTo>
                    <a:lnTo>
                      <a:pt x="53" y="116"/>
                    </a:lnTo>
                    <a:lnTo>
                      <a:pt x="46" y="110"/>
                    </a:lnTo>
                    <a:lnTo>
                      <a:pt x="33" y="110"/>
                    </a:lnTo>
                    <a:lnTo>
                      <a:pt x="21" y="108"/>
                    </a:lnTo>
                    <a:lnTo>
                      <a:pt x="17" y="100"/>
                    </a:lnTo>
                    <a:lnTo>
                      <a:pt x="6" y="100"/>
                    </a:lnTo>
                    <a:lnTo>
                      <a:pt x="0" y="80"/>
                    </a:lnTo>
                    <a:lnTo>
                      <a:pt x="10" y="46"/>
                    </a:lnTo>
                    <a:lnTo>
                      <a:pt x="17" y="41"/>
                    </a:lnTo>
                    <a:lnTo>
                      <a:pt x="15" y="21"/>
                    </a:lnTo>
                    <a:lnTo>
                      <a:pt x="23" y="17"/>
                    </a:lnTo>
                    <a:lnTo>
                      <a:pt x="33" y="12"/>
                    </a:lnTo>
                    <a:lnTo>
                      <a:pt x="33" y="1"/>
                    </a:lnTo>
                    <a:lnTo>
                      <a:pt x="43" y="0"/>
                    </a:lnTo>
                    <a:lnTo>
                      <a:pt x="41" y="6"/>
                    </a:lnTo>
                    <a:lnTo>
                      <a:pt x="43" y="15"/>
                    </a:lnTo>
                    <a:lnTo>
                      <a:pt x="48" y="3"/>
                    </a:lnTo>
                    <a:lnTo>
                      <a:pt x="53" y="12"/>
                    </a:lnTo>
                    <a:lnTo>
                      <a:pt x="46" y="25"/>
                    </a:lnTo>
                    <a:lnTo>
                      <a:pt x="60" y="26"/>
                    </a:lnTo>
                    <a:lnTo>
                      <a:pt x="53" y="32"/>
                    </a:lnTo>
                    <a:lnTo>
                      <a:pt x="55" y="50"/>
                    </a:lnTo>
                    <a:lnTo>
                      <a:pt x="50" y="55"/>
                    </a:lnTo>
                    <a:lnTo>
                      <a:pt x="55" y="70"/>
                    </a:lnTo>
                    <a:lnTo>
                      <a:pt x="61" y="75"/>
                    </a:lnTo>
                    <a:lnTo>
                      <a:pt x="65" y="85"/>
                    </a:lnTo>
                    <a:lnTo>
                      <a:pt x="60" y="93"/>
                    </a:lnTo>
                    <a:lnTo>
                      <a:pt x="70" y="100"/>
                    </a:lnTo>
                    <a:lnTo>
                      <a:pt x="66" y="108"/>
                    </a:lnTo>
                    <a:lnTo>
                      <a:pt x="75" y="108"/>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08" name="Freeform 107"/>
              <p:cNvSpPr>
                <a:spLocks/>
              </p:cNvSpPr>
              <p:nvPr/>
            </p:nvSpPr>
            <p:spPr bwMode="auto">
              <a:xfrm>
                <a:off x="2863943" y="2515206"/>
                <a:ext cx="37052" cy="45928"/>
              </a:xfrm>
              <a:custGeom>
                <a:avLst/>
                <a:gdLst/>
                <a:ahLst/>
                <a:cxnLst>
                  <a:cxn ang="0">
                    <a:pos x="42" y="27"/>
                  </a:cxn>
                  <a:cxn ang="0">
                    <a:pos x="42" y="20"/>
                  </a:cxn>
                  <a:cxn ang="0">
                    <a:pos x="34" y="18"/>
                  </a:cxn>
                  <a:cxn ang="0">
                    <a:pos x="32" y="8"/>
                  </a:cxn>
                  <a:cxn ang="0">
                    <a:pos x="13" y="0"/>
                  </a:cxn>
                  <a:cxn ang="0">
                    <a:pos x="1" y="6"/>
                  </a:cxn>
                  <a:cxn ang="0">
                    <a:pos x="0" y="20"/>
                  </a:cxn>
                  <a:cxn ang="0">
                    <a:pos x="5" y="28"/>
                  </a:cxn>
                  <a:cxn ang="0">
                    <a:pos x="6" y="38"/>
                  </a:cxn>
                  <a:cxn ang="0">
                    <a:pos x="13" y="50"/>
                  </a:cxn>
                  <a:cxn ang="0">
                    <a:pos x="21" y="43"/>
                  </a:cxn>
                  <a:cxn ang="0">
                    <a:pos x="32" y="42"/>
                  </a:cxn>
                  <a:cxn ang="0">
                    <a:pos x="42" y="27"/>
                  </a:cxn>
                </a:cxnLst>
                <a:rect l="0" t="0" r="r" b="b"/>
                <a:pathLst>
                  <a:path w="43" h="51">
                    <a:moveTo>
                      <a:pt x="42" y="27"/>
                    </a:moveTo>
                    <a:lnTo>
                      <a:pt x="42" y="20"/>
                    </a:lnTo>
                    <a:lnTo>
                      <a:pt x="34" y="18"/>
                    </a:lnTo>
                    <a:lnTo>
                      <a:pt x="32" y="8"/>
                    </a:lnTo>
                    <a:lnTo>
                      <a:pt x="13" y="0"/>
                    </a:lnTo>
                    <a:lnTo>
                      <a:pt x="1" y="6"/>
                    </a:lnTo>
                    <a:lnTo>
                      <a:pt x="0" y="20"/>
                    </a:lnTo>
                    <a:lnTo>
                      <a:pt x="5" y="28"/>
                    </a:lnTo>
                    <a:lnTo>
                      <a:pt x="6" y="38"/>
                    </a:lnTo>
                    <a:lnTo>
                      <a:pt x="13" y="50"/>
                    </a:lnTo>
                    <a:lnTo>
                      <a:pt x="21" y="43"/>
                    </a:lnTo>
                    <a:lnTo>
                      <a:pt x="32" y="42"/>
                    </a:lnTo>
                    <a:lnTo>
                      <a:pt x="42" y="27"/>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09" name="Freeform 108"/>
              <p:cNvSpPr>
                <a:spLocks/>
              </p:cNvSpPr>
              <p:nvPr/>
            </p:nvSpPr>
            <p:spPr bwMode="auto">
              <a:xfrm>
                <a:off x="2750202" y="2418846"/>
                <a:ext cx="170612" cy="103565"/>
              </a:xfrm>
              <a:custGeom>
                <a:avLst/>
                <a:gdLst/>
                <a:ahLst/>
                <a:cxnLst>
                  <a:cxn ang="0">
                    <a:pos x="91" y="17"/>
                  </a:cxn>
                  <a:cxn ang="0">
                    <a:pos x="76" y="19"/>
                  </a:cxn>
                  <a:cxn ang="0">
                    <a:pos x="75" y="25"/>
                  </a:cxn>
                  <a:cxn ang="0">
                    <a:pos x="82" y="39"/>
                  </a:cxn>
                  <a:cxn ang="0">
                    <a:pos x="89" y="60"/>
                  </a:cxn>
                  <a:cxn ang="0">
                    <a:pos x="94" y="63"/>
                  </a:cxn>
                  <a:cxn ang="0">
                    <a:pos x="102" y="71"/>
                  </a:cxn>
                  <a:cxn ang="0">
                    <a:pos x="106" y="83"/>
                  </a:cxn>
                  <a:cxn ang="0">
                    <a:pos x="113" y="90"/>
                  </a:cxn>
                  <a:cxn ang="0">
                    <a:pos x="114" y="98"/>
                  </a:cxn>
                  <a:cxn ang="0">
                    <a:pos x="106" y="107"/>
                  </a:cxn>
                  <a:cxn ang="0">
                    <a:pos x="93" y="114"/>
                  </a:cxn>
                  <a:cxn ang="0">
                    <a:pos x="71" y="109"/>
                  </a:cxn>
                  <a:cxn ang="0">
                    <a:pos x="63" y="107"/>
                  </a:cxn>
                  <a:cxn ang="0">
                    <a:pos x="53" y="93"/>
                  </a:cxn>
                  <a:cxn ang="0">
                    <a:pos x="50" y="87"/>
                  </a:cxn>
                  <a:cxn ang="0">
                    <a:pos x="46" y="75"/>
                  </a:cxn>
                  <a:cxn ang="0">
                    <a:pos x="37" y="71"/>
                  </a:cxn>
                  <a:cxn ang="0">
                    <a:pos x="26" y="69"/>
                  </a:cxn>
                  <a:cxn ang="0">
                    <a:pos x="30" y="75"/>
                  </a:cxn>
                  <a:cxn ang="0">
                    <a:pos x="35" y="87"/>
                  </a:cxn>
                  <a:cxn ang="0">
                    <a:pos x="37" y="100"/>
                  </a:cxn>
                  <a:cxn ang="0">
                    <a:pos x="28" y="100"/>
                  </a:cxn>
                  <a:cxn ang="0">
                    <a:pos x="21" y="90"/>
                  </a:cxn>
                  <a:cxn ang="0">
                    <a:pos x="15" y="80"/>
                  </a:cxn>
                  <a:cxn ang="0">
                    <a:pos x="10" y="93"/>
                  </a:cxn>
                  <a:cxn ang="0">
                    <a:pos x="1" y="90"/>
                  </a:cxn>
                  <a:cxn ang="0">
                    <a:pos x="0" y="78"/>
                  </a:cxn>
                  <a:cxn ang="0">
                    <a:pos x="10" y="63"/>
                  </a:cxn>
                  <a:cxn ang="0">
                    <a:pos x="26" y="43"/>
                  </a:cxn>
                  <a:cxn ang="0">
                    <a:pos x="44" y="29"/>
                  </a:cxn>
                  <a:cxn ang="0">
                    <a:pos x="53" y="17"/>
                  </a:cxn>
                  <a:cxn ang="0">
                    <a:pos x="58" y="8"/>
                  </a:cxn>
                  <a:cxn ang="0">
                    <a:pos x="93" y="0"/>
                  </a:cxn>
                  <a:cxn ang="0">
                    <a:pos x="147" y="19"/>
                  </a:cxn>
                  <a:cxn ang="0">
                    <a:pos x="172" y="39"/>
                  </a:cxn>
                  <a:cxn ang="0">
                    <a:pos x="197" y="43"/>
                  </a:cxn>
                  <a:cxn ang="0">
                    <a:pos x="189" y="49"/>
                  </a:cxn>
                  <a:cxn ang="0">
                    <a:pos x="183" y="60"/>
                  </a:cxn>
                  <a:cxn ang="0">
                    <a:pos x="162" y="69"/>
                  </a:cxn>
                  <a:cxn ang="0">
                    <a:pos x="152" y="83"/>
                  </a:cxn>
                  <a:cxn ang="0">
                    <a:pos x="158" y="98"/>
                  </a:cxn>
                  <a:cxn ang="0">
                    <a:pos x="151" y="95"/>
                  </a:cxn>
                  <a:cxn ang="0">
                    <a:pos x="145" y="100"/>
                  </a:cxn>
                  <a:cxn ang="0">
                    <a:pos x="136" y="95"/>
                  </a:cxn>
                  <a:cxn ang="0">
                    <a:pos x="139" y="90"/>
                  </a:cxn>
                  <a:cxn ang="0">
                    <a:pos x="120" y="78"/>
                  </a:cxn>
                  <a:cxn ang="0">
                    <a:pos x="107" y="60"/>
                  </a:cxn>
                  <a:cxn ang="0">
                    <a:pos x="101" y="51"/>
                  </a:cxn>
                  <a:cxn ang="0">
                    <a:pos x="101" y="25"/>
                  </a:cxn>
                  <a:cxn ang="0">
                    <a:pos x="91" y="17"/>
                  </a:cxn>
                </a:cxnLst>
                <a:rect l="0" t="0" r="r" b="b"/>
                <a:pathLst>
                  <a:path w="198" h="115">
                    <a:moveTo>
                      <a:pt x="91" y="17"/>
                    </a:moveTo>
                    <a:lnTo>
                      <a:pt x="76" y="19"/>
                    </a:lnTo>
                    <a:lnTo>
                      <a:pt x="75" y="25"/>
                    </a:lnTo>
                    <a:lnTo>
                      <a:pt x="82" y="39"/>
                    </a:lnTo>
                    <a:lnTo>
                      <a:pt x="89" y="60"/>
                    </a:lnTo>
                    <a:lnTo>
                      <a:pt x="94" y="63"/>
                    </a:lnTo>
                    <a:lnTo>
                      <a:pt x="102" y="71"/>
                    </a:lnTo>
                    <a:lnTo>
                      <a:pt x="106" y="83"/>
                    </a:lnTo>
                    <a:lnTo>
                      <a:pt x="113" y="90"/>
                    </a:lnTo>
                    <a:lnTo>
                      <a:pt x="114" y="98"/>
                    </a:lnTo>
                    <a:lnTo>
                      <a:pt x="106" y="107"/>
                    </a:lnTo>
                    <a:lnTo>
                      <a:pt x="93" y="114"/>
                    </a:lnTo>
                    <a:lnTo>
                      <a:pt x="71" y="109"/>
                    </a:lnTo>
                    <a:lnTo>
                      <a:pt x="63" y="107"/>
                    </a:lnTo>
                    <a:lnTo>
                      <a:pt x="53" y="93"/>
                    </a:lnTo>
                    <a:lnTo>
                      <a:pt x="50" y="87"/>
                    </a:lnTo>
                    <a:lnTo>
                      <a:pt x="46" y="75"/>
                    </a:lnTo>
                    <a:lnTo>
                      <a:pt x="37" y="71"/>
                    </a:lnTo>
                    <a:lnTo>
                      <a:pt x="26" y="69"/>
                    </a:lnTo>
                    <a:lnTo>
                      <a:pt x="30" y="75"/>
                    </a:lnTo>
                    <a:lnTo>
                      <a:pt x="35" y="87"/>
                    </a:lnTo>
                    <a:lnTo>
                      <a:pt x="37" y="100"/>
                    </a:lnTo>
                    <a:lnTo>
                      <a:pt x="28" y="100"/>
                    </a:lnTo>
                    <a:lnTo>
                      <a:pt x="21" y="90"/>
                    </a:lnTo>
                    <a:lnTo>
                      <a:pt x="15" y="80"/>
                    </a:lnTo>
                    <a:lnTo>
                      <a:pt x="10" y="93"/>
                    </a:lnTo>
                    <a:lnTo>
                      <a:pt x="1" y="90"/>
                    </a:lnTo>
                    <a:lnTo>
                      <a:pt x="0" y="78"/>
                    </a:lnTo>
                    <a:lnTo>
                      <a:pt x="10" y="63"/>
                    </a:lnTo>
                    <a:lnTo>
                      <a:pt x="26" y="43"/>
                    </a:lnTo>
                    <a:lnTo>
                      <a:pt x="44" y="29"/>
                    </a:lnTo>
                    <a:lnTo>
                      <a:pt x="53" y="17"/>
                    </a:lnTo>
                    <a:lnTo>
                      <a:pt x="58" y="8"/>
                    </a:lnTo>
                    <a:lnTo>
                      <a:pt x="93" y="0"/>
                    </a:lnTo>
                    <a:lnTo>
                      <a:pt x="147" y="19"/>
                    </a:lnTo>
                    <a:lnTo>
                      <a:pt x="172" y="39"/>
                    </a:lnTo>
                    <a:lnTo>
                      <a:pt x="197" y="43"/>
                    </a:lnTo>
                    <a:lnTo>
                      <a:pt x="189" y="49"/>
                    </a:lnTo>
                    <a:lnTo>
                      <a:pt x="183" y="60"/>
                    </a:lnTo>
                    <a:lnTo>
                      <a:pt x="162" y="69"/>
                    </a:lnTo>
                    <a:lnTo>
                      <a:pt x="152" y="83"/>
                    </a:lnTo>
                    <a:lnTo>
                      <a:pt x="158" y="98"/>
                    </a:lnTo>
                    <a:lnTo>
                      <a:pt x="151" y="95"/>
                    </a:lnTo>
                    <a:lnTo>
                      <a:pt x="145" y="100"/>
                    </a:lnTo>
                    <a:lnTo>
                      <a:pt x="136" y="95"/>
                    </a:lnTo>
                    <a:lnTo>
                      <a:pt x="139" y="90"/>
                    </a:lnTo>
                    <a:lnTo>
                      <a:pt x="120" y="78"/>
                    </a:lnTo>
                    <a:lnTo>
                      <a:pt x="107" y="60"/>
                    </a:lnTo>
                    <a:lnTo>
                      <a:pt x="101" y="51"/>
                    </a:lnTo>
                    <a:lnTo>
                      <a:pt x="101" y="25"/>
                    </a:lnTo>
                    <a:lnTo>
                      <a:pt x="91" y="17"/>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10" name="Freeform 109"/>
              <p:cNvSpPr>
                <a:spLocks/>
              </p:cNvSpPr>
              <p:nvPr/>
            </p:nvSpPr>
            <p:spPr bwMode="auto">
              <a:xfrm>
                <a:off x="2869974" y="2571942"/>
                <a:ext cx="30159" cy="29719"/>
              </a:xfrm>
              <a:custGeom>
                <a:avLst/>
                <a:gdLst/>
                <a:ahLst/>
                <a:cxnLst>
                  <a:cxn ang="0">
                    <a:pos x="34" y="9"/>
                  </a:cxn>
                  <a:cxn ang="0">
                    <a:pos x="29" y="22"/>
                  </a:cxn>
                  <a:cxn ang="0">
                    <a:pos x="18" y="32"/>
                  </a:cxn>
                  <a:cxn ang="0">
                    <a:pos x="14" y="21"/>
                  </a:cxn>
                  <a:cxn ang="0">
                    <a:pos x="3" y="13"/>
                  </a:cxn>
                  <a:cxn ang="0">
                    <a:pos x="0" y="8"/>
                  </a:cxn>
                  <a:cxn ang="0">
                    <a:pos x="8" y="1"/>
                  </a:cxn>
                  <a:cxn ang="0">
                    <a:pos x="14" y="0"/>
                  </a:cxn>
                  <a:cxn ang="0">
                    <a:pos x="34" y="0"/>
                  </a:cxn>
                  <a:cxn ang="0">
                    <a:pos x="27" y="4"/>
                  </a:cxn>
                  <a:cxn ang="0">
                    <a:pos x="34" y="9"/>
                  </a:cxn>
                </a:cxnLst>
                <a:rect l="0" t="0" r="r" b="b"/>
                <a:pathLst>
                  <a:path w="35" h="33">
                    <a:moveTo>
                      <a:pt x="34" y="9"/>
                    </a:moveTo>
                    <a:lnTo>
                      <a:pt x="29" y="22"/>
                    </a:lnTo>
                    <a:lnTo>
                      <a:pt x="18" y="32"/>
                    </a:lnTo>
                    <a:lnTo>
                      <a:pt x="14" y="21"/>
                    </a:lnTo>
                    <a:lnTo>
                      <a:pt x="3" y="13"/>
                    </a:lnTo>
                    <a:lnTo>
                      <a:pt x="0" y="8"/>
                    </a:lnTo>
                    <a:lnTo>
                      <a:pt x="8" y="1"/>
                    </a:lnTo>
                    <a:lnTo>
                      <a:pt x="14" y="0"/>
                    </a:lnTo>
                    <a:lnTo>
                      <a:pt x="34" y="0"/>
                    </a:lnTo>
                    <a:lnTo>
                      <a:pt x="27" y="4"/>
                    </a:lnTo>
                    <a:lnTo>
                      <a:pt x="34" y="9"/>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11" name="Freeform 110"/>
              <p:cNvSpPr>
                <a:spLocks/>
              </p:cNvSpPr>
              <p:nvPr/>
            </p:nvSpPr>
            <p:spPr bwMode="auto">
              <a:xfrm>
                <a:off x="2933739" y="2483686"/>
                <a:ext cx="1126214" cy="295385"/>
              </a:xfrm>
              <a:custGeom>
                <a:avLst/>
                <a:gdLst/>
                <a:ahLst/>
                <a:cxnLst>
                  <a:cxn ang="0">
                    <a:pos x="110" y="159"/>
                  </a:cxn>
                  <a:cxn ang="0">
                    <a:pos x="146" y="161"/>
                  </a:cxn>
                  <a:cxn ang="0">
                    <a:pos x="145" y="121"/>
                  </a:cxn>
                  <a:cxn ang="0">
                    <a:pos x="137" y="91"/>
                  </a:cxn>
                  <a:cxn ang="0">
                    <a:pos x="123" y="71"/>
                  </a:cxn>
                  <a:cxn ang="0">
                    <a:pos x="99" y="53"/>
                  </a:cxn>
                  <a:cxn ang="0">
                    <a:pos x="160" y="71"/>
                  </a:cxn>
                  <a:cxn ang="0">
                    <a:pos x="182" y="48"/>
                  </a:cxn>
                  <a:cxn ang="0">
                    <a:pos x="160" y="15"/>
                  </a:cxn>
                  <a:cxn ang="0">
                    <a:pos x="328" y="1"/>
                  </a:cxn>
                  <a:cxn ang="0">
                    <a:pos x="1263" y="0"/>
                  </a:cxn>
                  <a:cxn ang="0">
                    <a:pos x="1247" y="21"/>
                  </a:cxn>
                  <a:cxn ang="0">
                    <a:pos x="1241" y="48"/>
                  </a:cxn>
                  <a:cxn ang="0">
                    <a:pos x="1259" y="68"/>
                  </a:cxn>
                  <a:cxn ang="0">
                    <a:pos x="1281" y="58"/>
                  </a:cxn>
                  <a:cxn ang="0">
                    <a:pos x="1306" y="75"/>
                  </a:cxn>
                  <a:cxn ang="0">
                    <a:pos x="1292" y="103"/>
                  </a:cxn>
                  <a:cxn ang="0">
                    <a:pos x="1281" y="126"/>
                  </a:cxn>
                  <a:cxn ang="0">
                    <a:pos x="1251" y="136"/>
                  </a:cxn>
                  <a:cxn ang="0">
                    <a:pos x="1223" y="126"/>
                  </a:cxn>
                  <a:cxn ang="0">
                    <a:pos x="1209" y="98"/>
                  </a:cxn>
                  <a:cxn ang="0">
                    <a:pos x="1191" y="116"/>
                  </a:cxn>
                  <a:cxn ang="0">
                    <a:pos x="1167" y="121"/>
                  </a:cxn>
                  <a:cxn ang="0">
                    <a:pos x="1134" y="124"/>
                  </a:cxn>
                  <a:cxn ang="0">
                    <a:pos x="1119" y="143"/>
                  </a:cxn>
                  <a:cxn ang="0">
                    <a:pos x="1072" y="151"/>
                  </a:cxn>
                  <a:cxn ang="0">
                    <a:pos x="1067" y="184"/>
                  </a:cxn>
                  <a:cxn ang="0">
                    <a:pos x="1074" y="214"/>
                  </a:cxn>
                  <a:cxn ang="0">
                    <a:pos x="1059" y="239"/>
                  </a:cxn>
                  <a:cxn ang="0">
                    <a:pos x="1076" y="264"/>
                  </a:cxn>
                  <a:cxn ang="0">
                    <a:pos x="1059" y="284"/>
                  </a:cxn>
                  <a:cxn ang="0">
                    <a:pos x="1072" y="312"/>
                  </a:cxn>
                  <a:cxn ang="0">
                    <a:pos x="1102" y="327"/>
                  </a:cxn>
                  <a:cxn ang="0">
                    <a:pos x="460" y="317"/>
                  </a:cxn>
                  <a:cxn ang="0">
                    <a:pos x="206" y="315"/>
                  </a:cxn>
                  <a:cxn ang="0">
                    <a:pos x="166" y="259"/>
                  </a:cxn>
                  <a:cxn ang="0">
                    <a:pos x="137" y="239"/>
                  </a:cxn>
                  <a:cxn ang="0">
                    <a:pos x="113" y="234"/>
                  </a:cxn>
                  <a:cxn ang="0">
                    <a:pos x="95" y="194"/>
                  </a:cxn>
                  <a:cxn ang="0">
                    <a:pos x="80" y="184"/>
                  </a:cxn>
                  <a:cxn ang="0">
                    <a:pos x="59" y="219"/>
                  </a:cxn>
                  <a:cxn ang="0">
                    <a:pos x="23" y="194"/>
                  </a:cxn>
                  <a:cxn ang="0">
                    <a:pos x="32" y="161"/>
                  </a:cxn>
                  <a:cxn ang="0">
                    <a:pos x="5" y="137"/>
                  </a:cxn>
                  <a:cxn ang="0">
                    <a:pos x="39" y="121"/>
                  </a:cxn>
                  <a:cxn ang="0">
                    <a:pos x="70" y="117"/>
                  </a:cxn>
                  <a:cxn ang="0">
                    <a:pos x="75" y="144"/>
                  </a:cxn>
                  <a:cxn ang="0">
                    <a:pos x="93" y="128"/>
                  </a:cxn>
                </a:cxnLst>
                <a:rect l="0" t="0" r="r" b="b"/>
                <a:pathLst>
                  <a:path w="1307" h="328">
                    <a:moveTo>
                      <a:pt x="100" y="136"/>
                    </a:moveTo>
                    <a:lnTo>
                      <a:pt x="105" y="148"/>
                    </a:lnTo>
                    <a:lnTo>
                      <a:pt x="110" y="159"/>
                    </a:lnTo>
                    <a:lnTo>
                      <a:pt x="117" y="164"/>
                    </a:lnTo>
                    <a:lnTo>
                      <a:pt x="128" y="168"/>
                    </a:lnTo>
                    <a:lnTo>
                      <a:pt x="146" y="161"/>
                    </a:lnTo>
                    <a:lnTo>
                      <a:pt x="146" y="148"/>
                    </a:lnTo>
                    <a:lnTo>
                      <a:pt x="146" y="131"/>
                    </a:lnTo>
                    <a:lnTo>
                      <a:pt x="145" y="121"/>
                    </a:lnTo>
                    <a:lnTo>
                      <a:pt x="146" y="111"/>
                    </a:lnTo>
                    <a:lnTo>
                      <a:pt x="145" y="101"/>
                    </a:lnTo>
                    <a:lnTo>
                      <a:pt x="137" y="91"/>
                    </a:lnTo>
                    <a:lnTo>
                      <a:pt x="137" y="83"/>
                    </a:lnTo>
                    <a:lnTo>
                      <a:pt x="132" y="75"/>
                    </a:lnTo>
                    <a:lnTo>
                      <a:pt x="123" y="71"/>
                    </a:lnTo>
                    <a:lnTo>
                      <a:pt x="115" y="63"/>
                    </a:lnTo>
                    <a:lnTo>
                      <a:pt x="103" y="63"/>
                    </a:lnTo>
                    <a:lnTo>
                      <a:pt x="99" y="53"/>
                    </a:lnTo>
                    <a:lnTo>
                      <a:pt x="106" y="59"/>
                    </a:lnTo>
                    <a:lnTo>
                      <a:pt x="139" y="63"/>
                    </a:lnTo>
                    <a:lnTo>
                      <a:pt x="160" y="71"/>
                    </a:lnTo>
                    <a:lnTo>
                      <a:pt x="172" y="68"/>
                    </a:lnTo>
                    <a:lnTo>
                      <a:pt x="177" y="63"/>
                    </a:lnTo>
                    <a:lnTo>
                      <a:pt x="182" y="48"/>
                    </a:lnTo>
                    <a:lnTo>
                      <a:pt x="175" y="30"/>
                    </a:lnTo>
                    <a:lnTo>
                      <a:pt x="172" y="21"/>
                    </a:lnTo>
                    <a:lnTo>
                      <a:pt x="160" y="15"/>
                    </a:lnTo>
                    <a:lnTo>
                      <a:pt x="146" y="0"/>
                    </a:lnTo>
                    <a:lnTo>
                      <a:pt x="279" y="1"/>
                    </a:lnTo>
                    <a:lnTo>
                      <a:pt x="328" y="1"/>
                    </a:lnTo>
                    <a:lnTo>
                      <a:pt x="377" y="1"/>
                    </a:lnTo>
                    <a:lnTo>
                      <a:pt x="622" y="1"/>
                    </a:lnTo>
                    <a:lnTo>
                      <a:pt x="1263" y="0"/>
                    </a:lnTo>
                    <a:lnTo>
                      <a:pt x="1264" y="1"/>
                    </a:lnTo>
                    <a:lnTo>
                      <a:pt x="1251" y="13"/>
                    </a:lnTo>
                    <a:lnTo>
                      <a:pt x="1247" y="21"/>
                    </a:lnTo>
                    <a:lnTo>
                      <a:pt x="1241" y="28"/>
                    </a:lnTo>
                    <a:lnTo>
                      <a:pt x="1243" y="35"/>
                    </a:lnTo>
                    <a:lnTo>
                      <a:pt x="1241" y="48"/>
                    </a:lnTo>
                    <a:lnTo>
                      <a:pt x="1249" y="53"/>
                    </a:lnTo>
                    <a:lnTo>
                      <a:pt x="1254" y="59"/>
                    </a:lnTo>
                    <a:lnTo>
                      <a:pt x="1259" y="68"/>
                    </a:lnTo>
                    <a:lnTo>
                      <a:pt x="1269" y="71"/>
                    </a:lnTo>
                    <a:lnTo>
                      <a:pt x="1274" y="68"/>
                    </a:lnTo>
                    <a:lnTo>
                      <a:pt x="1281" y="58"/>
                    </a:lnTo>
                    <a:lnTo>
                      <a:pt x="1292" y="59"/>
                    </a:lnTo>
                    <a:lnTo>
                      <a:pt x="1298" y="68"/>
                    </a:lnTo>
                    <a:lnTo>
                      <a:pt x="1306" y="75"/>
                    </a:lnTo>
                    <a:lnTo>
                      <a:pt x="1303" y="83"/>
                    </a:lnTo>
                    <a:lnTo>
                      <a:pt x="1298" y="91"/>
                    </a:lnTo>
                    <a:lnTo>
                      <a:pt x="1292" y="103"/>
                    </a:lnTo>
                    <a:lnTo>
                      <a:pt x="1298" y="111"/>
                    </a:lnTo>
                    <a:lnTo>
                      <a:pt x="1287" y="121"/>
                    </a:lnTo>
                    <a:lnTo>
                      <a:pt x="1281" y="126"/>
                    </a:lnTo>
                    <a:lnTo>
                      <a:pt x="1267" y="126"/>
                    </a:lnTo>
                    <a:lnTo>
                      <a:pt x="1259" y="131"/>
                    </a:lnTo>
                    <a:lnTo>
                      <a:pt x="1251" y="136"/>
                    </a:lnTo>
                    <a:lnTo>
                      <a:pt x="1236" y="136"/>
                    </a:lnTo>
                    <a:lnTo>
                      <a:pt x="1231" y="128"/>
                    </a:lnTo>
                    <a:lnTo>
                      <a:pt x="1223" y="126"/>
                    </a:lnTo>
                    <a:lnTo>
                      <a:pt x="1225" y="111"/>
                    </a:lnTo>
                    <a:lnTo>
                      <a:pt x="1218" y="106"/>
                    </a:lnTo>
                    <a:lnTo>
                      <a:pt x="1209" y="98"/>
                    </a:lnTo>
                    <a:lnTo>
                      <a:pt x="1199" y="98"/>
                    </a:lnTo>
                    <a:lnTo>
                      <a:pt x="1194" y="106"/>
                    </a:lnTo>
                    <a:lnTo>
                      <a:pt x="1191" y="116"/>
                    </a:lnTo>
                    <a:lnTo>
                      <a:pt x="1179" y="110"/>
                    </a:lnTo>
                    <a:lnTo>
                      <a:pt x="1169" y="111"/>
                    </a:lnTo>
                    <a:lnTo>
                      <a:pt x="1167" y="121"/>
                    </a:lnTo>
                    <a:lnTo>
                      <a:pt x="1152" y="117"/>
                    </a:lnTo>
                    <a:lnTo>
                      <a:pt x="1139" y="116"/>
                    </a:lnTo>
                    <a:lnTo>
                      <a:pt x="1134" y="124"/>
                    </a:lnTo>
                    <a:lnTo>
                      <a:pt x="1136" y="136"/>
                    </a:lnTo>
                    <a:lnTo>
                      <a:pt x="1129" y="143"/>
                    </a:lnTo>
                    <a:lnTo>
                      <a:pt x="1119" y="143"/>
                    </a:lnTo>
                    <a:lnTo>
                      <a:pt x="1104" y="148"/>
                    </a:lnTo>
                    <a:lnTo>
                      <a:pt x="1082" y="148"/>
                    </a:lnTo>
                    <a:lnTo>
                      <a:pt x="1072" y="151"/>
                    </a:lnTo>
                    <a:lnTo>
                      <a:pt x="1067" y="168"/>
                    </a:lnTo>
                    <a:lnTo>
                      <a:pt x="1064" y="176"/>
                    </a:lnTo>
                    <a:lnTo>
                      <a:pt x="1067" y="184"/>
                    </a:lnTo>
                    <a:lnTo>
                      <a:pt x="1078" y="194"/>
                    </a:lnTo>
                    <a:lnTo>
                      <a:pt x="1078" y="202"/>
                    </a:lnTo>
                    <a:lnTo>
                      <a:pt x="1074" y="214"/>
                    </a:lnTo>
                    <a:lnTo>
                      <a:pt x="1067" y="219"/>
                    </a:lnTo>
                    <a:lnTo>
                      <a:pt x="1064" y="228"/>
                    </a:lnTo>
                    <a:lnTo>
                      <a:pt x="1059" y="239"/>
                    </a:lnTo>
                    <a:lnTo>
                      <a:pt x="1065" y="247"/>
                    </a:lnTo>
                    <a:lnTo>
                      <a:pt x="1072" y="257"/>
                    </a:lnTo>
                    <a:lnTo>
                      <a:pt x="1076" y="264"/>
                    </a:lnTo>
                    <a:lnTo>
                      <a:pt x="1078" y="277"/>
                    </a:lnTo>
                    <a:lnTo>
                      <a:pt x="1065" y="280"/>
                    </a:lnTo>
                    <a:lnTo>
                      <a:pt x="1059" y="284"/>
                    </a:lnTo>
                    <a:lnTo>
                      <a:pt x="1059" y="294"/>
                    </a:lnTo>
                    <a:lnTo>
                      <a:pt x="1065" y="306"/>
                    </a:lnTo>
                    <a:lnTo>
                      <a:pt x="1072" y="312"/>
                    </a:lnTo>
                    <a:lnTo>
                      <a:pt x="1082" y="312"/>
                    </a:lnTo>
                    <a:lnTo>
                      <a:pt x="1089" y="317"/>
                    </a:lnTo>
                    <a:lnTo>
                      <a:pt x="1102" y="327"/>
                    </a:lnTo>
                    <a:lnTo>
                      <a:pt x="702" y="320"/>
                    </a:lnTo>
                    <a:lnTo>
                      <a:pt x="565" y="320"/>
                    </a:lnTo>
                    <a:lnTo>
                      <a:pt x="460" y="317"/>
                    </a:lnTo>
                    <a:lnTo>
                      <a:pt x="453" y="317"/>
                    </a:lnTo>
                    <a:lnTo>
                      <a:pt x="353" y="317"/>
                    </a:lnTo>
                    <a:lnTo>
                      <a:pt x="206" y="315"/>
                    </a:lnTo>
                    <a:lnTo>
                      <a:pt x="205" y="306"/>
                    </a:lnTo>
                    <a:lnTo>
                      <a:pt x="179" y="267"/>
                    </a:lnTo>
                    <a:lnTo>
                      <a:pt x="166" y="259"/>
                    </a:lnTo>
                    <a:lnTo>
                      <a:pt x="155" y="257"/>
                    </a:lnTo>
                    <a:lnTo>
                      <a:pt x="145" y="244"/>
                    </a:lnTo>
                    <a:lnTo>
                      <a:pt x="137" y="239"/>
                    </a:lnTo>
                    <a:lnTo>
                      <a:pt x="132" y="229"/>
                    </a:lnTo>
                    <a:lnTo>
                      <a:pt x="126" y="235"/>
                    </a:lnTo>
                    <a:lnTo>
                      <a:pt x="113" y="234"/>
                    </a:lnTo>
                    <a:lnTo>
                      <a:pt x="110" y="219"/>
                    </a:lnTo>
                    <a:lnTo>
                      <a:pt x="100" y="209"/>
                    </a:lnTo>
                    <a:lnTo>
                      <a:pt x="95" y="194"/>
                    </a:lnTo>
                    <a:lnTo>
                      <a:pt x="99" y="176"/>
                    </a:lnTo>
                    <a:lnTo>
                      <a:pt x="83" y="176"/>
                    </a:lnTo>
                    <a:lnTo>
                      <a:pt x="80" y="184"/>
                    </a:lnTo>
                    <a:lnTo>
                      <a:pt x="75" y="194"/>
                    </a:lnTo>
                    <a:lnTo>
                      <a:pt x="63" y="194"/>
                    </a:lnTo>
                    <a:lnTo>
                      <a:pt x="59" y="219"/>
                    </a:lnTo>
                    <a:lnTo>
                      <a:pt x="37" y="214"/>
                    </a:lnTo>
                    <a:lnTo>
                      <a:pt x="33" y="199"/>
                    </a:lnTo>
                    <a:lnTo>
                      <a:pt x="23" y="194"/>
                    </a:lnTo>
                    <a:lnTo>
                      <a:pt x="17" y="182"/>
                    </a:lnTo>
                    <a:lnTo>
                      <a:pt x="26" y="174"/>
                    </a:lnTo>
                    <a:lnTo>
                      <a:pt x="32" y="161"/>
                    </a:lnTo>
                    <a:lnTo>
                      <a:pt x="23" y="137"/>
                    </a:lnTo>
                    <a:lnTo>
                      <a:pt x="13" y="136"/>
                    </a:lnTo>
                    <a:lnTo>
                      <a:pt x="5" y="137"/>
                    </a:lnTo>
                    <a:lnTo>
                      <a:pt x="0" y="131"/>
                    </a:lnTo>
                    <a:lnTo>
                      <a:pt x="13" y="121"/>
                    </a:lnTo>
                    <a:lnTo>
                      <a:pt x="39" y="121"/>
                    </a:lnTo>
                    <a:lnTo>
                      <a:pt x="46" y="116"/>
                    </a:lnTo>
                    <a:lnTo>
                      <a:pt x="65" y="111"/>
                    </a:lnTo>
                    <a:lnTo>
                      <a:pt x="70" y="117"/>
                    </a:lnTo>
                    <a:lnTo>
                      <a:pt x="63" y="121"/>
                    </a:lnTo>
                    <a:lnTo>
                      <a:pt x="65" y="128"/>
                    </a:lnTo>
                    <a:lnTo>
                      <a:pt x="75" y="144"/>
                    </a:lnTo>
                    <a:lnTo>
                      <a:pt x="79" y="161"/>
                    </a:lnTo>
                    <a:lnTo>
                      <a:pt x="80" y="144"/>
                    </a:lnTo>
                    <a:lnTo>
                      <a:pt x="93" y="128"/>
                    </a:lnTo>
                    <a:lnTo>
                      <a:pt x="100" y="136"/>
                    </a:lnTo>
                  </a:path>
                </a:pathLst>
              </a:custGeom>
              <a:solidFill>
                <a:srgbClr val="999999"/>
              </a:solidFill>
              <a:ln w="12700" cap="rnd" cmpd="sng">
                <a:no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12" name="Freeform 111"/>
              <p:cNvSpPr>
                <a:spLocks/>
              </p:cNvSpPr>
              <p:nvPr/>
            </p:nvSpPr>
            <p:spPr bwMode="auto">
              <a:xfrm>
                <a:off x="2963036" y="2527814"/>
                <a:ext cx="47393" cy="45928"/>
              </a:xfrm>
              <a:custGeom>
                <a:avLst/>
                <a:gdLst/>
                <a:ahLst/>
                <a:cxnLst>
                  <a:cxn ang="0">
                    <a:pos x="54" y="47"/>
                  </a:cxn>
                  <a:cxn ang="0">
                    <a:pos x="40" y="42"/>
                  </a:cxn>
                  <a:cxn ang="0">
                    <a:pos x="24" y="45"/>
                  </a:cxn>
                  <a:cxn ang="0">
                    <a:pos x="17" y="50"/>
                  </a:cxn>
                  <a:cxn ang="0">
                    <a:pos x="8" y="50"/>
                  </a:cxn>
                  <a:cxn ang="0">
                    <a:pos x="0" y="30"/>
                  </a:cxn>
                  <a:cxn ang="0">
                    <a:pos x="5" y="22"/>
                  </a:cxn>
                  <a:cxn ang="0">
                    <a:pos x="0" y="8"/>
                  </a:cxn>
                  <a:cxn ang="0">
                    <a:pos x="1" y="0"/>
                  </a:cxn>
                  <a:cxn ang="0">
                    <a:pos x="8" y="5"/>
                  </a:cxn>
                  <a:cxn ang="0">
                    <a:pos x="12" y="13"/>
                  </a:cxn>
                  <a:cxn ang="0">
                    <a:pos x="32" y="28"/>
                  </a:cxn>
                  <a:cxn ang="0">
                    <a:pos x="40" y="30"/>
                  </a:cxn>
                  <a:cxn ang="0">
                    <a:pos x="47" y="40"/>
                  </a:cxn>
                  <a:cxn ang="0">
                    <a:pos x="54" y="47"/>
                  </a:cxn>
                </a:cxnLst>
                <a:rect l="0" t="0" r="r" b="b"/>
                <a:pathLst>
                  <a:path w="55" h="51">
                    <a:moveTo>
                      <a:pt x="54" y="47"/>
                    </a:moveTo>
                    <a:lnTo>
                      <a:pt x="40" y="42"/>
                    </a:lnTo>
                    <a:lnTo>
                      <a:pt x="24" y="45"/>
                    </a:lnTo>
                    <a:lnTo>
                      <a:pt x="17" y="50"/>
                    </a:lnTo>
                    <a:lnTo>
                      <a:pt x="8" y="50"/>
                    </a:lnTo>
                    <a:lnTo>
                      <a:pt x="0" y="30"/>
                    </a:lnTo>
                    <a:lnTo>
                      <a:pt x="5" y="22"/>
                    </a:lnTo>
                    <a:lnTo>
                      <a:pt x="0" y="8"/>
                    </a:lnTo>
                    <a:lnTo>
                      <a:pt x="1" y="0"/>
                    </a:lnTo>
                    <a:lnTo>
                      <a:pt x="8" y="5"/>
                    </a:lnTo>
                    <a:lnTo>
                      <a:pt x="12" y="13"/>
                    </a:lnTo>
                    <a:lnTo>
                      <a:pt x="32" y="28"/>
                    </a:lnTo>
                    <a:lnTo>
                      <a:pt x="40" y="30"/>
                    </a:lnTo>
                    <a:lnTo>
                      <a:pt x="47" y="40"/>
                    </a:lnTo>
                    <a:lnTo>
                      <a:pt x="54" y="47"/>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13" name="Freeform 112"/>
              <p:cNvSpPr>
                <a:spLocks/>
              </p:cNvSpPr>
              <p:nvPr/>
            </p:nvSpPr>
            <p:spPr bwMode="auto">
              <a:xfrm>
                <a:off x="2913059" y="2507100"/>
                <a:ext cx="43946" cy="46829"/>
              </a:xfrm>
              <a:custGeom>
                <a:avLst/>
                <a:gdLst/>
                <a:ahLst/>
                <a:cxnLst>
                  <a:cxn ang="0">
                    <a:pos x="35" y="51"/>
                  </a:cxn>
                  <a:cxn ang="0">
                    <a:pos x="22" y="51"/>
                  </a:cxn>
                  <a:cxn ang="0">
                    <a:pos x="18" y="31"/>
                  </a:cxn>
                  <a:cxn ang="0">
                    <a:pos x="5" y="23"/>
                  </a:cxn>
                  <a:cxn ang="0">
                    <a:pos x="0" y="15"/>
                  </a:cxn>
                  <a:cxn ang="0">
                    <a:pos x="7" y="10"/>
                  </a:cxn>
                  <a:cxn ang="0">
                    <a:pos x="13" y="1"/>
                  </a:cxn>
                  <a:cxn ang="0">
                    <a:pos x="18" y="0"/>
                  </a:cxn>
                  <a:cxn ang="0">
                    <a:pos x="28" y="0"/>
                  </a:cxn>
                  <a:cxn ang="0">
                    <a:pos x="33" y="10"/>
                  </a:cxn>
                  <a:cxn ang="0">
                    <a:pos x="41" y="20"/>
                  </a:cxn>
                  <a:cxn ang="0">
                    <a:pos x="50" y="31"/>
                  </a:cxn>
                  <a:cxn ang="0">
                    <a:pos x="38" y="36"/>
                  </a:cxn>
                  <a:cxn ang="0">
                    <a:pos x="41" y="44"/>
                  </a:cxn>
                  <a:cxn ang="0">
                    <a:pos x="35" y="51"/>
                  </a:cxn>
                </a:cxnLst>
                <a:rect l="0" t="0" r="r" b="b"/>
                <a:pathLst>
                  <a:path w="51" h="52">
                    <a:moveTo>
                      <a:pt x="35" y="51"/>
                    </a:moveTo>
                    <a:lnTo>
                      <a:pt x="22" y="51"/>
                    </a:lnTo>
                    <a:lnTo>
                      <a:pt x="18" y="31"/>
                    </a:lnTo>
                    <a:lnTo>
                      <a:pt x="5" y="23"/>
                    </a:lnTo>
                    <a:lnTo>
                      <a:pt x="0" y="15"/>
                    </a:lnTo>
                    <a:lnTo>
                      <a:pt x="7" y="10"/>
                    </a:lnTo>
                    <a:lnTo>
                      <a:pt x="13" y="1"/>
                    </a:lnTo>
                    <a:lnTo>
                      <a:pt x="18" y="0"/>
                    </a:lnTo>
                    <a:lnTo>
                      <a:pt x="28" y="0"/>
                    </a:lnTo>
                    <a:lnTo>
                      <a:pt x="33" y="10"/>
                    </a:lnTo>
                    <a:lnTo>
                      <a:pt x="41" y="20"/>
                    </a:lnTo>
                    <a:lnTo>
                      <a:pt x="50" y="31"/>
                    </a:lnTo>
                    <a:lnTo>
                      <a:pt x="38" y="36"/>
                    </a:lnTo>
                    <a:lnTo>
                      <a:pt x="41" y="44"/>
                    </a:lnTo>
                    <a:lnTo>
                      <a:pt x="35" y="51"/>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14" name="Freeform 113"/>
              <p:cNvSpPr>
                <a:spLocks/>
              </p:cNvSpPr>
              <p:nvPr/>
            </p:nvSpPr>
            <p:spPr bwMode="auto">
              <a:xfrm>
                <a:off x="2464124" y="4451418"/>
                <a:ext cx="53424" cy="47730"/>
              </a:xfrm>
              <a:custGeom>
                <a:avLst/>
                <a:gdLst/>
                <a:ahLst/>
                <a:cxnLst>
                  <a:cxn ang="0">
                    <a:pos x="51" y="52"/>
                  </a:cxn>
                  <a:cxn ang="0">
                    <a:pos x="42" y="49"/>
                  </a:cxn>
                  <a:cxn ang="0">
                    <a:pos x="30" y="44"/>
                  </a:cxn>
                  <a:cxn ang="0">
                    <a:pos x="23" y="33"/>
                  </a:cxn>
                  <a:cxn ang="0">
                    <a:pos x="8" y="24"/>
                  </a:cxn>
                  <a:cxn ang="0">
                    <a:pos x="0" y="22"/>
                  </a:cxn>
                  <a:cxn ang="0">
                    <a:pos x="0" y="0"/>
                  </a:cxn>
                  <a:cxn ang="0">
                    <a:pos x="13" y="5"/>
                  </a:cxn>
                  <a:cxn ang="0">
                    <a:pos x="21" y="13"/>
                  </a:cxn>
                  <a:cxn ang="0">
                    <a:pos x="36" y="28"/>
                  </a:cxn>
                  <a:cxn ang="0">
                    <a:pos x="51" y="39"/>
                  </a:cxn>
                  <a:cxn ang="0">
                    <a:pos x="61" y="44"/>
                  </a:cxn>
                  <a:cxn ang="0">
                    <a:pos x="51" y="52"/>
                  </a:cxn>
                </a:cxnLst>
                <a:rect l="0" t="0" r="r" b="b"/>
                <a:pathLst>
                  <a:path w="62" h="53">
                    <a:moveTo>
                      <a:pt x="51" y="52"/>
                    </a:moveTo>
                    <a:lnTo>
                      <a:pt x="42" y="49"/>
                    </a:lnTo>
                    <a:lnTo>
                      <a:pt x="30" y="44"/>
                    </a:lnTo>
                    <a:lnTo>
                      <a:pt x="23" y="33"/>
                    </a:lnTo>
                    <a:lnTo>
                      <a:pt x="8" y="24"/>
                    </a:lnTo>
                    <a:lnTo>
                      <a:pt x="0" y="22"/>
                    </a:lnTo>
                    <a:lnTo>
                      <a:pt x="0" y="0"/>
                    </a:lnTo>
                    <a:lnTo>
                      <a:pt x="13" y="5"/>
                    </a:lnTo>
                    <a:lnTo>
                      <a:pt x="21" y="13"/>
                    </a:lnTo>
                    <a:lnTo>
                      <a:pt x="36" y="28"/>
                    </a:lnTo>
                    <a:lnTo>
                      <a:pt x="51" y="39"/>
                    </a:lnTo>
                    <a:lnTo>
                      <a:pt x="61" y="44"/>
                    </a:lnTo>
                    <a:lnTo>
                      <a:pt x="51" y="52"/>
                    </a:lnTo>
                  </a:path>
                </a:pathLst>
              </a:custGeom>
              <a:solidFill>
                <a:srgbClr val="FAD62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15" name="Freeform 114"/>
              <p:cNvSpPr>
                <a:spLocks/>
              </p:cNvSpPr>
              <p:nvPr/>
            </p:nvSpPr>
            <p:spPr bwMode="auto">
              <a:xfrm>
                <a:off x="2293512" y="4294720"/>
                <a:ext cx="300726" cy="204427"/>
              </a:xfrm>
              <a:custGeom>
                <a:avLst/>
                <a:gdLst/>
                <a:ahLst/>
                <a:cxnLst>
                  <a:cxn ang="0">
                    <a:pos x="290" y="226"/>
                  </a:cxn>
                  <a:cxn ang="0">
                    <a:pos x="272" y="219"/>
                  </a:cxn>
                  <a:cxn ang="0">
                    <a:pos x="262" y="212"/>
                  </a:cxn>
                  <a:cxn ang="0">
                    <a:pos x="237" y="187"/>
                  </a:cxn>
                  <a:cxn ang="0">
                    <a:pos x="228" y="186"/>
                  </a:cxn>
                  <a:cxn ang="0">
                    <a:pos x="212" y="163"/>
                  </a:cxn>
                  <a:cxn ang="0">
                    <a:pos x="198" y="151"/>
                  </a:cxn>
                  <a:cxn ang="0">
                    <a:pos x="198" y="141"/>
                  </a:cxn>
                  <a:cxn ang="0">
                    <a:pos x="193" y="131"/>
                  </a:cxn>
                  <a:cxn ang="0">
                    <a:pos x="175" y="116"/>
                  </a:cxn>
                  <a:cxn ang="0">
                    <a:pos x="164" y="109"/>
                  </a:cxn>
                  <a:cxn ang="0">
                    <a:pos x="151" y="106"/>
                  </a:cxn>
                  <a:cxn ang="0">
                    <a:pos x="124" y="116"/>
                  </a:cxn>
                  <a:cxn ang="0">
                    <a:pos x="109" y="118"/>
                  </a:cxn>
                  <a:cxn ang="0">
                    <a:pos x="98" y="118"/>
                  </a:cxn>
                  <a:cxn ang="0">
                    <a:pos x="84" y="121"/>
                  </a:cxn>
                  <a:cxn ang="0">
                    <a:pos x="74" y="116"/>
                  </a:cxn>
                  <a:cxn ang="0">
                    <a:pos x="65" y="116"/>
                  </a:cxn>
                  <a:cxn ang="0">
                    <a:pos x="57" y="109"/>
                  </a:cxn>
                  <a:cxn ang="0">
                    <a:pos x="42" y="109"/>
                  </a:cxn>
                  <a:cxn ang="0">
                    <a:pos x="34" y="104"/>
                  </a:cxn>
                  <a:cxn ang="0">
                    <a:pos x="32" y="95"/>
                  </a:cxn>
                  <a:cxn ang="0">
                    <a:pos x="32" y="84"/>
                  </a:cxn>
                  <a:cxn ang="0">
                    <a:pos x="27" y="75"/>
                  </a:cxn>
                  <a:cxn ang="0">
                    <a:pos x="19" y="70"/>
                  </a:cxn>
                  <a:cxn ang="0">
                    <a:pos x="5" y="71"/>
                  </a:cxn>
                  <a:cxn ang="0">
                    <a:pos x="1" y="80"/>
                  </a:cxn>
                  <a:cxn ang="0">
                    <a:pos x="0" y="84"/>
                  </a:cxn>
                  <a:cxn ang="0">
                    <a:pos x="3" y="0"/>
                  </a:cxn>
                  <a:cxn ang="0">
                    <a:pos x="116" y="3"/>
                  </a:cxn>
                  <a:cxn ang="0">
                    <a:pos x="252" y="8"/>
                  </a:cxn>
                  <a:cxn ang="0">
                    <a:pos x="281" y="8"/>
                  </a:cxn>
                  <a:cxn ang="0">
                    <a:pos x="348" y="8"/>
                  </a:cxn>
                  <a:cxn ang="0">
                    <a:pos x="343" y="206"/>
                  </a:cxn>
                  <a:cxn ang="0">
                    <a:pos x="334" y="211"/>
                  </a:cxn>
                  <a:cxn ang="0">
                    <a:pos x="321" y="211"/>
                  </a:cxn>
                  <a:cxn ang="0">
                    <a:pos x="303" y="223"/>
                  </a:cxn>
                  <a:cxn ang="0">
                    <a:pos x="290" y="226"/>
                  </a:cxn>
                </a:cxnLst>
                <a:rect l="0" t="0" r="r" b="b"/>
                <a:pathLst>
                  <a:path w="349" h="227">
                    <a:moveTo>
                      <a:pt x="290" y="226"/>
                    </a:moveTo>
                    <a:lnTo>
                      <a:pt x="272" y="219"/>
                    </a:lnTo>
                    <a:lnTo>
                      <a:pt x="262" y="212"/>
                    </a:lnTo>
                    <a:lnTo>
                      <a:pt x="237" y="187"/>
                    </a:lnTo>
                    <a:lnTo>
                      <a:pt x="228" y="186"/>
                    </a:lnTo>
                    <a:lnTo>
                      <a:pt x="212" y="163"/>
                    </a:lnTo>
                    <a:lnTo>
                      <a:pt x="198" y="151"/>
                    </a:lnTo>
                    <a:lnTo>
                      <a:pt x="198" y="141"/>
                    </a:lnTo>
                    <a:lnTo>
                      <a:pt x="193" y="131"/>
                    </a:lnTo>
                    <a:lnTo>
                      <a:pt x="175" y="116"/>
                    </a:lnTo>
                    <a:lnTo>
                      <a:pt x="164" y="109"/>
                    </a:lnTo>
                    <a:lnTo>
                      <a:pt x="151" y="106"/>
                    </a:lnTo>
                    <a:lnTo>
                      <a:pt x="124" y="116"/>
                    </a:lnTo>
                    <a:lnTo>
                      <a:pt x="109" y="118"/>
                    </a:lnTo>
                    <a:lnTo>
                      <a:pt x="98" y="118"/>
                    </a:lnTo>
                    <a:lnTo>
                      <a:pt x="84" y="121"/>
                    </a:lnTo>
                    <a:lnTo>
                      <a:pt x="74" y="116"/>
                    </a:lnTo>
                    <a:lnTo>
                      <a:pt x="65" y="116"/>
                    </a:lnTo>
                    <a:lnTo>
                      <a:pt x="57" y="109"/>
                    </a:lnTo>
                    <a:lnTo>
                      <a:pt x="42" y="109"/>
                    </a:lnTo>
                    <a:lnTo>
                      <a:pt x="34" y="104"/>
                    </a:lnTo>
                    <a:lnTo>
                      <a:pt x="32" y="95"/>
                    </a:lnTo>
                    <a:lnTo>
                      <a:pt x="32" y="84"/>
                    </a:lnTo>
                    <a:lnTo>
                      <a:pt x="27" y="75"/>
                    </a:lnTo>
                    <a:lnTo>
                      <a:pt x="19" y="70"/>
                    </a:lnTo>
                    <a:lnTo>
                      <a:pt x="5" y="71"/>
                    </a:lnTo>
                    <a:lnTo>
                      <a:pt x="1" y="80"/>
                    </a:lnTo>
                    <a:lnTo>
                      <a:pt x="0" y="84"/>
                    </a:lnTo>
                    <a:lnTo>
                      <a:pt x="3" y="0"/>
                    </a:lnTo>
                    <a:lnTo>
                      <a:pt x="116" y="3"/>
                    </a:lnTo>
                    <a:lnTo>
                      <a:pt x="252" y="8"/>
                    </a:lnTo>
                    <a:lnTo>
                      <a:pt x="281" y="8"/>
                    </a:lnTo>
                    <a:lnTo>
                      <a:pt x="348" y="8"/>
                    </a:lnTo>
                    <a:lnTo>
                      <a:pt x="343" y="206"/>
                    </a:lnTo>
                    <a:lnTo>
                      <a:pt x="334" y="211"/>
                    </a:lnTo>
                    <a:lnTo>
                      <a:pt x="321" y="211"/>
                    </a:lnTo>
                    <a:lnTo>
                      <a:pt x="303" y="223"/>
                    </a:lnTo>
                    <a:lnTo>
                      <a:pt x="290" y="226"/>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16" name="Freeform 115"/>
              <p:cNvSpPr>
                <a:spLocks/>
              </p:cNvSpPr>
              <p:nvPr/>
            </p:nvSpPr>
            <p:spPr bwMode="auto">
              <a:xfrm>
                <a:off x="2882039" y="2192804"/>
                <a:ext cx="1197733" cy="296285"/>
              </a:xfrm>
              <a:custGeom>
                <a:avLst/>
                <a:gdLst/>
                <a:ahLst/>
                <a:cxnLst>
                  <a:cxn ang="0">
                    <a:pos x="187" y="3"/>
                  </a:cxn>
                  <a:cxn ang="0">
                    <a:pos x="452" y="6"/>
                  </a:cxn>
                  <a:cxn ang="0">
                    <a:pos x="1257" y="25"/>
                  </a:cxn>
                  <a:cxn ang="0">
                    <a:pos x="1239" y="35"/>
                  </a:cxn>
                  <a:cxn ang="0">
                    <a:pos x="1255" y="53"/>
                  </a:cxn>
                  <a:cxn ang="0">
                    <a:pos x="1268" y="61"/>
                  </a:cxn>
                  <a:cxn ang="0">
                    <a:pos x="1284" y="65"/>
                  </a:cxn>
                  <a:cxn ang="0">
                    <a:pos x="1306" y="53"/>
                  </a:cxn>
                  <a:cxn ang="0">
                    <a:pos x="1322" y="72"/>
                  </a:cxn>
                  <a:cxn ang="0">
                    <a:pos x="1312" y="81"/>
                  </a:cxn>
                  <a:cxn ang="0">
                    <a:pos x="1314" y="103"/>
                  </a:cxn>
                  <a:cxn ang="0">
                    <a:pos x="1314" y="121"/>
                  </a:cxn>
                  <a:cxn ang="0">
                    <a:pos x="1324" y="133"/>
                  </a:cxn>
                  <a:cxn ang="0">
                    <a:pos x="1341" y="146"/>
                  </a:cxn>
                  <a:cxn ang="0">
                    <a:pos x="1335" y="166"/>
                  </a:cxn>
                  <a:cxn ang="0">
                    <a:pos x="1335" y="193"/>
                  </a:cxn>
                  <a:cxn ang="0">
                    <a:pos x="1337" y="214"/>
                  </a:cxn>
                  <a:cxn ang="0">
                    <a:pos x="1352" y="221"/>
                  </a:cxn>
                  <a:cxn ang="0">
                    <a:pos x="1367" y="246"/>
                  </a:cxn>
                  <a:cxn ang="0">
                    <a:pos x="1389" y="263"/>
                  </a:cxn>
                  <a:cxn ang="0">
                    <a:pos x="1372" y="271"/>
                  </a:cxn>
                  <a:cxn ang="0">
                    <a:pos x="1367" y="291"/>
                  </a:cxn>
                  <a:cxn ang="0">
                    <a:pos x="1350" y="300"/>
                  </a:cxn>
                  <a:cxn ang="0">
                    <a:pos x="1344" y="318"/>
                  </a:cxn>
                  <a:cxn ang="0">
                    <a:pos x="1324" y="323"/>
                  </a:cxn>
                  <a:cxn ang="0">
                    <a:pos x="437" y="328"/>
                  </a:cxn>
                  <a:cxn ang="0">
                    <a:pos x="339" y="328"/>
                  </a:cxn>
                  <a:cxn ang="0">
                    <a:pos x="212" y="300"/>
                  </a:cxn>
                  <a:cxn ang="0">
                    <a:pos x="210" y="278"/>
                  </a:cxn>
                  <a:cxn ang="0">
                    <a:pos x="199" y="258"/>
                  </a:cxn>
                  <a:cxn ang="0">
                    <a:pos x="214" y="234"/>
                  </a:cxn>
                  <a:cxn ang="0">
                    <a:pos x="199" y="220"/>
                  </a:cxn>
                  <a:cxn ang="0">
                    <a:pos x="165" y="201"/>
                  </a:cxn>
                  <a:cxn ang="0">
                    <a:pos x="143" y="216"/>
                  </a:cxn>
                  <a:cxn ang="0">
                    <a:pos x="119" y="240"/>
                  </a:cxn>
                  <a:cxn ang="0">
                    <a:pos x="105" y="245"/>
                  </a:cxn>
                  <a:cxn ang="0">
                    <a:pos x="105" y="221"/>
                  </a:cxn>
                  <a:cxn ang="0">
                    <a:pos x="117" y="196"/>
                  </a:cxn>
                  <a:cxn ang="0">
                    <a:pos x="105" y="186"/>
                  </a:cxn>
                  <a:cxn ang="0">
                    <a:pos x="83" y="180"/>
                  </a:cxn>
                  <a:cxn ang="0">
                    <a:pos x="73" y="196"/>
                  </a:cxn>
                  <a:cxn ang="0">
                    <a:pos x="66" y="166"/>
                  </a:cxn>
                  <a:cxn ang="0">
                    <a:pos x="63" y="143"/>
                  </a:cxn>
                  <a:cxn ang="0">
                    <a:pos x="45" y="126"/>
                  </a:cxn>
                  <a:cxn ang="0">
                    <a:pos x="19" y="106"/>
                  </a:cxn>
                  <a:cxn ang="0">
                    <a:pos x="32" y="88"/>
                  </a:cxn>
                  <a:cxn ang="0">
                    <a:pos x="46" y="73"/>
                  </a:cxn>
                  <a:cxn ang="0">
                    <a:pos x="35" y="58"/>
                  </a:cxn>
                  <a:cxn ang="0">
                    <a:pos x="19" y="61"/>
                  </a:cxn>
                  <a:cxn ang="0">
                    <a:pos x="0" y="45"/>
                  </a:cxn>
                  <a:cxn ang="0">
                    <a:pos x="10" y="30"/>
                  </a:cxn>
                  <a:cxn ang="0">
                    <a:pos x="30" y="6"/>
                  </a:cxn>
                  <a:cxn ang="0">
                    <a:pos x="41" y="0"/>
                  </a:cxn>
                </a:cxnLst>
                <a:rect l="0" t="0" r="r" b="b"/>
                <a:pathLst>
                  <a:path w="1390" h="329">
                    <a:moveTo>
                      <a:pt x="41" y="0"/>
                    </a:moveTo>
                    <a:lnTo>
                      <a:pt x="187" y="3"/>
                    </a:lnTo>
                    <a:lnTo>
                      <a:pt x="274" y="3"/>
                    </a:lnTo>
                    <a:lnTo>
                      <a:pt x="452" y="6"/>
                    </a:lnTo>
                    <a:lnTo>
                      <a:pt x="1260" y="15"/>
                    </a:lnTo>
                    <a:lnTo>
                      <a:pt x="1257" y="25"/>
                    </a:lnTo>
                    <a:lnTo>
                      <a:pt x="1254" y="33"/>
                    </a:lnTo>
                    <a:lnTo>
                      <a:pt x="1239" y="35"/>
                    </a:lnTo>
                    <a:lnTo>
                      <a:pt x="1244" y="48"/>
                    </a:lnTo>
                    <a:lnTo>
                      <a:pt x="1255" y="53"/>
                    </a:lnTo>
                    <a:lnTo>
                      <a:pt x="1260" y="58"/>
                    </a:lnTo>
                    <a:lnTo>
                      <a:pt x="1268" y="61"/>
                    </a:lnTo>
                    <a:lnTo>
                      <a:pt x="1277" y="72"/>
                    </a:lnTo>
                    <a:lnTo>
                      <a:pt x="1284" y="65"/>
                    </a:lnTo>
                    <a:lnTo>
                      <a:pt x="1294" y="58"/>
                    </a:lnTo>
                    <a:lnTo>
                      <a:pt x="1306" y="53"/>
                    </a:lnTo>
                    <a:lnTo>
                      <a:pt x="1314" y="58"/>
                    </a:lnTo>
                    <a:lnTo>
                      <a:pt x="1322" y="72"/>
                    </a:lnTo>
                    <a:lnTo>
                      <a:pt x="1319" y="81"/>
                    </a:lnTo>
                    <a:lnTo>
                      <a:pt x="1312" y="81"/>
                    </a:lnTo>
                    <a:lnTo>
                      <a:pt x="1314" y="95"/>
                    </a:lnTo>
                    <a:lnTo>
                      <a:pt x="1314" y="103"/>
                    </a:lnTo>
                    <a:lnTo>
                      <a:pt x="1315" y="112"/>
                    </a:lnTo>
                    <a:lnTo>
                      <a:pt x="1314" y="121"/>
                    </a:lnTo>
                    <a:lnTo>
                      <a:pt x="1317" y="128"/>
                    </a:lnTo>
                    <a:lnTo>
                      <a:pt x="1324" y="133"/>
                    </a:lnTo>
                    <a:lnTo>
                      <a:pt x="1335" y="138"/>
                    </a:lnTo>
                    <a:lnTo>
                      <a:pt x="1341" y="146"/>
                    </a:lnTo>
                    <a:lnTo>
                      <a:pt x="1335" y="153"/>
                    </a:lnTo>
                    <a:lnTo>
                      <a:pt x="1335" y="166"/>
                    </a:lnTo>
                    <a:lnTo>
                      <a:pt x="1330" y="183"/>
                    </a:lnTo>
                    <a:lnTo>
                      <a:pt x="1335" y="193"/>
                    </a:lnTo>
                    <a:lnTo>
                      <a:pt x="1337" y="201"/>
                    </a:lnTo>
                    <a:lnTo>
                      <a:pt x="1337" y="214"/>
                    </a:lnTo>
                    <a:lnTo>
                      <a:pt x="1344" y="220"/>
                    </a:lnTo>
                    <a:lnTo>
                      <a:pt x="1352" y="221"/>
                    </a:lnTo>
                    <a:lnTo>
                      <a:pt x="1362" y="241"/>
                    </a:lnTo>
                    <a:lnTo>
                      <a:pt x="1367" y="246"/>
                    </a:lnTo>
                    <a:lnTo>
                      <a:pt x="1375" y="254"/>
                    </a:lnTo>
                    <a:lnTo>
                      <a:pt x="1389" y="263"/>
                    </a:lnTo>
                    <a:lnTo>
                      <a:pt x="1377" y="265"/>
                    </a:lnTo>
                    <a:lnTo>
                      <a:pt x="1372" y="271"/>
                    </a:lnTo>
                    <a:lnTo>
                      <a:pt x="1374" y="283"/>
                    </a:lnTo>
                    <a:lnTo>
                      <a:pt x="1367" y="291"/>
                    </a:lnTo>
                    <a:lnTo>
                      <a:pt x="1355" y="291"/>
                    </a:lnTo>
                    <a:lnTo>
                      <a:pt x="1350" y="300"/>
                    </a:lnTo>
                    <a:lnTo>
                      <a:pt x="1347" y="311"/>
                    </a:lnTo>
                    <a:lnTo>
                      <a:pt x="1344" y="318"/>
                    </a:lnTo>
                    <a:lnTo>
                      <a:pt x="1332" y="320"/>
                    </a:lnTo>
                    <a:lnTo>
                      <a:pt x="1324" y="323"/>
                    </a:lnTo>
                    <a:lnTo>
                      <a:pt x="683" y="328"/>
                    </a:lnTo>
                    <a:lnTo>
                      <a:pt x="437" y="328"/>
                    </a:lnTo>
                    <a:lnTo>
                      <a:pt x="389" y="328"/>
                    </a:lnTo>
                    <a:lnTo>
                      <a:pt x="339" y="328"/>
                    </a:lnTo>
                    <a:lnTo>
                      <a:pt x="202" y="306"/>
                    </a:lnTo>
                    <a:lnTo>
                      <a:pt x="212" y="300"/>
                    </a:lnTo>
                    <a:lnTo>
                      <a:pt x="214" y="288"/>
                    </a:lnTo>
                    <a:lnTo>
                      <a:pt x="210" y="278"/>
                    </a:lnTo>
                    <a:lnTo>
                      <a:pt x="199" y="268"/>
                    </a:lnTo>
                    <a:lnTo>
                      <a:pt x="199" y="258"/>
                    </a:lnTo>
                    <a:lnTo>
                      <a:pt x="208" y="246"/>
                    </a:lnTo>
                    <a:lnTo>
                      <a:pt x="214" y="234"/>
                    </a:lnTo>
                    <a:lnTo>
                      <a:pt x="212" y="220"/>
                    </a:lnTo>
                    <a:lnTo>
                      <a:pt x="199" y="220"/>
                    </a:lnTo>
                    <a:lnTo>
                      <a:pt x="188" y="208"/>
                    </a:lnTo>
                    <a:lnTo>
                      <a:pt x="165" y="201"/>
                    </a:lnTo>
                    <a:lnTo>
                      <a:pt x="148" y="205"/>
                    </a:lnTo>
                    <a:lnTo>
                      <a:pt x="143" y="216"/>
                    </a:lnTo>
                    <a:lnTo>
                      <a:pt x="135" y="220"/>
                    </a:lnTo>
                    <a:lnTo>
                      <a:pt x="119" y="240"/>
                    </a:lnTo>
                    <a:lnTo>
                      <a:pt x="112" y="254"/>
                    </a:lnTo>
                    <a:lnTo>
                      <a:pt x="105" y="245"/>
                    </a:lnTo>
                    <a:lnTo>
                      <a:pt x="95" y="236"/>
                    </a:lnTo>
                    <a:lnTo>
                      <a:pt x="105" y="221"/>
                    </a:lnTo>
                    <a:lnTo>
                      <a:pt x="113" y="216"/>
                    </a:lnTo>
                    <a:lnTo>
                      <a:pt x="117" y="196"/>
                    </a:lnTo>
                    <a:lnTo>
                      <a:pt x="110" y="193"/>
                    </a:lnTo>
                    <a:lnTo>
                      <a:pt x="105" y="186"/>
                    </a:lnTo>
                    <a:lnTo>
                      <a:pt x="95" y="183"/>
                    </a:lnTo>
                    <a:lnTo>
                      <a:pt x="83" y="180"/>
                    </a:lnTo>
                    <a:lnTo>
                      <a:pt x="83" y="196"/>
                    </a:lnTo>
                    <a:lnTo>
                      <a:pt x="73" y="196"/>
                    </a:lnTo>
                    <a:lnTo>
                      <a:pt x="66" y="176"/>
                    </a:lnTo>
                    <a:lnTo>
                      <a:pt x="66" y="166"/>
                    </a:lnTo>
                    <a:lnTo>
                      <a:pt x="66" y="158"/>
                    </a:lnTo>
                    <a:lnTo>
                      <a:pt x="63" y="143"/>
                    </a:lnTo>
                    <a:lnTo>
                      <a:pt x="59" y="133"/>
                    </a:lnTo>
                    <a:lnTo>
                      <a:pt x="45" y="126"/>
                    </a:lnTo>
                    <a:lnTo>
                      <a:pt x="37" y="121"/>
                    </a:lnTo>
                    <a:lnTo>
                      <a:pt x="19" y="106"/>
                    </a:lnTo>
                    <a:lnTo>
                      <a:pt x="15" y="95"/>
                    </a:lnTo>
                    <a:lnTo>
                      <a:pt x="32" y="88"/>
                    </a:lnTo>
                    <a:lnTo>
                      <a:pt x="37" y="81"/>
                    </a:lnTo>
                    <a:lnTo>
                      <a:pt x="46" y="73"/>
                    </a:lnTo>
                    <a:lnTo>
                      <a:pt x="45" y="61"/>
                    </a:lnTo>
                    <a:lnTo>
                      <a:pt x="35" y="58"/>
                    </a:lnTo>
                    <a:lnTo>
                      <a:pt x="25" y="60"/>
                    </a:lnTo>
                    <a:lnTo>
                      <a:pt x="19" y="61"/>
                    </a:lnTo>
                    <a:lnTo>
                      <a:pt x="0" y="58"/>
                    </a:lnTo>
                    <a:lnTo>
                      <a:pt x="0" y="45"/>
                    </a:lnTo>
                    <a:lnTo>
                      <a:pt x="3" y="35"/>
                    </a:lnTo>
                    <a:lnTo>
                      <a:pt x="10" y="30"/>
                    </a:lnTo>
                    <a:lnTo>
                      <a:pt x="15" y="21"/>
                    </a:lnTo>
                    <a:lnTo>
                      <a:pt x="30" y="6"/>
                    </a:lnTo>
                    <a:lnTo>
                      <a:pt x="37" y="3"/>
                    </a:lnTo>
                    <a:lnTo>
                      <a:pt x="41" y="0"/>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17" name="Freeform 116"/>
              <p:cNvSpPr>
                <a:spLocks/>
              </p:cNvSpPr>
              <p:nvPr/>
            </p:nvSpPr>
            <p:spPr bwMode="auto">
              <a:xfrm>
                <a:off x="2935463" y="2400834"/>
                <a:ext cx="63765" cy="84653"/>
              </a:xfrm>
              <a:custGeom>
                <a:avLst/>
                <a:gdLst/>
                <a:ahLst/>
                <a:cxnLst>
                  <a:cxn ang="0">
                    <a:pos x="0" y="6"/>
                  </a:cxn>
                  <a:cxn ang="0">
                    <a:pos x="5" y="0"/>
                  </a:cxn>
                  <a:cxn ang="0">
                    <a:pos x="15" y="10"/>
                  </a:cxn>
                  <a:cxn ang="0">
                    <a:pos x="25" y="25"/>
                  </a:cxn>
                  <a:cxn ang="0">
                    <a:pos x="38" y="47"/>
                  </a:cxn>
                  <a:cxn ang="0">
                    <a:pos x="45" y="49"/>
                  </a:cxn>
                  <a:cxn ang="0">
                    <a:pos x="61" y="66"/>
                  </a:cxn>
                  <a:cxn ang="0">
                    <a:pos x="68" y="78"/>
                  </a:cxn>
                  <a:cxn ang="0">
                    <a:pos x="73" y="93"/>
                  </a:cxn>
                  <a:cxn ang="0">
                    <a:pos x="63" y="88"/>
                  </a:cxn>
                  <a:cxn ang="0">
                    <a:pos x="52" y="86"/>
                  </a:cxn>
                  <a:cxn ang="0">
                    <a:pos x="32" y="61"/>
                  </a:cxn>
                  <a:cxn ang="0">
                    <a:pos x="25" y="56"/>
                  </a:cxn>
                  <a:cxn ang="0">
                    <a:pos x="17" y="30"/>
                  </a:cxn>
                  <a:cxn ang="0">
                    <a:pos x="12" y="25"/>
                  </a:cxn>
                  <a:cxn ang="0">
                    <a:pos x="1" y="28"/>
                  </a:cxn>
                  <a:cxn ang="0">
                    <a:pos x="0" y="6"/>
                  </a:cxn>
                </a:cxnLst>
                <a:rect l="0" t="0" r="r" b="b"/>
                <a:pathLst>
                  <a:path w="74" h="94">
                    <a:moveTo>
                      <a:pt x="0" y="6"/>
                    </a:moveTo>
                    <a:lnTo>
                      <a:pt x="5" y="0"/>
                    </a:lnTo>
                    <a:lnTo>
                      <a:pt x="15" y="10"/>
                    </a:lnTo>
                    <a:lnTo>
                      <a:pt x="25" y="25"/>
                    </a:lnTo>
                    <a:lnTo>
                      <a:pt x="38" y="47"/>
                    </a:lnTo>
                    <a:lnTo>
                      <a:pt x="45" y="49"/>
                    </a:lnTo>
                    <a:lnTo>
                      <a:pt x="61" y="66"/>
                    </a:lnTo>
                    <a:lnTo>
                      <a:pt x="68" y="78"/>
                    </a:lnTo>
                    <a:lnTo>
                      <a:pt x="73" y="93"/>
                    </a:lnTo>
                    <a:lnTo>
                      <a:pt x="63" y="88"/>
                    </a:lnTo>
                    <a:lnTo>
                      <a:pt x="52" y="86"/>
                    </a:lnTo>
                    <a:lnTo>
                      <a:pt x="32" y="61"/>
                    </a:lnTo>
                    <a:lnTo>
                      <a:pt x="25" y="56"/>
                    </a:lnTo>
                    <a:lnTo>
                      <a:pt x="17" y="30"/>
                    </a:lnTo>
                    <a:lnTo>
                      <a:pt x="12" y="25"/>
                    </a:lnTo>
                    <a:lnTo>
                      <a:pt x="1" y="28"/>
                    </a:lnTo>
                    <a:lnTo>
                      <a:pt x="0" y="6"/>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18" name="Freeform 117"/>
              <p:cNvSpPr>
                <a:spLocks/>
              </p:cNvSpPr>
              <p:nvPr/>
            </p:nvSpPr>
            <p:spPr bwMode="auto">
              <a:xfrm>
                <a:off x="2977685" y="2430553"/>
                <a:ext cx="25850" cy="27917"/>
              </a:xfrm>
              <a:custGeom>
                <a:avLst/>
                <a:gdLst/>
                <a:ahLst/>
                <a:cxnLst>
                  <a:cxn ang="0">
                    <a:pos x="0" y="5"/>
                  </a:cxn>
                  <a:cxn ang="0">
                    <a:pos x="0" y="11"/>
                  </a:cxn>
                  <a:cxn ang="0">
                    <a:pos x="10" y="30"/>
                  </a:cxn>
                  <a:cxn ang="0">
                    <a:pos x="29" y="30"/>
                  </a:cxn>
                  <a:cxn ang="0">
                    <a:pos x="29" y="0"/>
                  </a:cxn>
                  <a:cxn ang="0">
                    <a:pos x="19" y="11"/>
                  </a:cxn>
                  <a:cxn ang="0">
                    <a:pos x="0" y="5"/>
                  </a:cxn>
                </a:cxnLst>
                <a:rect l="0" t="0" r="r" b="b"/>
                <a:pathLst>
                  <a:path w="30" h="31">
                    <a:moveTo>
                      <a:pt x="0" y="5"/>
                    </a:moveTo>
                    <a:lnTo>
                      <a:pt x="0" y="11"/>
                    </a:lnTo>
                    <a:lnTo>
                      <a:pt x="10" y="30"/>
                    </a:lnTo>
                    <a:lnTo>
                      <a:pt x="29" y="30"/>
                    </a:lnTo>
                    <a:lnTo>
                      <a:pt x="29" y="0"/>
                    </a:lnTo>
                    <a:lnTo>
                      <a:pt x="19" y="11"/>
                    </a:lnTo>
                    <a:lnTo>
                      <a:pt x="0" y="5"/>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19" name="Freeform 118"/>
              <p:cNvSpPr>
                <a:spLocks/>
              </p:cNvSpPr>
              <p:nvPr/>
            </p:nvSpPr>
            <p:spPr bwMode="auto">
              <a:xfrm>
                <a:off x="3016460" y="3411266"/>
                <a:ext cx="92199" cy="142289"/>
              </a:xfrm>
              <a:custGeom>
                <a:avLst/>
                <a:gdLst/>
                <a:ahLst/>
                <a:cxnLst>
                  <a:cxn ang="0">
                    <a:pos x="41" y="145"/>
                  </a:cxn>
                  <a:cxn ang="0">
                    <a:pos x="36" y="135"/>
                  </a:cxn>
                  <a:cxn ang="0">
                    <a:pos x="43" y="118"/>
                  </a:cxn>
                  <a:cxn ang="0">
                    <a:pos x="56" y="122"/>
                  </a:cxn>
                  <a:cxn ang="0">
                    <a:pos x="65" y="107"/>
                  </a:cxn>
                  <a:cxn ang="0">
                    <a:pos x="59" y="94"/>
                  </a:cxn>
                  <a:cxn ang="0">
                    <a:pos x="50" y="94"/>
                  </a:cxn>
                  <a:cxn ang="0">
                    <a:pos x="43" y="97"/>
                  </a:cxn>
                  <a:cxn ang="0">
                    <a:pos x="54" y="100"/>
                  </a:cxn>
                  <a:cxn ang="0">
                    <a:pos x="58" y="108"/>
                  </a:cxn>
                  <a:cxn ang="0">
                    <a:pos x="41" y="108"/>
                  </a:cxn>
                  <a:cxn ang="0">
                    <a:pos x="32" y="125"/>
                  </a:cxn>
                  <a:cxn ang="0">
                    <a:pos x="25" y="157"/>
                  </a:cxn>
                  <a:cxn ang="0">
                    <a:pos x="13" y="157"/>
                  </a:cxn>
                  <a:cxn ang="0">
                    <a:pos x="6" y="154"/>
                  </a:cxn>
                  <a:cxn ang="0">
                    <a:pos x="0" y="135"/>
                  </a:cxn>
                  <a:cxn ang="0">
                    <a:pos x="6" y="125"/>
                  </a:cxn>
                  <a:cxn ang="0">
                    <a:pos x="10" y="114"/>
                  </a:cxn>
                  <a:cxn ang="0">
                    <a:pos x="10" y="107"/>
                  </a:cxn>
                  <a:cxn ang="0">
                    <a:pos x="3" y="100"/>
                  </a:cxn>
                  <a:cxn ang="0">
                    <a:pos x="18" y="81"/>
                  </a:cxn>
                  <a:cxn ang="0">
                    <a:pos x="13" y="68"/>
                  </a:cxn>
                  <a:cxn ang="0">
                    <a:pos x="19" y="43"/>
                  </a:cxn>
                  <a:cxn ang="0">
                    <a:pos x="41" y="15"/>
                  </a:cxn>
                  <a:cxn ang="0">
                    <a:pos x="45" y="0"/>
                  </a:cxn>
                  <a:cxn ang="0">
                    <a:pos x="54" y="0"/>
                  </a:cxn>
                  <a:cxn ang="0">
                    <a:pos x="54" y="13"/>
                  </a:cxn>
                  <a:cxn ang="0">
                    <a:pos x="56" y="23"/>
                  </a:cxn>
                  <a:cxn ang="0">
                    <a:pos x="71" y="35"/>
                  </a:cxn>
                  <a:cxn ang="0">
                    <a:pos x="65" y="48"/>
                  </a:cxn>
                  <a:cxn ang="0">
                    <a:pos x="65" y="63"/>
                  </a:cxn>
                  <a:cxn ang="0">
                    <a:pos x="71" y="77"/>
                  </a:cxn>
                  <a:cxn ang="0">
                    <a:pos x="65" y="83"/>
                  </a:cxn>
                  <a:cxn ang="0">
                    <a:pos x="65" y="92"/>
                  </a:cxn>
                  <a:cxn ang="0">
                    <a:pos x="74" y="94"/>
                  </a:cxn>
                  <a:cxn ang="0">
                    <a:pos x="94" y="100"/>
                  </a:cxn>
                  <a:cxn ang="0">
                    <a:pos x="106" y="107"/>
                  </a:cxn>
                  <a:cxn ang="0">
                    <a:pos x="91" y="114"/>
                  </a:cxn>
                  <a:cxn ang="0">
                    <a:pos x="68" y="127"/>
                  </a:cxn>
                  <a:cxn ang="0">
                    <a:pos x="54" y="138"/>
                  </a:cxn>
                  <a:cxn ang="0">
                    <a:pos x="50" y="147"/>
                  </a:cxn>
                  <a:cxn ang="0">
                    <a:pos x="41" y="145"/>
                  </a:cxn>
                </a:cxnLst>
                <a:rect l="0" t="0" r="r" b="b"/>
                <a:pathLst>
                  <a:path w="107" h="158">
                    <a:moveTo>
                      <a:pt x="41" y="145"/>
                    </a:moveTo>
                    <a:lnTo>
                      <a:pt x="36" y="135"/>
                    </a:lnTo>
                    <a:lnTo>
                      <a:pt x="43" y="118"/>
                    </a:lnTo>
                    <a:lnTo>
                      <a:pt x="56" y="122"/>
                    </a:lnTo>
                    <a:lnTo>
                      <a:pt x="65" y="107"/>
                    </a:lnTo>
                    <a:lnTo>
                      <a:pt x="59" y="94"/>
                    </a:lnTo>
                    <a:lnTo>
                      <a:pt x="50" y="94"/>
                    </a:lnTo>
                    <a:lnTo>
                      <a:pt x="43" y="97"/>
                    </a:lnTo>
                    <a:lnTo>
                      <a:pt x="54" y="100"/>
                    </a:lnTo>
                    <a:lnTo>
                      <a:pt x="58" y="108"/>
                    </a:lnTo>
                    <a:lnTo>
                      <a:pt x="41" y="108"/>
                    </a:lnTo>
                    <a:lnTo>
                      <a:pt x="32" y="125"/>
                    </a:lnTo>
                    <a:lnTo>
                      <a:pt x="25" y="157"/>
                    </a:lnTo>
                    <a:lnTo>
                      <a:pt x="13" y="157"/>
                    </a:lnTo>
                    <a:lnTo>
                      <a:pt x="6" y="154"/>
                    </a:lnTo>
                    <a:lnTo>
                      <a:pt x="0" y="135"/>
                    </a:lnTo>
                    <a:lnTo>
                      <a:pt x="6" y="125"/>
                    </a:lnTo>
                    <a:lnTo>
                      <a:pt x="10" y="114"/>
                    </a:lnTo>
                    <a:lnTo>
                      <a:pt x="10" y="107"/>
                    </a:lnTo>
                    <a:lnTo>
                      <a:pt x="3" y="100"/>
                    </a:lnTo>
                    <a:lnTo>
                      <a:pt x="18" y="81"/>
                    </a:lnTo>
                    <a:lnTo>
                      <a:pt x="13" y="68"/>
                    </a:lnTo>
                    <a:lnTo>
                      <a:pt x="19" y="43"/>
                    </a:lnTo>
                    <a:lnTo>
                      <a:pt x="41" y="15"/>
                    </a:lnTo>
                    <a:lnTo>
                      <a:pt x="45" y="0"/>
                    </a:lnTo>
                    <a:lnTo>
                      <a:pt x="54" y="0"/>
                    </a:lnTo>
                    <a:lnTo>
                      <a:pt x="54" y="13"/>
                    </a:lnTo>
                    <a:lnTo>
                      <a:pt x="56" y="23"/>
                    </a:lnTo>
                    <a:lnTo>
                      <a:pt x="71" y="35"/>
                    </a:lnTo>
                    <a:lnTo>
                      <a:pt x="65" y="48"/>
                    </a:lnTo>
                    <a:lnTo>
                      <a:pt x="65" y="63"/>
                    </a:lnTo>
                    <a:lnTo>
                      <a:pt x="71" y="77"/>
                    </a:lnTo>
                    <a:lnTo>
                      <a:pt x="65" y="83"/>
                    </a:lnTo>
                    <a:lnTo>
                      <a:pt x="65" y="92"/>
                    </a:lnTo>
                    <a:lnTo>
                      <a:pt x="74" y="94"/>
                    </a:lnTo>
                    <a:lnTo>
                      <a:pt x="94" y="100"/>
                    </a:lnTo>
                    <a:lnTo>
                      <a:pt x="106" y="107"/>
                    </a:lnTo>
                    <a:lnTo>
                      <a:pt x="91" y="114"/>
                    </a:lnTo>
                    <a:lnTo>
                      <a:pt x="68" y="127"/>
                    </a:lnTo>
                    <a:lnTo>
                      <a:pt x="54" y="138"/>
                    </a:lnTo>
                    <a:lnTo>
                      <a:pt x="50" y="147"/>
                    </a:lnTo>
                    <a:lnTo>
                      <a:pt x="41" y="145"/>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20" name="Freeform 119"/>
              <p:cNvSpPr>
                <a:spLocks/>
              </p:cNvSpPr>
              <p:nvPr/>
            </p:nvSpPr>
            <p:spPr bwMode="auto">
              <a:xfrm>
                <a:off x="3070746" y="3190629"/>
                <a:ext cx="776372" cy="568256"/>
              </a:xfrm>
              <a:custGeom>
                <a:avLst/>
                <a:gdLst/>
                <a:ahLst/>
                <a:cxnLst>
                  <a:cxn ang="0">
                    <a:pos x="43" y="43"/>
                  </a:cxn>
                  <a:cxn ang="0">
                    <a:pos x="30" y="3"/>
                  </a:cxn>
                  <a:cxn ang="0">
                    <a:pos x="311" y="3"/>
                  </a:cxn>
                  <a:cxn ang="0">
                    <a:pos x="870" y="27"/>
                  </a:cxn>
                  <a:cxn ang="0">
                    <a:pos x="886" y="55"/>
                  </a:cxn>
                  <a:cxn ang="0">
                    <a:pos x="881" y="75"/>
                  </a:cxn>
                  <a:cxn ang="0">
                    <a:pos x="855" y="101"/>
                  </a:cxn>
                  <a:cxn ang="0">
                    <a:pos x="861" y="141"/>
                  </a:cxn>
                  <a:cxn ang="0">
                    <a:pos x="859" y="172"/>
                  </a:cxn>
                  <a:cxn ang="0">
                    <a:pos x="828" y="191"/>
                  </a:cxn>
                  <a:cxn ang="0">
                    <a:pos x="786" y="208"/>
                  </a:cxn>
                  <a:cxn ang="0">
                    <a:pos x="766" y="234"/>
                  </a:cxn>
                  <a:cxn ang="0">
                    <a:pos x="743" y="261"/>
                  </a:cxn>
                  <a:cxn ang="0">
                    <a:pos x="713" y="286"/>
                  </a:cxn>
                  <a:cxn ang="0">
                    <a:pos x="688" y="310"/>
                  </a:cxn>
                  <a:cxn ang="0">
                    <a:pos x="665" y="334"/>
                  </a:cxn>
                  <a:cxn ang="0">
                    <a:pos x="651" y="367"/>
                  </a:cxn>
                  <a:cxn ang="0">
                    <a:pos x="656" y="405"/>
                  </a:cxn>
                  <a:cxn ang="0">
                    <a:pos x="658" y="447"/>
                  </a:cxn>
                  <a:cxn ang="0">
                    <a:pos x="696" y="449"/>
                  </a:cxn>
                  <a:cxn ang="0">
                    <a:pos x="721" y="471"/>
                  </a:cxn>
                  <a:cxn ang="0">
                    <a:pos x="699" y="499"/>
                  </a:cxn>
                  <a:cxn ang="0">
                    <a:pos x="736" y="527"/>
                  </a:cxn>
                  <a:cxn ang="0">
                    <a:pos x="739" y="565"/>
                  </a:cxn>
                  <a:cxn ang="0">
                    <a:pos x="718" y="589"/>
                  </a:cxn>
                  <a:cxn ang="0">
                    <a:pos x="674" y="596"/>
                  </a:cxn>
                  <a:cxn ang="0">
                    <a:pos x="686" y="623"/>
                  </a:cxn>
                  <a:cxn ang="0">
                    <a:pos x="665" y="625"/>
                  </a:cxn>
                  <a:cxn ang="0">
                    <a:pos x="623" y="609"/>
                  </a:cxn>
                  <a:cxn ang="0">
                    <a:pos x="581" y="595"/>
                  </a:cxn>
                  <a:cxn ang="0">
                    <a:pos x="549" y="596"/>
                  </a:cxn>
                  <a:cxn ang="0">
                    <a:pos x="501" y="563"/>
                  </a:cxn>
                  <a:cxn ang="0">
                    <a:pos x="462" y="565"/>
                  </a:cxn>
                  <a:cxn ang="0">
                    <a:pos x="419" y="547"/>
                  </a:cxn>
                  <a:cxn ang="0">
                    <a:pos x="387" y="571"/>
                  </a:cxn>
                  <a:cxn ang="0">
                    <a:pos x="354" y="565"/>
                  </a:cxn>
                  <a:cxn ang="0">
                    <a:pos x="320" y="576"/>
                  </a:cxn>
                  <a:cxn ang="0">
                    <a:pos x="292" y="556"/>
                  </a:cxn>
                  <a:cxn ang="0">
                    <a:pos x="255" y="543"/>
                  </a:cxn>
                  <a:cxn ang="0">
                    <a:pos x="217" y="526"/>
                  </a:cxn>
                  <a:cxn ang="0">
                    <a:pos x="199" y="487"/>
                  </a:cxn>
                  <a:cxn ang="0">
                    <a:pos x="59" y="467"/>
                  </a:cxn>
                  <a:cxn ang="0">
                    <a:pos x="25" y="403"/>
                  </a:cxn>
                  <a:cxn ang="0">
                    <a:pos x="68" y="375"/>
                  </a:cxn>
                  <a:cxn ang="0">
                    <a:pos x="63" y="334"/>
                  </a:cxn>
                  <a:cxn ang="0">
                    <a:pos x="43" y="296"/>
                  </a:cxn>
                  <a:cxn ang="0">
                    <a:pos x="45" y="266"/>
                  </a:cxn>
                  <a:cxn ang="0">
                    <a:pos x="23" y="223"/>
                  </a:cxn>
                  <a:cxn ang="0">
                    <a:pos x="8" y="176"/>
                  </a:cxn>
                  <a:cxn ang="0">
                    <a:pos x="37" y="171"/>
                  </a:cxn>
                  <a:cxn ang="0">
                    <a:pos x="52" y="144"/>
                  </a:cxn>
                  <a:cxn ang="0">
                    <a:pos x="12" y="117"/>
                  </a:cxn>
                  <a:cxn ang="0">
                    <a:pos x="17" y="82"/>
                  </a:cxn>
                </a:cxnLst>
                <a:rect l="0" t="0" r="r" b="b"/>
                <a:pathLst>
                  <a:path w="901" h="631">
                    <a:moveTo>
                      <a:pt x="25" y="68"/>
                    </a:moveTo>
                    <a:lnTo>
                      <a:pt x="35" y="63"/>
                    </a:lnTo>
                    <a:lnTo>
                      <a:pt x="40" y="52"/>
                    </a:lnTo>
                    <a:lnTo>
                      <a:pt x="43" y="43"/>
                    </a:lnTo>
                    <a:lnTo>
                      <a:pt x="40" y="35"/>
                    </a:lnTo>
                    <a:lnTo>
                      <a:pt x="37" y="23"/>
                    </a:lnTo>
                    <a:lnTo>
                      <a:pt x="37" y="13"/>
                    </a:lnTo>
                    <a:lnTo>
                      <a:pt x="30" y="3"/>
                    </a:lnTo>
                    <a:lnTo>
                      <a:pt x="119" y="0"/>
                    </a:lnTo>
                    <a:lnTo>
                      <a:pt x="162" y="0"/>
                    </a:lnTo>
                    <a:lnTo>
                      <a:pt x="292" y="3"/>
                    </a:lnTo>
                    <a:lnTo>
                      <a:pt x="311" y="3"/>
                    </a:lnTo>
                    <a:lnTo>
                      <a:pt x="561" y="3"/>
                    </a:lnTo>
                    <a:lnTo>
                      <a:pt x="865" y="5"/>
                    </a:lnTo>
                    <a:lnTo>
                      <a:pt x="870" y="13"/>
                    </a:lnTo>
                    <a:lnTo>
                      <a:pt x="870" y="27"/>
                    </a:lnTo>
                    <a:lnTo>
                      <a:pt x="881" y="27"/>
                    </a:lnTo>
                    <a:lnTo>
                      <a:pt x="886" y="35"/>
                    </a:lnTo>
                    <a:lnTo>
                      <a:pt x="888" y="43"/>
                    </a:lnTo>
                    <a:lnTo>
                      <a:pt x="886" y="55"/>
                    </a:lnTo>
                    <a:lnTo>
                      <a:pt x="892" y="59"/>
                    </a:lnTo>
                    <a:lnTo>
                      <a:pt x="900" y="67"/>
                    </a:lnTo>
                    <a:lnTo>
                      <a:pt x="888" y="75"/>
                    </a:lnTo>
                    <a:lnTo>
                      <a:pt x="881" y="75"/>
                    </a:lnTo>
                    <a:lnTo>
                      <a:pt x="877" y="82"/>
                    </a:lnTo>
                    <a:lnTo>
                      <a:pt x="872" y="87"/>
                    </a:lnTo>
                    <a:lnTo>
                      <a:pt x="861" y="90"/>
                    </a:lnTo>
                    <a:lnTo>
                      <a:pt x="855" y="101"/>
                    </a:lnTo>
                    <a:lnTo>
                      <a:pt x="859" y="115"/>
                    </a:lnTo>
                    <a:lnTo>
                      <a:pt x="853" y="124"/>
                    </a:lnTo>
                    <a:lnTo>
                      <a:pt x="859" y="132"/>
                    </a:lnTo>
                    <a:lnTo>
                      <a:pt x="861" y="141"/>
                    </a:lnTo>
                    <a:lnTo>
                      <a:pt x="865" y="150"/>
                    </a:lnTo>
                    <a:lnTo>
                      <a:pt x="865" y="161"/>
                    </a:lnTo>
                    <a:lnTo>
                      <a:pt x="866" y="171"/>
                    </a:lnTo>
                    <a:lnTo>
                      <a:pt x="859" y="172"/>
                    </a:lnTo>
                    <a:lnTo>
                      <a:pt x="848" y="172"/>
                    </a:lnTo>
                    <a:lnTo>
                      <a:pt x="835" y="172"/>
                    </a:lnTo>
                    <a:lnTo>
                      <a:pt x="828" y="183"/>
                    </a:lnTo>
                    <a:lnTo>
                      <a:pt x="828" y="191"/>
                    </a:lnTo>
                    <a:lnTo>
                      <a:pt x="821" y="196"/>
                    </a:lnTo>
                    <a:lnTo>
                      <a:pt x="805" y="196"/>
                    </a:lnTo>
                    <a:lnTo>
                      <a:pt x="790" y="196"/>
                    </a:lnTo>
                    <a:lnTo>
                      <a:pt x="786" y="208"/>
                    </a:lnTo>
                    <a:lnTo>
                      <a:pt x="785" y="216"/>
                    </a:lnTo>
                    <a:lnTo>
                      <a:pt x="781" y="225"/>
                    </a:lnTo>
                    <a:lnTo>
                      <a:pt x="770" y="228"/>
                    </a:lnTo>
                    <a:lnTo>
                      <a:pt x="766" y="234"/>
                    </a:lnTo>
                    <a:lnTo>
                      <a:pt x="759" y="238"/>
                    </a:lnTo>
                    <a:lnTo>
                      <a:pt x="754" y="243"/>
                    </a:lnTo>
                    <a:lnTo>
                      <a:pt x="748" y="254"/>
                    </a:lnTo>
                    <a:lnTo>
                      <a:pt x="743" y="261"/>
                    </a:lnTo>
                    <a:lnTo>
                      <a:pt x="738" y="276"/>
                    </a:lnTo>
                    <a:lnTo>
                      <a:pt x="725" y="278"/>
                    </a:lnTo>
                    <a:lnTo>
                      <a:pt x="718" y="280"/>
                    </a:lnTo>
                    <a:lnTo>
                      <a:pt x="713" y="286"/>
                    </a:lnTo>
                    <a:lnTo>
                      <a:pt x="703" y="286"/>
                    </a:lnTo>
                    <a:lnTo>
                      <a:pt x="696" y="296"/>
                    </a:lnTo>
                    <a:lnTo>
                      <a:pt x="694" y="301"/>
                    </a:lnTo>
                    <a:lnTo>
                      <a:pt x="688" y="310"/>
                    </a:lnTo>
                    <a:lnTo>
                      <a:pt x="683" y="316"/>
                    </a:lnTo>
                    <a:lnTo>
                      <a:pt x="671" y="321"/>
                    </a:lnTo>
                    <a:lnTo>
                      <a:pt x="661" y="327"/>
                    </a:lnTo>
                    <a:lnTo>
                      <a:pt x="665" y="334"/>
                    </a:lnTo>
                    <a:lnTo>
                      <a:pt x="659" y="345"/>
                    </a:lnTo>
                    <a:lnTo>
                      <a:pt x="659" y="354"/>
                    </a:lnTo>
                    <a:lnTo>
                      <a:pt x="651" y="360"/>
                    </a:lnTo>
                    <a:lnTo>
                      <a:pt x="651" y="367"/>
                    </a:lnTo>
                    <a:lnTo>
                      <a:pt x="643" y="370"/>
                    </a:lnTo>
                    <a:lnTo>
                      <a:pt x="636" y="385"/>
                    </a:lnTo>
                    <a:lnTo>
                      <a:pt x="649" y="396"/>
                    </a:lnTo>
                    <a:lnTo>
                      <a:pt x="656" y="405"/>
                    </a:lnTo>
                    <a:lnTo>
                      <a:pt x="654" y="417"/>
                    </a:lnTo>
                    <a:lnTo>
                      <a:pt x="649" y="427"/>
                    </a:lnTo>
                    <a:lnTo>
                      <a:pt x="656" y="436"/>
                    </a:lnTo>
                    <a:lnTo>
                      <a:pt x="658" y="447"/>
                    </a:lnTo>
                    <a:lnTo>
                      <a:pt x="668" y="447"/>
                    </a:lnTo>
                    <a:lnTo>
                      <a:pt x="679" y="447"/>
                    </a:lnTo>
                    <a:lnTo>
                      <a:pt x="685" y="449"/>
                    </a:lnTo>
                    <a:lnTo>
                      <a:pt x="696" y="449"/>
                    </a:lnTo>
                    <a:lnTo>
                      <a:pt x="703" y="445"/>
                    </a:lnTo>
                    <a:lnTo>
                      <a:pt x="713" y="452"/>
                    </a:lnTo>
                    <a:lnTo>
                      <a:pt x="718" y="462"/>
                    </a:lnTo>
                    <a:lnTo>
                      <a:pt x="721" y="471"/>
                    </a:lnTo>
                    <a:lnTo>
                      <a:pt x="718" y="478"/>
                    </a:lnTo>
                    <a:lnTo>
                      <a:pt x="713" y="484"/>
                    </a:lnTo>
                    <a:lnTo>
                      <a:pt x="705" y="489"/>
                    </a:lnTo>
                    <a:lnTo>
                      <a:pt x="699" y="499"/>
                    </a:lnTo>
                    <a:lnTo>
                      <a:pt x="713" y="509"/>
                    </a:lnTo>
                    <a:lnTo>
                      <a:pt x="723" y="509"/>
                    </a:lnTo>
                    <a:lnTo>
                      <a:pt x="730" y="516"/>
                    </a:lnTo>
                    <a:lnTo>
                      <a:pt x="736" y="527"/>
                    </a:lnTo>
                    <a:lnTo>
                      <a:pt x="738" y="540"/>
                    </a:lnTo>
                    <a:lnTo>
                      <a:pt x="733" y="547"/>
                    </a:lnTo>
                    <a:lnTo>
                      <a:pt x="733" y="556"/>
                    </a:lnTo>
                    <a:lnTo>
                      <a:pt x="739" y="565"/>
                    </a:lnTo>
                    <a:lnTo>
                      <a:pt x="741" y="576"/>
                    </a:lnTo>
                    <a:lnTo>
                      <a:pt x="736" y="583"/>
                    </a:lnTo>
                    <a:lnTo>
                      <a:pt x="726" y="585"/>
                    </a:lnTo>
                    <a:lnTo>
                      <a:pt x="718" y="589"/>
                    </a:lnTo>
                    <a:lnTo>
                      <a:pt x="705" y="580"/>
                    </a:lnTo>
                    <a:lnTo>
                      <a:pt x="694" y="583"/>
                    </a:lnTo>
                    <a:lnTo>
                      <a:pt x="683" y="585"/>
                    </a:lnTo>
                    <a:lnTo>
                      <a:pt x="674" y="596"/>
                    </a:lnTo>
                    <a:lnTo>
                      <a:pt x="671" y="603"/>
                    </a:lnTo>
                    <a:lnTo>
                      <a:pt x="674" y="615"/>
                    </a:lnTo>
                    <a:lnTo>
                      <a:pt x="679" y="623"/>
                    </a:lnTo>
                    <a:lnTo>
                      <a:pt x="686" y="623"/>
                    </a:lnTo>
                    <a:lnTo>
                      <a:pt x="688" y="630"/>
                    </a:lnTo>
                    <a:lnTo>
                      <a:pt x="679" y="625"/>
                    </a:lnTo>
                    <a:lnTo>
                      <a:pt x="671" y="625"/>
                    </a:lnTo>
                    <a:lnTo>
                      <a:pt x="665" y="625"/>
                    </a:lnTo>
                    <a:lnTo>
                      <a:pt x="646" y="630"/>
                    </a:lnTo>
                    <a:lnTo>
                      <a:pt x="638" y="625"/>
                    </a:lnTo>
                    <a:lnTo>
                      <a:pt x="626" y="618"/>
                    </a:lnTo>
                    <a:lnTo>
                      <a:pt x="623" y="609"/>
                    </a:lnTo>
                    <a:lnTo>
                      <a:pt x="614" y="603"/>
                    </a:lnTo>
                    <a:lnTo>
                      <a:pt x="607" y="600"/>
                    </a:lnTo>
                    <a:lnTo>
                      <a:pt x="594" y="595"/>
                    </a:lnTo>
                    <a:lnTo>
                      <a:pt x="581" y="595"/>
                    </a:lnTo>
                    <a:lnTo>
                      <a:pt x="574" y="595"/>
                    </a:lnTo>
                    <a:lnTo>
                      <a:pt x="567" y="596"/>
                    </a:lnTo>
                    <a:lnTo>
                      <a:pt x="558" y="596"/>
                    </a:lnTo>
                    <a:lnTo>
                      <a:pt x="549" y="596"/>
                    </a:lnTo>
                    <a:lnTo>
                      <a:pt x="541" y="589"/>
                    </a:lnTo>
                    <a:lnTo>
                      <a:pt x="536" y="580"/>
                    </a:lnTo>
                    <a:lnTo>
                      <a:pt x="529" y="574"/>
                    </a:lnTo>
                    <a:lnTo>
                      <a:pt x="501" y="563"/>
                    </a:lnTo>
                    <a:lnTo>
                      <a:pt x="492" y="565"/>
                    </a:lnTo>
                    <a:lnTo>
                      <a:pt x="487" y="571"/>
                    </a:lnTo>
                    <a:lnTo>
                      <a:pt x="472" y="568"/>
                    </a:lnTo>
                    <a:lnTo>
                      <a:pt x="462" y="565"/>
                    </a:lnTo>
                    <a:lnTo>
                      <a:pt x="447" y="556"/>
                    </a:lnTo>
                    <a:lnTo>
                      <a:pt x="432" y="554"/>
                    </a:lnTo>
                    <a:lnTo>
                      <a:pt x="427" y="554"/>
                    </a:lnTo>
                    <a:lnTo>
                      <a:pt x="419" y="547"/>
                    </a:lnTo>
                    <a:lnTo>
                      <a:pt x="409" y="551"/>
                    </a:lnTo>
                    <a:lnTo>
                      <a:pt x="402" y="560"/>
                    </a:lnTo>
                    <a:lnTo>
                      <a:pt x="392" y="565"/>
                    </a:lnTo>
                    <a:lnTo>
                      <a:pt x="387" y="571"/>
                    </a:lnTo>
                    <a:lnTo>
                      <a:pt x="377" y="574"/>
                    </a:lnTo>
                    <a:lnTo>
                      <a:pt x="371" y="571"/>
                    </a:lnTo>
                    <a:lnTo>
                      <a:pt x="364" y="568"/>
                    </a:lnTo>
                    <a:lnTo>
                      <a:pt x="354" y="565"/>
                    </a:lnTo>
                    <a:lnTo>
                      <a:pt x="344" y="563"/>
                    </a:lnTo>
                    <a:lnTo>
                      <a:pt x="335" y="568"/>
                    </a:lnTo>
                    <a:lnTo>
                      <a:pt x="327" y="568"/>
                    </a:lnTo>
                    <a:lnTo>
                      <a:pt x="320" y="576"/>
                    </a:lnTo>
                    <a:lnTo>
                      <a:pt x="311" y="574"/>
                    </a:lnTo>
                    <a:lnTo>
                      <a:pt x="307" y="563"/>
                    </a:lnTo>
                    <a:lnTo>
                      <a:pt x="299" y="563"/>
                    </a:lnTo>
                    <a:lnTo>
                      <a:pt x="292" y="556"/>
                    </a:lnTo>
                    <a:lnTo>
                      <a:pt x="285" y="556"/>
                    </a:lnTo>
                    <a:lnTo>
                      <a:pt x="280" y="547"/>
                    </a:lnTo>
                    <a:lnTo>
                      <a:pt x="267" y="543"/>
                    </a:lnTo>
                    <a:lnTo>
                      <a:pt x="255" y="543"/>
                    </a:lnTo>
                    <a:lnTo>
                      <a:pt x="244" y="547"/>
                    </a:lnTo>
                    <a:lnTo>
                      <a:pt x="239" y="540"/>
                    </a:lnTo>
                    <a:lnTo>
                      <a:pt x="224" y="531"/>
                    </a:lnTo>
                    <a:lnTo>
                      <a:pt x="217" y="526"/>
                    </a:lnTo>
                    <a:lnTo>
                      <a:pt x="212" y="516"/>
                    </a:lnTo>
                    <a:lnTo>
                      <a:pt x="204" y="507"/>
                    </a:lnTo>
                    <a:lnTo>
                      <a:pt x="202" y="499"/>
                    </a:lnTo>
                    <a:lnTo>
                      <a:pt x="199" y="487"/>
                    </a:lnTo>
                    <a:lnTo>
                      <a:pt x="187" y="478"/>
                    </a:lnTo>
                    <a:lnTo>
                      <a:pt x="179" y="471"/>
                    </a:lnTo>
                    <a:lnTo>
                      <a:pt x="90" y="471"/>
                    </a:lnTo>
                    <a:lnTo>
                      <a:pt x="59" y="467"/>
                    </a:lnTo>
                    <a:lnTo>
                      <a:pt x="32" y="436"/>
                    </a:lnTo>
                    <a:lnTo>
                      <a:pt x="12" y="414"/>
                    </a:lnTo>
                    <a:lnTo>
                      <a:pt x="15" y="405"/>
                    </a:lnTo>
                    <a:lnTo>
                      <a:pt x="25" y="403"/>
                    </a:lnTo>
                    <a:lnTo>
                      <a:pt x="33" y="400"/>
                    </a:lnTo>
                    <a:lnTo>
                      <a:pt x="55" y="390"/>
                    </a:lnTo>
                    <a:lnTo>
                      <a:pt x="63" y="389"/>
                    </a:lnTo>
                    <a:lnTo>
                      <a:pt x="68" y="375"/>
                    </a:lnTo>
                    <a:lnTo>
                      <a:pt x="68" y="367"/>
                    </a:lnTo>
                    <a:lnTo>
                      <a:pt x="65" y="354"/>
                    </a:lnTo>
                    <a:lnTo>
                      <a:pt x="65" y="342"/>
                    </a:lnTo>
                    <a:lnTo>
                      <a:pt x="63" y="334"/>
                    </a:lnTo>
                    <a:lnTo>
                      <a:pt x="53" y="327"/>
                    </a:lnTo>
                    <a:lnTo>
                      <a:pt x="50" y="320"/>
                    </a:lnTo>
                    <a:lnTo>
                      <a:pt x="48" y="301"/>
                    </a:lnTo>
                    <a:lnTo>
                      <a:pt x="43" y="296"/>
                    </a:lnTo>
                    <a:lnTo>
                      <a:pt x="32" y="292"/>
                    </a:lnTo>
                    <a:lnTo>
                      <a:pt x="40" y="286"/>
                    </a:lnTo>
                    <a:lnTo>
                      <a:pt x="40" y="276"/>
                    </a:lnTo>
                    <a:lnTo>
                      <a:pt x="45" y="266"/>
                    </a:lnTo>
                    <a:lnTo>
                      <a:pt x="43" y="258"/>
                    </a:lnTo>
                    <a:lnTo>
                      <a:pt x="32" y="248"/>
                    </a:lnTo>
                    <a:lnTo>
                      <a:pt x="19" y="232"/>
                    </a:lnTo>
                    <a:lnTo>
                      <a:pt x="23" y="223"/>
                    </a:lnTo>
                    <a:lnTo>
                      <a:pt x="25" y="214"/>
                    </a:lnTo>
                    <a:lnTo>
                      <a:pt x="23" y="206"/>
                    </a:lnTo>
                    <a:lnTo>
                      <a:pt x="13" y="184"/>
                    </a:lnTo>
                    <a:lnTo>
                      <a:pt x="8" y="176"/>
                    </a:lnTo>
                    <a:lnTo>
                      <a:pt x="17" y="172"/>
                    </a:lnTo>
                    <a:lnTo>
                      <a:pt x="25" y="166"/>
                    </a:lnTo>
                    <a:lnTo>
                      <a:pt x="32" y="161"/>
                    </a:lnTo>
                    <a:lnTo>
                      <a:pt x="37" y="171"/>
                    </a:lnTo>
                    <a:lnTo>
                      <a:pt x="46" y="171"/>
                    </a:lnTo>
                    <a:lnTo>
                      <a:pt x="53" y="166"/>
                    </a:lnTo>
                    <a:lnTo>
                      <a:pt x="60" y="157"/>
                    </a:lnTo>
                    <a:lnTo>
                      <a:pt x="52" y="144"/>
                    </a:lnTo>
                    <a:lnTo>
                      <a:pt x="43" y="136"/>
                    </a:lnTo>
                    <a:lnTo>
                      <a:pt x="33" y="132"/>
                    </a:lnTo>
                    <a:lnTo>
                      <a:pt x="17" y="127"/>
                    </a:lnTo>
                    <a:lnTo>
                      <a:pt x="12" y="117"/>
                    </a:lnTo>
                    <a:lnTo>
                      <a:pt x="6" y="107"/>
                    </a:lnTo>
                    <a:lnTo>
                      <a:pt x="0" y="101"/>
                    </a:lnTo>
                    <a:lnTo>
                      <a:pt x="12" y="95"/>
                    </a:lnTo>
                    <a:lnTo>
                      <a:pt x="17" y="82"/>
                    </a:lnTo>
                    <a:lnTo>
                      <a:pt x="19" y="72"/>
                    </a:lnTo>
                    <a:lnTo>
                      <a:pt x="25" y="68"/>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21" name="Freeform 120"/>
              <p:cNvSpPr>
                <a:spLocks/>
              </p:cNvSpPr>
              <p:nvPr/>
            </p:nvSpPr>
            <p:spPr bwMode="auto">
              <a:xfrm>
                <a:off x="2801902" y="3557158"/>
                <a:ext cx="48254" cy="112571"/>
              </a:xfrm>
              <a:custGeom>
                <a:avLst/>
                <a:gdLst/>
                <a:ahLst/>
                <a:cxnLst>
                  <a:cxn ang="0">
                    <a:pos x="23" y="87"/>
                  </a:cxn>
                  <a:cxn ang="0">
                    <a:pos x="8" y="69"/>
                  </a:cxn>
                  <a:cxn ang="0">
                    <a:pos x="0" y="62"/>
                  </a:cxn>
                  <a:cxn ang="0">
                    <a:pos x="0" y="50"/>
                  </a:cxn>
                  <a:cxn ang="0">
                    <a:pos x="5" y="43"/>
                  </a:cxn>
                  <a:cxn ang="0">
                    <a:pos x="8" y="18"/>
                  </a:cxn>
                  <a:cxn ang="0">
                    <a:pos x="32" y="8"/>
                  </a:cxn>
                  <a:cxn ang="0">
                    <a:pos x="52" y="0"/>
                  </a:cxn>
                  <a:cxn ang="0">
                    <a:pos x="35" y="18"/>
                  </a:cxn>
                  <a:cxn ang="0">
                    <a:pos x="38" y="27"/>
                  </a:cxn>
                  <a:cxn ang="0">
                    <a:pos x="35" y="47"/>
                  </a:cxn>
                  <a:cxn ang="0">
                    <a:pos x="38" y="55"/>
                  </a:cxn>
                  <a:cxn ang="0">
                    <a:pos x="47" y="62"/>
                  </a:cxn>
                  <a:cxn ang="0">
                    <a:pos x="55" y="94"/>
                  </a:cxn>
                  <a:cxn ang="0">
                    <a:pos x="45" y="102"/>
                  </a:cxn>
                  <a:cxn ang="0">
                    <a:pos x="43" y="114"/>
                  </a:cxn>
                  <a:cxn ang="0">
                    <a:pos x="28" y="124"/>
                  </a:cxn>
                  <a:cxn ang="0">
                    <a:pos x="28" y="112"/>
                  </a:cxn>
                  <a:cxn ang="0">
                    <a:pos x="25" y="102"/>
                  </a:cxn>
                  <a:cxn ang="0">
                    <a:pos x="23" y="87"/>
                  </a:cxn>
                </a:cxnLst>
                <a:rect l="0" t="0" r="r" b="b"/>
                <a:pathLst>
                  <a:path w="56" h="125">
                    <a:moveTo>
                      <a:pt x="23" y="87"/>
                    </a:moveTo>
                    <a:lnTo>
                      <a:pt x="8" y="69"/>
                    </a:lnTo>
                    <a:lnTo>
                      <a:pt x="0" y="62"/>
                    </a:lnTo>
                    <a:lnTo>
                      <a:pt x="0" y="50"/>
                    </a:lnTo>
                    <a:lnTo>
                      <a:pt x="5" y="43"/>
                    </a:lnTo>
                    <a:lnTo>
                      <a:pt x="8" y="18"/>
                    </a:lnTo>
                    <a:lnTo>
                      <a:pt x="32" y="8"/>
                    </a:lnTo>
                    <a:lnTo>
                      <a:pt x="52" y="0"/>
                    </a:lnTo>
                    <a:lnTo>
                      <a:pt x="35" y="18"/>
                    </a:lnTo>
                    <a:lnTo>
                      <a:pt x="38" y="27"/>
                    </a:lnTo>
                    <a:lnTo>
                      <a:pt x="35" y="47"/>
                    </a:lnTo>
                    <a:lnTo>
                      <a:pt x="38" y="55"/>
                    </a:lnTo>
                    <a:lnTo>
                      <a:pt x="47" y="62"/>
                    </a:lnTo>
                    <a:lnTo>
                      <a:pt x="55" y="94"/>
                    </a:lnTo>
                    <a:lnTo>
                      <a:pt x="45" y="102"/>
                    </a:lnTo>
                    <a:lnTo>
                      <a:pt x="43" y="114"/>
                    </a:lnTo>
                    <a:lnTo>
                      <a:pt x="28" y="124"/>
                    </a:lnTo>
                    <a:lnTo>
                      <a:pt x="28" y="112"/>
                    </a:lnTo>
                    <a:lnTo>
                      <a:pt x="25" y="102"/>
                    </a:lnTo>
                    <a:lnTo>
                      <a:pt x="23" y="87"/>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22" name="Freeform 121"/>
              <p:cNvSpPr>
                <a:spLocks/>
              </p:cNvSpPr>
              <p:nvPr/>
            </p:nvSpPr>
            <p:spPr bwMode="auto">
              <a:xfrm>
                <a:off x="2452061" y="3306801"/>
                <a:ext cx="410160" cy="432271"/>
              </a:xfrm>
              <a:custGeom>
                <a:avLst/>
                <a:gdLst/>
                <a:ahLst/>
                <a:cxnLst>
                  <a:cxn ang="0">
                    <a:pos x="383" y="302"/>
                  </a:cxn>
                  <a:cxn ang="0">
                    <a:pos x="381" y="332"/>
                  </a:cxn>
                  <a:cxn ang="0">
                    <a:pos x="373" y="360"/>
                  </a:cxn>
                  <a:cxn ang="0">
                    <a:pos x="373" y="377"/>
                  </a:cxn>
                  <a:cxn ang="0">
                    <a:pos x="350" y="405"/>
                  </a:cxn>
                  <a:cxn ang="0">
                    <a:pos x="325" y="417"/>
                  </a:cxn>
                  <a:cxn ang="0">
                    <a:pos x="320" y="437"/>
                  </a:cxn>
                  <a:cxn ang="0">
                    <a:pos x="285" y="447"/>
                  </a:cxn>
                  <a:cxn ang="0">
                    <a:pos x="280" y="464"/>
                  </a:cxn>
                  <a:cxn ang="0">
                    <a:pos x="195" y="476"/>
                  </a:cxn>
                  <a:cxn ang="0">
                    <a:pos x="85" y="472"/>
                  </a:cxn>
                  <a:cxn ang="0">
                    <a:pos x="8" y="314"/>
                  </a:cxn>
                  <a:cxn ang="0">
                    <a:pos x="8" y="81"/>
                  </a:cxn>
                  <a:cxn ang="0">
                    <a:pos x="28" y="0"/>
                  </a:cxn>
                  <a:cxn ang="0">
                    <a:pos x="345" y="28"/>
                  </a:cxn>
                  <a:cxn ang="0">
                    <a:pos x="315" y="57"/>
                  </a:cxn>
                  <a:cxn ang="0">
                    <a:pos x="308" y="83"/>
                  </a:cxn>
                  <a:cxn ang="0">
                    <a:pos x="301" y="101"/>
                  </a:cxn>
                  <a:cxn ang="0">
                    <a:pos x="285" y="127"/>
                  </a:cxn>
                  <a:cxn ang="0">
                    <a:pos x="260" y="174"/>
                  </a:cxn>
                  <a:cxn ang="0">
                    <a:pos x="247" y="197"/>
                  </a:cxn>
                  <a:cxn ang="0">
                    <a:pos x="238" y="222"/>
                  </a:cxn>
                  <a:cxn ang="0">
                    <a:pos x="240" y="243"/>
                  </a:cxn>
                  <a:cxn ang="0">
                    <a:pos x="265" y="237"/>
                  </a:cxn>
                  <a:cxn ang="0">
                    <a:pos x="292" y="242"/>
                  </a:cxn>
                  <a:cxn ang="0">
                    <a:pos x="315" y="242"/>
                  </a:cxn>
                  <a:cxn ang="0">
                    <a:pos x="340" y="227"/>
                  </a:cxn>
                  <a:cxn ang="0">
                    <a:pos x="372" y="214"/>
                  </a:cxn>
                  <a:cxn ang="0">
                    <a:pos x="387" y="208"/>
                  </a:cxn>
                  <a:cxn ang="0">
                    <a:pos x="408" y="197"/>
                  </a:cxn>
                  <a:cxn ang="0">
                    <a:pos x="438" y="175"/>
                  </a:cxn>
                  <a:cxn ang="0">
                    <a:pos x="420" y="174"/>
                  </a:cxn>
                  <a:cxn ang="0">
                    <a:pos x="403" y="185"/>
                  </a:cxn>
                  <a:cxn ang="0">
                    <a:pos x="345" y="208"/>
                  </a:cxn>
                  <a:cxn ang="0">
                    <a:pos x="323" y="228"/>
                  </a:cxn>
                  <a:cxn ang="0">
                    <a:pos x="293" y="223"/>
                  </a:cxn>
                  <a:cxn ang="0">
                    <a:pos x="260" y="214"/>
                  </a:cxn>
                  <a:cxn ang="0">
                    <a:pos x="263" y="190"/>
                  </a:cxn>
                  <a:cxn ang="0">
                    <a:pos x="300" y="132"/>
                  </a:cxn>
                  <a:cxn ang="0">
                    <a:pos x="321" y="87"/>
                  </a:cxn>
                  <a:cxn ang="0">
                    <a:pos x="475" y="90"/>
                  </a:cxn>
                  <a:cxn ang="0">
                    <a:pos x="468" y="197"/>
                  </a:cxn>
                  <a:cxn ang="0">
                    <a:pos x="458" y="223"/>
                  </a:cxn>
                  <a:cxn ang="0">
                    <a:pos x="460" y="200"/>
                  </a:cxn>
                  <a:cxn ang="0">
                    <a:pos x="453" y="205"/>
                  </a:cxn>
                  <a:cxn ang="0">
                    <a:pos x="452" y="228"/>
                  </a:cxn>
                  <a:cxn ang="0">
                    <a:pos x="447" y="257"/>
                  </a:cxn>
                  <a:cxn ang="0">
                    <a:pos x="432" y="282"/>
                  </a:cxn>
                  <a:cxn ang="0">
                    <a:pos x="392" y="300"/>
                  </a:cxn>
                </a:cxnLst>
                <a:rect l="0" t="0" r="r" b="b"/>
                <a:pathLst>
                  <a:path w="476" h="480">
                    <a:moveTo>
                      <a:pt x="392" y="300"/>
                    </a:moveTo>
                    <a:lnTo>
                      <a:pt x="383" y="302"/>
                    </a:lnTo>
                    <a:lnTo>
                      <a:pt x="383" y="310"/>
                    </a:lnTo>
                    <a:lnTo>
                      <a:pt x="381" y="332"/>
                    </a:lnTo>
                    <a:lnTo>
                      <a:pt x="375" y="342"/>
                    </a:lnTo>
                    <a:lnTo>
                      <a:pt x="373" y="360"/>
                    </a:lnTo>
                    <a:lnTo>
                      <a:pt x="375" y="370"/>
                    </a:lnTo>
                    <a:lnTo>
                      <a:pt x="373" y="377"/>
                    </a:lnTo>
                    <a:lnTo>
                      <a:pt x="360" y="400"/>
                    </a:lnTo>
                    <a:lnTo>
                      <a:pt x="350" y="405"/>
                    </a:lnTo>
                    <a:lnTo>
                      <a:pt x="341" y="405"/>
                    </a:lnTo>
                    <a:lnTo>
                      <a:pt x="325" y="417"/>
                    </a:lnTo>
                    <a:lnTo>
                      <a:pt x="321" y="427"/>
                    </a:lnTo>
                    <a:lnTo>
                      <a:pt x="320" y="437"/>
                    </a:lnTo>
                    <a:lnTo>
                      <a:pt x="310" y="444"/>
                    </a:lnTo>
                    <a:lnTo>
                      <a:pt x="285" y="447"/>
                    </a:lnTo>
                    <a:lnTo>
                      <a:pt x="275" y="454"/>
                    </a:lnTo>
                    <a:lnTo>
                      <a:pt x="280" y="464"/>
                    </a:lnTo>
                    <a:lnTo>
                      <a:pt x="280" y="479"/>
                    </a:lnTo>
                    <a:lnTo>
                      <a:pt x="195" y="476"/>
                    </a:lnTo>
                    <a:lnTo>
                      <a:pt x="115" y="476"/>
                    </a:lnTo>
                    <a:lnTo>
                      <a:pt x="85" y="472"/>
                    </a:lnTo>
                    <a:lnTo>
                      <a:pt x="5" y="472"/>
                    </a:lnTo>
                    <a:lnTo>
                      <a:pt x="8" y="314"/>
                    </a:lnTo>
                    <a:lnTo>
                      <a:pt x="0" y="314"/>
                    </a:lnTo>
                    <a:lnTo>
                      <a:pt x="8" y="81"/>
                    </a:lnTo>
                    <a:lnTo>
                      <a:pt x="12" y="0"/>
                    </a:lnTo>
                    <a:lnTo>
                      <a:pt x="28" y="0"/>
                    </a:lnTo>
                    <a:lnTo>
                      <a:pt x="348" y="10"/>
                    </a:lnTo>
                    <a:lnTo>
                      <a:pt x="345" y="28"/>
                    </a:lnTo>
                    <a:lnTo>
                      <a:pt x="340" y="37"/>
                    </a:lnTo>
                    <a:lnTo>
                      <a:pt x="315" y="57"/>
                    </a:lnTo>
                    <a:lnTo>
                      <a:pt x="315" y="67"/>
                    </a:lnTo>
                    <a:lnTo>
                      <a:pt x="308" y="83"/>
                    </a:lnTo>
                    <a:lnTo>
                      <a:pt x="308" y="92"/>
                    </a:lnTo>
                    <a:lnTo>
                      <a:pt x="301" y="101"/>
                    </a:lnTo>
                    <a:lnTo>
                      <a:pt x="292" y="110"/>
                    </a:lnTo>
                    <a:lnTo>
                      <a:pt x="285" y="127"/>
                    </a:lnTo>
                    <a:lnTo>
                      <a:pt x="267" y="140"/>
                    </a:lnTo>
                    <a:lnTo>
                      <a:pt x="260" y="174"/>
                    </a:lnTo>
                    <a:lnTo>
                      <a:pt x="248" y="182"/>
                    </a:lnTo>
                    <a:lnTo>
                      <a:pt x="247" y="197"/>
                    </a:lnTo>
                    <a:lnTo>
                      <a:pt x="238" y="212"/>
                    </a:lnTo>
                    <a:lnTo>
                      <a:pt x="238" y="222"/>
                    </a:lnTo>
                    <a:lnTo>
                      <a:pt x="232" y="227"/>
                    </a:lnTo>
                    <a:lnTo>
                      <a:pt x="240" y="243"/>
                    </a:lnTo>
                    <a:lnTo>
                      <a:pt x="260" y="252"/>
                    </a:lnTo>
                    <a:lnTo>
                      <a:pt x="265" y="237"/>
                    </a:lnTo>
                    <a:lnTo>
                      <a:pt x="278" y="234"/>
                    </a:lnTo>
                    <a:lnTo>
                      <a:pt x="292" y="242"/>
                    </a:lnTo>
                    <a:lnTo>
                      <a:pt x="305" y="242"/>
                    </a:lnTo>
                    <a:lnTo>
                      <a:pt x="315" y="242"/>
                    </a:lnTo>
                    <a:lnTo>
                      <a:pt x="323" y="237"/>
                    </a:lnTo>
                    <a:lnTo>
                      <a:pt x="340" y="227"/>
                    </a:lnTo>
                    <a:lnTo>
                      <a:pt x="355" y="222"/>
                    </a:lnTo>
                    <a:lnTo>
                      <a:pt x="372" y="214"/>
                    </a:lnTo>
                    <a:lnTo>
                      <a:pt x="380" y="214"/>
                    </a:lnTo>
                    <a:lnTo>
                      <a:pt x="387" y="208"/>
                    </a:lnTo>
                    <a:lnTo>
                      <a:pt x="403" y="202"/>
                    </a:lnTo>
                    <a:lnTo>
                      <a:pt x="408" y="197"/>
                    </a:lnTo>
                    <a:lnTo>
                      <a:pt x="420" y="188"/>
                    </a:lnTo>
                    <a:lnTo>
                      <a:pt x="438" y="175"/>
                    </a:lnTo>
                    <a:lnTo>
                      <a:pt x="443" y="165"/>
                    </a:lnTo>
                    <a:lnTo>
                      <a:pt x="420" y="174"/>
                    </a:lnTo>
                    <a:lnTo>
                      <a:pt x="408" y="175"/>
                    </a:lnTo>
                    <a:lnTo>
                      <a:pt x="403" y="185"/>
                    </a:lnTo>
                    <a:lnTo>
                      <a:pt x="372" y="200"/>
                    </a:lnTo>
                    <a:lnTo>
                      <a:pt x="345" y="208"/>
                    </a:lnTo>
                    <a:lnTo>
                      <a:pt x="327" y="214"/>
                    </a:lnTo>
                    <a:lnTo>
                      <a:pt x="323" y="228"/>
                    </a:lnTo>
                    <a:lnTo>
                      <a:pt x="310" y="234"/>
                    </a:lnTo>
                    <a:lnTo>
                      <a:pt x="293" y="223"/>
                    </a:lnTo>
                    <a:lnTo>
                      <a:pt x="275" y="222"/>
                    </a:lnTo>
                    <a:lnTo>
                      <a:pt x="260" y="214"/>
                    </a:lnTo>
                    <a:lnTo>
                      <a:pt x="260" y="202"/>
                    </a:lnTo>
                    <a:lnTo>
                      <a:pt x="263" y="190"/>
                    </a:lnTo>
                    <a:lnTo>
                      <a:pt x="287" y="155"/>
                    </a:lnTo>
                    <a:lnTo>
                      <a:pt x="300" y="132"/>
                    </a:lnTo>
                    <a:lnTo>
                      <a:pt x="320" y="112"/>
                    </a:lnTo>
                    <a:lnTo>
                      <a:pt x="321" y="87"/>
                    </a:lnTo>
                    <a:lnTo>
                      <a:pt x="445" y="90"/>
                    </a:lnTo>
                    <a:lnTo>
                      <a:pt x="475" y="90"/>
                    </a:lnTo>
                    <a:lnTo>
                      <a:pt x="470" y="121"/>
                    </a:lnTo>
                    <a:lnTo>
                      <a:pt x="468" y="197"/>
                    </a:lnTo>
                    <a:lnTo>
                      <a:pt x="467" y="232"/>
                    </a:lnTo>
                    <a:lnTo>
                      <a:pt x="458" y="223"/>
                    </a:lnTo>
                    <a:lnTo>
                      <a:pt x="460" y="212"/>
                    </a:lnTo>
                    <a:lnTo>
                      <a:pt x="460" y="200"/>
                    </a:lnTo>
                    <a:lnTo>
                      <a:pt x="456" y="194"/>
                    </a:lnTo>
                    <a:lnTo>
                      <a:pt x="453" y="205"/>
                    </a:lnTo>
                    <a:lnTo>
                      <a:pt x="453" y="214"/>
                    </a:lnTo>
                    <a:lnTo>
                      <a:pt x="452" y="228"/>
                    </a:lnTo>
                    <a:lnTo>
                      <a:pt x="448" y="249"/>
                    </a:lnTo>
                    <a:lnTo>
                      <a:pt x="447" y="257"/>
                    </a:lnTo>
                    <a:lnTo>
                      <a:pt x="440" y="275"/>
                    </a:lnTo>
                    <a:lnTo>
                      <a:pt x="432" y="282"/>
                    </a:lnTo>
                    <a:lnTo>
                      <a:pt x="423" y="290"/>
                    </a:lnTo>
                    <a:lnTo>
                      <a:pt x="392" y="300"/>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grpSp>
        <p:sp>
          <p:nvSpPr>
            <p:cNvPr id="20" name="TextBox 19"/>
            <p:cNvSpPr txBox="1"/>
            <p:nvPr/>
          </p:nvSpPr>
          <p:spPr>
            <a:xfrm>
              <a:off x="5607265" y="5180773"/>
              <a:ext cx="1970732" cy="579646"/>
            </a:xfrm>
            <a:prstGeom prst="rect">
              <a:avLst/>
            </a:prstGeom>
            <a:noFill/>
            <a:ln w="12700">
              <a:solidFill>
                <a:schemeClr val="bg1"/>
              </a:solidFill>
            </a:ln>
            <a:effectLst/>
          </p:spPr>
          <p:txBody>
            <a:bodyPr wrap="none" rtlCol="0">
              <a:spAutoFit/>
            </a:bodyPr>
            <a:lstStyle/>
            <a:p>
              <a:r>
                <a:rPr lang="en-US" sz="1000" b="1">
                  <a:solidFill>
                    <a:schemeClr val="tx1"/>
                  </a:solidFill>
                  <a:latin typeface="+mn-lt"/>
                </a:rPr>
                <a:t>Washington State Total Population </a:t>
              </a:r>
              <a:r>
                <a:rPr lang="en-US" sz="1000" b="1" i="1">
                  <a:solidFill>
                    <a:schemeClr val="tx1"/>
                  </a:solidFill>
                  <a:latin typeface="+mn-lt"/>
                </a:rPr>
                <a:t>(estimate)</a:t>
              </a:r>
            </a:p>
            <a:p>
              <a:r>
                <a:rPr lang="en-US" sz="1000" b="1">
                  <a:solidFill>
                    <a:schemeClr val="tx1"/>
                  </a:solidFill>
                  <a:latin typeface="+mn-lt"/>
                </a:rPr>
                <a:t>April 2019: 7,546,410</a:t>
              </a:r>
            </a:p>
            <a:p>
              <a:pPr>
                <a:spcBef>
                  <a:spcPts val="200"/>
                </a:spcBef>
              </a:pPr>
              <a:r>
                <a:rPr lang="en-US" sz="1000" b="1" i="1">
                  <a:solidFill>
                    <a:schemeClr val="tx1"/>
                  </a:solidFill>
                  <a:latin typeface="+mn-lt"/>
                </a:rPr>
                <a:t>Source: </a:t>
              </a:r>
              <a:r>
                <a:rPr lang="en-US" sz="1000" b="1">
                  <a:solidFill>
                    <a:schemeClr val="tx1"/>
                  </a:solidFill>
                  <a:latin typeface="+mn-lt"/>
                </a:rPr>
                <a:t>Office of Financial Management</a:t>
              </a:r>
            </a:p>
          </p:txBody>
        </p:sp>
        <p:sp>
          <p:nvSpPr>
            <p:cNvPr id="21" name="TextBox 20"/>
            <p:cNvSpPr txBox="1"/>
            <p:nvPr/>
          </p:nvSpPr>
          <p:spPr>
            <a:xfrm>
              <a:off x="3463456" y="1458343"/>
              <a:ext cx="528029" cy="400110"/>
            </a:xfrm>
            <a:prstGeom prst="rect">
              <a:avLst/>
            </a:prstGeom>
            <a:noFill/>
            <a:ln w="12700">
              <a:noFill/>
            </a:ln>
            <a:effectLst/>
          </p:spPr>
          <p:txBody>
            <a:bodyPr wrap="none" rtlCol="0">
              <a:spAutoFit/>
            </a:bodyPr>
            <a:lstStyle/>
            <a:p>
              <a:pPr algn="ctr">
                <a:spcBef>
                  <a:spcPts val="200"/>
                </a:spcBef>
              </a:pPr>
              <a:r>
                <a:rPr lang="en-US" sz="1000" b="1">
                  <a:solidFill>
                    <a:schemeClr val="bg1"/>
                  </a:solidFill>
                  <a:latin typeface="+mn-lt"/>
                </a:rPr>
                <a:t>Whatcom</a:t>
              </a:r>
            </a:p>
            <a:p>
              <a:pPr algn="ctr"/>
              <a:r>
                <a:rPr lang="en-US" sz="1000" b="1" i="1">
                  <a:solidFill>
                    <a:schemeClr val="bg1"/>
                  </a:solidFill>
                  <a:latin typeface="+mn-lt"/>
                </a:rPr>
                <a:t>225,300</a:t>
              </a:r>
            </a:p>
          </p:txBody>
        </p:sp>
        <p:sp>
          <p:nvSpPr>
            <p:cNvPr id="22" name="TextBox 21"/>
            <p:cNvSpPr txBox="1"/>
            <p:nvPr/>
          </p:nvSpPr>
          <p:spPr>
            <a:xfrm>
              <a:off x="3465988" y="1893619"/>
              <a:ext cx="459501" cy="400110"/>
            </a:xfrm>
            <a:prstGeom prst="rect">
              <a:avLst/>
            </a:prstGeom>
            <a:noFill/>
            <a:ln w="12700">
              <a:noFill/>
            </a:ln>
            <a:effectLst/>
          </p:spPr>
          <p:txBody>
            <a:bodyPr wrap="none" rtlCol="0">
              <a:spAutoFit/>
            </a:bodyPr>
            <a:lstStyle/>
            <a:p>
              <a:pPr algn="ctr"/>
              <a:r>
                <a:rPr lang="en-US" sz="1000" b="1">
                  <a:solidFill>
                    <a:schemeClr val="bg1"/>
                  </a:solidFill>
                  <a:latin typeface="+mn-lt"/>
                </a:rPr>
                <a:t>Skagit</a:t>
              </a:r>
            </a:p>
            <a:p>
              <a:pPr algn="ctr"/>
              <a:r>
                <a:rPr lang="en-US" sz="1000" b="1" i="1">
                  <a:solidFill>
                    <a:schemeClr val="bg1"/>
                  </a:solidFill>
                  <a:latin typeface="+mn-lt"/>
                </a:rPr>
                <a:t>129,200</a:t>
              </a:r>
            </a:p>
          </p:txBody>
        </p:sp>
        <p:sp>
          <p:nvSpPr>
            <p:cNvPr id="23" name="TextBox 22"/>
            <p:cNvSpPr txBox="1"/>
            <p:nvPr/>
          </p:nvSpPr>
          <p:spPr>
            <a:xfrm>
              <a:off x="3430287" y="2428065"/>
              <a:ext cx="583333" cy="400110"/>
            </a:xfrm>
            <a:prstGeom prst="rect">
              <a:avLst/>
            </a:prstGeom>
            <a:noFill/>
            <a:ln w="12700">
              <a:noFill/>
            </a:ln>
            <a:effectLst/>
          </p:spPr>
          <p:txBody>
            <a:bodyPr wrap="none" rtlCol="0">
              <a:spAutoFit/>
            </a:bodyPr>
            <a:lstStyle/>
            <a:p>
              <a:pPr algn="ctr"/>
              <a:r>
                <a:rPr lang="en-US" sz="1000" b="1">
                  <a:solidFill>
                    <a:schemeClr val="tx1"/>
                  </a:solidFill>
                  <a:latin typeface="+mn-lt"/>
                </a:rPr>
                <a:t>Snohomish</a:t>
              </a:r>
            </a:p>
            <a:p>
              <a:pPr algn="ctr"/>
              <a:r>
                <a:rPr lang="en-US" sz="1000" b="1" i="1">
                  <a:solidFill>
                    <a:schemeClr val="tx1"/>
                  </a:solidFill>
                  <a:latin typeface="+mn-lt"/>
                </a:rPr>
                <a:t>818,700</a:t>
              </a:r>
            </a:p>
          </p:txBody>
        </p:sp>
        <p:sp>
          <p:nvSpPr>
            <p:cNvPr id="24" name="TextBox 23"/>
            <p:cNvSpPr txBox="1"/>
            <p:nvPr/>
          </p:nvSpPr>
          <p:spPr>
            <a:xfrm>
              <a:off x="3244414" y="3008582"/>
              <a:ext cx="703558" cy="553998"/>
            </a:xfrm>
            <a:prstGeom prst="rect">
              <a:avLst/>
            </a:prstGeom>
            <a:noFill/>
            <a:ln w="12700">
              <a:noFill/>
            </a:ln>
            <a:effectLst/>
          </p:spPr>
          <p:txBody>
            <a:bodyPr wrap="none" rtlCol="0">
              <a:spAutoFit/>
            </a:bodyPr>
            <a:lstStyle/>
            <a:p>
              <a:pPr algn="ctr"/>
              <a:r>
                <a:rPr lang="en-US" sz="1000" b="1">
                  <a:solidFill>
                    <a:schemeClr val="tx1"/>
                  </a:solidFill>
                  <a:latin typeface="+mn-lt"/>
                </a:rPr>
                <a:t>Seattle &amp; King</a:t>
              </a:r>
            </a:p>
            <a:p>
              <a:pPr algn="ctr"/>
              <a:r>
                <a:rPr lang="en-US" sz="1000" b="1">
                  <a:solidFill>
                    <a:schemeClr val="tx1"/>
                  </a:solidFill>
                  <a:latin typeface="+mn-lt"/>
                </a:rPr>
                <a:t>County</a:t>
              </a:r>
            </a:p>
            <a:p>
              <a:pPr algn="ctr"/>
              <a:r>
                <a:rPr lang="en-US" sz="1000" b="1" i="1">
                  <a:solidFill>
                    <a:schemeClr val="tx1"/>
                  </a:solidFill>
                  <a:latin typeface="+mn-lt"/>
                </a:rPr>
                <a:t>2,226,300</a:t>
              </a:r>
            </a:p>
          </p:txBody>
        </p:sp>
        <p:sp>
          <p:nvSpPr>
            <p:cNvPr id="25" name="TextBox 24"/>
            <p:cNvSpPr txBox="1"/>
            <p:nvPr/>
          </p:nvSpPr>
          <p:spPr>
            <a:xfrm>
              <a:off x="3027229" y="3676919"/>
              <a:ext cx="772086" cy="400110"/>
            </a:xfrm>
            <a:prstGeom prst="rect">
              <a:avLst/>
            </a:prstGeom>
            <a:noFill/>
            <a:ln w="12700">
              <a:noFill/>
            </a:ln>
            <a:effectLst/>
          </p:spPr>
          <p:txBody>
            <a:bodyPr wrap="none" rtlCol="0">
              <a:spAutoFit/>
            </a:bodyPr>
            <a:lstStyle/>
            <a:p>
              <a:pPr algn="ctr"/>
              <a:r>
                <a:rPr lang="en-US" sz="1000" b="1">
                  <a:solidFill>
                    <a:schemeClr val="tx1"/>
                  </a:solidFill>
                  <a:latin typeface="+mn-lt"/>
                </a:rPr>
                <a:t>Tacoma-Pierce*</a:t>
              </a:r>
            </a:p>
            <a:p>
              <a:pPr algn="ctr"/>
              <a:r>
                <a:rPr lang="en-US" sz="1000" b="1" i="1">
                  <a:solidFill>
                    <a:schemeClr val="tx1"/>
                  </a:solidFill>
                  <a:latin typeface="+mn-lt"/>
                </a:rPr>
                <a:t>888,300</a:t>
              </a:r>
            </a:p>
          </p:txBody>
        </p:sp>
        <p:sp>
          <p:nvSpPr>
            <p:cNvPr id="26" name="TextBox 25"/>
            <p:cNvSpPr txBox="1"/>
            <p:nvPr/>
          </p:nvSpPr>
          <p:spPr>
            <a:xfrm>
              <a:off x="2762893" y="4149869"/>
              <a:ext cx="410209" cy="400110"/>
            </a:xfrm>
            <a:prstGeom prst="rect">
              <a:avLst/>
            </a:prstGeom>
            <a:noFill/>
            <a:ln w="12700">
              <a:noFill/>
            </a:ln>
            <a:effectLst/>
          </p:spPr>
          <p:txBody>
            <a:bodyPr wrap="none" rtlCol="0">
              <a:spAutoFit/>
            </a:bodyPr>
            <a:lstStyle/>
            <a:p>
              <a:pPr algn="ctr"/>
              <a:r>
                <a:rPr lang="en-US" sz="1000" b="1">
                  <a:solidFill>
                    <a:schemeClr val="bg1"/>
                  </a:solidFill>
                  <a:latin typeface="+mn-lt"/>
                </a:rPr>
                <a:t>Lewis</a:t>
              </a:r>
            </a:p>
            <a:p>
              <a:pPr algn="ctr"/>
              <a:r>
                <a:rPr lang="en-US" sz="1000" b="1">
                  <a:solidFill>
                    <a:schemeClr val="bg1"/>
                  </a:solidFill>
                  <a:latin typeface="+mn-lt"/>
                </a:rPr>
                <a:t>79,480</a:t>
              </a:r>
            </a:p>
          </p:txBody>
        </p:sp>
        <p:sp>
          <p:nvSpPr>
            <p:cNvPr id="27" name="TextBox 26"/>
            <p:cNvSpPr txBox="1"/>
            <p:nvPr/>
          </p:nvSpPr>
          <p:spPr>
            <a:xfrm>
              <a:off x="2617249" y="4597887"/>
              <a:ext cx="459501" cy="400110"/>
            </a:xfrm>
            <a:prstGeom prst="rect">
              <a:avLst/>
            </a:prstGeom>
            <a:noFill/>
            <a:ln w="12700">
              <a:noFill/>
            </a:ln>
            <a:effectLst/>
          </p:spPr>
          <p:txBody>
            <a:bodyPr wrap="none" rtlCol="0">
              <a:spAutoFit/>
            </a:bodyPr>
            <a:lstStyle/>
            <a:p>
              <a:pPr algn="ctr"/>
              <a:r>
                <a:rPr lang="en-US" sz="1000" b="1">
                  <a:solidFill>
                    <a:schemeClr val="bg1"/>
                  </a:solidFill>
                  <a:latin typeface="+mn-lt"/>
                </a:rPr>
                <a:t>Cowlitz</a:t>
              </a:r>
            </a:p>
            <a:p>
              <a:pPr algn="ctr"/>
              <a:r>
                <a:rPr lang="en-US" sz="1000" b="1" i="1">
                  <a:solidFill>
                    <a:schemeClr val="bg1"/>
                  </a:solidFill>
                  <a:latin typeface="+mn-lt"/>
                </a:rPr>
                <a:t>108,950</a:t>
              </a:r>
            </a:p>
          </p:txBody>
        </p:sp>
        <p:sp>
          <p:nvSpPr>
            <p:cNvPr id="28" name="TextBox 27"/>
            <p:cNvSpPr txBox="1"/>
            <p:nvPr/>
          </p:nvSpPr>
          <p:spPr>
            <a:xfrm>
              <a:off x="2742374" y="5105312"/>
              <a:ext cx="459501" cy="400110"/>
            </a:xfrm>
            <a:prstGeom prst="rect">
              <a:avLst/>
            </a:prstGeom>
            <a:noFill/>
            <a:ln w="12700">
              <a:noFill/>
            </a:ln>
            <a:effectLst/>
          </p:spPr>
          <p:txBody>
            <a:bodyPr wrap="none" rtlCol="0">
              <a:spAutoFit/>
            </a:bodyPr>
            <a:lstStyle/>
            <a:p>
              <a:pPr algn="ctr"/>
              <a:r>
                <a:rPr lang="en-US" sz="1000" b="1">
                  <a:solidFill>
                    <a:schemeClr val="tx1"/>
                  </a:solidFill>
                  <a:latin typeface="+mn-lt"/>
                </a:rPr>
                <a:t>Clark*</a:t>
              </a:r>
            </a:p>
            <a:p>
              <a:pPr algn="ctr"/>
              <a:r>
                <a:rPr lang="en-US" sz="1000" b="1" i="1">
                  <a:solidFill>
                    <a:schemeClr val="tx1"/>
                  </a:solidFill>
                  <a:latin typeface="+mn-lt"/>
                </a:rPr>
                <a:t>488,500</a:t>
              </a:r>
            </a:p>
          </p:txBody>
        </p:sp>
        <p:sp>
          <p:nvSpPr>
            <p:cNvPr id="29" name="TextBox 28"/>
            <p:cNvSpPr txBox="1"/>
            <p:nvPr/>
          </p:nvSpPr>
          <p:spPr>
            <a:xfrm>
              <a:off x="3271139" y="4685563"/>
              <a:ext cx="524422" cy="400110"/>
            </a:xfrm>
            <a:prstGeom prst="rect">
              <a:avLst/>
            </a:prstGeom>
            <a:noFill/>
            <a:ln w="12700">
              <a:noFill/>
            </a:ln>
            <a:effectLst/>
          </p:spPr>
          <p:txBody>
            <a:bodyPr wrap="none" rtlCol="0">
              <a:spAutoFit/>
            </a:bodyPr>
            <a:lstStyle/>
            <a:p>
              <a:pPr algn="ctr"/>
              <a:r>
                <a:rPr lang="en-US" sz="1000" b="1">
                  <a:solidFill>
                    <a:schemeClr val="bg1"/>
                  </a:solidFill>
                  <a:latin typeface="+mn-lt"/>
                </a:rPr>
                <a:t>Skamania</a:t>
              </a:r>
            </a:p>
            <a:p>
              <a:pPr algn="ctr"/>
              <a:r>
                <a:rPr lang="en-US" sz="1000" b="1" i="1">
                  <a:solidFill>
                    <a:schemeClr val="bg1"/>
                  </a:solidFill>
                  <a:latin typeface="+mn-lt"/>
                </a:rPr>
                <a:t>12,060</a:t>
              </a:r>
            </a:p>
          </p:txBody>
        </p:sp>
        <p:sp>
          <p:nvSpPr>
            <p:cNvPr id="30" name="TextBox 29"/>
            <p:cNvSpPr txBox="1"/>
            <p:nvPr/>
          </p:nvSpPr>
          <p:spPr>
            <a:xfrm>
              <a:off x="4115785" y="5026568"/>
              <a:ext cx="463108" cy="400110"/>
            </a:xfrm>
            <a:prstGeom prst="rect">
              <a:avLst/>
            </a:prstGeom>
            <a:noFill/>
            <a:ln w="12700">
              <a:noFill/>
            </a:ln>
            <a:effectLst/>
          </p:spPr>
          <p:txBody>
            <a:bodyPr wrap="none" rtlCol="0">
              <a:spAutoFit/>
            </a:bodyPr>
            <a:lstStyle/>
            <a:p>
              <a:pPr algn="ctr"/>
              <a:r>
                <a:rPr lang="en-US" sz="1000" b="1">
                  <a:solidFill>
                    <a:schemeClr val="bg1"/>
                  </a:solidFill>
                  <a:latin typeface="+mn-lt"/>
                </a:rPr>
                <a:t>Klickitat</a:t>
              </a:r>
            </a:p>
            <a:p>
              <a:pPr algn="ctr"/>
              <a:r>
                <a:rPr lang="en-US" sz="1000" b="1" i="1">
                  <a:solidFill>
                    <a:schemeClr val="bg1"/>
                  </a:solidFill>
                  <a:latin typeface="+mn-lt"/>
                </a:rPr>
                <a:t>22,430</a:t>
              </a:r>
            </a:p>
          </p:txBody>
        </p:sp>
        <p:sp>
          <p:nvSpPr>
            <p:cNvPr id="31" name="TextBox 30"/>
            <p:cNvSpPr txBox="1"/>
            <p:nvPr/>
          </p:nvSpPr>
          <p:spPr>
            <a:xfrm>
              <a:off x="2530110" y="2120897"/>
              <a:ext cx="410209" cy="400110"/>
            </a:xfrm>
            <a:prstGeom prst="rect">
              <a:avLst/>
            </a:prstGeom>
            <a:noFill/>
            <a:ln w="12700">
              <a:noFill/>
            </a:ln>
            <a:effectLst/>
          </p:spPr>
          <p:txBody>
            <a:bodyPr wrap="none" rtlCol="0">
              <a:spAutoFit/>
            </a:bodyPr>
            <a:lstStyle/>
            <a:p>
              <a:pPr algn="ctr"/>
              <a:r>
                <a:rPr lang="en-US" sz="1000" b="1">
                  <a:solidFill>
                    <a:schemeClr val="tx1"/>
                  </a:solidFill>
                  <a:latin typeface="+mn-lt"/>
                </a:rPr>
                <a:t>Island</a:t>
              </a:r>
            </a:p>
            <a:p>
              <a:pPr algn="ctr"/>
              <a:r>
                <a:rPr lang="en-US" sz="1000" b="1" i="1">
                  <a:solidFill>
                    <a:schemeClr val="tx1"/>
                  </a:solidFill>
                  <a:latin typeface="+mn-lt"/>
                </a:rPr>
                <a:t>84,820</a:t>
              </a:r>
            </a:p>
          </p:txBody>
        </p:sp>
        <p:sp>
          <p:nvSpPr>
            <p:cNvPr id="32" name="TextBox 31"/>
            <p:cNvSpPr txBox="1"/>
            <p:nvPr/>
          </p:nvSpPr>
          <p:spPr>
            <a:xfrm>
              <a:off x="1592260" y="2384490"/>
              <a:ext cx="433052" cy="400110"/>
            </a:xfrm>
            <a:prstGeom prst="rect">
              <a:avLst/>
            </a:prstGeom>
            <a:noFill/>
            <a:ln w="12700">
              <a:noFill/>
            </a:ln>
            <a:effectLst/>
          </p:spPr>
          <p:txBody>
            <a:bodyPr wrap="none" rtlCol="0">
              <a:spAutoFit/>
            </a:bodyPr>
            <a:lstStyle/>
            <a:p>
              <a:pPr algn="ctr"/>
              <a:r>
                <a:rPr lang="en-US" sz="1000" b="1">
                  <a:solidFill>
                    <a:schemeClr val="bg1"/>
                  </a:solidFill>
                  <a:latin typeface="+mn-lt"/>
                </a:rPr>
                <a:t>Clallam</a:t>
              </a:r>
            </a:p>
            <a:p>
              <a:pPr algn="ctr"/>
              <a:r>
                <a:rPr lang="en-US" sz="1000" b="1" i="1">
                  <a:solidFill>
                    <a:schemeClr val="bg1"/>
                  </a:solidFill>
                  <a:latin typeface="+mn-lt"/>
                </a:rPr>
                <a:t>76,010</a:t>
              </a:r>
            </a:p>
          </p:txBody>
        </p:sp>
        <p:sp>
          <p:nvSpPr>
            <p:cNvPr id="33" name="TextBox 32"/>
            <p:cNvSpPr txBox="1"/>
            <p:nvPr/>
          </p:nvSpPr>
          <p:spPr>
            <a:xfrm>
              <a:off x="1664326" y="2773299"/>
              <a:ext cx="501580" cy="400110"/>
            </a:xfrm>
            <a:prstGeom prst="rect">
              <a:avLst/>
            </a:prstGeom>
            <a:noFill/>
            <a:ln w="12700">
              <a:noFill/>
            </a:ln>
            <a:effectLst/>
          </p:spPr>
          <p:txBody>
            <a:bodyPr wrap="none" rtlCol="0">
              <a:spAutoFit/>
            </a:bodyPr>
            <a:lstStyle/>
            <a:p>
              <a:pPr algn="ctr"/>
              <a:r>
                <a:rPr lang="en-US" sz="1000" b="1">
                  <a:solidFill>
                    <a:schemeClr val="bg1"/>
                  </a:solidFill>
                  <a:latin typeface="+mn-lt"/>
                </a:rPr>
                <a:t>Jefferson</a:t>
              </a:r>
            </a:p>
            <a:p>
              <a:pPr algn="ctr"/>
              <a:r>
                <a:rPr lang="en-US" sz="1000" b="1" i="1">
                  <a:solidFill>
                    <a:schemeClr val="bg1"/>
                  </a:solidFill>
                  <a:latin typeface="+mn-lt"/>
                </a:rPr>
                <a:t>31,900</a:t>
              </a:r>
            </a:p>
          </p:txBody>
        </p:sp>
        <p:sp>
          <p:nvSpPr>
            <p:cNvPr id="34" name="TextBox 33"/>
            <p:cNvSpPr txBox="1"/>
            <p:nvPr/>
          </p:nvSpPr>
          <p:spPr>
            <a:xfrm>
              <a:off x="1656426" y="3185348"/>
              <a:ext cx="416219" cy="553998"/>
            </a:xfrm>
            <a:prstGeom prst="rect">
              <a:avLst/>
            </a:prstGeom>
            <a:noFill/>
            <a:ln w="12700">
              <a:noFill/>
            </a:ln>
            <a:effectLst/>
          </p:spPr>
          <p:txBody>
            <a:bodyPr wrap="none" rtlCol="0">
              <a:spAutoFit/>
            </a:bodyPr>
            <a:lstStyle/>
            <a:p>
              <a:pPr algn="ctr"/>
              <a:r>
                <a:rPr lang="en-US" sz="1000" b="1">
                  <a:solidFill>
                    <a:schemeClr val="bg1"/>
                  </a:solidFill>
                  <a:latin typeface="+mn-lt"/>
                </a:rPr>
                <a:t>Grays</a:t>
              </a:r>
            </a:p>
            <a:p>
              <a:pPr algn="ctr"/>
              <a:r>
                <a:rPr lang="en-US" sz="1000" b="1">
                  <a:solidFill>
                    <a:schemeClr val="bg1"/>
                  </a:solidFill>
                  <a:latin typeface="+mn-lt"/>
                </a:rPr>
                <a:t>Harbor</a:t>
              </a:r>
            </a:p>
            <a:p>
              <a:pPr algn="ctr"/>
              <a:r>
                <a:rPr lang="en-US" sz="1000" b="1" i="1">
                  <a:solidFill>
                    <a:schemeClr val="bg1"/>
                  </a:solidFill>
                  <a:latin typeface="+mn-lt"/>
                </a:rPr>
                <a:t>74,160</a:t>
              </a:r>
            </a:p>
          </p:txBody>
        </p:sp>
        <p:sp>
          <p:nvSpPr>
            <p:cNvPr id="35" name="TextBox 34"/>
            <p:cNvSpPr txBox="1"/>
            <p:nvPr/>
          </p:nvSpPr>
          <p:spPr>
            <a:xfrm>
              <a:off x="1814710" y="4123896"/>
              <a:ext cx="410209" cy="400110"/>
            </a:xfrm>
            <a:prstGeom prst="rect">
              <a:avLst/>
            </a:prstGeom>
            <a:noFill/>
            <a:ln w="12700">
              <a:noFill/>
            </a:ln>
            <a:effectLst/>
          </p:spPr>
          <p:txBody>
            <a:bodyPr wrap="none" rtlCol="0">
              <a:spAutoFit/>
            </a:bodyPr>
            <a:lstStyle/>
            <a:p>
              <a:pPr algn="ctr"/>
              <a:r>
                <a:rPr lang="en-US" sz="1000" b="1">
                  <a:solidFill>
                    <a:schemeClr val="bg1"/>
                  </a:solidFill>
                  <a:latin typeface="+mn-lt"/>
                </a:rPr>
                <a:t>Pacific</a:t>
              </a:r>
            </a:p>
            <a:p>
              <a:pPr algn="ctr"/>
              <a:r>
                <a:rPr lang="en-US" sz="1000" b="1" i="1">
                  <a:solidFill>
                    <a:schemeClr val="bg1"/>
                  </a:solidFill>
                  <a:latin typeface="+mn-lt"/>
                </a:rPr>
                <a:t>21,640</a:t>
              </a:r>
            </a:p>
          </p:txBody>
        </p:sp>
        <p:sp>
          <p:nvSpPr>
            <p:cNvPr id="36" name="TextBox 35"/>
            <p:cNvSpPr txBox="1"/>
            <p:nvPr/>
          </p:nvSpPr>
          <p:spPr>
            <a:xfrm>
              <a:off x="1710646" y="4605462"/>
              <a:ext cx="616996" cy="400110"/>
            </a:xfrm>
            <a:prstGeom prst="rect">
              <a:avLst/>
            </a:prstGeom>
            <a:noFill/>
            <a:ln w="12700">
              <a:noFill/>
            </a:ln>
            <a:effectLst/>
          </p:spPr>
          <p:txBody>
            <a:bodyPr wrap="none" rtlCol="0">
              <a:spAutoFit/>
            </a:bodyPr>
            <a:lstStyle/>
            <a:p>
              <a:pPr algn="ctr"/>
              <a:r>
                <a:rPr lang="en-US" sz="1000" b="1">
                  <a:solidFill>
                    <a:schemeClr val="tx1"/>
                  </a:solidFill>
                  <a:latin typeface="+mn-lt"/>
                </a:rPr>
                <a:t>Wahkiakum</a:t>
              </a:r>
            </a:p>
            <a:p>
              <a:pPr algn="ctr"/>
              <a:r>
                <a:rPr lang="en-US" sz="1000" b="1" i="1">
                  <a:solidFill>
                    <a:schemeClr val="tx1"/>
                  </a:solidFill>
                  <a:latin typeface="+mn-lt"/>
                </a:rPr>
                <a:t>4,190</a:t>
              </a:r>
            </a:p>
          </p:txBody>
        </p:sp>
        <p:sp>
          <p:nvSpPr>
            <p:cNvPr id="37" name="TextBox 36"/>
            <p:cNvSpPr txBox="1"/>
            <p:nvPr/>
          </p:nvSpPr>
          <p:spPr>
            <a:xfrm>
              <a:off x="2438925" y="3750297"/>
              <a:ext cx="499175" cy="400110"/>
            </a:xfrm>
            <a:prstGeom prst="rect">
              <a:avLst/>
            </a:prstGeom>
            <a:noFill/>
            <a:ln w="12700">
              <a:noFill/>
            </a:ln>
            <a:effectLst/>
          </p:spPr>
          <p:txBody>
            <a:bodyPr wrap="none" rtlCol="0">
              <a:spAutoFit/>
            </a:bodyPr>
            <a:lstStyle/>
            <a:p>
              <a:pPr algn="ctr"/>
              <a:r>
                <a:rPr lang="en-US" sz="1000" b="1">
                  <a:solidFill>
                    <a:schemeClr val="bg1"/>
                  </a:solidFill>
                  <a:latin typeface="+mn-lt"/>
                </a:rPr>
                <a:t>Thurston</a:t>
              </a:r>
            </a:p>
            <a:p>
              <a:pPr algn="ctr"/>
              <a:r>
                <a:rPr lang="en-US" sz="1000" b="1" i="1">
                  <a:solidFill>
                    <a:schemeClr val="bg1"/>
                  </a:solidFill>
                  <a:latin typeface="+mn-lt"/>
                </a:rPr>
                <a:t>285,800</a:t>
              </a:r>
            </a:p>
          </p:txBody>
        </p:sp>
        <p:sp>
          <p:nvSpPr>
            <p:cNvPr id="38" name="TextBox 37"/>
            <p:cNvSpPr txBox="1"/>
            <p:nvPr/>
          </p:nvSpPr>
          <p:spPr>
            <a:xfrm>
              <a:off x="2182098" y="3340557"/>
              <a:ext cx="411410" cy="400110"/>
            </a:xfrm>
            <a:prstGeom prst="rect">
              <a:avLst/>
            </a:prstGeom>
            <a:noFill/>
            <a:ln w="12700">
              <a:noFill/>
            </a:ln>
            <a:effectLst/>
          </p:spPr>
          <p:txBody>
            <a:bodyPr wrap="none" rtlCol="0">
              <a:spAutoFit/>
            </a:bodyPr>
            <a:lstStyle/>
            <a:p>
              <a:pPr algn="ctr"/>
              <a:r>
                <a:rPr lang="en-US" sz="1000" b="1">
                  <a:solidFill>
                    <a:schemeClr val="bg1"/>
                  </a:solidFill>
                  <a:latin typeface="+mn-lt"/>
                </a:rPr>
                <a:t>Mason</a:t>
              </a:r>
            </a:p>
            <a:p>
              <a:pPr algn="ctr"/>
              <a:r>
                <a:rPr lang="en-US" sz="1000" b="1" i="1">
                  <a:solidFill>
                    <a:schemeClr val="bg1"/>
                  </a:solidFill>
                  <a:latin typeface="+mn-lt"/>
                </a:rPr>
                <a:t>64,980</a:t>
              </a:r>
            </a:p>
          </p:txBody>
        </p:sp>
        <p:sp>
          <p:nvSpPr>
            <p:cNvPr id="39" name="TextBox 38"/>
            <p:cNvSpPr txBox="1"/>
            <p:nvPr/>
          </p:nvSpPr>
          <p:spPr>
            <a:xfrm>
              <a:off x="4324847" y="4318502"/>
              <a:ext cx="459501" cy="400110"/>
            </a:xfrm>
            <a:prstGeom prst="rect">
              <a:avLst/>
            </a:prstGeom>
            <a:noFill/>
            <a:ln w="12700">
              <a:noFill/>
            </a:ln>
            <a:effectLst/>
          </p:spPr>
          <p:txBody>
            <a:bodyPr wrap="none" rtlCol="0">
              <a:spAutoFit/>
            </a:bodyPr>
            <a:lstStyle/>
            <a:p>
              <a:pPr algn="ctr"/>
              <a:r>
                <a:rPr lang="en-US" sz="1000" b="1">
                  <a:solidFill>
                    <a:schemeClr val="tx1"/>
                  </a:solidFill>
                  <a:latin typeface="+mn-lt"/>
                </a:rPr>
                <a:t>Yakima</a:t>
              </a:r>
            </a:p>
            <a:p>
              <a:pPr algn="ctr"/>
              <a:r>
                <a:rPr lang="en-US" sz="1000" b="1" i="1">
                  <a:solidFill>
                    <a:schemeClr val="tx1"/>
                  </a:solidFill>
                  <a:latin typeface="+mn-lt"/>
                </a:rPr>
                <a:t>255,950</a:t>
              </a:r>
            </a:p>
          </p:txBody>
        </p:sp>
        <p:sp>
          <p:nvSpPr>
            <p:cNvPr id="40" name="TextBox 39"/>
            <p:cNvSpPr txBox="1"/>
            <p:nvPr/>
          </p:nvSpPr>
          <p:spPr>
            <a:xfrm>
              <a:off x="4341538" y="3514832"/>
              <a:ext cx="425837" cy="400110"/>
            </a:xfrm>
            <a:prstGeom prst="rect">
              <a:avLst/>
            </a:prstGeom>
            <a:noFill/>
            <a:ln w="12700">
              <a:noFill/>
            </a:ln>
            <a:effectLst/>
          </p:spPr>
          <p:txBody>
            <a:bodyPr wrap="none" rtlCol="0">
              <a:spAutoFit/>
            </a:bodyPr>
            <a:lstStyle/>
            <a:p>
              <a:pPr algn="ctr"/>
              <a:r>
                <a:rPr lang="en-US" sz="1000" b="1">
                  <a:solidFill>
                    <a:schemeClr val="tx1"/>
                  </a:solidFill>
                  <a:latin typeface="+mn-lt"/>
                </a:rPr>
                <a:t>Kittitas</a:t>
              </a:r>
            </a:p>
            <a:p>
              <a:pPr algn="ctr"/>
              <a:r>
                <a:rPr lang="en-US" sz="1000" b="1" i="1">
                  <a:solidFill>
                    <a:schemeClr val="tx1"/>
                  </a:solidFill>
                  <a:latin typeface="+mn-lt"/>
                </a:rPr>
                <a:t>46,570</a:t>
              </a:r>
            </a:p>
          </p:txBody>
        </p:sp>
        <p:sp>
          <p:nvSpPr>
            <p:cNvPr id="41" name="TextBox 40"/>
            <p:cNvSpPr txBox="1"/>
            <p:nvPr/>
          </p:nvSpPr>
          <p:spPr>
            <a:xfrm>
              <a:off x="4410824" y="2890319"/>
              <a:ext cx="411410" cy="400110"/>
            </a:xfrm>
            <a:prstGeom prst="rect">
              <a:avLst/>
            </a:prstGeom>
            <a:noFill/>
            <a:ln w="12700">
              <a:noFill/>
            </a:ln>
            <a:effectLst/>
          </p:spPr>
          <p:txBody>
            <a:bodyPr wrap="none" rtlCol="0">
              <a:spAutoFit/>
            </a:bodyPr>
            <a:lstStyle/>
            <a:p>
              <a:pPr algn="ctr">
                <a:spcBef>
                  <a:spcPts val="200"/>
                </a:spcBef>
              </a:pPr>
              <a:r>
                <a:rPr lang="en-US" sz="1000" b="1">
                  <a:solidFill>
                    <a:schemeClr val="bg1"/>
                  </a:solidFill>
                  <a:latin typeface="+mn-lt"/>
                </a:rPr>
                <a:t>Chelan</a:t>
              </a:r>
            </a:p>
            <a:p>
              <a:pPr algn="ctr"/>
              <a:r>
                <a:rPr lang="en-US" sz="1000" b="1" i="1">
                  <a:solidFill>
                    <a:schemeClr val="bg1"/>
                  </a:solidFill>
                  <a:latin typeface="+mn-lt"/>
                </a:rPr>
                <a:t>78,420</a:t>
              </a:r>
            </a:p>
          </p:txBody>
        </p:sp>
        <p:sp>
          <p:nvSpPr>
            <p:cNvPr id="42" name="TextBox 41"/>
            <p:cNvSpPr txBox="1"/>
            <p:nvPr/>
          </p:nvSpPr>
          <p:spPr>
            <a:xfrm>
              <a:off x="5060515" y="2909125"/>
              <a:ext cx="457096" cy="400110"/>
            </a:xfrm>
            <a:prstGeom prst="rect">
              <a:avLst/>
            </a:prstGeom>
            <a:noFill/>
            <a:ln w="12700">
              <a:noFill/>
            </a:ln>
            <a:effectLst/>
          </p:spPr>
          <p:txBody>
            <a:bodyPr wrap="none" rtlCol="0">
              <a:spAutoFit/>
            </a:bodyPr>
            <a:lstStyle/>
            <a:p>
              <a:pPr algn="ctr">
                <a:spcBef>
                  <a:spcPts val="200"/>
                </a:spcBef>
              </a:pPr>
              <a:r>
                <a:rPr lang="en-US" sz="1000" b="1">
                  <a:solidFill>
                    <a:schemeClr val="bg1"/>
                  </a:solidFill>
                  <a:latin typeface="+mn-lt"/>
                </a:rPr>
                <a:t>Douglas</a:t>
              </a:r>
            </a:p>
            <a:p>
              <a:pPr algn="ctr"/>
              <a:r>
                <a:rPr lang="en-US" sz="1000" b="1" i="1">
                  <a:solidFill>
                    <a:schemeClr val="bg1"/>
                  </a:solidFill>
                  <a:latin typeface="+mn-lt"/>
                </a:rPr>
                <a:t>42,820</a:t>
              </a:r>
            </a:p>
          </p:txBody>
        </p:sp>
        <p:sp>
          <p:nvSpPr>
            <p:cNvPr id="43" name="TextBox 42"/>
            <p:cNvSpPr txBox="1"/>
            <p:nvPr/>
          </p:nvSpPr>
          <p:spPr>
            <a:xfrm>
              <a:off x="4812003" y="2649210"/>
              <a:ext cx="818975" cy="246221"/>
            </a:xfrm>
            <a:prstGeom prst="rect">
              <a:avLst/>
            </a:prstGeom>
            <a:noFill/>
            <a:ln w="12700">
              <a:noFill/>
            </a:ln>
            <a:effectLst/>
          </p:spPr>
          <p:txBody>
            <a:bodyPr wrap="none" rtlCol="0">
              <a:spAutoFit/>
            </a:bodyPr>
            <a:lstStyle/>
            <a:p>
              <a:pPr algn="ctr">
                <a:spcBef>
                  <a:spcPts val="200"/>
                </a:spcBef>
              </a:pPr>
              <a:r>
                <a:rPr lang="en-US" sz="1000" b="1">
                  <a:solidFill>
                    <a:schemeClr val="bg1"/>
                  </a:solidFill>
                  <a:latin typeface="+mn-lt"/>
                </a:rPr>
                <a:t>(Chelan-Douglas)</a:t>
              </a:r>
            </a:p>
          </p:txBody>
        </p:sp>
        <p:sp>
          <p:nvSpPr>
            <p:cNvPr id="44" name="TextBox 43"/>
            <p:cNvSpPr txBox="1"/>
            <p:nvPr/>
          </p:nvSpPr>
          <p:spPr>
            <a:xfrm>
              <a:off x="5066328" y="1773081"/>
              <a:ext cx="543659" cy="400110"/>
            </a:xfrm>
            <a:prstGeom prst="rect">
              <a:avLst/>
            </a:prstGeom>
            <a:noFill/>
            <a:ln w="12700">
              <a:noFill/>
            </a:ln>
            <a:effectLst/>
          </p:spPr>
          <p:txBody>
            <a:bodyPr wrap="none" rtlCol="0">
              <a:spAutoFit/>
            </a:bodyPr>
            <a:lstStyle/>
            <a:p>
              <a:pPr algn="ctr">
                <a:spcBef>
                  <a:spcPts val="200"/>
                </a:spcBef>
              </a:pPr>
              <a:r>
                <a:rPr lang="en-US" sz="1000" b="1">
                  <a:solidFill>
                    <a:schemeClr val="tx1"/>
                  </a:solidFill>
                  <a:latin typeface="+mn-lt"/>
                </a:rPr>
                <a:t>Okanogan</a:t>
              </a:r>
            </a:p>
            <a:p>
              <a:pPr algn="ctr"/>
              <a:r>
                <a:rPr lang="en-US" sz="1000" b="1" i="1">
                  <a:solidFill>
                    <a:schemeClr val="tx1"/>
                  </a:solidFill>
                  <a:latin typeface="+mn-lt"/>
                </a:rPr>
                <a:t>42,730</a:t>
              </a:r>
            </a:p>
          </p:txBody>
        </p:sp>
        <p:sp>
          <p:nvSpPr>
            <p:cNvPr id="45" name="TextBox 44"/>
            <p:cNvSpPr txBox="1"/>
            <p:nvPr/>
          </p:nvSpPr>
          <p:spPr>
            <a:xfrm>
              <a:off x="5332322" y="4654588"/>
              <a:ext cx="459501" cy="400110"/>
            </a:xfrm>
            <a:prstGeom prst="rect">
              <a:avLst/>
            </a:prstGeom>
            <a:noFill/>
            <a:ln w="12700">
              <a:noFill/>
            </a:ln>
            <a:effectLst/>
          </p:spPr>
          <p:txBody>
            <a:bodyPr wrap="none" rtlCol="0">
              <a:spAutoFit/>
            </a:bodyPr>
            <a:lstStyle/>
            <a:p>
              <a:pPr algn="ctr">
                <a:spcBef>
                  <a:spcPts val="200"/>
                </a:spcBef>
              </a:pPr>
              <a:r>
                <a:rPr lang="en-US" sz="1000" b="1">
                  <a:solidFill>
                    <a:schemeClr val="bg1"/>
                  </a:solidFill>
                  <a:latin typeface="+mn-lt"/>
                </a:rPr>
                <a:t>Benton</a:t>
              </a:r>
            </a:p>
            <a:p>
              <a:pPr algn="ctr"/>
              <a:r>
                <a:rPr lang="en-US" sz="1000" b="1" i="1">
                  <a:solidFill>
                    <a:schemeClr val="bg1"/>
                  </a:solidFill>
                  <a:latin typeface="+mn-lt"/>
                </a:rPr>
                <a:t>201,800</a:t>
              </a:r>
            </a:p>
          </p:txBody>
        </p:sp>
        <p:sp>
          <p:nvSpPr>
            <p:cNvPr id="46" name="TextBox 45"/>
            <p:cNvSpPr txBox="1"/>
            <p:nvPr/>
          </p:nvSpPr>
          <p:spPr>
            <a:xfrm>
              <a:off x="5789752" y="4364979"/>
              <a:ext cx="460703" cy="400110"/>
            </a:xfrm>
            <a:prstGeom prst="rect">
              <a:avLst/>
            </a:prstGeom>
            <a:noFill/>
            <a:ln w="12700">
              <a:noFill/>
            </a:ln>
            <a:effectLst/>
          </p:spPr>
          <p:txBody>
            <a:bodyPr wrap="none" rtlCol="0">
              <a:spAutoFit/>
            </a:bodyPr>
            <a:lstStyle/>
            <a:p>
              <a:pPr algn="ctr">
                <a:spcBef>
                  <a:spcPts val="200"/>
                </a:spcBef>
              </a:pPr>
              <a:r>
                <a:rPr lang="en-US" sz="1000" b="1">
                  <a:solidFill>
                    <a:schemeClr val="bg1"/>
                  </a:solidFill>
                  <a:latin typeface="+mn-lt"/>
                </a:rPr>
                <a:t>Franklin</a:t>
              </a:r>
            </a:p>
            <a:p>
              <a:pPr algn="ctr"/>
              <a:r>
                <a:rPr lang="en-US" sz="1000" b="1" i="1">
                  <a:solidFill>
                    <a:schemeClr val="bg1"/>
                  </a:solidFill>
                  <a:latin typeface="+mn-lt"/>
                </a:rPr>
                <a:t>94,680</a:t>
              </a:r>
            </a:p>
          </p:txBody>
        </p:sp>
        <p:sp>
          <p:nvSpPr>
            <p:cNvPr id="47" name="TextBox 46"/>
            <p:cNvSpPr txBox="1"/>
            <p:nvPr/>
          </p:nvSpPr>
          <p:spPr>
            <a:xfrm>
              <a:off x="5386304" y="4210801"/>
              <a:ext cx="840615" cy="246221"/>
            </a:xfrm>
            <a:prstGeom prst="rect">
              <a:avLst/>
            </a:prstGeom>
            <a:noFill/>
            <a:ln w="12700">
              <a:noFill/>
            </a:ln>
            <a:effectLst/>
          </p:spPr>
          <p:txBody>
            <a:bodyPr wrap="none" rtlCol="0">
              <a:spAutoFit/>
            </a:bodyPr>
            <a:lstStyle/>
            <a:p>
              <a:pPr algn="ctr">
                <a:spcBef>
                  <a:spcPts val="200"/>
                </a:spcBef>
              </a:pPr>
              <a:r>
                <a:rPr lang="en-US" sz="1000" b="1">
                  <a:solidFill>
                    <a:schemeClr val="bg1"/>
                  </a:solidFill>
                  <a:latin typeface="+mn-lt"/>
                </a:rPr>
                <a:t>(Benton-Franklin)</a:t>
              </a:r>
            </a:p>
          </p:txBody>
        </p:sp>
        <p:sp>
          <p:nvSpPr>
            <p:cNvPr id="48" name="TextBox 47"/>
            <p:cNvSpPr txBox="1"/>
            <p:nvPr/>
          </p:nvSpPr>
          <p:spPr>
            <a:xfrm>
              <a:off x="5388507" y="3446935"/>
              <a:ext cx="410209" cy="400110"/>
            </a:xfrm>
            <a:prstGeom prst="rect">
              <a:avLst/>
            </a:prstGeom>
            <a:noFill/>
            <a:ln w="12700">
              <a:noFill/>
            </a:ln>
            <a:effectLst/>
          </p:spPr>
          <p:txBody>
            <a:bodyPr wrap="none" rtlCol="0">
              <a:spAutoFit/>
            </a:bodyPr>
            <a:lstStyle/>
            <a:p>
              <a:pPr algn="ctr">
                <a:spcBef>
                  <a:spcPts val="200"/>
                </a:spcBef>
              </a:pPr>
              <a:r>
                <a:rPr lang="en-US" sz="1000" b="1">
                  <a:solidFill>
                    <a:schemeClr val="tx1"/>
                  </a:solidFill>
                  <a:latin typeface="+mn-lt"/>
                </a:rPr>
                <a:t>Grant</a:t>
              </a:r>
            </a:p>
            <a:p>
              <a:pPr algn="ctr"/>
              <a:r>
                <a:rPr lang="en-US" sz="1000" b="1" i="1">
                  <a:solidFill>
                    <a:schemeClr val="tx1"/>
                  </a:solidFill>
                  <a:latin typeface="+mn-lt"/>
                </a:rPr>
                <a:t>98,740</a:t>
              </a:r>
            </a:p>
          </p:txBody>
        </p:sp>
        <p:sp>
          <p:nvSpPr>
            <p:cNvPr id="49" name="TextBox 48"/>
            <p:cNvSpPr txBox="1"/>
            <p:nvPr/>
          </p:nvSpPr>
          <p:spPr>
            <a:xfrm>
              <a:off x="6176168" y="1812851"/>
              <a:ext cx="360916" cy="400110"/>
            </a:xfrm>
            <a:prstGeom prst="rect">
              <a:avLst/>
            </a:prstGeom>
            <a:noFill/>
            <a:ln w="12700">
              <a:noFill/>
            </a:ln>
            <a:effectLst/>
          </p:spPr>
          <p:txBody>
            <a:bodyPr wrap="none" rtlCol="0">
              <a:spAutoFit/>
            </a:bodyPr>
            <a:lstStyle/>
            <a:p>
              <a:pPr algn="ctr"/>
              <a:r>
                <a:rPr lang="en-US" sz="1000" b="1">
                  <a:solidFill>
                    <a:schemeClr val="bg1"/>
                  </a:solidFill>
                  <a:latin typeface="+mn-lt"/>
                </a:rPr>
                <a:t>Ferry</a:t>
              </a:r>
            </a:p>
            <a:p>
              <a:pPr algn="ctr"/>
              <a:r>
                <a:rPr lang="en-US" sz="1000" b="1" i="1">
                  <a:solidFill>
                    <a:schemeClr val="bg1"/>
                  </a:solidFill>
                  <a:latin typeface="+mn-lt"/>
                </a:rPr>
                <a:t>7,830</a:t>
              </a:r>
            </a:p>
          </p:txBody>
        </p:sp>
        <p:sp>
          <p:nvSpPr>
            <p:cNvPr id="50" name="TextBox 49"/>
            <p:cNvSpPr txBox="1"/>
            <p:nvPr/>
          </p:nvSpPr>
          <p:spPr>
            <a:xfrm>
              <a:off x="6720349" y="2045266"/>
              <a:ext cx="449883" cy="400110"/>
            </a:xfrm>
            <a:prstGeom prst="rect">
              <a:avLst/>
            </a:prstGeom>
            <a:noFill/>
            <a:ln w="12700">
              <a:noFill/>
            </a:ln>
            <a:effectLst/>
          </p:spPr>
          <p:txBody>
            <a:bodyPr wrap="none" rtlCol="0">
              <a:spAutoFit/>
            </a:bodyPr>
            <a:lstStyle/>
            <a:p>
              <a:pPr algn="ctr"/>
              <a:r>
                <a:rPr lang="en-US" sz="1000" b="1">
                  <a:solidFill>
                    <a:schemeClr val="bg1"/>
                  </a:solidFill>
                  <a:latin typeface="+mn-lt"/>
                </a:rPr>
                <a:t>Stevens</a:t>
              </a:r>
            </a:p>
            <a:p>
              <a:pPr algn="ctr"/>
              <a:r>
                <a:rPr lang="en-US" sz="1000" b="1" i="1">
                  <a:solidFill>
                    <a:schemeClr val="bg1"/>
                  </a:solidFill>
                  <a:latin typeface="+mn-lt"/>
                </a:rPr>
                <a:t>45,570</a:t>
              </a:r>
            </a:p>
          </p:txBody>
        </p:sp>
        <p:sp>
          <p:nvSpPr>
            <p:cNvPr id="51" name="TextBox 50"/>
            <p:cNvSpPr txBox="1"/>
            <p:nvPr/>
          </p:nvSpPr>
          <p:spPr>
            <a:xfrm>
              <a:off x="7207724" y="1725827"/>
              <a:ext cx="410209" cy="553998"/>
            </a:xfrm>
            <a:prstGeom prst="rect">
              <a:avLst/>
            </a:prstGeom>
            <a:noFill/>
            <a:ln w="12700">
              <a:noFill/>
            </a:ln>
            <a:effectLst/>
          </p:spPr>
          <p:txBody>
            <a:bodyPr wrap="none" rtlCol="0">
              <a:spAutoFit/>
            </a:bodyPr>
            <a:lstStyle/>
            <a:p>
              <a:pPr algn="ctr"/>
              <a:r>
                <a:rPr lang="en-US" sz="1000" b="1">
                  <a:solidFill>
                    <a:schemeClr val="bg1"/>
                  </a:solidFill>
                  <a:latin typeface="+mn-lt"/>
                </a:rPr>
                <a:t>Pend</a:t>
              </a:r>
            </a:p>
            <a:p>
              <a:pPr algn="ctr"/>
              <a:r>
                <a:rPr lang="en-US" sz="1000" b="1">
                  <a:solidFill>
                    <a:schemeClr val="bg1"/>
                  </a:solidFill>
                  <a:latin typeface="+mn-lt"/>
                </a:rPr>
                <a:t>Oreille</a:t>
              </a:r>
            </a:p>
            <a:p>
              <a:pPr algn="ctr"/>
              <a:r>
                <a:rPr lang="en-US" sz="1000" b="1" i="1">
                  <a:solidFill>
                    <a:schemeClr val="bg1"/>
                  </a:solidFill>
                  <a:latin typeface="+mn-lt"/>
                </a:rPr>
                <a:t>13,740</a:t>
              </a:r>
            </a:p>
          </p:txBody>
        </p:sp>
        <p:sp>
          <p:nvSpPr>
            <p:cNvPr id="52" name="TextBox 51"/>
            <p:cNvSpPr txBox="1"/>
            <p:nvPr/>
          </p:nvSpPr>
          <p:spPr>
            <a:xfrm>
              <a:off x="6276064" y="2938654"/>
              <a:ext cx="422231" cy="400110"/>
            </a:xfrm>
            <a:prstGeom prst="rect">
              <a:avLst/>
            </a:prstGeom>
            <a:noFill/>
            <a:ln w="12700">
              <a:noFill/>
            </a:ln>
            <a:effectLst/>
          </p:spPr>
          <p:txBody>
            <a:bodyPr wrap="none" rtlCol="0">
              <a:spAutoFit/>
            </a:bodyPr>
            <a:lstStyle/>
            <a:p>
              <a:pPr algn="ctr">
                <a:spcBef>
                  <a:spcPts val="200"/>
                </a:spcBef>
              </a:pPr>
              <a:r>
                <a:rPr lang="en-US" sz="1000" b="1">
                  <a:solidFill>
                    <a:schemeClr val="tx1"/>
                  </a:solidFill>
                  <a:latin typeface="+mn-lt"/>
                </a:rPr>
                <a:t>Lincoln</a:t>
              </a:r>
            </a:p>
            <a:p>
              <a:pPr algn="ctr"/>
              <a:r>
                <a:rPr lang="en-US" sz="1000" b="1" i="1">
                  <a:solidFill>
                    <a:schemeClr val="tx1"/>
                  </a:solidFill>
                  <a:latin typeface="+mn-lt"/>
                </a:rPr>
                <a:t>10,960</a:t>
              </a:r>
            </a:p>
          </p:txBody>
        </p:sp>
        <p:sp>
          <p:nvSpPr>
            <p:cNvPr id="53" name="TextBox 52"/>
            <p:cNvSpPr txBox="1"/>
            <p:nvPr/>
          </p:nvSpPr>
          <p:spPr>
            <a:xfrm>
              <a:off x="7074979" y="2916285"/>
              <a:ext cx="479939" cy="400110"/>
            </a:xfrm>
            <a:prstGeom prst="rect">
              <a:avLst/>
            </a:prstGeom>
            <a:noFill/>
            <a:ln w="12700">
              <a:noFill/>
            </a:ln>
            <a:effectLst/>
          </p:spPr>
          <p:txBody>
            <a:bodyPr wrap="none" rtlCol="0">
              <a:spAutoFit/>
            </a:bodyPr>
            <a:lstStyle/>
            <a:p>
              <a:pPr algn="ctr">
                <a:spcBef>
                  <a:spcPts val="200"/>
                </a:spcBef>
              </a:pPr>
              <a:r>
                <a:rPr lang="en-US" sz="1000" b="1">
                  <a:solidFill>
                    <a:schemeClr val="tx1"/>
                  </a:solidFill>
                  <a:latin typeface="+mn-lt"/>
                </a:rPr>
                <a:t>Spokane</a:t>
              </a:r>
            </a:p>
            <a:p>
              <a:pPr algn="ctr"/>
              <a:r>
                <a:rPr lang="en-US" sz="1000" b="1" i="1">
                  <a:solidFill>
                    <a:schemeClr val="tx1"/>
                  </a:solidFill>
                  <a:latin typeface="+mn-lt"/>
                </a:rPr>
                <a:t>515,250</a:t>
              </a:r>
            </a:p>
          </p:txBody>
        </p:sp>
        <p:sp>
          <p:nvSpPr>
            <p:cNvPr id="54" name="TextBox 53"/>
            <p:cNvSpPr txBox="1"/>
            <p:nvPr/>
          </p:nvSpPr>
          <p:spPr>
            <a:xfrm>
              <a:off x="6227693" y="3634270"/>
              <a:ext cx="411410" cy="400110"/>
            </a:xfrm>
            <a:prstGeom prst="rect">
              <a:avLst/>
            </a:prstGeom>
            <a:noFill/>
            <a:ln w="12700">
              <a:noFill/>
            </a:ln>
            <a:effectLst/>
          </p:spPr>
          <p:txBody>
            <a:bodyPr wrap="none" rtlCol="0">
              <a:spAutoFit/>
            </a:bodyPr>
            <a:lstStyle/>
            <a:p>
              <a:pPr algn="ctr">
                <a:spcBef>
                  <a:spcPts val="200"/>
                </a:spcBef>
              </a:pPr>
              <a:r>
                <a:rPr lang="en-US" sz="1000" b="1">
                  <a:solidFill>
                    <a:schemeClr val="bg1"/>
                  </a:solidFill>
                  <a:latin typeface="+mn-lt"/>
                </a:rPr>
                <a:t>Adams</a:t>
              </a:r>
            </a:p>
            <a:p>
              <a:pPr algn="ctr"/>
              <a:r>
                <a:rPr lang="en-US" sz="1000" b="1" i="1">
                  <a:solidFill>
                    <a:schemeClr val="bg1"/>
                  </a:solidFill>
                  <a:latin typeface="+mn-lt"/>
                </a:rPr>
                <a:t>20,150</a:t>
              </a:r>
            </a:p>
          </p:txBody>
        </p:sp>
        <p:sp>
          <p:nvSpPr>
            <p:cNvPr id="55" name="TextBox 54"/>
            <p:cNvSpPr txBox="1"/>
            <p:nvPr/>
          </p:nvSpPr>
          <p:spPr>
            <a:xfrm>
              <a:off x="7005004" y="3643444"/>
              <a:ext cx="512399" cy="400110"/>
            </a:xfrm>
            <a:prstGeom prst="rect">
              <a:avLst/>
            </a:prstGeom>
            <a:noFill/>
            <a:ln w="12700">
              <a:noFill/>
            </a:ln>
            <a:effectLst/>
          </p:spPr>
          <p:txBody>
            <a:bodyPr wrap="none" rtlCol="0">
              <a:spAutoFit/>
            </a:bodyPr>
            <a:lstStyle/>
            <a:p>
              <a:pPr algn="ctr">
                <a:spcBef>
                  <a:spcPts val="200"/>
                </a:spcBef>
              </a:pPr>
              <a:r>
                <a:rPr lang="en-US" sz="1000" b="1">
                  <a:solidFill>
                    <a:schemeClr val="tx1"/>
                  </a:solidFill>
                  <a:latin typeface="+mn-lt"/>
                </a:rPr>
                <a:t>Whitman</a:t>
              </a:r>
            </a:p>
            <a:p>
              <a:pPr algn="ctr"/>
              <a:r>
                <a:rPr lang="en-US" sz="1000" b="1" i="1">
                  <a:solidFill>
                    <a:schemeClr val="tx1"/>
                  </a:solidFill>
                  <a:latin typeface="+mn-lt"/>
                </a:rPr>
                <a:t>50,130</a:t>
              </a:r>
            </a:p>
          </p:txBody>
        </p:sp>
        <p:sp>
          <p:nvSpPr>
            <p:cNvPr id="56" name="TextBox 55"/>
            <p:cNvSpPr txBox="1"/>
            <p:nvPr/>
          </p:nvSpPr>
          <p:spPr>
            <a:xfrm>
              <a:off x="6164908" y="4648162"/>
              <a:ext cx="619400" cy="400110"/>
            </a:xfrm>
            <a:prstGeom prst="rect">
              <a:avLst/>
            </a:prstGeom>
            <a:noFill/>
            <a:ln w="12700">
              <a:noFill/>
            </a:ln>
            <a:effectLst/>
          </p:spPr>
          <p:txBody>
            <a:bodyPr wrap="none" rtlCol="0">
              <a:spAutoFit/>
            </a:bodyPr>
            <a:lstStyle/>
            <a:p>
              <a:pPr algn="ctr">
                <a:spcBef>
                  <a:spcPts val="200"/>
                </a:spcBef>
              </a:pPr>
              <a:r>
                <a:rPr lang="en-US" sz="1000" b="1">
                  <a:solidFill>
                    <a:schemeClr val="bg1"/>
                  </a:solidFill>
                  <a:latin typeface="+mn-lt"/>
                </a:rPr>
                <a:t>Walla Walla</a:t>
              </a:r>
            </a:p>
            <a:p>
              <a:pPr algn="ctr"/>
              <a:r>
                <a:rPr lang="en-US" sz="1000" b="1" i="1">
                  <a:solidFill>
                    <a:schemeClr val="bg1"/>
                  </a:solidFill>
                  <a:latin typeface="+mn-lt"/>
                </a:rPr>
                <a:t>62,200</a:t>
              </a:r>
            </a:p>
          </p:txBody>
        </p:sp>
        <p:sp>
          <p:nvSpPr>
            <p:cNvPr id="57" name="TextBox 56"/>
            <p:cNvSpPr txBox="1"/>
            <p:nvPr/>
          </p:nvSpPr>
          <p:spPr>
            <a:xfrm>
              <a:off x="6822514" y="4530931"/>
              <a:ext cx="517209" cy="400110"/>
            </a:xfrm>
            <a:prstGeom prst="rect">
              <a:avLst/>
            </a:prstGeom>
            <a:noFill/>
            <a:ln w="12700">
              <a:noFill/>
            </a:ln>
            <a:effectLst/>
          </p:spPr>
          <p:txBody>
            <a:bodyPr wrap="none" rtlCol="0">
              <a:spAutoFit/>
            </a:bodyPr>
            <a:lstStyle/>
            <a:p>
              <a:pPr algn="ctr">
                <a:spcBef>
                  <a:spcPts val="200"/>
                </a:spcBef>
              </a:pPr>
              <a:r>
                <a:rPr lang="en-US" sz="1000" b="1">
                  <a:solidFill>
                    <a:schemeClr val="tx1"/>
                  </a:solidFill>
                  <a:latin typeface="+mn-lt"/>
                </a:rPr>
                <a:t>Columbia</a:t>
              </a:r>
            </a:p>
            <a:p>
              <a:pPr algn="ctr"/>
              <a:r>
                <a:rPr lang="en-US" sz="1000" b="1" i="1">
                  <a:solidFill>
                    <a:schemeClr val="tx1"/>
                  </a:solidFill>
                  <a:latin typeface="+mn-lt"/>
                </a:rPr>
                <a:t>4,160</a:t>
              </a:r>
            </a:p>
          </p:txBody>
        </p:sp>
        <p:sp>
          <p:nvSpPr>
            <p:cNvPr id="58" name="TextBox 57"/>
            <p:cNvSpPr txBox="1"/>
            <p:nvPr/>
          </p:nvSpPr>
          <p:spPr>
            <a:xfrm>
              <a:off x="7053697" y="4182258"/>
              <a:ext cx="458299" cy="400110"/>
            </a:xfrm>
            <a:prstGeom prst="rect">
              <a:avLst/>
            </a:prstGeom>
            <a:noFill/>
            <a:ln w="12700">
              <a:noFill/>
            </a:ln>
            <a:effectLst/>
          </p:spPr>
          <p:txBody>
            <a:bodyPr wrap="none" rtlCol="0">
              <a:spAutoFit/>
            </a:bodyPr>
            <a:lstStyle/>
            <a:p>
              <a:pPr algn="ctr">
                <a:spcBef>
                  <a:spcPts val="200"/>
                </a:spcBef>
              </a:pPr>
              <a:r>
                <a:rPr lang="en-US" sz="1000" b="1">
                  <a:solidFill>
                    <a:schemeClr val="tx1"/>
                  </a:solidFill>
                  <a:latin typeface="+mn-lt"/>
                </a:rPr>
                <a:t>Garfield</a:t>
              </a:r>
            </a:p>
            <a:p>
              <a:pPr algn="ctr"/>
              <a:r>
                <a:rPr lang="en-US" sz="1000" b="1" i="1">
                  <a:solidFill>
                    <a:schemeClr val="tx1"/>
                  </a:solidFill>
                  <a:latin typeface="+mn-lt"/>
                </a:rPr>
                <a:t>2,220</a:t>
              </a:r>
            </a:p>
          </p:txBody>
        </p:sp>
        <p:sp>
          <p:nvSpPr>
            <p:cNvPr id="59" name="TextBox 58"/>
            <p:cNvSpPr txBox="1"/>
            <p:nvPr/>
          </p:nvSpPr>
          <p:spPr>
            <a:xfrm>
              <a:off x="7386522" y="4564550"/>
              <a:ext cx="410209" cy="400110"/>
            </a:xfrm>
            <a:prstGeom prst="rect">
              <a:avLst/>
            </a:prstGeom>
            <a:noFill/>
            <a:ln w="12700">
              <a:noFill/>
            </a:ln>
            <a:effectLst/>
          </p:spPr>
          <p:txBody>
            <a:bodyPr wrap="none" rtlCol="0">
              <a:spAutoFit/>
            </a:bodyPr>
            <a:lstStyle/>
            <a:p>
              <a:pPr algn="ctr">
                <a:spcBef>
                  <a:spcPts val="200"/>
                </a:spcBef>
              </a:pPr>
              <a:r>
                <a:rPr lang="en-US" sz="1000" b="1">
                  <a:solidFill>
                    <a:schemeClr val="tx1"/>
                  </a:solidFill>
                  <a:latin typeface="+mn-lt"/>
                </a:rPr>
                <a:t>Asotin</a:t>
              </a:r>
            </a:p>
            <a:p>
              <a:pPr algn="ctr"/>
              <a:r>
                <a:rPr lang="en-US" sz="1000" b="1" i="1">
                  <a:solidFill>
                    <a:schemeClr val="tx1"/>
                  </a:solidFill>
                  <a:latin typeface="+mn-lt"/>
                </a:rPr>
                <a:t>22,520</a:t>
              </a:r>
            </a:p>
          </p:txBody>
        </p:sp>
        <p:sp>
          <p:nvSpPr>
            <p:cNvPr id="60" name="TextBox 59"/>
            <p:cNvSpPr txBox="1"/>
            <p:nvPr/>
          </p:nvSpPr>
          <p:spPr>
            <a:xfrm>
              <a:off x="6347965" y="1528900"/>
              <a:ext cx="1034178" cy="246221"/>
            </a:xfrm>
            <a:prstGeom prst="rect">
              <a:avLst/>
            </a:prstGeom>
            <a:noFill/>
            <a:ln w="12700">
              <a:noFill/>
            </a:ln>
            <a:effectLst/>
          </p:spPr>
          <p:txBody>
            <a:bodyPr wrap="none" rtlCol="0">
              <a:spAutoFit/>
            </a:bodyPr>
            <a:lstStyle/>
            <a:p>
              <a:pPr algn="ctr"/>
              <a:r>
                <a:rPr lang="en-US" sz="1000" b="1">
                  <a:solidFill>
                    <a:schemeClr val="bg1"/>
                  </a:solidFill>
                  <a:latin typeface="+mn-lt"/>
                </a:rPr>
                <a:t>(Northeast Tri County)</a:t>
              </a:r>
            </a:p>
          </p:txBody>
        </p:sp>
        <p:sp>
          <p:nvSpPr>
            <p:cNvPr id="61" name="TextBox 60"/>
            <p:cNvSpPr txBox="1"/>
            <p:nvPr/>
          </p:nvSpPr>
          <p:spPr>
            <a:xfrm>
              <a:off x="2163273" y="1500126"/>
              <a:ext cx="485950" cy="400110"/>
            </a:xfrm>
            <a:prstGeom prst="rect">
              <a:avLst/>
            </a:prstGeom>
            <a:noFill/>
            <a:ln w="12700">
              <a:noFill/>
            </a:ln>
            <a:effectLst/>
          </p:spPr>
          <p:txBody>
            <a:bodyPr wrap="none" rtlCol="0">
              <a:spAutoFit/>
            </a:bodyPr>
            <a:lstStyle/>
            <a:p>
              <a:pPr algn="ctr"/>
              <a:r>
                <a:rPr lang="en-US" sz="1000" b="1">
                  <a:solidFill>
                    <a:schemeClr val="tx1"/>
                  </a:solidFill>
                  <a:latin typeface="+mn-lt"/>
                </a:rPr>
                <a:t>San Juan</a:t>
              </a:r>
            </a:p>
            <a:p>
              <a:pPr algn="ctr"/>
              <a:r>
                <a:rPr lang="en-US" sz="1000" b="1" i="1">
                  <a:solidFill>
                    <a:schemeClr val="tx1"/>
                  </a:solidFill>
                  <a:latin typeface="+mn-lt"/>
                </a:rPr>
                <a:t>17,150</a:t>
              </a:r>
            </a:p>
          </p:txBody>
        </p:sp>
        <p:sp>
          <p:nvSpPr>
            <p:cNvPr id="124" name="TextBox 123"/>
            <p:cNvSpPr txBox="1"/>
            <p:nvPr userDrawn="1"/>
          </p:nvSpPr>
          <p:spPr>
            <a:xfrm>
              <a:off x="2987309" y="5803980"/>
              <a:ext cx="2619956" cy="400110"/>
            </a:xfrm>
            <a:prstGeom prst="rect">
              <a:avLst/>
            </a:prstGeom>
            <a:noFill/>
          </p:spPr>
          <p:txBody>
            <a:bodyPr wrap="square" rtlCol="0">
              <a:spAutoFit/>
            </a:bodyPr>
            <a:lstStyle/>
            <a:p>
              <a:r>
                <a:rPr lang="en-US" sz="1000" b="1" kern="1200">
                  <a:solidFill>
                    <a:schemeClr val="tx1"/>
                  </a:solidFill>
                  <a:latin typeface="+mn-lt"/>
                  <a:ea typeface="+mn-ea"/>
                  <a:cs typeface="+mn-cs"/>
                </a:rPr>
                <a:t>Departments that have combined public health with human services (16)</a:t>
              </a:r>
            </a:p>
          </p:txBody>
        </p:sp>
        <p:sp>
          <p:nvSpPr>
            <p:cNvPr id="126" name="TextBox 125"/>
            <p:cNvSpPr txBox="1"/>
            <p:nvPr userDrawn="1"/>
          </p:nvSpPr>
          <p:spPr>
            <a:xfrm>
              <a:off x="2980875" y="6255197"/>
              <a:ext cx="1124346" cy="246221"/>
            </a:xfrm>
            <a:prstGeom prst="rect">
              <a:avLst/>
            </a:prstGeom>
            <a:noFill/>
          </p:spPr>
          <p:txBody>
            <a:bodyPr wrap="none" rtlCol="0">
              <a:spAutoFit/>
            </a:bodyPr>
            <a:lstStyle/>
            <a:p>
              <a:r>
                <a:rPr lang="en-US" sz="1000" b="1">
                  <a:solidFill>
                    <a:schemeClr val="tx1"/>
                  </a:solidFill>
                  <a:latin typeface="+mn-lt"/>
                </a:rPr>
                <a:t>Single County District (8)</a:t>
              </a:r>
            </a:p>
          </p:txBody>
        </p:sp>
        <p:sp>
          <p:nvSpPr>
            <p:cNvPr id="128" name="TextBox 127"/>
            <p:cNvSpPr txBox="1"/>
            <p:nvPr userDrawn="1"/>
          </p:nvSpPr>
          <p:spPr>
            <a:xfrm>
              <a:off x="5916470" y="5875055"/>
              <a:ext cx="1305887" cy="246221"/>
            </a:xfrm>
            <a:prstGeom prst="rect">
              <a:avLst/>
            </a:prstGeom>
            <a:noFill/>
          </p:spPr>
          <p:txBody>
            <a:bodyPr wrap="none" rtlCol="0">
              <a:spAutoFit/>
            </a:bodyPr>
            <a:lstStyle/>
            <a:p>
              <a:r>
                <a:rPr lang="en-US" sz="1000" b="1">
                  <a:solidFill>
                    <a:schemeClr val="tx1"/>
                  </a:solidFill>
                  <a:latin typeface="+mn-lt"/>
                </a:rPr>
                <a:t>Public Health Department</a:t>
              </a:r>
              <a:r>
                <a:rPr lang="en-US" sz="1000" b="1" baseline="0">
                  <a:solidFill>
                    <a:schemeClr val="tx1"/>
                  </a:solidFill>
                  <a:latin typeface="+mn-lt"/>
                </a:rPr>
                <a:t> (8)</a:t>
              </a:r>
              <a:endParaRPr lang="en-US" sz="1000" b="1">
                <a:solidFill>
                  <a:schemeClr val="tx1"/>
                </a:solidFill>
                <a:latin typeface="+mn-lt"/>
              </a:endParaRPr>
            </a:p>
          </p:txBody>
        </p:sp>
        <p:sp>
          <p:nvSpPr>
            <p:cNvPr id="130" name="TextBox 129"/>
            <p:cNvSpPr txBox="1"/>
            <p:nvPr userDrawn="1"/>
          </p:nvSpPr>
          <p:spPr>
            <a:xfrm>
              <a:off x="5916470" y="6247260"/>
              <a:ext cx="1102706" cy="246221"/>
            </a:xfrm>
            <a:prstGeom prst="rect">
              <a:avLst/>
            </a:prstGeom>
            <a:noFill/>
          </p:spPr>
          <p:txBody>
            <a:bodyPr wrap="none" rtlCol="0">
              <a:spAutoFit/>
            </a:bodyPr>
            <a:lstStyle/>
            <a:p>
              <a:r>
                <a:rPr lang="en-US" sz="1000" b="1">
                  <a:solidFill>
                    <a:schemeClr val="tx1"/>
                  </a:solidFill>
                  <a:latin typeface="+mn-lt"/>
                </a:rPr>
                <a:t>Multi County District (3)</a:t>
              </a:r>
            </a:p>
          </p:txBody>
        </p:sp>
        <p:sp>
          <p:nvSpPr>
            <p:cNvPr id="123" name="TextBox 122"/>
            <p:cNvSpPr txBox="1"/>
            <p:nvPr userDrawn="1"/>
          </p:nvSpPr>
          <p:spPr>
            <a:xfrm>
              <a:off x="2581867" y="2852950"/>
              <a:ext cx="459501" cy="400110"/>
            </a:xfrm>
            <a:prstGeom prst="rect">
              <a:avLst/>
            </a:prstGeom>
            <a:noFill/>
            <a:ln w="12700">
              <a:noFill/>
            </a:ln>
            <a:effectLst/>
          </p:spPr>
          <p:txBody>
            <a:bodyPr wrap="none" rtlCol="0">
              <a:spAutoFit/>
            </a:bodyPr>
            <a:lstStyle/>
            <a:p>
              <a:pPr algn="ctr"/>
              <a:r>
                <a:rPr lang="en-US" sz="1000" b="1">
                  <a:solidFill>
                    <a:schemeClr val="tx1"/>
                  </a:solidFill>
                  <a:latin typeface="+mn-lt"/>
                </a:rPr>
                <a:t>Kitsap</a:t>
              </a:r>
            </a:p>
            <a:p>
              <a:pPr algn="ctr"/>
              <a:r>
                <a:rPr lang="en-US" sz="1000" b="1" i="1">
                  <a:solidFill>
                    <a:schemeClr val="tx1"/>
                  </a:solidFill>
                  <a:latin typeface="+mn-lt"/>
                </a:rPr>
                <a:t>270,100</a:t>
              </a:r>
            </a:p>
          </p:txBody>
        </p:sp>
        <p:cxnSp>
          <p:nvCxnSpPr>
            <p:cNvPr id="125" name="Straight Connector 124"/>
            <p:cNvCxnSpPr/>
            <p:nvPr userDrawn="1"/>
          </p:nvCxnSpPr>
          <p:spPr>
            <a:xfrm flipV="1">
              <a:off x="4322814" y="1246747"/>
              <a:ext cx="499998"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0247813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Public Healtgh System">
    <p:spTree>
      <p:nvGrpSpPr>
        <p:cNvPr id="1" name=""/>
        <p:cNvGrpSpPr/>
        <p:nvPr/>
      </p:nvGrpSpPr>
      <p:grpSpPr>
        <a:xfrm>
          <a:off x="0" y="0"/>
          <a:ext cx="0" cy="0"/>
          <a:chOff x="0" y="0"/>
          <a:chExt cx="0" cy="0"/>
        </a:xfrm>
      </p:grpSpPr>
      <p:grpSp>
        <p:nvGrpSpPr>
          <p:cNvPr id="3" name="Group 2" descr="map of all continents of the world in gray"/>
          <p:cNvGrpSpPr/>
          <p:nvPr userDrawn="1"/>
        </p:nvGrpSpPr>
        <p:grpSpPr>
          <a:xfrm>
            <a:off x="389181" y="1246349"/>
            <a:ext cx="11091619" cy="5407156"/>
            <a:chOff x="291886" y="1246349"/>
            <a:chExt cx="8318714" cy="5407156"/>
          </a:xfrm>
        </p:grpSpPr>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286" y="1328060"/>
              <a:ext cx="8066314" cy="44736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Straight Connector 7"/>
            <p:cNvCxnSpPr/>
            <p:nvPr/>
          </p:nvCxnSpPr>
          <p:spPr>
            <a:xfrm flipV="1">
              <a:off x="4322814" y="1246349"/>
              <a:ext cx="499998"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5751501" y="5150529"/>
              <a:ext cx="2776041" cy="1502976"/>
            </a:xfrm>
            <a:prstGeom prst="rect">
              <a:avLst/>
            </a:prstGeom>
          </p:spPr>
          <p:txBody>
            <a:bodyPr wrap="square">
              <a:spAutoFit/>
            </a:bodyPr>
            <a:lstStyle/>
            <a:p>
              <a:pPr marL="1588">
                <a:spcBef>
                  <a:spcPts val="900"/>
                </a:spcBef>
              </a:pPr>
              <a:r>
                <a:rPr lang="en-US" sz="1600">
                  <a:solidFill>
                    <a:schemeClr val="tx1"/>
                  </a:solidFill>
                  <a:latin typeface="+mn-lt"/>
                </a:rPr>
                <a:t>Partners</a:t>
              </a:r>
            </a:p>
            <a:p>
              <a:pPr marL="1588">
                <a:spcBef>
                  <a:spcPts val="200"/>
                </a:spcBef>
              </a:pPr>
              <a:r>
                <a:rPr lang="en-US" sz="1200">
                  <a:solidFill>
                    <a:schemeClr val="tx1"/>
                  </a:solidFill>
                  <a:latin typeface="+mn-lt"/>
                </a:rPr>
                <a:t>Health Care Delivery System</a:t>
              </a:r>
            </a:p>
            <a:p>
              <a:pPr marL="1588"/>
              <a:r>
                <a:rPr lang="en-US" sz="1200">
                  <a:solidFill>
                    <a:schemeClr val="tx1"/>
                  </a:solidFill>
                  <a:latin typeface="+mn-lt"/>
                </a:rPr>
                <a:t>Professional Associations</a:t>
              </a:r>
            </a:p>
            <a:p>
              <a:pPr marL="1588"/>
              <a:r>
                <a:rPr lang="en-US" sz="1200">
                  <a:solidFill>
                    <a:schemeClr val="tx1"/>
                  </a:solidFill>
                  <a:latin typeface="+mn-lt"/>
                </a:rPr>
                <a:t>Academic Institutions</a:t>
              </a:r>
            </a:p>
            <a:p>
              <a:pPr marL="1588"/>
              <a:r>
                <a:rPr lang="en-US" sz="1200">
                  <a:solidFill>
                    <a:schemeClr val="tx1"/>
                  </a:solidFill>
                  <a:latin typeface="+mn-lt"/>
                </a:rPr>
                <a:t>Non-Profit Organizations</a:t>
              </a:r>
            </a:p>
            <a:p>
              <a:pPr marL="1588"/>
              <a:r>
                <a:rPr lang="en-US" sz="1200">
                  <a:solidFill>
                    <a:schemeClr val="tx1"/>
                  </a:solidFill>
                  <a:latin typeface="+mn-lt"/>
                </a:rPr>
                <a:t>Private Sector</a:t>
              </a:r>
            </a:p>
            <a:p>
              <a:pPr marL="1588"/>
              <a:r>
                <a:rPr lang="en-US" sz="1200">
                  <a:solidFill>
                    <a:schemeClr val="tx1"/>
                  </a:solidFill>
                  <a:latin typeface="+mn-lt"/>
                </a:rPr>
                <a:t>Other Stakeholders</a:t>
              </a:r>
            </a:p>
          </p:txBody>
        </p:sp>
        <p:sp>
          <p:nvSpPr>
            <p:cNvPr id="11" name="Oval 10"/>
            <p:cNvSpPr/>
            <p:nvPr userDrawn="1"/>
          </p:nvSpPr>
          <p:spPr>
            <a:xfrm>
              <a:off x="1605595" y="3694147"/>
              <a:ext cx="45719" cy="45719"/>
            </a:xfrm>
            <a:prstGeom prst="ellipse">
              <a:avLst/>
            </a:prstGeom>
            <a:solidFill>
              <a:srgbClr val="349D96">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p:cNvSpPr/>
            <p:nvPr userDrawn="1"/>
          </p:nvSpPr>
          <p:spPr>
            <a:xfrm>
              <a:off x="1295400" y="3199106"/>
              <a:ext cx="685800" cy="433387"/>
            </a:xfrm>
            <a:prstGeom prst="rect">
              <a:avLst/>
            </a:prstGeom>
            <a:noFill/>
            <a:ln w="25400">
              <a:solidFill>
                <a:srgbClr val="349D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18" name="Straight Connector 17"/>
            <p:cNvCxnSpPr/>
            <p:nvPr userDrawn="1"/>
          </p:nvCxnSpPr>
          <p:spPr>
            <a:xfrm>
              <a:off x="1628454" y="5966966"/>
              <a:ext cx="4205201" cy="9292"/>
            </a:xfrm>
            <a:prstGeom prst="line">
              <a:avLst/>
            </a:prstGeom>
            <a:ln w="12700">
              <a:solidFill>
                <a:srgbClr val="349D96"/>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flipV="1">
              <a:off x="1628454" y="3696252"/>
              <a:ext cx="2" cy="2270714"/>
            </a:xfrm>
            <a:prstGeom prst="line">
              <a:avLst/>
            </a:prstGeom>
            <a:ln w="12700">
              <a:solidFill>
                <a:srgbClr val="349D96"/>
              </a:solidFill>
              <a:prstDash val="dash"/>
            </a:ln>
          </p:spPr>
          <p:style>
            <a:lnRef idx="1">
              <a:schemeClr val="accent1"/>
            </a:lnRef>
            <a:fillRef idx="0">
              <a:schemeClr val="accent1"/>
            </a:fillRef>
            <a:effectRef idx="0">
              <a:schemeClr val="accent1"/>
            </a:effectRef>
            <a:fontRef idx="minor">
              <a:schemeClr val="tx1"/>
            </a:fontRef>
          </p:style>
        </p:cxnSp>
        <p:sp>
          <p:nvSpPr>
            <p:cNvPr id="2" name="Rectangle 1"/>
            <p:cNvSpPr/>
            <p:nvPr userDrawn="1"/>
          </p:nvSpPr>
          <p:spPr>
            <a:xfrm>
              <a:off x="3271809" y="5688106"/>
              <a:ext cx="1902075" cy="5647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 name="Rectangle 19"/>
            <p:cNvSpPr/>
            <p:nvPr userDrawn="1"/>
          </p:nvSpPr>
          <p:spPr>
            <a:xfrm>
              <a:off x="3227145" y="5149475"/>
              <a:ext cx="2667000" cy="1133644"/>
            </a:xfrm>
            <a:prstGeom prst="rect">
              <a:avLst/>
            </a:prstGeom>
            <a:noFill/>
          </p:spPr>
          <p:txBody>
            <a:bodyPr wrap="square">
              <a:spAutoFit/>
            </a:bodyPr>
            <a:lstStyle/>
            <a:p>
              <a:pPr>
                <a:spcBef>
                  <a:spcPts val="900"/>
                </a:spcBef>
              </a:pPr>
              <a:r>
                <a:rPr lang="en-US" sz="1600">
                  <a:solidFill>
                    <a:schemeClr val="tx1"/>
                  </a:solidFill>
                  <a:latin typeface="+mn-lt"/>
                </a:rPr>
                <a:t>Government</a:t>
              </a:r>
            </a:p>
            <a:p>
              <a:pPr>
                <a:spcBef>
                  <a:spcPts val="200"/>
                </a:spcBef>
              </a:pPr>
              <a:r>
                <a:rPr lang="en-US" sz="1200">
                  <a:solidFill>
                    <a:schemeClr val="tx1"/>
                  </a:solidFill>
                  <a:latin typeface="+mn-lt"/>
                </a:rPr>
                <a:t>Department of Health</a:t>
              </a:r>
            </a:p>
            <a:p>
              <a:r>
                <a:rPr lang="en-US" sz="1200">
                  <a:solidFill>
                    <a:schemeClr val="tx1"/>
                  </a:solidFill>
                  <a:latin typeface="+mn-lt"/>
                </a:rPr>
                <a:t>State Board of Health</a:t>
              </a:r>
            </a:p>
            <a:p>
              <a:r>
                <a:rPr lang="en-US" sz="1200">
                  <a:solidFill>
                    <a:schemeClr val="tx1"/>
                  </a:solidFill>
                  <a:latin typeface="+mn-lt"/>
                </a:rPr>
                <a:t>Local Health Jurisdictions (35)</a:t>
              </a:r>
            </a:p>
            <a:p>
              <a:r>
                <a:rPr lang="en-US" sz="1200">
                  <a:solidFill>
                    <a:schemeClr val="tx1"/>
                  </a:solidFill>
                  <a:latin typeface="+mn-lt"/>
                </a:rPr>
                <a:t>Tribal Nations (29)</a:t>
              </a:r>
            </a:p>
          </p:txBody>
        </p:sp>
        <p:sp>
          <p:nvSpPr>
            <p:cNvPr id="17" name="Rectangle 16"/>
            <p:cNvSpPr/>
            <p:nvPr userDrawn="1"/>
          </p:nvSpPr>
          <p:spPr>
            <a:xfrm>
              <a:off x="291886" y="5068873"/>
              <a:ext cx="2402823" cy="369332"/>
            </a:xfrm>
            <a:prstGeom prst="rect">
              <a:avLst/>
            </a:prstGeom>
            <a:solidFill>
              <a:schemeClr val="bg1"/>
            </a:solidFill>
          </p:spPr>
          <p:txBody>
            <a:bodyPr wrap="square">
              <a:spAutoFit/>
            </a:bodyPr>
            <a:lstStyle/>
            <a:p>
              <a:pPr algn="l"/>
              <a:r>
                <a:rPr lang="en-US" sz="1800">
                  <a:solidFill>
                    <a:srgbClr val="349D96"/>
                  </a:solidFill>
                  <a:latin typeface="Century Gothic" panose="020B0502020202020204" pitchFamily="34" charset="0"/>
                </a:rPr>
                <a:t>WASHINGTON STATE</a:t>
              </a:r>
            </a:p>
          </p:txBody>
        </p:sp>
      </p:grpSp>
      <p:sp>
        <p:nvSpPr>
          <p:cNvPr id="13" name="Title 2"/>
          <p:cNvSpPr>
            <a:spLocks noGrp="1"/>
          </p:cNvSpPr>
          <p:nvPr>
            <p:ph type="title" hasCustomPrompt="1"/>
          </p:nvPr>
        </p:nvSpPr>
        <p:spPr>
          <a:xfrm>
            <a:off x="0" y="618424"/>
            <a:ext cx="12192000" cy="544750"/>
          </a:xfrm>
        </p:spPr>
        <p:txBody>
          <a:bodyPr>
            <a:normAutofit/>
          </a:bodyPr>
          <a:lstStyle>
            <a:lvl1pPr algn="ctr">
              <a:defRPr sz="2700" baseline="0"/>
            </a:lvl1pPr>
          </a:lstStyle>
          <a:p>
            <a:r>
              <a:rPr lang="en-US"/>
              <a:t>Public Health System</a:t>
            </a:r>
          </a:p>
        </p:txBody>
      </p:sp>
    </p:spTree>
    <p:extLst>
      <p:ext uri="{BB962C8B-B14F-4D97-AF65-F5344CB8AC3E}">
        <p14:creationId xmlns:p14="http://schemas.microsoft.com/office/powerpoint/2010/main" val="408748361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Photo Slide with Text 1">
    <p:spTree>
      <p:nvGrpSpPr>
        <p:cNvPr id="1" name=""/>
        <p:cNvGrpSpPr/>
        <p:nvPr/>
      </p:nvGrpSpPr>
      <p:grpSpPr>
        <a:xfrm>
          <a:off x="0" y="0"/>
          <a:ext cx="0" cy="0"/>
          <a:chOff x="0" y="0"/>
          <a:chExt cx="0" cy="0"/>
        </a:xfrm>
      </p:grpSpPr>
      <p:sp>
        <p:nvSpPr>
          <p:cNvPr id="18" name="Picture Placeholder 17"/>
          <p:cNvSpPr>
            <a:spLocks noGrp="1"/>
          </p:cNvSpPr>
          <p:nvPr>
            <p:ph type="pic" sz="quarter" idx="11"/>
          </p:nvPr>
        </p:nvSpPr>
        <p:spPr>
          <a:xfrm>
            <a:off x="-9753" y="-7315"/>
            <a:ext cx="12192000" cy="3431263"/>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12" name="Text Placeholder 2"/>
          <p:cNvSpPr>
            <a:spLocks noGrp="1"/>
          </p:cNvSpPr>
          <p:nvPr>
            <p:ph type="body" sz="quarter" idx="13" hasCustomPrompt="1"/>
          </p:nvPr>
        </p:nvSpPr>
        <p:spPr>
          <a:xfrm>
            <a:off x="1619537" y="4903935"/>
            <a:ext cx="9003195" cy="1363195"/>
          </a:xfrm>
        </p:spPr>
        <p:txBody>
          <a:bodyPr>
            <a:noAutofit/>
          </a:bodyPr>
          <a:lstStyle>
            <a:lvl1pPr marL="0" indent="0">
              <a:buNone/>
              <a:defRPr sz="200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Text…</a:t>
            </a:r>
          </a:p>
        </p:txBody>
      </p:sp>
      <p:sp>
        <p:nvSpPr>
          <p:cNvPr id="7" name="TextBox 6"/>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Department of Health</a:t>
            </a:r>
            <a:r>
              <a:rPr lang="en-US" sz="1800" baseline="0">
                <a:solidFill>
                  <a:srgbClr val="349D96"/>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8" name="Title 1"/>
          <p:cNvSpPr>
            <a:spLocks noGrp="1"/>
          </p:cNvSpPr>
          <p:nvPr>
            <p:ph type="title" hasCustomPrompt="1"/>
          </p:nvPr>
        </p:nvSpPr>
        <p:spPr>
          <a:xfrm>
            <a:off x="1619537" y="3933309"/>
            <a:ext cx="9003195" cy="965200"/>
          </a:xfrm>
        </p:spPr>
        <p:txBody>
          <a:bodyPr anchor="t">
            <a:normAutofit/>
          </a:bodyPr>
          <a:lstStyle>
            <a:lvl1pPr>
              <a:defRPr sz="2200">
                <a:latin typeface="+mn-lt"/>
              </a:defRPr>
            </a:lvl1pPr>
          </a:lstStyle>
          <a:p>
            <a:pPr lvl="0"/>
            <a:r>
              <a:rPr lang="en-US"/>
              <a:t>Text…</a:t>
            </a:r>
          </a:p>
        </p:txBody>
      </p:sp>
    </p:spTree>
    <p:extLst>
      <p:ext uri="{BB962C8B-B14F-4D97-AF65-F5344CB8AC3E}">
        <p14:creationId xmlns:p14="http://schemas.microsoft.com/office/powerpoint/2010/main" val="347582579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Photo Slide with Text 2">
    <p:spTree>
      <p:nvGrpSpPr>
        <p:cNvPr id="1" name=""/>
        <p:cNvGrpSpPr/>
        <p:nvPr/>
      </p:nvGrpSpPr>
      <p:grpSpPr>
        <a:xfrm>
          <a:off x="0" y="0"/>
          <a:ext cx="0" cy="0"/>
          <a:chOff x="0" y="0"/>
          <a:chExt cx="0" cy="0"/>
        </a:xfrm>
      </p:grpSpPr>
      <p:sp>
        <p:nvSpPr>
          <p:cNvPr id="18" name="Picture Placeholder 17"/>
          <p:cNvSpPr>
            <a:spLocks noGrp="1"/>
          </p:cNvSpPr>
          <p:nvPr>
            <p:ph type="pic" sz="quarter" idx="11"/>
          </p:nvPr>
        </p:nvSpPr>
        <p:spPr>
          <a:xfrm>
            <a:off x="-9753" y="-7315"/>
            <a:ext cx="12192000" cy="4778820"/>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6" name="TextBox 5"/>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Department of Health</a:t>
            </a:r>
            <a:r>
              <a:rPr lang="en-US" sz="1800" baseline="0">
                <a:solidFill>
                  <a:srgbClr val="349D96"/>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7" name="Title 1"/>
          <p:cNvSpPr>
            <a:spLocks noGrp="1"/>
          </p:cNvSpPr>
          <p:nvPr>
            <p:ph type="title" hasCustomPrompt="1"/>
          </p:nvPr>
        </p:nvSpPr>
        <p:spPr>
          <a:xfrm>
            <a:off x="1620956" y="5297703"/>
            <a:ext cx="9001776" cy="965200"/>
          </a:xfrm>
        </p:spPr>
        <p:txBody>
          <a:bodyPr anchor="t">
            <a:normAutofit/>
          </a:bodyPr>
          <a:lstStyle>
            <a:lvl1pPr>
              <a:defRPr sz="2200">
                <a:latin typeface="+mn-lt"/>
              </a:defRPr>
            </a:lvl1pPr>
          </a:lstStyle>
          <a:p>
            <a:pPr lvl="0"/>
            <a:r>
              <a:rPr lang="en-US"/>
              <a:t>Text…</a:t>
            </a:r>
          </a:p>
        </p:txBody>
      </p:sp>
    </p:spTree>
    <p:extLst>
      <p:ext uri="{BB962C8B-B14F-4D97-AF65-F5344CB8AC3E}">
        <p14:creationId xmlns:p14="http://schemas.microsoft.com/office/powerpoint/2010/main" val="39518885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Photo Slide with Text 3">
    <p:spTree>
      <p:nvGrpSpPr>
        <p:cNvPr id="1" name=""/>
        <p:cNvGrpSpPr/>
        <p:nvPr/>
      </p:nvGrpSpPr>
      <p:grpSpPr>
        <a:xfrm>
          <a:off x="0" y="0"/>
          <a:ext cx="0" cy="0"/>
          <a:chOff x="0" y="0"/>
          <a:chExt cx="0" cy="0"/>
        </a:xfrm>
      </p:grpSpPr>
      <p:sp>
        <p:nvSpPr>
          <p:cNvPr id="18" name="Picture Placeholder 17"/>
          <p:cNvSpPr>
            <a:spLocks noGrp="1"/>
          </p:cNvSpPr>
          <p:nvPr>
            <p:ph type="pic" sz="quarter" idx="11"/>
          </p:nvPr>
        </p:nvSpPr>
        <p:spPr>
          <a:xfrm>
            <a:off x="1119447" y="814647"/>
            <a:ext cx="9986357" cy="3773978"/>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6" name="TextBox 5"/>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Department of Health</a:t>
            </a:r>
            <a:r>
              <a:rPr lang="en-US" sz="1800" baseline="0">
                <a:solidFill>
                  <a:srgbClr val="349D96"/>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2" name="Title 1"/>
          <p:cNvSpPr>
            <a:spLocks noGrp="1"/>
          </p:cNvSpPr>
          <p:nvPr>
            <p:ph type="title" hasCustomPrompt="1"/>
          </p:nvPr>
        </p:nvSpPr>
        <p:spPr>
          <a:xfrm>
            <a:off x="1119447" y="5297703"/>
            <a:ext cx="9986357" cy="965200"/>
          </a:xfrm>
        </p:spPr>
        <p:txBody>
          <a:bodyPr anchor="t">
            <a:normAutofit/>
          </a:bodyPr>
          <a:lstStyle>
            <a:lvl1pPr>
              <a:defRPr sz="2200">
                <a:latin typeface="+mn-lt"/>
              </a:defRPr>
            </a:lvl1pPr>
          </a:lstStyle>
          <a:p>
            <a:pPr lvl="0"/>
            <a:r>
              <a:rPr lang="en-US"/>
              <a:t>Text…</a:t>
            </a:r>
          </a:p>
        </p:txBody>
      </p:sp>
    </p:spTree>
    <p:extLst>
      <p:ext uri="{BB962C8B-B14F-4D97-AF65-F5344CB8AC3E}">
        <p14:creationId xmlns:p14="http://schemas.microsoft.com/office/powerpoint/2010/main" val="307117846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Photo Slide with Text 4">
    <p:spTree>
      <p:nvGrpSpPr>
        <p:cNvPr id="1" name=""/>
        <p:cNvGrpSpPr/>
        <p:nvPr/>
      </p:nvGrpSpPr>
      <p:grpSpPr>
        <a:xfrm>
          <a:off x="0" y="0"/>
          <a:ext cx="0" cy="0"/>
          <a:chOff x="0" y="0"/>
          <a:chExt cx="0" cy="0"/>
        </a:xfrm>
      </p:grpSpPr>
      <p:sp>
        <p:nvSpPr>
          <p:cNvPr id="18" name="Picture Placeholder 17"/>
          <p:cNvSpPr>
            <a:spLocks noGrp="1"/>
          </p:cNvSpPr>
          <p:nvPr>
            <p:ph type="pic" sz="quarter" idx="11"/>
          </p:nvPr>
        </p:nvSpPr>
        <p:spPr>
          <a:xfrm>
            <a:off x="1119447" y="814647"/>
            <a:ext cx="4677295" cy="3773978"/>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4" name="Picture Placeholder 17"/>
          <p:cNvSpPr>
            <a:spLocks noGrp="1"/>
          </p:cNvSpPr>
          <p:nvPr>
            <p:ph type="pic" sz="quarter" idx="13"/>
          </p:nvPr>
        </p:nvSpPr>
        <p:spPr>
          <a:xfrm>
            <a:off x="6365702" y="814647"/>
            <a:ext cx="4677295" cy="3773978"/>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7" name="TextBox 6"/>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Department of Health</a:t>
            </a:r>
            <a:r>
              <a:rPr lang="en-US" sz="1800" baseline="0">
                <a:solidFill>
                  <a:srgbClr val="349D96"/>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8" name="Title 1"/>
          <p:cNvSpPr>
            <a:spLocks noGrp="1"/>
          </p:cNvSpPr>
          <p:nvPr>
            <p:ph type="title" hasCustomPrompt="1"/>
          </p:nvPr>
        </p:nvSpPr>
        <p:spPr>
          <a:xfrm>
            <a:off x="1119447" y="5021478"/>
            <a:ext cx="9923549" cy="965200"/>
          </a:xfrm>
        </p:spPr>
        <p:txBody>
          <a:bodyPr anchor="t">
            <a:normAutofit/>
          </a:bodyPr>
          <a:lstStyle>
            <a:lvl1pPr>
              <a:defRPr sz="2200">
                <a:latin typeface="+mn-lt"/>
              </a:defRPr>
            </a:lvl1pPr>
          </a:lstStyle>
          <a:p>
            <a:pPr lvl="0"/>
            <a:r>
              <a:rPr lang="en-US"/>
              <a:t>Text…</a:t>
            </a:r>
          </a:p>
        </p:txBody>
      </p:sp>
    </p:spTree>
    <p:extLst>
      <p:ext uri="{BB962C8B-B14F-4D97-AF65-F5344CB8AC3E}">
        <p14:creationId xmlns:p14="http://schemas.microsoft.com/office/powerpoint/2010/main" val="197121831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Photo Slide No Text 1">
    <p:spTree>
      <p:nvGrpSpPr>
        <p:cNvPr id="1" name=""/>
        <p:cNvGrpSpPr/>
        <p:nvPr/>
      </p:nvGrpSpPr>
      <p:grpSpPr>
        <a:xfrm>
          <a:off x="0" y="0"/>
          <a:ext cx="0" cy="0"/>
          <a:chOff x="0" y="0"/>
          <a:chExt cx="0" cy="0"/>
        </a:xfrm>
      </p:grpSpPr>
      <p:sp>
        <p:nvSpPr>
          <p:cNvPr id="18" name="Picture Placeholder 17"/>
          <p:cNvSpPr>
            <a:spLocks noGrp="1"/>
          </p:cNvSpPr>
          <p:nvPr>
            <p:ph type="pic" sz="quarter" idx="11"/>
          </p:nvPr>
        </p:nvSpPr>
        <p:spPr>
          <a:xfrm>
            <a:off x="-9753" y="-7315"/>
            <a:ext cx="12192000" cy="6865315"/>
          </a:xfrm>
          <a:effectLst/>
        </p:spPr>
        <p:txBody>
          <a:bodyPr/>
          <a:lstStyle>
            <a:lvl1pPr marL="0" indent="0">
              <a:buNone/>
              <a:defRPr>
                <a:solidFill>
                  <a:schemeClr val="tx1">
                    <a:lumMod val="65000"/>
                    <a:lumOff val="35000"/>
                  </a:schemeClr>
                </a:solidFill>
                <a:latin typeface="+mn-lt"/>
              </a:defRPr>
            </a:lvl1pPr>
          </a:lstStyle>
          <a:p>
            <a:r>
              <a:rPr lang="en-US"/>
              <a:t>Click icon to add picture</a:t>
            </a:r>
          </a:p>
        </p:txBody>
      </p:sp>
    </p:spTree>
    <p:extLst>
      <p:ext uri="{BB962C8B-B14F-4D97-AF65-F5344CB8AC3E}">
        <p14:creationId xmlns:p14="http://schemas.microsoft.com/office/powerpoint/2010/main" val="138755307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Photo Slide No Text 2">
    <p:spTree>
      <p:nvGrpSpPr>
        <p:cNvPr id="1" name=""/>
        <p:cNvGrpSpPr/>
        <p:nvPr/>
      </p:nvGrpSpPr>
      <p:grpSpPr>
        <a:xfrm>
          <a:off x="0" y="0"/>
          <a:ext cx="0" cy="0"/>
          <a:chOff x="0" y="0"/>
          <a:chExt cx="0" cy="0"/>
        </a:xfrm>
      </p:grpSpPr>
      <p:sp>
        <p:nvSpPr>
          <p:cNvPr id="18" name="Picture Placeholder 17"/>
          <p:cNvSpPr>
            <a:spLocks noGrp="1"/>
          </p:cNvSpPr>
          <p:nvPr>
            <p:ph type="pic" sz="quarter" idx="11"/>
          </p:nvPr>
        </p:nvSpPr>
        <p:spPr>
          <a:xfrm>
            <a:off x="-9753" y="1031777"/>
            <a:ext cx="12192000" cy="4778820"/>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5" name="TextBox 4"/>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Department of Health</a:t>
            </a:r>
            <a:r>
              <a:rPr lang="en-US" sz="1800" baseline="0">
                <a:solidFill>
                  <a:srgbClr val="349D96"/>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Tree>
    <p:extLst>
      <p:ext uri="{BB962C8B-B14F-4D97-AF65-F5344CB8AC3E}">
        <p14:creationId xmlns:p14="http://schemas.microsoft.com/office/powerpoint/2010/main" val="111646077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Photo Slide No Text 3">
    <p:spTree>
      <p:nvGrpSpPr>
        <p:cNvPr id="1" name=""/>
        <p:cNvGrpSpPr/>
        <p:nvPr/>
      </p:nvGrpSpPr>
      <p:grpSpPr>
        <a:xfrm>
          <a:off x="0" y="0"/>
          <a:ext cx="0" cy="0"/>
          <a:chOff x="0" y="0"/>
          <a:chExt cx="0" cy="0"/>
        </a:xfrm>
      </p:grpSpPr>
      <p:sp>
        <p:nvSpPr>
          <p:cNvPr id="18" name="Picture Placeholder 17"/>
          <p:cNvSpPr>
            <a:spLocks noGrp="1"/>
          </p:cNvSpPr>
          <p:nvPr>
            <p:ph type="pic" sz="quarter" idx="11"/>
          </p:nvPr>
        </p:nvSpPr>
        <p:spPr>
          <a:xfrm>
            <a:off x="1119447" y="814647"/>
            <a:ext cx="9986357" cy="5228706"/>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5" name="TextBox 4"/>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Department of Health</a:t>
            </a:r>
            <a:r>
              <a:rPr lang="en-US" sz="1800" baseline="0">
                <a:solidFill>
                  <a:srgbClr val="349D96"/>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Tree>
    <p:extLst>
      <p:ext uri="{BB962C8B-B14F-4D97-AF65-F5344CB8AC3E}">
        <p14:creationId xmlns:p14="http://schemas.microsoft.com/office/powerpoint/2010/main" val="7317708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Urban Presentation Title Slide">
    <p:spTree>
      <p:nvGrpSpPr>
        <p:cNvPr id="1" name=""/>
        <p:cNvGrpSpPr/>
        <p:nvPr/>
      </p:nvGrpSpPr>
      <p:grpSpPr>
        <a:xfrm>
          <a:off x="0" y="0"/>
          <a:ext cx="0" cy="0"/>
          <a:chOff x="0" y="0"/>
          <a:chExt cx="0" cy="0"/>
        </a:xfrm>
      </p:grpSpPr>
      <p:sp>
        <p:nvSpPr>
          <p:cNvPr id="7" name="Text Placeholder 9"/>
          <p:cNvSpPr>
            <a:spLocks noGrp="1"/>
          </p:cNvSpPr>
          <p:nvPr>
            <p:ph type="body" sz="quarter" idx="11" hasCustomPrompt="1"/>
          </p:nvPr>
        </p:nvSpPr>
        <p:spPr>
          <a:xfrm>
            <a:off x="4433455" y="5865639"/>
            <a:ext cx="6483511" cy="472352"/>
          </a:xfrm>
        </p:spPr>
        <p:txBody>
          <a:bodyPr>
            <a:normAutofit/>
          </a:bodyPr>
          <a:lstStyle>
            <a:lvl1pPr marL="0" indent="0">
              <a:lnSpc>
                <a:spcPct val="100000"/>
              </a:lnSpc>
              <a:spcBef>
                <a:spcPts val="0"/>
              </a:spcBef>
              <a:buNone/>
              <a:defRPr sz="2000" cap="none" baseline="0">
                <a:solidFill>
                  <a:schemeClr val="tx1"/>
                </a:solidFill>
              </a:defRPr>
            </a:lvl1pPr>
          </a:lstStyle>
          <a:p>
            <a:pPr lvl="0"/>
            <a:r>
              <a:rPr lang="en-US"/>
              <a:t>Office/Program</a:t>
            </a:r>
          </a:p>
        </p:txBody>
      </p:sp>
      <p:sp>
        <p:nvSpPr>
          <p:cNvPr id="8" name="Title 3"/>
          <p:cNvSpPr>
            <a:spLocks noGrp="1"/>
          </p:cNvSpPr>
          <p:nvPr>
            <p:ph type="title" hasCustomPrompt="1"/>
          </p:nvPr>
        </p:nvSpPr>
        <p:spPr>
          <a:xfrm>
            <a:off x="4433455" y="5448045"/>
            <a:ext cx="6483511" cy="417595"/>
          </a:xfrm>
        </p:spPr>
        <p:txBody>
          <a:bodyPr>
            <a:noAutofit/>
          </a:bodyPr>
          <a:lstStyle>
            <a:lvl1pPr>
              <a:defRPr sz="3000" cap="all" baseline="0"/>
            </a:lvl1pPr>
          </a:lstStyle>
          <a:p>
            <a:pPr lvl="0"/>
            <a:r>
              <a:rPr lang="en-US"/>
              <a:t>PRESENTATION TITLE</a:t>
            </a:r>
          </a:p>
        </p:txBody>
      </p:sp>
      <p:pic>
        <p:nvPicPr>
          <p:cNvPr id="10" name="Picture 9" descr="Washington State Department of Health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35892" y="5352116"/>
            <a:ext cx="1996064" cy="883125"/>
          </a:xfrm>
          <a:prstGeom prst="rect">
            <a:avLst/>
          </a:prstGeom>
        </p:spPr>
      </p:pic>
      <p:pic>
        <p:nvPicPr>
          <p:cNvPr id="11" name="Picture 10" descr="photo of downtown Spokane with Spokane River in forefront"/>
          <p:cNvPicPr>
            <a:picLocks noChangeAspect="1"/>
          </p:cNvPicPr>
          <p:nvPr userDrawn="1"/>
        </p:nvPicPr>
        <p:blipFill rotWithShape="1">
          <a:blip r:embed="rId3">
            <a:extLst>
              <a:ext uri="{28A0092B-C50C-407E-A947-70E740481C1C}">
                <a14:useLocalDpi xmlns:a14="http://schemas.microsoft.com/office/drawing/2010/main" val="0"/>
              </a:ext>
            </a:extLst>
          </a:blip>
          <a:srcRect t="8921" b="15783"/>
          <a:stretch/>
        </p:blipFill>
        <p:spPr>
          <a:xfrm>
            <a:off x="1" y="0"/>
            <a:ext cx="12200524" cy="4572000"/>
          </a:xfrm>
          <a:prstGeom prst="rect">
            <a:avLst/>
          </a:prstGeom>
        </p:spPr>
      </p:pic>
    </p:spTree>
    <p:extLst>
      <p:ext uri="{BB962C8B-B14F-4D97-AF65-F5344CB8AC3E}">
        <p14:creationId xmlns:p14="http://schemas.microsoft.com/office/powerpoint/2010/main" val="416448541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Photo Slide No Text 4">
    <p:spTree>
      <p:nvGrpSpPr>
        <p:cNvPr id="1" name=""/>
        <p:cNvGrpSpPr/>
        <p:nvPr/>
      </p:nvGrpSpPr>
      <p:grpSpPr>
        <a:xfrm>
          <a:off x="0" y="0"/>
          <a:ext cx="0" cy="0"/>
          <a:chOff x="0" y="0"/>
          <a:chExt cx="0" cy="0"/>
        </a:xfrm>
      </p:grpSpPr>
      <p:sp>
        <p:nvSpPr>
          <p:cNvPr id="18" name="Picture Placeholder 17"/>
          <p:cNvSpPr>
            <a:spLocks noGrp="1"/>
          </p:cNvSpPr>
          <p:nvPr>
            <p:ph type="pic" sz="quarter" idx="11"/>
          </p:nvPr>
        </p:nvSpPr>
        <p:spPr>
          <a:xfrm>
            <a:off x="1119447" y="814647"/>
            <a:ext cx="4677295" cy="5187142"/>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4" name="Picture Placeholder 17"/>
          <p:cNvSpPr>
            <a:spLocks noGrp="1"/>
          </p:cNvSpPr>
          <p:nvPr>
            <p:ph type="pic" sz="quarter" idx="13"/>
          </p:nvPr>
        </p:nvSpPr>
        <p:spPr>
          <a:xfrm>
            <a:off x="6365702" y="814647"/>
            <a:ext cx="4677295" cy="5187142"/>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5" name="TextBox 4"/>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Department of Health</a:t>
            </a:r>
            <a:r>
              <a:rPr lang="en-US" sz="1800" baseline="0">
                <a:solidFill>
                  <a:srgbClr val="349D96"/>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Tree>
    <p:extLst>
      <p:ext uri="{BB962C8B-B14F-4D97-AF65-F5344CB8AC3E}">
        <p14:creationId xmlns:p14="http://schemas.microsoft.com/office/powerpoint/2010/main" val="141770048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Photo on Left Slide 1">
    <p:spTree>
      <p:nvGrpSpPr>
        <p:cNvPr id="1" name=""/>
        <p:cNvGrpSpPr/>
        <p:nvPr/>
      </p:nvGrpSpPr>
      <p:grpSpPr>
        <a:xfrm>
          <a:off x="0" y="0"/>
          <a:ext cx="0" cy="0"/>
          <a:chOff x="0" y="0"/>
          <a:chExt cx="0" cy="0"/>
        </a:xfrm>
      </p:grpSpPr>
      <p:sp>
        <p:nvSpPr>
          <p:cNvPr id="4" name="Text Placeholder 3"/>
          <p:cNvSpPr>
            <a:spLocks noGrp="1"/>
          </p:cNvSpPr>
          <p:nvPr>
            <p:ph type="body" sz="half" idx="2" hasCustomPrompt="1"/>
          </p:nvPr>
        </p:nvSpPr>
        <p:spPr>
          <a:xfrm>
            <a:off x="6196280" y="1233820"/>
            <a:ext cx="5280349" cy="1828810"/>
          </a:xfrm>
        </p:spPr>
        <p:txBody>
          <a:bodyPr>
            <a:noAutofit/>
          </a:bodyPr>
          <a:lstStyle>
            <a:lvl1pPr marL="0" indent="0">
              <a:buNone/>
              <a:defRPr sz="22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Text…</a:t>
            </a:r>
          </a:p>
        </p:txBody>
      </p:sp>
      <p:sp>
        <p:nvSpPr>
          <p:cNvPr id="11" name="Text Placeholder 3"/>
          <p:cNvSpPr>
            <a:spLocks noGrp="1"/>
          </p:cNvSpPr>
          <p:nvPr>
            <p:ph type="body" sz="half" idx="10" hasCustomPrompt="1"/>
          </p:nvPr>
        </p:nvSpPr>
        <p:spPr>
          <a:xfrm>
            <a:off x="6196282" y="3069758"/>
            <a:ext cx="5280349" cy="3048380"/>
          </a:xfrm>
        </p:spPr>
        <p:txBody>
          <a:bodyPr>
            <a:noAutofit/>
          </a:bodyPr>
          <a:lstStyle>
            <a:lvl1pPr marL="0" indent="0">
              <a:buNone/>
              <a:defRPr sz="20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Text…</a:t>
            </a:r>
          </a:p>
        </p:txBody>
      </p:sp>
      <p:sp>
        <p:nvSpPr>
          <p:cNvPr id="12" name="Picture Placeholder 2"/>
          <p:cNvSpPr>
            <a:spLocks noGrp="1" noChangeAspect="1"/>
          </p:cNvSpPr>
          <p:nvPr>
            <p:ph type="pic" idx="1"/>
          </p:nvPr>
        </p:nvSpPr>
        <p:spPr>
          <a:xfrm>
            <a:off x="-5384" y="-7315"/>
            <a:ext cx="4780229" cy="2688879"/>
          </a:xfrm>
        </p:spPr>
        <p:txBody>
          <a:bodyPr anchor="t">
            <a:normAutofit/>
          </a:bodyPr>
          <a:lstStyle>
            <a:lvl1pPr marL="0" indent="0">
              <a:buNone/>
              <a:defRPr sz="2000">
                <a:solidFill>
                  <a:schemeClr val="tx1">
                    <a:lumMod val="65000"/>
                    <a:lumOff val="35000"/>
                  </a:schemeClr>
                </a:solidFill>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8" name="TextBox 7"/>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Department of Health</a:t>
            </a:r>
            <a:r>
              <a:rPr lang="en-US" sz="1800" baseline="0">
                <a:solidFill>
                  <a:srgbClr val="349D96"/>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9" name="Title 1"/>
          <p:cNvSpPr>
            <a:spLocks noGrp="1"/>
          </p:cNvSpPr>
          <p:nvPr>
            <p:ph type="title" hasCustomPrompt="1"/>
          </p:nvPr>
        </p:nvSpPr>
        <p:spPr>
          <a:xfrm>
            <a:off x="1393372" y="3290207"/>
            <a:ext cx="3532195" cy="2174875"/>
          </a:xfrm>
        </p:spPr>
        <p:txBody>
          <a:bodyPr anchor="t">
            <a:normAutofit/>
          </a:bodyPr>
          <a:lstStyle>
            <a:lvl1pPr algn="r">
              <a:defRPr sz="2700"/>
            </a:lvl1pPr>
          </a:lstStyle>
          <a:p>
            <a:pPr lvl="0"/>
            <a:r>
              <a:rPr lang="en-US"/>
              <a:t>Left Photo Slide 1</a:t>
            </a:r>
          </a:p>
        </p:txBody>
      </p:sp>
    </p:spTree>
    <p:extLst>
      <p:ext uri="{BB962C8B-B14F-4D97-AF65-F5344CB8AC3E}">
        <p14:creationId xmlns:p14="http://schemas.microsoft.com/office/powerpoint/2010/main" val="365450123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Photo on Left Slide 2">
    <p:spTree>
      <p:nvGrpSpPr>
        <p:cNvPr id="1" name=""/>
        <p:cNvGrpSpPr/>
        <p:nvPr/>
      </p:nvGrpSpPr>
      <p:grpSpPr>
        <a:xfrm>
          <a:off x="0" y="0"/>
          <a:ext cx="0" cy="0"/>
          <a:chOff x="0" y="0"/>
          <a:chExt cx="0" cy="0"/>
        </a:xfrm>
      </p:grpSpPr>
      <p:sp>
        <p:nvSpPr>
          <p:cNvPr id="7" name="Picture Placeholder 2"/>
          <p:cNvSpPr>
            <a:spLocks noGrp="1" noChangeAspect="1"/>
          </p:cNvSpPr>
          <p:nvPr>
            <p:ph type="pic" idx="1"/>
          </p:nvPr>
        </p:nvSpPr>
        <p:spPr>
          <a:xfrm>
            <a:off x="-5384" y="-1"/>
            <a:ext cx="5280536" cy="6858001"/>
          </a:xfrm>
        </p:spPr>
        <p:txBody>
          <a:bodyPr anchor="t">
            <a:normAutofit/>
          </a:bodyPr>
          <a:lstStyle>
            <a:lvl1pPr marL="0" indent="0">
              <a:buNone/>
              <a:defRPr sz="2000">
                <a:solidFill>
                  <a:schemeClr val="tx1">
                    <a:lumMod val="65000"/>
                    <a:lumOff val="35000"/>
                  </a:schemeClr>
                </a:solidFill>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3" name="Text Placeholder 3"/>
          <p:cNvSpPr>
            <a:spLocks noGrp="1"/>
          </p:cNvSpPr>
          <p:nvPr>
            <p:ph type="body" sz="half" idx="10" hasCustomPrompt="1"/>
          </p:nvPr>
        </p:nvSpPr>
        <p:spPr>
          <a:xfrm>
            <a:off x="6106342" y="2702503"/>
            <a:ext cx="5280349" cy="3151156"/>
          </a:xfrm>
        </p:spPr>
        <p:txBody>
          <a:bodyPr>
            <a:noAutofit/>
          </a:bodyPr>
          <a:lstStyle>
            <a:lvl1pPr marL="0" indent="0">
              <a:buNone/>
              <a:defRPr sz="22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Text…</a:t>
            </a:r>
          </a:p>
        </p:txBody>
      </p:sp>
      <p:sp>
        <p:nvSpPr>
          <p:cNvPr id="6" name="Title 1"/>
          <p:cNvSpPr>
            <a:spLocks noGrp="1"/>
          </p:cNvSpPr>
          <p:nvPr>
            <p:ph type="title" hasCustomPrompt="1"/>
          </p:nvPr>
        </p:nvSpPr>
        <p:spPr>
          <a:xfrm>
            <a:off x="6106342" y="2085143"/>
            <a:ext cx="5280349" cy="603041"/>
          </a:xfrm>
        </p:spPr>
        <p:txBody>
          <a:bodyPr anchor="t">
            <a:normAutofit/>
          </a:bodyPr>
          <a:lstStyle>
            <a:lvl1pPr>
              <a:defRPr sz="2700"/>
            </a:lvl1pPr>
          </a:lstStyle>
          <a:p>
            <a:pPr lvl="0"/>
            <a:r>
              <a:rPr lang="en-US"/>
              <a:t>Left Photo Slide 2</a:t>
            </a:r>
          </a:p>
        </p:txBody>
      </p:sp>
    </p:spTree>
    <p:extLst>
      <p:ext uri="{BB962C8B-B14F-4D97-AF65-F5344CB8AC3E}">
        <p14:creationId xmlns:p14="http://schemas.microsoft.com/office/powerpoint/2010/main" val="403610444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Photo on Left Slide 3">
    <p:spTree>
      <p:nvGrpSpPr>
        <p:cNvPr id="1" name=""/>
        <p:cNvGrpSpPr/>
        <p:nvPr/>
      </p:nvGrpSpPr>
      <p:grpSpPr>
        <a:xfrm>
          <a:off x="0" y="0"/>
          <a:ext cx="0" cy="0"/>
          <a:chOff x="0" y="0"/>
          <a:chExt cx="0" cy="0"/>
        </a:xfrm>
      </p:grpSpPr>
      <p:sp>
        <p:nvSpPr>
          <p:cNvPr id="13" name="Text Placeholder 3"/>
          <p:cNvSpPr>
            <a:spLocks noGrp="1"/>
          </p:cNvSpPr>
          <p:nvPr>
            <p:ph type="body" sz="half" idx="10" hasCustomPrompt="1"/>
          </p:nvPr>
        </p:nvSpPr>
        <p:spPr>
          <a:xfrm>
            <a:off x="7635332" y="2702503"/>
            <a:ext cx="3757193" cy="3151156"/>
          </a:xfrm>
        </p:spPr>
        <p:txBody>
          <a:bodyPr>
            <a:noAutofit/>
          </a:bodyPr>
          <a:lstStyle>
            <a:lvl1pPr marL="0" indent="0">
              <a:buNone/>
              <a:defRPr sz="22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Text…</a:t>
            </a:r>
          </a:p>
        </p:txBody>
      </p:sp>
      <p:sp>
        <p:nvSpPr>
          <p:cNvPr id="15" name="Picture Placeholder 2"/>
          <p:cNvSpPr>
            <a:spLocks noGrp="1" noChangeAspect="1"/>
          </p:cNvSpPr>
          <p:nvPr>
            <p:ph type="pic" idx="1"/>
          </p:nvPr>
        </p:nvSpPr>
        <p:spPr>
          <a:xfrm>
            <a:off x="-9753" y="-2744"/>
            <a:ext cx="3491111" cy="6858000"/>
          </a:xfrm>
        </p:spPr>
        <p:txBody>
          <a:bodyPr anchor="t">
            <a:normAutofit/>
          </a:bodyPr>
          <a:lstStyle>
            <a:lvl1pPr marL="0" indent="0">
              <a:buNone/>
              <a:defRPr sz="2000">
                <a:solidFill>
                  <a:schemeClr val="tx1">
                    <a:lumMod val="65000"/>
                    <a:lumOff val="35000"/>
                  </a:schemeClr>
                </a:solidFill>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6" name="Picture Placeholder 2"/>
          <p:cNvSpPr>
            <a:spLocks noGrp="1" noChangeAspect="1"/>
          </p:cNvSpPr>
          <p:nvPr>
            <p:ph type="pic" idx="11"/>
          </p:nvPr>
        </p:nvSpPr>
        <p:spPr>
          <a:xfrm>
            <a:off x="3481358" y="-2744"/>
            <a:ext cx="3317839" cy="3429000"/>
          </a:xfrm>
        </p:spPr>
        <p:txBody>
          <a:bodyPr anchor="t">
            <a:normAutofit/>
          </a:bodyPr>
          <a:lstStyle>
            <a:lvl1pPr marL="0" indent="0">
              <a:buNone/>
              <a:defRPr sz="2000">
                <a:solidFill>
                  <a:schemeClr val="tx1">
                    <a:lumMod val="65000"/>
                    <a:lumOff val="35000"/>
                  </a:schemeClr>
                </a:solidFill>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7" name="Picture Placeholder 2"/>
          <p:cNvSpPr>
            <a:spLocks noGrp="1" noChangeAspect="1"/>
          </p:cNvSpPr>
          <p:nvPr>
            <p:ph type="pic" idx="12"/>
          </p:nvPr>
        </p:nvSpPr>
        <p:spPr>
          <a:xfrm>
            <a:off x="3481358" y="3426257"/>
            <a:ext cx="3317839" cy="3431745"/>
          </a:xfrm>
        </p:spPr>
        <p:txBody>
          <a:bodyPr anchor="t">
            <a:normAutofit/>
          </a:bodyPr>
          <a:lstStyle>
            <a:lvl1pPr marL="0" indent="0">
              <a:buNone/>
              <a:defRPr sz="2000">
                <a:solidFill>
                  <a:schemeClr val="tx1">
                    <a:lumMod val="65000"/>
                    <a:lumOff val="35000"/>
                  </a:schemeClr>
                </a:solidFill>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8" name="Title 1"/>
          <p:cNvSpPr>
            <a:spLocks noGrp="1"/>
          </p:cNvSpPr>
          <p:nvPr>
            <p:ph type="title" hasCustomPrompt="1"/>
          </p:nvPr>
        </p:nvSpPr>
        <p:spPr>
          <a:xfrm>
            <a:off x="7635331" y="1753739"/>
            <a:ext cx="3569699" cy="914401"/>
          </a:xfrm>
        </p:spPr>
        <p:txBody>
          <a:bodyPr anchor="t">
            <a:normAutofit/>
          </a:bodyPr>
          <a:lstStyle>
            <a:lvl1pPr>
              <a:defRPr sz="2700"/>
            </a:lvl1pPr>
          </a:lstStyle>
          <a:p>
            <a:pPr lvl="0"/>
            <a:r>
              <a:rPr lang="en-US"/>
              <a:t>Left Photo Slide 3</a:t>
            </a:r>
          </a:p>
        </p:txBody>
      </p:sp>
    </p:spTree>
    <p:extLst>
      <p:ext uri="{BB962C8B-B14F-4D97-AF65-F5344CB8AC3E}">
        <p14:creationId xmlns:p14="http://schemas.microsoft.com/office/powerpoint/2010/main" val="369676672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Photo on Right Slide 1">
    <p:spTree>
      <p:nvGrpSpPr>
        <p:cNvPr id="1" name=""/>
        <p:cNvGrpSpPr/>
        <p:nvPr/>
      </p:nvGrpSpPr>
      <p:grpSpPr>
        <a:xfrm>
          <a:off x="0" y="0"/>
          <a:ext cx="0" cy="0"/>
          <a:chOff x="0" y="0"/>
          <a:chExt cx="0" cy="0"/>
        </a:xfrm>
      </p:grpSpPr>
      <p:sp>
        <p:nvSpPr>
          <p:cNvPr id="4" name="Text Placeholder 3"/>
          <p:cNvSpPr>
            <a:spLocks noGrp="1"/>
          </p:cNvSpPr>
          <p:nvPr>
            <p:ph type="body" sz="half" idx="2" hasCustomPrompt="1"/>
          </p:nvPr>
        </p:nvSpPr>
        <p:spPr>
          <a:xfrm>
            <a:off x="839788" y="1219190"/>
            <a:ext cx="5280349" cy="1828810"/>
          </a:xfrm>
        </p:spPr>
        <p:txBody>
          <a:bodyPr>
            <a:noAutofit/>
          </a:bodyPr>
          <a:lstStyle>
            <a:lvl1pPr marL="0" indent="0">
              <a:buNone/>
              <a:defRPr sz="22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Text…</a:t>
            </a:r>
          </a:p>
        </p:txBody>
      </p:sp>
      <p:sp>
        <p:nvSpPr>
          <p:cNvPr id="11" name="Text Placeholder 3"/>
          <p:cNvSpPr>
            <a:spLocks noGrp="1"/>
          </p:cNvSpPr>
          <p:nvPr>
            <p:ph type="body" sz="half" idx="10" hasCustomPrompt="1"/>
          </p:nvPr>
        </p:nvSpPr>
        <p:spPr>
          <a:xfrm>
            <a:off x="839790" y="3055128"/>
            <a:ext cx="5280349" cy="3048380"/>
          </a:xfrm>
        </p:spPr>
        <p:txBody>
          <a:bodyPr>
            <a:noAutofit/>
          </a:bodyPr>
          <a:lstStyle>
            <a:lvl1pPr marL="0" indent="0">
              <a:buNone/>
              <a:defRPr sz="20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Text…</a:t>
            </a:r>
          </a:p>
        </p:txBody>
      </p:sp>
      <p:sp>
        <p:nvSpPr>
          <p:cNvPr id="12" name="Picture Placeholder 2"/>
          <p:cNvSpPr>
            <a:spLocks noGrp="1" noChangeAspect="1"/>
          </p:cNvSpPr>
          <p:nvPr>
            <p:ph type="pic" idx="1"/>
          </p:nvPr>
        </p:nvSpPr>
        <p:spPr>
          <a:xfrm>
            <a:off x="7411771" y="-7315"/>
            <a:ext cx="4780229" cy="2688879"/>
          </a:xfrm>
        </p:spPr>
        <p:txBody>
          <a:bodyPr anchor="t">
            <a:normAutofit/>
          </a:bodyPr>
          <a:lstStyle>
            <a:lvl1pPr marL="0" indent="0">
              <a:buNone/>
              <a:defRPr sz="2000">
                <a:solidFill>
                  <a:schemeClr val="tx1">
                    <a:lumMod val="65000"/>
                    <a:lumOff val="35000"/>
                  </a:schemeClr>
                </a:solidFill>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8" name="TextBox 7"/>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Department of Health</a:t>
            </a:r>
            <a:r>
              <a:rPr lang="en-US" sz="1800" baseline="0">
                <a:solidFill>
                  <a:srgbClr val="349D96"/>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2" name="Title 1"/>
          <p:cNvSpPr>
            <a:spLocks noGrp="1"/>
          </p:cNvSpPr>
          <p:nvPr>
            <p:ph type="title" hasCustomPrompt="1"/>
          </p:nvPr>
        </p:nvSpPr>
        <p:spPr>
          <a:xfrm>
            <a:off x="7256239" y="3290207"/>
            <a:ext cx="3581096" cy="2174875"/>
          </a:xfrm>
        </p:spPr>
        <p:txBody>
          <a:bodyPr anchor="t">
            <a:normAutofit/>
          </a:bodyPr>
          <a:lstStyle>
            <a:lvl1pPr>
              <a:defRPr sz="2700"/>
            </a:lvl1pPr>
          </a:lstStyle>
          <a:p>
            <a:pPr lvl="0"/>
            <a:r>
              <a:rPr lang="en-US"/>
              <a:t>Right Photo Slide 1</a:t>
            </a:r>
          </a:p>
        </p:txBody>
      </p:sp>
    </p:spTree>
    <p:extLst>
      <p:ext uri="{BB962C8B-B14F-4D97-AF65-F5344CB8AC3E}">
        <p14:creationId xmlns:p14="http://schemas.microsoft.com/office/powerpoint/2010/main" val="221739654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Photo on Right Slide 2">
    <p:spTree>
      <p:nvGrpSpPr>
        <p:cNvPr id="1" name=""/>
        <p:cNvGrpSpPr/>
        <p:nvPr/>
      </p:nvGrpSpPr>
      <p:grpSpPr>
        <a:xfrm>
          <a:off x="0" y="0"/>
          <a:ext cx="0" cy="0"/>
          <a:chOff x="0" y="0"/>
          <a:chExt cx="0" cy="0"/>
        </a:xfrm>
      </p:grpSpPr>
      <p:sp>
        <p:nvSpPr>
          <p:cNvPr id="7" name="Picture Placeholder 2"/>
          <p:cNvSpPr>
            <a:spLocks noGrp="1" noChangeAspect="1"/>
          </p:cNvSpPr>
          <p:nvPr>
            <p:ph type="pic" idx="1"/>
          </p:nvPr>
        </p:nvSpPr>
        <p:spPr>
          <a:xfrm>
            <a:off x="6910087" y="-1"/>
            <a:ext cx="5280536" cy="6858001"/>
          </a:xfrm>
        </p:spPr>
        <p:txBody>
          <a:bodyPr anchor="t">
            <a:normAutofit/>
          </a:bodyPr>
          <a:lstStyle>
            <a:lvl1pPr marL="0" indent="0">
              <a:buNone/>
              <a:defRPr sz="2000">
                <a:solidFill>
                  <a:schemeClr val="tx1">
                    <a:lumMod val="65000"/>
                    <a:lumOff val="35000"/>
                  </a:schemeClr>
                </a:solidFill>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3" name="Text Placeholder 3"/>
          <p:cNvSpPr>
            <a:spLocks noGrp="1"/>
          </p:cNvSpPr>
          <p:nvPr>
            <p:ph type="body" sz="half" idx="10" hasCustomPrompt="1"/>
          </p:nvPr>
        </p:nvSpPr>
        <p:spPr>
          <a:xfrm>
            <a:off x="839796" y="2709818"/>
            <a:ext cx="5280349" cy="3151156"/>
          </a:xfrm>
        </p:spPr>
        <p:txBody>
          <a:bodyPr>
            <a:noAutofit/>
          </a:bodyPr>
          <a:lstStyle>
            <a:lvl1pPr marL="0" indent="0">
              <a:buNone/>
              <a:defRPr sz="22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Text…</a:t>
            </a:r>
          </a:p>
        </p:txBody>
      </p:sp>
      <p:sp>
        <p:nvSpPr>
          <p:cNvPr id="6" name="Title 1"/>
          <p:cNvSpPr>
            <a:spLocks noGrp="1"/>
          </p:cNvSpPr>
          <p:nvPr>
            <p:ph type="title" hasCustomPrompt="1"/>
          </p:nvPr>
        </p:nvSpPr>
        <p:spPr>
          <a:xfrm>
            <a:off x="839796" y="2106779"/>
            <a:ext cx="5280349" cy="595725"/>
          </a:xfrm>
        </p:spPr>
        <p:txBody>
          <a:bodyPr anchor="t">
            <a:normAutofit/>
          </a:bodyPr>
          <a:lstStyle>
            <a:lvl1pPr>
              <a:defRPr sz="2700"/>
            </a:lvl1pPr>
          </a:lstStyle>
          <a:p>
            <a:pPr lvl="0"/>
            <a:r>
              <a:rPr lang="en-US"/>
              <a:t>Right Photo Slide 2</a:t>
            </a:r>
          </a:p>
        </p:txBody>
      </p:sp>
    </p:spTree>
    <p:extLst>
      <p:ext uri="{BB962C8B-B14F-4D97-AF65-F5344CB8AC3E}">
        <p14:creationId xmlns:p14="http://schemas.microsoft.com/office/powerpoint/2010/main" val="7665864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Photo on Right Slide 3">
    <p:spTree>
      <p:nvGrpSpPr>
        <p:cNvPr id="1" name=""/>
        <p:cNvGrpSpPr/>
        <p:nvPr/>
      </p:nvGrpSpPr>
      <p:grpSpPr>
        <a:xfrm>
          <a:off x="0" y="0"/>
          <a:ext cx="0" cy="0"/>
          <a:chOff x="0" y="0"/>
          <a:chExt cx="0" cy="0"/>
        </a:xfrm>
      </p:grpSpPr>
      <p:sp>
        <p:nvSpPr>
          <p:cNvPr id="13" name="Text Placeholder 3"/>
          <p:cNvSpPr>
            <a:spLocks noGrp="1"/>
          </p:cNvSpPr>
          <p:nvPr>
            <p:ph type="body" sz="half" idx="10" hasCustomPrompt="1"/>
          </p:nvPr>
        </p:nvSpPr>
        <p:spPr>
          <a:xfrm>
            <a:off x="839778" y="2702503"/>
            <a:ext cx="3757193" cy="3151156"/>
          </a:xfrm>
        </p:spPr>
        <p:txBody>
          <a:bodyPr>
            <a:noAutofit/>
          </a:bodyPr>
          <a:lstStyle>
            <a:lvl1pPr marL="0" indent="0">
              <a:buNone/>
              <a:defRPr sz="22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Text…</a:t>
            </a:r>
          </a:p>
        </p:txBody>
      </p:sp>
      <p:sp>
        <p:nvSpPr>
          <p:cNvPr id="15" name="Picture Placeholder 2"/>
          <p:cNvSpPr>
            <a:spLocks noGrp="1" noChangeAspect="1"/>
          </p:cNvSpPr>
          <p:nvPr>
            <p:ph type="pic" idx="1"/>
          </p:nvPr>
        </p:nvSpPr>
        <p:spPr>
          <a:xfrm>
            <a:off x="8698918" y="-1"/>
            <a:ext cx="3491111" cy="6858001"/>
          </a:xfrm>
        </p:spPr>
        <p:txBody>
          <a:bodyPr anchor="t">
            <a:normAutofit/>
          </a:bodyPr>
          <a:lstStyle>
            <a:lvl1pPr marL="0" indent="0">
              <a:buNone/>
              <a:defRPr sz="2000">
                <a:solidFill>
                  <a:schemeClr val="tx1">
                    <a:lumMod val="65000"/>
                    <a:lumOff val="35000"/>
                  </a:schemeClr>
                </a:solidFill>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6" name="Picture Placeholder 2"/>
          <p:cNvSpPr>
            <a:spLocks noGrp="1" noChangeAspect="1"/>
          </p:cNvSpPr>
          <p:nvPr>
            <p:ph type="pic" idx="11"/>
          </p:nvPr>
        </p:nvSpPr>
        <p:spPr>
          <a:xfrm>
            <a:off x="5373742" y="-1"/>
            <a:ext cx="3313972" cy="3421505"/>
          </a:xfrm>
        </p:spPr>
        <p:txBody>
          <a:bodyPr anchor="t">
            <a:normAutofit/>
          </a:bodyPr>
          <a:lstStyle>
            <a:lvl1pPr marL="0" indent="0">
              <a:buNone/>
              <a:defRPr sz="2000">
                <a:solidFill>
                  <a:schemeClr val="tx1">
                    <a:lumMod val="65000"/>
                    <a:lumOff val="35000"/>
                  </a:schemeClr>
                </a:solidFill>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7" name="Picture Placeholder 2"/>
          <p:cNvSpPr>
            <a:spLocks noGrp="1" noChangeAspect="1"/>
          </p:cNvSpPr>
          <p:nvPr>
            <p:ph type="pic" idx="12"/>
          </p:nvPr>
        </p:nvSpPr>
        <p:spPr>
          <a:xfrm>
            <a:off x="5373743" y="3421504"/>
            <a:ext cx="3313971" cy="3436496"/>
          </a:xfrm>
        </p:spPr>
        <p:txBody>
          <a:bodyPr anchor="t">
            <a:normAutofit/>
          </a:bodyPr>
          <a:lstStyle>
            <a:lvl1pPr marL="0" indent="0">
              <a:buNone/>
              <a:defRPr sz="2000">
                <a:solidFill>
                  <a:schemeClr val="tx1">
                    <a:lumMod val="65000"/>
                    <a:lumOff val="35000"/>
                  </a:schemeClr>
                </a:solidFill>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8" name="Title 1"/>
          <p:cNvSpPr>
            <a:spLocks noGrp="1"/>
          </p:cNvSpPr>
          <p:nvPr>
            <p:ph type="title" hasCustomPrompt="1"/>
          </p:nvPr>
        </p:nvSpPr>
        <p:spPr>
          <a:xfrm>
            <a:off x="839776" y="1710752"/>
            <a:ext cx="3768397" cy="991752"/>
          </a:xfrm>
        </p:spPr>
        <p:txBody>
          <a:bodyPr anchor="t">
            <a:normAutofit/>
          </a:bodyPr>
          <a:lstStyle>
            <a:lvl1pPr>
              <a:defRPr sz="2700"/>
            </a:lvl1pPr>
          </a:lstStyle>
          <a:p>
            <a:pPr lvl="0"/>
            <a:r>
              <a:rPr lang="en-US"/>
              <a:t>Right Photo Slide 3</a:t>
            </a:r>
          </a:p>
        </p:txBody>
      </p:sp>
    </p:spTree>
    <p:extLst>
      <p:ext uri="{BB962C8B-B14F-4D97-AF65-F5344CB8AC3E}">
        <p14:creationId xmlns:p14="http://schemas.microsoft.com/office/powerpoint/2010/main" val="352065785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Bio Slide">
    <p:spTree>
      <p:nvGrpSpPr>
        <p:cNvPr id="1" name=""/>
        <p:cNvGrpSpPr/>
        <p:nvPr/>
      </p:nvGrpSpPr>
      <p:grpSpPr>
        <a:xfrm>
          <a:off x="0" y="0"/>
          <a:ext cx="0" cy="0"/>
          <a:chOff x="0" y="0"/>
          <a:chExt cx="0" cy="0"/>
        </a:xfrm>
      </p:grpSpPr>
      <p:sp>
        <p:nvSpPr>
          <p:cNvPr id="7" name="Picture Placeholder 2"/>
          <p:cNvSpPr>
            <a:spLocks noGrp="1" noChangeAspect="1"/>
          </p:cNvSpPr>
          <p:nvPr>
            <p:ph type="pic" idx="1"/>
          </p:nvPr>
        </p:nvSpPr>
        <p:spPr>
          <a:xfrm>
            <a:off x="6910087" y="-7316"/>
            <a:ext cx="5280536" cy="6865315"/>
          </a:xfrm>
        </p:spPr>
        <p:txBody>
          <a:bodyPr anchor="t">
            <a:normAutofit/>
          </a:bodyPr>
          <a:lstStyle>
            <a:lvl1pPr marL="0" indent="0">
              <a:buNone/>
              <a:defRPr sz="2000">
                <a:solidFill>
                  <a:schemeClr val="tx1">
                    <a:lumMod val="65000"/>
                    <a:lumOff val="35000"/>
                  </a:schemeClr>
                </a:solidFill>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1" name="Text Placeholder 2"/>
          <p:cNvSpPr>
            <a:spLocks noGrp="1"/>
          </p:cNvSpPr>
          <p:nvPr>
            <p:ph type="body" sz="quarter" idx="11" hasCustomPrompt="1"/>
          </p:nvPr>
        </p:nvSpPr>
        <p:spPr>
          <a:xfrm>
            <a:off x="912891" y="2221606"/>
            <a:ext cx="5207255" cy="325437"/>
          </a:xfrm>
        </p:spPr>
        <p:txBody>
          <a:bodyPr>
            <a:noAutofit/>
          </a:bodyPr>
          <a:lstStyle>
            <a:lvl1pPr marL="0" indent="0">
              <a:buNone/>
              <a:defRPr sz="2000" i="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Manager Title</a:t>
            </a:r>
          </a:p>
        </p:txBody>
      </p:sp>
      <p:sp>
        <p:nvSpPr>
          <p:cNvPr id="12" name="Text Placeholder 3"/>
          <p:cNvSpPr>
            <a:spLocks noGrp="1"/>
          </p:cNvSpPr>
          <p:nvPr>
            <p:ph type="body" sz="half" idx="10" hasCustomPrompt="1"/>
          </p:nvPr>
        </p:nvSpPr>
        <p:spPr>
          <a:xfrm>
            <a:off x="912369" y="2702503"/>
            <a:ext cx="5207776" cy="3151156"/>
          </a:xfrm>
        </p:spPr>
        <p:txBody>
          <a:bodyPr>
            <a:noAutofit/>
          </a:bodyPr>
          <a:lstStyle>
            <a:lvl1pPr marL="0" indent="0">
              <a:buNone/>
              <a:defRPr sz="22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Text…</a:t>
            </a:r>
          </a:p>
        </p:txBody>
      </p:sp>
      <p:sp>
        <p:nvSpPr>
          <p:cNvPr id="8" name="Title 1"/>
          <p:cNvSpPr>
            <a:spLocks noGrp="1"/>
          </p:cNvSpPr>
          <p:nvPr>
            <p:ph type="title" hasCustomPrompt="1"/>
          </p:nvPr>
        </p:nvSpPr>
        <p:spPr>
          <a:xfrm>
            <a:off x="912369" y="1721542"/>
            <a:ext cx="5207776" cy="500064"/>
          </a:xfrm>
        </p:spPr>
        <p:txBody>
          <a:bodyPr anchor="t">
            <a:normAutofit/>
          </a:bodyPr>
          <a:lstStyle>
            <a:lvl1pPr>
              <a:defRPr sz="3000" b="1">
                <a:latin typeface="+mn-lt"/>
              </a:defRPr>
            </a:lvl1pPr>
          </a:lstStyle>
          <a:p>
            <a:pPr lvl="0"/>
            <a:r>
              <a:rPr lang="en-US"/>
              <a:t>Name</a:t>
            </a:r>
          </a:p>
        </p:txBody>
      </p:sp>
    </p:spTree>
    <p:extLst>
      <p:ext uri="{BB962C8B-B14F-4D97-AF65-F5344CB8AC3E}">
        <p14:creationId xmlns:p14="http://schemas.microsoft.com/office/powerpoint/2010/main" val="25381132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Team Slide 1">
    <p:spTree>
      <p:nvGrpSpPr>
        <p:cNvPr id="1" name=""/>
        <p:cNvGrpSpPr/>
        <p:nvPr/>
      </p:nvGrpSpPr>
      <p:grpSpPr>
        <a:xfrm>
          <a:off x="0" y="0"/>
          <a:ext cx="0" cy="0"/>
          <a:chOff x="0" y="0"/>
          <a:chExt cx="0" cy="0"/>
        </a:xfrm>
      </p:grpSpPr>
      <p:cxnSp>
        <p:nvCxnSpPr>
          <p:cNvPr id="7" name="Straight Connector 6"/>
          <p:cNvCxnSpPr/>
          <p:nvPr/>
        </p:nvCxnSpPr>
        <p:spPr>
          <a:xfrm flipV="1">
            <a:off x="5763752" y="1246350"/>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17" name="Picture Placeholder 15"/>
          <p:cNvSpPr>
            <a:spLocks noGrp="1"/>
          </p:cNvSpPr>
          <p:nvPr>
            <p:ph type="pic" sz="quarter" idx="23"/>
          </p:nvPr>
        </p:nvSpPr>
        <p:spPr>
          <a:xfrm>
            <a:off x="4612828" y="1787643"/>
            <a:ext cx="2887133" cy="2174875"/>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19" name="Picture Placeholder 15"/>
          <p:cNvSpPr>
            <a:spLocks noGrp="1"/>
          </p:cNvSpPr>
          <p:nvPr>
            <p:ph type="pic" sz="quarter" idx="24"/>
          </p:nvPr>
        </p:nvSpPr>
        <p:spPr>
          <a:xfrm>
            <a:off x="1065695" y="1787643"/>
            <a:ext cx="2887133" cy="2174875"/>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20" name="Picture Placeholder 15"/>
          <p:cNvSpPr>
            <a:spLocks noGrp="1"/>
          </p:cNvSpPr>
          <p:nvPr>
            <p:ph type="pic" sz="quarter" idx="22"/>
          </p:nvPr>
        </p:nvSpPr>
        <p:spPr>
          <a:xfrm>
            <a:off x="8163680" y="1787643"/>
            <a:ext cx="2887133" cy="2174875"/>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23" name="Text Placeholder 21"/>
          <p:cNvSpPr>
            <a:spLocks noGrp="1"/>
          </p:cNvSpPr>
          <p:nvPr>
            <p:ph type="body" sz="quarter" idx="25" hasCustomPrompt="1"/>
          </p:nvPr>
        </p:nvSpPr>
        <p:spPr>
          <a:xfrm>
            <a:off x="1065519" y="4369066"/>
            <a:ext cx="2887308" cy="336550"/>
          </a:xfrm>
        </p:spPr>
        <p:txBody>
          <a:bodyPr>
            <a:noAutofit/>
          </a:bodyPr>
          <a:lstStyle>
            <a:lvl1pPr marL="0" indent="0" algn="ctr">
              <a:buFont typeface="Arial" panose="020B0604020202020204" pitchFamily="34" charset="0"/>
              <a:buNone/>
              <a:defRPr sz="2200" b="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Name</a:t>
            </a:r>
          </a:p>
        </p:txBody>
      </p:sp>
      <p:sp>
        <p:nvSpPr>
          <p:cNvPr id="24" name="Text Placeholder 21"/>
          <p:cNvSpPr>
            <a:spLocks noGrp="1"/>
          </p:cNvSpPr>
          <p:nvPr>
            <p:ph type="body" sz="quarter" idx="26" hasCustomPrompt="1"/>
          </p:nvPr>
        </p:nvSpPr>
        <p:spPr>
          <a:xfrm>
            <a:off x="4612830" y="4366079"/>
            <a:ext cx="2887132" cy="336550"/>
          </a:xfrm>
        </p:spPr>
        <p:txBody>
          <a:bodyPr>
            <a:noAutofit/>
          </a:bodyPr>
          <a:lstStyle>
            <a:lvl1pPr marL="0" indent="0" algn="ctr">
              <a:buFont typeface="Arial" panose="020B0604020202020204" pitchFamily="34" charset="0"/>
              <a:buNone/>
              <a:defRPr sz="2200" b="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Name</a:t>
            </a:r>
          </a:p>
        </p:txBody>
      </p:sp>
      <p:sp>
        <p:nvSpPr>
          <p:cNvPr id="25" name="Text Placeholder 21"/>
          <p:cNvSpPr>
            <a:spLocks noGrp="1"/>
          </p:cNvSpPr>
          <p:nvPr>
            <p:ph type="body" sz="quarter" idx="27" hasCustomPrompt="1"/>
          </p:nvPr>
        </p:nvSpPr>
        <p:spPr>
          <a:xfrm>
            <a:off x="8163506" y="4358568"/>
            <a:ext cx="2887132" cy="349454"/>
          </a:xfrm>
        </p:spPr>
        <p:txBody>
          <a:bodyPr>
            <a:noAutofit/>
          </a:bodyPr>
          <a:lstStyle>
            <a:lvl1pPr marL="0" indent="0" algn="ctr">
              <a:buFont typeface="Arial" panose="020B0604020202020204" pitchFamily="34" charset="0"/>
              <a:buNone/>
              <a:defRPr sz="2200" b="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Name</a:t>
            </a:r>
          </a:p>
        </p:txBody>
      </p:sp>
      <p:sp>
        <p:nvSpPr>
          <p:cNvPr id="27" name="Text Placeholder 21"/>
          <p:cNvSpPr>
            <a:spLocks noGrp="1"/>
          </p:cNvSpPr>
          <p:nvPr>
            <p:ph type="body" sz="quarter" idx="29" hasCustomPrompt="1"/>
          </p:nvPr>
        </p:nvSpPr>
        <p:spPr>
          <a:xfrm>
            <a:off x="4612654" y="4704753"/>
            <a:ext cx="2887308" cy="336550"/>
          </a:xfrm>
        </p:spPr>
        <p:txBody>
          <a:bodyPr>
            <a:normAutofit/>
          </a:bodyPr>
          <a:lstStyle>
            <a:lvl1pPr marL="0" indent="0" algn="ctr">
              <a:buFont typeface="Arial" panose="020B0604020202020204" pitchFamily="34" charset="0"/>
              <a:buNone/>
              <a:defRPr sz="1800" b="0" i="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Title</a:t>
            </a:r>
          </a:p>
        </p:txBody>
      </p:sp>
      <p:sp>
        <p:nvSpPr>
          <p:cNvPr id="28" name="Text Placeholder 21"/>
          <p:cNvSpPr>
            <a:spLocks noGrp="1"/>
          </p:cNvSpPr>
          <p:nvPr>
            <p:ph type="body" sz="quarter" idx="30" hasCustomPrompt="1"/>
          </p:nvPr>
        </p:nvSpPr>
        <p:spPr>
          <a:xfrm>
            <a:off x="1065519" y="4712068"/>
            <a:ext cx="2887308" cy="336550"/>
          </a:xfrm>
        </p:spPr>
        <p:txBody>
          <a:bodyPr>
            <a:normAutofit/>
          </a:bodyPr>
          <a:lstStyle>
            <a:lvl1pPr marL="0" indent="0" algn="ctr">
              <a:buFont typeface="Arial" panose="020B0604020202020204" pitchFamily="34" charset="0"/>
              <a:buNone/>
              <a:defRPr sz="1800" b="0" i="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Title</a:t>
            </a:r>
          </a:p>
        </p:txBody>
      </p:sp>
      <p:sp>
        <p:nvSpPr>
          <p:cNvPr id="29" name="Text Placeholder 21"/>
          <p:cNvSpPr>
            <a:spLocks noGrp="1"/>
          </p:cNvSpPr>
          <p:nvPr>
            <p:ph type="body" sz="quarter" idx="31" hasCustomPrompt="1"/>
          </p:nvPr>
        </p:nvSpPr>
        <p:spPr>
          <a:xfrm>
            <a:off x="8163506" y="4715116"/>
            <a:ext cx="2887308" cy="336550"/>
          </a:xfrm>
        </p:spPr>
        <p:txBody>
          <a:bodyPr>
            <a:normAutofit/>
          </a:bodyPr>
          <a:lstStyle>
            <a:lvl1pPr marL="0" indent="0" algn="ctr">
              <a:buFont typeface="Arial" panose="020B0604020202020204" pitchFamily="34" charset="0"/>
              <a:buNone/>
              <a:defRPr sz="1800" b="0" i="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Title</a:t>
            </a:r>
          </a:p>
        </p:txBody>
      </p:sp>
      <p:sp>
        <p:nvSpPr>
          <p:cNvPr id="31" name="Text Placeholder 21"/>
          <p:cNvSpPr>
            <a:spLocks noGrp="1"/>
          </p:cNvSpPr>
          <p:nvPr>
            <p:ph type="body" sz="quarter" idx="33" hasCustomPrompt="1"/>
          </p:nvPr>
        </p:nvSpPr>
        <p:spPr>
          <a:xfrm>
            <a:off x="4612653" y="5047754"/>
            <a:ext cx="2887308" cy="1015312"/>
          </a:xfrm>
        </p:spPr>
        <p:txBody>
          <a:bodyPr>
            <a:noAutofit/>
          </a:bodyPr>
          <a:lstStyle>
            <a:lvl1pPr marL="0" indent="0" algn="l">
              <a:buFont typeface="Arial" panose="020B0604020202020204" pitchFamily="34" charset="0"/>
              <a:buNone/>
              <a:defRPr sz="1800" b="0" i="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Text…</a:t>
            </a:r>
          </a:p>
        </p:txBody>
      </p:sp>
      <p:sp>
        <p:nvSpPr>
          <p:cNvPr id="32" name="Text Placeholder 21"/>
          <p:cNvSpPr>
            <a:spLocks noGrp="1"/>
          </p:cNvSpPr>
          <p:nvPr>
            <p:ph type="body" sz="quarter" idx="32" hasCustomPrompt="1"/>
          </p:nvPr>
        </p:nvSpPr>
        <p:spPr>
          <a:xfrm>
            <a:off x="1065518" y="5055070"/>
            <a:ext cx="2887308" cy="1007997"/>
          </a:xfrm>
        </p:spPr>
        <p:txBody>
          <a:bodyPr>
            <a:noAutofit/>
          </a:bodyPr>
          <a:lstStyle>
            <a:lvl1pPr marL="0" indent="0" algn="l">
              <a:buFont typeface="Arial" panose="020B0604020202020204" pitchFamily="34" charset="0"/>
              <a:buNone/>
              <a:defRPr sz="1800" b="0" i="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Text…</a:t>
            </a:r>
          </a:p>
        </p:txBody>
      </p:sp>
      <p:sp>
        <p:nvSpPr>
          <p:cNvPr id="33" name="Text Placeholder 21"/>
          <p:cNvSpPr>
            <a:spLocks noGrp="1"/>
          </p:cNvSpPr>
          <p:nvPr>
            <p:ph type="body" sz="quarter" idx="34" hasCustomPrompt="1"/>
          </p:nvPr>
        </p:nvSpPr>
        <p:spPr>
          <a:xfrm>
            <a:off x="8163417" y="5055934"/>
            <a:ext cx="2887308" cy="1007133"/>
          </a:xfrm>
        </p:spPr>
        <p:txBody>
          <a:bodyPr>
            <a:noAutofit/>
          </a:bodyPr>
          <a:lstStyle>
            <a:lvl1pPr marL="0" indent="0" algn="l">
              <a:buFont typeface="Arial" panose="020B0604020202020204" pitchFamily="34" charset="0"/>
              <a:buNone/>
              <a:defRPr sz="1800" b="0" i="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Text…</a:t>
            </a:r>
          </a:p>
        </p:txBody>
      </p:sp>
      <p:sp>
        <p:nvSpPr>
          <p:cNvPr id="21" name="TextBox 20"/>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Department of Health</a:t>
            </a:r>
            <a:r>
              <a:rPr lang="en-US" sz="1800" baseline="0">
                <a:solidFill>
                  <a:srgbClr val="349D96"/>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18" name="Title 1"/>
          <p:cNvSpPr>
            <a:spLocks noGrp="1"/>
          </p:cNvSpPr>
          <p:nvPr>
            <p:ph type="title" hasCustomPrompt="1"/>
          </p:nvPr>
        </p:nvSpPr>
        <p:spPr>
          <a:xfrm>
            <a:off x="0" y="673974"/>
            <a:ext cx="12192000" cy="482030"/>
          </a:xfrm>
        </p:spPr>
        <p:txBody>
          <a:bodyPr>
            <a:normAutofit/>
          </a:bodyPr>
          <a:lstStyle>
            <a:lvl1pPr algn="ctr">
              <a:defRPr sz="2700"/>
            </a:lvl1pPr>
          </a:lstStyle>
          <a:p>
            <a:pPr lvl="0"/>
            <a:r>
              <a:rPr lang="en-US"/>
              <a:t>Team Slide 1</a:t>
            </a:r>
          </a:p>
        </p:txBody>
      </p:sp>
    </p:spTree>
    <p:extLst>
      <p:ext uri="{BB962C8B-B14F-4D97-AF65-F5344CB8AC3E}">
        <p14:creationId xmlns:p14="http://schemas.microsoft.com/office/powerpoint/2010/main" val="219496845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Team Slide 2">
    <p:spTree>
      <p:nvGrpSpPr>
        <p:cNvPr id="1" name=""/>
        <p:cNvGrpSpPr/>
        <p:nvPr/>
      </p:nvGrpSpPr>
      <p:grpSpPr>
        <a:xfrm>
          <a:off x="0" y="0"/>
          <a:ext cx="0" cy="0"/>
          <a:chOff x="0" y="0"/>
          <a:chExt cx="0" cy="0"/>
        </a:xfrm>
      </p:grpSpPr>
      <p:cxnSp>
        <p:nvCxnSpPr>
          <p:cNvPr id="11" name="Straight Connector 10"/>
          <p:cNvCxnSpPr/>
          <p:nvPr/>
        </p:nvCxnSpPr>
        <p:spPr>
          <a:xfrm flipV="1">
            <a:off x="5763752" y="1246350"/>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24" name="Text Placeholder 21"/>
          <p:cNvSpPr>
            <a:spLocks noGrp="1"/>
          </p:cNvSpPr>
          <p:nvPr>
            <p:ph type="body" sz="quarter" idx="25" hasCustomPrompt="1"/>
          </p:nvPr>
        </p:nvSpPr>
        <p:spPr>
          <a:xfrm>
            <a:off x="475" y="4569092"/>
            <a:ext cx="3028501" cy="342999"/>
          </a:xfrm>
        </p:spPr>
        <p:txBody>
          <a:bodyPr>
            <a:noAutofit/>
          </a:bodyPr>
          <a:lstStyle>
            <a:lvl1pPr marL="0" indent="0" algn="ctr">
              <a:buFont typeface="Arial" panose="020B0604020202020204" pitchFamily="34" charset="0"/>
              <a:buNone/>
              <a:defRPr sz="1800" b="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Name</a:t>
            </a:r>
          </a:p>
        </p:txBody>
      </p:sp>
      <p:sp>
        <p:nvSpPr>
          <p:cNvPr id="28" name="Text Placeholder 21"/>
          <p:cNvSpPr>
            <a:spLocks noGrp="1"/>
          </p:cNvSpPr>
          <p:nvPr>
            <p:ph type="body" sz="quarter" idx="30" hasCustomPrompt="1"/>
          </p:nvPr>
        </p:nvSpPr>
        <p:spPr>
          <a:xfrm>
            <a:off x="475" y="4919407"/>
            <a:ext cx="3028501" cy="364948"/>
          </a:xfrm>
        </p:spPr>
        <p:txBody>
          <a:bodyPr>
            <a:normAutofit/>
          </a:bodyPr>
          <a:lstStyle>
            <a:lvl1pPr marL="0" indent="0" algn="ctr">
              <a:buFont typeface="Arial" panose="020B0604020202020204" pitchFamily="34" charset="0"/>
              <a:buNone/>
              <a:defRPr sz="1600" b="0" i="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Title</a:t>
            </a:r>
          </a:p>
        </p:txBody>
      </p:sp>
      <p:sp>
        <p:nvSpPr>
          <p:cNvPr id="31" name="Text Placeholder 21"/>
          <p:cNvSpPr>
            <a:spLocks noGrp="1"/>
          </p:cNvSpPr>
          <p:nvPr>
            <p:ph type="body" sz="quarter" idx="32" hasCustomPrompt="1"/>
          </p:nvPr>
        </p:nvSpPr>
        <p:spPr>
          <a:xfrm>
            <a:off x="474" y="5291672"/>
            <a:ext cx="3028503" cy="994230"/>
          </a:xfrm>
        </p:spPr>
        <p:txBody>
          <a:bodyPr>
            <a:noAutofit/>
          </a:bodyPr>
          <a:lstStyle>
            <a:lvl1pPr marL="0" indent="0" algn="l">
              <a:buFont typeface="Arial" panose="020B0604020202020204" pitchFamily="34" charset="0"/>
              <a:buNone/>
              <a:defRPr sz="1600" b="0" i="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Text…</a:t>
            </a:r>
          </a:p>
        </p:txBody>
      </p:sp>
      <p:sp>
        <p:nvSpPr>
          <p:cNvPr id="34" name="Picture Placeholder 15"/>
          <p:cNvSpPr>
            <a:spLocks noGrp="1"/>
          </p:cNvSpPr>
          <p:nvPr>
            <p:ph type="pic" sz="quarter" idx="23"/>
          </p:nvPr>
        </p:nvSpPr>
        <p:spPr>
          <a:xfrm>
            <a:off x="3034370" y="1838842"/>
            <a:ext cx="3002037" cy="2325903"/>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35" name="Picture Placeholder 15"/>
          <p:cNvSpPr>
            <a:spLocks noGrp="1"/>
          </p:cNvSpPr>
          <p:nvPr>
            <p:ph type="pic" sz="quarter" idx="24"/>
          </p:nvPr>
        </p:nvSpPr>
        <p:spPr>
          <a:xfrm>
            <a:off x="2744" y="1838842"/>
            <a:ext cx="3026233" cy="2325903"/>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36" name="Picture Placeholder 15"/>
          <p:cNvSpPr>
            <a:spLocks noGrp="1"/>
          </p:cNvSpPr>
          <p:nvPr>
            <p:ph type="pic" sz="quarter" idx="22"/>
          </p:nvPr>
        </p:nvSpPr>
        <p:spPr>
          <a:xfrm>
            <a:off x="6038673" y="1838842"/>
            <a:ext cx="3048641" cy="2325903"/>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37" name="Picture Placeholder 15"/>
          <p:cNvSpPr>
            <a:spLocks noGrp="1"/>
          </p:cNvSpPr>
          <p:nvPr>
            <p:ph type="pic" sz="quarter" idx="35"/>
          </p:nvPr>
        </p:nvSpPr>
        <p:spPr>
          <a:xfrm>
            <a:off x="9097067" y="1838842"/>
            <a:ext cx="3094932" cy="2325903"/>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38" name="Text Placeholder 21"/>
          <p:cNvSpPr>
            <a:spLocks noGrp="1"/>
          </p:cNvSpPr>
          <p:nvPr>
            <p:ph type="body" sz="quarter" idx="36" hasCustomPrompt="1"/>
          </p:nvPr>
        </p:nvSpPr>
        <p:spPr>
          <a:xfrm>
            <a:off x="3038730" y="4569092"/>
            <a:ext cx="3007431" cy="343002"/>
          </a:xfrm>
        </p:spPr>
        <p:txBody>
          <a:bodyPr>
            <a:noAutofit/>
          </a:bodyPr>
          <a:lstStyle>
            <a:lvl1pPr marL="0" indent="0" algn="ctr">
              <a:buFont typeface="Arial" panose="020B0604020202020204" pitchFamily="34" charset="0"/>
              <a:buNone/>
              <a:defRPr sz="1800" b="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Name</a:t>
            </a:r>
          </a:p>
        </p:txBody>
      </p:sp>
      <p:sp>
        <p:nvSpPr>
          <p:cNvPr id="39" name="Text Placeholder 21"/>
          <p:cNvSpPr>
            <a:spLocks noGrp="1"/>
          </p:cNvSpPr>
          <p:nvPr>
            <p:ph type="body" sz="quarter" idx="37" hasCustomPrompt="1"/>
          </p:nvPr>
        </p:nvSpPr>
        <p:spPr>
          <a:xfrm>
            <a:off x="3038730" y="4919406"/>
            <a:ext cx="3007431" cy="372266"/>
          </a:xfrm>
        </p:spPr>
        <p:txBody>
          <a:bodyPr>
            <a:normAutofit/>
          </a:bodyPr>
          <a:lstStyle>
            <a:lvl1pPr marL="0" indent="0" algn="ctr">
              <a:buFont typeface="Arial" panose="020B0604020202020204" pitchFamily="34" charset="0"/>
              <a:buNone/>
              <a:defRPr sz="1600" b="0" i="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Title</a:t>
            </a:r>
          </a:p>
        </p:txBody>
      </p:sp>
      <p:sp>
        <p:nvSpPr>
          <p:cNvPr id="40" name="Text Placeholder 21"/>
          <p:cNvSpPr>
            <a:spLocks noGrp="1"/>
          </p:cNvSpPr>
          <p:nvPr>
            <p:ph type="body" sz="quarter" idx="38" hasCustomPrompt="1"/>
          </p:nvPr>
        </p:nvSpPr>
        <p:spPr>
          <a:xfrm>
            <a:off x="3038731" y="5298984"/>
            <a:ext cx="3007429" cy="986918"/>
          </a:xfrm>
        </p:spPr>
        <p:txBody>
          <a:bodyPr>
            <a:noAutofit/>
          </a:bodyPr>
          <a:lstStyle>
            <a:lvl1pPr marL="0" indent="0" algn="l">
              <a:buFont typeface="Arial" panose="020B0604020202020204" pitchFamily="34" charset="0"/>
              <a:buNone/>
              <a:defRPr sz="1600" b="0" i="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Text…</a:t>
            </a:r>
          </a:p>
        </p:txBody>
      </p:sp>
      <p:sp>
        <p:nvSpPr>
          <p:cNvPr id="41" name="Text Placeholder 21"/>
          <p:cNvSpPr>
            <a:spLocks noGrp="1"/>
          </p:cNvSpPr>
          <p:nvPr>
            <p:ph type="body" sz="quarter" idx="39" hasCustomPrompt="1"/>
          </p:nvPr>
        </p:nvSpPr>
        <p:spPr>
          <a:xfrm>
            <a:off x="6055913" y="4569092"/>
            <a:ext cx="3076667" cy="343003"/>
          </a:xfrm>
        </p:spPr>
        <p:txBody>
          <a:bodyPr>
            <a:normAutofit/>
          </a:bodyPr>
          <a:lstStyle>
            <a:lvl1pPr marL="0" indent="0" algn="ctr">
              <a:buFont typeface="Arial" panose="020B0604020202020204" pitchFamily="34" charset="0"/>
              <a:buNone/>
              <a:defRPr sz="1800" b="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Name</a:t>
            </a:r>
          </a:p>
        </p:txBody>
      </p:sp>
      <p:sp>
        <p:nvSpPr>
          <p:cNvPr id="42" name="Text Placeholder 21"/>
          <p:cNvSpPr>
            <a:spLocks noGrp="1"/>
          </p:cNvSpPr>
          <p:nvPr>
            <p:ph type="body" sz="quarter" idx="40" hasCustomPrompt="1"/>
          </p:nvPr>
        </p:nvSpPr>
        <p:spPr>
          <a:xfrm>
            <a:off x="6055915" y="4919408"/>
            <a:ext cx="3076667" cy="372258"/>
          </a:xfrm>
        </p:spPr>
        <p:txBody>
          <a:bodyPr>
            <a:normAutofit/>
          </a:bodyPr>
          <a:lstStyle>
            <a:lvl1pPr marL="0" indent="0" algn="ctr">
              <a:buFont typeface="Arial" panose="020B0604020202020204" pitchFamily="34" charset="0"/>
              <a:buNone/>
              <a:defRPr sz="1600" b="0" i="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Title</a:t>
            </a:r>
          </a:p>
        </p:txBody>
      </p:sp>
      <p:sp>
        <p:nvSpPr>
          <p:cNvPr id="43" name="Text Placeholder 21"/>
          <p:cNvSpPr>
            <a:spLocks noGrp="1"/>
          </p:cNvSpPr>
          <p:nvPr>
            <p:ph type="body" sz="quarter" idx="41" hasCustomPrompt="1"/>
          </p:nvPr>
        </p:nvSpPr>
        <p:spPr>
          <a:xfrm>
            <a:off x="6055913" y="5296217"/>
            <a:ext cx="3076668" cy="994235"/>
          </a:xfrm>
        </p:spPr>
        <p:txBody>
          <a:bodyPr>
            <a:noAutofit/>
          </a:bodyPr>
          <a:lstStyle>
            <a:lvl1pPr marL="0" indent="0" algn="l">
              <a:buFont typeface="Arial" panose="020B0604020202020204" pitchFamily="34" charset="0"/>
              <a:buNone/>
              <a:defRPr sz="1600" b="0" i="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Text…</a:t>
            </a:r>
          </a:p>
        </p:txBody>
      </p:sp>
      <p:sp>
        <p:nvSpPr>
          <p:cNvPr id="44" name="Text Placeholder 21"/>
          <p:cNvSpPr>
            <a:spLocks noGrp="1"/>
          </p:cNvSpPr>
          <p:nvPr>
            <p:ph type="body" sz="quarter" idx="42" hasCustomPrompt="1"/>
          </p:nvPr>
        </p:nvSpPr>
        <p:spPr>
          <a:xfrm>
            <a:off x="9136063" y="4569091"/>
            <a:ext cx="3055936" cy="343003"/>
          </a:xfrm>
        </p:spPr>
        <p:txBody>
          <a:bodyPr>
            <a:normAutofit/>
          </a:bodyPr>
          <a:lstStyle>
            <a:lvl1pPr marL="0" indent="0" algn="ctr">
              <a:buFont typeface="Arial" panose="020B0604020202020204" pitchFamily="34" charset="0"/>
              <a:buNone/>
              <a:defRPr sz="1800" b="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Name</a:t>
            </a:r>
          </a:p>
        </p:txBody>
      </p:sp>
      <p:sp>
        <p:nvSpPr>
          <p:cNvPr id="45" name="Text Placeholder 21"/>
          <p:cNvSpPr>
            <a:spLocks noGrp="1"/>
          </p:cNvSpPr>
          <p:nvPr>
            <p:ph type="body" sz="quarter" idx="43" hasCustomPrompt="1"/>
          </p:nvPr>
        </p:nvSpPr>
        <p:spPr>
          <a:xfrm>
            <a:off x="9136064" y="4919408"/>
            <a:ext cx="3055937" cy="372258"/>
          </a:xfrm>
        </p:spPr>
        <p:txBody>
          <a:bodyPr>
            <a:normAutofit/>
          </a:bodyPr>
          <a:lstStyle>
            <a:lvl1pPr marL="0" indent="0" algn="ctr">
              <a:buFont typeface="Arial" panose="020B0604020202020204" pitchFamily="34" charset="0"/>
              <a:buNone/>
              <a:defRPr sz="1600" b="0" i="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Title</a:t>
            </a:r>
          </a:p>
        </p:txBody>
      </p:sp>
      <p:sp>
        <p:nvSpPr>
          <p:cNvPr id="46" name="Text Placeholder 21"/>
          <p:cNvSpPr>
            <a:spLocks noGrp="1"/>
          </p:cNvSpPr>
          <p:nvPr>
            <p:ph type="body" sz="quarter" idx="44" hasCustomPrompt="1"/>
          </p:nvPr>
        </p:nvSpPr>
        <p:spPr>
          <a:xfrm>
            <a:off x="9136064" y="5298980"/>
            <a:ext cx="3055937" cy="986923"/>
          </a:xfrm>
        </p:spPr>
        <p:txBody>
          <a:bodyPr>
            <a:noAutofit/>
          </a:bodyPr>
          <a:lstStyle>
            <a:lvl1pPr marL="0" indent="0" algn="l">
              <a:buFont typeface="Arial" panose="020B0604020202020204" pitchFamily="34" charset="0"/>
              <a:buNone/>
              <a:defRPr sz="1600" b="0" i="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Text…</a:t>
            </a:r>
          </a:p>
        </p:txBody>
      </p:sp>
      <p:sp>
        <p:nvSpPr>
          <p:cNvPr id="21" name="TextBox 20"/>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Department</a:t>
            </a:r>
            <a:r>
              <a:rPr lang="en-US" sz="1800" baseline="0">
                <a:solidFill>
                  <a:srgbClr val="349D96"/>
                </a:solidFill>
                <a:latin typeface="Century Gothic" panose="020B0502020202020204" pitchFamily="34" charset="0"/>
              </a:rPr>
              <a:t> of Health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22" name="Title 1"/>
          <p:cNvSpPr>
            <a:spLocks noGrp="1"/>
          </p:cNvSpPr>
          <p:nvPr>
            <p:ph type="title" hasCustomPrompt="1"/>
          </p:nvPr>
        </p:nvSpPr>
        <p:spPr>
          <a:xfrm>
            <a:off x="-1" y="658850"/>
            <a:ext cx="12182247" cy="497153"/>
          </a:xfrm>
        </p:spPr>
        <p:txBody>
          <a:bodyPr anchor="t">
            <a:normAutofit/>
          </a:bodyPr>
          <a:lstStyle>
            <a:lvl1pPr algn="ctr">
              <a:defRPr sz="2700"/>
            </a:lvl1pPr>
          </a:lstStyle>
          <a:p>
            <a:pPr lvl="0"/>
            <a:r>
              <a:rPr lang="en-US"/>
              <a:t>Team Slide 2</a:t>
            </a:r>
          </a:p>
        </p:txBody>
      </p:sp>
    </p:spTree>
    <p:extLst>
      <p:ext uri="{BB962C8B-B14F-4D97-AF65-F5344CB8AC3E}">
        <p14:creationId xmlns:p14="http://schemas.microsoft.com/office/powerpoint/2010/main" val="1621222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erstern WA Presentation Title Slide">
    <p:spTree>
      <p:nvGrpSpPr>
        <p:cNvPr id="1" name=""/>
        <p:cNvGrpSpPr/>
        <p:nvPr/>
      </p:nvGrpSpPr>
      <p:grpSpPr>
        <a:xfrm>
          <a:off x="0" y="0"/>
          <a:ext cx="0" cy="0"/>
          <a:chOff x="0" y="0"/>
          <a:chExt cx="0" cy="0"/>
        </a:xfrm>
      </p:grpSpPr>
      <p:sp>
        <p:nvSpPr>
          <p:cNvPr id="7" name="Text Placeholder 9"/>
          <p:cNvSpPr>
            <a:spLocks noGrp="1"/>
          </p:cNvSpPr>
          <p:nvPr>
            <p:ph type="body" sz="quarter" idx="11" hasCustomPrompt="1"/>
          </p:nvPr>
        </p:nvSpPr>
        <p:spPr>
          <a:xfrm>
            <a:off x="4433455" y="5865639"/>
            <a:ext cx="6483511" cy="472352"/>
          </a:xfrm>
        </p:spPr>
        <p:txBody>
          <a:bodyPr>
            <a:normAutofit/>
          </a:bodyPr>
          <a:lstStyle>
            <a:lvl1pPr marL="0" indent="0">
              <a:lnSpc>
                <a:spcPct val="100000"/>
              </a:lnSpc>
              <a:spcBef>
                <a:spcPts val="0"/>
              </a:spcBef>
              <a:buNone/>
              <a:defRPr sz="2000" cap="none" baseline="0">
                <a:solidFill>
                  <a:schemeClr val="tx1"/>
                </a:solidFill>
              </a:defRPr>
            </a:lvl1pPr>
          </a:lstStyle>
          <a:p>
            <a:pPr lvl="0"/>
            <a:r>
              <a:rPr lang="en-US"/>
              <a:t>Office/Program</a:t>
            </a:r>
          </a:p>
        </p:txBody>
      </p:sp>
      <p:sp>
        <p:nvSpPr>
          <p:cNvPr id="8" name="Title 3"/>
          <p:cNvSpPr>
            <a:spLocks noGrp="1"/>
          </p:cNvSpPr>
          <p:nvPr>
            <p:ph type="title" hasCustomPrompt="1"/>
          </p:nvPr>
        </p:nvSpPr>
        <p:spPr>
          <a:xfrm>
            <a:off x="4433455" y="5448045"/>
            <a:ext cx="6483511" cy="417595"/>
          </a:xfrm>
        </p:spPr>
        <p:txBody>
          <a:bodyPr>
            <a:noAutofit/>
          </a:bodyPr>
          <a:lstStyle>
            <a:lvl1pPr>
              <a:defRPr sz="3000" cap="all" baseline="0"/>
            </a:lvl1pPr>
          </a:lstStyle>
          <a:p>
            <a:pPr lvl="0"/>
            <a:r>
              <a:rPr lang="en-US"/>
              <a:t>PRESENTATION TITLE</a:t>
            </a:r>
          </a:p>
        </p:txBody>
      </p:sp>
      <p:pic>
        <p:nvPicPr>
          <p:cNvPr id="11" name="Picture 10" descr="Washington State Department of Health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35892" y="5352116"/>
            <a:ext cx="1996064" cy="883125"/>
          </a:xfrm>
          <a:prstGeom prst="rect">
            <a:avLst/>
          </a:prstGeom>
        </p:spPr>
      </p:pic>
      <p:pic>
        <p:nvPicPr>
          <p:cNvPr id="13" name="Picture 12" descr="photo of a boat navigating around a couple of islands in the Puget Sound"/>
          <p:cNvPicPr>
            <a:picLocks noChangeAspect="1"/>
          </p:cNvPicPr>
          <p:nvPr userDrawn="1"/>
        </p:nvPicPr>
        <p:blipFill rotWithShape="1">
          <a:blip r:embed="rId3">
            <a:extLst>
              <a:ext uri="{28A0092B-C50C-407E-A947-70E740481C1C}">
                <a14:useLocalDpi xmlns:a14="http://schemas.microsoft.com/office/drawing/2010/main" val="0"/>
              </a:ext>
            </a:extLst>
          </a:blip>
          <a:srcRect t="435" b="24049"/>
          <a:stretch/>
        </p:blipFill>
        <p:spPr>
          <a:xfrm>
            <a:off x="0" y="-2"/>
            <a:ext cx="12192000" cy="4572001"/>
          </a:xfrm>
          <a:prstGeom prst="rect">
            <a:avLst/>
          </a:prstGeom>
        </p:spPr>
      </p:pic>
    </p:spTree>
    <p:extLst>
      <p:ext uri="{BB962C8B-B14F-4D97-AF65-F5344CB8AC3E}">
        <p14:creationId xmlns:p14="http://schemas.microsoft.com/office/powerpoint/2010/main" val="236384469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Department of Health">
    <p:spTree>
      <p:nvGrpSpPr>
        <p:cNvPr id="1" name=""/>
        <p:cNvGrpSpPr/>
        <p:nvPr/>
      </p:nvGrpSpPr>
      <p:grpSpPr>
        <a:xfrm>
          <a:off x="0" y="0"/>
          <a:ext cx="0" cy="0"/>
          <a:chOff x="0" y="0"/>
          <a:chExt cx="0" cy="0"/>
        </a:xfrm>
      </p:grpSpPr>
      <p:pic>
        <p:nvPicPr>
          <p:cNvPr id="2" name="Picture 1" descr="photo of someone pouring water from a pitcher into a glass"/>
          <p:cNvPicPr>
            <a:picLocks noChangeAspect="1"/>
          </p:cNvPicPr>
          <p:nvPr userDrawn="1"/>
        </p:nvPicPr>
        <p:blipFill rotWithShape="1">
          <a:blip r:embed="rId2" cstate="print">
            <a:extLst>
              <a:ext uri="{BEBA8EAE-BF5A-486C-A8C5-ECC9F3942E4B}">
                <a14:imgProps xmlns:a14="http://schemas.microsoft.com/office/drawing/2010/main">
                  <a14:imgLayer r:embed="rId3">
                    <a14:imgEffect>
                      <a14:colorTemperature colorTemp="7200"/>
                    </a14:imgEffect>
                  </a14:imgLayer>
                </a14:imgProps>
              </a:ext>
              <a:ext uri="{28A0092B-C50C-407E-A947-70E740481C1C}">
                <a14:useLocalDpi xmlns:a14="http://schemas.microsoft.com/office/drawing/2010/main" val="0"/>
              </a:ext>
            </a:extLst>
          </a:blip>
          <a:srcRect l="35431"/>
          <a:stretch/>
        </p:blipFill>
        <p:spPr>
          <a:xfrm>
            <a:off x="3057003" y="1847551"/>
            <a:ext cx="2998107" cy="2324120"/>
          </a:xfrm>
          <a:prstGeom prst="rect">
            <a:avLst/>
          </a:prstGeom>
        </p:spPr>
      </p:pic>
      <p:cxnSp>
        <p:nvCxnSpPr>
          <p:cNvPr id="11" name="Straight Connector 10"/>
          <p:cNvCxnSpPr/>
          <p:nvPr/>
        </p:nvCxnSpPr>
        <p:spPr>
          <a:xfrm flipV="1">
            <a:off x="5763752" y="1246350"/>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pic>
        <p:nvPicPr>
          <p:cNvPr id="30" name="Picture 16" descr="photo of a young blonde nurse vaccinating or injecting medicine into a toddle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055110" y="1845774"/>
            <a:ext cx="3070684" cy="2325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 name="Picture 31" descr="photo of woman holding a set of vials while working in a lab, wearing white lab coat, latex gloves, and safety glasses"/>
          <p:cNvPicPr>
            <a:picLocks noChangeAspect="1"/>
          </p:cNvPicPr>
          <p:nvPr userDrawn="1"/>
        </p:nvPicPr>
        <p:blipFill rotWithShape="1">
          <a:blip r:embed="rId5" cstate="screen">
            <a:extLst>
              <a:ext uri="{28A0092B-C50C-407E-A947-70E740481C1C}">
                <a14:useLocalDpi xmlns:a14="http://schemas.microsoft.com/office/drawing/2010/main" val="0"/>
              </a:ext>
            </a:extLst>
          </a:blip>
          <a:srcRect/>
          <a:stretch/>
        </p:blipFill>
        <p:spPr>
          <a:xfrm>
            <a:off x="0" y="1845773"/>
            <a:ext cx="3057003" cy="2325899"/>
          </a:xfrm>
          <a:prstGeom prst="rect">
            <a:avLst/>
          </a:prstGeom>
          <a:effectLst/>
        </p:spPr>
      </p:pic>
      <p:sp>
        <p:nvSpPr>
          <p:cNvPr id="50" name="TextBox 49"/>
          <p:cNvSpPr txBox="1"/>
          <p:nvPr userDrawn="1"/>
        </p:nvSpPr>
        <p:spPr>
          <a:xfrm>
            <a:off x="-9235" y="4393628"/>
            <a:ext cx="3066237" cy="2065181"/>
          </a:xfrm>
          <a:prstGeom prst="rect">
            <a:avLst/>
          </a:prstGeom>
          <a:noFill/>
          <a:ln>
            <a:noFill/>
          </a:ln>
        </p:spPr>
        <p:txBody>
          <a:bodyPr wrap="square" rtlCol="0">
            <a:spAutoFit/>
          </a:bodyPr>
          <a:lstStyle/>
          <a:p>
            <a:pPr marL="173038" lvl="0" indent="0" algn="ctr" defTabSz="914400" rtl="0" eaLnBrk="1" latinLnBrk="0" hangingPunct="1">
              <a:lnSpc>
                <a:spcPct val="90000"/>
              </a:lnSpc>
              <a:spcBef>
                <a:spcPts val="1000"/>
              </a:spcBef>
              <a:buClr>
                <a:srgbClr val="57B6AF"/>
              </a:buClr>
              <a:buFont typeface="Arial" panose="020B0604020202020204" pitchFamily="34" charset="0"/>
              <a:buNone/>
            </a:pPr>
            <a:r>
              <a:rPr lang="en-US" sz="1500" b="1" kern="1200">
                <a:solidFill>
                  <a:schemeClr val="tx1"/>
                </a:solidFill>
                <a:latin typeface="+mn-lt"/>
                <a:ea typeface="+mn-ea"/>
                <a:cs typeface="+mn-cs"/>
              </a:rPr>
              <a:t>Disease Control</a:t>
            </a:r>
          </a:p>
          <a:p>
            <a:pPr marL="173038" lvl="0" indent="0" algn="ctr" defTabSz="914400" rtl="0" eaLnBrk="1" latinLnBrk="0" hangingPunct="1">
              <a:lnSpc>
                <a:spcPct val="90000"/>
              </a:lnSpc>
              <a:spcBef>
                <a:spcPts val="0"/>
              </a:spcBef>
              <a:buClr>
                <a:srgbClr val="57B6AF"/>
              </a:buClr>
              <a:buFont typeface="Arial" panose="020B0604020202020204" pitchFamily="34" charset="0"/>
              <a:buNone/>
            </a:pPr>
            <a:r>
              <a:rPr lang="en-US" sz="1500" b="1" kern="1200">
                <a:solidFill>
                  <a:schemeClr val="tx1"/>
                </a:solidFill>
                <a:latin typeface="+mn-lt"/>
                <a:ea typeface="+mn-ea"/>
                <a:cs typeface="+mn-cs"/>
              </a:rPr>
              <a:t>&amp; Health Statistics</a:t>
            </a:r>
          </a:p>
          <a:p>
            <a:pPr marL="0" lvl="0" indent="0" algn="ctr" defTabSz="914400" rtl="0" eaLnBrk="1" latinLnBrk="0" hangingPunct="1">
              <a:lnSpc>
                <a:spcPct val="90000"/>
              </a:lnSpc>
              <a:spcBef>
                <a:spcPts val="1200"/>
              </a:spcBef>
              <a:buClr>
                <a:srgbClr val="57B6AF"/>
              </a:buClr>
              <a:buFont typeface="Arial" panose="020B0604020202020204" pitchFamily="34" charset="0"/>
              <a:buNone/>
            </a:pPr>
            <a:r>
              <a:rPr lang="en-US" sz="1800" b="0" i="1" kern="1200">
                <a:solidFill>
                  <a:srgbClr val="349D96"/>
                </a:solidFill>
                <a:latin typeface="+mn-lt"/>
                <a:ea typeface="+mn-ea"/>
                <a:cs typeface="+mn-cs"/>
              </a:rPr>
              <a:t>Initiatives</a:t>
            </a:r>
          </a:p>
          <a:p>
            <a:pPr marL="0" marR="0" lvl="0" indent="0" algn="ctr" defTabSz="914400" rtl="0" eaLnBrk="1" fontAlgn="auto" latinLnBrk="0" hangingPunct="1">
              <a:lnSpc>
                <a:spcPct val="90000"/>
              </a:lnSpc>
              <a:spcBef>
                <a:spcPts val="1200"/>
              </a:spcBef>
              <a:spcAft>
                <a:spcPts val="0"/>
              </a:spcAft>
              <a:buClr>
                <a:srgbClr val="57B6AF"/>
              </a:buClr>
              <a:buSzTx/>
              <a:buFont typeface="Arial" panose="020B0604020202020204" pitchFamily="34" charset="0"/>
              <a:buNone/>
              <a:tabLst/>
              <a:defRPr/>
            </a:pPr>
            <a:r>
              <a:rPr lang="en-US" sz="1250" b="0" i="0" kern="1200">
                <a:solidFill>
                  <a:schemeClr val="tx1"/>
                </a:solidFill>
                <a:latin typeface="+mn-lt"/>
                <a:ea typeface="+mn-ea"/>
                <a:cs typeface="+mn-cs"/>
              </a:rPr>
              <a:t>Measles</a:t>
            </a:r>
            <a:r>
              <a:rPr lang="en-US" sz="1250" b="0" i="0" kern="1200" baseline="0">
                <a:solidFill>
                  <a:schemeClr val="tx1"/>
                </a:solidFill>
                <a:latin typeface="+mn-lt"/>
                <a:ea typeface="+mn-ea"/>
                <a:cs typeface="+mn-cs"/>
              </a:rPr>
              <a:t> </a:t>
            </a:r>
            <a:r>
              <a:rPr lang="en-US" sz="1250" b="0" i="0" kern="1200">
                <a:solidFill>
                  <a:schemeClr val="tx1"/>
                </a:solidFill>
                <a:latin typeface="+mn-lt"/>
                <a:ea typeface="+mn-ea"/>
                <a:cs typeface="+mn-cs"/>
              </a:rPr>
              <a:t>Control</a:t>
            </a:r>
          </a:p>
          <a:p>
            <a:pPr marL="0" lvl="0" indent="0" algn="ctr" defTabSz="914400" rtl="0" eaLnBrk="1" latinLnBrk="0" hangingPunct="1">
              <a:lnSpc>
                <a:spcPct val="90000"/>
              </a:lnSpc>
              <a:spcBef>
                <a:spcPts val="600"/>
              </a:spcBef>
              <a:buClr>
                <a:srgbClr val="57B6AF"/>
              </a:buClr>
              <a:buFont typeface="Arial" panose="020B0604020202020204" pitchFamily="34" charset="0"/>
              <a:buNone/>
            </a:pPr>
            <a:r>
              <a:rPr lang="en-US" sz="1250" b="0" i="0" kern="1200" err="1">
                <a:solidFill>
                  <a:schemeClr val="tx1"/>
                </a:solidFill>
                <a:latin typeface="+mn-lt"/>
                <a:ea typeface="+mn-ea"/>
                <a:cs typeface="+mn-cs"/>
              </a:rPr>
              <a:t>EndAIDS</a:t>
            </a:r>
            <a:endParaRPr lang="en-US" sz="1250" b="0" i="0" kern="1200">
              <a:solidFill>
                <a:schemeClr val="tx1"/>
              </a:solidFill>
              <a:latin typeface="+mn-lt"/>
              <a:ea typeface="+mn-ea"/>
              <a:cs typeface="+mn-cs"/>
            </a:endParaRPr>
          </a:p>
          <a:p>
            <a:pPr marL="0" lvl="0" indent="0" algn="ctr" defTabSz="914400" rtl="0" eaLnBrk="1" latinLnBrk="0" hangingPunct="1">
              <a:lnSpc>
                <a:spcPct val="90000"/>
              </a:lnSpc>
              <a:spcBef>
                <a:spcPts val="600"/>
              </a:spcBef>
              <a:buClr>
                <a:srgbClr val="57B6AF"/>
              </a:buClr>
              <a:buFont typeface="Arial" panose="020B0604020202020204" pitchFamily="34" charset="0"/>
              <a:buNone/>
            </a:pPr>
            <a:r>
              <a:rPr lang="en-US" sz="1250" b="0" i="0" kern="1200">
                <a:solidFill>
                  <a:schemeClr val="tx1"/>
                </a:solidFill>
                <a:latin typeface="+mn-lt"/>
                <a:ea typeface="+mn-ea"/>
                <a:cs typeface="+mn-cs"/>
              </a:rPr>
              <a:t>Vital Statistics</a:t>
            </a:r>
          </a:p>
          <a:p>
            <a:pPr marL="0" lvl="0" indent="0" algn="ctr" defTabSz="914400" rtl="0" eaLnBrk="1" latinLnBrk="0" hangingPunct="1">
              <a:lnSpc>
                <a:spcPct val="90000"/>
              </a:lnSpc>
              <a:spcBef>
                <a:spcPts val="600"/>
              </a:spcBef>
              <a:buClr>
                <a:srgbClr val="57B6AF"/>
              </a:buClr>
              <a:buFont typeface="Arial" panose="020B0604020202020204" pitchFamily="34" charset="0"/>
              <a:buNone/>
            </a:pPr>
            <a:r>
              <a:rPr lang="en-US" sz="1250" b="0" i="0" kern="1200">
                <a:solidFill>
                  <a:schemeClr val="tx1"/>
                </a:solidFill>
                <a:latin typeface="+mn-lt"/>
                <a:ea typeface="+mn-ea"/>
                <a:cs typeface="+mn-cs"/>
              </a:rPr>
              <a:t>(E. coli, mumps, etc.)</a:t>
            </a:r>
          </a:p>
        </p:txBody>
      </p:sp>
      <p:sp>
        <p:nvSpPr>
          <p:cNvPr id="51" name="TextBox 50"/>
          <p:cNvSpPr txBox="1"/>
          <p:nvPr userDrawn="1"/>
        </p:nvSpPr>
        <p:spPr>
          <a:xfrm>
            <a:off x="6055110" y="4393629"/>
            <a:ext cx="3070684" cy="2092881"/>
          </a:xfrm>
          <a:prstGeom prst="rect">
            <a:avLst/>
          </a:prstGeom>
          <a:noFill/>
          <a:ln>
            <a:noFill/>
          </a:ln>
        </p:spPr>
        <p:txBody>
          <a:bodyPr wrap="square" rtlCol="0">
            <a:spAutoFit/>
          </a:bodyPr>
          <a:lstStyle/>
          <a:p>
            <a:pPr marL="173038" lvl="0" indent="0" algn="ctr" defTabSz="914400" rtl="0" eaLnBrk="1" latinLnBrk="0" hangingPunct="1">
              <a:lnSpc>
                <a:spcPct val="90000"/>
              </a:lnSpc>
              <a:buClr>
                <a:srgbClr val="57B6AF"/>
              </a:buClr>
              <a:buFont typeface="Arial" panose="020B0604020202020204" pitchFamily="34" charset="0"/>
              <a:buNone/>
            </a:pPr>
            <a:r>
              <a:rPr lang="en-US" sz="1500" b="1" kern="1200">
                <a:solidFill>
                  <a:schemeClr val="tx1"/>
                </a:solidFill>
                <a:latin typeface="+mn-lt"/>
                <a:ea typeface="+mn-ea"/>
                <a:cs typeface="+mn-cs"/>
              </a:rPr>
              <a:t>Prevention and</a:t>
            </a:r>
          </a:p>
          <a:p>
            <a:pPr marL="173038" lvl="0" indent="0" algn="ctr" defTabSz="914400" rtl="0" eaLnBrk="1" latinLnBrk="0" hangingPunct="1">
              <a:lnSpc>
                <a:spcPct val="90000"/>
              </a:lnSpc>
              <a:buClr>
                <a:srgbClr val="57B6AF"/>
              </a:buClr>
              <a:buFont typeface="Arial" panose="020B0604020202020204" pitchFamily="34" charset="0"/>
              <a:buNone/>
            </a:pPr>
            <a:r>
              <a:rPr lang="en-US" sz="1500" b="1" kern="1200">
                <a:solidFill>
                  <a:schemeClr val="tx1"/>
                </a:solidFill>
                <a:latin typeface="+mn-lt"/>
                <a:ea typeface="+mn-ea"/>
                <a:cs typeface="+mn-cs"/>
              </a:rPr>
              <a:t>Community Health</a:t>
            </a:r>
          </a:p>
          <a:p>
            <a:pPr algn="ctr">
              <a:spcBef>
                <a:spcPts val="1200"/>
              </a:spcBef>
            </a:pPr>
            <a:r>
              <a:rPr lang="en-US" sz="1800" b="0" i="1" kern="1200">
                <a:solidFill>
                  <a:srgbClr val="349D96"/>
                </a:solidFill>
                <a:latin typeface="+mn-lt"/>
                <a:ea typeface="+mn-ea"/>
                <a:cs typeface="+mn-cs"/>
              </a:rPr>
              <a:t>Initiatives</a:t>
            </a:r>
            <a:endParaRPr lang="en-US" sz="1800">
              <a:solidFill>
                <a:srgbClr val="349D96"/>
              </a:solidFill>
              <a:latin typeface="+mn-lt"/>
            </a:endParaRPr>
          </a:p>
          <a:p>
            <a:pPr marL="0" algn="ctr" defTabSz="914400" rtl="0" eaLnBrk="1" latinLnBrk="0" hangingPunct="1">
              <a:spcBef>
                <a:spcPts val="1200"/>
              </a:spcBef>
            </a:pPr>
            <a:r>
              <a:rPr lang="en-US" sz="1250" b="0" i="0" kern="1200">
                <a:solidFill>
                  <a:schemeClr val="tx1"/>
                </a:solidFill>
                <a:latin typeface="+mn-lt"/>
                <a:ea typeface="+mn-ea"/>
                <a:cs typeface="+mn-cs"/>
              </a:rPr>
              <a:t>Tobacco 21</a:t>
            </a:r>
          </a:p>
          <a:p>
            <a:pPr marL="0" marR="0" lvl="0" indent="0" algn="ctr" defTabSz="914400" rtl="0" eaLnBrk="1" fontAlgn="auto" latinLnBrk="0" hangingPunct="1">
              <a:lnSpc>
                <a:spcPct val="100000"/>
              </a:lnSpc>
              <a:spcBef>
                <a:spcPts val="600"/>
              </a:spcBef>
              <a:spcAft>
                <a:spcPts val="0"/>
              </a:spcAft>
              <a:buClrTx/>
              <a:buSzTx/>
              <a:buFontTx/>
              <a:buNone/>
              <a:tabLst/>
              <a:defRPr/>
            </a:pPr>
            <a:r>
              <a:rPr lang="en-US" sz="1250" b="0" i="0" kern="1200">
                <a:solidFill>
                  <a:schemeClr val="tx1"/>
                </a:solidFill>
                <a:latin typeface="+mn-lt"/>
                <a:ea typeface="+mn-ea"/>
                <a:cs typeface="+mn-cs"/>
              </a:rPr>
              <a:t>Immunization Rates</a:t>
            </a:r>
          </a:p>
          <a:p>
            <a:pPr marL="0" algn="ctr" defTabSz="914400" rtl="0" eaLnBrk="1" latinLnBrk="0" hangingPunct="1">
              <a:spcBef>
                <a:spcPts val="600"/>
              </a:spcBef>
            </a:pPr>
            <a:r>
              <a:rPr lang="en-US" sz="1250" b="0" i="0" kern="1200">
                <a:solidFill>
                  <a:schemeClr val="tx1"/>
                </a:solidFill>
                <a:latin typeface="+mn-lt"/>
                <a:ea typeface="+mn-ea"/>
                <a:cs typeface="+mn-cs"/>
              </a:rPr>
              <a:t>Family Planning (Title X)</a:t>
            </a:r>
          </a:p>
          <a:p>
            <a:pPr marL="0" algn="ctr" defTabSz="914400" rtl="0" eaLnBrk="1" latinLnBrk="0" hangingPunct="1">
              <a:spcBef>
                <a:spcPts val="600"/>
              </a:spcBef>
            </a:pPr>
            <a:r>
              <a:rPr lang="en-US" sz="1250" b="0" i="0" kern="1200">
                <a:solidFill>
                  <a:schemeClr val="tx1"/>
                </a:solidFill>
                <a:latin typeface="+mn-lt"/>
                <a:ea typeface="+mn-ea"/>
                <a:cs typeface="+mn-cs"/>
              </a:rPr>
              <a:t>Marijuana Prevention</a:t>
            </a:r>
          </a:p>
        </p:txBody>
      </p:sp>
      <p:sp>
        <p:nvSpPr>
          <p:cNvPr id="52" name="TextBox 51"/>
          <p:cNvSpPr txBox="1"/>
          <p:nvPr userDrawn="1"/>
        </p:nvSpPr>
        <p:spPr>
          <a:xfrm>
            <a:off x="3057003" y="4393629"/>
            <a:ext cx="2998107" cy="1892826"/>
          </a:xfrm>
          <a:prstGeom prst="rect">
            <a:avLst/>
          </a:prstGeom>
          <a:noFill/>
          <a:ln>
            <a:noFill/>
          </a:ln>
        </p:spPr>
        <p:txBody>
          <a:bodyPr wrap="square" rtlCol="0">
            <a:spAutoFit/>
          </a:bodyPr>
          <a:lstStyle/>
          <a:p>
            <a:pPr marL="173038" lvl="0" indent="0" algn="ctr" defTabSz="914400" rtl="0" eaLnBrk="1" latinLnBrk="0" hangingPunct="1">
              <a:lnSpc>
                <a:spcPct val="90000"/>
              </a:lnSpc>
              <a:buClr>
                <a:srgbClr val="57B6AF"/>
              </a:buClr>
              <a:buFont typeface="Arial" panose="020B0604020202020204" pitchFamily="34" charset="0"/>
              <a:buNone/>
            </a:pPr>
            <a:r>
              <a:rPr lang="en-US" sz="1500" b="1" kern="1200">
                <a:solidFill>
                  <a:schemeClr val="tx1"/>
                </a:solidFill>
                <a:latin typeface="+mn-lt"/>
                <a:ea typeface="+mn-ea"/>
                <a:cs typeface="+mn-cs"/>
              </a:rPr>
              <a:t>Environmental</a:t>
            </a:r>
          </a:p>
          <a:p>
            <a:pPr marL="173038" lvl="0" indent="0" algn="ctr" defTabSz="914400" rtl="0" eaLnBrk="1" latinLnBrk="0" hangingPunct="1">
              <a:lnSpc>
                <a:spcPct val="90000"/>
              </a:lnSpc>
              <a:buClr>
                <a:srgbClr val="57B6AF"/>
              </a:buClr>
              <a:buFont typeface="Arial" panose="020B0604020202020204" pitchFamily="34" charset="0"/>
              <a:buNone/>
            </a:pPr>
            <a:r>
              <a:rPr lang="en-US" sz="1500" b="1" kern="1200">
                <a:solidFill>
                  <a:schemeClr val="tx1"/>
                </a:solidFill>
                <a:latin typeface="+mn-lt"/>
                <a:ea typeface="+mn-ea"/>
                <a:cs typeface="+mn-cs"/>
              </a:rPr>
              <a:t>Public Health</a:t>
            </a:r>
          </a:p>
          <a:p>
            <a:pPr algn="ctr">
              <a:spcBef>
                <a:spcPts val="1200"/>
              </a:spcBef>
            </a:pPr>
            <a:r>
              <a:rPr lang="en-US" sz="1800" b="0" i="1" kern="1200">
                <a:solidFill>
                  <a:srgbClr val="349D96"/>
                </a:solidFill>
                <a:latin typeface="+mn-lt"/>
                <a:ea typeface="+mn-ea"/>
                <a:cs typeface="+mn-cs"/>
              </a:rPr>
              <a:t>Initiatives</a:t>
            </a:r>
            <a:endParaRPr lang="en-US" sz="1800">
              <a:solidFill>
                <a:srgbClr val="349D96"/>
              </a:solidFill>
              <a:latin typeface="+mn-lt"/>
            </a:endParaRPr>
          </a:p>
          <a:p>
            <a:pPr algn="ctr">
              <a:spcBef>
                <a:spcPts val="1200"/>
              </a:spcBef>
            </a:pPr>
            <a:r>
              <a:rPr lang="en-US" sz="1250" b="0" i="0" kern="1200">
                <a:solidFill>
                  <a:schemeClr val="tx1"/>
                </a:solidFill>
                <a:latin typeface="+mn-lt"/>
                <a:ea typeface="+mn-ea"/>
                <a:cs typeface="+mn-cs"/>
              </a:rPr>
              <a:t>Puget</a:t>
            </a:r>
            <a:r>
              <a:rPr lang="en-US" sz="1250" b="0" i="0" kern="1200" baseline="0">
                <a:solidFill>
                  <a:schemeClr val="tx1"/>
                </a:solidFill>
                <a:latin typeface="+mn-lt"/>
                <a:ea typeface="+mn-ea"/>
                <a:cs typeface="+mn-cs"/>
              </a:rPr>
              <a:t> Sound Cleanup</a:t>
            </a:r>
            <a:endParaRPr lang="en-US" sz="1250" b="0" i="0" kern="1200">
              <a:solidFill>
                <a:schemeClr val="tx1"/>
              </a:solidFill>
              <a:latin typeface="+mn-lt"/>
              <a:ea typeface="+mn-ea"/>
              <a:cs typeface="+mn-cs"/>
            </a:endParaRPr>
          </a:p>
          <a:p>
            <a:pPr algn="ctr">
              <a:spcBef>
                <a:spcPts val="600"/>
              </a:spcBef>
            </a:pPr>
            <a:r>
              <a:rPr lang="en-US" sz="1250" b="0" i="0" kern="1200">
                <a:solidFill>
                  <a:schemeClr val="tx1"/>
                </a:solidFill>
                <a:latin typeface="+mn-lt"/>
                <a:ea typeface="+mn-ea"/>
                <a:cs typeface="+mn-cs"/>
              </a:rPr>
              <a:t> PFAS</a:t>
            </a:r>
          </a:p>
          <a:p>
            <a:pPr algn="ctr">
              <a:spcBef>
                <a:spcPts val="600"/>
              </a:spcBef>
            </a:pPr>
            <a:r>
              <a:rPr lang="en-US" sz="1250" b="0" i="0" kern="1200">
                <a:solidFill>
                  <a:schemeClr val="tx1"/>
                </a:solidFill>
                <a:latin typeface="+mn-lt"/>
                <a:ea typeface="+mn-ea"/>
                <a:cs typeface="+mn-cs"/>
              </a:rPr>
              <a:t> Pesticide Exposures</a:t>
            </a:r>
          </a:p>
        </p:txBody>
      </p:sp>
      <p:sp>
        <p:nvSpPr>
          <p:cNvPr id="53" name="TextBox 52"/>
          <p:cNvSpPr txBox="1"/>
          <p:nvPr userDrawn="1"/>
        </p:nvSpPr>
        <p:spPr>
          <a:xfrm>
            <a:off x="9125794" y="4394914"/>
            <a:ext cx="3066207" cy="2169825"/>
          </a:xfrm>
          <a:prstGeom prst="rect">
            <a:avLst/>
          </a:prstGeom>
          <a:noFill/>
          <a:ln>
            <a:noFill/>
          </a:ln>
        </p:spPr>
        <p:txBody>
          <a:bodyPr wrap="square" rtlCol="0">
            <a:spAutoFit/>
          </a:bodyPr>
          <a:lstStyle/>
          <a:p>
            <a:pPr marL="173038" lvl="0" indent="0" algn="ctr" defTabSz="914400" rtl="0" eaLnBrk="1" latinLnBrk="0" hangingPunct="1">
              <a:lnSpc>
                <a:spcPct val="90000"/>
              </a:lnSpc>
              <a:buClr>
                <a:srgbClr val="57B6AF"/>
              </a:buClr>
              <a:buFont typeface="Arial" panose="020B0604020202020204" pitchFamily="34" charset="0"/>
              <a:buNone/>
            </a:pPr>
            <a:r>
              <a:rPr lang="en-US" sz="1500" b="1" kern="1200">
                <a:solidFill>
                  <a:schemeClr val="tx1"/>
                </a:solidFill>
                <a:latin typeface="+mn-lt"/>
                <a:ea typeface="+mn-ea"/>
                <a:cs typeface="+mn-cs"/>
              </a:rPr>
              <a:t>Health Systems</a:t>
            </a:r>
          </a:p>
          <a:p>
            <a:pPr marL="173038" lvl="0" indent="0" algn="ctr" defTabSz="914400" rtl="0" eaLnBrk="1" latinLnBrk="0" hangingPunct="1">
              <a:lnSpc>
                <a:spcPct val="90000"/>
              </a:lnSpc>
              <a:buClr>
                <a:srgbClr val="57B6AF"/>
              </a:buClr>
              <a:buFont typeface="Arial" panose="020B0604020202020204" pitchFamily="34" charset="0"/>
              <a:buNone/>
            </a:pPr>
            <a:r>
              <a:rPr lang="en-US" sz="1500" b="1" kern="1200">
                <a:solidFill>
                  <a:schemeClr val="tx1"/>
                </a:solidFill>
                <a:latin typeface="+mn-lt"/>
                <a:ea typeface="+mn-ea"/>
                <a:cs typeface="+mn-cs"/>
              </a:rPr>
              <a:t>Quality Assurance</a:t>
            </a:r>
          </a:p>
          <a:p>
            <a:pPr algn="ctr">
              <a:spcBef>
                <a:spcPts val="1200"/>
              </a:spcBef>
            </a:pPr>
            <a:r>
              <a:rPr lang="en-US" sz="1800" b="0" i="1" kern="1200">
                <a:solidFill>
                  <a:srgbClr val="349D96"/>
                </a:solidFill>
                <a:latin typeface="+mn-lt"/>
                <a:ea typeface="+mn-ea"/>
                <a:cs typeface="+mn-cs"/>
              </a:rPr>
              <a:t>Initiatives</a:t>
            </a:r>
            <a:endParaRPr lang="en-US" sz="1800">
              <a:solidFill>
                <a:srgbClr val="349D96"/>
              </a:solidFill>
              <a:latin typeface="+mn-lt"/>
            </a:endParaRPr>
          </a:p>
          <a:p>
            <a:pPr marL="0" algn="ctr" defTabSz="914400" rtl="0" eaLnBrk="1" latinLnBrk="0" hangingPunct="1">
              <a:spcBef>
                <a:spcPts val="1200"/>
              </a:spcBef>
            </a:pPr>
            <a:r>
              <a:rPr lang="en-US" sz="1250" b="0" i="0" kern="1200">
                <a:solidFill>
                  <a:schemeClr val="tx1"/>
                </a:solidFill>
                <a:latin typeface="+mn-lt"/>
                <a:ea typeface="+mn-ea"/>
                <a:cs typeface="+mn-cs"/>
              </a:rPr>
              <a:t>Opioids</a:t>
            </a:r>
          </a:p>
          <a:p>
            <a:pPr marL="0" algn="ctr" defTabSz="914400" rtl="0" eaLnBrk="1" latinLnBrk="0" hangingPunct="1">
              <a:spcBef>
                <a:spcPts val="600"/>
              </a:spcBef>
            </a:pPr>
            <a:r>
              <a:rPr lang="en-US" sz="1250" b="0" i="0" kern="1200">
                <a:solidFill>
                  <a:schemeClr val="tx1"/>
                </a:solidFill>
                <a:latin typeface="+mn-lt"/>
                <a:ea typeface="+mn-ea"/>
                <a:cs typeface="+mn-cs"/>
              </a:rPr>
              <a:t>Behavioral Health Integration </a:t>
            </a:r>
          </a:p>
          <a:p>
            <a:pPr marL="0" algn="ctr" defTabSz="914400" rtl="0" eaLnBrk="1" latinLnBrk="0" hangingPunct="1">
              <a:spcBef>
                <a:spcPts val="600"/>
              </a:spcBef>
            </a:pPr>
            <a:r>
              <a:rPr lang="en-US" sz="1250" b="0" i="0" kern="1200">
                <a:solidFill>
                  <a:schemeClr val="tx1"/>
                </a:solidFill>
                <a:latin typeface="+mn-lt"/>
                <a:ea typeface="+mn-ea"/>
                <a:cs typeface="+mn-cs"/>
              </a:rPr>
              <a:t>Certificate of Need</a:t>
            </a:r>
          </a:p>
          <a:p>
            <a:pPr marL="0" algn="ctr" defTabSz="914400" rtl="0" eaLnBrk="1" latinLnBrk="0" hangingPunct="1">
              <a:spcBef>
                <a:spcPts val="600"/>
              </a:spcBef>
            </a:pPr>
            <a:r>
              <a:rPr lang="en-US" sz="1250" b="0" i="0" kern="1200">
                <a:solidFill>
                  <a:schemeClr val="tx1"/>
                </a:solidFill>
                <a:latin typeface="+mn-lt"/>
                <a:ea typeface="+mn-ea"/>
                <a:cs typeface="+mn-cs"/>
              </a:rPr>
              <a:t> Health Professions</a:t>
            </a:r>
          </a:p>
        </p:txBody>
      </p:sp>
      <p:pic>
        <p:nvPicPr>
          <p:cNvPr id="12" name="Picture 11" descr="photo of two medical professionals wearing red jackets, a young man, and a woman, with the word &quot;Doctor&quot; on the woman's jacket"/>
          <p:cNvPicPr>
            <a:picLocks noChangeAspect="1"/>
          </p:cNvPicPr>
          <p:nvPr userDrawn="1"/>
        </p:nvPicPr>
        <p:blipFill rotWithShape="1">
          <a:blip r:embed="rId6" cstate="screen">
            <a:extLst>
              <a:ext uri="{28A0092B-C50C-407E-A947-70E740481C1C}">
                <a14:useLocalDpi xmlns:a14="http://schemas.microsoft.com/office/drawing/2010/main" val="0"/>
              </a:ext>
            </a:extLst>
          </a:blip>
          <a:srcRect/>
          <a:stretch/>
        </p:blipFill>
        <p:spPr>
          <a:xfrm>
            <a:off x="9125794" y="1845773"/>
            <a:ext cx="3066207" cy="2325898"/>
          </a:xfrm>
          <a:prstGeom prst="rect">
            <a:avLst/>
          </a:prstGeom>
          <a:effectLst/>
        </p:spPr>
      </p:pic>
      <p:sp>
        <p:nvSpPr>
          <p:cNvPr id="13" name="Title 1"/>
          <p:cNvSpPr>
            <a:spLocks noGrp="1"/>
          </p:cNvSpPr>
          <p:nvPr>
            <p:ph type="title" hasCustomPrompt="1"/>
          </p:nvPr>
        </p:nvSpPr>
        <p:spPr>
          <a:xfrm>
            <a:off x="-9236" y="671965"/>
            <a:ext cx="12192000" cy="494092"/>
          </a:xfrm>
        </p:spPr>
        <p:txBody>
          <a:bodyPr anchor="t">
            <a:noAutofit/>
          </a:bodyPr>
          <a:lstStyle>
            <a:lvl1pPr>
              <a:defRPr lang="en-US" sz="2700" kern="1200" baseline="0" dirty="0">
                <a:solidFill>
                  <a:schemeClr val="tx1"/>
                </a:solidFill>
                <a:latin typeface="Century Gothic" panose="020B0502020202020204" pitchFamily="34" charset="0"/>
              </a:defRPr>
            </a:lvl1pPr>
          </a:lstStyle>
          <a:p>
            <a:pPr lvl="0" algn="ctr"/>
            <a:r>
              <a:rPr lang="en-US" sz="3000" kern="1200" baseline="0">
                <a:solidFill>
                  <a:schemeClr val="tx1"/>
                </a:solidFill>
                <a:latin typeface="Century Gothic" panose="020B0502020202020204" pitchFamily="34" charset="0"/>
                <a:ea typeface="+mn-ea"/>
                <a:cs typeface="+mn-cs"/>
              </a:rPr>
              <a:t>Department of Health</a:t>
            </a:r>
          </a:p>
        </p:txBody>
      </p:sp>
    </p:spTree>
    <p:extLst>
      <p:ext uri="{BB962C8B-B14F-4D97-AF65-F5344CB8AC3E}">
        <p14:creationId xmlns:p14="http://schemas.microsoft.com/office/powerpoint/2010/main" val="27938493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Web Screenshot">
    <p:spTree>
      <p:nvGrpSpPr>
        <p:cNvPr id="1" name=""/>
        <p:cNvGrpSpPr/>
        <p:nvPr/>
      </p:nvGrpSpPr>
      <p:grpSpPr>
        <a:xfrm>
          <a:off x="0" y="0"/>
          <a:ext cx="0" cy="0"/>
          <a:chOff x="0" y="0"/>
          <a:chExt cx="0" cy="0"/>
        </a:xfrm>
      </p:grpSpPr>
      <p:pic>
        <p:nvPicPr>
          <p:cNvPr id="8" name="Picture 7" descr="image of a modern computer monito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5149596" y="1687649"/>
            <a:ext cx="6177933" cy="3590095"/>
          </a:xfrm>
          <a:prstGeom prst="rect">
            <a:avLst/>
          </a:prstGeom>
          <a:effectLst>
            <a:outerShdw blurRad="50800" dist="38100" dir="2700000" algn="tl" rotWithShape="0">
              <a:prstClr val="black">
                <a:alpha val="40000"/>
              </a:prstClr>
            </a:outerShdw>
          </a:effectLst>
        </p:spPr>
      </p:pic>
      <p:sp>
        <p:nvSpPr>
          <p:cNvPr id="10" name="Text Placeholder 2"/>
          <p:cNvSpPr>
            <a:spLocks noGrp="1"/>
          </p:cNvSpPr>
          <p:nvPr>
            <p:ph type="body" sz="quarter" idx="11" hasCustomPrompt="1"/>
          </p:nvPr>
        </p:nvSpPr>
        <p:spPr>
          <a:xfrm>
            <a:off x="912371" y="2638651"/>
            <a:ext cx="4168236" cy="1035403"/>
          </a:xfrm>
        </p:spPr>
        <p:txBody>
          <a:bodyPr>
            <a:noAutofit/>
          </a:bodyPr>
          <a:lstStyle>
            <a:lvl1pPr marL="0" indent="0">
              <a:buNone/>
              <a:defRPr sz="2200" i="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Text…</a:t>
            </a:r>
          </a:p>
        </p:txBody>
      </p:sp>
      <p:sp>
        <p:nvSpPr>
          <p:cNvPr id="11" name="Text Placeholder 3"/>
          <p:cNvSpPr>
            <a:spLocks noGrp="1"/>
          </p:cNvSpPr>
          <p:nvPr>
            <p:ph type="body" sz="half" idx="10" hasCustomPrompt="1"/>
          </p:nvPr>
        </p:nvSpPr>
        <p:spPr>
          <a:xfrm>
            <a:off x="912370" y="3691263"/>
            <a:ext cx="4168237" cy="2412422"/>
          </a:xfrm>
        </p:spPr>
        <p:txBody>
          <a:bodyPr>
            <a:noAutofit/>
          </a:bodyPr>
          <a:lstStyle>
            <a:lvl1pPr marL="0" indent="0">
              <a:buNone/>
              <a:defRPr sz="20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Text…</a:t>
            </a:r>
          </a:p>
        </p:txBody>
      </p:sp>
      <p:sp>
        <p:nvSpPr>
          <p:cNvPr id="13" name="Picture Placeholder 14"/>
          <p:cNvSpPr>
            <a:spLocks noGrp="1"/>
          </p:cNvSpPr>
          <p:nvPr>
            <p:ph type="pic" sz="quarter" idx="12"/>
          </p:nvPr>
        </p:nvSpPr>
        <p:spPr>
          <a:xfrm>
            <a:off x="5626101" y="1876425"/>
            <a:ext cx="5219700" cy="2324100"/>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14" name="TextBox 13"/>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Department of Health</a:t>
            </a:r>
            <a:r>
              <a:rPr lang="en-US" sz="1800" baseline="0">
                <a:solidFill>
                  <a:srgbClr val="349D96"/>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12" name="Title 1"/>
          <p:cNvSpPr>
            <a:spLocks noGrp="1"/>
          </p:cNvSpPr>
          <p:nvPr>
            <p:ph type="title" hasCustomPrompt="1"/>
          </p:nvPr>
        </p:nvSpPr>
        <p:spPr>
          <a:xfrm>
            <a:off x="912371" y="1643611"/>
            <a:ext cx="4168237" cy="852471"/>
          </a:xfrm>
        </p:spPr>
        <p:txBody>
          <a:bodyPr anchor="t">
            <a:normAutofit/>
          </a:bodyPr>
          <a:lstStyle>
            <a:lvl1pPr>
              <a:defRPr sz="2700"/>
            </a:lvl1pPr>
          </a:lstStyle>
          <a:p>
            <a:pPr lvl="0"/>
            <a:r>
              <a:rPr lang="en-US"/>
              <a:t>Web Presence Screenshot</a:t>
            </a:r>
          </a:p>
        </p:txBody>
      </p:sp>
    </p:spTree>
    <p:extLst>
      <p:ext uri="{BB962C8B-B14F-4D97-AF65-F5344CB8AC3E}">
        <p14:creationId xmlns:p14="http://schemas.microsoft.com/office/powerpoint/2010/main" val="300899624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Web Address">
    <p:spTree>
      <p:nvGrpSpPr>
        <p:cNvPr id="1" name=""/>
        <p:cNvGrpSpPr/>
        <p:nvPr/>
      </p:nvGrpSpPr>
      <p:grpSpPr>
        <a:xfrm>
          <a:off x="0" y="0"/>
          <a:ext cx="0" cy="0"/>
          <a:chOff x="0" y="0"/>
          <a:chExt cx="0" cy="0"/>
        </a:xfrm>
      </p:grpSpPr>
      <p:pic>
        <p:nvPicPr>
          <p:cNvPr id="7" name="Picture 6" descr="image of a computer monito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5149596" y="1687649"/>
            <a:ext cx="6177933" cy="3590095"/>
          </a:xfrm>
          <a:prstGeom prst="rect">
            <a:avLst/>
          </a:prstGeom>
          <a:effectLst/>
        </p:spPr>
      </p:pic>
      <p:sp>
        <p:nvSpPr>
          <p:cNvPr id="14" name="Text Placeholder 2"/>
          <p:cNvSpPr>
            <a:spLocks noGrp="1"/>
          </p:cNvSpPr>
          <p:nvPr>
            <p:ph type="body" sz="quarter" idx="12" hasCustomPrompt="1"/>
          </p:nvPr>
        </p:nvSpPr>
        <p:spPr>
          <a:xfrm>
            <a:off x="5651501" y="2833688"/>
            <a:ext cx="5168900" cy="557212"/>
          </a:xfrm>
        </p:spPr>
        <p:txBody>
          <a:bodyPr>
            <a:noAutofit/>
          </a:bodyPr>
          <a:lstStyle>
            <a:lvl1pPr marL="0" indent="0" algn="ctr">
              <a:buNone/>
              <a:defRPr sz="2700">
                <a:solidFill>
                  <a:schemeClr val="tx1"/>
                </a:solidFill>
              </a:defRPr>
            </a:lvl1pPr>
            <a:lvl2pPr marL="280988" indent="0">
              <a:buNone/>
              <a:defRPr/>
            </a:lvl2pPr>
            <a:lvl3pPr marL="519113" indent="0">
              <a:buNone/>
              <a:defRPr/>
            </a:lvl3pPr>
            <a:lvl4pPr marL="747713" indent="0">
              <a:buNone/>
              <a:defRPr/>
            </a:lvl4pPr>
            <a:lvl5pPr marL="741363" indent="0">
              <a:buNone/>
              <a:defRPr/>
            </a:lvl5pPr>
          </a:lstStyle>
          <a:p>
            <a:pPr lvl="0"/>
            <a:r>
              <a:rPr lang="en-US"/>
              <a:t>www.doh.wa.gov</a:t>
            </a:r>
          </a:p>
        </p:txBody>
      </p:sp>
      <p:sp>
        <p:nvSpPr>
          <p:cNvPr id="10" name="Text Placeholder 2"/>
          <p:cNvSpPr>
            <a:spLocks noGrp="1"/>
          </p:cNvSpPr>
          <p:nvPr>
            <p:ph type="body" sz="quarter" idx="11" hasCustomPrompt="1"/>
          </p:nvPr>
        </p:nvSpPr>
        <p:spPr>
          <a:xfrm>
            <a:off x="912371" y="2638651"/>
            <a:ext cx="4168236" cy="1035403"/>
          </a:xfrm>
        </p:spPr>
        <p:txBody>
          <a:bodyPr>
            <a:noAutofit/>
          </a:bodyPr>
          <a:lstStyle>
            <a:lvl1pPr marL="0" indent="0">
              <a:buNone/>
              <a:defRPr sz="2200" i="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Text…</a:t>
            </a:r>
          </a:p>
        </p:txBody>
      </p:sp>
      <p:sp>
        <p:nvSpPr>
          <p:cNvPr id="11" name="Text Placeholder 3"/>
          <p:cNvSpPr>
            <a:spLocks noGrp="1"/>
          </p:cNvSpPr>
          <p:nvPr>
            <p:ph type="body" sz="half" idx="10" hasCustomPrompt="1"/>
          </p:nvPr>
        </p:nvSpPr>
        <p:spPr>
          <a:xfrm>
            <a:off x="912370" y="3691263"/>
            <a:ext cx="4168237" cy="2412422"/>
          </a:xfrm>
        </p:spPr>
        <p:txBody>
          <a:bodyPr>
            <a:noAutofit/>
          </a:bodyPr>
          <a:lstStyle>
            <a:lvl1pPr marL="0" indent="0">
              <a:buNone/>
              <a:defRPr sz="20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Text…</a:t>
            </a:r>
          </a:p>
        </p:txBody>
      </p:sp>
      <p:sp>
        <p:nvSpPr>
          <p:cNvPr id="8" name="TextBox 7"/>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Department of Health</a:t>
            </a:r>
            <a:r>
              <a:rPr lang="en-US" sz="1800" baseline="0">
                <a:solidFill>
                  <a:srgbClr val="349D96"/>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12" name="Title 1"/>
          <p:cNvSpPr>
            <a:spLocks noGrp="1"/>
          </p:cNvSpPr>
          <p:nvPr>
            <p:ph type="title" hasCustomPrompt="1"/>
          </p:nvPr>
        </p:nvSpPr>
        <p:spPr>
          <a:xfrm>
            <a:off x="901965" y="1643611"/>
            <a:ext cx="4178643" cy="852471"/>
          </a:xfrm>
        </p:spPr>
        <p:txBody>
          <a:bodyPr anchor="t">
            <a:normAutofit/>
          </a:bodyPr>
          <a:lstStyle>
            <a:lvl1pPr>
              <a:defRPr sz="2700"/>
            </a:lvl1pPr>
          </a:lstStyle>
          <a:p>
            <a:pPr lvl="0"/>
            <a:r>
              <a:rPr lang="en-US"/>
              <a:t>Web Presence Address</a:t>
            </a:r>
          </a:p>
        </p:txBody>
      </p:sp>
    </p:spTree>
    <p:extLst>
      <p:ext uri="{BB962C8B-B14F-4D97-AF65-F5344CB8AC3E}">
        <p14:creationId xmlns:p14="http://schemas.microsoft.com/office/powerpoint/2010/main" val="5224886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iPad for Large Screen Shots">
    <p:spTree>
      <p:nvGrpSpPr>
        <p:cNvPr id="1" name=""/>
        <p:cNvGrpSpPr/>
        <p:nvPr/>
      </p:nvGrpSpPr>
      <p:grpSpPr>
        <a:xfrm>
          <a:off x="0" y="0"/>
          <a:ext cx="0" cy="0"/>
          <a:chOff x="0" y="0"/>
          <a:chExt cx="0" cy="0"/>
        </a:xfrm>
      </p:grpSpPr>
      <p:pic>
        <p:nvPicPr>
          <p:cNvPr id="2" name="Picture 1" descr="image of a computer tablet"/>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1147" y="683166"/>
            <a:ext cx="10820111" cy="5457268"/>
          </a:xfrm>
          <a:prstGeom prst="rect">
            <a:avLst/>
          </a:prstGeom>
        </p:spPr>
      </p:pic>
      <p:sp>
        <p:nvSpPr>
          <p:cNvPr id="8" name="Picture Placeholder 14"/>
          <p:cNvSpPr>
            <a:spLocks noGrp="1"/>
          </p:cNvSpPr>
          <p:nvPr>
            <p:ph type="pic" sz="quarter" idx="12"/>
          </p:nvPr>
        </p:nvSpPr>
        <p:spPr>
          <a:xfrm>
            <a:off x="1945531" y="966282"/>
            <a:ext cx="8482519" cy="4876800"/>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6" name="TextBox 5"/>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Department of Health</a:t>
            </a:r>
            <a:r>
              <a:rPr lang="en-US" sz="1800" baseline="0">
                <a:solidFill>
                  <a:srgbClr val="349D96"/>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Tree>
    <p:extLst>
      <p:ext uri="{BB962C8B-B14F-4D97-AF65-F5344CB8AC3E}">
        <p14:creationId xmlns:p14="http://schemas.microsoft.com/office/powerpoint/2010/main" val="212354247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Mobile Screenshot">
    <p:spTree>
      <p:nvGrpSpPr>
        <p:cNvPr id="1" name=""/>
        <p:cNvGrpSpPr/>
        <p:nvPr/>
      </p:nvGrpSpPr>
      <p:grpSpPr>
        <a:xfrm>
          <a:off x="0" y="0"/>
          <a:ext cx="0" cy="0"/>
          <a:chOff x="0" y="0"/>
          <a:chExt cx="0" cy="0"/>
        </a:xfrm>
      </p:grpSpPr>
      <p:sp>
        <p:nvSpPr>
          <p:cNvPr id="17" name="Text Placeholder 2"/>
          <p:cNvSpPr>
            <a:spLocks noGrp="1"/>
          </p:cNvSpPr>
          <p:nvPr>
            <p:ph type="body" sz="quarter" idx="14" hasCustomPrompt="1"/>
          </p:nvPr>
        </p:nvSpPr>
        <p:spPr>
          <a:xfrm>
            <a:off x="912371" y="2295751"/>
            <a:ext cx="4534159" cy="1035403"/>
          </a:xfrm>
        </p:spPr>
        <p:txBody>
          <a:bodyPr>
            <a:noAutofit/>
          </a:bodyPr>
          <a:lstStyle>
            <a:lvl1pPr marL="0" indent="0">
              <a:buNone/>
              <a:defRPr sz="2200" i="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Text…</a:t>
            </a:r>
          </a:p>
        </p:txBody>
      </p:sp>
      <p:sp>
        <p:nvSpPr>
          <p:cNvPr id="18" name="Text Placeholder 3"/>
          <p:cNvSpPr>
            <a:spLocks noGrp="1"/>
          </p:cNvSpPr>
          <p:nvPr>
            <p:ph type="body" sz="half" idx="15" hasCustomPrompt="1"/>
          </p:nvPr>
        </p:nvSpPr>
        <p:spPr>
          <a:xfrm>
            <a:off x="912369" y="3348363"/>
            <a:ext cx="4534160" cy="2412422"/>
          </a:xfrm>
        </p:spPr>
        <p:txBody>
          <a:bodyPr>
            <a:noAutofit/>
          </a:bodyPr>
          <a:lstStyle>
            <a:lvl1pPr marL="0" indent="0">
              <a:buNone/>
              <a:defRPr sz="20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Text…</a:t>
            </a:r>
          </a:p>
        </p:txBody>
      </p:sp>
      <p:pic>
        <p:nvPicPr>
          <p:cNvPr id="8" name="Picture 7" descr="image of a cell phon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17960" y="848633"/>
            <a:ext cx="3335565" cy="5102225"/>
          </a:xfrm>
          <a:prstGeom prst="rect">
            <a:avLst/>
          </a:prstGeom>
          <a:effectLst/>
        </p:spPr>
      </p:pic>
      <p:sp>
        <p:nvSpPr>
          <p:cNvPr id="9" name="Picture Placeholder 9"/>
          <p:cNvSpPr>
            <a:spLocks noGrp="1"/>
          </p:cNvSpPr>
          <p:nvPr>
            <p:ph type="pic" sz="quarter" idx="13"/>
          </p:nvPr>
        </p:nvSpPr>
        <p:spPr>
          <a:xfrm>
            <a:off x="7286173" y="1763486"/>
            <a:ext cx="2835123" cy="3302000"/>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11" name="TextBox 10"/>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Department of Health</a:t>
            </a:r>
            <a:r>
              <a:rPr lang="en-US" sz="1800" baseline="0">
                <a:solidFill>
                  <a:srgbClr val="349D96"/>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10" name="Title 1"/>
          <p:cNvSpPr>
            <a:spLocks noGrp="1"/>
          </p:cNvSpPr>
          <p:nvPr>
            <p:ph type="title" hasCustomPrompt="1"/>
          </p:nvPr>
        </p:nvSpPr>
        <p:spPr>
          <a:xfrm>
            <a:off x="912369" y="1300709"/>
            <a:ext cx="4534161" cy="869681"/>
          </a:xfrm>
        </p:spPr>
        <p:txBody>
          <a:bodyPr anchor="t">
            <a:normAutofit/>
          </a:bodyPr>
          <a:lstStyle>
            <a:lvl1pPr>
              <a:defRPr sz="2700"/>
            </a:lvl1pPr>
          </a:lstStyle>
          <a:p>
            <a:pPr lvl="0"/>
            <a:r>
              <a:rPr lang="en-US"/>
              <a:t>Mobile Presence Screenshot</a:t>
            </a:r>
          </a:p>
        </p:txBody>
      </p:sp>
    </p:spTree>
    <p:extLst>
      <p:ext uri="{BB962C8B-B14F-4D97-AF65-F5344CB8AC3E}">
        <p14:creationId xmlns:p14="http://schemas.microsoft.com/office/powerpoint/2010/main" val="53158175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Mobile Address">
    <p:spTree>
      <p:nvGrpSpPr>
        <p:cNvPr id="1" name=""/>
        <p:cNvGrpSpPr/>
        <p:nvPr/>
      </p:nvGrpSpPr>
      <p:grpSpPr>
        <a:xfrm>
          <a:off x="0" y="0"/>
          <a:ext cx="0" cy="0"/>
          <a:chOff x="0" y="0"/>
          <a:chExt cx="0" cy="0"/>
        </a:xfrm>
      </p:grpSpPr>
      <p:sp>
        <p:nvSpPr>
          <p:cNvPr id="17" name="Text Placeholder 2"/>
          <p:cNvSpPr>
            <a:spLocks noGrp="1"/>
          </p:cNvSpPr>
          <p:nvPr>
            <p:ph type="body" sz="quarter" idx="14" hasCustomPrompt="1"/>
          </p:nvPr>
        </p:nvSpPr>
        <p:spPr>
          <a:xfrm>
            <a:off x="912371" y="2295751"/>
            <a:ext cx="4534159" cy="1035403"/>
          </a:xfrm>
        </p:spPr>
        <p:txBody>
          <a:bodyPr>
            <a:noAutofit/>
          </a:bodyPr>
          <a:lstStyle>
            <a:lvl1pPr marL="0" indent="0">
              <a:buNone/>
              <a:defRPr sz="2200" i="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Text…</a:t>
            </a:r>
          </a:p>
        </p:txBody>
      </p:sp>
      <p:sp>
        <p:nvSpPr>
          <p:cNvPr id="18" name="Text Placeholder 3"/>
          <p:cNvSpPr>
            <a:spLocks noGrp="1"/>
          </p:cNvSpPr>
          <p:nvPr>
            <p:ph type="body" sz="half" idx="15" hasCustomPrompt="1"/>
          </p:nvPr>
        </p:nvSpPr>
        <p:spPr>
          <a:xfrm>
            <a:off x="912369" y="3348363"/>
            <a:ext cx="4534160" cy="2412422"/>
          </a:xfrm>
        </p:spPr>
        <p:txBody>
          <a:bodyPr>
            <a:noAutofit/>
          </a:bodyPr>
          <a:lstStyle>
            <a:lvl1pPr marL="0" indent="0">
              <a:buNone/>
              <a:defRPr sz="20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Text…</a:t>
            </a:r>
          </a:p>
        </p:txBody>
      </p:sp>
      <p:pic>
        <p:nvPicPr>
          <p:cNvPr id="8" name="Picture 7" descr="image of a cell phon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17960" y="848633"/>
            <a:ext cx="3335565" cy="5102225"/>
          </a:xfrm>
          <a:prstGeom prst="rect">
            <a:avLst/>
          </a:prstGeom>
          <a:effectLst/>
        </p:spPr>
      </p:pic>
      <p:sp>
        <p:nvSpPr>
          <p:cNvPr id="9" name="Text Placeholder 2"/>
          <p:cNvSpPr>
            <a:spLocks noGrp="1"/>
          </p:cNvSpPr>
          <p:nvPr>
            <p:ph type="body" sz="quarter" idx="16" hasCustomPrompt="1"/>
          </p:nvPr>
        </p:nvSpPr>
        <p:spPr>
          <a:xfrm>
            <a:off x="7247061" y="3264478"/>
            <a:ext cx="2908300" cy="409575"/>
          </a:xfrm>
        </p:spPr>
        <p:txBody>
          <a:bodyPr>
            <a:normAutofit/>
          </a:bodyPr>
          <a:lstStyle>
            <a:lvl1pPr marL="0" indent="0" algn="ctr">
              <a:lnSpc>
                <a:spcPct val="100000"/>
              </a:lnSpc>
              <a:spcBef>
                <a:spcPts val="0"/>
              </a:spcBef>
              <a:buNone/>
              <a:defRPr sz="1800">
                <a:solidFill>
                  <a:schemeClr val="tx1"/>
                </a:solidFill>
              </a:defRPr>
            </a:lvl1pPr>
            <a:lvl2pPr marL="280988" indent="0">
              <a:buNone/>
              <a:defRPr/>
            </a:lvl2pPr>
            <a:lvl3pPr marL="519113" indent="0">
              <a:buNone/>
              <a:defRPr/>
            </a:lvl3pPr>
            <a:lvl4pPr marL="747713" indent="0">
              <a:buNone/>
              <a:defRPr/>
            </a:lvl4pPr>
            <a:lvl5pPr marL="741363" indent="0">
              <a:buNone/>
              <a:defRPr/>
            </a:lvl5pPr>
          </a:lstStyle>
          <a:p>
            <a:pPr lvl="0"/>
            <a:r>
              <a:rPr lang="en-US"/>
              <a:t>www.doh.wa.gov</a:t>
            </a:r>
          </a:p>
        </p:txBody>
      </p:sp>
      <p:sp>
        <p:nvSpPr>
          <p:cNvPr id="11" name="TextBox 10"/>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Department</a:t>
            </a:r>
            <a:r>
              <a:rPr lang="en-US" sz="1800" baseline="0">
                <a:solidFill>
                  <a:srgbClr val="349D96"/>
                </a:solidFill>
                <a:latin typeface="Century Gothic" panose="020B0502020202020204" pitchFamily="34" charset="0"/>
              </a:rPr>
              <a:t> of Health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10" name="Title 1"/>
          <p:cNvSpPr>
            <a:spLocks noGrp="1"/>
          </p:cNvSpPr>
          <p:nvPr>
            <p:ph type="title" hasCustomPrompt="1"/>
          </p:nvPr>
        </p:nvSpPr>
        <p:spPr>
          <a:xfrm>
            <a:off x="912369" y="1300710"/>
            <a:ext cx="4534161" cy="852471"/>
          </a:xfrm>
        </p:spPr>
        <p:txBody>
          <a:bodyPr anchor="t">
            <a:normAutofit/>
          </a:bodyPr>
          <a:lstStyle>
            <a:lvl1pPr>
              <a:defRPr sz="2700"/>
            </a:lvl1pPr>
          </a:lstStyle>
          <a:p>
            <a:pPr lvl="0"/>
            <a:r>
              <a:rPr lang="en-US"/>
              <a:t>Mobile Presence Address</a:t>
            </a:r>
          </a:p>
        </p:txBody>
      </p:sp>
    </p:spTree>
    <p:extLst>
      <p:ext uri="{BB962C8B-B14F-4D97-AF65-F5344CB8AC3E}">
        <p14:creationId xmlns:p14="http://schemas.microsoft.com/office/powerpoint/2010/main" val="113996425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Questions Slide">
    <p:spTree>
      <p:nvGrpSpPr>
        <p:cNvPr id="1" name=""/>
        <p:cNvGrpSpPr/>
        <p:nvPr/>
      </p:nvGrpSpPr>
      <p:grpSpPr>
        <a:xfrm>
          <a:off x="0" y="0"/>
          <a:ext cx="0" cy="0"/>
          <a:chOff x="0" y="0"/>
          <a:chExt cx="0" cy="0"/>
        </a:xfrm>
      </p:grpSpPr>
      <p:cxnSp>
        <p:nvCxnSpPr>
          <p:cNvPr id="6" name="Straight Connector 5"/>
          <p:cNvCxnSpPr/>
          <p:nvPr userDrawn="1"/>
        </p:nvCxnSpPr>
        <p:spPr>
          <a:xfrm flipV="1">
            <a:off x="5763752" y="3549372"/>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5" name="Title 1"/>
          <p:cNvSpPr>
            <a:spLocks noGrp="1"/>
          </p:cNvSpPr>
          <p:nvPr>
            <p:ph type="title" hasCustomPrompt="1"/>
          </p:nvPr>
        </p:nvSpPr>
        <p:spPr>
          <a:xfrm>
            <a:off x="-11901" y="2971335"/>
            <a:ext cx="12221524" cy="467387"/>
          </a:xfrm>
        </p:spPr>
        <p:txBody>
          <a:bodyPr anchor="t">
            <a:noAutofit/>
          </a:bodyPr>
          <a:lstStyle>
            <a:lvl1pPr algn="ctr">
              <a:defRPr sz="3000"/>
            </a:lvl1pPr>
          </a:lstStyle>
          <a:p>
            <a:pPr lvl="0"/>
            <a:r>
              <a:rPr lang="en-US"/>
              <a:t>Questions?</a:t>
            </a:r>
          </a:p>
        </p:txBody>
      </p:sp>
    </p:spTree>
    <p:extLst>
      <p:ext uri="{BB962C8B-B14F-4D97-AF65-F5344CB8AC3E}">
        <p14:creationId xmlns:p14="http://schemas.microsoft.com/office/powerpoint/2010/main" val="58597166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Contact Slide 1">
    <p:spTree>
      <p:nvGrpSpPr>
        <p:cNvPr id="1" name=""/>
        <p:cNvGrpSpPr/>
        <p:nvPr/>
      </p:nvGrpSpPr>
      <p:grpSpPr>
        <a:xfrm>
          <a:off x="0" y="0"/>
          <a:ext cx="0" cy="0"/>
          <a:chOff x="0" y="0"/>
          <a:chExt cx="0" cy="0"/>
        </a:xfrm>
      </p:grpSpPr>
      <p:cxnSp>
        <p:nvCxnSpPr>
          <p:cNvPr id="42" name="Straight Connector 41"/>
          <p:cNvCxnSpPr/>
          <p:nvPr userDrawn="1"/>
        </p:nvCxnSpPr>
        <p:spPr>
          <a:xfrm flipV="1">
            <a:off x="5763752" y="1246350"/>
            <a:ext cx="666664" cy="1369"/>
          </a:xfrm>
          <a:prstGeom prst="line">
            <a:avLst/>
          </a:prstGeom>
          <a:ln w="50800">
            <a:solidFill>
              <a:srgbClr val="CB8A49"/>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flipV="1">
            <a:off x="5763752" y="1246748"/>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26" name="Text Placeholder 24"/>
          <p:cNvSpPr>
            <a:spLocks noGrp="1"/>
          </p:cNvSpPr>
          <p:nvPr>
            <p:ph type="body" sz="quarter" idx="18" hasCustomPrompt="1"/>
          </p:nvPr>
        </p:nvSpPr>
        <p:spPr>
          <a:xfrm>
            <a:off x="4455880" y="4739420"/>
            <a:ext cx="3297765" cy="314335"/>
          </a:xfrm>
        </p:spPr>
        <p:txBody>
          <a:bodyPr/>
          <a:lstStyle>
            <a:lvl1pPr marL="0" indent="0" algn="ctr">
              <a:buNone/>
              <a:defRPr sz="2000" i="1">
                <a:solidFill>
                  <a:schemeClr val="tx1"/>
                </a:solidFill>
                <a:latin typeface="+mn-lt"/>
              </a:defRPr>
            </a:lvl1pPr>
          </a:lstStyle>
          <a:p>
            <a:pPr lvl="0"/>
            <a:r>
              <a:rPr lang="en-US"/>
              <a:t>Title</a:t>
            </a:r>
          </a:p>
        </p:txBody>
      </p:sp>
      <p:sp>
        <p:nvSpPr>
          <p:cNvPr id="29" name="Text Placeholder 27"/>
          <p:cNvSpPr>
            <a:spLocks noGrp="1"/>
          </p:cNvSpPr>
          <p:nvPr>
            <p:ph type="body" sz="quarter" idx="20" hasCustomPrompt="1"/>
          </p:nvPr>
        </p:nvSpPr>
        <p:spPr>
          <a:xfrm>
            <a:off x="4455880" y="5067436"/>
            <a:ext cx="3297765" cy="374650"/>
          </a:xfrm>
        </p:spPr>
        <p:txBody>
          <a:bodyPr/>
          <a:lstStyle>
            <a:lvl1pPr marL="0" indent="0" algn="ctr">
              <a:buNone/>
              <a:defRPr sz="2000">
                <a:solidFill>
                  <a:schemeClr val="tx1"/>
                </a:solidFill>
                <a:latin typeface="+mn-lt"/>
              </a:defRPr>
            </a:lvl1pPr>
          </a:lstStyle>
          <a:p>
            <a:pPr lvl="0"/>
            <a:r>
              <a:rPr lang="en-US"/>
              <a:t>Program</a:t>
            </a:r>
          </a:p>
        </p:txBody>
      </p:sp>
      <p:sp>
        <p:nvSpPr>
          <p:cNvPr id="35" name="Text Placeholder 21"/>
          <p:cNvSpPr>
            <a:spLocks noGrp="1"/>
          </p:cNvSpPr>
          <p:nvPr>
            <p:ph type="body" sz="quarter" idx="16" hasCustomPrompt="1"/>
          </p:nvPr>
        </p:nvSpPr>
        <p:spPr>
          <a:xfrm>
            <a:off x="4455880" y="4313395"/>
            <a:ext cx="3297765" cy="412750"/>
          </a:xfrm>
        </p:spPr>
        <p:txBody>
          <a:bodyPr>
            <a:normAutofit/>
          </a:bodyPr>
          <a:lstStyle>
            <a:lvl1pPr marL="0" indent="0" algn="ctr">
              <a:buNone/>
              <a:defRPr sz="2200" b="1">
                <a:solidFill>
                  <a:schemeClr val="tx1"/>
                </a:solidFill>
                <a:latin typeface="+mn-lt"/>
              </a:defRPr>
            </a:lvl1pPr>
          </a:lstStyle>
          <a:p>
            <a:pPr lvl="0"/>
            <a:r>
              <a:rPr lang="en-US"/>
              <a:t>Name</a:t>
            </a:r>
          </a:p>
        </p:txBody>
      </p:sp>
      <p:sp>
        <p:nvSpPr>
          <p:cNvPr id="36" name="Picture Placeholder 19"/>
          <p:cNvSpPr>
            <a:spLocks noGrp="1"/>
          </p:cNvSpPr>
          <p:nvPr>
            <p:ph type="pic" sz="quarter" idx="14"/>
          </p:nvPr>
        </p:nvSpPr>
        <p:spPr>
          <a:xfrm>
            <a:off x="4455881" y="1554491"/>
            <a:ext cx="3297767" cy="2487612"/>
          </a:xfrm>
        </p:spPr>
        <p:txBody>
          <a:bodyPr/>
          <a:lstStyle>
            <a:lvl1pPr marL="0" indent="0">
              <a:buNone/>
              <a:defRPr lang="en-US" dirty="0">
                <a:solidFill>
                  <a:schemeClr val="tx1">
                    <a:lumMod val="65000"/>
                    <a:lumOff val="35000"/>
                  </a:schemeClr>
                </a:solidFill>
                <a:latin typeface="+mn-lt"/>
              </a:defRPr>
            </a:lvl1pPr>
          </a:lstStyle>
          <a:p>
            <a:r>
              <a:rPr lang="en-US"/>
              <a:t>Click icon to add picture</a:t>
            </a:r>
          </a:p>
        </p:txBody>
      </p:sp>
      <p:sp>
        <p:nvSpPr>
          <p:cNvPr id="55" name="Text Placeholder 2"/>
          <p:cNvSpPr>
            <a:spLocks noGrp="1"/>
          </p:cNvSpPr>
          <p:nvPr>
            <p:ph type="body" sz="quarter" idx="22" hasCustomPrompt="1"/>
          </p:nvPr>
        </p:nvSpPr>
        <p:spPr>
          <a:xfrm>
            <a:off x="0" y="5569077"/>
            <a:ext cx="12192000" cy="269274"/>
          </a:xfrm>
        </p:spPr>
        <p:txBody>
          <a:bodyPr>
            <a:noAutofit/>
          </a:bodyPr>
          <a:lstStyle>
            <a:lvl1pPr marL="0" indent="0" algn="ctr">
              <a:buNone/>
              <a:defRPr sz="2000">
                <a:solidFill>
                  <a:schemeClr val="tx1"/>
                </a:solidFill>
              </a:defRPr>
            </a:lvl1pPr>
            <a:lvl2pPr marL="280988" indent="0">
              <a:buNone/>
              <a:defRPr sz="1600">
                <a:solidFill>
                  <a:srgbClr val="CB8A49"/>
                </a:solidFill>
              </a:defRPr>
            </a:lvl2pPr>
            <a:lvl3pPr marL="519113" indent="0">
              <a:buNone/>
              <a:defRPr sz="1600">
                <a:solidFill>
                  <a:srgbClr val="CB8A49"/>
                </a:solidFill>
              </a:defRPr>
            </a:lvl3pPr>
            <a:lvl4pPr marL="747713" indent="0">
              <a:buNone/>
              <a:defRPr sz="1600">
                <a:solidFill>
                  <a:srgbClr val="CB8A49"/>
                </a:solidFill>
              </a:defRPr>
            </a:lvl4pPr>
            <a:lvl5pPr marL="741363" indent="0">
              <a:buNone/>
              <a:defRPr sz="1600">
                <a:solidFill>
                  <a:srgbClr val="CB8A49"/>
                </a:solidFill>
              </a:defRPr>
            </a:lvl5pPr>
          </a:lstStyle>
          <a:p>
            <a:pPr lvl="0"/>
            <a:r>
              <a:rPr lang="en-US"/>
              <a:t>www.doh.wa.gov</a:t>
            </a:r>
          </a:p>
        </p:txBody>
      </p:sp>
      <p:sp>
        <p:nvSpPr>
          <p:cNvPr id="2" name="TextBox 1"/>
          <p:cNvSpPr txBox="1"/>
          <p:nvPr userDrawn="1"/>
        </p:nvSpPr>
        <p:spPr>
          <a:xfrm>
            <a:off x="-11081" y="6430955"/>
            <a:ext cx="12203081" cy="307777"/>
          </a:xfrm>
          <a:prstGeom prst="rect">
            <a:avLst/>
          </a:prstGeom>
          <a:noFill/>
        </p:spPr>
        <p:txBody>
          <a:bodyPr wrap="square" rtlCol="0">
            <a:spAutoFit/>
          </a:bodyPr>
          <a:lstStyle/>
          <a:p>
            <a:pPr algn="ctr"/>
            <a:r>
              <a:rPr lang="en-US" sz="1400">
                <a:solidFill>
                  <a:schemeClr val="tx1"/>
                </a:solidFill>
                <a:latin typeface="Century Gothic" panose="020B0502020202020204" pitchFamily="34" charset="0"/>
              </a:rPr>
              <a:t>@</a:t>
            </a:r>
            <a:r>
              <a:rPr lang="en-US" sz="1400" err="1">
                <a:solidFill>
                  <a:schemeClr val="tx1"/>
                </a:solidFill>
                <a:latin typeface="Century Gothic" panose="020B0502020202020204" pitchFamily="34" charset="0"/>
              </a:rPr>
              <a:t>WADeptHealth</a:t>
            </a:r>
            <a:endParaRPr lang="en-US" sz="1400">
              <a:solidFill>
                <a:schemeClr val="tx1"/>
              </a:solidFill>
              <a:latin typeface="Century Gothic" panose="020B0502020202020204" pitchFamily="34" charset="0"/>
            </a:endParaRPr>
          </a:p>
        </p:txBody>
      </p:sp>
      <p:grpSp>
        <p:nvGrpSpPr>
          <p:cNvPr id="4" name="Group 3" descr="strip of social media logo icons (Twitter, Facebook, Instagram, Youtube, Medium, and an email icon)"/>
          <p:cNvGrpSpPr/>
          <p:nvPr userDrawn="1"/>
        </p:nvGrpSpPr>
        <p:grpSpPr>
          <a:xfrm>
            <a:off x="4604589" y="6023448"/>
            <a:ext cx="2960552" cy="306578"/>
            <a:chOff x="3453442" y="6023448"/>
            <a:chExt cx="2220414" cy="306578"/>
          </a:xfrm>
        </p:grpSpPr>
        <p:sp>
          <p:nvSpPr>
            <p:cNvPr id="47" name="Rounded Rectangle 46"/>
            <p:cNvSpPr/>
            <p:nvPr userDrawn="1"/>
          </p:nvSpPr>
          <p:spPr>
            <a:xfrm>
              <a:off x="4601301" y="6025149"/>
              <a:ext cx="309033" cy="304877"/>
            </a:xfrm>
            <a:prstGeom prst="roundRect">
              <a:avLst/>
            </a:prstGeom>
            <a:solidFill>
              <a:srgbClr val="349D96"/>
            </a:solidFill>
            <a:ln>
              <a:solidFill>
                <a:srgbClr val="349D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27" name="Group 26"/>
            <p:cNvGrpSpPr/>
            <p:nvPr userDrawn="1"/>
          </p:nvGrpSpPr>
          <p:grpSpPr>
            <a:xfrm>
              <a:off x="3453442" y="6023448"/>
              <a:ext cx="2220414" cy="304877"/>
              <a:chOff x="3474400" y="6042620"/>
              <a:chExt cx="2220414" cy="304877"/>
            </a:xfrm>
          </p:grpSpPr>
          <p:grpSp>
            <p:nvGrpSpPr>
              <p:cNvPr id="28" name="Group 27"/>
              <p:cNvGrpSpPr/>
              <p:nvPr userDrawn="1"/>
            </p:nvGrpSpPr>
            <p:grpSpPr>
              <a:xfrm>
                <a:off x="3474400" y="6042620"/>
                <a:ext cx="2220414" cy="304877"/>
                <a:chOff x="3474400" y="6042620"/>
                <a:chExt cx="2220414" cy="304877"/>
              </a:xfrm>
            </p:grpSpPr>
            <p:sp>
              <p:nvSpPr>
                <p:cNvPr id="31" name="Rounded Rectangle 30"/>
                <p:cNvSpPr/>
                <p:nvPr userDrawn="1"/>
              </p:nvSpPr>
              <p:spPr>
                <a:xfrm>
                  <a:off x="5004078" y="6044349"/>
                  <a:ext cx="309033" cy="301752"/>
                </a:xfrm>
                <a:prstGeom prst="roundRect">
                  <a:avLst/>
                </a:prstGeom>
                <a:solidFill>
                  <a:srgbClr val="349D96"/>
                </a:solidFill>
                <a:ln>
                  <a:solidFill>
                    <a:srgbClr val="349D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3" name="Rounded Rectangle 32"/>
                <p:cNvSpPr/>
                <p:nvPr userDrawn="1"/>
              </p:nvSpPr>
              <p:spPr>
                <a:xfrm>
                  <a:off x="3474400" y="6042620"/>
                  <a:ext cx="309033" cy="304877"/>
                </a:xfrm>
                <a:prstGeom prst="roundRect">
                  <a:avLst/>
                </a:prstGeom>
                <a:solidFill>
                  <a:srgbClr val="349D96"/>
                </a:solidFill>
                <a:ln>
                  <a:solidFill>
                    <a:srgbClr val="349D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4" name="Rounded Rectangle 33"/>
                <p:cNvSpPr/>
                <p:nvPr userDrawn="1"/>
              </p:nvSpPr>
              <p:spPr>
                <a:xfrm>
                  <a:off x="3857020" y="6042620"/>
                  <a:ext cx="309033" cy="304877"/>
                </a:xfrm>
                <a:prstGeom prst="roundRect">
                  <a:avLst/>
                </a:prstGeom>
                <a:solidFill>
                  <a:srgbClr val="349D96"/>
                </a:solidFill>
                <a:ln>
                  <a:solidFill>
                    <a:srgbClr val="349D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7" name="Rounded Rectangle 36"/>
                <p:cNvSpPr/>
                <p:nvPr userDrawn="1"/>
              </p:nvSpPr>
              <p:spPr>
                <a:xfrm>
                  <a:off x="4239640" y="6042620"/>
                  <a:ext cx="309033" cy="304877"/>
                </a:xfrm>
                <a:prstGeom prst="roundRect">
                  <a:avLst/>
                </a:prstGeom>
                <a:solidFill>
                  <a:srgbClr val="349D96"/>
                </a:solidFill>
                <a:ln>
                  <a:solidFill>
                    <a:srgbClr val="349D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38" name="Picture 3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78577" y="6086598"/>
                  <a:ext cx="230281" cy="230281"/>
                </a:xfrm>
                <a:prstGeom prst="rect">
                  <a:avLst/>
                </a:prstGeom>
              </p:spPr>
            </p:pic>
            <p:pic>
              <p:nvPicPr>
                <p:cNvPr id="39" name="Picture 3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867624" y="6061235"/>
                  <a:ext cx="278331" cy="278331"/>
                </a:xfrm>
                <a:prstGeom prst="rect">
                  <a:avLst/>
                </a:prstGeom>
              </p:spPr>
            </p:pic>
            <p:pic>
              <p:nvPicPr>
                <p:cNvPr id="40" name="Picture 3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623176" y="6091680"/>
                  <a:ext cx="307200" cy="207343"/>
                </a:xfrm>
                <a:prstGeom prst="rect">
                  <a:avLst/>
                </a:prstGeom>
              </p:spPr>
            </p:pic>
            <p:pic>
              <p:nvPicPr>
                <p:cNvPr id="41" name="Picture 4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033027" y="6099881"/>
                  <a:ext cx="250032" cy="204014"/>
                </a:xfrm>
                <a:prstGeom prst="rect">
                  <a:avLst/>
                </a:prstGeom>
              </p:spPr>
            </p:pic>
            <p:sp>
              <p:nvSpPr>
                <p:cNvPr id="43" name="Rounded Rectangle 42"/>
                <p:cNvSpPr/>
                <p:nvPr userDrawn="1"/>
              </p:nvSpPr>
              <p:spPr>
                <a:xfrm>
                  <a:off x="5385781" y="6042664"/>
                  <a:ext cx="309033" cy="301752"/>
                </a:xfrm>
                <a:prstGeom prst="roundRect">
                  <a:avLst/>
                </a:prstGeom>
                <a:solidFill>
                  <a:srgbClr val="349D96"/>
                </a:solidFill>
                <a:ln>
                  <a:solidFill>
                    <a:srgbClr val="349D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44" name="Picture 4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451424" y="6103485"/>
                  <a:ext cx="185101" cy="191227"/>
                </a:xfrm>
                <a:prstGeom prst="rect">
                  <a:avLst/>
                </a:prstGeom>
              </p:spPr>
            </p:pic>
          </p:grpSp>
          <p:pic>
            <p:nvPicPr>
              <p:cNvPr id="30" name="Picture 2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537763" y="6126275"/>
                <a:ext cx="196145" cy="159493"/>
              </a:xfrm>
              <a:prstGeom prst="rect">
                <a:avLst/>
              </a:prstGeom>
            </p:spPr>
          </p:pic>
        </p:grpSp>
      </p:grpSp>
      <p:sp>
        <p:nvSpPr>
          <p:cNvPr id="45" name="Title 2"/>
          <p:cNvSpPr>
            <a:spLocks noGrp="1"/>
          </p:cNvSpPr>
          <p:nvPr>
            <p:ph type="title" hasCustomPrompt="1"/>
          </p:nvPr>
        </p:nvSpPr>
        <p:spPr>
          <a:xfrm>
            <a:off x="-11081" y="663993"/>
            <a:ext cx="12180916" cy="520628"/>
          </a:xfrm>
        </p:spPr>
        <p:txBody>
          <a:bodyPr>
            <a:normAutofit/>
          </a:bodyPr>
          <a:lstStyle>
            <a:lvl1pPr algn="ctr">
              <a:defRPr sz="2700"/>
            </a:lvl1pPr>
          </a:lstStyle>
          <a:p>
            <a:pPr lvl="0"/>
            <a:r>
              <a:rPr lang="en-US"/>
              <a:t>Contact 1</a:t>
            </a:r>
          </a:p>
        </p:txBody>
      </p:sp>
    </p:spTree>
    <p:extLst>
      <p:ext uri="{BB962C8B-B14F-4D97-AF65-F5344CB8AC3E}">
        <p14:creationId xmlns:p14="http://schemas.microsoft.com/office/powerpoint/2010/main" val="40019460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Contact Slide 2">
    <p:spTree>
      <p:nvGrpSpPr>
        <p:cNvPr id="1" name=""/>
        <p:cNvGrpSpPr/>
        <p:nvPr/>
      </p:nvGrpSpPr>
      <p:grpSpPr>
        <a:xfrm>
          <a:off x="0" y="0"/>
          <a:ext cx="0" cy="0"/>
          <a:chOff x="0" y="0"/>
          <a:chExt cx="0" cy="0"/>
        </a:xfrm>
      </p:grpSpPr>
      <p:sp>
        <p:nvSpPr>
          <p:cNvPr id="22" name="Text Placeholder 21"/>
          <p:cNvSpPr>
            <a:spLocks noGrp="1"/>
          </p:cNvSpPr>
          <p:nvPr>
            <p:ph type="body" sz="quarter" idx="15" hasCustomPrompt="1"/>
          </p:nvPr>
        </p:nvSpPr>
        <p:spPr>
          <a:xfrm>
            <a:off x="2385486" y="4283999"/>
            <a:ext cx="3312581" cy="412750"/>
          </a:xfrm>
        </p:spPr>
        <p:txBody>
          <a:bodyPr>
            <a:normAutofit/>
          </a:bodyPr>
          <a:lstStyle>
            <a:lvl1pPr marL="0" indent="0" algn="ctr">
              <a:buNone/>
              <a:defRPr sz="2200" b="1">
                <a:solidFill>
                  <a:schemeClr val="tx1"/>
                </a:solidFill>
                <a:latin typeface="+mn-lt"/>
              </a:defRPr>
            </a:lvl1pPr>
          </a:lstStyle>
          <a:p>
            <a:pPr lvl="0"/>
            <a:r>
              <a:rPr lang="en-US"/>
              <a:t>Name</a:t>
            </a:r>
          </a:p>
        </p:txBody>
      </p:sp>
      <p:sp>
        <p:nvSpPr>
          <p:cNvPr id="23" name="Text Placeholder 21"/>
          <p:cNvSpPr>
            <a:spLocks noGrp="1"/>
          </p:cNvSpPr>
          <p:nvPr>
            <p:ph type="body" sz="quarter" idx="16" hasCustomPrompt="1"/>
          </p:nvPr>
        </p:nvSpPr>
        <p:spPr>
          <a:xfrm>
            <a:off x="6510127" y="4278472"/>
            <a:ext cx="3316177" cy="412750"/>
          </a:xfrm>
        </p:spPr>
        <p:txBody>
          <a:bodyPr>
            <a:normAutofit/>
          </a:bodyPr>
          <a:lstStyle>
            <a:lvl1pPr marL="0" indent="0" algn="ctr">
              <a:buNone/>
              <a:defRPr lang="en-US" sz="2200" b="1" kern="1200" dirty="0">
                <a:solidFill>
                  <a:schemeClr val="tx1"/>
                </a:solidFill>
                <a:latin typeface="+mn-lt"/>
                <a:ea typeface="+mn-ea"/>
                <a:cs typeface="+mn-cs"/>
              </a:defRPr>
            </a:lvl1pPr>
          </a:lstStyle>
          <a:p>
            <a:pPr marL="0" lvl="0" indent="0" algn="ctr" defTabSz="914400" rtl="0" eaLnBrk="1" latinLnBrk="0" hangingPunct="1">
              <a:lnSpc>
                <a:spcPct val="90000"/>
              </a:lnSpc>
              <a:spcBef>
                <a:spcPts val="1000"/>
              </a:spcBef>
              <a:buClr>
                <a:srgbClr val="CB8A49"/>
              </a:buClr>
              <a:buFont typeface="Wingdings" panose="05000000000000000000" pitchFamily="2" charset="2"/>
              <a:buNone/>
            </a:pPr>
            <a:r>
              <a:rPr lang="en-US"/>
              <a:t>Name</a:t>
            </a:r>
          </a:p>
        </p:txBody>
      </p:sp>
      <p:sp>
        <p:nvSpPr>
          <p:cNvPr id="25" name="Text Placeholder 24"/>
          <p:cNvSpPr>
            <a:spLocks noGrp="1"/>
          </p:cNvSpPr>
          <p:nvPr>
            <p:ph type="body" sz="quarter" idx="17" hasCustomPrompt="1"/>
          </p:nvPr>
        </p:nvSpPr>
        <p:spPr>
          <a:xfrm>
            <a:off x="2385485" y="4705636"/>
            <a:ext cx="3312583" cy="314335"/>
          </a:xfrm>
        </p:spPr>
        <p:txBody>
          <a:bodyPr/>
          <a:lstStyle>
            <a:lvl1pPr marL="0" indent="0" algn="ctr">
              <a:buNone/>
              <a:defRPr sz="2000" i="1">
                <a:solidFill>
                  <a:schemeClr val="tx1"/>
                </a:solidFill>
                <a:latin typeface="+mn-lt"/>
              </a:defRPr>
            </a:lvl1pPr>
          </a:lstStyle>
          <a:p>
            <a:pPr lvl="0"/>
            <a:r>
              <a:rPr lang="en-US"/>
              <a:t>Title</a:t>
            </a:r>
          </a:p>
        </p:txBody>
      </p:sp>
      <p:sp>
        <p:nvSpPr>
          <p:cNvPr id="26" name="Text Placeholder 24"/>
          <p:cNvSpPr>
            <a:spLocks noGrp="1"/>
          </p:cNvSpPr>
          <p:nvPr>
            <p:ph type="body" sz="quarter" idx="18" hasCustomPrompt="1"/>
          </p:nvPr>
        </p:nvSpPr>
        <p:spPr>
          <a:xfrm>
            <a:off x="6506633" y="4700175"/>
            <a:ext cx="3316176" cy="314335"/>
          </a:xfrm>
        </p:spPr>
        <p:txBody>
          <a:bodyPr>
            <a:normAutofit/>
          </a:bodyPr>
          <a:lstStyle>
            <a:lvl1pPr marL="0" indent="0" algn="ctr">
              <a:buNone/>
              <a:defRPr lang="en-US" sz="2000" i="1" kern="1200" dirty="0">
                <a:solidFill>
                  <a:schemeClr val="tx1"/>
                </a:solidFill>
                <a:latin typeface="+mn-lt"/>
                <a:ea typeface="+mn-ea"/>
                <a:cs typeface="+mn-cs"/>
              </a:defRPr>
            </a:lvl1pPr>
          </a:lstStyle>
          <a:p>
            <a:pPr marL="0" lvl="0" indent="0" algn="ctr" defTabSz="914400" rtl="0" eaLnBrk="1" latinLnBrk="0" hangingPunct="1">
              <a:lnSpc>
                <a:spcPct val="90000"/>
              </a:lnSpc>
              <a:spcBef>
                <a:spcPts val="1000"/>
              </a:spcBef>
              <a:buClr>
                <a:srgbClr val="CB8A49"/>
              </a:buClr>
              <a:buFont typeface="Wingdings" panose="05000000000000000000" pitchFamily="2" charset="2"/>
              <a:buNone/>
            </a:pPr>
            <a:r>
              <a:rPr lang="en-US"/>
              <a:t>Title</a:t>
            </a:r>
          </a:p>
        </p:txBody>
      </p:sp>
      <p:sp>
        <p:nvSpPr>
          <p:cNvPr id="28" name="Text Placeholder 27"/>
          <p:cNvSpPr>
            <a:spLocks noGrp="1"/>
          </p:cNvSpPr>
          <p:nvPr>
            <p:ph type="body" sz="quarter" idx="19" hasCustomPrompt="1"/>
          </p:nvPr>
        </p:nvSpPr>
        <p:spPr>
          <a:xfrm>
            <a:off x="2385485" y="5028139"/>
            <a:ext cx="3312583" cy="374650"/>
          </a:xfrm>
        </p:spPr>
        <p:txBody>
          <a:bodyPr/>
          <a:lstStyle>
            <a:lvl1pPr marL="0" indent="0" algn="ctr">
              <a:buNone/>
              <a:defRPr sz="2000">
                <a:solidFill>
                  <a:schemeClr val="tx1"/>
                </a:solidFill>
                <a:latin typeface="+mn-lt"/>
              </a:defRPr>
            </a:lvl1pPr>
          </a:lstStyle>
          <a:p>
            <a:pPr lvl="0"/>
            <a:r>
              <a:rPr lang="en-US"/>
              <a:t>Program</a:t>
            </a:r>
          </a:p>
        </p:txBody>
      </p:sp>
      <p:sp>
        <p:nvSpPr>
          <p:cNvPr id="29" name="Text Placeholder 27"/>
          <p:cNvSpPr>
            <a:spLocks noGrp="1"/>
          </p:cNvSpPr>
          <p:nvPr>
            <p:ph type="body" sz="quarter" idx="20" hasCustomPrompt="1"/>
          </p:nvPr>
        </p:nvSpPr>
        <p:spPr>
          <a:xfrm>
            <a:off x="6510227" y="5023461"/>
            <a:ext cx="3312583" cy="374650"/>
          </a:xfrm>
        </p:spPr>
        <p:txBody>
          <a:bodyPr/>
          <a:lstStyle>
            <a:lvl1pPr marL="0" indent="0" algn="ctr">
              <a:buNone/>
              <a:defRPr sz="2000">
                <a:solidFill>
                  <a:schemeClr val="tx1"/>
                </a:solidFill>
                <a:latin typeface="+mn-lt"/>
              </a:defRPr>
            </a:lvl1pPr>
          </a:lstStyle>
          <a:p>
            <a:pPr lvl="0"/>
            <a:r>
              <a:rPr lang="en-US"/>
              <a:t>Program</a:t>
            </a:r>
          </a:p>
        </p:txBody>
      </p:sp>
      <p:cxnSp>
        <p:nvCxnSpPr>
          <p:cNvPr id="15" name="Straight Connector 14"/>
          <p:cNvCxnSpPr/>
          <p:nvPr userDrawn="1"/>
        </p:nvCxnSpPr>
        <p:spPr>
          <a:xfrm flipV="1">
            <a:off x="5763752" y="1246350"/>
            <a:ext cx="666664" cy="1369"/>
          </a:xfrm>
          <a:prstGeom prst="line">
            <a:avLst/>
          </a:prstGeom>
          <a:ln w="50800">
            <a:solidFill>
              <a:srgbClr val="CB8A49"/>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flipV="1">
            <a:off x="5763752" y="1246748"/>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45" name="Picture Placeholder 17"/>
          <p:cNvSpPr>
            <a:spLocks noGrp="1"/>
          </p:cNvSpPr>
          <p:nvPr>
            <p:ph type="pic" sz="quarter" idx="13"/>
          </p:nvPr>
        </p:nvSpPr>
        <p:spPr>
          <a:xfrm>
            <a:off x="2385485" y="1564831"/>
            <a:ext cx="3312583" cy="2487612"/>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46" name="Picture Placeholder 19"/>
          <p:cNvSpPr>
            <a:spLocks noGrp="1"/>
          </p:cNvSpPr>
          <p:nvPr>
            <p:ph type="pic" sz="quarter" idx="14"/>
          </p:nvPr>
        </p:nvSpPr>
        <p:spPr>
          <a:xfrm>
            <a:off x="6506634" y="1559083"/>
            <a:ext cx="3297767" cy="2487617"/>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47" name="Text Placeholder 2"/>
          <p:cNvSpPr>
            <a:spLocks noGrp="1"/>
          </p:cNvSpPr>
          <p:nvPr>
            <p:ph type="body" sz="quarter" idx="22" hasCustomPrompt="1"/>
          </p:nvPr>
        </p:nvSpPr>
        <p:spPr>
          <a:xfrm>
            <a:off x="0" y="5569077"/>
            <a:ext cx="12192000" cy="269274"/>
          </a:xfrm>
        </p:spPr>
        <p:txBody>
          <a:bodyPr>
            <a:noAutofit/>
          </a:bodyPr>
          <a:lstStyle>
            <a:lvl1pPr marL="0" indent="0" algn="ctr">
              <a:buNone/>
              <a:defRPr sz="2000">
                <a:solidFill>
                  <a:schemeClr val="tx1"/>
                </a:solidFill>
              </a:defRPr>
            </a:lvl1pPr>
            <a:lvl2pPr marL="280988" indent="0">
              <a:buNone/>
              <a:defRPr sz="1600">
                <a:solidFill>
                  <a:srgbClr val="CB8A49"/>
                </a:solidFill>
              </a:defRPr>
            </a:lvl2pPr>
            <a:lvl3pPr marL="519113" indent="0">
              <a:buNone/>
              <a:defRPr sz="1600">
                <a:solidFill>
                  <a:srgbClr val="CB8A49"/>
                </a:solidFill>
              </a:defRPr>
            </a:lvl3pPr>
            <a:lvl4pPr marL="747713" indent="0">
              <a:buNone/>
              <a:defRPr sz="1600">
                <a:solidFill>
                  <a:srgbClr val="CB8A49"/>
                </a:solidFill>
              </a:defRPr>
            </a:lvl4pPr>
            <a:lvl5pPr marL="741363" indent="0">
              <a:buNone/>
              <a:defRPr sz="1600">
                <a:solidFill>
                  <a:srgbClr val="CB8A49"/>
                </a:solidFill>
              </a:defRPr>
            </a:lvl5pPr>
          </a:lstStyle>
          <a:p>
            <a:pPr lvl="0"/>
            <a:r>
              <a:rPr lang="en-US"/>
              <a:t>www.doh.wa.gov</a:t>
            </a:r>
          </a:p>
        </p:txBody>
      </p:sp>
      <p:sp>
        <p:nvSpPr>
          <p:cNvPr id="24" name="TextBox 23"/>
          <p:cNvSpPr txBox="1"/>
          <p:nvPr userDrawn="1"/>
        </p:nvSpPr>
        <p:spPr>
          <a:xfrm>
            <a:off x="-11081" y="6430955"/>
            <a:ext cx="12203081" cy="307777"/>
          </a:xfrm>
          <a:prstGeom prst="rect">
            <a:avLst/>
          </a:prstGeom>
          <a:noFill/>
        </p:spPr>
        <p:txBody>
          <a:bodyPr wrap="square" rtlCol="0">
            <a:spAutoFit/>
          </a:bodyPr>
          <a:lstStyle/>
          <a:p>
            <a:pPr algn="ctr"/>
            <a:r>
              <a:rPr lang="en-US" sz="1400">
                <a:solidFill>
                  <a:schemeClr val="tx1"/>
                </a:solidFill>
                <a:latin typeface="Century Gothic" panose="020B0502020202020204" pitchFamily="34" charset="0"/>
              </a:rPr>
              <a:t>@</a:t>
            </a:r>
            <a:r>
              <a:rPr lang="en-US" sz="1400" err="1">
                <a:solidFill>
                  <a:schemeClr val="tx1"/>
                </a:solidFill>
                <a:latin typeface="Century Gothic" panose="020B0502020202020204" pitchFamily="34" charset="0"/>
              </a:rPr>
              <a:t>WADeptHealth</a:t>
            </a:r>
            <a:endParaRPr lang="en-US" sz="1400">
              <a:solidFill>
                <a:schemeClr val="tx1"/>
              </a:solidFill>
              <a:latin typeface="Century Gothic" panose="020B0502020202020204" pitchFamily="34" charset="0"/>
            </a:endParaRPr>
          </a:p>
        </p:txBody>
      </p:sp>
      <p:pic>
        <p:nvPicPr>
          <p:cNvPr id="52" name="Picture 5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31346" y="6086599"/>
            <a:ext cx="307041" cy="230281"/>
          </a:xfrm>
          <a:prstGeom prst="rect">
            <a:avLst/>
          </a:prstGeom>
        </p:spPr>
      </p:pic>
      <p:sp>
        <p:nvSpPr>
          <p:cNvPr id="2" name="Title 1"/>
          <p:cNvSpPr>
            <a:spLocks noGrp="1"/>
          </p:cNvSpPr>
          <p:nvPr>
            <p:ph type="title" hasCustomPrompt="1"/>
          </p:nvPr>
        </p:nvSpPr>
        <p:spPr>
          <a:xfrm>
            <a:off x="-11135" y="664528"/>
            <a:ext cx="12192000" cy="520093"/>
          </a:xfrm>
        </p:spPr>
        <p:txBody>
          <a:bodyPr>
            <a:normAutofit/>
          </a:bodyPr>
          <a:lstStyle>
            <a:lvl1pPr algn="ctr">
              <a:defRPr sz="2700"/>
            </a:lvl1pPr>
          </a:lstStyle>
          <a:p>
            <a:pPr lvl="0"/>
            <a:r>
              <a:rPr lang="en-US"/>
              <a:t>Contact 2</a:t>
            </a:r>
          </a:p>
        </p:txBody>
      </p:sp>
      <p:grpSp>
        <p:nvGrpSpPr>
          <p:cNvPr id="30" name="Group 29" descr="strip of social media logo icons (Twitter, Facebook, Instagram, Youtube, Medium, and an email icon)"/>
          <p:cNvGrpSpPr/>
          <p:nvPr userDrawn="1"/>
        </p:nvGrpSpPr>
        <p:grpSpPr>
          <a:xfrm>
            <a:off x="4604589" y="6023448"/>
            <a:ext cx="2960552" cy="306578"/>
            <a:chOff x="3453442" y="6023448"/>
            <a:chExt cx="2220414" cy="306578"/>
          </a:xfrm>
        </p:grpSpPr>
        <p:sp>
          <p:nvSpPr>
            <p:cNvPr id="31" name="Rounded Rectangle 30"/>
            <p:cNvSpPr/>
            <p:nvPr userDrawn="1"/>
          </p:nvSpPr>
          <p:spPr>
            <a:xfrm>
              <a:off x="4601301" y="6025149"/>
              <a:ext cx="309033" cy="304877"/>
            </a:xfrm>
            <a:prstGeom prst="roundRect">
              <a:avLst/>
            </a:prstGeom>
            <a:solidFill>
              <a:srgbClr val="349D96"/>
            </a:solidFill>
            <a:ln>
              <a:solidFill>
                <a:srgbClr val="349D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32" name="Group 31"/>
            <p:cNvGrpSpPr/>
            <p:nvPr userDrawn="1"/>
          </p:nvGrpSpPr>
          <p:grpSpPr>
            <a:xfrm>
              <a:off x="3453442" y="6023448"/>
              <a:ext cx="2220414" cy="304877"/>
              <a:chOff x="3474400" y="6042620"/>
              <a:chExt cx="2220414" cy="304877"/>
            </a:xfrm>
          </p:grpSpPr>
          <p:grpSp>
            <p:nvGrpSpPr>
              <p:cNvPr id="33" name="Group 32"/>
              <p:cNvGrpSpPr/>
              <p:nvPr userDrawn="1"/>
            </p:nvGrpSpPr>
            <p:grpSpPr>
              <a:xfrm>
                <a:off x="3474400" y="6042620"/>
                <a:ext cx="2220414" cy="304877"/>
                <a:chOff x="3474400" y="6042620"/>
                <a:chExt cx="2220414" cy="304877"/>
              </a:xfrm>
            </p:grpSpPr>
            <p:sp>
              <p:nvSpPr>
                <p:cNvPr id="35" name="Rounded Rectangle 34"/>
                <p:cNvSpPr/>
                <p:nvPr userDrawn="1"/>
              </p:nvSpPr>
              <p:spPr>
                <a:xfrm>
                  <a:off x="5004078" y="6044349"/>
                  <a:ext cx="309033" cy="301752"/>
                </a:xfrm>
                <a:prstGeom prst="roundRect">
                  <a:avLst/>
                </a:prstGeom>
                <a:solidFill>
                  <a:srgbClr val="349D96"/>
                </a:solidFill>
                <a:ln>
                  <a:solidFill>
                    <a:srgbClr val="349D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6" name="Rounded Rectangle 35"/>
                <p:cNvSpPr/>
                <p:nvPr userDrawn="1"/>
              </p:nvSpPr>
              <p:spPr>
                <a:xfrm>
                  <a:off x="3474400" y="6042620"/>
                  <a:ext cx="309033" cy="304877"/>
                </a:xfrm>
                <a:prstGeom prst="roundRect">
                  <a:avLst/>
                </a:prstGeom>
                <a:solidFill>
                  <a:srgbClr val="349D96"/>
                </a:solidFill>
                <a:ln>
                  <a:solidFill>
                    <a:srgbClr val="349D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7" name="Rounded Rectangle 36"/>
                <p:cNvSpPr/>
                <p:nvPr userDrawn="1"/>
              </p:nvSpPr>
              <p:spPr>
                <a:xfrm>
                  <a:off x="3857020" y="6042620"/>
                  <a:ext cx="309033" cy="304877"/>
                </a:xfrm>
                <a:prstGeom prst="roundRect">
                  <a:avLst/>
                </a:prstGeom>
                <a:solidFill>
                  <a:srgbClr val="349D96"/>
                </a:solidFill>
                <a:ln>
                  <a:solidFill>
                    <a:srgbClr val="349D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8" name="Rounded Rectangle 37"/>
                <p:cNvSpPr/>
                <p:nvPr userDrawn="1"/>
              </p:nvSpPr>
              <p:spPr>
                <a:xfrm>
                  <a:off x="4239640" y="6042620"/>
                  <a:ext cx="309033" cy="304877"/>
                </a:xfrm>
                <a:prstGeom prst="roundRect">
                  <a:avLst/>
                </a:prstGeom>
                <a:solidFill>
                  <a:srgbClr val="349D96"/>
                </a:solidFill>
                <a:ln>
                  <a:solidFill>
                    <a:srgbClr val="349D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39" name="Picture 3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78577" y="6086598"/>
                  <a:ext cx="230281" cy="230281"/>
                </a:xfrm>
                <a:prstGeom prst="rect">
                  <a:avLst/>
                </a:prstGeom>
              </p:spPr>
            </p:pic>
            <p:pic>
              <p:nvPicPr>
                <p:cNvPr id="40" name="Picture 3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867624" y="6061235"/>
                  <a:ext cx="278331" cy="278331"/>
                </a:xfrm>
                <a:prstGeom prst="rect">
                  <a:avLst/>
                </a:prstGeom>
              </p:spPr>
            </p:pic>
            <p:pic>
              <p:nvPicPr>
                <p:cNvPr id="41" name="Picture 4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623176" y="6091680"/>
                  <a:ext cx="307200" cy="207343"/>
                </a:xfrm>
                <a:prstGeom prst="rect">
                  <a:avLst/>
                </a:prstGeom>
              </p:spPr>
            </p:pic>
            <p:pic>
              <p:nvPicPr>
                <p:cNvPr id="42" name="Picture 4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033027" y="6099881"/>
                  <a:ext cx="250032" cy="204014"/>
                </a:xfrm>
                <a:prstGeom prst="rect">
                  <a:avLst/>
                </a:prstGeom>
              </p:spPr>
            </p:pic>
            <p:sp>
              <p:nvSpPr>
                <p:cNvPr id="43" name="Rounded Rectangle 42"/>
                <p:cNvSpPr/>
                <p:nvPr userDrawn="1"/>
              </p:nvSpPr>
              <p:spPr>
                <a:xfrm>
                  <a:off x="5385781" y="6042664"/>
                  <a:ext cx="309033" cy="301752"/>
                </a:xfrm>
                <a:prstGeom prst="roundRect">
                  <a:avLst/>
                </a:prstGeom>
                <a:solidFill>
                  <a:srgbClr val="349D96"/>
                </a:solidFill>
                <a:ln>
                  <a:solidFill>
                    <a:srgbClr val="349D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56" name="Picture 5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451424" y="6103485"/>
                  <a:ext cx="185101" cy="191227"/>
                </a:xfrm>
                <a:prstGeom prst="rect">
                  <a:avLst/>
                </a:prstGeom>
              </p:spPr>
            </p:pic>
          </p:grpSp>
          <p:pic>
            <p:nvPicPr>
              <p:cNvPr id="34" name="Picture 33"/>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537763" y="6126275"/>
                <a:ext cx="196145" cy="159493"/>
              </a:xfrm>
              <a:prstGeom prst="rect">
                <a:avLst/>
              </a:prstGeom>
            </p:spPr>
          </p:pic>
        </p:grpSp>
      </p:grpSp>
    </p:spTree>
    <p:extLst>
      <p:ext uri="{BB962C8B-B14F-4D97-AF65-F5344CB8AC3E}">
        <p14:creationId xmlns:p14="http://schemas.microsoft.com/office/powerpoint/2010/main" val="227980053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Blank Slide with Title">
    <p:spTree>
      <p:nvGrpSpPr>
        <p:cNvPr id="1" name=""/>
        <p:cNvGrpSpPr/>
        <p:nvPr/>
      </p:nvGrpSpPr>
      <p:grpSpPr>
        <a:xfrm>
          <a:off x="0" y="0"/>
          <a:ext cx="0" cy="0"/>
          <a:chOff x="0" y="0"/>
          <a:chExt cx="0" cy="0"/>
        </a:xfrm>
      </p:grpSpPr>
      <p:cxnSp>
        <p:nvCxnSpPr>
          <p:cNvPr id="25" name="Straight Connector 24"/>
          <p:cNvCxnSpPr/>
          <p:nvPr userDrawn="1"/>
        </p:nvCxnSpPr>
        <p:spPr>
          <a:xfrm flipV="1">
            <a:off x="5763752" y="1246350"/>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Department of Health</a:t>
            </a:r>
            <a:r>
              <a:rPr lang="en-US" sz="1800" baseline="0">
                <a:solidFill>
                  <a:srgbClr val="349D96"/>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7" name="Title 2"/>
          <p:cNvSpPr>
            <a:spLocks noGrp="1"/>
          </p:cNvSpPr>
          <p:nvPr>
            <p:ph type="title" hasCustomPrompt="1"/>
          </p:nvPr>
        </p:nvSpPr>
        <p:spPr>
          <a:xfrm>
            <a:off x="-9099" y="680798"/>
            <a:ext cx="12192000" cy="482030"/>
          </a:xfrm>
        </p:spPr>
        <p:txBody>
          <a:bodyPr>
            <a:normAutofit/>
          </a:bodyPr>
          <a:lstStyle>
            <a:lvl1pPr algn="ctr">
              <a:defRPr sz="2700"/>
            </a:lvl1pPr>
          </a:lstStyle>
          <a:p>
            <a:pPr lvl="0"/>
            <a:r>
              <a:rPr lang="en-US"/>
              <a:t>Blank Slide</a:t>
            </a:r>
          </a:p>
        </p:txBody>
      </p:sp>
    </p:spTree>
    <p:extLst>
      <p:ext uri="{BB962C8B-B14F-4D97-AF65-F5344CB8AC3E}">
        <p14:creationId xmlns:p14="http://schemas.microsoft.com/office/powerpoint/2010/main" val="23471335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een WA Presentation Title Slide">
    <p:spTree>
      <p:nvGrpSpPr>
        <p:cNvPr id="1" name=""/>
        <p:cNvGrpSpPr/>
        <p:nvPr/>
      </p:nvGrpSpPr>
      <p:grpSpPr>
        <a:xfrm>
          <a:off x="0" y="0"/>
          <a:ext cx="0" cy="0"/>
          <a:chOff x="0" y="0"/>
          <a:chExt cx="0" cy="0"/>
        </a:xfrm>
      </p:grpSpPr>
      <p:sp>
        <p:nvSpPr>
          <p:cNvPr id="7" name="Text Placeholder 9"/>
          <p:cNvSpPr>
            <a:spLocks noGrp="1"/>
          </p:cNvSpPr>
          <p:nvPr>
            <p:ph type="body" sz="quarter" idx="11" hasCustomPrompt="1"/>
          </p:nvPr>
        </p:nvSpPr>
        <p:spPr>
          <a:xfrm>
            <a:off x="4433455" y="5865639"/>
            <a:ext cx="6483511" cy="472352"/>
          </a:xfrm>
        </p:spPr>
        <p:txBody>
          <a:bodyPr>
            <a:normAutofit/>
          </a:bodyPr>
          <a:lstStyle>
            <a:lvl1pPr marL="0" indent="0">
              <a:lnSpc>
                <a:spcPct val="100000"/>
              </a:lnSpc>
              <a:spcBef>
                <a:spcPts val="0"/>
              </a:spcBef>
              <a:buNone/>
              <a:defRPr sz="2000" cap="none" baseline="0">
                <a:solidFill>
                  <a:schemeClr val="tx1"/>
                </a:solidFill>
              </a:defRPr>
            </a:lvl1pPr>
          </a:lstStyle>
          <a:p>
            <a:pPr lvl="0"/>
            <a:r>
              <a:rPr lang="en-US"/>
              <a:t>Office/Program</a:t>
            </a:r>
          </a:p>
        </p:txBody>
      </p:sp>
      <p:sp>
        <p:nvSpPr>
          <p:cNvPr id="8" name="Title 3"/>
          <p:cNvSpPr>
            <a:spLocks noGrp="1"/>
          </p:cNvSpPr>
          <p:nvPr>
            <p:ph type="title" hasCustomPrompt="1"/>
          </p:nvPr>
        </p:nvSpPr>
        <p:spPr>
          <a:xfrm>
            <a:off x="4433455" y="5448045"/>
            <a:ext cx="6483511" cy="417595"/>
          </a:xfrm>
        </p:spPr>
        <p:txBody>
          <a:bodyPr>
            <a:noAutofit/>
          </a:bodyPr>
          <a:lstStyle>
            <a:lvl1pPr>
              <a:defRPr sz="3000" cap="all" baseline="0"/>
            </a:lvl1pPr>
          </a:lstStyle>
          <a:p>
            <a:pPr lvl="0"/>
            <a:r>
              <a:rPr lang="en-US"/>
              <a:t>PRESENTATION TITLE</a:t>
            </a:r>
          </a:p>
        </p:txBody>
      </p:sp>
      <p:pic>
        <p:nvPicPr>
          <p:cNvPr id="10" name="Picture 9" descr="Washington State Department of Health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35892" y="5352116"/>
            <a:ext cx="1996064" cy="883125"/>
          </a:xfrm>
          <a:prstGeom prst="rect">
            <a:avLst/>
          </a:prstGeom>
        </p:spPr>
      </p:pic>
      <p:pic>
        <p:nvPicPr>
          <p:cNvPr id="13" name="Picture 12" descr="view from high above Diablo Lake in the Northern Cascades mountain range"/>
          <p:cNvPicPr>
            <a:picLocks noChangeAspect="1"/>
          </p:cNvPicPr>
          <p:nvPr userDrawn="1"/>
        </p:nvPicPr>
        <p:blipFill rotWithShape="1">
          <a:blip r:embed="rId3">
            <a:extLst>
              <a:ext uri="{28A0092B-C50C-407E-A947-70E740481C1C}">
                <a14:useLocalDpi xmlns:a14="http://schemas.microsoft.com/office/drawing/2010/main" val="0"/>
              </a:ext>
            </a:extLst>
          </a:blip>
          <a:srcRect l="-129" t="11859" r="129" b="13402"/>
          <a:stretch/>
        </p:blipFill>
        <p:spPr>
          <a:xfrm>
            <a:off x="-8526" y="1"/>
            <a:ext cx="12200525" cy="4572000"/>
          </a:xfrm>
          <a:prstGeom prst="rect">
            <a:avLst/>
          </a:prstGeom>
        </p:spPr>
      </p:pic>
    </p:spTree>
    <p:extLst>
      <p:ext uri="{BB962C8B-B14F-4D97-AF65-F5344CB8AC3E}">
        <p14:creationId xmlns:p14="http://schemas.microsoft.com/office/powerpoint/2010/main" val="1526459042"/>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Blank Slide with Page Number">
    <p:spTree>
      <p:nvGrpSpPr>
        <p:cNvPr id="1" name=""/>
        <p:cNvGrpSpPr/>
        <p:nvPr/>
      </p:nvGrpSpPr>
      <p:grpSpPr>
        <a:xfrm>
          <a:off x="0" y="0"/>
          <a:ext cx="0" cy="0"/>
          <a:chOff x="0" y="0"/>
          <a:chExt cx="0" cy="0"/>
        </a:xfrm>
      </p:grpSpPr>
      <p:sp>
        <p:nvSpPr>
          <p:cNvPr id="5" name="TextBox 4"/>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Department of Health</a:t>
            </a:r>
            <a:r>
              <a:rPr lang="en-US" sz="1800" baseline="0">
                <a:solidFill>
                  <a:srgbClr val="349D96"/>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Tree>
    <p:extLst>
      <p:ext uri="{BB962C8B-B14F-4D97-AF65-F5344CB8AC3E}">
        <p14:creationId xmlns:p14="http://schemas.microsoft.com/office/powerpoint/2010/main" val="156367614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6674220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rgbClr val="00857B"/>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6" name="Picture 5" descr="Washington State Department of Health Logo (White)"/>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60372" y="3698349"/>
            <a:ext cx="3639376" cy="1186803"/>
          </a:xfrm>
          <a:prstGeom prst="rect">
            <a:avLst/>
          </a:prstGeom>
          <a:ln>
            <a:noFill/>
          </a:ln>
        </p:spPr>
      </p:pic>
      <p:sp>
        <p:nvSpPr>
          <p:cNvPr id="7" name="TextBox 3"/>
          <p:cNvSpPr txBox="1"/>
          <p:nvPr userDrawn="1"/>
        </p:nvSpPr>
        <p:spPr>
          <a:xfrm>
            <a:off x="-1" y="5254232"/>
            <a:ext cx="12192001"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kern="1200">
                <a:solidFill>
                  <a:schemeClr val="bg1"/>
                </a:solidFill>
                <a:effectLst/>
                <a:latin typeface="+mn-lt"/>
                <a:ea typeface="+mn-ea"/>
                <a:cs typeface="+mn-cs"/>
              </a:rPr>
              <a:t>To request this document in another format, call 1-800-525-0127. Deaf or hard of</a:t>
            </a:r>
          </a:p>
          <a:p>
            <a:pPr algn="ctr"/>
            <a:r>
              <a:rPr lang="en-US" sz="1600" kern="1200">
                <a:solidFill>
                  <a:schemeClr val="bg1"/>
                </a:solidFill>
                <a:effectLst/>
                <a:latin typeface="+mn-lt"/>
                <a:ea typeface="+mn-ea"/>
                <a:cs typeface="+mn-cs"/>
              </a:rPr>
              <a:t>hearing customers, please call 711 (Washington Relay) or email </a:t>
            </a:r>
            <a:r>
              <a:rPr lang="en-US" sz="1600" u="none" kern="1200">
                <a:solidFill>
                  <a:schemeClr val="bg1"/>
                </a:solidFill>
                <a:effectLst/>
                <a:latin typeface="+mn-lt"/>
                <a:ea typeface="+mn-ea"/>
                <a:cs typeface="+mn-cs"/>
              </a:rPr>
              <a:t>civil.rights@doh.wa.gov</a:t>
            </a:r>
            <a:r>
              <a:rPr lang="en-US" sz="1600" kern="1200">
                <a:solidFill>
                  <a:schemeClr val="bg1"/>
                </a:solidFill>
                <a:effectLst/>
                <a:latin typeface="+mn-lt"/>
                <a:ea typeface="+mn-ea"/>
                <a:cs typeface="+mn-cs"/>
              </a:rPr>
              <a:t>. </a:t>
            </a:r>
          </a:p>
        </p:txBody>
      </p:sp>
    </p:spTree>
    <p:extLst>
      <p:ext uri="{BB962C8B-B14F-4D97-AF65-F5344CB8AC3E}">
        <p14:creationId xmlns:p14="http://schemas.microsoft.com/office/powerpoint/2010/main" val="3875876596"/>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en-US"/>
              <a:t>Click to edit Master title style</a:t>
            </a:r>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544556C2-9E38-400A-80AC-6F27F42ED78F}" type="datetimeFigureOut">
              <a:rPr lang="en-US" smtClean="0"/>
              <a:t>3/6/2023</a:t>
            </a:fld>
            <a:endParaRPr lang="en-US"/>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US"/>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A6C20378-8F70-42B4-87B0-AFB24F030DFA}" type="slidenum">
              <a:rPr lang="en-US" smtClean="0"/>
              <a:t>‹#›</a:t>
            </a:fld>
            <a:endParaRPr lang="en-US"/>
          </a:p>
        </p:txBody>
      </p:sp>
    </p:spTree>
    <p:extLst>
      <p:ext uri="{BB962C8B-B14F-4D97-AF65-F5344CB8AC3E}">
        <p14:creationId xmlns:p14="http://schemas.microsoft.com/office/powerpoint/2010/main" val="204939420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06D7B-182D-4DFD-BB29-E1546B1EE21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E3D63C0-F809-400F-A20A-C609D824B97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FDEFF3-E074-443A-83CC-2057CA97E14F}"/>
              </a:ext>
            </a:extLst>
          </p:cNvPr>
          <p:cNvSpPr>
            <a:spLocks noGrp="1"/>
          </p:cNvSpPr>
          <p:nvPr>
            <p:ph type="dt" sz="half" idx="10"/>
          </p:nvPr>
        </p:nvSpPr>
        <p:spPr/>
        <p:txBody>
          <a:bodyPr/>
          <a:lstStyle/>
          <a:p>
            <a:fld id="{C1E66D03-9351-45DE-87E7-16E9A3D078A0}" type="datetimeFigureOut">
              <a:rPr lang="en-US" smtClean="0"/>
              <a:t>3/6/2023</a:t>
            </a:fld>
            <a:endParaRPr lang="en-US"/>
          </a:p>
        </p:txBody>
      </p:sp>
      <p:sp>
        <p:nvSpPr>
          <p:cNvPr id="5" name="Footer Placeholder 4">
            <a:extLst>
              <a:ext uri="{FF2B5EF4-FFF2-40B4-BE49-F238E27FC236}">
                <a16:creationId xmlns:a16="http://schemas.microsoft.com/office/drawing/2014/main" id="{22C76430-39F5-4514-ABF1-4D391C44F1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DFAA75-5D55-45EC-8674-A82E243A2417}"/>
              </a:ext>
            </a:extLst>
          </p:cNvPr>
          <p:cNvSpPr>
            <a:spLocks noGrp="1"/>
          </p:cNvSpPr>
          <p:nvPr>
            <p:ph type="sldNum" sz="quarter" idx="12"/>
          </p:nvPr>
        </p:nvSpPr>
        <p:spPr/>
        <p:txBody>
          <a:bodyPr/>
          <a:lstStyle/>
          <a:p>
            <a:fld id="{8044417F-1665-4029-A677-9E79DB4395C4}" type="slidenum">
              <a:rPr lang="en-US" smtClean="0"/>
              <a:t>‹#›</a:t>
            </a:fld>
            <a:endParaRPr lang="en-US"/>
          </a:p>
        </p:txBody>
      </p:sp>
    </p:spTree>
    <p:extLst>
      <p:ext uri="{BB962C8B-B14F-4D97-AF65-F5344CB8AC3E}">
        <p14:creationId xmlns:p14="http://schemas.microsoft.com/office/powerpoint/2010/main" val="182978800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2DCC0-3C61-02E9-1366-545E649BCEA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CC0AAE1-FAF7-7453-09EE-47757CD17D8C}"/>
              </a:ext>
            </a:extLst>
          </p:cNvPr>
          <p:cNvSpPr>
            <a:spLocks noGrp="1"/>
          </p:cNvSpPr>
          <p:nvPr>
            <p:ph type="dt" sz="half" idx="10"/>
          </p:nvPr>
        </p:nvSpPr>
        <p:spPr/>
        <p:txBody>
          <a:bodyPr/>
          <a:lstStyle/>
          <a:p>
            <a:fld id="{8BFC4367-DEA6-4A13-80EB-8C23A01DBC2F}" type="datetimeFigureOut">
              <a:rPr lang="en-US" smtClean="0"/>
              <a:t>3/6/2023</a:t>
            </a:fld>
            <a:endParaRPr lang="en-US"/>
          </a:p>
        </p:txBody>
      </p:sp>
      <p:sp>
        <p:nvSpPr>
          <p:cNvPr id="4" name="Footer Placeholder 3">
            <a:extLst>
              <a:ext uri="{FF2B5EF4-FFF2-40B4-BE49-F238E27FC236}">
                <a16:creationId xmlns:a16="http://schemas.microsoft.com/office/drawing/2014/main" id="{8CA4FE26-F884-8C66-9DB7-24EEDB8EE7F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62CEF39-F6E2-E686-BDB3-D886D4809D9A}"/>
              </a:ext>
            </a:extLst>
          </p:cNvPr>
          <p:cNvSpPr>
            <a:spLocks noGrp="1"/>
          </p:cNvSpPr>
          <p:nvPr>
            <p:ph type="sldNum" sz="quarter" idx="12"/>
          </p:nvPr>
        </p:nvSpPr>
        <p:spPr/>
        <p:txBody>
          <a:bodyPr/>
          <a:lstStyle/>
          <a:p>
            <a:fld id="{2E63EC0E-171F-4970-8E55-8F3AF2B90E21}" type="slidenum">
              <a:rPr lang="en-US" smtClean="0"/>
              <a:t>‹#›</a:t>
            </a:fld>
            <a:endParaRPr lang="en-US"/>
          </a:p>
        </p:txBody>
      </p:sp>
    </p:spTree>
    <p:extLst>
      <p:ext uri="{BB962C8B-B14F-4D97-AF65-F5344CB8AC3E}">
        <p14:creationId xmlns:p14="http://schemas.microsoft.com/office/powerpoint/2010/main" val="23478884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astern WA Presentation Title Slide">
    <p:spTree>
      <p:nvGrpSpPr>
        <p:cNvPr id="1" name=""/>
        <p:cNvGrpSpPr/>
        <p:nvPr/>
      </p:nvGrpSpPr>
      <p:grpSpPr>
        <a:xfrm>
          <a:off x="0" y="0"/>
          <a:ext cx="0" cy="0"/>
          <a:chOff x="0" y="0"/>
          <a:chExt cx="0" cy="0"/>
        </a:xfrm>
      </p:grpSpPr>
      <p:sp>
        <p:nvSpPr>
          <p:cNvPr id="7" name="Text Placeholder 9"/>
          <p:cNvSpPr>
            <a:spLocks noGrp="1"/>
          </p:cNvSpPr>
          <p:nvPr>
            <p:ph type="body" sz="quarter" idx="11" hasCustomPrompt="1"/>
          </p:nvPr>
        </p:nvSpPr>
        <p:spPr>
          <a:xfrm>
            <a:off x="4433455" y="5865639"/>
            <a:ext cx="6483511" cy="472352"/>
          </a:xfrm>
        </p:spPr>
        <p:txBody>
          <a:bodyPr>
            <a:normAutofit/>
          </a:bodyPr>
          <a:lstStyle>
            <a:lvl1pPr marL="0" indent="0">
              <a:lnSpc>
                <a:spcPct val="100000"/>
              </a:lnSpc>
              <a:spcBef>
                <a:spcPts val="0"/>
              </a:spcBef>
              <a:buNone/>
              <a:defRPr sz="2000" cap="none" baseline="0">
                <a:solidFill>
                  <a:schemeClr val="tx1"/>
                </a:solidFill>
              </a:defRPr>
            </a:lvl1pPr>
          </a:lstStyle>
          <a:p>
            <a:pPr lvl="0"/>
            <a:r>
              <a:rPr lang="en-US"/>
              <a:t>Office/Program</a:t>
            </a:r>
          </a:p>
        </p:txBody>
      </p:sp>
      <p:sp>
        <p:nvSpPr>
          <p:cNvPr id="8" name="Title 3"/>
          <p:cNvSpPr>
            <a:spLocks noGrp="1"/>
          </p:cNvSpPr>
          <p:nvPr>
            <p:ph type="title" hasCustomPrompt="1"/>
          </p:nvPr>
        </p:nvSpPr>
        <p:spPr>
          <a:xfrm>
            <a:off x="4433455" y="5448045"/>
            <a:ext cx="6483511" cy="417595"/>
          </a:xfrm>
        </p:spPr>
        <p:txBody>
          <a:bodyPr>
            <a:noAutofit/>
          </a:bodyPr>
          <a:lstStyle>
            <a:lvl1pPr>
              <a:defRPr sz="3000" cap="all" baseline="0"/>
            </a:lvl1pPr>
          </a:lstStyle>
          <a:p>
            <a:pPr lvl="0"/>
            <a:r>
              <a:rPr lang="en-US"/>
              <a:t>PRESENTATION TITLE</a:t>
            </a:r>
          </a:p>
        </p:txBody>
      </p:sp>
      <p:pic>
        <p:nvPicPr>
          <p:cNvPr id="10" name="Picture 9" descr="Washington State Department of Health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35892" y="5352116"/>
            <a:ext cx="1996064" cy="883125"/>
          </a:xfrm>
          <a:prstGeom prst="rect">
            <a:avLst/>
          </a:prstGeom>
        </p:spPr>
      </p:pic>
      <p:pic>
        <p:nvPicPr>
          <p:cNvPr id="11" name="Picture 10" descr="Aerial view of the Palouse in Northeast Washington"/>
          <p:cNvPicPr>
            <a:picLocks noChangeAspect="1"/>
          </p:cNvPicPr>
          <p:nvPr userDrawn="1"/>
        </p:nvPicPr>
        <p:blipFill rotWithShape="1">
          <a:blip r:embed="rId3">
            <a:extLst>
              <a:ext uri="{28A0092B-C50C-407E-A947-70E740481C1C}">
                <a14:useLocalDpi xmlns:a14="http://schemas.microsoft.com/office/drawing/2010/main" val="0"/>
              </a:ext>
            </a:extLst>
          </a:blip>
          <a:srcRect b="25613"/>
          <a:stretch/>
        </p:blipFill>
        <p:spPr>
          <a:xfrm>
            <a:off x="-1" y="0"/>
            <a:ext cx="12192001" cy="4572000"/>
          </a:xfrm>
          <a:prstGeom prst="rect">
            <a:avLst/>
          </a:prstGeom>
        </p:spPr>
      </p:pic>
    </p:spTree>
    <p:extLst>
      <p:ext uri="{BB962C8B-B14F-4D97-AF65-F5344CB8AC3E}">
        <p14:creationId xmlns:p14="http://schemas.microsoft.com/office/powerpoint/2010/main" val="20287035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attern Presentation Title Slide">
    <p:spTree>
      <p:nvGrpSpPr>
        <p:cNvPr id="1" name=""/>
        <p:cNvGrpSpPr/>
        <p:nvPr/>
      </p:nvGrpSpPr>
      <p:grpSpPr>
        <a:xfrm>
          <a:off x="0" y="0"/>
          <a:ext cx="0" cy="0"/>
          <a:chOff x="0" y="0"/>
          <a:chExt cx="0" cy="0"/>
        </a:xfrm>
      </p:grpSpPr>
      <p:sp>
        <p:nvSpPr>
          <p:cNvPr id="7" name="Text Placeholder 9"/>
          <p:cNvSpPr>
            <a:spLocks noGrp="1"/>
          </p:cNvSpPr>
          <p:nvPr>
            <p:ph type="body" sz="quarter" idx="11" hasCustomPrompt="1"/>
          </p:nvPr>
        </p:nvSpPr>
        <p:spPr>
          <a:xfrm>
            <a:off x="4433455" y="5865639"/>
            <a:ext cx="6483511" cy="472352"/>
          </a:xfrm>
        </p:spPr>
        <p:txBody>
          <a:bodyPr>
            <a:normAutofit/>
          </a:bodyPr>
          <a:lstStyle>
            <a:lvl1pPr marL="0" indent="0">
              <a:lnSpc>
                <a:spcPct val="100000"/>
              </a:lnSpc>
              <a:spcBef>
                <a:spcPts val="0"/>
              </a:spcBef>
              <a:buNone/>
              <a:defRPr sz="2000" cap="none" baseline="0">
                <a:solidFill>
                  <a:schemeClr val="tx1"/>
                </a:solidFill>
              </a:defRPr>
            </a:lvl1pPr>
          </a:lstStyle>
          <a:p>
            <a:pPr lvl="0"/>
            <a:r>
              <a:rPr lang="en-US"/>
              <a:t>Office/Program</a:t>
            </a:r>
          </a:p>
        </p:txBody>
      </p:sp>
      <p:sp>
        <p:nvSpPr>
          <p:cNvPr id="8" name="Title 3"/>
          <p:cNvSpPr>
            <a:spLocks noGrp="1"/>
          </p:cNvSpPr>
          <p:nvPr>
            <p:ph type="title" hasCustomPrompt="1"/>
          </p:nvPr>
        </p:nvSpPr>
        <p:spPr>
          <a:xfrm>
            <a:off x="4433455" y="5448045"/>
            <a:ext cx="6483511" cy="417595"/>
          </a:xfrm>
        </p:spPr>
        <p:txBody>
          <a:bodyPr>
            <a:noAutofit/>
          </a:bodyPr>
          <a:lstStyle>
            <a:lvl1pPr>
              <a:defRPr sz="3000" cap="all" baseline="0"/>
            </a:lvl1pPr>
          </a:lstStyle>
          <a:p>
            <a:pPr lvl="0"/>
            <a:r>
              <a:rPr lang="en-US"/>
              <a:t>PRESENTATION TITLE</a:t>
            </a:r>
          </a:p>
        </p:txBody>
      </p:sp>
      <p:pic>
        <p:nvPicPr>
          <p:cNvPr id="10" name="Picture 9" descr="Washington State Department of Health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35892" y="5352116"/>
            <a:ext cx="1996064" cy="883125"/>
          </a:xfrm>
          <a:prstGeom prst="rect">
            <a:avLst/>
          </a:prstGeom>
        </p:spPr>
      </p:pic>
      <p:pic>
        <p:nvPicPr>
          <p:cNvPr id="13" name="Picture 12" descr="decorative green box with abstract white lines running across it"/>
          <p:cNvPicPr>
            <a:picLocks noChangeAspect="1"/>
          </p:cNvPicPr>
          <p:nvPr userDrawn="1"/>
        </p:nvPicPr>
        <p:blipFill rotWithShape="1">
          <a:blip r:embed="rId3">
            <a:extLst>
              <a:ext uri="{28A0092B-C50C-407E-A947-70E740481C1C}">
                <a14:useLocalDpi xmlns:a14="http://schemas.microsoft.com/office/drawing/2010/main" val="0"/>
              </a:ext>
            </a:extLst>
          </a:blip>
          <a:srcRect l="129" t="2" r="129" b="25611"/>
          <a:stretch/>
        </p:blipFill>
        <p:spPr>
          <a:xfrm>
            <a:off x="-2" y="-2"/>
            <a:ext cx="12192001" cy="4572002"/>
          </a:xfrm>
          <a:prstGeom prst="rect">
            <a:avLst/>
          </a:prstGeom>
        </p:spPr>
      </p:pic>
    </p:spTree>
    <p:extLst>
      <p:ext uri="{BB962C8B-B14F-4D97-AF65-F5344CB8AC3E}">
        <p14:creationId xmlns:p14="http://schemas.microsoft.com/office/powerpoint/2010/main" val="17944092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resentation Title Slide Add Photo">
    <p:spTree>
      <p:nvGrpSpPr>
        <p:cNvPr id="1" name=""/>
        <p:cNvGrpSpPr/>
        <p:nvPr/>
      </p:nvGrpSpPr>
      <p:grpSpPr>
        <a:xfrm>
          <a:off x="0" y="0"/>
          <a:ext cx="0" cy="0"/>
          <a:chOff x="0" y="0"/>
          <a:chExt cx="0" cy="0"/>
        </a:xfrm>
      </p:grpSpPr>
      <p:sp>
        <p:nvSpPr>
          <p:cNvPr id="18" name="Picture Placeholder 17"/>
          <p:cNvSpPr>
            <a:spLocks noGrp="1"/>
          </p:cNvSpPr>
          <p:nvPr>
            <p:ph type="pic" sz="quarter" idx="11"/>
          </p:nvPr>
        </p:nvSpPr>
        <p:spPr>
          <a:xfrm>
            <a:off x="0" y="0"/>
            <a:ext cx="12192000" cy="4572000"/>
          </a:xfrm>
          <a:effectLst/>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7" name="Text Placeholder 9"/>
          <p:cNvSpPr>
            <a:spLocks noGrp="1"/>
          </p:cNvSpPr>
          <p:nvPr>
            <p:ph type="body" sz="quarter" idx="12" hasCustomPrompt="1"/>
          </p:nvPr>
        </p:nvSpPr>
        <p:spPr>
          <a:xfrm>
            <a:off x="4433455" y="5865639"/>
            <a:ext cx="6483511" cy="472352"/>
          </a:xfrm>
        </p:spPr>
        <p:txBody>
          <a:bodyPr>
            <a:normAutofit/>
          </a:bodyPr>
          <a:lstStyle>
            <a:lvl1pPr marL="0" indent="0">
              <a:lnSpc>
                <a:spcPct val="100000"/>
              </a:lnSpc>
              <a:spcBef>
                <a:spcPts val="0"/>
              </a:spcBef>
              <a:buNone/>
              <a:defRPr sz="2000" cap="none" baseline="0">
                <a:solidFill>
                  <a:schemeClr val="tx1"/>
                </a:solidFill>
              </a:defRPr>
            </a:lvl1pPr>
          </a:lstStyle>
          <a:p>
            <a:pPr lvl="0"/>
            <a:r>
              <a:rPr lang="en-US"/>
              <a:t>Office/Program</a:t>
            </a:r>
          </a:p>
        </p:txBody>
      </p:sp>
      <p:sp>
        <p:nvSpPr>
          <p:cNvPr id="8" name="Title 3"/>
          <p:cNvSpPr>
            <a:spLocks noGrp="1"/>
          </p:cNvSpPr>
          <p:nvPr>
            <p:ph type="title" hasCustomPrompt="1"/>
          </p:nvPr>
        </p:nvSpPr>
        <p:spPr>
          <a:xfrm>
            <a:off x="4433455" y="5448045"/>
            <a:ext cx="6483511" cy="417595"/>
          </a:xfrm>
        </p:spPr>
        <p:txBody>
          <a:bodyPr>
            <a:noAutofit/>
          </a:bodyPr>
          <a:lstStyle>
            <a:lvl1pPr>
              <a:defRPr sz="3000" cap="all" baseline="0"/>
            </a:lvl1pPr>
          </a:lstStyle>
          <a:p>
            <a:pPr lvl="0"/>
            <a:r>
              <a:rPr lang="en-US"/>
              <a:t>PRESENTATION TITLE</a:t>
            </a:r>
          </a:p>
        </p:txBody>
      </p:sp>
      <p:pic>
        <p:nvPicPr>
          <p:cNvPr id="11" name="Picture 10" descr="Washington State Department of Health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35892" y="5352116"/>
            <a:ext cx="1996064" cy="883125"/>
          </a:xfrm>
          <a:prstGeom prst="rect">
            <a:avLst/>
          </a:prstGeom>
        </p:spPr>
      </p:pic>
    </p:spTree>
    <p:extLst>
      <p:ext uri="{BB962C8B-B14F-4D97-AF65-F5344CB8AC3E}">
        <p14:creationId xmlns:p14="http://schemas.microsoft.com/office/powerpoint/2010/main" val="36030508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ubtitle Slide 1">
    <p:spTree>
      <p:nvGrpSpPr>
        <p:cNvPr id="1" name=""/>
        <p:cNvGrpSpPr/>
        <p:nvPr/>
      </p:nvGrpSpPr>
      <p:grpSpPr>
        <a:xfrm>
          <a:off x="0" y="0"/>
          <a:ext cx="0" cy="0"/>
          <a:chOff x="0" y="0"/>
          <a:chExt cx="0" cy="0"/>
        </a:xfrm>
      </p:grpSpPr>
      <p:sp>
        <p:nvSpPr>
          <p:cNvPr id="20" name="Picture Placeholder 19"/>
          <p:cNvSpPr>
            <a:spLocks noGrp="1"/>
          </p:cNvSpPr>
          <p:nvPr>
            <p:ph type="pic" sz="quarter" idx="14"/>
          </p:nvPr>
        </p:nvSpPr>
        <p:spPr>
          <a:xfrm>
            <a:off x="6544734" y="2239963"/>
            <a:ext cx="3297767" cy="2487612"/>
          </a:xfrm>
          <a:effectLst/>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18" name="Picture Placeholder 17"/>
          <p:cNvSpPr>
            <a:spLocks noGrp="1"/>
          </p:cNvSpPr>
          <p:nvPr>
            <p:ph type="pic" sz="quarter" idx="13"/>
          </p:nvPr>
        </p:nvSpPr>
        <p:spPr>
          <a:xfrm>
            <a:off x="2423585" y="2239963"/>
            <a:ext cx="3312583" cy="2487612"/>
          </a:xfrm>
          <a:effectLst/>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14" name="Text Placeholder 13"/>
          <p:cNvSpPr>
            <a:spLocks noGrp="1"/>
          </p:cNvSpPr>
          <p:nvPr>
            <p:ph type="body" sz="quarter" idx="11" hasCustomPrompt="1"/>
          </p:nvPr>
        </p:nvSpPr>
        <p:spPr>
          <a:xfrm>
            <a:off x="-11084" y="1115870"/>
            <a:ext cx="12191999" cy="350440"/>
          </a:xfrm>
        </p:spPr>
        <p:txBody>
          <a:bodyPr>
            <a:noAutofit/>
          </a:bodyPr>
          <a:lstStyle>
            <a:lvl1pPr marL="0" indent="0" algn="ctr">
              <a:buNone/>
              <a:defRPr sz="2200">
                <a:solidFill>
                  <a:schemeClr val="tx1"/>
                </a:solidFill>
              </a:defRPr>
            </a:lvl1pPr>
            <a:lvl2pPr>
              <a:defRPr sz="2000">
                <a:solidFill>
                  <a:schemeClr val="tx1">
                    <a:lumMod val="75000"/>
                    <a:lumOff val="25000"/>
                  </a:schemeClr>
                </a:solidFill>
              </a:defRPr>
            </a:lvl2pPr>
            <a:lvl3pPr>
              <a:defRPr sz="2000"/>
            </a:lvl3pPr>
            <a:lvl4pPr>
              <a:defRPr sz="2000"/>
            </a:lvl4pPr>
            <a:lvl5pPr>
              <a:defRPr sz="2000"/>
            </a:lvl5pPr>
          </a:lstStyle>
          <a:p>
            <a:pPr lvl="0"/>
            <a:r>
              <a:rPr lang="en-US"/>
              <a:t>@ location</a:t>
            </a:r>
          </a:p>
        </p:txBody>
      </p:sp>
      <p:sp>
        <p:nvSpPr>
          <p:cNvPr id="16" name="Text Placeholder 15"/>
          <p:cNvSpPr>
            <a:spLocks noGrp="1"/>
          </p:cNvSpPr>
          <p:nvPr>
            <p:ph type="body" sz="quarter" idx="12" hasCustomPrompt="1"/>
          </p:nvPr>
        </p:nvSpPr>
        <p:spPr>
          <a:xfrm>
            <a:off x="-11084" y="1539191"/>
            <a:ext cx="12191999" cy="304800"/>
          </a:xfrm>
        </p:spPr>
        <p:txBody>
          <a:bodyPr/>
          <a:lstStyle>
            <a:lvl1pPr marL="0" indent="0" algn="ctr">
              <a:buNone/>
              <a:defRPr sz="1800">
                <a:solidFill>
                  <a:schemeClr val="tx1"/>
                </a:solidFill>
              </a:defRPr>
            </a:lvl1pPr>
          </a:lstStyle>
          <a:p>
            <a:pPr lvl="0"/>
            <a:r>
              <a:rPr lang="en-US"/>
              <a:t>Date</a:t>
            </a:r>
          </a:p>
        </p:txBody>
      </p:sp>
      <p:sp>
        <p:nvSpPr>
          <p:cNvPr id="22" name="Text Placeholder 21"/>
          <p:cNvSpPr>
            <a:spLocks noGrp="1"/>
          </p:cNvSpPr>
          <p:nvPr>
            <p:ph type="body" sz="quarter" idx="15" hasCustomPrompt="1"/>
          </p:nvPr>
        </p:nvSpPr>
        <p:spPr>
          <a:xfrm>
            <a:off x="2423586" y="4968656"/>
            <a:ext cx="3312581" cy="412750"/>
          </a:xfrm>
        </p:spPr>
        <p:txBody>
          <a:bodyPr>
            <a:normAutofit/>
          </a:bodyPr>
          <a:lstStyle>
            <a:lvl1pPr marL="0" indent="0" algn="ctr">
              <a:buNone/>
              <a:defRPr sz="2200" b="1">
                <a:solidFill>
                  <a:schemeClr val="tx1"/>
                </a:solidFill>
                <a:latin typeface="+mn-lt"/>
              </a:defRPr>
            </a:lvl1pPr>
          </a:lstStyle>
          <a:p>
            <a:pPr lvl="0"/>
            <a:r>
              <a:rPr lang="en-US"/>
              <a:t>Name</a:t>
            </a:r>
          </a:p>
        </p:txBody>
      </p:sp>
      <p:sp>
        <p:nvSpPr>
          <p:cNvPr id="23" name="Text Placeholder 21"/>
          <p:cNvSpPr>
            <a:spLocks noGrp="1"/>
          </p:cNvSpPr>
          <p:nvPr>
            <p:ph type="body" sz="quarter" idx="16" hasCustomPrompt="1"/>
          </p:nvPr>
        </p:nvSpPr>
        <p:spPr>
          <a:xfrm>
            <a:off x="6535401" y="4966303"/>
            <a:ext cx="3316177" cy="412750"/>
          </a:xfrm>
        </p:spPr>
        <p:txBody>
          <a:bodyPr>
            <a:normAutofit/>
          </a:bodyPr>
          <a:lstStyle>
            <a:lvl1pPr marL="0" indent="0" algn="ctr">
              <a:buNone/>
              <a:defRPr sz="2200" b="1" i="0">
                <a:solidFill>
                  <a:schemeClr val="tx1"/>
                </a:solidFill>
                <a:latin typeface="+mn-lt"/>
              </a:defRPr>
            </a:lvl1pPr>
          </a:lstStyle>
          <a:p>
            <a:pPr lvl="0"/>
            <a:r>
              <a:rPr lang="en-US"/>
              <a:t>Name</a:t>
            </a:r>
          </a:p>
        </p:txBody>
      </p:sp>
      <p:sp>
        <p:nvSpPr>
          <p:cNvPr id="25" name="Text Placeholder 24"/>
          <p:cNvSpPr>
            <a:spLocks noGrp="1"/>
          </p:cNvSpPr>
          <p:nvPr>
            <p:ph type="body" sz="quarter" idx="17" hasCustomPrompt="1"/>
          </p:nvPr>
        </p:nvSpPr>
        <p:spPr>
          <a:xfrm>
            <a:off x="2423585" y="5402255"/>
            <a:ext cx="3312583" cy="314335"/>
          </a:xfrm>
        </p:spPr>
        <p:txBody>
          <a:bodyPr/>
          <a:lstStyle>
            <a:lvl1pPr marL="0" indent="0" algn="ctr">
              <a:buNone/>
              <a:defRPr sz="2000" i="1">
                <a:solidFill>
                  <a:schemeClr val="tx1"/>
                </a:solidFill>
                <a:latin typeface="+mn-lt"/>
              </a:defRPr>
            </a:lvl1pPr>
          </a:lstStyle>
          <a:p>
            <a:pPr lvl="0"/>
            <a:r>
              <a:rPr lang="en-US"/>
              <a:t>Title</a:t>
            </a:r>
          </a:p>
        </p:txBody>
      </p:sp>
      <p:sp>
        <p:nvSpPr>
          <p:cNvPr id="26" name="Text Placeholder 24"/>
          <p:cNvSpPr>
            <a:spLocks noGrp="1"/>
          </p:cNvSpPr>
          <p:nvPr>
            <p:ph type="body" sz="quarter" idx="18" hasCustomPrompt="1"/>
          </p:nvPr>
        </p:nvSpPr>
        <p:spPr>
          <a:xfrm>
            <a:off x="6535401" y="5402061"/>
            <a:ext cx="3316176" cy="314335"/>
          </a:xfrm>
        </p:spPr>
        <p:txBody>
          <a:bodyPr/>
          <a:lstStyle>
            <a:lvl1pPr marL="0" indent="0" algn="ctr">
              <a:buNone/>
              <a:defRPr sz="2000" i="1">
                <a:solidFill>
                  <a:schemeClr val="tx1"/>
                </a:solidFill>
                <a:latin typeface="+mn-lt"/>
              </a:defRPr>
            </a:lvl1pPr>
          </a:lstStyle>
          <a:p>
            <a:pPr lvl="0"/>
            <a:r>
              <a:rPr lang="en-US"/>
              <a:t>Title</a:t>
            </a:r>
          </a:p>
        </p:txBody>
      </p:sp>
      <p:sp>
        <p:nvSpPr>
          <p:cNvPr id="28" name="Text Placeholder 27"/>
          <p:cNvSpPr>
            <a:spLocks noGrp="1"/>
          </p:cNvSpPr>
          <p:nvPr>
            <p:ph type="body" sz="quarter" idx="19" hasCustomPrompt="1"/>
          </p:nvPr>
        </p:nvSpPr>
        <p:spPr>
          <a:xfrm>
            <a:off x="2423585" y="5746218"/>
            <a:ext cx="3312583" cy="374650"/>
          </a:xfrm>
        </p:spPr>
        <p:txBody>
          <a:bodyPr>
            <a:normAutofit/>
          </a:bodyPr>
          <a:lstStyle>
            <a:lvl1pPr marL="0" indent="0" algn="ctr">
              <a:buNone/>
              <a:defRPr sz="2000">
                <a:solidFill>
                  <a:schemeClr val="tx1"/>
                </a:solidFill>
                <a:latin typeface="+mn-lt"/>
              </a:defRPr>
            </a:lvl1pPr>
          </a:lstStyle>
          <a:p>
            <a:pPr lvl="0"/>
            <a:r>
              <a:rPr lang="en-US"/>
              <a:t>Program</a:t>
            </a:r>
          </a:p>
        </p:txBody>
      </p:sp>
      <p:sp>
        <p:nvSpPr>
          <p:cNvPr id="29" name="Text Placeholder 27"/>
          <p:cNvSpPr>
            <a:spLocks noGrp="1"/>
          </p:cNvSpPr>
          <p:nvPr>
            <p:ph type="body" sz="quarter" idx="20" hasCustomPrompt="1"/>
          </p:nvPr>
        </p:nvSpPr>
        <p:spPr>
          <a:xfrm>
            <a:off x="6544173" y="5742722"/>
            <a:ext cx="3312583" cy="374650"/>
          </a:xfrm>
        </p:spPr>
        <p:txBody>
          <a:bodyPr>
            <a:normAutofit/>
          </a:bodyPr>
          <a:lstStyle>
            <a:lvl1pPr marL="0" indent="0" algn="ctr">
              <a:buNone/>
              <a:defRPr sz="2000">
                <a:solidFill>
                  <a:schemeClr val="tx1"/>
                </a:solidFill>
                <a:latin typeface="+mn-lt"/>
              </a:defRPr>
            </a:lvl1pPr>
          </a:lstStyle>
          <a:p>
            <a:pPr lvl="0"/>
            <a:r>
              <a:rPr lang="en-US"/>
              <a:t>Program</a:t>
            </a:r>
          </a:p>
        </p:txBody>
      </p:sp>
      <p:sp>
        <p:nvSpPr>
          <p:cNvPr id="15" name="Title 2"/>
          <p:cNvSpPr>
            <a:spLocks noGrp="1"/>
          </p:cNvSpPr>
          <p:nvPr>
            <p:ph type="title" hasCustomPrompt="1"/>
          </p:nvPr>
        </p:nvSpPr>
        <p:spPr>
          <a:xfrm>
            <a:off x="0" y="673320"/>
            <a:ext cx="12192000" cy="437941"/>
          </a:xfrm>
        </p:spPr>
        <p:txBody>
          <a:bodyPr>
            <a:normAutofit/>
          </a:bodyPr>
          <a:lstStyle>
            <a:lvl1pPr algn="ctr">
              <a:defRPr sz="3000"/>
            </a:lvl1pPr>
          </a:lstStyle>
          <a:p>
            <a:pPr lvl="0"/>
            <a:r>
              <a:rPr lang="en-US"/>
              <a:t>Subtitle 1</a:t>
            </a:r>
          </a:p>
        </p:txBody>
      </p:sp>
    </p:spTree>
    <p:extLst>
      <p:ext uri="{BB962C8B-B14F-4D97-AF65-F5344CB8AC3E}">
        <p14:creationId xmlns:p14="http://schemas.microsoft.com/office/powerpoint/2010/main" val="39033531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ubtitle Slide 2">
    <p:spTree>
      <p:nvGrpSpPr>
        <p:cNvPr id="1" name=""/>
        <p:cNvGrpSpPr/>
        <p:nvPr/>
      </p:nvGrpSpPr>
      <p:grpSpPr>
        <a:xfrm>
          <a:off x="0" y="0"/>
          <a:ext cx="0" cy="0"/>
          <a:chOff x="0" y="0"/>
          <a:chExt cx="0" cy="0"/>
        </a:xfrm>
      </p:grpSpPr>
      <p:sp>
        <p:nvSpPr>
          <p:cNvPr id="20" name="Picture Placeholder 19"/>
          <p:cNvSpPr>
            <a:spLocks noGrp="1"/>
          </p:cNvSpPr>
          <p:nvPr>
            <p:ph type="pic" sz="quarter" idx="14"/>
          </p:nvPr>
        </p:nvSpPr>
        <p:spPr>
          <a:xfrm>
            <a:off x="6544734" y="2103883"/>
            <a:ext cx="3297767" cy="2487612"/>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18" name="Picture Placeholder 17"/>
          <p:cNvSpPr>
            <a:spLocks noGrp="1"/>
          </p:cNvSpPr>
          <p:nvPr>
            <p:ph type="pic" sz="quarter" idx="13"/>
          </p:nvPr>
        </p:nvSpPr>
        <p:spPr>
          <a:xfrm>
            <a:off x="2423585" y="2103883"/>
            <a:ext cx="3312583" cy="2487612"/>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16" name="Text Placeholder 15"/>
          <p:cNvSpPr>
            <a:spLocks noGrp="1"/>
          </p:cNvSpPr>
          <p:nvPr>
            <p:ph type="body" sz="quarter" idx="12" hasCustomPrompt="1"/>
          </p:nvPr>
        </p:nvSpPr>
        <p:spPr>
          <a:xfrm>
            <a:off x="-11084" y="1248908"/>
            <a:ext cx="12191999" cy="304800"/>
          </a:xfrm>
        </p:spPr>
        <p:txBody>
          <a:bodyPr/>
          <a:lstStyle>
            <a:lvl1pPr marL="0" indent="0" algn="ctr">
              <a:buNone/>
              <a:defRPr sz="1800">
                <a:solidFill>
                  <a:schemeClr val="tx1"/>
                </a:solidFill>
              </a:defRPr>
            </a:lvl1pPr>
          </a:lstStyle>
          <a:p>
            <a:pPr lvl="0"/>
            <a:r>
              <a:rPr lang="en-US"/>
              <a:t>Date</a:t>
            </a:r>
          </a:p>
        </p:txBody>
      </p:sp>
      <p:sp>
        <p:nvSpPr>
          <p:cNvPr id="22" name="Text Placeholder 21"/>
          <p:cNvSpPr>
            <a:spLocks noGrp="1"/>
          </p:cNvSpPr>
          <p:nvPr>
            <p:ph type="body" sz="quarter" idx="15" hasCustomPrompt="1"/>
          </p:nvPr>
        </p:nvSpPr>
        <p:spPr>
          <a:xfrm>
            <a:off x="2423586" y="4832576"/>
            <a:ext cx="3312581" cy="412750"/>
          </a:xfrm>
        </p:spPr>
        <p:txBody>
          <a:bodyPr>
            <a:normAutofit/>
          </a:bodyPr>
          <a:lstStyle>
            <a:lvl1pPr marL="0" indent="0" algn="ctr">
              <a:buNone/>
              <a:defRPr sz="2200" b="1">
                <a:solidFill>
                  <a:schemeClr val="tx1"/>
                </a:solidFill>
                <a:latin typeface="+mn-lt"/>
              </a:defRPr>
            </a:lvl1pPr>
          </a:lstStyle>
          <a:p>
            <a:pPr lvl="0"/>
            <a:r>
              <a:rPr lang="en-US"/>
              <a:t>Name</a:t>
            </a:r>
          </a:p>
        </p:txBody>
      </p:sp>
      <p:sp>
        <p:nvSpPr>
          <p:cNvPr id="23" name="Text Placeholder 21"/>
          <p:cNvSpPr>
            <a:spLocks noGrp="1"/>
          </p:cNvSpPr>
          <p:nvPr>
            <p:ph type="body" sz="quarter" idx="16" hasCustomPrompt="1"/>
          </p:nvPr>
        </p:nvSpPr>
        <p:spPr>
          <a:xfrm>
            <a:off x="6535401" y="4830223"/>
            <a:ext cx="3316177" cy="412750"/>
          </a:xfrm>
        </p:spPr>
        <p:txBody>
          <a:bodyPr>
            <a:normAutofit/>
          </a:bodyPr>
          <a:lstStyle>
            <a:lvl1pPr marL="0" indent="0" algn="ctr">
              <a:buNone/>
              <a:defRPr sz="2200" b="1" i="0">
                <a:solidFill>
                  <a:schemeClr val="tx1"/>
                </a:solidFill>
                <a:latin typeface="+mn-lt"/>
              </a:defRPr>
            </a:lvl1pPr>
          </a:lstStyle>
          <a:p>
            <a:pPr lvl="0"/>
            <a:r>
              <a:rPr lang="en-US"/>
              <a:t>Name</a:t>
            </a:r>
          </a:p>
        </p:txBody>
      </p:sp>
      <p:sp>
        <p:nvSpPr>
          <p:cNvPr id="25" name="Text Placeholder 24"/>
          <p:cNvSpPr>
            <a:spLocks noGrp="1"/>
          </p:cNvSpPr>
          <p:nvPr>
            <p:ph type="body" sz="quarter" idx="17" hasCustomPrompt="1"/>
          </p:nvPr>
        </p:nvSpPr>
        <p:spPr>
          <a:xfrm>
            <a:off x="2423585" y="5266175"/>
            <a:ext cx="3312583" cy="314335"/>
          </a:xfrm>
        </p:spPr>
        <p:txBody>
          <a:bodyPr/>
          <a:lstStyle>
            <a:lvl1pPr marL="0" indent="0" algn="ctr">
              <a:buNone/>
              <a:defRPr sz="2000" i="1">
                <a:solidFill>
                  <a:schemeClr val="tx1"/>
                </a:solidFill>
                <a:latin typeface="+mn-lt"/>
              </a:defRPr>
            </a:lvl1pPr>
          </a:lstStyle>
          <a:p>
            <a:pPr lvl="0"/>
            <a:r>
              <a:rPr lang="en-US"/>
              <a:t>Title</a:t>
            </a:r>
          </a:p>
        </p:txBody>
      </p:sp>
      <p:sp>
        <p:nvSpPr>
          <p:cNvPr id="26" name="Text Placeholder 24"/>
          <p:cNvSpPr>
            <a:spLocks noGrp="1"/>
          </p:cNvSpPr>
          <p:nvPr>
            <p:ph type="body" sz="quarter" idx="18" hasCustomPrompt="1"/>
          </p:nvPr>
        </p:nvSpPr>
        <p:spPr>
          <a:xfrm>
            <a:off x="6535401" y="5265981"/>
            <a:ext cx="3316176" cy="314335"/>
          </a:xfrm>
        </p:spPr>
        <p:txBody>
          <a:bodyPr/>
          <a:lstStyle>
            <a:lvl1pPr marL="0" indent="0" algn="ctr">
              <a:buNone/>
              <a:defRPr sz="2000" i="1">
                <a:solidFill>
                  <a:schemeClr val="tx1"/>
                </a:solidFill>
                <a:latin typeface="+mn-lt"/>
              </a:defRPr>
            </a:lvl1pPr>
          </a:lstStyle>
          <a:p>
            <a:pPr lvl="0"/>
            <a:r>
              <a:rPr lang="en-US"/>
              <a:t>Title</a:t>
            </a:r>
          </a:p>
        </p:txBody>
      </p:sp>
      <p:sp>
        <p:nvSpPr>
          <p:cNvPr id="28" name="Text Placeholder 27"/>
          <p:cNvSpPr>
            <a:spLocks noGrp="1"/>
          </p:cNvSpPr>
          <p:nvPr>
            <p:ph type="body" sz="quarter" idx="19" hasCustomPrompt="1"/>
          </p:nvPr>
        </p:nvSpPr>
        <p:spPr>
          <a:xfrm>
            <a:off x="2423585" y="5610138"/>
            <a:ext cx="3312583" cy="374650"/>
          </a:xfrm>
        </p:spPr>
        <p:txBody>
          <a:bodyPr/>
          <a:lstStyle>
            <a:lvl1pPr marL="0" indent="0" algn="ctr">
              <a:buNone/>
              <a:defRPr sz="2000">
                <a:solidFill>
                  <a:schemeClr val="tx1"/>
                </a:solidFill>
                <a:latin typeface="+mn-lt"/>
              </a:defRPr>
            </a:lvl1pPr>
          </a:lstStyle>
          <a:p>
            <a:pPr lvl="0"/>
            <a:r>
              <a:rPr lang="en-US"/>
              <a:t>Program</a:t>
            </a:r>
          </a:p>
        </p:txBody>
      </p:sp>
      <p:sp>
        <p:nvSpPr>
          <p:cNvPr id="29" name="Text Placeholder 27"/>
          <p:cNvSpPr>
            <a:spLocks noGrp="1"/>
          </p:cNvSpPr>
          <p:nvPr>
            <p:ph type="body" sz="quarter" idx="20" hasCustomPrompt="1"/>
          </p:nvPr>
        </p:nvSpPr>
        <p:spPr>
          <a:xfrm>
            <a:off x="6544173" y="5606642"/>
            <a:ext cx="3312583" cy="374650"/>
          </a:xfrm>
        </p:spPr>
        <p:txBody>
          <a:bodyPr/>
          <a:lstStyle>
            <a:lvl1pPr marL="0" indent="0" algn="ctr">
              <a:buNone/>
              <a:defRPr sz="2000">
                <a:solidFill>
                  <a:schemeClr val="tx1"/>
                </a:solidFill>
                <a:latin typeface="+mn-lt"/>
              </a:defRPr>
            </a:lvl1pPr>
          </a:lstStyle>
          <a:p>
            <a:pPr lvl="0"/>
            <a:r>
              <a:rPr lang="en-US"/>
              <a:t>Program</a:t>
            </a:r>
          </a:p>
        </p:txBody>
      </p:sp>
      <p:cxnSp>
        <p:nvCxnSpPr>
          <p:cNvPr id="17" name="Straight Connector 16"/>
          <p:cNvCxnSpPr/>
          <p:nvPr userDrawn="1"/>
        </p:nvCxnSpPr>
        <p:spPr>
          <a:xfrm flipV="1">
            <a:off x="5763752" y="1699837"/>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14" name="Title 1"/>
          <p:cNvSpPr>
            <a:spLocks noGrp="1"/>
          </p:cNvSpPr>
          <p:nvPr>
            <p:ph type="title" hasCustomPrompt="1"/>
          </p:nvPr>
        </p:nvSpPr>
        <p:spPr>
          <a:xfrm>
            <a:off x="-11084" y="677873"/>
            <a:ext cx="12180915" cy="454236"/>
          </a:xfrm>
        </p:spPr>
        <p:txBody>
          <a:bodyPr>
            <a:normAutofit/>
          </a:bodyPr>
          <a:lstStyle>
            <a:lvl1pPr algn="ctr">
              <a:defRPr sz="3000"/>
            </a:lvl1pPr>
          </a:lstStyle>
          <a:p>
            <a:pPr lvl="0"/>
            <a:r>
              <a:rPr lang="en-US"/>
              <a:t>Subtitle 2</a:t>
            </a:r>
          </a:p>
        </p:txBody>
      </p:sp>
    </p:spTree>
    <p:extLst>
      <p:ext uri="{BB962C8B-B14F-4D97-AF65-F5344CB8AC3E}">
        <p14:creationId xmlns:p14="http://schemas.microsoft.com/office/powerpoint/2010/main" val="16167977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resenters Slide 1 with Photos">
    <p:spTree>
      <p:nvGrpSpPr>
        <p:cNvPr id="1" name=""/>
        <p:cNvGrpSpPr/>
        <p:nvPr/>
      </p:nvGrpSpPr>
      <p:grpSpPr>
        <a:xfrm>
          <a:off x="0" y="0"/>
          <a:ext cx="0" cy="0"/>
          <a:chOff x="0" y="0"/>
          <a:chExt cx="0" cy="0"/>
        </a:xfrm>
      </p:grpSpPr>
      <p:cxnSp>
        <p:nvCxnSpPr>
          <p:cNvPr id="42" name="Straight Connector 41"/>
          <p:cNvCxnSpPr/>
          <p:nvPr userDrawn="1"/>
        </p:nvCxnSpPr>
        <p:spPr>
          <a:xfrm flipV="1">
            <a:off x="5763752" y="1246350"/>
            <a:ext cx="666664" cy="1369"/>
          </a:xfrm>
          <a:prstGeom prst="line">
            <a:avLst/>
          </a:prstGeom>
          <a:ln w="50800">
            <a:solidFill>
              <a:srgbClr val="CB8A49"/>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flipV="1">
            <a:off x="5763752" y="1246748"/>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22" name="Text Placeholder 21"/>
          <p:cNvSpPr>
            <a:spLocks noGrp="1"/>
          </p:cNvSpPr>
          <p:nvPr>
            <p:ph type="body" sz="quarter" idx="15" hasCustomPrompt="1"/>
          </p:nvPr>
        </p:nvSpPr>
        <p:spPr>
          <a:xfrm>
            <a:off x="2390633" y="4739028"/>
            <a:ext cx="3345535" cy="412750"/>
          </a:xfrm>
        </p:spPr>
        <p:txBody>
          <a:bodyPr>
            <a:normAutofit/>
          </a:bodyPr>
          <a:lstStyle>
            <a:lvl1pPr marL="0" indent="0" algn="ctr">
              <a:buNone/>
              <a:defRPr sz="2200" b="1">
                <a:solidFill>
                  <a:schemeClr val="tx1"/>
                </a:solidFill>
                <a:latin typeface="+mn-lt"/>
              </a:defRPr>
            </a:lvl1pPr>
          </a:lstStyle>
          <a:p>
            <a:pPr lvl="0"/>
            <a:r>
              <a:rPr lang="en-US"/>
              <a:t>Name</a:t>
            </a:r>
          </a:p>
        </p:txBody>
      </p:sp>
      <p:sp>
        <p:nvSpPr>
          <p:cNvPr id="23" name="Text Placeholder 21"/>
          <p:cNvSpPr>
            <a:spLocks noGrp="1"/>
          </p:cNvSpPr>
          <p:nvPr>
            <p:ph type="body" sz="quarter" idx="16" hasCustomPrompt="1"/>
          </p:nvPr>
        </p:nvSpPr>
        <p:spPr>
          <a:xfrm>
            <a:off x="6511782" y="4736675"/>
            <a:ext cx="3297767" cy="412750"/>
          </a:xfrm>
        </p:spPr>
        <p:txBody>
          <a:bodyPr>
            <a:normAutofit/>
          </a:bodyPr>
          <a:lstStyle>
            <a:lvl1pPr marL="0" indent="0" algn="ctr">
              <a:buNone/>
              <a:defRPr sz="2200" b="1">
                <a:solidFill>
                  <a:schemeClr val="tx1"/>
                </a:solidFill>
                <a:latin typeface="+mn-lt"/>
              </a:defRPr>
            </a:lvl1pPr>
          </a:lstStyle>
          <a:p>
            <a:pPr lvl="0"/>
            <a:r>
              <a:rPr lang="en-US"/>
              <a:t>Name</a:t>
            </a:r>
          </a:p>
        </p:txBody>
      </p:sp>
      <p:sp>
        <p:nvSpPr>
          <p:cNvPr id="25" name="Text Placeholder 24"/>
          <p:cNvSpPr>
            <a:spLocks noGrp="1"/>
          </p:cNvSpPr>
          <p:nvPr>
            <p:ph type="body" sz="quarter" idx="17" hasCustomPrompt="1"/>
          </p:nvPr>
        </p:nvSpPr>
        <p:spPr>
          <a:xfrm>
            <a:off x="2390633" y="5172623"/>
            <a:ext cx="3345535" cy="314335"/>
          </a:xfrm>
        </p:spPr>
        <p:txBody>
          <a:bodyPr/>
          <a:lstStyle>
            <a:lvl1pPr marL="0" indent="0" algn="ctr">
              <a:buNone/>
              <a:defRPr sz="2000" i="1">
                <a:solidFill>
                  <a:schemeClr val="tx1"/>
                </a:solidFill>
                <a:latin typeface="+mn-lt"/>
              </a:defRPr>
            </a:lvl1pPr>
          </a:lstStyle>
          <a:p>
            <a:pPr lvl="0"/>
            <a:r>
              <a:rPr lang="en-US"/>
              <a:t>Title</a:t>
            </a:r>
          </a:p>
        </p:txBody>
      </p:sp>
      <p:sp>
        <p:nvSpPr>
          <p:cNvPr id="26" name="Text Placeholder 24"/>
          <p:cNvSpPr>
            <a:spLocks noGrp="1"/>
          </p:cNvSpPr>
          <p:nvPr>
            <p:ph type="body" sz="quarter" idx="18" hasCustomPrompt="1"/>
          </p:nvPr>
        </p:nvSpPr>
        <p:spPr>
          <a:xfrm>
            <a:off x="6511782" y="5172429"/>
            <a:ext cx="3297767" cy="314335"/>
          </a:xfrm>
        </p:spPr>
        <p:txBody>
          <a:bodyPr/>
          <a:lstStyle>
            <a:lvl1pPr marL="0" indent="0" algn="ctr">
              <a:buNone/>
              <a:defRPr sz="2000" i="1">
                <a:solidFill>
                  <a:schemeClr val="tx1"/>
                </a:solidFill>
                <a:latin typeface="+mn-lt"/>
              </a:defRPr>
            </a:lvl1pPr>
          </a:lstStyle>
          <a:p>
            <a:pPr lvl="0"/>
            <a:r>
              <a:rPr lang="en-US"/>
              <a:t>Title</a:t>
            </a:r>
          </a:p>
        </p:txBody>
      </p:sp>
      <p:sp>
        <p:nvSpPr>
          <p:cNvPr id="28" name="Text Placeholder 27"/>
          <p:cNvSpPr>
            <a:spLocks noGrp="1"/>
          </p:cNvSpPr>
          <p:nvPr>
            <p:ph type="body" sz="quarter" idx="19" hasCustomPrompt="1"/>
          </p:nvPr>
        </p:nvSpPr>
        <p:spPr>
          <a:xfrm>
            <a:off x="2390633" y="5522974"/>
            <a:ext cx="3345535" cy="374650"/>
          </a:xfrm>
        </p:spPr>
        <p:txBody>
          <a:bodyPr/>
          <a:lstStyle>
            <a:lvl1pPr marL="0" indent="0" algn="ctr">
              <a:buNone/>
              <a:defRPr sz="2000">
                <a:solidFill>
                  <a:schemeClr val="tx1"/>
                </a:solidFill>
                <a:latin typeface="+mn-lt"/>
              </a:defRPr>
            </a:lvl1pPr>
          </a:lstStyle>
          <a:p>
            <a:pPr lvl="0"/>
            <a:r>
              <a:rPr lang="en-US"/>
              <a:t>Program</a:t>
            </a:r>
          </a:p>
        </p:txBody>
      </p:sp>
      <p:sp>
        <p:nvSpPr>
          <p:cNvPr id="29" name="Text Placeholder 27"/>
          <p:cNvSpPr>
            <a:spLocks noGrp="1"/>
          </p:cNvSpPr>
          <p:nvPr>
            <p:ph type="body" sz="quarter" idx="20" hasCustomPrompt="1"/>
          </p:nvPr>
        </p:nvSpPr>
        <p:spPr>
          <a:xfrm>
            <a:off x="6511782" y="5519478"/>
            <a:ext cx="3297767" cy="374650"/>
          </a:xfrm>
        </p:spPr>
        <p:txBody>
          <a:bodyPr/>
          <a:lstStyle>
            <a:lvl1pPr marL="0" indent="0" algn="ctr">
              <a:buNone/>
              <a:defRPr sz="2000">
                <a:solidFill>
                  <a:schemeClr val="tx1"/>
                </a:solidFill>
                <a:latin typeface="+mn-lt"/>
              </a:defRPr>
            </a:lvl1pPr>
          </a:lstStyle>
          <a:p>
            <a:pPr lvl="0"/>
            <a:r>
              <a:rPr lang="en-US"/>
              <a:t>Program</a:t>
            </a:r>
          </a:p>
        </p:txBody>
      </p:sp>
      <p:sp>
        <p:nvSpPr>
          <p:cNvPr id="45" name="Picture Placeholder 19"/>
          <p:cNvSpPr>
            <a:spLocks noGrp="1"/>
          </p:cNvSpPr>
          <p:nvPr>
            <p:ph type="pic" sz="quarter" idx="14"/>
          </p:nvPr>
        </p:nvSpPr>
        <p:spPr>
          <a:xfrm>
            <a:off x="6511782" y="2010333"/>
            <a:ext cx="3297767" cy="2487612"/>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46" name="Picture Placeholder 17"/>
          <p:cNvSpPr>
            <a:spLocks noGrp="1"/>
          </p:cNvSpPr>
          <p:nvPr>
            <p:ph type="pic" sz="quarter" idx="13"/>
          </p:nvPr>
        </p:nvSpPr>
        <p:spPr>
          <a:xfrm>
            <a:off x="2390633" y="2010333"/>
            <a:ext cx="3312583" cy="2487612"/>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14" name="Title 1"/>
          <p:cNvSpPr>
            <a:spLocks noGrp="1"/>
          </p:cNvSpPr>
          <p:nvPr>
            <p:ph type="title" hasCustomPrompt="1"/>
          </p:nvPr>
        </p:nvSpPr>
        <p:spPr>
          <a:xfrm>
            <a:off x="39297" y="666762"/>
            <a:ext cx="12203081" cy="489242"/>
          </a:xfrm>
        </p:spPr>
        <p:txBody>
          <a:bodyPr>
            <a:normAutofit/>
          </a:bodyPr>
          <a:lstStyle>
            <a:lvl1pPr algn="ctr">
              <a:defRPr sz="3000"/>
            </a:lvl1pPr>
          </a:lstStyle>
          <a:p>
            <a:pPr lvl="0"/>
            <a:r>
              <a:rPr lang="en-US"/>
              <a:t>Presenters 1</a:t>
            </a:r>
          </a:p>
        </p:txBody>
      </p:sp>
    </p:spTree>
    <p:extLst>
      <p:ext uri="{BB962C8B-B14F-4D97-AF65-F5344CB8AC3E}">
        <p14:creationId xmlns:p14="http://schemas.microsoft.com/office/powerpoint/2010/main" val="2034823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attle Presentation Title Slide">
    <p:spTree>
      <p:nvGrpSpPr>
        <p:cNvPr id="1" name=""/>
        <p:cNvGrpSpPr/>
        <p:nvPr/>
      </p:nvGrpSpPr>
      <p:grpSpPr>
        <a:xfrm>
          <a:off x="0" y="0"/>
          <a:ext cx="0" cy="0"/>
          <a:chOff x="0" y="0"/>
          <a:chExt cx="0" cy="0"/>
        </a:xfrm>
      </p:grpSpPr>
      <p:pic>
        <p:nvPicPr>
          <p:cNvPr id="7" name="Picture 6" descr="Photo of the Seattle skyline with Space Needle in foreground and Mount Rainier in the background."/>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0" y="1"/>
            <a:ext cx="12192000" cy="4572000"/>
          </a:xfrm>
          <a:prstGeom prst="rect">
            <a:avLst/>
          </a:prstGeom>
          <a:effectLst/>
        </p:spPr>
      </p:pic>
      <p:pic>
        <p:nvPicPr>
          <p:cNvPr id="6" name="Picture 5" descr="Washington State Department of Health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35860" y="5352117"/>
            <a:ext cx="2661419" cy="883125"/>
          </a:xfrm>
          <a:prstGeom prst="rect">
            <a:avLst/>
          </a:prstGeom>
        </p:spPr>
      </p:pic>
      <p:sp>
        <p:nvSpPr>
          <p:cNvPr id="11" name="Text Placeholder 9"/>
          <p:cNvSpPr>
            <a:spLocks noGrp="1"/>
          </p:cNvSpPr>
          <p:nvPr>
            <p:ph type="body" sz="quarter" idx="11" hasCustomPrompt="1"/>
          </p:nvPr>
        </p:nvSpPr>
        <p:spPr>
          <a:xfrm>
            <a:off x="4433455" y="5897171"/>
            <a:ext cx="6483511" cy="472352"/>
          </a:xfrm>
        </p:spPr>
        <p:txBody>
          <a:bodyPr>
            <a:normAutofit/>
          </a:bodyPr>
          <a:lstStyle>
            <a:lvl1pPr marL="0" indent="0">
              <a:lnSpc>
                <a:spcPct val="100000"/>
              </a:lnSpc>
              <a:spcBef>
                <a:spcPts val="0"/>
              </a:spcBef>
              <a:buNone/>
              <a:defRPr sz="2000" cap="none" baseline="0">
                <a:solidFill>
                  <a:schemeClr val="tx1"/>
                </a:solidFill>
              </a:defRPr>
            </a:lvl1pPr>
          </a:lstStyle>
          <a:p>
            <a:pPr lvl="0"/>
            <a:r>
              <a:rPr lang="en-US"/>
              <a:t>Office/Program</a:t>
            </a:r>
          </a:p>
        </p:txBody>
      </p:sp>
      <p:sp>
        <p:nvSpPr>
          <p:cNvPr id="12" name="Title 3"/>
          <p:cNvSpPr>
            <a:spLocks noGrp="1"/>
          </p:cNvSpPr>
          <p:nvPr>
            <p:ph type="title" hasCustomPrompt="1"/>
          </p:nvPr>
        </p:nvSpPr>
        <p:spPr>
          <a:xfrm>
            <a:off x="4433455" y="5479577"/>
            <a:ext cx="6483511" cy="417595"/>
          </a:xfrm>
        </p:spPr>
        <p:txBody>
          <a:bodyPr>
            <a:noAutofit/>
          </a:bodyPr>
          <a:lstStyle>
            <a:lvl1pPr>
              <a:defRPr sz="3000" cap="all" baseline="0"/>
            </a:lvl1pPr>
          </a:lstStyle>
          <a:p>
            <a:pPr lvl="0"/>
            <a:r>
              <a:rPr lang="en-US"/>
              <a:t>PRESENTATION TITLE</a:t>
            </a:r>
          </a:p>
        </p:txBody>
      </p:sp>
    </p:spTree>
    <p:extLst>
      <p:ext uri="{BB962C8B-B14F-4D97-AF65-F5344CB8AC3E}">
        <p14:creationId xmlns:p14="http://schemas.microsoft.com/office/powerpoint/2010/main" val="1462756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resenters Slide 2">
    <p:spTree>
      <p:nvGrpSpPr>
        <p:cNvPr id="1" name=""/>
        <p:cNvGrpSpPr/>
        <p:nvPr/>
      </p:nvGrpSpPr>
      <p:grpSpPr>
        <a:xfrm>
          <a:off x="0" y="0"/>
          <a:ext cx="0" cy="0"/>
          <a:chOff x="0" y="0"/>
          <a:chExt cx="0" cy="0"/>
        </a:xfrm>
      </p:grpSpPr>
      <p:cxnSp>
        <p:nvCxnSpPr>
          <p:cNvPr id="42" name="Straight Connector 41"/>
          <p:cNvCxnSpPr/>
          <p:nvPr userDrawn="1"/>
        </p:nvCxnSpPr>
        <p:spPr>
          <a:xfrm flipV="1">
            <a:off x="5763752" y="1246350"/>
            <a:ext cx="666664" cy="1369"/>
          </a:xfrm>
          <a:prstGeom prst="line">
            <a:avLst/>
          </a:prstGeom>
          <a:ln w="50800">
            <a:solidFill>
              <a:srgbClr val="CB8A49"/>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flipV="1">
            <a:off x="5763752" y="1246748"/>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22" name="Text Placeholder 21"/>
          <p:cNvSpPr>
            <a:spLocks noGrp="1"/>
          </p:cNvSpPr>
          <p:nvPr>
            <p:ph type="body" sz="quarter" idx="15" hasCustomPrompt="1"/>
          </p:nvPr>
        </p:nvSpPr>
        <p:spPr>
          <a:xfrm>
            <a:off x="2390633" y="2628231"/>
            <a:ext cx="3345535" cy="412750"/>
          </a:xfrm>
        </p:spPr>
        <p:txBody>
          <a:bodyPr>
            <a:normAutofit/>
          </a:bodyPr>
          <a:lstStyle>
            <a:lvl1pPr marL="0" indent="0" algn="ctr">
              <a:buNone/>
              <a:defRPr sz="2200" b="1">
                <a:solidFill>
                  <a:schemeClr val="tx1"/>
                </a:solidFill>
                <a:latin typeface="+mn-lt"/>
              </a:defRPr>
            </a:lvl1pPr>
          </a:lstStyle>
          <a:p>
            <a:pPr lvl="0"/>
            <a:r>
              <a:rPr lang="en-US"/>
              <a:t>Name</a:t>
            </a:r>
          </a:p>
        </p:txBody>
      </p:sp>
      <p:sp>
        <p:nvSpPr>
          <p:cNvPr id="23" name="Text Placeholder 21"/>
          <p:cNvSpPr>
            <a:spLocks noGrp="1"/>
          </p:cNvSpPr>
          <p:nvPr>
            <p:ph type="body" sz="quarter" idx="16" hasCustomPrompt="1"/>
          </p:nvPr>
        </p:nvSpPr>
        <p:spPr>
          <a:xfrm>
            <a:off x="6511782" y="2625878"/>
            <a:ext cx="3297767" cy="412750"/>
          </a:xfrm>
        </p:spPr>
        <p:txBody>
          <a:bodyPr>
            <a:normAutofit/>
          </a:bodyPr>
          <a:lstStyle>
            <a:lvl1pPr marL="0" indent="0" algn="ctr">
              <a:buNone/>
              <a:defRPr sz="2200" b="1">
                <a:solidFill>
                  <a:schemeClr val="tx1"/>
                </a:solidFill>
                <a:latin typeface="+mn-lt"/>
              </a:defRPr>
            </a:lvl1pPr>
          </a:lstStyle>
          <a:p>
            <a:pPr lvl="0"/>
            <a:r>
              <a:rPr lang="en-US"/>
              <a:t>Name</a:t>
            </a:r>
          </a:p>
        </p:txBody>
      </p:sp>
      <p:sp>
        <p:nvSpPr>
          <p:cNvPr id="25" name="Text Placeholder 24"/>
          <p:cNvSpPr>
            <a:spLocks noGrp="1"/>
          </p:cNvSpPr>
          <p:nvPr>
            <p:ph type="body" sz="quarter" idx="17" hasCustomPrompt="1"/>
          </p:nvPr>
        </p:nvSpPr>
        <p:spPr>
          <a:xfrm>
            <a:off x="2390633" y="3061826"/>
            <a:ext cx="3345535" cy="314335"/>
          </a:xfrm>
        </p:spPr>
        <p:txBody>
          <a:bodyPr/>
          <a:lstStyle>
            <a:lvl1pPr marL="0" indent="0" algn="ctr">
              <a:buNone/>
              <a:defRPr sz="2000" i="1">
                <a:solidFill>
                  <a:schemeClr val="tx1"/>
                </a:solidFill>
                <a:latin typeface="+mn-lt"/>
              </a:defRPr>
            </a:lvl1pPr>
          </a:lstStyle>
          <a:p>
            <a:pPr lvl="0"/>
            <a:r>
              <a:rPr lang="en-US"/>
              <a:t>Title</a:t>
            </a:r>
          </a:p>
        </p:txBody>
      </p:sp>
      <p:sp>
        <p:nvSpPr>
          <p:cNvPr id="26" name="Text Placeholder 24"/>
          <p:cNvSpPr>
            <a:spLocks noGrp="1"/>
          </p:cNvSpPr>
          <p:nvPr>
            <p:ph type="body" sz="quarter" idx="18" hasCustomPrompt="1"/>
          </p:nvPr>
        </p:nvSpPr>
        <p:spPr>
          <a:xfrm>
            <a:off x="6511782" y="3061632"/>
            <a:ext cx="3297767" cy="314335"/>
          </a:xfrm>
        </p:spPr>
        <p:txBody>
          <a:bodyPr/>
          <a:lstStyle>
            <a:lvl1pPr marL="0" indent="0" algn="ctr">
              <a:buNone/>
              <a:defRPr sz="2000" i="1">
                <a:solidFill>
                  <a:schemeClr val="tx1"/>
                </a:solidFill>
                <a:latin typeface="+mn-lt"/>
              </a:defRPr>
            </a:lvl1pPr>
          </a:lstStyle>
          <a:p>
            <a:pPr lvl="0"/>
            <a:r>
              <a:rPr lang="en-US"/>
              <a:t>Title</a:t>
            </a:r>
          </a:p>
        </p:txBody>
      </p:sp>
      <p:sp>
        <p:nvSpPr>
          <p:cNvPr id="28" name="Text Placeholder 27"/>
          <p:cNvSpPr>
            <a:spLocks noGrp="1"/>
          </p:cNvSpPr>
          <p:nvPr>
            <p:ph type="body" sz="quarter" idx="19" hasCustomPrompt="1"/>
          </p:nvPr>
        </p:nvSpPr>
        <p:spPr>
          <a:xfrm>
            <a:off x="2390633" y="3412177"/>
            <a:ext cx="3345535" cy="374650"/>
          </a:xfrm>
        </p:spPr>
        <p:txBody>
          <a:bodyPr/>
          <a:lstStyle>
            <a:lvl1pPr marL="0" indent="0" algn="ctr">
              <a:buNone/>
              <a:defRPr sz="2000">
                <a:solidFill>
                  <a:schemeClr val="tx1"/>
                </a:solidFill>
                <a:latin typeface="+mn-lt"/>
              </a:defRPr>
            </a:lvl1pPr>
          </a:lstStyle>
          <a:p>
            <a:pPr lvl="0"/>
            <a:r>
              <a:rPr lang="en-US"/>
              <a:t>Program</a:t>
            </a:r>
          </a:p>
        </p:txBody>
      </p:sp>
      <p:sp>
        <p:nvSpPr>
          <p:cNvPr id="29" name="Text Placeholder 27"/>
          <p:cNvSpPr>
            <a:spLocks noGrp="1"/>
          </p:cNvSpPr>
          <p:nvPr>
            <p:ph type="body" sz="quarter" idx="20" hasCustomPrompt="1"/>
          </p:nvPr>
        </p:nvSpPr>
        <p:spPr>
          <a:xfrm>
            <a:off x="6511782" y="3408681"/>
            <a:ext cx="3297767" cy="374650"/>
          </a:xfrm>
        </p:spPr>
        <p:txBody>
          <a:bodyPr/>
          <a:lstStyle>
            <a:lvl1pPr marL="0" indent="0" algn="ctr">
              <a:buNone/>
              <a:defRPr sz="2000">
                <a:solidFill>
                  <a:schemeClr val="tx1"/>
                </a:solidFill>
                <a:latin typeface="+mn-lt"/>
              </a:defRPr>
            </a:lvl1pPr>
          </a:lstStyle>
          <a:p>
            <a:pPr lvl="0"/>
            <a:r>
              <a:rPr lang="en-US"/>
              <a:t>Program</a:t>
            </a:r>
          </a:p>
        </p:txBody>
      </p:sp>
      <p:sp>
        <p:nvSpPr>
          <p:cNvPr id="12" name="Title 1"/>
          <p:cNvSpPr>
            <a:spLocks noGrp="1"/>
          </p:cNvSpPr>
          <p:nvPr>
            <p:ph type="title" hasCustomPrompt="1"/>
          </p:nvPr>
        </p:nvSpPr>
        <p:spPr>
          <a:xfrm>
            <a:off x="-11081" y="673575"/>
            <a:ext cx="12191997" cy="482428"/>
          </a:xfrm>
        </p:spPr>
        <p:txBody>
          <a:bodyPr>
            <a:normAutofit/>
          </a:bodyPr>
          <a:lstStyle>
            <a:lvl1pPr algn="ctr">
              <a:defRPr sz="3000"/>
            </a:lvl1pPr>
          </a:lstStyle>
          <a:p>
            <a:pPr lvl="0"/>
            <a:r>
              <a:rPr lang="en-US"/>
              <a:t>Presenters 2</a:t>
            </a:r>
          </a:p>
        </p:txBody>
      </p:sp>
    </p:spTree>
    <p:extLst>
      <p:ext uri="{BB962C8B-B14F-4D97-AF65-F5344CB8AC3E}">
        <p14:creationId xmlns:p14="http://schemas.microsoft.com/office/powerpoint/2010/main" val="7480667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resenters Slide 3">
    <p:spTree>
      <p:nvGrpSpPr>
        <p:cNvPr id="1" name=""/>
        <p:cNvGrpSpPr/>
        <p:nvPr/>
      </p:nvGrpSpPr>
      <p:grpSpPr>
        <a:xfrm>
          <a:off x="0" y="0"/>
          <a:ext cx="0" cy="0"/>
          <a:chOff x="0" y="0"/>
          <a:chExt cx="0" cy="0"/>
        </a:xfrm>
      </p:grpSpPr>
      <p:cxnSp>
        <p:nvCxnSpPr>
          <p:cNvPr id="42" name="Straight Connector 41"/>
          <p:cNvCxnSpPr/>
          <p:nvPr userDrawn="1"/>
        </p:nvCxnSpPr>
        <p:spPr>
          <a:xfrm flipV="1">
            <a:off x="5763752" y="1246350"/>
            <a:ext cx="666664" cy="1369"/>
          </a:xfrm>
          <a:prstGeom prst="line">
            <a:avLst/>
          </a:prstGeom>
          <a:ln w="50800">
            <a:solidFill>
              <a:srgbClr val="CB8A49"/>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flipV="1">
            <a:off x="5763752" y="1246748"/>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22" name="Text Placeholder 21"/>
          <p:cNvSpPr>
            <a:spLocks noGrp="1"/>
          </p:cNvSpPr>
          <p:nvPr>
            <p:ph type="body" sz="quarter" idx="15" hasCustomPrompt="1"/>
          </p:nvPr>
        </p:nvSpPr>
        <p:spPr>
          <a:xfrm>
            <a:off x="683753" y="2628231"/>
            <a:ext cx="3345535" cy="412750"/>
          </a:xfrm>
        </p:spPr>
        <p:txBody>
          <a:bodyPr>
            <a:normAutofit/>
          </a:bodyPr>
          <a:lstStyle>
            <a:lvl1pPr marL="0" indent="0" algn="ctr">
              <a:buNone/>
              <a:defRPr sz="2200" b="1">
                <a:solidFill>
                  <a:schemeClr val="tx1"/>
                </a:solidFill>
                <a:latin typeface="+mn-lt"/>
              </a:defRPr>
            </a:lvl1pPr>
          </a:lstStyle>
          <a:p>
            <a:pPr lvl="0"/>
            <a:r>
              <a:rPr lang="en-US"/>
              <a:t>Name</a:t>
            </a:r>
          </a:p>
        </p:txBody>
      </p:sp>
      <p:sp>
        <p:nvSpPr>
          <p:cNvPr id="23" name="Text Placeholder 21"/>
          <p:cNvSpPr>
            <a:spLocks noGrp="1"/>
          </p:cNvSpPr>
          <p:nvPr>
            <p:ph type="body" sz="quarter" idx="16" hasCustomPrompt="1"/>
          </p:nvPr>
        </p:nvSpPr>
        <p:spPr>
          <a:xfrm>
            <a:off x="4439142" y="2625878"/>
            <a:ext cx="3297767" cy="412750"/>
          </a:xfrm>
        </p:spPr>
        <p:txBody>
          <a:bodyPr>
            <a:normAutofit/>
          </a:bodyPr>
          <a:lstStyle>
            <a:lvl1pPr marL="0" indent="0" algn="ctr">
              <a:buNone/>
              <a:defRPr sz="2200" b="1">
                <a:solidFill>
                  <a:schemeClr val="tx1"/>
                </a:solidFill>
                <a:latin typeface="+mn-lt"/>
              </a:defRPr>
            </a:lvl1pPr>
          </a:lstStyle>
          <a:p>
            <a:pPr lvl="0"/>
            <a:r>
              <a:rPr lang="en-US"/>
              <a:t>Name</a:t>
            </a:r>
          </a:p>
        </p:txBody>
      </p:sp>
      <p:sp>
        <p:nvSpPr>
          <p:cNvPr id="25" name="Text Placeholder 24"/>
          <p:cNvSpPr>
            <a:spLocks noGrp="1"/>
          </p:cNvSpPr>
          <p:nvPr>
            <p:ph type="body" sz="quarter" idx="17" hasCustomPrompt="1"/>
          </p:nvPr>
        </p:nvSpPr>
        <p:spPr>
          <a:xfrm>
            <a:off x="683753" y="3061826"/>
            <a:ext cx="3345535" cy="314335"/>
          </a:xfrm>
        </p:spPr>
        <p:txBody>
          <a:bodyPr/>
          <a:lstStyle>
            <a:lvl1pPr marL="0" indent="0" algn="ctr">
              <a:buNone/>
              <a:defRPr sz="2000" i="1">
                <a:solidFill>
                  <a:schemeClr val="tx1"/>
                </a:solidFill>
                <a:latin typeface="+mn-lt"/>
              </a:defRPr>
            </a:lvl1pPr>
          </a:lstStyle>
          <a:p>
            <a:pPr lvl="0"/>
            <a:r>
              <a:rPr lang="en-US"/>
              <a:t>Title</a:t>
            </a:r>
          </a:p>
        </p:txBody>
      </p:sp>
      <p:sp>
        <p:nvSpPr>
          <p:cNvPr id="26" name="Text Placeholder 24"/>
          <p:cNvSpPr>
            <a:spLocks noGrp="1"/>
          </p:cNvSpPr>
          <p:nvPr>
            <p:ph type="body" sz="quarter" idx="18" hasCustomPrompt="1"/>
          </p:nvPr>
        </p:nvSpPr>
        <p:spPr>
          <a:xfrm>
            <a:off x="4439142" y="3061632"/>
            <a:ext cx="3297767" cy="314335"/>
          </a:xfrm>
        </p:spPr>
        <p:txBody>
          <a:bodyPr/>
          <a:lstStyle>
            <a:lvl1pPr marL="0" indent="0" algn="ctr">
              <a:buNone/>
              <a:defRPr sz="2000" i="1">
                <a:solidFill>
                  <a:schemeClr val="tx1"/>
                </a:solidFill>
                <a:latin typeface="+mn-lt"/>
              </a:defRPr>
            </a:lvl1pPr>
          </a:lstStyle>
          <a:p>
            <a:pPr lvl="0"/>
            <a:r>
              <a:rPr lang="en-US"/>
              <a:t>Title</a:t>
            </a:r>
          </a:p>
        </p:txBody>
      </p:sp>
      <p:sp>
        <p:nvSpPr>
          <p:cNvPr id="28" name="Text Placeholder 27"/>
          <p:cNvSpPr>
            <a:spLocks noGrp="1"/>
          </p:cNvSpPr>
          <p:nvPr>
            <p:ph type="body" sz="quarter" idx="19" hasCustomPrompt="1"/>
          </p:nvPr>
        </p:nvSpPr>
        <p:spPr>
          <a:xfrm>
            <a:off x="683753" y="3412177"/>
            <a:ext cx="3345535" cy="374650"/>
          </a:xfrm>
        </p:spPr>
        <p:txBody>
          <a:bodyPr/>
          <a:lstStyle>
            <a:lvl1pPr marL="0" indent="0" algn="ctr">
              <a:buNone/>
              <a:defRPr sz="2000">
                <a:solidFill>
                  <a:schemeClr val="tx1"/>
                </a:solidFill>
                <a:latin typeface="+mn-lt"/>
              </a:defRPr>
            </a:lvl1pPr>
          </a:lstStyle>
          <a:p>
            <a:pPr lvl="0"/>
            <a:r>
              <a:rPr lang="en-US"/>
              <a:t>Program</a:t>
            </a:r>
          </a:p>
        </p:txBody>
      </p:sp>
      <p:sp>
        <p:nvSpPr>
          <p:cNvPr id="29" name="Text Placeholder 27"/>
          <p:cNvSpPr>
            <a:spLocks noGrp="1"/>
          </p:cNvSpPr>
          <p:nvPr>
            <p:ph type="body" sz="quarter" idx="20" hasCustomPrompt="1"/>
          </p:nvPr>
        </p:nvSpPr>
        <p:spPr>
          <a:xfrm>
            <a:off x="4439142" y="3408681"/>
            <a:ext cx="3297767" cy="374650"/>
          </a:xfrm>
        </p:spPr>
        <p:txBody>
          <a:bodyPr/>
          <a:lstStyle>
            <a:lvl1pPr marL="0" indent="0" algn="ctr">
              <a:buNone/>
              <a:defRPr sz="2000">
                <a:solidFill>
                  <a:schemeClr val="tx1"/>
                </a:solidFill>
                <a:latin typeface="+mn-lt"/>
              </a:defRPr>
            </a:lvl1pPr>
          </a:lstStyle>
          <a:p>
            <a:pPr lvl="0"/>
            <a:r>
              <a:rPr lang="en-US"/>
              <a:t>Program</a:t>
            </a:r>
          </a:p>
        </p:txBody>
      </p:sp>
      <p:sp>
        <p:nvSpPr>
          <p:cNvPr id="11" name="Text Placeholder 21"/>
          <p:cNvSpPr>
            <a:spLocks noGrp="1"/>
          </p:cNvSpPr>
          <p:nvPr>
            <p:ph type="body" sz="quarter" idx="22" hasCustomPrompt="1"/>
          </p:nvPr>
        </p:nvSpPr>
        <p:spPr>
          <a:xfrm>
            <a:off x="8146763" y="2625878"/>
            <a:ext cx="3345535" cy="412750"/>
          </a:xfrm>
        </p:spPr>
        <p:txBody>
          <a:bodyPr>
            <a:normAutofit/>
          </a:bodyPr>
          <a:lstStyle>
            <a:lvl1pPr marL="0" indent="0" algn="ctr">
              <a:buNone/>
              <a:defRPr sz="2200" b="1">
                <a:solidFill>
                  <a:schemeClr val="tx1"/>
                </a:solidFill>
                <a:latin typeface="+mn-lt"/>
              </a:defRPr>
            </a:lvl1pPr>
          </a:lstStyle>
          <a:p>
            <a:pPr lvl="0"/>
            <a:r>
              <a:rPr lang="en-US"/>
              <a:t>Name</a:t>
            </a:r>
          </a:p>
        </p:txBody>
      </p:sp>
      <p:sp>
        <p:nvSpPr>
          <p:cNvPr id="12" name="Text Placeholder 24"/>
          <p:cNvSpPr>
            <a:spLocks noGrp="1"/>
          </p:cNvSpPr>
          <p:nvPr>
            <p:ph type="body" sz="quarter" idx="23" hasCustomPrompt="1"/>
          </p:nvPr>
        </p:nvSpPr>
        <p:spPr>
          <a:xfrm>
            <a:off x="8146763" y="3059473"/>
            <a:ext cx="3345535" cy="314335"/>
          </a:xfrm>
        </p:spPr>
        <p:txBody>
          <a:bodyPr/>
          <a:lstStyle>
            <a:lvl1pPr marL="0" indent="0" algn="ctr">
              <a:buNone/>
              <a:defRPr sz="2000" i="1">
                <a:solidFill>
                  <a:schemeClr val="tx1"/>
                </a:solidFill>
                <a:latin typeface="+mn-lt"/>
              </a:defRPr>
            </a:lvl1pPr>
          </a:lstStyle>
          <a:p>
            <a:pPr lvl="0"/>
            <a:r>
              <a:rPr lang="en-US"/>
              <a:t>Title</a:t>
            </a:r>
          </a:p>
        </p:txBody>
      </p:sp>
      <p:sp>
        <p:nvSpPr>
          <p:cNvPr id="13" name="Text Placeholder 27"/>
          <p:cNvSpPr>
            <a:spLocks noGrp="1"/>
          </p:cNvSpPr>
          <p:nvPr>
            <p:ph type="body" sz="quarter" idx="24" hasCustomPrompt="1"/>
          </p:nvPr>
        </p:nvSpPr>
        <p:spPr>
          <a:xfrm>
            <a:off x="8146763" y="3409824"/>
            <a:ext cx="3345535" cy="374650"/>
          </a:xfrm>
        </p:spPr>
        <p:txBody>
          <a:bodyPr/>
          <a:lstStyle>
            <a:lvl1pPr marL="0" indent="0" algn="ctr">
              <a:buNone/>
              <a:defRPr sz="2000">
                <a:solidFill>
                  <a:schemeClr val="tx1"/>
                </a:solidFill>
                <a:latin typeface="+mn-lt"/>
              </a:defRPr>
            </a:lvl1pPr>
          </a:lstStyle>
          <a:p>
            <a:pPr lvl="0"/>
            <a:r>
              <a:rPr lang="en-US"/>
              <a:t>Program</a:t>
            </a:r>
          </a:p>
        </p:txBody>
      </p:sp>
      <p:sp>
        <p:nvSpPr>
          <p:cNvPr id="15" name="Title 1"/>
          <p:cNvSpPr>
            <a:spLocks noGrp="1"/>
          </p:cNvSpPr>
          <p:nvPr>
            <p:ph type="title" hasCustomPrompt="1"/>
          </p:nvPr>
        </p:nvSpPr>
        <p:spPr>
          <a:xfrm>
            <a:off x="1" y="673774"/>
            <a:ext cx="12192000" cy="482428"/>
          </a:xfrm>
        </p:spPr>
        <p:txBody>
          <a:bodyPr>
            <a:normAutofit/>
          </a:bodyPr>
          <a:lstStyle>
            <a:lvl1pPr algn="ctr">
              <a:defRPr sz="3000"/>
            </a:lvl1pPr>
          </a:lstStyle>
          <a:p>
            <a:pPr lvl="0"/>
            <a:r>
              <a:rPr lang="en-US"/>
              <a:t>Presenters 3</a:t>
            </a:r>
          </a:p>
        </p:txBody>
      </p:sp>
    </p:spTree>
    <p:extLst>
      <p:ext uri="{BB962C8B-B14F-4D97-AF65-F5344CB8AC3E}">
        <p14:creationId xmlns:p14="http://schemas.microsoft.com/office/powerpoint/2010/main" val="12823646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Divider Slide">
    <p:spTree>
      <p:nvGrpSpPr>
        <p:cNvPr id="1" name=""/>
        <p:cNvGrpSpPr/>
        <p:nvPr/>
      </p:nvGrpSpPr>
      <p:grpSpPr>
        <a:xfrm>
          <a:off x="0" y="0"/>
          <a:ext cx="0" cy="0"/>
          <a:chOff x="0" y="0"/>
          <a:chExt cx="0" cy="0"/>
        </a:xfrm>
      </p:grpSpPr>
      <p:cxnSp>
        <p:nvCxnSpPr>
          <p:cNvPr id="7" name="Straight Connector 6"/>
          <p:cNvCxnSpPr/>
          <p:nvPr userDrawn="1"/>
        </p:nvCxnSpPr>
        <p:spPr>
          <a:xfrm flipV="1">
            <a:off x="5765519" y="2815174"/>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6" name="Text Placeholder 9"/>
          <p:cNvSpPr>
            <a:spLocks noGrp="1"/>
          </p:cNvSpPr>
          <p:nvPr>
            <p:ph type="body" sz="quarter" idx="12" hasCustomPrompt="1"/>
          </p:nvPr>
        </p:nvSpPr>
        <p:spPr>
          <a:xfrm>
            <a:off x="-1" y="3229980"/>
            <a:ext cx="12180916" cy="1111250"/>
          </a:xfrm>
        </p:spPr>
        <p:txBody>
          <a:bodyPr>
            <a:normAutofit/>
          </a:bodyPr>
          <a:lstStyle>
            <a:lvl1pPr marL="0" indent="0" algn="ctr">
              <a:lnSpc>
                <a:spcPct val="100000"/>
              </a:lnSpc>
              <a:spcBef>
                <a:spcPts val="0"/>
              </a:spcBef>
              <a:buNone/>
              <a:defRPr sz="3000" cap="all" baseline="0">
                <a:solidFill>
                  <a:schemeClr val="tx1"/>
                </a:solidFill>
              </a:defRPr>
            </a:lvl1pPr>
          </a:lstStyle>
          <a:p>
            <a:pPr lvl="0"/>
            <a:r>
              <a:rPr lang="en-US"/>
              <a:t>Chapter title</a:t>
            </a:r>
          </a:p>
        </p:txBody>
      </p:sp>
      <p:sp>
        <p:nvSpPr>
          <p:cNvPr id="8" name="Title 1"/>
          <p:cNvSpPr>
            <a:spLocks noGrp="1"/>
          </p:cNvSpPr>
          <p:nvPr>
            <p:ph type="title" hasCustomPrompt="1"/>
          </p:nvPr>
        </p:nvSpPr>
        <p:spPr>
          <a:xfrm>
            <a:off x="2851" y="2256441"/>
            <a:ext cx="12191999" cy="478522"/>
          </a:xfrm>
        </p:spPr>
        <p:txBody>
          <a:bodyPr>
            <a:normAutofit/>
          </a:bodyPr>
          <a:lstStyle>
            <a:lvl1pPr algn="ctr">
              <a:defRPr sz="3000"/>
            </a:lvl1pPr>
          </a:lstStyle>
          <a:p>
            <a:pPr lvl="0"/>
            <a:r>
              <a:rPr lang="en-US"/>
              <a:t>Section Divider</a:t>
            </a:r>
          </a:p>
        </p:txBody>
      </p:sp>
    </p:spTree>
    <p:extLst>
      <p:ext uri="{BB962C8B-B14F-4D97-AF65-F5344CB8AC3E}">
        <p14:creationId xmlns:p14="http://schemas.microsoft.com/office/powerpoint/2010/main" val="18463412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cxnSp>
        <p:nvCxnSpPr>
          <p:cNvPr id="8" name="Straight Connector 7"/>
          <p:cNvCxnSpPr/>
          <p:nvPr userDrawn="1"/>
        </p:nvCxnSpPr>
        <p:spPr>
          <a:xfrm flipV="1">
            <a:off x="5763752" y="1246350"/>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12" name="Text Placeholder 10"/>
          <p:cNvSpPr>
            <a:spLocks noGrp="1"/>
          </p:cNvSpPr>
          <p:nvPr>
            <p:ph type="body" sz="quarter" idx="22" hasCustomPrompt="1"/>
          </p:nvPr>
        </p:nvSpPr>
        <p:spPr>
          <a:xfrm>
            <a:off x="1077705" y="1606083"/>
            <a:ext cx="10070943" cy="4662833"/>
          </a:xfrm>
        </p:spPr>
        <p:txBody>
          <a:bodyPr>
            <a:noAutofit/>
          </a:bodyPr>
          <a:lstStyle>
            <a:lvl1pPr marL="0" indent="0">
              <a:buClr>
                <a:srgbClr val="57B6AF"/>
              </a:buClr>
              <a:buNone/>
              <a:defRPr sz="2200" baseline="0">
                <a:solidFill>
                  <a:schemeClr val="tx1"/>
                </a:solidFill>
                <a:latin typeface="+mn-lt"/>
              </a:defRPr>
            </a:lvl1pPr>
            <a:lvl2pPr>
              <a:buClr>
                <a:srgbClr val="57B6AF"/>
              </a:buClr>
              <a:defRPr sz="2000"/>
            </a:lvl2pPr>
            <a:lvl3pPr>
              <a:buClr>
                <a:srgbClr val="57B6AF"/>
              </a:buClr>
              <a:defRPr sz="1800"/>
            </a:lvl3pPr>
            <a:lvl4pPr>
              <a:buClr>
                <a:srgbClr val="57B6AF"/>
              </a:buClr>
              <a:defRPr sz="1800"/>
            </a:lvl4pPr>
          </a:lstStyle>
          <a:p>
            <a:pPr lvl="0"/>
            <a:r>
              <a:rPr lang="en-US"/>
              <a:t>Text…</a:t>
            </a:r>
          </a:p>
        </p:txBody>
      </p:sp>
      <p:sp>
        <p:nvSpPr>
          <p:cNvPr id="9" name="TextBox 8"/>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a:t>
            </a:r>
            <a:r>
              <a:rPr lang="en-US" sz="1800" baseline="0">
                <a:solidFill>
                  <a:srgbClr val="349D96"/>
                </a:solidFill>
                <a:latin typeface="Century Gothic" panose="020B0502020202020204" pitchFamily="34" charset="0"/>
              </a:rPr>
              <a:t> State Department of Health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11" name="Title 1"/>
          <p:cNvSpPr>
            <a:spLocks noGrp="1"/>
          </p:cNvSpPr>
          <p:nvPr>
            <p:ph type="title" hasCustomPrompt="1"/>
          </p:nvPr>
        </p:nvSpPr>
        <p:spPr>
          <a:xfrm>
            <a:off x="5542" y="673974"/>
            <a:ext cx="12180916" cy="482030"/>
          </a:xfrm>
        </p:spPr>
        <p:txBody>
          <a:bodyPr/>
          <a:lstStyle>
            <a:lvl1pPr algn="ctr">
              <a:defRPr sz="3000"/>
            </a:lvl1pPr>
          </a:lstStyle>
          <a:p>
            <a:r>
              <a:rPr lang="en-US"/>
              <a:t>Title</a:t>
            </a:r>
          </a:p>
        </p:txBody>
      </p:sp>
    </p:spTree>
    <p:extLst>
      <p:ext uri="{BB962C8B-B14F-4D97-AF65-F5344CB8AC3E}">
        <p14:creationId xmlns:p14="http://schemas.microsoft.com/office/powerpoint/2010/main" val="41238467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OH Strategic Plan">
    <p:spTree>
      <p:nvGrpSpPr>
        <p:cNvPr id="1" name=""/>
        <p:cNvGrpSpPr/>
        <p:nvPr/>
      </p:nvGrpSpPr>
      <p:grpSpPr>
        <a:xfrm>
          <a:off x="0" y="0"/>
          <a:ext cx="0" cy="0"/>
          <a:chOff x="0" y="0"/>
          <a:chExt cx="0" cy="0"/>
        </a:xfrm>
      </p:grpSpPr>
      <p:cxnSp>
        <p:nvCxnSpPr>
          <p:cNvPr id="25" name="Straight Connector 24"/>
          <p:cNvCxnSpPr/>
          <p:nvPr userDrawn="1"/>
        </p:nvCxnSpPr>
        <p:spPr>
          <a:xfrm flipV="1">
            <a:off x="5763752" y="1246350"/>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grpSp>
        <p:nvGrpSpPr>
          <p:cNvPr id="15" name="Group 14"/>
          <p:cNvGrpSpPr/>
          <p:nvPr userDrawn="1"/>
        </p:nvGrpSpPr>
        <p:grpSpPr>
          <a:xfrm>
            <a:off x="778608" y="1487830"/>
            <a:ext cx="10674488" cy="4451286"/>
            <a:chOff x="892593" y="1460430"/>
            <a:chExt cx="8005866" cy="4451286"/>
          </a:xfrm>
        </p:grpSpPr>
        <p:sp>
          <p:nvSpPr>
            <p:cNvPr id="16" name="TextBox 15"/>
            <p:cNvSpPr txBox="1"/>
            <p:nvPr/>
          </p:nvSpPr>
          <p:spPr>
            <a:xfrm>
              <a:off x="4082659" y="4080445"/>
              <a:ext cx="2332018" cy="1831271"/>
            </a:xfrm>
            <a:prstGeom prst="rect">
              <a:avLst/>
            </a:prstGeom>
            <a:noFill/>
            <a:ln>
              <a:noFill/>
            </a:ln>
          </p:spPr>
          <p:txBody>
            <a:bodyPr wrap="square" rtlCol="0">
              <a:spAutoFit/>
            </a:bodyPr>
            <a:lstStyle/>
            <a:p>
              <a:r>
                <a:rPr lang="en-US" sz="1800" b="1">
                  <a:solidFill>
                    <a:schemeClr val="tx1"/>
                  </a:solidFill>
                  <a:latin typeface="Century Gothic" panose="020B0502020202020204" pitchFamily="34" charset="0"/>
                </a:rPr>
                <a:t>Strategy</a:t>
              </a:r>
            </a:p>
            <a:p>
              <a:pPr>
                <a:spcBef>
                  <a:spcPts val="600"/>
                </a:spcBef>
              </a:pPr>
              <a:r>
                <a:rPr lang="en-US" sz="1500" kern="1200">
                  <a:solidFill>
                    <a:schemeClr val="tx1"/>
                  </a:solidFill>
                  <a:latin typeface="+mn-lt"/>
                  <a:ea typeface="+mn-ea"/>
                  <a:cs typeface="+mn-cs"/>
                </a:rPr>
                <a:t>Through collaborations and partnerships, we will leverage the knowledge, relation-ships and resources necessary to influence the conditions that promote good health and safety for everyone.</a:t>
              </a:r>
            </a:p>
          </p:txBody>
        </p:sp>
        <p:sp>
          <p:nvSpPr>
            <p:cNvPr id="20" name="TextBox 19"/>
            <p:cNvSpPr txBox="1"/>
            <p:nvPr/>
          </p:nvSpPr>
          <p:spPr>
            <a:xfrm>
              <a:off x="6791671" y="4080608"/>
              <a:ext cx="2106788" cy="1369606"/>
            </a:xfrm>
            <a:prstGeom prst="rect">
              <a:avLst/>
            </a:prstGeom>
            <a:noFill/>
            <a:ln>
              <a:noFill/>
            </a:ln>
          </p:spPr>
          <p:txBody>
            <a:bodyPr wrap="square" rtlCol="0">
              <a:spAutoFit/>
            </a:bodyPr>
            <a:lstStyle/>
            <a:p>
              <a:r>
                <a:rPr lang="en-US" sz="1800" b="1">
                  <a:solidFill>
                    <a:schemeClr val="tx1"/>
                  </a:solidFill>
                  <a:latin typeface="Century Gothic" panose="020B0502020202020204" pitchFamily="34" charset="0"/>
                </a:rPr>
                <a:t>Mission</a:t>
              </a:r>
            </a:p>
            <a:p>
              <a:pPr>
                <a:spcBef>
                  <a:spcPts val="600"/>
                </a:spcBef>
              </a:pPr>
              <a:r>
                <a:rPr lang="en-US" sz="1500" kern="1200">
                  <a:solidFill>
                    <a:schemeClr val="tx1"/>
                  </a:solidFill>
                  <a:latin typeface="+mn-lt"/>
                  <a:ea typeface="+mn-ea"/>
                  <a:cs typeface="+mn-cs"/>
                </a:rPr>
                <a:t>The Department of Health works with others to protect and improve the health</a:t>
              </a:r>
            </a:p>
            <a:p>
              <a:pPr>
                <a:spcBef>
                  <a:spcPts val="0"/>
                </a:spcBef>
              </a:pPr>
              <a:r>
                <a:rPr lang="en-US" sz="1500" kern="1200">
                  <a:solidFill>
                    <a:schemeClr val="tx1"/>
                  </a:solidFill>
                  <a:latin typeface="+mn-lt"/>
                  <a:ea typeface="+mn-ea"/>
                  <a:cs typeface="+mn-cs"/>
                </a:rPr>
                <a:t>of all people in Washington.</a:t>
              </a:r>
            </a:p>
          </p:txBody>
        </p:sp>
        <p:sp>
          <p:nvSpPr>
            <p:cNvPr id="21" name="TextBox 20"/>
            <p:cNvSpPr txBox="1"/>
            <p:nvPr/>
          </p:nvSpPr>
          <p:spPr>
            <a:xfrm>
              <a:off x="1357926" y="4081738"/>
              <a:ext cx="2116475" cy="1369606"/>
            </a:xfrm>
            <a:prstGeom prst="rect">
              <a:avLst/>
            </a:prstGeom>
            <a:noFill/>
            <a:ln>
              <a:noFill/>
            </a:ln>
          </p:spPr>
          <p:txBody>
            <a:bodyPr wrap="square" rtlCol="0">
              <a:spAutoFit/>
            </a:bodyPr>
            <a:lstStyle/>
            <a:p>
              <a:r>
                <a:rPr lang="en-US" sz="1800" b="1">
                  <a:solidFill>
                    <a:schemeClr val="tx1"/>
                  </a:solidFill>
                  <a:latin typeface="Century Gothic" panose="020B0502020202020204" pitchFamily="34" charset="0"/>
                </a:rPr>
                <a:t>Vision</a:t>
              </a:r>
            </a:p>
            <a:p>
              <a:pPr>
                <a:spcBef>
                  <a:spcPts val="600"/>
                </a:spcBef>
              </a:pPr>
              <a:r>
                <a:rPr lang="en-US" sz="1500" kern="1200">
                  <a:solidFill>
                    <a:schemeClr val="tx1"/>
                  </a:solidFill>
                  <a:latin typeface="+mn-lt"/>
                  <a:ea typeface="+mn-ea"/>
                  <a:cs typeface="+mn-cs"/>
                </a:rPr>
                <a:t>People in Washington enjoy longer and healthier lives because they live in healthy families and communities.</a:t>
              </a:r>
            </a:p>
          </p:txBody>
        </p:sp>
        <p:grpSp>
          <p:nvGrpSpPr>
            <p:cNvPr id="28" name="Group 27"/>
            <p:cNvGrpSpPr/>
            <p:nvPr/>
          </p:nvGrpSpPr>
          <p:grpSpPr>
            <a:xfrm>
              <a:off x="892593" y="1460430"/>
              <a:ext cx="8005866" cy="2416050"/>
              <a:chOff x="846099" y="1909880"/>
              <a:chExt cx="8005866" cy="2416050"/>
            </a:xfrm>
          </p:grpSpPr>
          <p:sp>
            <p:nvSpPr>
              <p:cNvPr id="32" name="TextBox 31"/>
              <p:cNvSpPr txBox="1"/>
              <p:nvPr/>
            </p:nvSpPr>
            <p:spPr>
              <a:xfrm>
                <a:off x="1313790" y="2032497"/>
                <a:ext cx="1792023" cy="1754326"/>
              </a:xfrm>
              <a:prstGeom prst="rect">
                <a:avLst/>
              </a:prstGeom>
              <a:noFill/>
              <a:ln>
                <a:noFill/>
              </a:ln>
            </p:spPr>
            <p:txBody>
              <a:bodyPr wrap="square" rtlCol="0">
                <a:spAutoFit/>
              </a:bodyPr>
              <a:lstStyle/>
              <a:p>
                <a:r>
                  <a:rPr lang="en-US" sz="1800" b="1">
                    <a:solidFill>
                      <a:schemeClr val="tx1"/>
                    </a:solidFill>
                    <a:latin typeface="Century Gothic" panose="020B0502020202020204" pitchFamily="34" charset="0"/>
                  </a:rPr>
                  <a:t>What We Do</a:t>
                </a:r>
              </a:p>
              <a:p>
                <a:pPr>
                  <a:spcBef>
                    <a:spcPts val="600"/>
                  </a:spcBef>
                </a:pPr>
                <a:r>
                  <a:rPr lang="en-US" sz="1500">
                    <a:solidFill>
                      <a:schemeClr val="tx1"/>
                    </a:solidFill>
                    <a:latin typeface="+mn-lt"/>
                  </a:rPr>
                  <a:t>Ensure public safety</a:t>
                </a:r>
              </a:p>
              <a:p>
                <a:pPr>
                  <a:spcBef>
                    <a:spcPts val="600"/>
                  </a:spcBef>
                </a:pPr>
                <a:r>
                  <a:rPr lang="en-US" sz="1500">
                    <a:solidFill>
                      <a:schemeClr val="tx1"/>
                    </a:solidFill>
                    <a:latin typeface="+mn-lt"/>
                  </a:rPr>
                  <a:t>Create the healthiest next generation</a:t>
                </a:r>
              </a:p>
              <a:p>
                <a:pPr>
                  <a:spcBef>
                    <a:spcPts val="600"/>
                  </a:spcBef>
                </a:pPr>
                <a:r>
                  <a:rPr lang="en-US" sz="1500">
                    <a:solidFill>
                      <a:schemeClr val="tx1"/>
                    </a:solidFill>
                    <a:latin typeface="+mn-lt"/>
                  </a:rPr>
                  <a:t>Promote healthy living and healthy aging</a:t>
                </a:r>
              </a:p>
            </p:txBody>
          </p:sp>
          <p:sp>
            <p:nvSpPr>
              <p:cNvPr id="33" name="TextBox 32"/>
              <p:cNvSpPr txBox="1"/>
              <p:nvPr/>
            </p:nvSpPr>
            <p:spPr>
              <a:xfrm>
                <a:off x="4030709" y="1909880"/>
                <a:ext cx="2175037" cy="2262158"/>
              </a:xfrm>
              <a:prstGeom prst="rect">
                <a:avLst/>
              </a:prstGeom>
              <a:noFill/>
              <a:ln>
                <a:noFill/>
              </a:ln>
            </p:spPr>
            <p:txBody>
              <a:bodyPr wrap="square" rtlCol="0">
                <a:spAutoFit/>
              </a:bodyPr>
              <a:lstStyle/>
              <a:p>
                <a:r>
                  <a:rPr lang="en-US" sz="1800" b="1">
                    <a:solidFill>
                      <a:schemeClr val="tx1"/>
                    </a:solidFill>
                    <a:latin typeface="Century Gothic" panose="020B0502020202020204" pitchFamily="34" charset="0"/>
                  </a:rPr>
                  <a:t>How We Do</a:t>
                </a:r>
              </a:p>
              <a:p>
                <a:r>
                  <a:rPr lang="en-US" sz="1800" b="1">
                    <a:solidFill>
                      <a:schemeClr val="tx1"/>
                    </a:solidFill>
                    <a:latin typeface="Century Gothic" panose="020B0502020202020204" pitchFamily="34" charset="0"/>
                  </a:rPr>
                  <a:t>Our Work</a:t>
                </a:r>
              </a:p>
              <a:p>
                <a:pPr>
                  <a:spcBef>
                    <a:spcPts val="600"/>
                  </a:spcBef>
                </a:pPr>
                <a:r>
                  <a:rPr lang="en-US" sz="1500" kern="1200">
                    <a:solidFill>
                      <a:schemeClr val="tx1"/>
                    </a:solidFill>
                    <a:latin typeface="+mn-lt"/>
                    <a:ea typeface="+mn-ea"/>
                    <a:cs typeface="+mn-cs"/>
                  </a:rPr>
                  <a:t>Serve our customers and continue to improve</a:t>
                </a:r>
              </a:p>
              <a:p>
                <a:pPr>
                  <a:spcBef>
                    <a:spcPts val="600"/>
                  </a:spcBef>
                </a:pPr>
                <a:r>
                  <a:rPr lang="en-US" sz="1500" kern="1200">
                    <a:solidFill>
                      <a:schemeClr val="tx1"/>
                    </a:solidFill>
                    <a:latin typeface="+mn-lt"/>
                    <a:ea typeface="+mn-ea"/>
                    <a:cs typeface="+mn-cs"/>
                  </a:rPr>
                  <a:t>Be efficient, innovative and transparent</a:t>
                </a:r>
              </a:p>
              <a:p>
                <a:pPr>
                  <a:spcBef>
                    <a:spcPts val="600"/>
                  </a:spcBef>
                </a:pPr>
                <a:r>
                  <a:rPr lang="en-US" sz="1500" kern="1200">
                    <a:solidFill>
                      <a:schemeClr val="tx1"/>
                    </a:solidFill>
                    <a:latin typeface="+mn-lt"/>
                    <a:ea typeface="+mn-ea"/>
                    <a:cs typeface="+mn-cs"/>
                  </a:rPr>
                  <a:t>Develop and support our workforce</a:t>
                </a:r>
              </a:p>
            </p:txBody>
          </p:sp>
          <p:sp>
            <p:nvSpPr>
              <p:cNvPr id="34" name="TextBox 33"/>
              <p:cNvSpPr txBox="1"/>
              <p:nvPr/>
            </p:nvSpPr>
            <p:spPr>
              <a:xfrm>
                <a:off x="6742366" y="1909884"/>
                <a:ext cx="2109599" cy="2416046"/>
              </a:xfrm>
              <a:prstGeom prst="rect">
                <a:avLst/>
              </a:prstGeom>
              <a:noFill/>
              <a:ln>
                <a:noFill/>
              </a:ln>
            </p:spPr>
            <p:txBody>
              <a:bodyPr wrap="square" rtlCol="0">
                <a:spAutoFit/>
              </a:bodyPr>
              <a:lstStyle/>
              <a:p>
                <a:r>
                  <a:rPr lang="en-US" sz="1800" b="1">
                    <a:solidFill>
                      <a:schemeClr val="tx1"/>
                    </a:solidFill>
                    <a:latin typeface="Century Gothic" panose="020B0502020202020204" pitchFamily="34" charset="0"/>
                  </a:rPr>
                  <a:t>Guiding</a:t>
                </a:r>
              </a:p>
              <a:p>
                <a:r>
                  <a:rPr lang="en-US" sz="1800" b="1">
                    <a:solidFill>
                      <a:schemeClr val="tx1"/>
                    </a:solidFill>
                    <a:latin typeface="Century Gothic" panose="020B0502020202020204" pitchFamily="34" charset="0"/>
                  </a:rPr>
                  <a:t>Principles</a:t>
                </a:r>
              </a:p>
              <a:p>
                <a:pPr>
                  <a:spcBef>
                    <a:spcPts val="600"/>
                  </a:spcBef>
                </a:pPr>
                <a:r>
                  <a:rPr lang="en-US" sz="1500" kern="1200">
                    <a:solidFill>
                      <a:schemeClr val="tx1"/>
                    </a:solidFill>
                    <a:latin typeface="+mn-lt"/>
                    <a:ea typeface="+mn-ea"/>
                    <a:cs typeface="+mn-cs"/>
                  </a:rPr>
                  <a:t>Evidence-based public health practice</a:t>
                </a:r>
              </a:p>
              <a:p>
                <a:pPr>
                  <a:spcBef>
                    <a:spcPts val="600"/>
                  </a:spcBef>
                </a:pPr>
                <a:r>
                  <a:rPr lang="en-US" sz="1500" kern="1200">
                    <a:solidFill>
                      <a:schemeClr val="tx1"/>
                    </a:solidFill>
                    <a:latin typeface="+mn-lt"/>
                    <a:ea typeface="+mn-ea"/>
                    <a:cs typeface="+mn-cs"/>
                    <a:sym typeface="Wingdings"/>
                  </a:rPr>
                  <a:t>Partnership</a:t>
                </a:r>
              </a:p>
              <a:p>
                <a:pPr>
                  <a:spcBef>
                    <a:spcPts val="600"/>
                  </a:spcBef>
                </a:pPr>
                <a:r>
                  <a:rPr lang="en-US" sz="1500" kern="1200">
                    <a:solidFill>
                      <a:schemeClr val="tx1"/>
                    </a:solidFill>
                    <a:latin typeface="+mn-lt"/>
                    <a:ea typeface="+mn-ea"/>
                    <a:cs typeface="+mn-cs"/>
                    <a:sym typeface="Wingdings"/>
                  </a:rPr>
                  <a:t>Transparency</a:t>
                </a:r>
              </a:p>
              <a:p>
                <a:pPr>
                  <a:spcBef>
                    <a:spcPts val="600"/>
                  </a:spcBef>
                </a:pPr>
                <a:r>
                  <a:rPr lang="en-US" sz="1500" kern="1200">
                    <a:solidFill>
                      <a:schemeClr val="tx1"/>
                    </a:solidFill>
                    <a:latin typeface="+mn-lt"/>
                    <a:ea typeface="+mn-ea"/>
                    <a:cs typeface="+mn-cs"/>
                    <a:sym typeface="Wingdings"/>
                  </a:rPr>
                  <a:t>Health equity</a:t>
                </a:r>
              </a:p>
              <a:p>
                <a:pPr>
                  <a:spcBef>
                    <a:spcPts val="600"/>
                  </a:spcBef>
                </a:pPr>
                <a:r>
                  <a:rPr lang="en-US" sz="1500" kern="1200">
                    <a:solidFill>
                      <a:schemeClr val="tx1"/>
                    </a:solidFill>
                    <a:latin typeface="+mn-lt"/>
                    <a:ea typeface="+mn-ea"/>
                    <a:cs typeface="+mn-cs"/>
                    <a:sym typeface="Wingdings"/>
                  </a:rPr>
                  <a:t>Seven generations</a:t>
                </a:r>
                <a:endParaRPr lang="en-US" sz="1500" kern="1200">
                  <a:solidFill>
                    <a:schemeClr val="tx1"/>
                  </a:solidFill>
                  <a:latin typeface="+mn-lt"/>
                  <a:ea typeface="+mn-ea"/>
                  <a:cs typeface="+mn-cs"/>
                </a:endParaRPr>
              </a:p>
            </p:txBody>
          </p:sp>
          <p:sp>
            <p:nvSpPr>
              <p:cNvPr id="35" name="Oval 34">
                <a:extLst>
                  <a:ext uri="{C183D7F6-B498-43B3-948B-1728B52AA6E4}">
                    <adec:decorative xmlns:adec="http://schemas.microsoft.com/office/drawing/2017/decorative" val="1"/>
                  </a:ext>
                </a:extLst>
              </p:cNvPr>
              <p:cNvSpPr/>
              <p:nvPr/>
            </p:nvSpPr>
            <p:spPr>
              <a:xfrm>
                <a:off x="846099" y="2076018"/>
                <a:ext cx="24698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349D96"/>
                    </a:solidFill>
                    <a:sym typeface="Wingdings" panose="05000000000000000000" pitchFamily="2" charset="2"/>
                  </a:rPr>
                  <a:t></a:t>
                </a:r>
                <a:endParaRPr lang="en-US" sz="4000">
                  <a:solidFill>
                    <a:srgbClr val="349D96"/>
                  </a:solidFill>
                </a:endParaRPr>
              </a:p>
            </p:txBody>
          </p:sp>
          <p:sp>
            <p:nvSpPr>
              <p:cNvPr id="36" name="Oval 35">
                <a:extLst>
                  <a:ext uri="{C183D7F6-B498-43B3-948B-1728B52AA6E4}">
                    <adec:decorative xmlns:adec="http://schemas.microsoft.com/office/drawing/2017/decorative" val="1"/>
                  </a:ext>
                </a:extLst>
              </p:cNvPr>
              <p:cNvSpPr/>
              <p:nvPr/>
            </p:nvSpPr>
            <p:spPr>
              <a:xfrm>
                <a:off x="3557912" y="2076017"/>
                <a:ext cx="24698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349D96"/>
                    </a:solidFill>
                    <a:sym typeface="Wingdings" panose="05000000000000000000" pitchFamily="2" charset="2"/>
                  </a:rPr>
                  <a:t></a:t>
                </a:r>
                <a:endParaRPr lang="en-US" sz="4000">
                  <a:solidFill>
                    <a:srgbClr val="349D96"/>
                  </a:solidFill>
                </a:endParaRPr>
              </a:p>
            </p:txBody>
          </p:sp>
          <p:sp>
            <p:nvSpPr>
              <p:cNvPr id="37" name="Oval 36">
                <a:extLst>
                  <a:ext uri="{C183D7F6-B498-43B3-948B-1728B52AA6E4}">
                    <adec:decorative xmlns:adec="http://schemas.microsoft.com/office/drawing/2017/decorative" val="1"/>
                  </a:ext>
                </a:extLst>
              </p:cNvPr>
              <p:cNvSpPr/>
              <p:nvPr/>
            </p:nvSpPr>
            <p:spPr>
              <a:xfrm>
                <a:off x="6267797" y="2073135"/>
                <a:ext cx="24698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349D96"/>
                    </a:solidFill>
                    <a:sym typeface="Wingdings" panose="05000000000000000000" pitchFamily="2" charset="2"/>
                  </a:rPr>
                  <a:t></a:t>
                </a:r>
                <a:endParaRPr lang="en-US" sz="4000">
                  <a:solidFill>
                    <a:srgbClr val="349D96"/>
                  </a:solidFill>
                </a:endParaRPr>
              </a:p>
            </p:txBody>
          </p:sp>
        </p:grpSp>
        <p:sp>
          <p:nvSpPr>
            <p:cNvPr id="29" name="Oval 28">
              <a:extLst>
                <a:ext uri="{C183D7F6-B498-43B3-948B-1728B52AA6E4}">
                  <adec:decorative xmlns:adec="http://schemas.microsoft.com/office/drawing/2017/decorative" val="1"/>
                </a:ext>
              </a:extLst>
            </p:cNvPr>
            <p:cNvSpPr/>
            <p:nvPr/>
          </p:nvSpPr>
          <p:spPr>
            <a:xfrm>
              <a:off x="892593" y="4125259"/>
              <a:ext cx="24698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349D96"/>
                  </a:solidFill>
                  <a:sym typeface="Wingdings" panose="05000000000000000000" pitchFamily="2" charset="2"/>
                </a:rPr>
                <a:t></a:t>
              </a:r>
              <a:endParaRPr lang="en-US" sz="4000">
                <a:solidFill>
                  <a:srgbClr val="349D96"/>
                </a:solidFill>
              </a:endParaRPr>
            </a:p>
          </p:txBody>
        </p:sp>
        <p:sp>
          <p:nvSpPr>
            <p:cNvPr id="30" name="Oval 29">
              <a:extLst>
                <a:ext uri="{C183D7F6-B498-43B3-948B-1728B52AA6E4}">
                  <adec:decorative xmlns:adec="http://schemas.microsoft.com/office/drawing/2017/decorative" val="1"/>
                </a:ext>
              </a:extLst>
            </p:cNvPr>
            <p:cNvSpPr/>
            <p:nvPr/>
          </p:nvSpPr>
          <p:spPr>
            <a:xfrm>
              <a:off x="3604406" y="4125258"/>
              <a:ext cx="24698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349D96"/>
                  </a:solidFill>
                  <a:sym typeface="Wingdings" panose="05000000000000000000" pitchFamily="2" charset="2"/>
                </a:rPr>
                <a:t></a:t>
              </a:r>
              <a:endParaRPr lang="en-US" sz="4000">
                <a:solidFill>
                  <a:srgbClr val="349D96"/>
                </a:solidFill>
              </a:endParaRPr>
            </a:p>
          </p:txBody>
        </p:sp>
        <p:sp>
          <p:nvSpPr>
            <p:cNvPr id="31" name="Oval 30">
              <a:extLst>
                <a:ext uri="{C183D7F6-B498-43B3-948B-1728B52AA6E4}">
                  <adec:decorative xmlns:adec="http://schemas.microsoft.com/office/drawing/2017/decorative" val="1"/>
                </a:ext>
              </a:extLst>
            </p:cNvPr>
            <p:cNvSpPr/>
            <p:nvPr/>
          </p:nvSpPr>
          <p:spPr>
            <a:xfrm>
              <a:off x="6314291" y="4122376"/>
              <a:ext cx="24698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349D96"/>
                  </a:solidFill>
                  <a:sym typeface="Wingdings" panose="05000000000000000000" pitchFamily="2" charset="2"/>
                </a:rPr>
                <a:t></a:t>
              </a:r>
              <a:endParaRPr lang="en-US" sz="4000">
                <a:solidFill>
                  <a:srgbClr val="349D96"/>
                </a:solidFill>
              </a:endParaRPr>
            </a:p>
          </p:txBody>
        </p:sp>
      </p:grpSp>
      <p:sp>
        <p:nvSpPr>
          <p:cNvPr id="23" name="Title 2"/>
          <p:cNvSpPr>
            <a:spLocks noGrp="1"/>
          </p:cNvSpPr>
          <p:nvPr>
            <p:ph type="title" hasCustomPrompt="1"/>
          </p:nvPr>
        </p:nvSpPr>
        <p:spPr>
          <a:xfrm>
            <a:off x="2379" y="682993"/>
            <a:ext cx="12192000" cy="405063"/>
          </a:xfrm>
        </p:spPr>
        <p:txBody>
          <a:bodyPr>
            <a:normAutofit/>
          </a:bodyPr>
          <a:lstStyle>
            <a:lvl1pPr algn="ctr">
              <a:defRPr sz="3000"/>
            </a:lvl1pPr>
          </a:lstStyle>
          <a:p>
            <a:r>
              <a:rPr lang="en-US"/>
              <a:t>DOH Strategic Plan</a:t>
            </a:r>
          </a:p>
        </p:txBody>
      </p:sp>
    </p:spTree>
    <p:extLst>
      <p:ext uri="{BB962C8B-B14F-4D97-AF65-F5344CB8AC3E}">
        <p14:creationId xmlns:p14="http://schemas.microsoft.com/office/powerpoint/2010/main" val="35069376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Unordered List 1">
    <p:spTree>
      <p:nvGrpSpPr>
        <p:cNvPr id="1" name=""/>
        <p:cNvGrpSpPr/>
        <p:nvPr/>
      </p:nvGrpSpPr>
      <p:grpSpPr>
        <a:xfrm>
          <a:off x="0" y="0"/>
          <a:ext cx="0" cy="0"/>
          <a:chOff x="0" y="0"/>
          <a:chExt cx="0" cy="0"/>
        </a:xfrm>
      </p:grpSpPr>
      <p:sp>
        <p:nvSpPr>
          <p:cNvPr id="15" name="Oval 14">
            <a:extLst>
              <a:ext uri="{C183D7F6-B498-43B3-948B-1728B52AA6E4}">
                <adec:decorative xmlns:adec="http://schemas.microsoft.com/office/drawing/2017/decorative" val="1"/>
              </a:ext>
            </a:extLst>
          </p:cNvPr>
          <p:cNvSpPr/>
          <p:nvPr/>
        </p:nvSpPr>
        <p:spPr>
          <a:xfrm>
            <a:off x="1128133" y="2076019"/>
            <a:ext cx="32931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349D96"/>
                </a:solidFill>
                <a:sym typeface="Wingdings" panose="05000000000000000000" pitchFamily="2" charset="2"/>
              </a:rPr>
              <a:t></a:t>
            </a:r>
            <a:endParaRPr lang="en-US" sz="4000">
              <a:solidFill>
                <a:srgbClr val="349D96"/>
              </a:solidFill>
            </a:endParaRPr>
          </a:p>
        </p:txBody>
      </p:sp>
      <p:sp>
        <p:nvSpPr>
          <p:cNvPr id="16" name="Oval 15">
            <a:extLst>
              <a:ext uri="{C183D7F6-B498-43B3-948B-1728B52AA6E4}">
                <adec:decorative xmlns:adec="http://schemas.microsoft.com/office/drawing/2017/decorative" val="1"/>
              </a:ext>
            </a:extLst>
          </p:cNvPr>
          <p:cNvSpPr/>
          <p:nvPr/>
        </p:nvSpPr>
        <p:spPr>
          <a:xfrm>
            <a:off x="6488154" y="2076018"/>
            <a:ext cx="32931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349D96"/>
                </a:solidFill>
                <a:sym typeface="Wingdings" panose="05000000000000000000" pitchFamily="2" charset="2"/>
              </a:rPr>
              <a:t></a:t>
            </a:r>
            <a:endParaRPr lang="en-US" sz="4000">
              <a:solidFill>
                <a:srgbClr val="349D96"/>
              </a:solidFill>
            </a:endParaRPr>
          </a:p>
        </p:txBody>
      </p:sp>
      <p:sp>
        <p:nvSpPr>
          <p:cNvPr id="20" name="Text Placeholder 19"/>
          <p:cNvSpPr>
            <a:spLocks noGrp="1"/>
          </p:cNvSpPr>
          <p:nvPr userDrawn="1">
            <p:ph type="body" sz="quarter" idx="22" hasCustomPrompt="1"/>
          </p:nvPr>
        </p:nvSpPr>
        <p:spPr>
          <a:xfrm>
            <a:off x="1751719" y="2106227"/>
            <a:ext cx="4011964" cy="373362"/>
          </a:xfrm>
        </p:spPr>
        <p:txBody>
          <a:bodyPr>
            <a:noAutofit/>
          </a:bodyPr>
          <a:lstStyle>
            <a:lvl1pPr marL="0" indent="0">
              <a:buNone/>
              <a:defRPr sz="2200" b="1">
                <a:solidFill>
                  <a:schemeClr val="tx1"/>
                </a:solidFill>
                <a:latin typeface="+mn-lt"/>
              </a:defRPr>
            </a:lvl1pPr>
          </a:lstStyle>
          <a:p>
            <a:pPr lvl="0"/>
            <a:r>
              <a:rPr lang="en-US"/>
              <a:t>Text…</a:t>
            </a:r>
          </a:p>
        </p:txBody>
      </p:sp>
      <p:sp>
        <p:nvSpPr>
          <p:cNvPr id="21" name="Text Placeholder 19"/>
          <p:cNvSpPr>
            <a:spLocks noGrp="1"/>
          </p:cNvSpPr>
          <p:nvPr userDrawn="1">
            <p:ph type="body" sz="quarter" idx="23" hasCustomPrompt="1"/>
          </p:nvPr>
        </p:nvSpPr>
        <p:spPr>
          <a:xfrm>
            <a:off x="7118621" y="2106227"/>
            <a:ext cx="4011964" cy="373362"/>
          </a:xfrm>
        </p:spPr>
        <p:txBody>
          <a:bodyPr>
            <a:noAutofit/>
          </a:bodyPr>
          <a:lstStyle>
            <a:lvl1pPr marL="0" indent="0">
              <a:buNone/>
              <a:defRPr sz="2200" b="1">
                <a:solidFill>
                  <a:schemeClr val="tx1"/>
                </a:solidFill>
                <a:latin typeface="+mn-lt"/>
              </a:defRPr>
            </a:lvl1pPr>
          </a:lstStyle>
          <a:p>
            <a:pPr lvl="0"/>
            <a:r>
              <a:rPr lang="en-US"/>
              <a:t>Text…</a:t>
            </a:r>
          </a:p>
        </p:txBody>
      </p:sp>
      <p:sp>
        <p:nvSpPr>
          <p:cNvPr id="23" name="Text Placeholder 22"/>
          <p:cNvSpPr>
            <a:spLocks noGrp="1"/>
          </p:cNvSpPr>
          <p:nvPr userDrawn="1">
            <p:ph type="body" sz="quarter" idx="24" hasCustomPrompt="1"/>
          </p:nvPr>
        </p:nvSpPr>
        <p:spPr>
          <a:xfrm>
            <a:off x="1752601" y="2480365"/>
            <a:ext cx="4011084" cy="3617913"/>
          </a:xfrm>
        </p:spPr>
        <p:txBody>
          <a:bodyPr>
            <a:noAutofit/>
          </a:bodyPr>
          <a:lstStyle>
            <a:lvl1pPr marL="0" indent="0">
              <a:buNone/>
              <a:defRPr sz="2200" baseline="0">
                <a:solidFill>
                  <a:schemeClr val="tx1"/>
                </a:solidFill>
                <a:latin typeface="+mn-lt"/>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a:t>Text…</a:t>
            </a:r>
          </a:p>
        </p:txBody>
      </p:sp>
      <p:sp>
        <p:nvSpPr>
          <p:cNvPr id="24" name="Text Placeholder 22"/>
          <p:cNvSpPr>
            <a:spLocks noGrp="1"/>
          </p:cNvSpPr>
          <p:nvPr userDrawn="1">
            <p:ph type="body" sz="quarter" idx="25" hasCustomPrompt="1"/>
          </p:nvPr>
        </p:nvSpPr>
        <p:spPr>
          <a:xfrm>
            <a:off x="7119501" y="2486904"/>
            <a:ext cx="4011084" cy="3611426"/>
          </a:xfrm>
        </p:spPr>
        <p:txBody>
          <a:bodyPr>
            <a:noAutofit/>
          </a:bodyPr>
          <a:lstStyle>
            <a:lvl1pPr marL="0" indent="0">
              <a:buNone/>
              <a:defRPr sz="2200">
                <a:solidFill>
                  <a:schemeClr val="tx1"/>
                </a:solidFill>
                <a:latin typeface="+mn-lt"/>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a:t>Text…</a:t>
            </a:r>
          </a:p>
        </p:txBody>
      </p:sp>
      <p:cxnSp>
        <p:nvCxnSpPr>
          <p:cNvPr id="25" name="Straight Connector 24"/>
          <p:cNvCxnSpPr/>
          <p:nvPr userDrawn="1"/>
        </p:nvCxnSpPr>
        <p:spPr>
          <a:xfrm flipV="1">
            <a:off x="5763752" y="1246350"/>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12" name="TextBox 11"/>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a:t>
            </a:r>
            <a:r>
              <a:rPr lang="en-US" sz="1800" baseline="0">
                <a:solidFill>
                  <a:srgbClr val="349D96"/>
                </a:solidFill>
                <a:latin typeface="Century Gothic" panose="020B0502020202020204" pitchFamily="34" charset="0"/>
              </a:rPr>
              <a:t> Department of Health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13" name="Title 1"/>
          <p:cNvSpPr>
            <a:spLocks noGrp="1"/>
          </p:cNvSpPr>
          <p:nvPr>
            <p:ph type="title" hasCustomPrompt="1"/>
          </p:nvPr>
        </p:nvSpPr>
        <p:spPr>
          <a:xfrm>
            <a:off x="0" y="673199"/>
            <a:ext cx="12191997" cy="482805"/>
          </a:xfrm>
        </p:spPr>
        <p:txBody>
          <a:bodyPr>
            <a:normAutofit/>
          </a:bodyPr>
          <a:lstStyle>
            <a:lvl1pPr algn="ctr">
              <a:defRPr sz="3000"/>
            </a:lvl1pPr>
          </a:lstStyle>
          <a:p>
            <a:pPr lvl="0"/>
            <a:r>
              <a:rPr lang="en-US"/>
              <a:t>Unordered List 1</a:t>
            </a:r>
          </a:p>
        </p:txBody>
      </p:sp>
    </p:spTree>
    <p:extLst>
      <p:ext uri="{BB962C8B-B14F-4D97-AF65-F5344CB8AC3E}">
        <p14:creationId xmlns:p14="http://schemas.microsoft.com/office/powerpoint/2010/main" val="32088124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Unordered List 2">
    <p:spTree>
      <p:nvGrpSpPr>
        <p:cNvPr id="1" name=""/>
        <p:cNvGrpSpPr/>
        <p:nvPr/>
      </p:nvGrpSpPr>
      <p:grpSpPr>
        <a:xfrm>
          <a:off x="0" y="0"/>
          <a:ext cx="0" cy="0"/>
          <a:chOff x="0" y="0"/>
          <a:chExt cx="0" cy="0"/>
        </a:xfrm>
      </p:grpSpPr>
      <p:cxnSp>
        <p:nvCxnSpPr>
          <p:cNvPr id="25" name="Straight Connector 24"/>
          <p:cNvCxnSpPr/>
          <p:nvPr userDrawn="1"/>
        </p:nvCxnSpPr>
        <p:spPr>
          <a:xfrm flipV="1">
            <a:off x="5763752" y="1246350"/>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13" name="Oval 12"/>
          <p:cNvSpPr/>
          <p:nvPr userDrawn="1"/>
        </p:nvSpPr>
        <p:spPr>
          <a:xfrm>
            <a:off x="987461" y="2076019"/>
            <a:ext cx="32931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4000">
                <a:solidFill>
                  <a:srgbClr val="349D96"/>
                </a:solidFill>
                <a:sym typeface="Wingdings" panose="05000000000000000000" pitchFamily="2" charset="2"/>
              </a:rPr>
              <a:t></a:t>
            </a:r>
            <a:endParaRPr lang="en-US" sz="4000">
              <a:solidFill>
                <a:srgbClr val="349D96"/>
              </a:solidFill>
            </a:endParaRPr>
          </a:p>
        </p:txBody>
      </p:sp>
      <p:sp>
        <p:nvSpPr>
          <p:cNvPr id="14" name="Oval 13"/>
          <p:cNvSpPr/>
          <p:nvPr userDrawn="1"/>
        </p:nvSpPr>
        <p:spPr>
          <a:xfrm>
            <a:off x="4603211" y="2076018"/>
            <a:ext cx="32931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4000">
                <a:solidFill>
                  <a:srgbClr val="349D96"/>
                </a:solidFill>
                <a:sym typeface="Wingdings" panose="05000000000000000000" pitchFamily="2" charset="2"/>
              </a:rPr>
              <a:t></a:t>
            </a:r>
            <a:endParaRPr lang="en-US" sz="4000">
              <a:solidFill>
                <a:srgbClr val="349D96"/>
              </a:solidFill>
            </a:endParaRPr>
          </a:p>
        </p:txBody>
      </p:sp>
      <p:sp>
        <p:nvSpPr>
          <p:cNvPr id="17" name="Oval 16"/>
          <p:cNvSpPr/>
          <p:nvPr userDrawn="1"/>
        </p:nvSpPr>
        <p:spPr>
          <a:xfrm>
            <a:off x="8216391" y="2078052"/>
            <a:ext cx="32931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4000">
                <a:solidFill>
                  <a:srgbClr val="349D96"/>
                </a:solidFill>
                <a:sym typeface="Wingdings" panose="05000000000000000000" pitchFamily="2" charset="2"/>
              </a:rPr>
              <a:t></a:t>
            </a:r>
            <a:endParaRPr lang="en-US" sz="4000">
              <a:solidFill>
                <a:srgbClr val="349D96"/>
              </a:solidFill>
            </a:endParaRPr>
          </a:p>
        </p:txBody>
      </p:sp>
      <p:sp>
        <p:nvSpPr>
          <p:cNvPr id="3" name="Text Placeholder 2"/>
          <p:cNvSpPr>
            <a:spLocks noGrp="1"/>
          </p:cNvSpPr>
          <p:nvPr>
            <p:ph type="body" sz="quarter" idx="22" hasCustomPrompt="1"/>
          </p:nvPr>
        </p:nvSpPr>
        <p:spPr>
          <a:xfrm>
            <a:off x="1611928" y="2097855"/>
            <a:ext cx="2387600" cy="372955"/>
          </a:xfrm>
        </p:spPr>
        <p:txBody>
          <a:bodyPr>
            <a:noAutofit/>
          </a:bodyPr>
          <a:lstStyle>
            <a:lvl1pPr marL="285750" indent="-285750">
              <a:buNone/>
              <a:defRPr lang="en-US" sz="2200" b="1"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19" name="Text Placeholder 2"/>
          <p:cNvSpPr>
            <a:spLocks noGrp="1"/>
          </p:cNvSpPr>
          <p:nvPr>
            <p:ph type="body" sz="quarter" idx="23" hasCustomPrompt="1"/>
          </p:nvPr>
        </p:nvSpPr>
        <p:spPr>
          <a:xfrm>
            <a:off x="5242703" y="2097855"/>
            <a:ext cx="2387600" cy="372955"/>
          </a:xfrm>
        </p:spPr>
        <p:txBody>
          <a:bodyPr>
            <a:noAutofit/>
          </a:bodyPr>
          <a:lstStyle>
            <a:lvl1pPr marL="285750" indent="-285750">
              <a:buNone/>
              <a:defRPr lang="en-US" sz="2200" b="1" kern="120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22" name="Text Placeholder 2"/>
          <p:cNvSpPr>
            <a:spLocks noGrp="1"/>
          </p:cNvSpPr>
          <p:nvPr>
            <p:ph type="body" sz="quarter" idx="24" hasCustomPrompt="1"/>
          </p:nvPr>
        </p:nvSpPr>
        <p:spPr>
          <a:xfrm>
            <a:off x="8847297" y="2097855"/>
            <a:ext cx="2387600" cy="372955"/>
          </a:xfrm>
        </p:spPr>
        <p:txBody>
          <a:bodyPr>
            <a:noAutofit/>
          </a:bodyPr>
          <a:lstStyle>
            <a:lvl1pPr marL="285750" indent="-285750">
              <a:buNone/>
              <a:defRPr lang="en-US" sz="2200" b="1" kern="120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5" name="Text Placeholder 4"/>
          <p:cNvSpPr>
            <a:spLocks noGrp="1"/>
          </p:cNvSpPr>
          <p:nvPr>
            <p:ph type="body" sz="quarter" idx="25" hasCustomPrompt="1"/>
          </p:nvPr>
        </p:nvSpPr>
        <p:spPr>
          <a:xfrm>
            <a:off x="1611928" y="2474230"/>
            <a:ext cx="2387600" cy="3702416"/>
          </a:xfrm>
        </p:spPr>
        <p:txBody>
          <a:bodyPr>
            <a:noAutofit/>
          </a:bodyPr>
          <a:lstStyle>
            <a:lvl1pPr marL="285750" indent="-285750">
              <a:buNone/>
              <a:defRPr lang="en-US" sz="2200"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26" name="Text Placeholder 4"/>
          <p:cNvSpPr>
            <a:spLocks noGrp="1"/>
          </p:cNvSpPr>
          <p:nvPr>
            <p:ph type="body" sz="quarter" idx="26" hasCustomPrompt="1"/>
          </p:nvPr>
        </p:nvSpPr>
        <p:spPr>
          <a:xfrm>
            <a:off x="5242525" y="2474230"/>
            <a:ext cx="2387600" cy="3691680"/>
          </a:xfrm>
        </p:spPr>
        <p:txBody>
          <a:bodyPr>
            <a:noAutofit/>
          </a:bodyPr>
          <a:lstStyle>
            <a:lvl1pPr marL="285750" indent="-285750">
              <a:buNone/>
              <a:defRPr lang="en-US" sz="2200"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27" name="Text Placeholder 4"/>
          <p:cNvSpPr>
            <a:spLocks noGrp="1"/>
          </p:cNvSpPr>
          <p:nvPr>
            <p:ph type="body" sz="quarter" idx="27" hasCustomPrompt="1"/>
          </p:nvPr>
        </p:nvSpPr>
        <p:spPr>
          <a:xfrm>
            <a:off x="8846711" y="2474230"/>
            <a:ext cx="2387600" cy="3691680"/>
          </a:xfrm>
        </p:spPr>
        <p:txBody>
          <a:bodyPr>
            <a:noAutofit/>
          </a:bodyPr>
          <a:lstStyle>
            <a:lvl1pPr marL="285750" indent="-285750">
              <a:buNone/>
              <a:defRPr lang="en-US" sz="2200"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15" name="TextBox 14"/>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a:t>
            </a:r>
            <a:r>
              <a:rPr lang="en-US" sz="1800" baseline="0">
                <a:solidFill>
                  <a:srgbClr val="349D96"/>
                </a:solidFill>
                <a:latin typeface="Century Gothic" panose="020B0502020202020204" pitchFamily="34" charset="0"/>
              </a:rPr>
              <a:t>Department of Health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16" name="Title 1"/>
          <p:cNvSpPr>
            <a:spLocks noGrp="1"/>
          </p:cNvSpPr>
          <p:nvPr>
            <p:ph type="title" hasCustomPrompt="1"/>
          </p:nvPr>
        </p:nvSpPr>
        <p:spPr>
          <a:xfrm>
            <a:off x="1" y="673974"/>
            <a:ext cx="12180916" cy="482030"/>
          </a:xfrm>
        </p:spPr>
        <p:txBody>
          <a:bodyPr>
            <a:normAutofit/>
          </a:bodyPr>
          <a:lstStyle>
            <a:lvl1pPr algn="ctr">
              <a:defRPr sz="3000"/>
            </a:lvl1pPr>
          </a:lstStyle>
          <a:p>
            <a:pPr lvl="0"/>
            <a:r>
              <a:rPr lang="en-US"/>
              <a:t>Unordered List 2</a:t>
            </a:r>
          </a:p>
        </p:txBody>
      </p:sp>
    </p:spTree>
    <p:extLst>
      <p:ext uri="{BB962C8B-B14F-4D97-AF65-F5344CB8AC3E}">
        <p14:creationId xmlns:p14="http://schemas.microsoft.com/office/powerpoint/2010/main" val="3122056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OH Strategic Plan">
    <p:spTree>
      <p:nvGrpSpPr>
        <p:cNvPr id="1" name=""/>
        <p:cNvGrpSpPr/>
        <p:nvPr/>
      </p:nvGrpSpPr>
      <p:grpSpPr>
        <a:xfrm>
          <a:off x="0" y="0"/>
          <a:ext cx="0" cy="0"/>
          <a:chOff x="0" y="0"/>
          <a:chExt cx="0" cy="0"/>
        </a:xfrm>
      </p:grpSpPr>
      <p:cxnSp>
        <p:nvCxnSpPr>
          <p:cNvPr id="25" name="Straight Connector 24"/>
          <p:cNvCxnSpPr/>
          <p:nvPr userDrawn="1"/>
        </p:nvCxnSpPr>
        <p:spPr>
          <a:xfrm flipV="1">
            <a:off x="5763752" y="1246350"/>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grpSp>
        <p:nvGrpSpPr>
          <p:cNvPr id="15" name="Group 14"/>
          <p:cNvGrpSpPr/>
          <p:nvPr userDrawn="1"/>
        </p:nvGrpSpPr>
        <p:grpSpPr>
          <a:xfrm>
            <a:off x="888977" y="1487830"/>
            <a:ext cx="10599630" cy="4451286"/>
            <a:chOff x="975368" y="1460430"/>
            <a:chExt cx="7949725" cy="4451286"/>
          </a:xfrm>
        </p:grpSpPr>
        <p:sp>
          <p:nvSpPr>
            <p:cNvPr id="16" name="TextBox 15"/>
            <p:cNvSpPr txBox="1"/>
            <p:nvPr/>
          </p:nvSpPr>
          <p:spPr>
            <a:xfrm>
              <a:off x="4095976" y="4080445"/>
              <a:ext cx="2332018" cy="1831271"/>
            </a:xfrm>
            <a:prstGeom prst="rect">
              <a:avLst/>
            </a:prstGeom>
            <a:noFill/>
            <a:ln>
              <a:noFill/>
            </a:ln>
          </p:spPr>
          <p:txBody>
            <a:bodyPr wrap="square" rtlCol="0">
              <a:spAutoFit/>
            </a:bodyPr>
            <a:lstStyle/>
            <a:p>
              <a:r>
                <a:rPr lang="en-US" sz="1800" b="1">
                  <a:solidFill>
                    <a:schemeClr val="tx1"/>
                  </a:solidFill>
                  <a:latin typeface="Century Gothic" panose="020B0502020202020204" pitchFamily="34" charset="0"/>
                </a:rPr>
                <a:t>Strategy</a:t>
              </a:r>
            </a:p>
            <a:p>
              <a:pPr>
                <a:spcBef>
                  <a:spcPts val="600"/>
                </a:spcBef>
              </a:pPr>
              <a:r>
                <a:rPr lang="en-US" sz="1500" kern="1200">
                  <a:solidFill>
                    <a:schemeClr val="tx1"/>
                  </a:solidFill>
                  <a:latin typeface="+mn-lt"/>
                  <a:ea typeface="+mn-ea"/>
                  <a:cs typeface="+mn-cs"/>
                </a:rPr>
                <a:t>Through collaborations and partnerships, we will leverage the knowledge, relation-ships and resources necessary to influence the conditions that promote good health and safety for everyone.</a:t>
              </a:r>
            </a:p>
          </p:txBody>
        </p:sp>
        <p:sp>
          <p:nvSpPr>
            <p:cNvPr id="20" name="TextBox 19"/>
            <p:cNvSpPr txBox="1"/>
            <p:nvPr/>
          </p:nvSpPr>
          <p:spPr>
            <a:xfrm>
              <a:off x="6818305" y="4080608"/>
              <a:ext cx="2106788" cy="1369606"/>
            </a:xfrm>
            <a:prstGeom prst="rect">
              <a:avLst/>
            </a:prstGeom>
            <a:noFill/>
            <a:ln>
              <a:noFill/>
            </a:ln>
          </p:spPr>
          <p:txBody>
            <a:bodyPr wrap="square" rtlCol="0">
              <a:spAutoFit/>
            </a:bodyPr>
            <a:lstStyle/>
            <a:p>
              <a:r>
                <a:rPr lang="en-US" sz="1800" b="1">
                  <a:solidFill>
                    <a:schemeClr val="tx1"/>
                  </a:solidFill>
                  <a:latin typeface="Century Gothic" panose="020B0502020202020204" pitchFamily="34" charset="0"/>
                </a:rPr>
                <a:t>Mission</a:t>
              </a:r>
            </a:p>
            <a:p>
              <a:pPr>
                <a:spcBef>
                  <a:spcPts val="600"/>
                </a:spcBef>
              </a:pPr>
              <a:r>
                <a:rPr lang="en-US" sz="1500" kern="1200">
                  <a:solidFill>
                    <a:schemeClr val="tx1"/>
                  </a:solidFill>
                  <a:latin typeface="+mn-lt"/>
                  <a:ea typeface="+mn-ea"/>
                  <a:cs typeface="+mn-cs"/>
                </a:rPr>
                <a:t>The Department of Health works with others to protect and improve the health</a:t>
              </a:r>
            </a:p>
            <a:p>
              <a:pPr>
                <a:spcBef>
                  <a:spcPts val="0"/>
                </a:spcBef>
              </a:pPr>
              <a:r>
                <a:rPr lang="en-US" sz="1500" kern="1200">
                  <a:solidFill>
                    <a:schemeClr val="tx1"/>
                  </a:solidFill>
                  <a:latin typeface="+mn-lt"/>
                  <a:ea typeface="+mn-ea"/>
                  <a:cs typeface="+mn-cs"/>
                </a:rPr>
                <a:t>of all people in Washington.</a:t>
              </a:r>
            </a:p>
          </p:txBody>
        </p:sp>
        <p:sp>
          <p:nvSpPr>
            <p:cNvPr id="21" name="TextBox 20"/>
            <p:cNvSpPr txBox="1"/>
            <p:nvPr/>
          </p:nvSpPr>
          <p:spPr>
            <a:xfrm>
              <a:off x="1357926" y="4081738"/>
              <a:ext cx="2116475" cy="1369606"/>
            </a:xfrm>
            <a:prstGeom prst="rect">
              <a:avLst/>
            </a:prstGeom>
            <a:noFill/>
            <a:ln>
              <a:noFill/>
            </a:ln>
          </p:spPr>
          <p:txBody>
            <a:bodyPr wrap="square" rtlCol="0">
              <a:spAutoFit/>
            </a:bodyPr>
            <a:lstStyle/>
            <a:p>
              <a:r>
                <a:rPr lang="en-US" sz="1800" b="1">
                  <a:solidFill>
                    <a:schemeClr val="tx1"/>
                  </a:solidFill>
                  <a:latin typeface="Century Gothic" panose="020B0502020202020204" pitchFamily="34" charset="0"/>
                </a:rPr>
                <a:t>Vision</a:t>
              </a:r>
            </a:p>
            <a:p>
              <a:pPr>
                <a:spcBef>
                  <a:spcPts val="600"/>
                </a:spcBef>
              </a:pPr>
              <a:r>
                <a:rPr lang="en-US" sz="1500" kern="1200">
                  <a:solidFill>
                    <a:schemeClr val="tx1"/>
                  </a:solidFill>
                  <a:latin typeface="+mn-lt"/>
                  <a:ea typeface="+mn-ea"/>
                  <a:cs typeface="+mn-cs"/>
                </a:rPr>
                <a:t>People in Washington enjoy longer and healthier lives because they live in healthy families and communities.</a:t>
              </a:r>
            </a:p>
          </p:txBody>
        </p:sp>
        <p:grpSp>
          <p:nvGrpSpPr>
            <p:cNvPr id="28" name="Group 27"/>
            <p:cNvGrpSpPr/>
            <p:nvPr/>
          </p:nvGrpSpPr>
          <p:grpSpPr>
            <a:xfrm>
              <a:off x="975368" y="1460430"/>
              <a:ext cx="7949725" cy="2416050"/>
              <a:chOff x="928874" y="1909880"/>
              <a:chExt cx="7949725" cy="2416050"/>
            </a:xfrm>
          </p:grpSpPr>
          <p:sp>
            <p:nvSpPr>
              <p:cNvPr id="32" name="TextBox 31"/>
              <p:cNvSpPr txBox="1"/>
              <p:nvPr/>
            </p:nvSpPr>
            <p:spPr>
              <a:xfrm>
                <a:off x="1313790" y="2032497"/>
                <a:ext cx="1792023" cy="1754326"/>
              </a:xfrm>
              <a:prstGeom prst="rect">
                <a:avLst/>
              </a:prstGeom>
              <a:noFill/>
              <a:ln>
                <a:noFill/>
              </a:ln>
            </p:spPr>
            <p:txBody>
              <a:bodyPr wrap="square" rtlCol="0">
                <a:spAutoFit/>
              </a:bodyPr>
              <a:lstStyle/>
              <a:p>
                <a:r>
                  <a:rPr lang="en-US" sz="1800" b="1">
                    <a:solidFill>
                      <a:schemeClr val="tx1"/>
                    </a:solidFill>
                    <a:latin typeface="Century Gothic" panose="020B0502020202020204" pitchFamily="34" charset="0"/>
                  </a:rPr>
                  <a:t>What We Do</a:t>
                </a:r>
              </a:p>
              <a:p>
                <a:pPr>
                  <a:spcBef>
                    <a:spcPts val="600"/>
                  </a:spcBef>
                </a:pPr>
                <a:r>
                  <a:rPr lang="en-US" sz="1500">
                    <a:solidFill>
                      <a:schemeClr val="tx1"/>
                    </a:solidFill>
                    <a:latin typeface="+mn-lt"/>
                  </a:rPr>
                  <a:t>Ensure public safety</a:t>
                </a:r>
              </a:p>
              <a:p>
                <a:pPr>
                  <a:spcBef>
                    <a:spcPts val="600"/>
                  </a:spcBef>
                </a:pPr>
                <a:r>
                  <a:rPr lang="en-US" sz="1500">
                    <a:solidFill>
                      <a:schemeClr val="tx1"/>
                    </a:solidFill>
                    <a:latin typeface="+mn-lt"/>
                  </a:rPr>
                  <a:t>Create the healthiest next generation</a:t>
                </a:r>
              </a:p>
              <a:p>
                <a:pPr>
                  <a:spcBef>
                    <a:spcPts val="600"/>
                  </a:spcBef>
                </a:pPr>
                <a:r>
                  <a:rPr lang="en-US" sz="1500">
                    <a:solidFill>
                      <a:schemeClr val="tx1"/>
                    </a:solidFill>
                    <a:latin typeface="+mn-lt"/>
                  </a:rPr>
                  <a:t>Promote healthy living and healthy aging</a:t>
                </a:r>
              </a:p>
            </p:txBody>
          </p:sp>
          <p:sp>
            <p:nvSpPr>
              <p:cNvPr id="33" name="TextBox 32"/>
              <p:cNvSpPr txBox="1"/>
              <p:nvPr/>
            </p:nvSpPr>
            <p:spPr>
              <a:xfrm>
                <a:off x="4044025" y="1909880"/>
                <a:ext cx="2175037" cy="2262158"/>
              </a:xfrm>
              <a:prstGeom prst="rect">
                <a:avLst/>
              </a:prstGeom>
              <a:noFill/>
              <a:ln>
                <a:noFill/>
              </a:ln>
            </p:spPr>
            <p:txBody>
              <a:bodyPr wrap="square" rtlCol="0">
                <a:spAutoFit/>
              </a:bodyPr>
              <a:lstStyle/>
              <a:p>
                <a:r>
                  <a:rPr lang="en-US" sz="1800" b="1">
                    <a:solidFill>
                      <a:schemeClr val="tx1"/>
                    </a:solidFill>
                    <a:latin typeface="Century Gothic" panose="020B0502020202020204" pitchFamily="34" charset="0"/>
                  </a:rPr>
                  <a:t>How We Do</a:t>
                </a:r>
              </a:p>
              <a:p>
                <a:r>
                  <a:rPr lang="en-US" sz="1800" b="1">
                    <a:solidFill>
                      <a:schemeClr val="tx1"/>
                    </a:solidFill>
                    <a:latin typeface="Century Gothic" panose="020B0502020202020204" pitchFamily="34" charset="0"/>
                  </a:rPr>
                  <a:t>Our Work</a:t>
                </a:r>
              </a:p>
              <a:p>
                <a:pPr>
                  <a:spcBef>
                    <a:spcPts val="600"/>
                  </a:spcBef>
                </a:pPr>
                <a:r>
                  <a:rPr lang="en-US" sz="1500" kern="1200">
                    <a:solidFill>
                      <a:schemeClr val="tx1"/>
                    </a:solidFill>
                    <a:latin typeface="+mn-lt"/>
                    <a:ea typeface="+mn-ea"/>
                    <a:cs typeface="+mn-cs"/>
                  </a:rPr>
                  <a:t>Serve our customers and continue to improve</a:t>
                </a:r>
              </a:p>
              <a:p>
                <a:pPr>
                  <a:spcBef>
                    <a:spcPts val="600"/>
                  </a:spcBef>
                </a:pPr>
                <a:r>
                  <a:rPr lang="en-US" sz="1500" kern="1200">
                    <a:solidFill>
                      <a:schemeClr val="tx1"/>
                    </a:solidFill>
                    <a:latin typeface="+mn-lt"/>
                    <a:ea typeface="+mn-ea"/>
                    <a:cs typeface="+mn-cs"/>
                  </a:rPr>
                  <a:t>Be efficient, innovative and transparent</a:t>
                </a:r>
              </a:p>
              <a:p>
                <a:pPr>
                  <a:spcBef>
                    <a:spcPts val="600"/>
                  </a:spcBef>
                </a:pPr>
                <a:r>
                  <a:rPr lang="en-US" sz="1500" kern="1200">
                    <a:solidFill>
                      <a:schemeClr val="tx1"/>
                    </a:solidFill>
                    <a:latin typeface="+mn-lt"/>
                    <a:ea typeface="+mn-ea"/>
                    <a:cs typeface="+mn-cs"/>
                  </a:rPr>
                  <a:t>Develop and support our workforce</a:t>
                </a:r>
              </a:p>
            </p:txBody>
          </p:sp>
          <p:sp>
            <p:nvSpPr>
              <p:cNvPr id="34" name="TextBox 33"/>
              <p:cNvSpPr txBox="1"/>
              <p:nvPr/>
            </p:nvSpPr>
            <p:spPr>
              <a:xfrm>
                <a:off x="6769000" y="1909884"/>
                <a:ext cx="2109599" cy="2416046"/>
              </a:xfrm>
              <a:prstGeom prst="rect">
                <a:avLst/>
              </a:prstGeom>
              <a:noFill/>
              <a:ln>
                <a:noFill/>
              </a:ln>
            </p:spPr>
            <p:txBody>
              <a:bodyPr wrap="square" rtlCol="0">
                <a:spAutoFit/>
              </a:bodyPr>
              <a:lstStyle/>
              <a:p>
                <a:r>
                  <a:rPr lang="en-US" sz="1800" b="1">
                    <a:solidFill>
                      <a:schemeClr val="tx1"/>
                    </a:solidFill>
                    <a:latin typeface="Century Gothic" panose="020B0502020202020204" pitchFamily="34" charset="0"/>
                  </a:rPr>
                  <a:t>Guiding</a:t>
                </a:r>
              </a:p>
              <a:p>
                <a:r>
                  <a:rPr lang="en-US" sz="1800" b="1">
                    <a:solidFill>
                      <a:schemeClr val="tx1"/>
                    </a:solidFill>
                    <a:latin typeface="Century Gothic" panose="020B0502020202020204" pitchFamily="34" charset="0"/>
                  </a:rPr>
                  <a:t>Principles</a:t>
                </a:r>
              </a:p>
              <a:p>
                <a:pPr>
                  <a:spcBef>
                    <a:spcPts val="600"/>
                  </a:spcBef>
                </a:pPr>
                <a:r>
                  <a:rPr lang="en-US" sz="1500" kern="1200">
                    <a:solidFill>
                      <a:schemeClr val="tx1"/>
                    </a:solidFill>
                    <a:latin typeface="+mn-lt"/>
                    <a:ea typeface="+mn-ea"/>
                    <a:cs typeface="+mn-cs"/>
                  </a:rPr>
                  <a:t>Evidence-based public health practice</a:t>
                </a:r>
              </a:p>
              <a:p>
                <a:pPr>
                  <a:spcBef>
                    <a:spcPts val="600"/>
                  </a:spcBef>
                </a:pPr>
                <a:r>
                  <a:rPr lang="en-US" sz="1500" kern="1200">
                    <a:solidFill>
                      <a:schemeClr val="tx1"/>
                    </a:solidFill>
                    <a:latin typeface="+mn-lt"/>
                    <a:ea typeface="+mn-ea"/>
                    <a:cs typeface="+mn-cs"/>
                    <a:sym typeface="Wingdings"/>
                  </a:rPr>
                  <a:t>Partnership</a:t>
                </a:r>
              </a:p>
              <a:p>
                <a:pPr>
                  <a:spcBef>
                    <a:spcPts val="600"/>
                  </a:spcBef>
                </a:pPr>
                <a:r>
                  <a:rPr lang="en-US" sz="1500" kern="1200">
                    <a:solidFill>
                      <a:schemeClr val="tx1"/>
                    </a:solidFill>
                    <a:latin typeface="+mn-lt"/>
                    <a:ea typeface="+mn-ea"/>
                    <a:cs typeface="+mn-cs"/>
                    <a:sym typeface="Wingdings"/>
                  </a:rPr>
                  <a:t>Transparency</a:t>
                </a:r>
              </a:p>
              <a:p>
                <a:pPr>
                  <a:spcBef>
                    <a:spcPts val="600"/>
                  </a:spcBef>
                </a:pPr>
                <a:r>
                  <a:rPr lang="en-US" sz="1500" kern="1200">
                    <a:solidFill>
                      <a:schemeClr val="tx1"/>
                    </a:solidFill>
                    <a:latin typeface="+mn-lt"/>
                    <a:ea typeface="+mn-ea"/>
                    <a:cs typeface="+mn-cs"/>
                    <a:sym typeface="Wingdings"/>
                  </a:rPr>
                  <a:t>Health equity</a:t>
                </a:r>
              </a:p>
              <a:p>
                <a:pPr>
                  <a:spcBef>
                    <a:spcPts val="600"/>
                  </a:spcBef>
                </a:pPr>
                <a:r>
                  <a:rPr lang="en-US" sz="1500" kern="1200">
                    <a:solidFill>
                      <a:schemeClr val="tx1"/>
                    </a:solidFill>
                    <a:latin typeface="+mn-lt"/>
                    <a:ea typeface="+mn-ea"/>
                    <a:cs typeface="+mn-cs"/>
                    <a:sym typeface="Wingdings"/>
                  </a:rPr>
                  <a:t>Seven generations</a:t>
                </a:r>
                <a:endParaRPr lang="en-US" sz="1500" kern="1200">
                  <a:solidFill>
                    <a:schemeClr val="tx1"/>
                  </a:solidFill>
                  <a:latin typeface="+mn-lt"/>
                  <a:ea typeface="+mn-ea"/>
                  <a:cs typeface="+mn-cs"/>
                </a:endParaRPr>
              </a:p>
            </p:txBody>
          </p:sp>
          <p:sp>
            <p:nvSpPr>
              <p:cNvPr id="35" name="Oval 34"/>
              <p:cNvSpPr/>
              <p:nvPr/>
            </p:nvSpPr>
            <p:spPr>
              <a:xfrm>
                <a:off x="928874" y="2076018"/>
                <a:ext cx="24698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349D96"/>
                    </a:solidFill>
                    <a:sym typeface="Wingdings" panose="05000000000000000000" pitchFamily="2" charset="2"/>
                  </a:rPr>
                  <a:t></a:t>
                </a:r>
                <a:endParaRPr lang="en-US" sz="4000">
                  <a:solidFill>
                    <a:srgbClr val="349D96"/>
                  </a:solidFill>
                </a:endParaRPr>
              </a:p>
            </p:txBody>
          </p:sp>
          <p:sp>
            <p:nvSpPr>
              <p:cNvPr id="36" name="Oval 35"/>
              <p:cNvSpPr/>
              <p:nvPr/>
            </p:nvSpPr>
            <p:spPr>
              <a:xfrm>
                <a:off x="3654003" y="2076017"/>
                <a:ext cx="24698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349D96"/>
                    </a:solidFill>
                    <a:sym typeface="Wingdings" panose="05000000000000000000" pitchFamily="2" charset="2"/>
                  </a:rPr>
                  <a:t></a:t>
                </a:r>
                <a:endParaRPr lang="en-US" sz="4000">
                  <a:solidFill>
                    <a:srgbClr val="349D96"/>
                  </a:solidFill>
                </a:endParaRPr>
              </a:p>
            </p:txBody>
          </p:sp>
          <p:sp>
            <p:nvSpPr>
              <p:cNvPr id="37" name="Oval 36"/>
              <p:cNvSpPr/>
              <p:nvPr/>
            </p:nvSpPr>
            <p:spPr>
              <a:xfrm>
                <a:off x="6377203" y="2073135"/>
                <a:ext cx="24698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349D96"/>
                    </a:solidFill>
                    <a:sym typeface="Wingdings" panose="05000000000000000000" pitchFamily="2" charset="2"/>
                  </a:rPr>
                  <a:t></a:t>
                </a:r>
                <a:endParaRPr lang="en-US" sz="4000">
                  <a:solidFill>
                    <a:srgbClr val="349D96"/>
                  </a:solidFill>
                </a:endParaRPr>
              </a:p>
            </p:txBody>
          </p:sp>
        </p:grpSp>
        <p:sp>
          <p:nvSpPr>
            <p:cNvPr id="29" name="Oval 28"/>
            <p:cNvSpPr/>
            <p:nvPr/>
          </p:nvSpPr>
          <p:spPr>
            <a:xfrm>
              <a:off x="975368" y="4125259"/>
              <a:ext cx="24698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349D96"/>
                  </a:solidFill>
                  <a:sym typeface="Wingdings" panose="05000000000000000000" pitchFamily="2" charset="2"/>
                </a:rPr>
                <a:t></a:t>
              </a:r>
              <a:endParaRPr lang="en-US" sz="4000">
                <a:solidFill>
                  <a:srgbClr val="349D96"/>
                </a:solidFill>
              </a:endParaRPr>
            </a:p>
          </p:txBody>
        </p:sp>
        <p:sp>
          <p:nvSpPr>
            <p:cNvPr id="30" name="Oval 29"/>
            <p:cNvSpPr/>
            <p:nvPr/>
          </p:nvSpPr>
          <p:spPr>
            <a:xfrm>
              <a:off x="3700497" y="4125258"/>
              <a:ext cx="24698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349D96"/>
                  </a:solidFill>
                  <a:sym typeface="Wingdings" panose="05000000000000000000" pitchFamily="2" charset="2"/>
                </a:rPr>
                <a:t></a:t>
              </a:r>
              <a:endParaRPr lang="en-US" sz="4000">
                <a:solidFill>
                  <a:srgbClr val="349D96"/>
                </a:solidFill>
              </a:endParaRPr>
            </a:p>
          </p:txBody>
        </p:sp>
        <p:sp>
          <p:nvSpPr>
            <p:cNvPr id="31" name="Oval 30"/>
            <p:cNvSpPr/>
            <p:nvPr/>
          </p:nvSpPr>
          <p:spPr>
            <a:xfrm>
              <a:off x="6423697" y="4122376"/>
              <a:ext cx="24698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349D96"/>
                  </a:solidFill>
                  <a:sym typeface="Wingdings" panose="05000000000000000000" pitchFamily="2" charset="2"/>
                </a:rPr>
                <a:t></a:t>
              </a:r>
              <a:endParaRPr lang="en-US" sz="4000">
                <a:solidFill>
                  <a:srgbClr val="349D96"/>
                </a:solidFill>
              </a:endParaRPr>
            </a:p>
          </p:txBody>
        </p:sp>
      </p:grpSp>
      <p:sp>
        <p:nvSpPr>
          <p:cNvPr id="23" name="Title 2"/>
          <p:cNvSpPr>
            <a:spLocks noGrp="1"/>
          </p:cNvSpPr>
          <p:nvPr>
            <p:ph type="title" hasCustomPrompt="1"/>
          </p:nvPr>
        </p:nvSpPr>
        <p:spPr>
          <a:xfrm>
            <a:off x="2379" y="682993"/>
            <a:ext cx="12192000" cy="405063"/>
          </a:xfrm>
        </p:spPr>
        <p:txBody>
          <a:bodyPr>
            <a:normAutofit/>
          </a:bodyPr>
          <a:lstStyle>
            <a:lvl1pPr algn="ctr">
              <a:defRPr sz="3000"/>
            </a:lvl1pPr>
          </a:lstStyle>
          <a:p>
            <a:r>
              <a:rPr lang="en-US"/>
              <a:t>DOH Strategic Plan</a:t>
            </a:r>
          </a:p>
        </p:txBody>
      </p:sp>
    </p:spTree>
    <p:extLst>
      <p:ext uri="{BB962C8B-B14F-4D97-AF65-F5344CB8AC3E}">
        <p14:creationId xmlns:p14="http://schemas.microsoft.com/office/powerpoint/2010/main" val="35069376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Unordered List 1">
    <p:spTree>
      <p:nvGrpSpPr>
        <p:cNvPr id="1" name=""/>
        <p:cNvGrpSpPr/>
        <p:nvPr/>
      </p:nvGrpSpPr>
      <p:grpSpPr>
        <a:xfrm>
          <a:off x="0" y="0"/>
          <a:ext cx="0" cy="0"/>
          <a:chOff x="0" y="0"/>
          <a:chExt cx="0" cy="0"/>
        </a:xfrm>
      </p:grpSpPr>
      <p:sp>
        <p:nvSpPr>
          <p:cNvPr id="15" name="Oval 14"/>
          <p:cNvSpPr/>
          <p:nvPr/>
        </p:nvSpPr>
        <p:spPr>
          <a:xfrm>
            <a:off x="1128133" y="2076019"/>
            <a:ext cx="32931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349D96"/>
                </a:solidFill>
                <a:sym typeface="Wingdings" panose="05000000000000000000" pitchFamily="2" charset="2"/>
              </a:rPr>
              <a:t></a:t>
            </a:r>
            <a:endParaRPr lang="en-US" sz="4000">
              <a:solidFill>
                <a:srgbClr val="349D96"/>
              </a:solidFill>
            </a:endParaRPr>
          </a:p>
        </p:txBody>
      </p:sp>
      <p:sp>
        <p:nvSpPr>
          <p:cNvPr id="16" name="Oval 15"/>
          <p:cNvSpPr/>
          <p:nvPr/>
        </p:nvSpPr>
        <p:spPr>
          <a:xfrm>
            <a:off x="6417130" y="2076018"/>
            <a:ext cx="32931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349D96"/>
                </a:solidFill>
                <a:sym typeface="Wingdings" panose="05000000000000000000" pitchFamily="2" charset="2"/>
              </a:rPr>
              <a:t></a:t>
            </a:r>
            <a:endParaRPr lang="en-US" sz="4000">
              <a:solidFill>
                <a:srgbClr val="349D96"/>
              </a:solidFill>
            </a:endParaRPr>
          </a:p>
        </p:txBody>
      </p:sp>
      <p:sp>
        <p:nvSpPr>
          <p:cNvPr id="20" name="Text Placeholder 19"/>
          <p:cNvSpPr>
            <a:spLocks noGrp="1"/>
          </p:cNvSpPr>
          <p:nvPr userDrawn="1">
            <p:ph type="body" sz="quarter" idx="22" hasCustomPrompt="1"/>
          </p:nvPr>
        </p:nvSpPr>
        <p:spPr>
          <a:xfrm>
            <a:off x="1751719" y="2106227"/>
            <a:ext cx="4011964" cy="373362"/>
          </a:xfrm>
        </p:spPr>
        <p:txBody>
          <a:bodyPr>
            <a:noAutofit/>
          </a:bodyPr>
          <a:lstStyle>
            <a:lvl1pPr marL="0" indent="0">
              <a:buNone/>
              <a:defRPr sz="2200" b="1">
                <a:solidFill>
                  <a:schemeClr val="tx1"/>
                </a:solidFill>
                <a:latin typeface="+mn-lt"/>
              </a:defRPr>
            </a:lvl1pPr>
          </a:lstStyle>
          <a:p>
            <a:pPr lvl="0"/>
            <a:r>
              <a:rPr lang="en-US"/>
              <a:t>Text…</a:t>
            </a:r>
          </a:p>
        </p:txBody>
      </p:sp>
      <p:sp>
        <p:nvSpPr>
          <p:cNvPr id="21" name="Text Placeholder 19"/>
          <p:cNvSpPr>
            <a:spLocks noGrp="1"/>
          </p:cNvSpPr>
          <p:nvPr userDrawn="1">
            <p:ph type="body" sz="quarter" idx="23" hasCustomPrompt="1"/>
          </p:nvPr>
        </p:nvSpPr>
        <p:spPr>
          <a:xfrm>
            <a:off x="7047597" y="2106227"/>
            <a:ext cx="4011964" cy="373362"/>
          </a:xfrm>
        </p:spPr>
        <p:txBody>
          <a:bodyPr>
            <a:noAutofit/>
          </a:bodyPr>
          <a:lstStyle>
            <a:lvl1pPr marL="0" indent="0">
              <a:buNone/>
              <a:defRPr sz="2200" b="1">
                <a:solidFill>
                  <a:schemeClr val="tx1"/>
                </a:solidFill>
                <a:latin typeface="+mn-lt"/>
              </a:defRPr>
            </a:lvl1pPr>
          </a:lstStyle>
          <a:p>
            <a:pPr lvl="0"/>
            <a:r>
              <a:rPr lang="en-US"/>
              <a:t>Text…</a:t>
            </a:r>
          </a:p>
        </p:txBody>
      </p:sp>
      <p:sp>
        <p:nvSpPr>
          <p:cNvPr id="23" name="Text Placeholder 22"/>
          <p:cNvSpPr>
            <a:spLocks noGrp="1"/>
          </p:cNvSpPr>
          <p:nvPr userDrawn="1">
            <p:ph type="body" sz="quarter" idx="24" hasCustomPrompt="1"/>
          </p:nvPr>
        </p:nvSpPr>
        <p:spPr>
          <a:xfrm>
            <a:off x="1752601" y="2480365"/>
            <a:ext cx="4011084" cy="3617913"/>
          </a:xfrm>
        </p:spPr>
        <p:txBody>
          <a:bodyPr>
            <a:noAutofit/>
          </a:bodyPr>
          <a:lstStyle>
            <a:lvl1pPr marL="0" indent="0">
              <a:buNone/>
              <a:defRPr sz="2200" baseline="0">
                <a:solidFill>
                  <a:schemeClr val="tx1"/>
                </a:solidFill>
                <a:latin typeface="+mn-lt"/>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a:t>Text…</a:t>
            </a:r>
          </a:p>
        </p:txBody>
      </p:sp>
      <p:sp>
        <p:nvSpPr>
          <p:cNvPr id="24" name="Text Placeholder 22"/>
          <p:cNvSpPr>
            <a:spLocks noGrp="1"/>
          </p:cNvSpPr>
          <p:nvPr userDrawn="1">
            <p:ph type="body" sz="quarter" idx="25" hasCustomPrompt="1"/>
          </p:nvPr>
        </p:nvSpPr>
        <p:spPr>
          <a:xfrm>
            <a:off x="7048477" y="2486904"/>
            <a:ext cx="4011084" cy="3611426"/>
          </a:xfrm>
        </p:spPr>
        <p:txBody>
          <a:bodyPr>
            <a:noAutofit/>
          </a:bodyPr>
          <a:lstStyle>
            <a:lvl1pPr marL="0" indent="0">
              <a:buNone/>
              <a:defRPr sz="2200">
                <a:solidFill>
                  <a:schemeClr val="tx1"/>
                </a:solidFill>
                <a:latin typeface="+mn-lt"/>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a:t>Text…</a:t>
            </a:r>
          </a:p>
        </p:txBody>
      </p:sp>
      <p:cxnSp>
        <p:nvCxnSpPr>
          <p:cNvPr id="25" name="Straight Connector 24"/>
          <p:cNvCxnSpPr/>
          <p:nvPr userDrawn="1"/>
        </p:nvCxnSpPr>
        <p:spPr>
          <a:xfrm flipV="1">
            <a:off x="5763752" y="1246350"/>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12" name="TextBox 11"/>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a:t>
            </a:r>
            <a:r>
              <a:rPr lang="en-US" sz="1800" baseline="0">
                <a:solidFill>
                  <a:srgbClr val="349D96"/>
                </a:solidFill>
                <a:latin typeface="Century Gothic" panose="020B0502020202020204" pitchFamily="34" charset="0"/>
              </a:rPr>
              <a:t> Department of Health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13" name="Title 1"/>
          <p:cNvSpPr>
            <a:spLocks noGrp="1"/>
          </p:cNvSpPr>
          <p:nvPr>
            <p:ph type="title" hasCustomPrompt="1"/>
          </p:nvPr>
        </p:nvSpPr>
        <p:spPr>
          <a:xfrm>
            <a:off x="0" y="673199"/>
            <a:ext cx="12191997" cy="482805"/>
          </a:xfrm>
        </p:spPr>
        <p:txBody>
          <a:bodyPr>
            <a:normAutofit/>
          </a:bodyPr>
          <a:lstStyle>
            <a:lvl1pPr algn="ctr">
              <a:defRPr sz="3000"/>
            </a:lvl1pPr>
          </a:lstStyle>
          <a:p>
            <a:pPr lvl="0"/>
            <a:r>
              <a:rPr lang="en-US"/>
              <a:t>Unordered List 1</a:t>
            </a:r>
          </a:p>
        </p:txBody>
      </p:sp>
    </p:spTree>
    <p:extLst>
      <p:ext uri="{BB962C8B-B14F-4D97-AF65-F5344CB8AC3E}">
        <p14:creationId xmlns:p14="http://schemas.microsoft.com/office/powerpoint/2010/main" val="32088124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Unordered List 2">
    <p:spTree>
      <p:nvGrpSpPr>
        <p:cNvPr id="1" name=""/>
        <p:cNvGrpSpPr/>
        <p:nvPr/>
      </p:nvGrpSpPr>
      <p:grpSpPr>
        <a:xfrm>
          <a:off x="0" y="0"/>
          <a:ext cx="0" cy="0"/>
          <a:chOff x="0" y="0"/>
          <a:chExt cx="0" cy="0"/>
        </a:xfrm>
      </p:grpSpPr>
      <p:cxnSp>
        <p:nvCxnSpPr>
          <p:cNvPr id="25" name="Straight Connector 24"/>
          <p:cNvCxnSpPr/>
          <p:nvPr userDrawn="1"/>
        </p:nvCxnSpPr>
        <p:spPr>
          <a:xfrm flipV="1">
            <a:off x="5763752" y="1246350"/>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13" name="Oval 12"/>
          <p:cNvSpPr/>
          <p:nvPr userDrawn="1"/>
        </p:nvSpPr>
        <p:spPr>
          <a:xfrm>
            <a:off x="987461" y="2076019"/>
            <a:ext cx="32931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4000">
                <a:solidFill>
                  <a:srgbClr val="349D96"/>
                </a:solidFill>
                <a:sym typeface="Wingdings" panose="05000000000000000000" pitchFamily="2" charset="2"/>
              </a:rPr>
              <a:t></a:t>
            </a:r>
            <a:endParaRPr lang="en-US" sz="4000">
              <a:solidFill>
                <a:srgbClr val="349D96"/>
              </a:solidFill>
            </a:endParaRPr>
          </a:p>
        </p:txBody>
      </p:sp>
      <p:sp>
        <p:nvSpPr>
          <p:cNvPr id="14" name="Oval 13"/>
          <p:cNvSpPr/>
          <p:nvPr userDrawn="1"/>
        </p:nvSpPr>
        <p:spPr>
          <a:xfrm>
            <a:off x="4585455" y="2076018"/>
            <a:ext cx="32931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4000">
                <a:solidFill>
                  <a:srgbClr val="349D96"/>
                </a:solidFill>
                <a:sym typeface="Wingdings" panose="05000000000000000000" pitchFamily="2" charset="2"/>
              </a:rPr>
              <a:t></a:t>
            </a:r>
            <a:endParaRPr lang="en-US" sz="4000">
              <a:solidFill>
                <a:srgbClr val="349D96"/>
              </a:solidFill>
            </a:endParaRPr>
          </a:p>
        </p:txBody>
      </p:sp>
      <p:sp>
        <p:nvSpPr>
          <p:cNvPr id="17" name="Oval 16"/>
          <p:cNvSpPr/>
          <p:nvPr userDrawn="1"/>
        </p:nvSpPr>
        <p:spPr>
          <a:xfrm>
            <a:off x="8180879" y="2078052"/>
            <a:ext cx="32931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4000">
                <a:solidFill>
                  <a:srgbClr val="349D96"/>
                </a:solidFill>
                <a:sym typeface="Wingdings" panose="05000000000000000000" pitchFamily="2" charset="2"/>
              </a:rPr>
              <a:t></a:t>
            </a:r>
            <a:endParaRPr lang="en-US" sz="4000">
              <a:solidFill>
                <a:srgbClr val="349D96"/>
              </a:solidFill>
            </a:endParaRPr>
          </a:p>
        </p:txBody>
      </p:sp>
      <p:sp>
        <p:nvSpPr>
          <p:cNvPr id="3" name="Text Placeholder 2"/>
          <p:cNvSpPr>
            <a:spLocks noGrp="1"/>
          </p:cNvSpPr>
          <p:nvPr>
            <p:ph type="body" sz="quarter" idx="22" hasCustomPrompt="1"/>
          </p:nvPr>
        </p:nvSpPr>
        <p:spPr>
          <a:xfrm>
            <a:off x="1611928" y="2097855"/>
            <a:ext cx="2387600" cy="372955"/>
          </a:xfrm>
        </p:spPr>
        <p:txBody>
          <a:bodyPr>
            <a:noAutofit/>
          </a:bodyPr>
          <a:lstStyle>
            <a:lvl1pPr marL="285750" indent="-285750">
              <a:buNone/>
              <a:defRPr lang="en-US" sz="2200" b="1"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19" name="Text Placeholder 2"/>
          <p:cNvSpPr>
            <a:spLocks noGrp="1"/>
          </p:cNvSpPr>
          <p:nvPr>
            <p:ph type="body" sz="quarter" idx="23" hasCustomPrompt="1"/>
          </p:nvPr>
        </p:nvSpPr>
        <p:spPr>
          <a:xfrm>
            <a:off x="5224947" y="2097855"/>
            <a:ext cx="2387600" cy="372955"/>
          </a:xfrm>
        </p:spPr>
        <p:txBody>
          <a:bodyPr>
            <a:noAutofit/>
          </a:bodyPr>
          <a:lstStyle>
            <a:lvl1pPr marL="285750" indent="-285750">
              <a:buNone/>
              <a:defRPr lang="en-US" sz="2200" b="1" kern="120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22" name="Text Placeholder 2"/>
          <p:cNvSpPr>
            <a:spLocks noGrp="1"/>
          </p:cNvSpPr>
          <p:nvPr>
            <p:ph type="body" sz="quarter" idx="24" hasCustomPrompt="1"/>
          </p:nvPr>
        </p:nvSpPr>
        <p:spPr>
          <a:xfrm>
            <a:off x="8811785" y="2097855"/>
            <a:ext cx="2387600" cy="372955"/>
          </a:xfrm>
        </p:spPr>
        <p:txBody>
          <a:bodyPr>
            <a:noAutofit/>
          </a:bodyPr>
          <a:lstStyle>
            <a:lvl1pPr marL="285750" indent="-285750">
              <a:buNone/>
              <a:defRPr lang="en-US" sz="2200" b="1" kern="120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5" name="Text Placeholder 4"/>
          <p:cNvSpPr>
            <a:spLocks noGrp="1"/>
          </p:cNvSpPr>
          <p:nvPr>
            <p:ph type="body" sz="quarter" idx="25" hasCustomPrompt="1"/>
          </p:nvPr>
        </p:nvSpPr>
        <p:spPr>
          <a:xfrm>
            <a:off x="1611928" y="2474230"/>
            <a:ext cx="2387600" cy="3702416"/>
          </a:xfrm>
        </p:spPr>
        <p:txBody>
          <a:bodyPr>
            <a:noAutofit/>
          </a:bodyPr>
          <a:lstStyle>
            <a:lvl1pPr marL="285750" indent="-285750">
              <a:buNone/>
              <a:defRPr lang="en-US" sz="2200"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26" name="Text Placeholder 4"/>
          <p:cNvSpPr>
            <a:spLocks noGrp="1"/>
          </p:cNvSpPr>
          <p:nvPr>
            <p:ph type="body" sz="quarter" idx="26" hasCustomPrompt="1"/>
          </p:nvPr>
        </p:nvSpPr>
        <p:spPr>
          <a:xfrm>
            <a:off x="5224769" y="2474230"/>
            <a:ext cx="2387600" cy="3691680"/>
          </a:xfrm>
        </p:spPr>
        <p:txBody>
          <a:bodyPr>
            <a:noAutofit/>
          </a:bodyPr>
          <a:lstStyle>
            <a:lvl1pPr marL="285750" indent="-285750">
              <a:buNone/>
              <a:defRPr lang="en-US" sz="2200"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27" name="Text Placeholder 4"/>
          <p:cNvSpPr>
            <a:spLocks noGrp="1"/>
          </p:cNvSpPr>
          <p:nvPr>
            <p:ph type="body" sz="quarter" idx="27" hasCustomPrompt="1"/>
          </p:nvPr>
        </p:nvSpPr>
        <p:spPr>
          <a:xfrm>
            <a:off x="8811199" y="2474230"/>
            <a:ext cx="2387600" cy="3691680"/>
          </a:xfrm>
        </p:spPr>
        <p:txBody>
          <a:bodyPr>
            <a:noAutofit/>
          </a:bodyPr>
          <a:lstStyle>
            <a:lvl1pPr marL="285750" indent="-285750">
              <a:buNone/>
              <a:defRPr lang="en-US" sz="2200"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15" name="TextBox 14"/>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a:t>
            </a:r>
            <a:r>
              <a:rPr lang="en-US" sz="1800" baseline="0">
                <a:solidFill>
                  <a:srgbClr val="349D96"/>
                </a:solidFill>
                <a:latin typeface="Century Gothic" panose="020B0502020202020204" pitchFamily="34" charset="0"/>
              </a:rPr>
              <a:t>Department of Health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16" name="Title 1"/>
          <p:cNvSpPr>
            <a:spLocks noGrp="1"/>
          </p:cNvSpPr>
          <p:nvPr>
            <p:ph type="title" hasCustomPrompt="1"/>
          </p:nvPr>
        </p:nvSpPr>
        <p:spPr>
          <a:xfrm>
            <a:off x="1" y="673974"/>
            <a:ext cx="12180916" cy="482030"/>
          </a:xfrm>
        </p:spPr>
        <p:txBody>
          <a:bodyPr>
            <a:normAutofit/>
          </a:bodyPr>
          <a:lstStyle>
            <a:lvl1pPr algn="ctr">
              <a:defRPr sz="3000"/>
            </a:lvl1pPr>
          </a:lstStyle>
          <a:p>
            <a:pPr lvl="0"/>
            <a:r>
              <a:rPr lang="en-US"/>
              <a:t>Unordered List 2</a:t>
            </a:r>
          </a:p>
        </p:txBody>
      </p:sp>
    </p:spTree>
    <p:extLst>
      <p:ext uri="{BB962C8B-B14F-4D97-AF65-F5344CB8AC3E}">
        <p14:creationId xmlns:p14="http://schemas.microsoft.com/office/powerpoint/2010/main" val="312205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Urban Presentation Title Slide">
    <p:spTree>
      <p:nvGrpSpPr>
        <p:cNvPr id="1" name=""/>
        <p:cNvGrpSpPr/>
        <p:nvPr/>
      </p:nvGrpSpPr>
      <p:grpSpPr>
        <a:xfrm>
          <a:off x="0" y="0"/>
          <a:ext cx="0" cy="0"/>
          <a:chOff x="0" y="0"/>
          <a:chExt cx="0" cy="0"/>
        </a:xfrm>
      </p:grpSpPr>
      <p:pic>
        <p:nvPicPr>
          <p:cNvPr id="9" name="Picture 8" descr="photo of downtown Spokane with Spokane River in forefront"/>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0" y="0"/>
            <a:ext cx="12200525" cy="4571998"/>
          </a:xfrm>
          <a:prstGeom prst="rect">
            <a:avLst/>
          </a:prstGeom>
          <a:effectLst/>
        </p:spPr>
      </p:pic>
      <p:pic>
        <p:nvPicPr>
          <p:cNvPr id="6" name="Picture 5" descr="Washington State Department of Health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35860" y="5352117"/>
            <a:ext cx="2661419" cy="883125"/>
          </a:xfrm>
          <a:prstGeom prst="rect">
            <a:avLst/>
          </a:prstGeom>
        </p:spPr>
      </p:pic>
      <p:sp>
        <p:nvSpPr>
          <p:cNvPr id="12" name="Text Placeholder 9"/>
          <p:cNvSpPr>
            <a:spLocks noGrp="1"/>
          </p:cNvSpPr>
          <p:nvPr>
            <p:ph type="body" sz="quarter" idx="11" hasCustomPrompt="1"/>
          </p:nvPr>
        </p:nvSpPr>
        <p:spPr>
          <a:xfrm>
            <a:off x="4433455" y="5897171"/>
            <a:ext cx="6483511" cy="472352"/>
          </a:xfrm>
        </p:spPr>
        <p:txBody>
          <a:bodyPr>
            <a:normAutofit/>
          </a:bodyPr>
          <a:lstStyle>
            <a:lvl1pPr marL="0" indent="0">
              <a:lnSpc>
                <a:spcPct val="100000"/>
              </a:lnSpc>
              <a:spcBef>
                <a:spcPts val="0"/>
              </a:spcBef>
              <a:buNone/>
              <a:defRPr sz="2000" cap="none" baseline="0">
                <a:solidFill>
                  <a:schemeClr val="tx1"/>
                </a:solidFill>
              </a:defRPr>
            </a:lvl1pPr>
          </a:lstStyle>
          <a:p>
            <a:pPr lvl="0"/>
            <a:r>
              <a:rPr lang="en-US"/>
              <a:t>Office/Program</a:t>
            </a:r>
          </a:p>
        </p:txBody>
      </p:sp>
      <p:sp>
        <p:nvSpPr>
          <p:cNvPr id="13" name="Title 3"/>
          <p:cNvSpPr>
            <a:spLocks noGrp="1"/>
          </p:cNvSpPr>
          <p:nvPr>
            <p:ph type="title" hasCustomPrompt="1"/>
          </p:nvPr>
        </p:nvSpPr>
        <p:spPr>
          <a:xfrm>
            <a:off x="4433455" y="5479577"/>
            <a:ext cx="6483511" cy="417595"/>
          </a:xfrm>
        </p:spPr>
        <p:txBody>
          <a:bodyPr>
            <a:noAutofit/>
          </a:bodyPr>
          <a:lstStyle>
            <a:lvl1pPr>
              <a:defRPr sz="3000" cap="all" baseline="0"/>
            </a:lvl1pPr>
          </a:lstStyle>
          <a:p>
            <a:pPr lvl="0"/>
            <a:r>
              <a:rPr lang="en-US"/>
              <a:t>PRESENTATION TITLE</a:t>
            </a:r>
          </a:p>
        </p:txBody>
      </p:sp>
    </p:spTree>
    <p:extLst>
      <p:ext uri="{BB962C8B-B14F-4D97-AF65-F5344CB8AC3E}">
        <p14:creationId xmlns:p14="http://schemas.microsoft.com/office/powerpoint/2010/main" val="41644854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Unordered List 3: Traditional">
    <p:spTree>
      <p:nvGrpSpPr>
        <p:cNvPr id="1" name=""/>
        <p:cNvGrpSpPr/>
        <p:nvPr/>
      </p:nvGrpSpPr>
      <p:grpSpPr>
        <a:xfrm>
          <a:off x="0" y="0"/>
          <a:ext cx="0" cy="0"/>
          <a:chOff x="0" y="0"/>
          <a:chExt cx="0" cy="0"/>
        </a:xfrm>
      </p:grpSpPr>
      <p:cxnSp>
        <p:nvCxnSpPr>
          <p:cNvPr id="8" name="Straight Connector 7"/>
          <p:cNvCxnSpPr/>
          <p:nvPr userDrawn="1"/>
        </p:nvCxnSpPr>
        <p:spPr>
          <a:xfrm flipV="1">
            <a:off x="5763752" y="1246350"/>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12" name="Text Placeholder 10"/>
          <p:cNvSpPr>
            <a:spLocks noGrp="1"/>
          </p:cNvSpPr>
          <p:nvPr>
            <p:ph type="body" sz="quarter" idx="22" hasCustomPrompt="1"/>
          </p:nvPr>
        </p:nvSpPr>
        <p:spPr>
          <a:xfrm>
            <a:off x="1077705" y="1606083"/>
            <a:ext cx="10070943" cy="4662833"/>
          </a:xfrm>
        </p:spPr>
        <p:txBody>
          <a:bodyPr>
            <a:noAutofit/>
          </a:bodyPr>
          <a:lstStyle>
            <a:lvl1pPr>
              <a:buClr>
                <a:srgbClr val="349D96"/>
              </a:buClr>
              <a:defRPr sz="2200" baseline="0">
                <a:solidFill>
                  <a:schemeClr val="tx1"/>
                </a:solidFill>
                <a:latin typeface="+mn-lt"/>
              </a:defRPr>
            </a:lvl1pPr>
            <a:lvl2pPr>
              <a:buClr>
                <a:srgbClr val="349D96"/>
              </a:buClr>
              <a:defRPr sz="2200">
                <a:solidFill>
                  <a:schemeClr val="tx1"/>
                </a:solidFill>
                <a:latin typeface="+mn-lt"/>
              </a:defRPr>
            </a:lvl2pPr>
            <a:lvl3pPr>
              <a:buClr>
                <a:srgbClr val="349D96"/>
              </a:buClr>
              <a:defRPr sz="2000">
                <a:solidFill>
                  <a:schemeClr val="tx1"/>
                </a:solidFill>
                <a:latin typeface="+mn-lt"/>
              </a:defRPr>
            </a:lvl3pPr>
            <a:lvl4pPr>
              <a:buClr>
                <a:srgbClr val="349D96"/>
              </a:buClr>
              <a:defRPr sz="1800">
                <a:solidFill>
                  <a:schemeClr val="tx1"/>
                </a:solidFill>
                <a:latin typeface="+mn-lt"/>
              </a:defRPr>
            </a:lvl4pPr>
          </a:lstStyle>
          <a:p>
            <a:pPr lvl="0"/>
            <a:r>
              <a:rPr lang="en-US"/>
              <a:t>First level</a:t>
            </a:r>
          </a:p>
          <a:p>
            <a:pPr lvl="1"/>
            <a:r>
              <a:rPr lang="en-US"/>
              <a:t>Second level</a:t>
            </a:r>
          </a:p>
          <a:p>
            <a:pPr lvl="2"/>
            <a:r>
              <a:rPr lang="en-US"/>
              <a:t>Third level</a:t>
            </a:r>
          </a:p>
          <a:p>
            <a:pPr lvl="3"/>
            <a:r>
              <a:rPr lang="en-US"/>
              <a:t>Fourth level</a:t>
            </a:r>
          </a:p>
        </p:txBody>
      </p:sp>
      <p:sp>
        <p:nvSpPr>
          <p:cNvPr id="9" name="TextBox 8"/>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Department of Health</a:t>
            </a:r>
            <a:r>
              <a:rPr lang="en-US" sz="1800" baseline="0">
                <a:solidFill>
                  <a:srgbClr val="349D96"/>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10" name="Title 1"/>
          <p:cNvSpPr>
            <a:spLocks noGrp="1"/>
          </p:cNvSpPr>
          <p:nvPr>
            <p:ph type="title" hasCustomPrompt="1"/>
          </p:nvPr>
        </p:nvSpPr>
        <p:spPr>
          <a:xfrm>
            <a:off x="3" y="667939"/>
            <a:ext cx="12191997" cy="488064"/>
          </a:xfrm>
        </p:spPr>
        <p:txBody>
          <a:bodyPr>
            <a:normAutofit/>
          </a:bodyPr>
          <a:lstStyle>
            <a:lvl1pPr algn="ctr">
              <a:defRPr sz="3000"/>
            </a:lvl1pPr>
          </a:lstStyle>
          <a:p>
            <a:pPr lvl="0"/>
            <a:r>
              <a:rPr lang="en-US"/>
              <a:t>Unordered List 3: Traditional </a:t>
            </a:r>
          </a:p>
        </p:txBody>
      </p:sp>
    </p:spTree>
    <p:extLst>
      <p:ext uri="{BB962C8B-B14F-4D97-AF65-F5344CB8AC3E}">
        <p14:creationId xmlns:p14="http://schemas.microsoft.com/office/powerpoint/2010/main" val="22677161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Number List 1">
    <p:spTree>
      <p:nvGrpSpPr>
        <p:cNvPr id="1" name=""/>
        <p:cNvGrpSpPr/>
        <p:nvPr/>
      </p:nvGrpSpPr>
      <p:grpSpPr>
        <a:xfrm>
          <a:off x="0" y="0"/>
          <a:ext cx="0" cy="0"/>
          <a:chOff x="0" y="0"/>
          <a:chExt cx="0" cy="0"/>
        </a:xfrm>
      </p:grpSpPr>
      <p:cxnSp>
        <p:nvCxnSpPr>
          <p:cNvPr id="25" name="Straight Connector 24"/>
          <p:cNvCxnSpPr/>
          <p:nvPr userDrawn="1"/>
        </p:nvCxnSpPr>
        <p:spPr>
          <a:xfrm flipV="1">
            <a:off x="5763752" y="1246350"/>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sz="quarter" idx="22" hasCustomPrompt="1"/>
          </p:nvPr>
        </p:nvSpPr>
        <p:spPr>
          <a:xfrm>
            <a:off x="1518141" y="2097855"/>
            <a:ext cx="2681108" cy="372955"/>
          </a:xfrm>
        </p:spPr>
        <p:txBody>
          <a:bodyPr>
            <a:noAutofit/>
          </a:bodyPr>
          <a:lstStyle>
            <a:lvl1pPr marL="285750" indent="-285750">
              <a:buFont typeface="Arial" panose="020B0604020202020204" pitchFamily="34" charset="0"/>
              <a:buNone/>
              <a:defRPr lang="en-US" sz="2200" b="1" kern="120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19" name="Text Placeholder 2"/>
          <p:cNvSpPr>
            <a:spLocks noGrp="1"/>
          </p:cNvSpPr>
          <p:nvPr>
            <p:ph type="body" sz="quarter" idx="23" hasCustomPrompt="1"/>
          </p:nvPr>
        </p:nvSpPr>
        <p:spPr>
          <a:xfrm>
            <a:off x="5148916" y="2097855"/>
            <a:ext cx="2672099" cy="372955"/>
          </a:xfrm>
        </p:spPr>
        <p:txBody>
          <a:bodyPr>
            <a:noAutofit/>
          </a:bodyPr>
          <a:lstStyle>
            <a:lvl1pPr marL="285750" indent="-285750">
              <a:buFont typeface="Arial" panose="020B0604020202020204" pitchFamily="34" charset="0"/>
              <a:buNone/>
              <a:defRPr lang="en-US" sz="2200" b="1" kern="120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22" name="Text Placeholder 2"/>
          <p:cNvSpPr>
            <a:spLocks noGrp="1"/>
          </p:cNvSpPr>
          <p:nvPr>
            <p:ph type="body" sz="quarter" idx="24" hasCustomPrompt="1"/>
          </p:nvPr>
        </p:nvSpPr>
        <p:spPr>
          <a:xfrm>
            <a:off x="8753510" y="2097855"/>
            <a:ext cx="2641319" cy="372955"/>
          </a:xfrm>
        </p:spPr>
        <p:txBody>
          <a:bodyPr>
            <a:noAutofit/>
          </a:bodyPr>
          <a:lstStyle>
            <a:lvl1pPr marL="285750" indent="-285750">
              <a:buFont typeface="Arial" panose="020B0604020202020204" pitchFamily="34" charset="0"/>
              <a:buNone/>
              <a:defRPr lang="en-US" sz="2200" b="1" kern="120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5" name="Text Placeholder 4"/>
          <p:cNvSpPr>
            <a:spLocks noGrp="1"/>
          </p:cNvSpPr>
          <p:nvPr>
            <p:ph type="body" sz="quarter" idx="25" hasCustomPrompt="1"/>
          </p:nvPr>
        </p:nvSpPr>
        <p:spPr>
          <a:xfrm>
            <a:off x="1518141" y="2474230"/>
            <a:ext cx="2681107" cy="3702416"/>
          </a:xfrm>
        </p:spPr>
        <p:txBody>
          <a:bodyPr>
            <a:noAutofit/>
          </a:bodyPr>
          <a:lstStyle>
            <a:lvl1pPr marL="285750" indent="-285750">
              <a:buFont typeface="Arial" panose="020B0604020202020204" pitchFamily="34" charset="0"/>
              <a:buNone/>
              <a:defRPr lang="en-US" sz="2200"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26" name="Text Placeholder 4"/>
          <p:cNvSpPr>
            <a:spLocks noGrp="1"/>
          </p:cNvSpPr>
          <p:nvPr>
            <p:ph type="body" sz="quarter" idx="26" hasCustomPrompt="1"/>
          </p:nvPr>
        </p:nvSpPr>
        <p:spPr>
          <a:xfrm>
            <a:off x="5148738" y="2474230"/>
            <a:ext cx="2672276" cy="3691680"/>
          </a:xfrm>
        </p:spPr>
        <p:txBody>
          <a:bodyPr>
            <a:noAutofit/>
          </a:bodyPr>
          <a:lstStyle>
            <a:lvl1pPr marL="285750" indent="-285750">
              <a:buFont typeface="Arial" panose="020B0604020202020204" pitchFamily="34" charset="0"/>
              <a:buNone/>
              <a:defRPr lang="en-US" sz="2200"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27" name="Text Placeholder 4"/>
          <p:cNvSpPr>
            <a:spLocks noGrp="1"/>
          </p:cNvSpPr>
          <p:nvPr>
            <p:ph type="body" sz="quarter" idx="27" hasCustomPrompt="1"/>
          </p:nvPr>
        </p:nvSpPr>
        <p:spPr>
          <a:xfrm>
            <a:off x="8752924" y="2474230"/>
            <a:ext cx="2641904" cy="3691680"/>
          </a:xfrm>
        </p:spPr>
        <p:txBody>
          <a:bodyPr>
            <a:noAutofit/>
          </a:bodyPr>
          <a:lstStyle>
            <a:lvl1pPr marL="285750" indent="-285750">
              <a:buFont typeface="Arial" panose="020B0604020202020204" pitchFamily="34" charset="0"/>
              <a:buNone/>
              <a:defRPr lang="en-US" sz="2200"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15" name="Oval 14"/>
          <p:cNvSpPr/>
          <p:nvPr userDrawn="1"/>
        </p:nvSpPr>
        <p:spPr>
          <a:xfrm>
            <a:off x="816435" y="2038158"/>
            <a:ext cx="480291" cy="360219"/>
          </a:xfrm>
          <a:prstGeom prst="ellipse">
            <a:avLst/>
          </a:prstGeom>
          <a:solidFill>
            <a:srgbClr val="349D96"/>
          </a:solidFill>
          <a:ln w="50800">
            <a:solidFill>
              <a:srgbClr val="349D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indent="0" algn="ctr">
              <a:buFont typeface="Arial" panose="020B0604020202020204" pitchFamily="34" charset="0"/>
              <a:buNone/>
            </a:pPr>
            <a:r>
              <a:rPr lang="en-US" sz="1800">
                <a:solidFill>
                  <a:schemeClr val="bg1"/>
                </a:solidFill>
                <a:latin typeface="Century Gothic" panose="020B0502020202020204" pitchFamily="34" charset="0"/>
              </a:rPr>
              <a:t>1</a:t>
            </a:r>
          </a:p>
        </p:txBody>
      </p:sp>
      <p:sp>
        <p:nvSpPr>
          <p:cNvPr id="16" name="Oval 15"/>
          <p:cNvSpPr/>
          <p:nvPr userDrawn="1"/>
        </p:nvSpPr>
        <p:spPr>
          <a:xfrm>
            <a:off x="4433937" y="2038157"/>
            <a:ext cx="480291" cy="360219"/>
          </a:xfrm>
          <a:prstGeom prst="ellipse">
            <a:avLst/>
          </a:prstGeom>
          <a:solidFill>
            <a:srgbClr val="349D96"/>
          </a:solidFill>
          <a:ln w="50800">
            <a:solidFill>
              <a:srgbClr val="349D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indent="0" algn="ctr">
              <a:buFont typeface="Arial" panose="020B0604020202020204" pitchFamily="34" charset="0"/>
              <a:buNone/>
            </a:pPr>
            <a:r>
              <a:rPr lang="en-US" sz="1800">
                <a:solidFill>
                  <a:schemeClr val="bg1"/>
                </a:solidFill>
                <a:latin typeface="Century Gothic" panose="020B0502020202020204" pitchFamily="34" charset="0"/>
              </a:rPr>
              <a:t>2</a:t>
            </a:r>
          </a:p>
        </p:txBody>
      </p:sp>
      <p:sp>
        <p:nvSpPr>
          <p:cNvPr id="20" name="Oval 19"/>
          <p:cNvSpPr/>
          <p:nvPr userDrawn="1"/>
        </p:nvSpPr>
        <p:spPr>
          <a:xfrm>
            <a:off x="8047117" y="2038156"/>
            <a:ext cx="480291" cy="360219"/>
          </a:xfrm>
          <a:prstGeom prst="ellipse">
            <a:avLst/>
          </a:prstGeom>
          <a:solidFill>
            <a:srgbClr val="349D96"/>
          </a:solidFill>
          <a:ln w="50800">
            <a:solidFill>
              <a:srgbClr val="349D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indent="0" algn="ctr">
              <a:buFont typeface="Arial" panose="020B0604020202020204" pitchFamily="34" charset="0"/>
              <a:buNone/>
            </a:pPr>
            <a:r>
              <a:rPr lang="en-US" sz="1800">
                <a:solidFill>
                  <a:schemeClr val="bg1"/>
                </a:solidFill>
                <a:latin typeface="Century Gothic" panose="020B0502020202020204" pitchFamily="34" charset="0"/>
              </a:rPr>
              <a:t>3</a:t>
            </a:r>
          </a:p>
        </p:txBody>
      </p:sp>
      <p:sp>
        <p:nvSpPr>
          <p:cNvPr id="17" name="TextBox 16"/>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Department of Health</a:t>
            </a:r>
            <a:r>
              <a:rPr lang="en-US" sz="1800" baseline="0">
                <a:solidFill>
                  <a:srgbClr val="349D96"/>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21" name="Title 1"/>
          <p:cNvSpPr>
            <a:spLocks noGrp="1"/>
          </p:cNvSpPr>
          <p:nvPr>
            <p:ph type="title" hasCustomPrompt="1"/>
          </p:nvPr>
        </p:nvSpPr>
        <p:spPr>
          <a:xfrm>
            <a:off x="1" y="664077"/>
            <a:ext cx="12180916" cy="491926"/>
          </a:xfrm>
        </p:spPr>
        <p:txBody>
          <a:bodyPr>
            <a:normAutofit/>
          </a:bodyPr>
          <a:lstStyle>
            <a:lvl1pPr algn="ctr">
              <a:defRPr sz="3000"/>
            </a:lvl1pPr>
          </a:lstStyle>
          <a:p>
            <a:pPr lvl="0"/>
            <a:r>
              <a:rPr lang="en-US"/>
              <a:t>Number List 1</a:t>
            </a:r>
          </a:p>
        </p:txBody>
      </p:sp>
    </p:spTree>
    <p:extLst>
      <p:ext uri="{BB962C8B-B14F-4D97-AF65-F5344CB8AC3E}">
        <p14:creationId xmlns:p14="http://schemas.microsoft.com/office/powerpoint/2010/main" val="8351351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Number List 1">
    <p:spTree>
      <p:nvGrpSpPr>
        <p:cNvPr id="1" name=""/>
        <p:cNvGrpSpPr/>
        <p:nvPr/>
      </p:nvGrpSpPr>
      <p:grpSpPr>
        <a:xfrm>
          <a:off x="0" y="0"/>
          <a:ext cx="0" cy="0"/>
          <a:chOff x="0" y="0"/>
          <a:chExt cx="0" cy="0"/>
        </a:xfrm>
      </p:grpSpPr>
      <p:cxnSp>
        <p:nvCxnSpPr>
          <p:cNvPr id="25" name="Straight Connector 24"/>
          <p:cNvCxnSpPr/>
          <p:nvPr userDrawn="1"/>
        </p:nvCxnSpPr>
        <p:spPr>
          <a:xfrm flipV="1">
            <a:off x="5763752" y="1246350"/>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sz="quarter" idx="22" hasCustomPrompt="1"/>
          </p:nvPr>
        </p:nvSpPr>
        <p:spPr>
          <a:xfrm>
            <a:off x="1518141" y="2097855"/>
            <a:ext cx="2681108" cy="372955"/>
          </a:xfrm>
        </p:spPr>
        <p:txBody>
          <a:bodyPr>
            <a:noAutofit/>
          </a:bodyPr>
          <a:lstStyle>
            <a:lvl1pPr marL="285750" indent="-285750">
              <a:buFont typeface="Arial" panose="020B0604020202020204" pitchFamily="34" charset="0"/>
              <a:buNone/>
              <a:defRPr lang="en-US" sz="2200" b="1" kern="120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19" name="Text Placeholder 2"/>
          <p:cNvSpPr>
            <a:spLocks noGrp="1"/>
          </p:cNvSpPr>
          <p:nvPr>
            <p:ph type="body" sz="quarter" idx="23" hasCustomPrompt="1"/>
          </p:nvPr>
        </p:nvSpPr>
        <p:spPr>
          <a:xfrm>
            <a:off x="5122282" y="2097855"/>
            <a:ext cx="2672099" cy="372955"/>
          </a:xfrm>
        </p:spPr>
        <p:txBody>
          <a:bodyPr>
            <a:noAutofit/>
          </a:bodyPr>
          <a:lstStyle>
            <a:lvl1pPr marL="285750" indent="-285750">
              <a:buFont typeface="Arial" panose="020B0604020202020204" pitchFamily="34" charset="0"/>
              <a:buNone/>
              <a:defRPr lang="en-US" sz="2200" b="1" kern="120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22" name="Text Placeholder 2"/>
          <p:cNvSpPr>
            <a:spLocks noGrp="1"/>
          </p:cNvSpPr>
          <p:nvPr>
            <p:ph type="body" sz="quarter" idx="24" hasCustomPrompt="1"/>
          </p:nvPr>
        </p:nvSpPr>
        <p:spPr>
          <a:xfrm>
            <a:off x="8700242" y="2097855"/>
            <a:ext cx="2641319" cy="372955"/>
          </a:xfrm>
        </p:spPr>
        <p:txBody>
          <a:bodyPr>
            <a:noAutofit/>
          </a:bodyPr>
          <a:lstStyle>
            <a:lvl1pPr marL="285750" indent="-285750">
              <a:buFont typeface="Arial" panose="020B0604020202020204" pitchFamily="34" charset="0"/>
              <a:buNone/>
              <a:defRPr lang="en-US" sz="2200" b="1" kern="120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5" name="Text Placeholder 4"/>
          <p:cNvSpPr>
            <a:spLocks noGrp="1"/>
          </p:cNvSpPr>
          <p:nvPr>
            <p:ph type="body" sz="quarter" idx="25" hasCustomPrompt="1"/>
          </p:nvPr>
        </p:nvSpPr>
        <p:spPr>
          <a:xfrm>
            <a:off x="1518141" y="2474230"/>
            <a:ext cx="2681107" cy="3702416"/>
          </a:xfrm>
        </p:spPr>
        <p:txBody>
          <a:bodyPr>
            <a:noAutofit/>
          </a:bodyPr>
          <a:lstStyle>
            <a:lvl1pPr marL="285750" indent="-285750">
              <a:buFont typeface="Arial" panose="020B0604020202020204" pitchFamily="34" charset="0"/>
              <a:buNone/>
              <a:defRPr lang="en-US" sz="2200"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26" name="Text Placeholder 4"/>
          <p:cNvSpPr>
            <a:spLocks noGrp="1"/>
          </p:cNvSpPr>
          <p:nvPr>
            <p:ph type="body" sz="quarter" idx="26" hasCustomPrompt="1"/>
          </p:nvPr>
        </p:nvSpPr>
        <p:spPr>
          <a:xfrm>
            <a:off x="5122104" y="2474230"/>
            <a:ext cx="2672276" cy="3691680"/>
          </a:xfrm>
        </p:spPr>
        <p:txBody>
          <a:bodyPr>
            <a:noAutofit/>
          </a:bodyPr>
          <a:lstStyle>
            <a:lvl1pPr marL="285750" indent="-285750">
              <a:buFont typeface="Arial" panose="020B0604020202020204" pitchFamily="34" charset="0"/>
              <a:buNone/>
              <a:defRPr lang="en-US" sz="2200"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27" name="Text Placeholder 4"/>
          <p:cNvSpPr>
            <a:spLocks noGrp="1"/>
          </p:cNvSpPr>
          <p:nvPr>
            <p:ph type="body" sz="quarter" idx="27" hasCustomPrompt="1"/>
          </p:nvPr>
        </p:nvSpPr>
        <p:spPr>
          <a:xfrm>
            <a:off x="8699656" y="2474230"/>
            <a:ext cx="2641904" cy="3691680"/>
          </a:xfrm>
        </p:spPr>
        <p:txBody>
          <a:bodyPr>
            <a:noAutofit/>
          </a:bodyPr>
          <a:lstStyle>
            <a:lvl1pPr marL="285750" indent="-285750">
              <a:buFont typeface="Arial" panose="020B0604020202020204" pitchFamily="34" charset="0"/>
              <a:buNone/>
              <a:defRPr lang="en-US" sz="2200"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15" name="Oval 14"/>
          <p:cNvSpPr/>
          <p:nvPr userDrawn="1"/>
        </p:nvSpPr>
        <p:spPr>
          <a:xfrm>
            <a:off x="861134" y="2038158"/>
            <a:ext cx="435592" cy="438912"/>
          </a:xfrm>
          <a:prstGeom prst="ellipse">
            <a:avLst/>
          </a:prstGeom>
          <a:solidFill>
            <a:srgbClr val="349D96"/>
          </a:solidFill>
          <a:ln w="50800">
            <a:solidFill>
              <a:srgbClr val="349D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indent="0" algn="ctr">
              <a:buFont typeface="Arial" panose="020B0604020202020204" pitchFamily="34" charset="0"/>
              <a:buNone/>
            </a:pPr>
            <a:r>
              <a:rPr lang="en-US" sz="1800">
                <a:solidFill>
                  <a:schemeClr val="bg1"/>
                </a:solidFill>
                <a:latin typeface="Century Gothic" panose="020B0502020202020204" pitchFamily="34" charset="0"/>
              </a:rPr>
              <a:t>1</a:t>
            </a:r>
          </a:p>
        </p:txBody>
      </p:sp>
      <p:sp>
        <p:nvSpPr>
          <p:cNvPr id="16" name="Oval 15"/>
          <p:cNvSpPr/>
          <p:nvPr userDrawn="1"/>
        </p:nvSpPr>
        <p:spPr>
          <a:xfrm>
            <a:off x="4452002" y="2038157"/>
            <a:ext cx="435592" cy="438912"/>
          </a:xfrm>
          <a:prstGeom prst="ellipse">
            <a:avLst/>
          </a:prstGeom>
          <a:solidFill>
            <a:srgbClr val="349D96"/>
          </a:solidFill>
          <a:ln w="50800">
            <a:solidFill>
              <a:srgbClr val="349D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indent="0" algn="ctr">
              <a:buFont typeface="Arial" panose="020B0604020202020204" pitchFamily="34" charset="0"/>
              <a:buNone/>
            </a:pPr>
            <a:r>
              <a:rPr lang="en-US" sz="1800">
                <a:solidFill>
                  <a:schemeClr val="bg1"/>
                </a:solidFill>
                <a:latin typeface="Century Gothic" panose="020B0502020202020204" pitchFamily="34" charset="0"/>
              </a:rPr>
              <a:t>2</a:t>
            </a:r>
          </a:p>
        </p:txBody>
      </p:sp>
      <p:sp>
        <p:nvSpPr>
          <p:cNvPr id="20" name="Oval 19"/>
          <p:cNvSpPr/>
          <p:nvPr userDrawn="1"/>
        </p:nvSpPr>
        <p:spPr>
          <a:xfrm>
            <a:off x="8038548" y="2038156"/>
            <a:ext cx="435592" cy="438912"/>
          </a:xfrm>
          <a:prstGeom prst="ellipse">
            <a:avLst/>
          </a:prstGeom>
          <a:solidFill>
            <a:srgbClr val="349D96"/>
          </a:solidFill>
          <a:ln w="50800">
            <a:solidFill>
              <a:srgbClr val="349D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indent="0" algn="ctr">
              <a:buFont typeface="Arial" panose="020B0604020202020204" pitchFamily="34" charset="0"/>
              <a:buNone/>
            </a:pPr>
            <a:r>
              <a:rPr lang="en-US" sz="1800">
                <a:solidFill>
                  <a:schemeClr val="bg1"/>
                </a:solidFill>
                <a:latin typeface="Century Gothic" panose="020B0502020202020204" pitchFamily="34" charset="0"/>
              </a:rPr>
              <a:t>3</a:t>
            </a:r>
          </a:p>
        </p:txBody>
      </p:sp>
      <p:sp>
        <p:nvSpPr>
          <p:cNvPr id="17" name="TextBox 16"/>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Department of Health</a:t>
            </a:r>
            <a:r>
              <a:rPr lang="en-US" sz="1800" baseline="0">
                <a:solidFill>
                  <a:srgbClr val="349D96"/>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21" name="Title 1"/>
          <p:cNvSpPr>
            <a:spLocks noGrp="1"/>
          </p:cNvSpPr>
          <p:nvPr>
            <p:ph type="title" hasCustomPrompt="1"/>
          </p:nvPr>
        </p:nvSpPr>
        <p:spPr>
          <a:xfrm>
            <a:off x="1" y="664077"/>
            <a:ext cx="12180916" cy="491926"/>
          </a:xfrm>
        </p:spPr>
        <p:txBody>
          <a:bodyPr>
            <a:normAutofit/>
          </a:bodyPr>
          <a:lstStyle>
            <a:lvl1pPr algn="ctr">
              <a:defRPr sz="3000"/>
            </a:lvl1pPr>
          </a:lstStyle>
          <a:p>
            <a:pPr lvl="0"/>
            <a:r>
              <a:rPr lang="en-US"/>
              <a:t>Number List 1</a:t>
            </a:r>
          </a:p>
        </p:txBody>
      </p:sp>
    </p:spTree>
    <p:extLst>
      <p:ext uri="{BB962C8B-B14F-4D97-AF65-F5344CB8AC3E}">
        <p14:creationId xmlns:p14="http://schemas.microsoft.com/office/powerpoint/2010/main" val="8351351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Number List 2: Traditional">
    <p:spTree>
      <p:nvGrpSpPr>
        <p:cNvPr id="1" name=""/>
        <p:cNvGrpSpPr/>
        <p:nvPr/>
      </p:nvGrpSpPr>
      <p:grpSpPr>
        <a:xfrm>
          <a:off x="0" y="0"/>
          <a:ext cx="0" cy="0"/>
          <a:chOff x="0" y="0"/>
          <a:chExt cx="0" cy="0"/>
        </a:xfrm>
      </p:grpSpPr>
      <p:cxnSp>
        <p:nvCxnSpPr>
          <p:cNvPr id="8" name="Straight Connector 7"/>
          <p:cNvCxnSpPr/>
          <p:nvPr userDrawn="1"/>
        </p:nvCxnSpPr>
        <p:spPr>
          <a:xfrm flipV="1">
            <a:off x="5763752" y="1246350"/>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12" name="Text Placeholder 10"/>
          <p:cNvSpPr>
            <a:spLocks noGrp="1"/>
          </p:cNvSpPr>
          <p:nvPr>
            <p:ph type="body" sz="quarter" idx="22" hasCustomPrompt="1"/>
          </p:nvPr>
        </p:nvSpPr>
        <p:spPr>
          <a:xfrm>
            <a:off x="1077705" y="1606083"/>
            <a:ext cx="10059219" cy="4662833"/>
          </a:xfrm>
        </p:spPr>
        <p:txBody>
          <a:bodyPr>
            <a:noAutofit/>
          </a:bodyPr>
          <a:lstStyle>
            <a:lvl1pPr marL="290513" indent="-290513">
              <a:buClr>
                <a:schemeClr val="tx1"/>
              </a:buClr>
              <a:buFont typeface="+mj-lt"/>
              <a:buAutoNum type="arabicPeriod"/>
              <a:tabLst/>
              <a:defRPr sz="2200">
                <a:solidFill>
                  <a:schemeClr val="tx1"/>
                </a:solidFill>
                <a:latin typeface="+mn-lt"/>
              </a:defRPr>
            </a:lvl1pPr>
            <a:lvl2pPr marL="571500" indent="-290513">
              <a:buClr>
                <a:schemeClr val="tx1"/>
              </a:buClr>
              <a:buFont typeface="+mj-lt"/>
              <a:buAutoNum type="alphaLcPeriod"/>
              <a:defRPr sz="2200">
                <a:solidFill>
                  <a:schemeClr val="tx1"/>
                </a:solidFill>
                <a:latin typeface="+mn-lt"/>
              </a:defRPr>
            </a:lvl2pPr>
            <a:lvl3pPr marL="747713" indent="-228600">
              <a:buClr>
                <a:schemeClr val="tx1"/>
              </a:buClr>
              <a:buFont typeface="+mj-lt"/>
              <a:buAutoNum type="romanLcPeriod"/>
              <a:defRPr sz="2000">
                <a:solidFill>
                  <a:schemeClr val="tx1"/>
                </a:solidFill>
                <a:latin typeface="+mn-lt"/>
              </a:defRPr>
            </a:lvl3pPr>
          </a:lstStyle>
          <a:p>
            <a:pPr lvl="0"/>
            <a:r>
              <a:rPr lang="en-US"/>
              <a:t>First Level</a:t>
            </a:r>
          </a:p>
          <a:p>
            <a:pPr lvl="1"/>
            <a:r>
              <a:rPr lang="en-US"/>
              <a:t>Second level</a:t>
            </a:r>
          </a:p>
          <a:p>
            <a:pPr lvl="2"/>
            <a:r>
              <a:rPr lang="en-US"/>
              <a:t>Third level</a:t>
            </a:r>
          </a:p>
        </p:txBody>
      </p:sp>
      <p:sp>
        <p:nvSpPr>
          <p:cNvPr id="9" name="TextBox 8"/>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a:t>
            </a:r>
            <a:r>
              <a:rPr lang="en-US" sz="1800" baseline="0">
                <a:solidFill>
                  <a:srgbClr val="349D96"/>
                </a:solidFill>
                <a:latin typeface="Century Gothic" panose="020B0502020202020204" pitchFamily="34" charset="0"/>
              </a:rPr>
              <a:t>State Department of Health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10" name="Title 1"/>
          <p:cNvSpPr>
            <a:spLocks noGrp="1"/>
          </p:cNvSpPr>
          <p:nvPr>
            <p:ph type="title" hasCustomPrompt="1"/>
          </p:nvPr>
        </p:nvSpPr>
        <p:spPr>
          <a:xfrm>
            <a:off x="-11081" y="673973"/>
            <a:ext cx="12180916" cy="482030"/>
          </a:xfrm>
        </p:spPr>
        <p:txBody>
          <a:bodyPr>
            <a:normAutofit/>
          </a:bodyPr>
          <a:lstStyle>
            <a:lvl1pPr algn="ctr">
              <a:defRPr sz="3000"/>
            </a:lvl1pPr>
          </a:lstStyle>
          <a:p>
            <a:pPr lvl="0"/>
            <a:r>
              <a:rPr lang="en-US"/>
              <a:t>Number List 2: Traditional</a:t>
            </a:r>
          </a:p>
        </p:txBody>
      </p:sp>
    </p:spTree>
    <p:extLst>
      <p:ext uri="{BB962C8B-B14F-4D97-AF65-F5344CB8AC3E}">
        <p14:creationId xmlns:p14="http://schemas.microsoft.com/office/powerpoint/2010/main" val="277545187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Icon List">
    <p:spTree>
      <p:nvGrpSpPr>
        <p:cNvPr id="1" name=""/>
        <p:cNvGrpSpPr/>
        <p:nvPr/>
      </p:nvGrpSpPr>
      <p:grpSpPr>
        <a:xfrm>
          <a:off x="0" y="0"/>
          <a:ext cx="0" cy="0"/>
          <a:chOff x="0" y="0"/>
          <a:chExt cx="0" cy="0"/>
        </a:xfrm>
      </p:grpSpPr>
      <p:cxnSp>
        <p:nvCxnSpPr>
          <p:cNvPr id="25" name="Straight Connector 24"/>
          <p:cNvCxnSpPr/>
          <p:nvPr userDrawn="1"/>
        </p:nvCxnSpPr>
        <p:spPr>
          <a:xfrm flipV="1">
            <a:off x="5763752" y="1246350"/>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sz="quarter" idx="22" hasCustomPrompt="1"/>
          </p:nvPr>
        </p:nvSpPr>
        <p:spPr>
          <a:xfrm>
            <a:off x="1693987" y="2483441"/>
            <a:ext cx="2387600" cy="372955"/>
          </a:xfrm>
        </p:spPr>
        <p:txBody>
          <a:bodyPr>
            <a:noAutofit/>
          </a:bodyPr>
          <a:lstStyle>
            <a:lvl1pPr marL="285750" indent="-285750" algn="l">
              <a:buFont typeface="Arial" panose="020B0604020202020204" pitchFamily="34" charset="0"/>
              <a:buNone/>
              <a:defRPr lang="en-US" sz="2200" b="1"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19" name="Text Placeholder 2"/>
          <p:cNvSpPr>
            <a:spLocks noGrp="1"/>
          </p:cNvSpPr>
          <p:nvPr>
            <p:ph type="body" sz="quarter" idx="23" hasCustomPrompt="1"/>
          </p:nvPr>
        </p:nvSpPr>
        <p:spPr>
          <a:xfrm>
            <a:off x="4902735" y="2483439"/>
            <a:ext cx="2387600" cy="372955"/>
          </a:xfrm>
        </p:spPr>
        <p:txBody>
          <a:bodyPr>
            <a:noAutofit/>
          </a:bodyPr>
          <a:lstStyle>
            <a:lvl1pPr marL="285750" indent="-285750" algn="l">
              <a:buFont typeface="Arial" panose="020B0604020202020204" pitchFamily="34" charset="0"/>
              <a:buNone/>
              <a:defRPr lang="en-US" sz="2200" b="1" kern="120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22" name="Text Placeholder 2"/>
          <p:cNvSpPr>
            <a:spLocks noGrp="1"/>
          </p:cNvSpPr>
          <p:nvPr>
            <p:ph type="body" sz="quarter" idx="24" hasCustomPrompt="1"/>
          </p:nvPr>
        </p:nvSpPr>
        <p:spPr>
          <a:xfrm>
            <a:off x="8132184" y="2483443"/>
            <a:ext cx="2387600" cy="372955"/>
          </a:xfrm>
        </p:spPr>
        <p:txBody>
          <a:bodyPr>
            <a:noAutofit/>
          </a:bodyPr>
          <a:lstStyle>
            <a:lvl1pPr marL="285750" indent="-285750" algn="l">
              <a:buFont typeface="Arial" panose="020B0604020202020204" pitchFamily="34" charset="0"/>
              <a:buNone/>
              <a:defRPr lang="en-US" sz="2200" b="1" kern="120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5" name="Text Placeholder 4"/>
          <p:cNvSpPr>
            <a:spLocks noGrp="1"/>
          </p:cNvSpPr>
          <p:nvPr>
            <p:ph type="body" sz="quarter" idx="25" hasCustomPrompt="1"/>
          </p:nvPr>
        </p:nvSpPr>
        <p:spPr>
          <a:xfrm>
            <a:off x="1693987" y="2859817"/>
            <a:ext cx="2387600" cy="3198287"/>
          </a:xfrm>
        </p:spPr>
        <p:txBody>
          <a:bodyPr>
            <a:noAutofit/>
          </a:bodyPr>
          <a:lstStyle>
            <a:lvl1pPr marL="285750" indent="-285750">
              <a:buFont typeface="Arial" panose="020B0604020202020204" pitchFamily="34" charset="0"/>
              <a:buNone/>
              <a:defRPr lang="en-US" sz="2200"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26" name="Text Placeholder 4"/>
          <p:cNvSpPr>
            <a:spLocks noGrp="1"/>
          </p:cNvSpPr>
          <p:nvPr>
            <p:ph type="body" sz="quarter" idx="26" hasCustomPrompt="1"/>
          </p:nvPr>
        </p:nvSpPr>
        <p:spPr>
          <a:xfrm>
            <a:off x="4902557" y="2859815"/>
            <a:ext cx="2387600" cy="3198289"/>
          </a:xfrm>
        </p:spPr>
        <p:txBody>
          <a:bodyPr>
            <a:noAutofit/>
          </a:bodyPr>
          <a:lstStyle>
            <a:lvl1pPr marL="285750" indent="-285750">
              <a:buFont typeface="Arial" panose="020B0604020202020204" pitchFamily="34" charset="0"/>
              <a:buNone/>
              <a:defRPr lang="en-US" sz="2200"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27" name="Text Placeholder 4"/>
          <p:cNvSpPr>
            <a:spLocks noGrp="1"/>
          </p:cNvSpPr>
          <p:nvPr>
            <p:ph type="body" sz="quarter" idx="27" hasCustomPrompt="1"/>
          </p:nvPr>
        </p:nvSpPr>
        <p:spPr>
          <a:xfrm>
            <a:off x="8131597" y="2859819"/>
            <a:ext cx="2387600" cy="3198285"/>
          </a:xfrm>
        </p:spPr>
        <p:txBody>
          <a:bodyPr>
            <a:noAutofit/>
          </a:bodyPr>
          <a:lstStyle>
            <a:lvl1pPr marL="285750" indent="-285750">
              <a:buFont typeface="Arial" panose="020B0604020202020204" pitchFamily="34" charset="0"/>
              <a:buNone/>
              <a:defRPr lang="en-US" sz="2200"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14" name="Oval 13">
            <a:extLst>
              <a:ext uri="{C183D7F6-B498-43B3-948B-1728B52AA6E4}">
                <adec:decorative xmlns:adec="http://schemas.microsoft.com/office/drawing/2017/decorative" val="1"/>
              </a:ext>
            </a:extLst>
          </p:cNvPr>
          <p:cNvSpPr/>
          <p:nvPr/>
        </p:nvSpPr>
        <p:spPr>
          <a:xfrm>
            <a:off x="2381156" y="1567694"/>
            <a:ext cx="986529" cy="740152"/>
          </a:xfrm>
          <a:prstGeom prst="ellipse">
            <a:avLst/>
          </a:prstGeom>
          <a:solidFill>
            <a:srgbClr val="349D96"/>
          </a:solidFill>
          <a:ln w="19050">
            <a:solidFill>
              <a:srgbClr val="349D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a:p>
        </p:txBody>
      </p:sp>
      <p:sp>
        <p:nvSpPr>
          <p:cNvPr id="17" name="Oval 16">
            <a:extLst>
              <a:ext uri="{C183D7F6-B498-43B3-948B-1728B52AA6E4}">
                <adec:decorative xmlns:adec="http://schemas.microsoft.com/office/drawing/2017/decorative" val="1"/>
              </a:ext>
            </a:extLst>
          </p:cNvPr>
          <p:cNvSpPr/>
          <p:nvPr/>
        </p:nvSpPr>
        <p:spPr>
          <a:xfrm>
            <a:off x="5602736" y="1567694"/>
            <a:ext cx="986529" cy="740152"/>
          </a:xfrm>
          <a:prstGeom prst="ellipse">
            <a:avLst/>
          </a:prstGeom>
          <a:solidFill>
            <a:srgbClr val="349D96"/>
          </a:solidFill>
          <a:ln w="19050">
            <a:solidFill>
              <a:srgbClr val="349D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a:p>
        </p:txBody>
      </p:sp>
      <p:sp>
        <p:nvSpPr>
          <p:cNvPr id="21" name="Oval 20">
            <a:extLst>
              <a:ext uri="{C183D7F6-B498-43B3-948B-1728B52AA6E4}">
                <adec:decorative xmlns:adec="http://schemas.microsoft.com/office/drawing/2017/decorative" val="1"/>
              </a:ext>
            </a:extLst>
          </p:cNvPr>
          <p:cNvSpPr/>
          <p:nvPr/>
        </p:nvSpPr>
        <p:spPr>
          <a:xfrm>
            <a:off x="8820774" y="1577212"/>
            <a:ext cx="986529" cy="740152"/>
          </a:xfrm>
          <a:prstGeom prst="ellipse">
            <a:avLst/>
          </a:prstGeom>
          <a:solidFill>
            <a:srgbClr val="349D96"/>
          </a:solidFill>
          <a:ln w="19050">
            <a:solidFill>
              <a:srgbClr val="349D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a:p>
        </p:txBody>
      </p:sp>
      <p:sp>
        <p:nvSpPr>
          <p:cNvPr id="16" name="TextBox 15"/>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a:t>
            </a:r>
            <a:r>
              <a:rPr lang="en-US" sz="1800" baseline="0">
                <a:solidFill>
                  <a:srgbClr val="349D96"/>
                </a:solidFill>
                <a:latin typeface="Century Gothic" panose="020B0502020202020204" pitchFamily="34" charset="0"/>
              </a:rPr>
              <a:t>State Department of Health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15" name="Title 1"/>
          <p:cNvSpPr>
            <a:spLocks noGrp="1"/>
          </p:cNvSpPr>
          <p:nvPr>
            <p:ph type="title" hasCustomPrompt="1"/>
          </p:nvPr>
        </p:nvSpPr>
        <p:spPr>
          <a:xfrm>
            <a:off x="-11081" y="670552"/>
            <a:ext cx="12180916" cy="485451"/>
          </a:xfrm>
        </p:spPr>
        <p:txBody>
          <a:bodyPr>
            <a:normAutofit/>
          </a:bodyPr>
          <a:lstStyle>
            <a:lvl1pPr algn="ctr">
              <a:defRPr sz="3000"/>
            </a:lvl1pPr>
          </a:lstStyle>
          <a:p>
            <a:pPr lvl="0"/>
            <a:r>
              <a:rPr lang="en-US"/>
              <a:t>Icon List (insert icons inside the circles)</a:t>
            </a:r>
          </a:p>
        </p:txBody>
      </p:sp>
    </p:spTree>
    <p:extLst>
      <p:ext uri="{BB962C8B-B14F-4D97-AF65-F5344CB8AC3E}">
        <p14:creationId xmlns:p14="http://schemas.microsoft.com/office/powerpoint/2010/main" val="122303305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Washington State Map with Population">
    <p:spTree>
      <p:nvGrpSpPr>
        <p:cNvPr id="1" name=""/>
        <p:cNvGrpSpPr/>
        <p:nvPr/>
      </p:nvGrpSpPr>
      <p:grpSpPr>
        <a:xfrm>
          <a:off x="0" y="0"/>
          <a:ext cx="0" cy="0"/>
          <a:chOff x="0" y="0"/>
          <a:chExt cx="0" cy="0"/>
        </a:xfrm>
      </p:grpSpPr>
      <p:sp>
        <p:nvSpPr>
          <p:cNvPr id="5" name="Rectangle 4"/>
          <p:cNvSpPr/>
          <p:nvPr userDrawn="1"/>
        </p:nvSpPr>
        <p:spPr>
          <a:xfrm>
            <a:off x="1" y="0"/>
            <a:ext cx="12192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6" name="Picture 15" descr="Washington State Department of Health Logo"/>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870118" y="6037360"/>
            <a:ext cx="1422005" cy="471857"/>
          </a:xfrm>
          <a:prstGeom prst="rect">
            <a:avLst/>
          </a:prstGeom>
        </p:spPr>
      </p:pic>
      <p:sp>
        <p:nvSpPr>
          <p:cNvPr id="129" name="Title 2"/>
          <p:cNvSpPr>
            <a:spLocks noGrp="1"/>
          </p:cNvSpPr>
          <p:nvPr>
            <p:ph type="title" hasCustomPrompt="1"/>
          </p:nvPr>
        </p:nvSpPr>
        <p:spPr>
          <a:xfrm>
            <a:off x="0" y="618424"/>
            <a:ext cx="12192000" cy="544750"/>
          </a:xfrm>
        </p:spPr>
        <p:txBody>
          <a:bodyPr>
            <a:normAutofit/>
          </a:bodyPr>
          <a:lstStyle>
            <a:lvl1pPr algn="ctr">
              <a:defRPr sz="2700" baseline="0"/>
            </a:lvl1pPr>
          </a:lstStyle>
          <a:p>
            <a:r>
              <a:rPr lang="en-US"/>
              <a:t>Washington State Population Served</a:t>
            </a:r>
          </a:p>
        </p:txBody>
      </p:sp>
      <p:grpSp>
        <p:nvGrpSpPr>
          <p:cNvPr id="2" name="Group 1"/>
          <p:cNvGrpSpPr/>
          <p:nvPr userDrawn="1"/>
        </p:nvGrpSpPr>
        <p:grpSpPr>
          <a:xfrm>
            <a:off x="799879" y="1246748"/>
            <a:ext cx="9665728" cy="5254671"/>
            <a:chOff x="599909" y="1246747"/>
            <a:chExt cx="7249296" cy="5254671"/>
          </a:xfrm>
        </p:grpSpPr>
        <p:sp>
          <p:nvSpPr>
            <p:cNvPr id="8" name="Rectangle 7"/>
            <p:cNvSpPr/>
            <p:nvPr userDrawn="1"/>
          </p:nvSpPr>
          <p:spPr>
            <a:xfrm>
              <a:off x="2773214" y="5894225"/>
              <a:ext cx="214952" cy="204716"/>
            </a:xfrm>
            <a:prstGeom prst="rect">
              <a:avLst/>
            </a:prstGeom>
            <a:solidFill>
              <a:srgbClr val="99999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Bef>
                  <a:spcPts val="200"/>
                </a:spcBef>
              </a:pPr>
              <a:endParaRPr lang="en-US" sz="800">
                <a:solidFill>
                  <a:schemeClr val="tx1">
                    <a:lumMod val="75000"/>
                    <a:lumOff val="25000"/>
                  </a:schemeClr>
                </a:solidFill>
                <a:latin typeface="Century Gothic" panose="020B0502020202020204" pitchFamily="34" charset="0"/>
              </a:endParaRPr>
            </a:p>
          </p:txBody>
        </p:sp>
        <p:sp>
          <p:nvSpPr>
            <p:cNvPr id="9" name="Rectangle 8"/>
            <p:cNvSpPr/>
            <p:nvPr userDrawn="1"/>
          </p:nvSpPr>
          <p:spPr>
            <a:xfrm>
              <a:off x="5701518" y="5890326"/>
              <a:ext cx="214952" cy="204716"/>
            </a:xfrm>
            <a:prstGeom prst="rect">
              <a:avLst/>
            </a:prstGeom>
            <a:solidFill>
              <a:srgbClr val="F3D17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Bef>
                  <a:spcPts val="200"/>
                </a:spcBef>
              </a:pPr>
              <a:endParaRPr lang="en-US" sz="1800"/>
            </a:p>
          </p:txBody>
        </p:sp>
        <p:sp>
          <p:nvSpPr>
            <p:cNvPr id="14" name="Rectangle 13"/>
            <p:cNvSpPr/>
            <p:nvPr userDrawn="1"/>
          </p:nvSpPr>
          <p:spPr>
            <a:xfrm>
              <a:off x="2774277" y="6272819"/>
              <a:ext cx="214952" cy="204716"/>
            </a:xfrm>
            <a:prstGeom prst="rect">
              <a:avLst/>
            </a:prstGeom>
            <a:solidFill>
              <a:srgbClr val="E8E8E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a:p>
          </p:txBody>
        </p:sp>
        <p:sp>
          <p:nvSpPr>
            <p:cNvPr id="15" name="Rectangle 14"/>
            <p:cNvSpPr/>
            <p:nvPr userDrawn="1"/>
          </p:nvSpPr>
          <p:spPr>
            <a:xfrm>
              <a:off x="5709719" y="6272819"/>
              <a:ext cx="214952" cy="204716"/>
            </a:xfrm>
            <a:prstGeom prst="rect">
              <a:avLst/>
            </a:prstGeom>
            <a:solidFill>
              <a:srgbClr val="349D9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a:p>
          </p:txBody>
        </p:sp>
        <p:sp>
          <p:nvSpPr>
            <p:cNvPr id="17" name="TextBox 16"/>
            <p:cNvSpPr txBox="1"/>
            <p:nvPr userDrawn="1"/>
          </p:nvSpPr>
          <p:spPr>
            <a:xfrm>
              <a:off x="599909" y="5183825"/>
              <a:ext cx="1473881" cy="400110"/>
            </a:xfrm>
            <a:prstGeom prst="rect">
              <a:avLst/>
            </a:prstGeom>
            <a:noFill/>
            <a:effectLst/>
          </p:spPr>
          <p:txBody>
            <a:bodyPr wrap="square" rtlCol="0">
              <a:spAutoFit/>
            </a:bodyPr>
            <a:lstStyle/>
            <a:p>
              <a:r>
                <a:rPr lang="en-US" sz="1000" b="1">
                  <a:solidFill>
                    <a:schemeClr val="tx1"/>
                  </a:solidFill>
                  <a:latin typeface="+mn-lt"/>
                </a:rPr>
                <a:t>*</a:t>
              </a:r>
              <a:r>
                <a:rPr lang="en-US" sz="1000" b="1" kern="1200">
                  <a:solidFill>
                    <a:schemeClr val="tx1"/>
                  </a:solidFill>
                  <a:latin typeface="+mn-lt"/>
                  <a:ea typeface="+mn-ea"/>
                  <a:cs typeface="+mn-cs"/>
                </a:rPr>
                <a:t>Agency leader is both director and health officer (2)</a:t>
              </a:r>
            </a:p>
          </p:txBody>
        </p:sp>
        <p:grpSp>
          <p:nvGrpSpPr>
            <p:cNvPr id="19" name="Group 18"/>
            <p:cNvGrpSpPr/>
            <p:nvPr/>
          </p:nvGrpSpPr>
          <p:grpSpPr>
            <a:xfrm>
              <a:off x="1155570" y="1367868"/>
              <a:ext cx="6693635" cy="4194289"/>
              <a:chOff x="1777366" y="2155881"/>
              <a:chExt cx="4480731" cy="2843080"/>
            </a:xfrm>
            <a:effectLst/>
          </p:grpSpPr>
          <p:sp>
            <p:nvSpPr>
              <p:cNvPr id="63" name="Freeform 26"/>
              <p:cNvSpPr>
                <a:spLocks/>
              </p:cNvSpPr>
              <p:nvPr/>
            </p:nvSpPr>
            <p:spPr bwMode="auto">
              <a:xfrm>
                <a:off x="3095735" y="2769165"/>
                <a:ext cx="842722" cy="427767"/>
              </a:xfrm>
              <a:custGeom>
                <a:avLst/>
                <a:gdLst/>
                <a:ahLst/>
                <a:cxnLst>
                  <a:cxn ang="0">
                    <a:pos x="3" y="449"/>
                  </a:cxn>
                  <a:cxn ang="0">
                    <a:pos x="6" y="435"/>
                  </a:cxn>
                  <a:cxn ang="0">
                    <a:pos x="30" y="409"/>
                  </a:cxn>
                  <a:cxn ang="0">
                    <a:pos x="41" y="395"/>
                  </a:cxn>
                  <a:cxn ang="0">
                    <a:pos x="45" y="375"/>
                  </a:cxn>
                  <a:cxn ang="0">
                    <a:pos x="46" y="355"/>
                  </a:cxn>
                  <a:cxn ang="0">
                    <a:pos x="55" y="337"/>
                  </a:cxn>
                  <a:cxn ang="0">
                    <a:pos x="60" y="315"/>
                  </a:cxn>
                  <a:cxn ang="0">
                    <a:pos x="78" y="306"/>
                  </a:cxn>
                  <a:cxn ang="0">
                    <a:pos x="108" y="295"/>
                  </a:cxn>
                  <a:cxn ang="0">
                    <a:pos x="112" y="266"/>
                  </a:cxn>
                  <a:cxn ang="0">
                    <a:pos x="108" y="237"/>
                  </a:cxn>
                  <a:cxn ang="0">
                    <a:pos x="77" y="220"/>
                  </a:cxn>
                  <a:cxn ang="0">
                    <a:pos x="55" y="197"/>
                  </a:cxn>
                  <a:cxn ang="0">
                    <a:pos x="41" y="179"/>
                  </a:cxn>
                  <a:cxn ang="0">
                    <a:pos x="28" y="157"/>
                  </a:cxn>
                  <a:cxn ang="0">
                    <a:pos x="28" y="140"/>
                  </a:cxn>
                  <a:cxn ang="0">
                    <a:pos x="23" y="117"/>
                  </a:cxn>
                  <a:cxn ang="0">
                    <a:pos x="25" y="97"/>
                  </a:cxn>
                  <a:cxn ang="0">
                    <a:pos x="13" y="70"/>
                  </a:cxn>
                  <a:cxn ang="0">
                    <a:pos x="12" y="53"/>
                  </a:cxn>
                  <a:cxn ang="0">
                    <a:pos x="12" y="25"/>
                  </a:cxn>
                  <a:cxn ang="0">
                    <a:pos x="15" y="15"/>
                  </a:cxn>
                  <a:cxn ang="0">
                    <a:pos x="165" y="1"/>
                  </a:cxn>
                  <a:cxn ang="0">
                    <a:pos x="273" y="1"/>
                  </a:cxn>
                  <a:cxn ang="0">
                    <a:pos x="513" y="5"/>
                  </a:cxn>
                  <a:cxn ang="0">
                    <a:pos x="912" y="15"/>
                  </a:cxn>
                  <a:cxn ang="0">
                    <a:pos x="912" y="32"/>
                  </a:cxn>
                  <a:cxn ang="0">
                    <a:pos x="927" y="57"/>
                  </a:cxn>
                  <a:cxn ang="0">
                    <a:pos x="940" y="70"/>
                  </a:cxn>
                  <a:cxn ang="0">
                    <a:pos x="945" y="85"/>
                  </a:cxn>
                  <a:cxn ang="0">
                    <a:pos x="960" y="97"/>
                  </a:cxn>
                  <a:cxn ang="0">
                    <a:pos x="972" y="117"/>
                  </a:cxn>
                  <a:cxn ang="0">
                    <a:pos x="970" y="132"/>
                  </a:cxn>
                  <a:cxn ang="0">
                    <a:pos x="945" y="137"/>
                  </a:cxn>
                  <a:cxn ang="0">
                    <a:pos x="938" y="155"/>
                  </a:cxn>
                  <a:cxn ang="0">
                    <a:pos x="947" y="172"/>
                  </a:cxn>
                  <a:cxn ang="0">
                    <a:pos x="932" y="184"/>
                  </a:cxn>
                  <a:cxn ang="0">
                    <a:pos x="918" y="197"/>
                  </a:cxn>
                  <a:cxn ang="0">
                    <a:pos x="900" y="204"/>
                  </a:cxn>
                  <a:cxn ang="0">
                    <a:pos x="883" y="212"/>
                  </a:cxn>
                  <a:cxn ang="0">
                    <a:pos x="860" y="217"/>
                  </a:cxn>
                  <a:cxn ang="0">
                    <a:pos x="842" y="224"/>
                  </a:cxn>
                  <a:cxn ang="0">
                    <a:pos x="822" y="235"/>
                  </a:cxn>
                  <a:cxn ang="0">
                    <a:pos x="820" y="252"/>
                  </a:cxn>
                  <a:cxn ang="0">
                    <a:pos x="838" y="266"/>
                  </a:cxn>
                  <a:cxn ang="0">
                    <a:pos x="829" y="284"/>
                  </a:cxn>
                  <a:cxn ang="0">
                    <a:pos x="817" y="302"/>
                  </a:cxn>
                  <a:cxn ang="0">
                    <a:pos x="807" y="322"/>
                  </a:cxn>
                  <a:cxn ang="0">
                    <a:pos x="802" y="340"/>
                  </a:cxn>
                  <a:cxn ang="0">
                    <a:pos x="802" y="357"/>
                  </a:cxn>
                  <a:cxn ang="0">
                    <a:pos x="800" y="375"/>
                  </a:cxn>
                  <a:cxn ang="0">
                    <a:pos x="812" y="389"/>
                  </a:cxn>
                  <a:cxn ang="0">
                    <a:pos x="815" y="407"/>
                  </a:cxn>
                  <a:cxn ang="0">
                    <a:pos x="830" y="419"/>
                  </a:cxn>
                  <a:cxn ang="0">
                    <a:pos x="843" y="426"/>
                  </a:cxn>
                  <a:cxn ang="0">
                    <a:pos x="862" y="424"/>
                  </a:cxn>
                  <a:cxn ang="0">
                    <a:pos x="862" y="439"/>
                  </a:cxn>
                  <a:cxn ang="0">
                    <a:pos x="850" y="455"/>
                  </a:cxn>
                  <a:cxn ang="0">
                    <a:pos x="837" y="474"/>
                  </a:cxn>
                  <a:cxn ang="0">
                    <a:pos x="282" y="471"/>
                  </a:cxn>
                  <a:cxn ang="0">
                    <a:pos x="133" y="467"/>
                  </a:cxn>
                  <a:cxn ang="0">
                    <a:pos x="1" y="459"/>
                  </a:cxn>
                </a:cxnLst>
                <a:rect l="0" t="0" r="r" b="b"/>
                <a:pathLst>
                  <a:path w="978" h="475">
                    <a:moveTo>
                      <a:pt x="1" y="459"/>
                    </a:moveTo>
                    <a:lnTo>
                      <a:pt x="3" y="449"/>
                    </a:lnTo>
                    <a:lnTo>
                      <a:pt x="0" y="442"/>
                    </a:lnTo>
                    <a:lnTo>
                      <a:pt x="6" y="435"/>
                    </a:lnTo>
                    <a:lnTo>
                      <a:pt x="13" y="426"/>
                    </a:lnTo>
                    <a:lnTo>
                      <a:pt x="30" y="409"/>
                    </a:lnTo>
                    <a:lnTo>
                      <a:pt x="35" y="404"/>
                    </a:lnTo>
                    <a:lnTo>
                      <a:pt x="41" y="395"/>
                    </a:lnTo>
                    <a:lnTo>
                      <a:pt x="45" y="384"/>
                    </a:lnTo>
                    <a:lnTo>
                      <a:pt x="45" y="375"/>
                    </a:lnTo>
                    <a:lnTo>
                      <a:pt x="45" y="366"/>
                    </a:lnTo>
                    <a:lnTo>
                      <a:pt x="46" y="355"/>
                    </a:lnTo>
                    <a:lnTo>
                      <a:pt x="52" y="342"/>
                    </a:lnTo>
                    <a:lnTo>
                      <a:pt x="55" y="337"/>
                    </a:lnTo>
                    <a:lnTo>
                      <a:pt x="57" y="324"/>
                    </a:lnTo>
                    <a:lnTo>
                      <a:pt x="60" y="315"/>
                    </a:lnTo>
                    <a:lnTo>
                      <a:pt x="73" y="312"/>
                    </a:lnTo>
                    <a:lnTo>
                      <a:pt x="78" y="306"/>
                    </a:lnTo>
                    <a:lnTo>
                      <a:pt x="97" y="306"/>
                    </a:lnTo>
                    <a:lnTo>
                      <a:pt x="108" y="295"/>
                    </a:lnTo>
                    <a:lnTo>
                      <a:pt x="112" y="279"/>
                    </a:lnTo>
                    <a:lnTo>
                      <a:pt x="112" y="266"/>
                    </a:lnTo>
                    <a:lnTo>
                      <a:pt x="115" y="252"/>
                    </a:lnTo>
                    <a:lnTo>
                      <a:pt x="108" y="237"/>
                    </a:lnTo>
                    <a:lnTo>
                      <a:pt x="88" y="225"/>
                    </a:lnTo>
                    <a:lnTo>
                      <a:pt x="77" y="220"/>
                    </a:lnTo>
                    <a:lnTo>
                      <a:pt x="68" y="205"/>
                    </a:lnTo>
                    <a:lnTo>
                      <a:pt x="55" y="197"/>
                    </a:lnTo>
                    <a:lnTo>
                      <a:pt x="52" y="186"/>
                    </a:lnTo>
                    <a:lnTo>
                      <a:pt x="41" y="179"/>
                    </a:lnTo>
                    <a:lnTo>
                      <a:pt x="35" y="170"/>
                    </a:lnTo>
                    <a:lnTo>
                      <a:pt x="28" y="157"/>
                    </a:lnTo>
                    <a:lnTo>
                      <a:pt x="28" y="146"/>
                    </a:lnTo>
                    <a:lnTo>
                      <a:pt x="28" y="140"/>
                    </a:lnTo>
                    <a:lnTo>
                      <a:pt x="25" y="128"/>
                    </a:lnTo>
                    <a:lnTo>
                      <a:pt x="23" y="117"/>
                    </a:lnTo>
                    <a:lnTo>
                      <a:pt x="28" y="108"/>
                    </a:lnTo>
                    <a:lnTo>
                      <a:pt x="25" y="97"/>
                    </a:lnTo>
                    <a:lnTo>
                      <a:pt x="18" y="88"/>
                    </a:lnTo>
                    <a:lnTo>
                      <a:pt x="13" y="70"/>
                    </a:lnTo>
                    <a:lnTo>
                      <a:pt x="6" y="65"/>
                    </a:lnTo>
                    <a:lnTo>
                      <a:pt x="12" y="53"/>
                    </a:lnTo>
                    <a:lnTo>
                      <a:pt x="8" y="32"/>
                    </a:lnTo>
                    <a:lnTo>
                      <a:pt x="12" y="25"/>
                    </a:lnTo>
                    <a:lnTo>
                      <a:pt x="5" y="15"/>
                    </a:lnTo>
                    <a:lnTo>
                      <a:pt x="15" y="15"/>
                    </a:lnTo>
                    <a:lnTo>
                      <a:pt x="18" y="0"/>
                    </a:lnTo>
                    <a:lnTo>
                      <a:pt x="165" y="1"/>
                    </a:lnTo>
                    <a:lnTo>
                      <a:pt x="265" y="1"/>
                    </a:lnTo>
                    <a:lnTo>
                      <a:pt x="273" y="1"/>
                    </a:lnTo>
                    <a:lnTo>
                      <a:pt x="378" y="5"/>
                    </a:lnTo>
                    <a:lnTo>
                      <a:pt x="513" y="5"/>
                    </a:lnTo>
                    <a:lnTo>
                      <a:pt x="912" y="8"/>
                    </a:lnTo>
                    <a:lnTo>
                      <a:pt x="912" y="15"/>
                    </a:lnTo>
                    <a:lnTo>
                      <a:pt x="907" y="21"/>
                    </a:lnTo>
                    <a:lnTo>
                      <a:pt x="912" y="32"/>
                    </a:lnTo>
                    <a:lnTo>
                      <a:pt x="923" y="46"/>
                    </a:lnTo>
                    <a:lnTo>
                      <a:pt x="927" y="57"/>
                    </a:lnTo>
                    <a:lnTo>
                      <a:pt x="932" y="65"/>
                    </a:lnTo>
                    <a:lnTo>
                      <a:pt x="940" y="70"/>
                    </a:lnTo>
                    <a:lnTo>
                      <a:pt x="938" y="83"/>
                    </a:lnTo>
                    <a:lnTo>
                      <a:pt x="945" y="85"/>
                    </a:lnTo>
                    <a:lnTo>
                      <a:pt x="949" y="93"/>
                    </a:lnTo>
                    <a:lnTo>
                      <a:pt x="960" y="97"/>
                    </a:lnTo>
                    <a:lnTo>
                      <a:pt x="967" y="102"/>
                    </a:lnTo>
                    <a:lnTo>
                      <a:pt x="972" y="117"/>
                    </a:lnTo>
                    <a:lnTo>
                      <a:pt x="977" y="126"/>
                    </a:lnTo>
                    <a:lnTo>
                      <a:pt x="970" y="132"/>
                    </a:lnTo>
                    <a:lnTo>
                      <a:pt x="960" y="133"/>
                    </a:lnTo>
                    <a:lnTo>
                      <a:pt x="945" y="137"/>
                    </a:lnTo>
                    <a:lnTo>
                      <a:pt x="940" y="146"/>
                    </a:lnTo>
                    <a:lnTo>
                      <a:pt x="938" y="155"/>
                    </a:lnTo>
                    <a:lnTo>
                      <a:pt x="943" y="165"/>
                    </a:lnTo>
                    <a:lnTo>
                      <a:pt x="947" y="172"/>
                    </a:lnTo>
                    <a:lnTo>
                      <a:pt x="940" y="179"/>
                    </a:lnTo>
                    <a:lnTo>
                      <a:pt x="932" y="184"/>
                    </a:lnTo>
                    <a:lnTo>
                      <a:pt x="923" y="192"/>
                    </a:lnTo>
                    <a:lnTo>
                      <a:pt x="918" y="197"/>
                    </a:lnTo>
                    <a:lnTo>
                      <a:pt x="909" y="200"/>
                    </a:lnTo>
                    <a:lnTo>
                      <a:pt x="900" y="204"/>
                    </a:lnTo>
                    <a:lnTo>
                      <a:pt x="892" y="205"/>
                    </a:lnTo>
                    <a:lnTo>
                      <a:pt x="883" y="212"/>
                    </a:lnTo>
                    <a:lnTo>
                      <a:pt x="869" y="215"/>
                    </a:lnTo>
                    <a:lnTo>
                      <a:pt x="860" y="217"/>
                    </a:lnTo>
                    <a:lnTo>
                      <a:pt x="850" y="217"/>
                    </a:lnTo>
                    <a:lnTo>
                      <a:pt x="842" y="224"/>
                    </a:lnTo>
                    <a:lnTo>
                      <a:pt x="829" y="233"/>
                    </a:lnTo>
                    <a:lnTo>
                      <a:pt x="822" y="235"/>
                    </a:lnTo>
                    <a:lnTo>
                      <a:pt x="815" y="237"/>
                    </a:lnTo>
                    <a:lnTo>
                      <a:pt x="820" y="252"/>
                    </a:lnTo>
                    <a:lnTo>
                      <a:pt x="830" y="260"/>
                    </a:lnTo>
                    <a:lnTo>
                      <a:pt x="838" y="266"/>
                    </a:lnTo>
                    <a:lnTo>
                      <a:pt x="835" y="279"/>
                    </a:lnTo>
                    <a:lnTo>
                      <a:pt x="829" y="284"/>
                    </a:lnTo>
                    <a:lnTo>
                      <a:pt x="820" y="292"/>
                    </a:lnTo>
                    <a:lnTo>
                      <a:pt x="817" y="302"/>
                    </a:lnTo>
                    <a:lnTo>
                      <a:pt x="807" y="312"/>
                    </a:lnTo>
                    <a:lnTo>
                      <a:pt x="807" y="322"/>
                    </a:lnTo>
                    <a:lnTo>
                      <a:pt x="803" y="332"/>
                    </a:lnTo>
                    <a:lnTo>
                      <a:pt x="802" y="340"/>
                    </a:lnTo>
                    <a:lnTo>
                      <a:pt x="797" y="347"/>
                    </a:lnTo>
                    <a:lnTo>
                      <a:pt x="802" y="357"/>
                    </a:lnTo>
                    <a:lnTo>
                      <a:pt x="797" y="364"/>
                    </a:lnTo>
                    <a:lnTo>
                      <a:pt x="800" y="375"/>
                    </a:lnTo>
                    <a:lnTo>
                      <a:pt x="807" y="384"/>
                    </a:lnTo>
                    <a:lnTo>
                      <a:pt x="812" y="389"/>
                    </a:lnTo>
                    <a:lnTo>
                      <a:pt x="817" y="399"/>
                    </a:lnTo>
                    <a:lnTo>
                      <a:pt x="815" y="407"/>
                    </a:lnTo>
                    <a:lnTo>
                      <a:pt x="817" y="415"/>
                    </a:lnTo>
                    <a:lnTo>
                      <a:pt x="830" y="419"/>
                    </a:lnTo>
                    <a:lnTo>
                      <a:pt x="837" y="426"/>
                    </a:lnTo>
                    <a:lnTo>
                      <a:pt x="843" y="426"/>
                    </a:lnTo>
                    <a:lnTo>
                      <a:pt x="852" y="424"/>
                    </a:lnTo>
                    <a:lnTo>
                      <a:pt x="862" y="424"/>
                    </a:lnTo>
                    <a:lnTo>
                      <a:pt x="865" y="433"/>
                    </a:lnTo>
                    <a:lnTo>
                      <a:pt x="862" y="439"/>
                    </a:lnTo>
                    <a:lnTo>
                      <a:pt x="858" y="449"/>
                    </a:lnTo>
                    <a:lnTo>
                      <a:pt x="850" y="455"/>
                    </a:lnTo>
                    <a:lnTo>
                      <a:pt x="843" y="464"/>
                    </a:lnTo>
                    <a:lnTo>
                      <a:pt x="837" y="474"/>
                    </a:lnTo>
                    <a:lnTo>
                      <a:pt x="535" y="471"/>
                    </a:lnTo>
                    <a:lnTo>
                      <a:pt x="282" y="471"/>
                    </a:lnTo>
                    <a:lnTo>
                      <a:pt x="265" y="471"/>
                    </a:lnTo>
                    <a:lnTo>
                      <a:pt x="133" y="467"/>
                    </a:lnTo>
                    <a:lnTo>
                      <a:pt x="92" y="467"/>
                    </a:lnTo>
                    <a:lnTo>
                      <a:pt x="1" y="459"/>
                    </a:lnTo>
                  </a:path>
                </a:pathLst>
              </a:custGeom>
              <a:solidFill>
                <a:srgbClr val="E8E8E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64" name="Freeform 5"/>
              <p:cNvSpPr>
                <a:spLocks/>
              </p:cNvSpPr>
              <p:nvPr/>
            </p:nvSpPr>
            <p:spPr bwMode="auto">
              <a:xfrm>
                <a:off x="4821678" y="3587777"/>
                <a:ext cx="809978" cy="446680"/>
              </a:xfrm>
              <a:custGeom>
                <a:avLst/>
                <a:gdLst/>
                <a:ahLst/>
                <a:cxnLst>
                  <a:cxn ang="0">
                    <a:pos x="854" y="436"/>
                  </a:cxn>
                  <a:cxn ang="0">
                    <a:pos x="845" y="441"/>
                  </a:cxn>
                  <a:cxn ang="0">
                    <a:pos x="837" y="448"/>
                  </a:cxn>
                  <a:cxn ang="0">
                    <a:pos x="815" y="454"/>
                  </a:cxn>
                  <a:cxn ang="0">
                    <a:pos x="809" y="461"/>
                  </a:cxn>
                  <a:cxn ang="0">
                    <a:pos x="797" y="465"/>
                  </a:cxn>
                  <a:cxn ang="0">
                    <a:pos x="789" y="461"/>
                  </a:cxn>
                  <a:cxn ang="0">
                    <a:pos x="782" y="470"/>
                  </a:cxn>
                  <a:cxn ang="0">
                    <a:pos x="778" y="473"/>
                  </a:cxn>
                  <a:cxn ang="0">
                    <a:pos x="482" y="483"/>
                  </a:cxn>
                  <a:cxn ang="0">
                    <a:pos x="315" y="485"/>
                  </a:cxn>
                  <a:cxn ang="0">
                    <a:pos x="3" y="495"/>
                  </a:cxn>
                  <a:cxn ang="0">
                    <a:pos x="0" y="334"/>
                  </a:cxn>
                  <a:cxn ang="0">
                    <a:pos x="80" y="334"/>
                  </a:cxn>
                  <a:cxn ang="0">
                    <a:pos x="257" y="332"/>
                  </a:cxn>
                  <a:cxn ang="0">
                    <a:pos x="252" y="175"/>
                  </a:cxn>
                  <a:cxn ang="0">
                    <a:pos x="249" y="90"/>
                  </a:cxn>
                  <a:cxn ang="0">
                    <a:pos x="249" y="15"/>
                  </a:cxn>
                  <a:cxn ang="0">
                    <a:pos x="925" y="0"/>
                  </a:cxn>
                  <a:cxn ang="0">
                    <a:pos x="932" y="167"/>
                  </a:cxn>
                  <a:cxn ang="0">
                    <a:pos x="939" y="308"/>
                  </a:cxn>
                  <a:cxn ang="0">
                    <a:pos x="932" y="352"/>
                  </a:cxn>
                  <a:cxn ang="0">
                    <a:pos x="924" y="358"/>
                  </a:cxn>
                  <a:cxn ang="0">
                    <a:pos x="917" y="366"/>
                  </a:cxn>
                  <a:cxn ang="0">
                    <a:pos x="911" y="376"/>
                  </a:cxn>
                  <a:cxn ang="0">
                    <a:pos x="917" y="381"/>
                  </a:cxn>
                  <a:cxn ang="0">
                    <a:pos x="914" y="390"/>
                  </a:cxn>
                  <a:cxn ang="0">
                    <a:pos x="909" y="399"/>
                  </a:cxn>
                  <a:cxn ang="0">
                    <a:pos x="902" y="405"/>
                  </a:cxn>
                  <a:cxn ang="0">
                    <a:pos x="904" y="413"/>
                  </a:cxn>
                  <a:cxn ang="0">
                    <a:pos x="907" y="425"/>
                  </a:cxn>
                  <a:cxn ang="0">
                    <a:pos x="898" y="425"/>
                  </a:cxn>
                  <a:cxn ang="0">
                    <a:pos x="887" y="430"/>
                  </a:cxn>
                  <a:cxn ang="0">
                    <a:pos x="887" y="441"/>
                  </a:cxn>
                  <a:cxn ang="0">
                    <a:pos x="871" y="441"/>
                  </a:cxn>
                  <a:cxn ang="0">
                    <a:pos x="854" y="436"/>
                  </a:cxn>
                </a:cxnLst>
                <a:rect l="0" t="0" r="r" b="b"/>
                <a:pathLst>
                  <a:path w="940" h="496">
                    <a:moveTo>
                      <a:pt x="854" y="436"/>
                    </a:moveTo>
                    <a:lnTo>
                      <a:pt x="845" y="441"/>
                    </a:lnTo>
                    <a:lnTo>
                      <a:pt x="837" y="448"/>
                    </a:lnTo>
                    <a:lnTo>
                      <a:pt x="815" y="454"/>
                    </a:lnTo>
                    <a:lnTo>
                      <a:pt x="809" y="461"/>
                    </a:lnTo>
                    <a:lnTo>
                      <a:pt x="797" y="465"/>
                    </a:lnTo>
                    <a:lnTo>
                      <a:pt x="789" y="461"/>
                    </a:lnTo>
                    <a:lnTo>
                      <a:pt x="782" y="470"/>
                    </a:lnTo>
                    <a:lnTo>
                      <a:pt x="778" y="473"/>
                    </a:lnTo>
                    <a:lnTo>
                      <a:pt x="482" y="483"/>
                    </a:lnTo>
                    <a:lnTo>
                      <a:pt x="315" y="485"/>
                    </a:lnTo>
                    <a:lnTo>
                      <a:pt x="3" y="495"/>
                    </a:lnTo>
                    <a:lnTo>
                      <a:pt x="0" y="334"/>
                    </a:lnTo>
                    <a:lnTo>
                      <a:pt x="80" y="334"/>
                    </a:lnTo>
                    <a:lnTo>
                      <a:pt x="257" y="332"/>
                    </a:lnTo>
                    <a:lnTo>
                      <a:pt x="252" y="175"/>
                    </a:lnTo>
                    <a:lnTo>
                      <a:pt x="249" y="90"/>
                    </a:lnTo>
                    <a:lnTo>
                      <a:pt x="249" y="15"/>
                    </a:lnTo>
                    <a:lnTo>
                      <a:pt x="925" y="0"/>
                    </a:lnTo>
                    <a:lnTo>
                      <a:pt x="932" y="167"/>
                    </a:lnTo>
                    <a:lnTo>
                      <a:pt x="939" y="308"/>
                    </a:lnTo>
                    <a:lnTo>
                      <a:pt x="932" y="352"/>
                    </a:lnTo>
                    <a:lnTo>
                      <a:pt x="924" y="358"/>
                    </a:lnTo>
                    <a:lnTo>
                      <a:pt x="917" y="366"/>
                    </a:lnTo>
                    <a:lnTo>
                      <a:pt x="911" y="376"/>
                    </a:lnTo>
                    <a:lnTo>
                      <a:pt x="917" y="381"/>
                    </a:lnTo>
                    <a:lnTo>
                      <a:pt x="914" y="390"/>
                    </a:lnTo>
                    <a:lnTo>
                      <a:pt x="909" y="399"/>
                    </a:lnTo>
                    <a:lnTo>
                      <a:pt x="902" y="405"/>
                    </a:lnTo>
                    <a:lnTo>
                      <a:pt x="904" y="413"/>
                    </a:lnTo>
                    <a:lnTo>
                      <a:pt x="907" y="425"/>
                    </a:lnTo>
                    <a:lnTo>
                      <a:pt x="898" y="425"/>
                    </a:lnTo>
                    <a:lnTo>
                      <a:pt x="887" y="430"/>
                    </a:lnTo>
                    <a:lnTo>
                      <a:pt x="887" y="441"/>
                    </a:lnTo>
                    <a:lnTo>
                      <a:pt x="871" y="441"/>
                    </a:lnTo>
                    <a:lnTo>
                      <a:pt x="854" y="436"/>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65" name="Freeform 6"/>
              <p:cNvSpPr>
                <a:spLocks/>
              </p:cNvSpPr>
              <p:nvPr/>
            </p:nvSpPr>
            <p:spPr bwMode="auto">
              <a:xfrm>
                <a:off x="5927212" y="4217271"/>
                <a:ext cx="330885" cy="384541"/>
              </a:xfrm>
              <a:custGeom>
                <a:avLst/>
                <a:gdLst/>
                <a:ahLst/>
                <a:cxnLst>
                  <a:cxn ang="0">
                    <a:pos x="150" y="0"/>
                  </a:cxn>
                  <a:cxn ang="0">
                    <a:pos x="165" y="12"/>
                  </a:cxn>
                  <a:cxn ang="0">
                    <a:pos x="165" y="33"/>
                  </a:cxn>
                  <a:cxn ang="0">
                    <a:pos x="184" y="37"/>
                  </a:cxn>
                  <a:cxn ang="0">
                    <a:pos x="212" y="28"/>
                  </a:cxn>
                  <a:cxn ang="0">
                    <a:pos x="231" y="33"/>
                  </a:cxn>
                  <a:cxn ang="0">
                    <a:pos x="264" y="28"/>
                  </a:cxn>
                  <a:cxn ang="0">
                    <a:pos x="279" y="28"/>
                  </a:cxn>
                  <a:cxn ang="0">
                    <a:pos x="281" y="50"/>
                  </a:cxn>
                  <a:cxn ang="0">
                    <a:pos x="279" y="70"/>
                  </a:cxn>
                  <a:cxn ang="0">
                    <a:pos x="269" y="86"/>
                  </a:cxn>
                  <a:cxn ang="0">
                    <a:pos x="279" y="101"/>
                  </a:cxn>
                  <a:cxn ang="0">
                    <a:pos x="296" y="106"/>
                  </a:cxn>
                  <a:cxn ang="0">
                    <a:pos x="300" y="126"/>
                  </a:cxn>
                  <a:cxn ang="0">
                    <a:pos x="316" y="139"/>
                  </a:cxn>
                  <a:cxn ang="0">
                    <a:pos x="320" y="156"/>
                  </a:cxn>
                  <a:cxn ang="0">
                    <a:pos x="336" y="170"/>
                  </a:cxn>
                  <a:cxn ang="0">
                    <a:pos x="346" y="192"/>
                  </a:cxn>
                  <a:cxn ang="0">
                    <a:pos x="346" y="213"/>
                  </a:cxn>
                  <a:cxn ang="0">
                    <a:pos x="355" y="238"/>
                  </a:cxn>
                  <a:cxn ang="0">
                    <a:pos x="364" y="250"/>
                  </a:cxn>
                  <a:cxn ang="0">
                    <a:pos x="369" y="266"/>
                  </a:cxn>
                  <a:cxn ang="0">
                    <a:pos x="366" y="283"/>
                  </a:cxn>
                  <a:cxn ang="0">
                    <a:pos x="356" y="308"/>
                  </a:cxn>
                  <a:cxn ang="0">
                    <a:pos x="341" y="321"/>
                  </a:cxn>
                  <a:cxn ang="0">
                    <a:pos x="341" y="339"/>
                  </a:cxn>
                  <a:cxn ang="0">
                    <a:pos x="361" y="352"/>
                  </a:cxn>
                  <a:cxn ang="0">
                    <a:pos x="369" y="371"/>
                  </a:cxn>
                  <a:cxn ang="0">
                    <a:pos x="378" y="391"/>
                  </a:cxn>
                  <a:cxn ang="0">
                    <a:pos x="256" y="418"/>
                  </a:cxn>
                  <a:cxn ang="0">
                    <a:pos x="0" y="312"/>
                  </a:cxn>
                  <a:cxn ang="0">
                    <a:pos x="30" y="153"/>
                  </a:cxn>
                  <a:cxn ang="0">
                    <a:pos x="41" y="78"/>
                  </a:cxn>
                  <a:cxn ang="0">
                    <a:pos x="67" y="63"/>
                  </a:cxn>
                  <a:cxn ang="0">
                    <a:pos x="152" y="46"/>
                  </a:cxn>
                </a:cxnLst>
                <a:rect l="0" t="0" r="r" b="b"/>
                <a:pathLst>
                  <a:path w="384" h="427">
                    <a:moveTo>
                      <a:pt x="152" y="46"/>
                    </a:moveTo>
                    <a:lnTo>
                      <a:pt x="150" y="0"/>
                    </a:lnTo>
                    <a:lnTo>
                      <a:pt x="159" y="1"/>
                    </a:lnTo>
                    <a:lnTo>
                      <a:pt x="165" y="12"/>
                    </a:lnTo>
                    <a:lnTo>
                      <a:pt x="164" y="25"/>
                    </a:lnTo>
                    <a:lnTo>
                      <a:pt x="165" y="33"/>
                    </a:lnTo>
                    <a:lnTo>
                      <a:pt x="174" y="37"/>
                    </a:lnTo>
                    <a:lnTo>
                      <a:pt x="184" y="37"/>
                    </a:lnTo>
                    <a:lnTo>
                      <a:pt x="202" y="28"/>
                    </a:lnTo>
                    <a:lnTo>
                      <a:pt x="212" y="28"/>
                    </a:lnTo>
                    <a:lnTo>
                      <a:pt x="219" y="32"/>
                    </a:lnTo>
                    <a:lnTo>
                      <a:pt x="231" y="33"/>
                    </a:lnTo>
                    <a:lnTo>
                      <a:pt x="239" y="33"/>
                    </a:lnTo>
                    <a:lnTo>
                      <a:pt x="264" y="28"/>
                    </a:lnTo>
                    <a:lnTo>
                      <a:pt x="269" y="25"/>
                    </a:lnTo>
                    <a:lnTo>
                      <a:pt x="279" y="28"/>
                    </a:lnTo>
                    <a:lnTo>
                      <a:pt x="284" y="37"/>
                    </a:lnTo>
                    <a:lnTo>
                      <a:pt x="281" y="50"/>
                    </a:lnTo>
                    <a:lnTo>
                      <a:pt x="279" y="57"/>
                    </a:lnTo>
                    <a:lnTo>
                      <a:pt x="279" y="70"/>
                    </a:lnTo>
                    <a:lnTo>
                      <a:pt x="271" y="78"/>
                    </a:lnTo>
                    <a:lnTo>
                      <a:pt x="269" y="86"/>
                    </a:lnTo>
                    <a:lnTo>
                      <a:pt x="269" y="98"/>
                    </a:lnTo>
                    <a:lnTo>
                      <a:pt x="279" y="101"/>
                    </a:lnTo>
                    <a:lnTo>
                      <a:pt x="287" y="105"/>
                    </a:lnTo>
                    <a:lnTo>
                      <a:pt x="296" y="106"/>
                    </a:lnTo>
                    <a:lnTo>
                      <a:pt x="298" y="119"/>
                    </a:lnTo>
                    <a:lnTo>
                      <a:pt x="300" y="126"/>
                    </a:lnTo>
                    <a:lnTo>
                      <a:pt x="309" y="132"/>
                    </a:lnTo>
                    <a:lnTo>
                      <a:pt x="316" y="139"/>
                    </a:lnTo>
                    <a:lnTo>
                      <a:pt x="324" y="143"/>
                    </a:lnTo>
                    <a:lnTo>
                      <a:pt x="320" y="156"/>
                    </a:lnTo>
                    <a:lnTo>
                      <a:pt x="326" y="165"/>
                    </a:lnTo>
                    <a:lnTo>
                      <a:pt x="336" y="170"/>
                    </a:lnTo>
                    <a:lnTo>
                      <a:pt x="341" y="179"/>
                    </a:lnTo>
                    <a:lnTo>
                      <a:pt x="346" y="192"/>
                    </a:lnTo>
                    <a:lnTo>
                      <a:pt x="349" y="203"/>
                    </a:lnTo>
                    <a:lnTo>
                      <a:pt x="346" y="213"/>
                    </a:lnTo>
                    <a:lnTo>
                      <a:pt x="341" y="223"/>
                    </a:lnTo>
                    <a:lnTo>
                      <a:pt x="355" y="238"/>
                    </a:lnTo>
                    <a:lnTo>
                      <a:pt x="360" y="243"/>
                    </a:lnTo>
                    <a:lnTo>
                      <a:pt x="364" y="250"/>
                    </a:lnTo>
                    <a:lnTo>
                      <a:pt x="371" y="256"/>
                    </a:lnTo>
                    <a:lnTo>
                      <a:pt x="369" y="266"/>
                    </a:lnTo>
                    <a:lnTo>
                      <a:pt x="364" y="276"/>
                    </a:lnTo>
                    <a:lnTo>
                      <a:pt x="366" y="283"/>
                    </a:lnTo>
                    <a:lnTo>
                      <a:pt x="360" y="292"/>
                    </a:lnTo>
                    <a:lnTo>
                      <a:pt x="356" y="308"/>
                    </a:lnTo>
                    <a:lnTo>
                      <a:pt x="355" y="316"/>
                    </a:lnTo>
                    <a:lnTo>
                      <a:pt x="341" y="321"/>
                    </a:lnTo>
                    <a:lnTo>
                      <a:pt x="336" y="331"/>
                    </a:lnTo>
                    <a:lnTo>
                      <a:pt x="341" y="339"/>
                    </a:lnTo>
                    <a:lnTo>
                      <a:pt x="355" y="343"/>
                    </a:lnTo>
                    <a:lnTo>
                      <a:pt x="361" y="352"/>
                    </a:lnTo>
                    <a:lnTo>
                      <a:pt x="364" y="361"/>
                    </a:lnTo>
                    <a:lnTo>
                      <a:pt x="369" y="371"/>
                    </a:lnTo>
                    <a:lnTo>
                      <a:pt x="375" y="379"/>
                    </a:lnTo>
                    <a:lnTo>
                      <a:pt x="378" y="391"/>
                    </a:lnTo>
                    <a:lnTo>
                      <a:pt x="383" y="407"/>
                    </a:lnTo>
                    <a:lnTo>
                      <a:pt x="256" y="418"/>
                    </a:lnTo>
                    <a:lnTo>
                      <a:pt x="3" y="426"/>
                    </a:lnTo>
                    <a:lnTo>
                      <a:pt x="0" y="312"/>
                    </a:lnTo>
                    <a:lnTo>
                      <a:pt x="39" y="311"/>
                    </a:lnTo>
                    <a:lnTo>
                      <a:pt x="30" y="153"/>
                    </a:lnTo>
                    <a:lnTo>
                      <a:pt x="28" y="78"/>
                    </a:lnTo>
                    <a:lnTo>
                      <a:pt x="41" y="78"/>
                    </a:lnTo>
                    <a:lnTo>
                      <a:pt x="41" y="63"/>
                    </a:lnTo>
                    <a:lnTo>
                      <a:pt x="67" y="63"/>
                    </a:lnTo>
                    <a:lnTo>
                      <a:pt x="68" y="50"/>
                    </a:lnTo>
                    <a:lnTo>
                      <a:pt x="152" y="46"/>
                    </a:lnTo>
                  </a:path>
                </a:pathLst>
              </a:custGeom>
              <a:solidFill>
                <a:srgbClr val="E8E8E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66" name="Freeform 7"/>
              <p:cNvSpPr>
                <a:spLocks/>
              </p:cNvSpPr>
              <p:nvPr/>
            </p:nvSpPr>
            <p:spPr bwMode="auto">
              <a:xfrm>
                <a:off x="4527845" y="4040761"/>
                <a:ext cx="553198" cy="727656"/>
              </a:xfrm>
              <a:custGeom>
                <a:avLst/>
                <a:gdLst/>
                <a:ahLst/>
                <a:cxnLst>
                  <a:cxn ang="0">
                    <a:pos x="57" y="797"/>
                  </a:cxn>
                  <a:cxn ang="0">
                    <a:pos x="13" y="624"/>
                  </a:cxn>
                  <a:cxn ang="0">
                    <a:pos x="8" y="475"/>
                  </a:cxn>
                  <a:cxn ang="0">
                    <a:pos x="0" y="93"/>
                  </a:cxn>
                  <a:cxn ang="0">
                    <a:pos x="33" y="97"/>
                  </a:cxn>
                  <a:cxn ang="0">
                    <a:pos x="55" y="90"/>
                  </a:cxn>
                  <a:cxn ang="0">
                    <a:pos x="83" y="88"/>
                  </a:cxn>
                  <a:cxn ang="0">
                    <a:pos x="126" y="75"/>
                  </a:cxn>
                  <a:cxn ang="0">
                    <a:pos x="164" y="77"/>
                  </a:cxn>
                  <a:cxn ang="0">
                    <a:pos x="184" y="68"/>
                  </a:cxn>
                  <a:cxn ang="0">
                    <a:pos x="226" y="17"/>
                  </a:cxn>
                  <a:cxn ang="0">
                    <a:pos x="240" y="0"/>
                  </a:cxn>
                  <a:cxn ang="0">
                    <a:pos x="259" y="12"/>
                  </a:cxn>
                  <a:cxn ang="0">
                    <a:pos x="277" y="32"/>
                  </a:cxn>
                  <a:cxn ang="0">
                    <a:pos x="282" y="45"/>
                  </a:cxn>
                  <a:cxn ang="0">
                    <a:pos x="293" y="61"/>
                  </a:cxn>
                  <a:cxn ang="0">
                    <a:pos x="309" y="70"/>
                  </a:cxn>
                  <a:cxn ang="0">
                    <a:pos x="315" y="99"/>
                  </a:cxn>
                  <a:cxn ang="0">
                    <a:pos x="342" y="133"/>
                  </a:cxn>
                  <a:cxn ang="0">
                    <a:pos x="366" y="146"/>
                  </a:cxn>
                  <a:cxn ang="0">
                    <a:pos x="406" y="183"/>
                  </a:cxn>
                  <a:cxn ang="0">
                    <a:pos x="412" y="208"/>
                  </a:cxn>
                  <a:cxn ang="0">
                    <a:pos x="412" y="228"/>
                  </a:cxn>
                  <a:cxn ang="0">
                    <a:pos x="412" y="255"/>
                  </a:cxn>
                  <a:cxn ang="0">
                    <a:pos x="411" y="286"/>
                  </a:cxn>
                  <a:cxn ang="0">
                    <a:pos x="412" y="310"/>
                  </a:cxn>
                  <a:cxn ang="0">
                    <a:pos x="412" y="337"/>
                  </a:cxn>
                  <a:cxn ang="0">
                    <a:pos x="422" y="362"/>
                  </a:cxn>
                  <a:cxn ang="0">
                    <a:pos x="412" y="392"/>
                  </a:cxn>
                  <a:cxn ang="0">
                    <a:pos x="419" y="412"/>
                  </a:cxn>
                  <a:cxn ang="0">
                    <a:pos x="453" y="437"/>
                  </a:cxn>
                  <a:cxn ang="0">
                    <a:pos x="479" y="446"/>
                  </a:cxn>
                  <a:cxn ang="0">
                    <a:pos x="509" y="448"/>
                  </a:cxn>
                  <a:cxn ang="0">
                    <a:pos x="582" y="490"/>
                  </a:cxn>
                  <a:cxn ang="0">
                    <a:pos x="614" y="528"/>
                  </a:cxn>
                  <a:cxn ang="0">
                    <a:pos x="622" y="548"/>
                  </a:cxn>
                  <a:cxn ang="0">
                    <a:pos x="634" y="592"/>
                  </a:cxn>
                  <a:cxn ang="0">
                    <a:pos x="641" y="620"/>
                  </a:cxn>
                  <a:cxn ang="0">
                    <a:pos x="627" y="630"/>
                  </a:cxn>
                  <a:cxn ang="0">
                    <a:pos x="594" y="670"/>
                  </a:cxn>
                  <a:cxn ang="0">
                    <a:pos x="514" y="713"/>
                  </a:cxn>
                  <a:cxn ang="0">
                    <a:pos x="486" y="719"/>
                  </a:cxn>
                  <a:cxn ang="0">
                    <a:pos x="427" y="708"/>
                  </a:cxn>
                  <a:cxn ang="0">
                    <a:pos x="355" y="724"/>
                  </a:cxn>
                  <a:cxn ang="0">
                    <a:pos x="295" y="730"/>
                  </a:cxn>
                  <a:cxn ang="0">
                    <a:pos x="247" y="739"/>
                  </a:cxn>
                  <a:cxn ang="0">
                    <a:pos x="193" y="730"/>
                  </a:cxn>
                  <a:cxn ang="0">
                    <a:pos x="148" y="788"/>
                  </a:cxn>
                </a:cxnLst>
                <a:rect l="0" t="0" r="r" b="b"/>
                <a:pathLst>
                  <a:path w="642" h="808">
                    <a:moveTo>
                      <a:pt x="79" y="797"/>
                    </a:moveTo>
                    <a:lnTo>
                      <a:pt x="57" y="797"/>
                    </a:lnTo>
                    <a:lnTo>
                      <a:pt x="13" y="807"/>
                    </a:lnTo>
                    <a:lnTo>
                      <a:pt x="13" y="624"/>
                    </a:lnTo>
                    <a:lnTo>
                      <a:pt x="10" y="546"/>
                    </a:lnTo>
                    <a:lnTo>
                      <a:pt x="8" y="475"/>
                    </a:lnTo>
                    <a:lnTo>
                      <a:pt x="1" y="195"/>
                    </a:lnTo>
                    <a:lnTo>
                      <a:pt x="0" y="93"/>
                    </a:lnTo>
                    <a:lnTo>
                      <a:pt x="13" y="97"/>
                    </a:lnTo>
                    <a:lnTo>
                      <a:pt x="33" y="97"/>
                    </a:lnTo>
                    <a:lnTo>
                      <a:pt x="45" y="93"/>
                    </a:lnTo>
                    <a:lnTo>
                      <a:pt x="55" y="90"/>
                    </a:lnTo>
                    <a:lnTo>
                      <a:pt x="70" y="88"/>
                    </a:lnTo>
                    <a:lnTo>
                      <a:pt x="83" y="88"/>
                    </a:lnTo>
                    <a:lnTo>
                      <a:pt x="102" y="75"/>
                    </a:lnTo>
                    <a:lnTo>
                      <a:pt x="126" y="75"/>
                    </a:lnTo>
                    <a:lnTo>
                      <a:pt x="142" y="81"/>
                    </a:lnTo>
                    <a:lnTo>
                      <a:pt x="164" y="77"/>
                    </a:lnTo>
                    <a:lnTo>
                      <a:pt x="173" y="72"/>
                    </a:lnTo>
                    <a:lnTo>
                      <a:pt x="184" y="68"/>
                    </a:lnTo>
                    <a:lnTo>
                      <a:pt x="192" y="59"/>
                    </a:lnTo>
                    <a:lnTo>
                      <a:pt x="226" y="17"/>
                    </a:lnTo>
                    <a:lnTo>
                      <a:pt x="232" y="6"/>
                    </a:lnTo>
                    <a:lnTo>
                      <a:pt x="240" y="0"/>
                    </a:lnTo>
                    <a:lnTo>
                      <a:pt x="247" y="6"/>
                    </a:lnTo>
                    <a:lnTo>
                      <a:pt x="259" y="12"/>
                    </a:lnTo>
                    <a:lnTo>
                      <a:pt x="267" y="23"/>
                    </a:lnTo>
                    <a:lnTo>
                      <a:pt x="277" y="32"/>
                    </a:lnTo>
                    <a:lnTo>
                      <a:pt x="282" y="39"/>
                    </a:lnTo>
                    <a:lnTo>
                      <a:pt x="282" y="45"/>
                    </a:lnTo>
                    <a:lnTo>
                      <a:pt x="282" y="52"/>
                    </a:lnTo>
                    <a:lnTo>
                      <a:pt x="293" y="61"/>
                    </a:lnTo>
                    <a:lnTo>
                      <a:pt x="302" y="65"/>
                    </a:lnTo>
                    <a:lnTo>
                      <a:pt x="309" y="70"/>
                    </a:lnTo>
                    <a:lnTo>
                      <a:pt x="315" y="81"/>
                    </a:lnTo>
                    <a:lnTo>
                      <a:pt x="315" y="99"/>
                    </a:lnTo>
                    <a:lnTo>
                      <a:pt x="319" y="108"/>
                    </a:lnTo>
                    <a:lnTo>
                      <a:pt x="342" y="133"/>
                    </a:lnTo>
                    <a:lnTo>
                      <a:pt x="355" y="139"/>
                    </a:lnTo>
                    <a:lnTo>
                      <a:pt x="366" y="146"/>
                    </a:lnTo>
                    <a:lnTo>
                      <a:pt x="380" y="163"/>
                    </a:lnTo>
                    <a:lnTo>
                      <a:pt x="406" y="183"/>
                    </a:lnTo>
                    <a:lnTo>
                      <a:pt x="411" y="195"/>
                    </a:lnTo>
                    <a:lnTo>
                      <a:pt x="412" y="208"/>
                    </a:lnTo>
                    <a:lnTo>
                      <a:pt x="412" y="217"/>
                    </a:lnTo>
                    <a:lnTo>
                      <a:pt x="412" y="228"/>
                    </a:lnTo>
                    <a:lnTo>
                      <a:pt x="412" y="245"/>
                    </a:lnTo>
                    <a:lnTo>
                      <a:pt x="412" y="255"/>
                    </a:lnTo>
                    <a:lnTo>
                      <a:pt x="412" y="266"/>
                    </a:lnTo>
                    <a:lnTo>
                      <a:pt x="411" y="286"/>
                    </a:lnTo>
                    <a:lnTo>
                      <a:pt x="412" y="299"/>
                    </a:lnTo>
                    <a:lnTo>
                      <a:pt x="412" y="310"/>
                    </a:lnTo>
                    <a:lnTo>
                      <a:pt x="411" y="323"/>
                    </a:lnTo>
                    <a:lnTo>
                      <a:pt x="412" y="337"/>
                    </a:lnTo>
                    <a:lnTo>
                      <a:pt x="419" y="346"/>
                    </a:lnTo>
                    <a:lnTo>
                      <a:pt x="422" y="362"/>
                    </a:lnTo>
                    <a:lnTo>
                      <a:pt x="422" y="375"/>
                    </a:lnTo>
                    <a:lnTo>
                      <a:pt x="412" y="392"/>
                    </a:lnTo>
                    <a:lnTo>
                      <a:pt x="412" y="405"/>
                    </a:lnTo>
                    <a:lnTo>
                      <a:pt x="419" y="412"/>
                    </a:lnTo>
                    <a:lnTo>
                      <a:pt x="427" y="415"/>
                    </a:lnTo>
                    <a:lnTo>
                      <a:pt x="453" y="437"/>
                    </a:lnTo>
                    <a:lnTo>
                      <a:pt x="466" y="445"/>
                    </a:lnTo>
                    <a:lnTo>
                      <a:pt x="479" y="446"/>
                    </a:lnTo>
                    <a:lnTo>
                      <a:pt x="499" y="448"/>
                    </a:lnTo>
                    <a:lnTo>
                      <a:pt x="509" y="448"/>
                    </a:lnTo>
                    <a:lnTo>
                      <a:pt x="567" y="479"/>
                    </a:lnTo>
                    <a:lnTo>
                      <a:pt x="582" y="490"/>
                    </a:lnTo>
                    <a:lnTo>
                      <a:pt x="607" y="519"/>
                    </a:lnTo>
                    <a:lnTo>
                      <a:pt x="614" y="528"/>
                    </a:lnTo>
                    <a:lnTo>
                      <a:pt x="618" y="535"/>
                    </a:lnTo>
                    <a:lnTo>
                      <a:pt x="622" y="548"/>
                    </a:lnTo>
                    <a:lnTo>
                      <a:pt x="634" y="579"/>
                    </a:lnTo>
                    <a:lnTo>
                      <a:pt x="634" y="592"/>
                    </a:lnTo>
                    <a:lnTo>
                      <a:pt x="633" y="602"/>
                    </a:lnTo>
                    <a:lnTo>
                      <a:pt x="641" y="620"/>
                    </a:lnTo>
                    <a:lnTo>
                      <a:pt x="634" y="626"/>
                    </a:lnTo>
                    <a:lnTo>
                      <a:pt x="627" y="630"/>
                    </a:lnTo>
                    <a:lnTo>
                      <a:pt x="607" y="650"/>
                    </a:lnTo>
                    <a:lnTo>
                      <a:pt x="594" y="670"/>
                    </a:lnTo>
                    <a:lnTo>
                      <a:pt x="582" y="679"/>
                    </a:lnTo>
                    <a:lnTo>
                      <a:pt x="514" y="713"/>
                    </a:lnTo>
                    <a:lnTo>
                      <a:pt x="504" y="713"/>
                    </a:lnTo>
                    <a:lnTo>
                      <a:pt x="486" y="719"/>
                    </a:lnTo>
                    <a:lnTo>
                      <a:pt x="469" y="719"/>
                    </a:lnTo>
                    <a:lnTo>
                      <a:pt x="427" y="708"/>
                    </a:lnTo>
                    <a:lnTo>
                      <a:pt x="382" y="713"/>
                    </a:lnTo>
                    <a:lnTo>
                      <a:pt x="355" y="724"/>
                    </a:lnTo>
                    <a:lnTo>
                      <a:pt x="309" y="728"/>
                    </a:lnTo>
                    <a:lnTo>
                      <a:pt x="295" y="730"/>
                    </a:lnTo>
                    <a:lnTo>
                      <a:pt x="272" y="739"/>
                    </a:lnTo>
                    <a:lnTo>
                      <a:pt x="247" y="739"/>
                    </a:lnTo>
                    <a:lnTo>
                      <a:pt x="215" y="724"/>
                    </a:lnTo>
                    <a:lnTo>
                      <a:pt x="193" y="730"/>
                    </a:lnTo>
                    <a:lnTo>
                      <a:pt x="177" y="742"/>
                    </a:lnTo>
                    <a:lnTo>
                      <a:pt x="148" y="788"/>
                    </a:lnTo>
                    <a:lnTo>
                      <a:pt x="79" y="797"/>
                    </a:lnTo>
                  </a:path>
                </a:pathLst>
              </a:custGeom>
              <a:solidFill>
                <a:srgbClr val="349D96"/>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67" name="Freeform 8"/>
              <p:cNvSpPr>
                <a:spLocks/>
              </p:cNvSpPr>
              <p:nvPr/>
            </p:nvSpPr>
            <p:spPr bwMode="auto">
              <a:xfrm>
                <a:off x="3783355" y="2572842"/>
                <a:ext cx="742767" cy="1045554"/>
              </a:xfrm>
              <a:custGeom>
                <a:avLst/>
                <a:gdLst/>
                <a:ahLst/>
                <a:cxnLst>
                  <a:cxn ang="0">
                    <a:pos x="450" y="1112"/>
                  </a:cxn>
                  <a:cxn ang="0">
                    <a:pos x="399" y="1113"/>
                  </a:cxn>
                  <a:cxn ang="0">
                    <a:pos x="349" y="1086"/>
                  </a:cxn>
                  <a:cxn ang="0">
                    <a:pos x="299" y="1057"/>
                  </a:cxn>
                  <a:cxn ang="0">
                    <a:pos x="254" y="1026"/>
                  </a:cxn>
                  <a:cxn ang="0">
                    <a:pos x="207" y="1018"/>
                  </a:cxn>
                  <a:cxn ang="0">
                    <a:pos x="150" y="979"/>
                  </a:cxn>
                  <a:cxn ang="0">
                    <a:pos x="101" y="921"/>
                  </a:cxn>
                  <a:cxn ang="0">
                    <a:pos x="57" y="873"/>
                  </a:cxn>
                  <a:cxn ang="0">
                    <a:pos x="35" y="828"/>
                  </a:cxn>
                  <a:cxn ang="0">
                    <a:pos x="45" y="774"/>
                  </a:cxn>
                  <a:cxn ang="0">
                    <a:pos x="61" y="743"/>
                  </a:cxn>
                  <a:cxn ang="0">
                    <a:pos x="39" y="692"/>
                  </a:cxn>
                  <a:cxn ang="0">
                    <a:pos x="63" y="643"/>
                  </a:cxn>
                  <a:cxn ang="0">
                    <a:pos x="15" y="626"/>
                  </a:cxn>
                  <a:cxn ang="0">
                    <a:pos x="5" y="576"/>
                  </a:cxn>
                  <a:cxn ang="0">
                    <a:pos x="17" y="522"/>
                  </a:cxn>
                  <a:cxn ang="0">
                    <a:pos x="23" y="470"/>
                  </a:cxn>
                  <a:cxn ang="0">
                    <a:pos x="63" y="437"/>
                  </a:cxn>
                  <a:cxn ang="0">
                    <a:pos x="121" y="415"/>
                  </a:cxn>
                  <a:cxn ang="0">
                    <a:pos x="139" y="374"/>
                  </a:cxn>
                  <a:cxn ang="0">
                    <a:pos x="174" y="335"/>
                  </a:cxn>
                  <a:cxn ang="0">
                    <a:pos x="143" y="288"/>
                  </a:cxn>
                  <a:cxn ang="0">
                    <a:pos x="115" y="234"/>
                  </a:cxn>
                  <a:cxn ang="0">
                    <a:pos x="73" y="195"/>
                  </a:cxn>
                  <a:cxn ang="0">
                    <a:pos x="79" y="150"/>
                  </a:cxn>
                  <a:cxn ang="0">
                    <a:pos x="92" y="95"/>
                  </a:cxn>
                  <a:cxn ang="0">
                    <a:pos x="119" y="50"/>
                  </a:cxn>
                  <a:cxn ang="0">
                    <a:pos x="167" y="19"/>
                  </a:cxn>
                  <a:cxn ang="0">
                    <a:pos x="214" y="0"/>
                  </a:cxn>
                  <a:cxn ang="0">
                    <a:pos x="252" y="37"/>
                  </a:cxn>
                  <a:cxn ang="0">
                    <a:pos x="312" y="13"/>
                  </a:cxn>
                  <a:cxn ang="0">
                    <a:pos x="343" y="37"/>
                  </a:cxn>
                  <a:cxn ang="0">
                    <a:pos x="342" y="86"/>
                  </a:cxn>
                  <a:cxn ang="0">
                    <a:pos x="357" y="135"/>
                  </a:cxn>
                  <a:cxn ang="0">
                    <a:pos x="397" y="179"/>
                  </a:cxn>
                  <a:cxn ang="0">
                    <a:pos x="432" y="210"/>
                  </a:cxn>
                  <a:cxn ang="0">
                    <a:pos x="484" y="262"/>
                  </a:cxn>
                  <a:cxn ang="0">
                    <a:pos x="524" y="295"/>
                  </a:cxn>
                  <a:cxn ang="0">
                    <a:pos x="534" y="342"/>
                  </a:cxn>
                  <a:cxn ang="0">
                    <a:pos x="579" y="379"/>
                  </a:cxn>
                  <a:cxn ang="0">
                    <a:pos x="632" y="422"/>
                  </a:cxn>
                  <a:cxn ang="0">
                    <a:pos x="679" y="442"/>
                  </a:cxn>
                  <a:cxn ang="0">
                    <a:pos x="714" y="481"/>
                  </a:cxn>
                  <a:cxn ang="0">
                    <a:pos x="854" y="526"/>
                  </a:cxn>
                  <a:cxn ang="0">
                    <a:pos x="833" y="574"/>
                  </a:cxn>
                  <a:cxn ang="0">
                    <a:pos x="796" y="637"/>
                  </a:cxn>
                  <a:cxn ang="0">
                    <a:pos x="762" y="689"/>
                  </a:cxn>
                  <a:cxn ang="0">
                    <a:pos x="632" y="724"/>
                  </a:cxn>
                  <a:cxn ang="0">
                    <a:pos x="634" y="794"/>
                  </a:cxn>
                  <a:cxn ang="0">
                    <a:pos x="619" y="853"/>
                  </a:cxn>
                  <a:cxn ang="0">
                    <a:pos x="574" y="926"/>
                  </a:cxn>
                  <a:cxn ang="0">
                    <a:pos x="579" y="1021"/>
                  </a:cxn>
                  <a:cxn ang="0">
                    <a:pos x="644" y="1053"/>
                  </a:cxn>
                  <a:cxn ang="0">
                    <a:pos x="722" y="1086"/>
                  </a:cxn>
                  <a:cxn ang="0">
                    <a:pos x="714" y="1157"/>
                  </a:cxn>
                </a:cxnLst>
                <a:rect l="0" t="0" r="r" b="b"/>
                <a:pathLst>
                  <a:path w="862" h="1161">
                    <a:moveTo>
                      <a:pt x="490" y="1145"/>
                    </a:moveTo>
                    <a:lnTo>
                      <a:pt x="482" y="1133"/>
                    </a:lnTo>
                    <a:lnTo>
                      <a:pt x="474" y="1125"/>
                    </a:lnTo>
                    <a:lnTo>
                      <a:pt x="469" y="1123"/>
                    </a:lnTo>
                    <a:lnTo>
                      <a:pt x="456" y="1118"/>
                    </a:lnTo>
                    <a:lnTo>
                      <a:pt x="450" y="1112"/>
                    </a:lnTo>
                    <a:lnTo>
                      <a:pt x="442" y="1108"/>
                    </a:lnTo>
                    <a:lnTo>
                      <a:pt x="430" y="1099"/>
                    </a:lnTo>
                    <a:lnTo>
                      <a:pt x="425" y="1105"/>
                    </a:lnTo>
                    <a:lnTo>
                      <a:pt x="417" y="1113"/>
                    </a:lnTo>
                    <a:lnTo>
                      <a:pt x="407" y="1118"/>
                    </a:lnTo>
                    <a:lnTo>
                      <a:pt x="399" y="1113"/>
                    </a:lnTo>
                    <a:lnTo>
                      <a:pt x="397" y="1103"/>
                    </a:lnTo>
                    <a:lnTo>
                      <a:pt x="394" y="1092"/>
                    </a:lnTo>
                    <a:lnTo>
                      <a:pt x="383" y="1086"/>
                    </a:lnTo>
                    <a:lnTo>
                      <a:pt x="370" y="1085"/>
                    </a:lnTo>
                    <a:lnTo>
                      <a:pt x="357" y="1086"/>
                    </a:lnTo>
                    <a:lnTo>
                      <a:pt x="349" y="1086"/>
                    </a:lnTo>
                    <a:lnTo>
                      <a:pt x="342" y="1086"/>
                    </a:lnTo>
                    <a:lnTo>
                      <a:pt x="332" y="1081"/>
                    </a:lnTo>
                    <a:lnTo>
                      <a:pt x="319" y="1072"/>
                    </a:lnTo>
                    <a:lnTo>
                      <a:pt x="312" y="1066"/>
                    </a:lnTo>
                    <a:lnTo>
                      <a:pt x="305" y="1063"/>
                    </a:lnTo>
                    <a:lnTo>
                      <a:pt x="299" y="1057"/>
                    </a:lnTo>
                    <a:lnTo>
                      <a:pt x="295" y="1046"/>
                    </a:lnTo>
                    <a:lnTo>
                      <a:pt x="290" y="1041"/>
                    </a:lnTo>
                    <a:lnTo>
                      <a:pt x="279" y="1041"/>
                    </a:lnTo>
                    <a:lnTo>
                      <a:pt x="268" y="1033"/>
                    </a:lnTo>
                    <a:lnTo>
                      <a:pt x="262" y="1033"/>
                    </a:lnTo>
                    <a:lnTo>
                      <a:pt x="254" y="1026"/>
                    </a:lnTo>
                    <a:lnTo>
                      <a:pt x="248" y="1018"/>
                    </a:lnTo>
                    <a:lnTo>
                      <a:pt x="239" y="1018"/>
                    </a:lnTo>
                    <a:lnTo>
                      <a:pt x="230" y="1013"/>
                    </a:lnTo>
                    <a:lnTo>
                      <a:pt x="223" y="1021"/>
                    </a:lnTo>
                    <a:lnTo>
                      <a:pt x="215" y="1021"/>
                    </a:lnTo>
                    <a:lnTo>
                      <a:pt x="207" y="1018"/>
                    </a:lnTo>
                    <a:lnTo>
                      <a:pt x="187" y="1008"/>
                    </a:lnTo>
                    <a:lnTo>
                      <a:pt x="175" y="1011"/>
                    </a:lnTo>
                    <a:lnTo>
                      <a:pt x="168" y="1006"/>
                    </a:lnTo>
                    <a:lnTo>
                      <a:pt x="167" y="991"/>
                    </a:lnTo>
                    <a:lnTo>
                      <a:pt x="159" y="979"/>
                    </a:lnTo>
                    <a:lnTo>
                      <a:pt x="150" y="979"/>
                    </a:lnTo>
                    <a:lnTo>
                      <a:pt x="150" y="966"/>
                    </a:lnTo>
                    <a:lnTo>
                      <a:pt x="143" y="963"/>
                    </a:lnTo>
                    <a:lnTo>
                      <a:pt x="137" y="953"/>
                    </a:lnTo>
                    <a:lnTo>
                      <a:pt x="121" y="943"/>
                    </a:lnTo>
                    <a:lnTo>
                      <a:pt x="119" y="930"/>
                    </a:lnTo>
                    <a:lnTo>
                      <a:pt x="101" y="921"/>
                    </a:lnTo>
                    <a:lnTo>
                      <a:pt x="93" y="916"/>
                    </a:lnTo>
                    <a:lnTo>
                      <a:pt x="85" y="911"/>
                    </a:lnTo>
                    <a:lnTo>
                      <a:pt x="70" y="898"/>
                    </a:lnTo>
                    <a:lnTo>
                      <a:pt x="63" y="893"/>
                    </a:lnTo>
                    <a:lnTo>
                      <a:pt x="61" y="883"/>
                    </a:lnTo>
                    <a:lnTo>
                      <a:pt x="57" y="873"/>
                    </a:lnTo>
                    <a:lnTo>
                      <a:pt x="53" y="866"/>
                    </a:lnTo>
                    <a:lnTo>
                      <a:pt x="45" y="861"/>
                    </a:lnTo>
                    <a:lnTo>
                      <a:pt x="41" y="858"/>
                    </a:lnTo>
                    <a:lnTo>
                      <a:pt x="39" y="848"/>
                    </a:lnTo>
                    <a:lnTo>
                      <a:pt x="39" y="837"/>
                    </a:lnTo>
                    <a:lnTo>
                      <a:pt x="35" y="828"/>
                    </a:lnTo>
                    <a:lnTo>
                      <a:pt x="33" y="819"/>
                    </a:lnTo>
                    <a:lnTo>
                      <a:pt x="28" y="811"/>
                    </a:lnTo>
                    <a:lnTo>
                      <a:pt x="33" y="803"/>
                    </a:lnTo>
                    <a:lnTo>
                      <a:pt x="30" y="788"/>
                    </a:lnTo>
                    <a:lnTo>
                      <a:pt x="35" y="777"/>
                    </a:lnTo>
                    <a:lnTo>
                      <a:pt x="45" y="774"/>
                    </a:lnTo>
                    <a:lnTo>
                      <a:pt x="52" y="770"/>
                    </a:lnTo>
                    <a:lnTo>
                      <a:pt x="55" y="763"/>
                    </a:lnTo>
                    <a:lnTo>
                      <a:pt x="63" y="763"/>
                    </a:lnTo>
                    <a:lnTo>
                      <a:pt x="73" y="754"/>
                    </a:lnTo>
                    <a:lnTo>
                      <a:pt x="66" y="748"/>
                    </a:lnTo>
                    <a:lnTo>
                      <a:pt x="61" y="743"/>
                    </a:lnTo>
                    <a:lnTo>
                      <a:pt x="63" y="729"/>
                    </a:lnTo>
                    <a:lnTo>
                      <a:pt x="61" y="724"/>
                    </a:lnTo>
                    <a:lnTo>
                      <a:pt x="55" y="714"/>
                    </a:lnTo>
                    <a:lnTo>
                      <a:pt x="45" y="714"/>
                    </a:lnTo>
                    <a:lnTo>
                      <a:pt x="45" y="701"/>
                    </a:lnTo>
                    <a:lnTo>
                      <a:pt x="39" y="692"/>
                    </a:lnTo>
                    <a:lnTo>
                      <a:pt x="45" y="684"/>
                    </a:lnTo>
                    <a:lnTo>
                      <a:pt x="53" y="676"/>
                    </a:lnTo>
                    <a:lnTo>
                      <a:pt x="61" y="668"/>
                    </a:lnTo>
                    <a:lnTo>
                      <a:pt x="63" y="657"/>
                    </a:lnTo>
                    <a:lnTo>
                      <a:pt x="68" y="652"/>
                    </a:lnTo>
                    <a:lnTo>
                      <a:pt x="63" y="643"/>
                    </a:lnTo>
                    <a:lnTo>
                      <a:pt x="55" y="643"/>
                    </a:lnTo>
                    <a:lnTo>
                      <a:pt x="46" y="644"/>
                    </a:lnTo>
                    <a:lnTo>
                      <a:pt x="39" y="644"/>
                    </a:lnTo>
                    <a:lnTo>
                      <a:pt x="33" y="637"/>
                    </a:lnTo>
                    <a:lnTo>
                      <a:pt x="17" y="634"/>
                    </a:lnTo>
                    <a:lnTo>
                      <a:pt x="15" y="626"/>
                    </a:lnTo>
                    <a:lnTo>
                      <a:pt x="17" y="617"/>
                    </a:lnTo>
                    <a:lnTo>
                      <a:pt x="15" y="608"/>
                    </a:lnTo>
                    <a:lnTo>
                      <a:pt x="10" y="602"/>
                    </a:lnTo>
                    <a:lnTo>
                      <a:pt x="3" y="594"/>
                    </a:lnTo>
                    <a:lnTo>
                      <a:pt x="0" y="582"/>
                    </a:lnTo>
                    <a:lnTo>
                      <a:pt x="5" y="576"/>
                    </a:lnTo>
                    <a:lnTo>
                      <a:pt x="0" y="566"/>
                    </a:lnTo>
                    <a:lnTo>
                      <a:pt x="5" y="559"/>
                    </a:lnTo>
                    <a:lnTo>
                      <a:pt x="6" y="550"/>
                    </a:lnTo>
                    <a:lnTo>
                      <a:pt x="10" y="541"/>
                    </a:lnTo>
                    <a:lnTo>
                      <a:pt x="10" y="530"/>
                    </a:lnTo>
                    <a:lnTo>
                      <a:pt x="17" y="522"/>
                    </a:lnTo>
                    <a:lnTo>
                      <a:pt x="23" y="510"/>
                    </a:lnTo>
                    <a:lnTo>
                      <a:pt x="30" y="504"/>
                    </a:lnTo>
                    <a:lnTo>
                      <a:pt x="35" y="497"/>
                    </a:lnTo>
                    <a:lnTo>
                      <a:pt x="41" y="486"/>
                    </a:lnTo>
                    <a:lnTo>
                      <a:pt x="33" y="481"/>
                    </a:lnTo>
                    <a:lnTo>
                      <a:pt x="23" y="470"/>
                    </a:lnTo>
                    <a:lnTo>
                      <a:pt x="15" y="457"/>
                    </a:lnTo>
                    <a:lnTo>
                      <a:pt x="25" y="454"/>
                    </a:lnTo>
                    <a:lnTo>
                      <a:pt x="30" y="452"/>
                    </a:lnTo>
                    <a:lnTo>
                      <a:pt x="45" y="442"/>
                    </a:lnTo>
                    <a:lnTo>
                      <a:pt x="53" y="437"/>
                    </a:lnTo>
                    <a:lnTo>
                      <a:pt x="63" y="437"/>
                    </a:lnTo>
                    <a:lnTo>
                      <a:pt x="70" y="434"/>
                    </a:lnTo>
                    <a:lnTo>
                      <a:pt x="87" y="432"/>
                    </a:lnTo>
                    <a:lnTo>
                      <a:pt x="93" y="424"/>
                    </a:lnTo>
                    <a:lnTo>
                      <a:pt x="103" y="422"/>
                    </a:lnTo>
                    <a:lnTo>
                      <a:pt x="112" y="421"/>
                    </a:lnTo>
                    <a:lnTo>
                      <a:pt x="121" y="415"/>
                    </a:lnTo>
                    <a:lnTo>
                      <a:pt x="127" y="412"/>
                    </a:lnTo>
                    <a:lnTo>
                      <a:pt x="135" y="402"/>
                    </a:lnTo>
                    <a:lnTo>
                      <a:pt x="143" y="397"/>
                    </a:lnTo>
                    <a:lnTo>
                      <a:pt x="150" y="390"/>
                    </a:lnTo>
                    <a:lnTo>
                      <a:pt x="147" y="382"/>
                    </a:lnTo>
                    <a:lnTo>
                      <a:pt x="139" y="374"/>
                    </a:lnTo>
                    <a:lnTo>
                      <a:pt x="143" y="367"/>
                    </a:lnTo>
                    <a:lnTo>
                      <a:pt x="148" y="355"/>
                    </a:lnTo>
                    <a:lnTo>
                      <a:pt x="161" y="354"/>
                    </a:lnTo>
                    <a:lnTo>
                      <a:pt x="174" y="350"/>
                    </a:lnTo>
                    <a:lnTo>
                      <a:pt x="177" y="344"/>
                    </a:lnTo>
                    <a:lnTo>
                      <a:pt x="174" y="335"/>
                    </a:lnTo>
                    <a:lnTo>
                      <a:pt x="170" y="321"/>
                    </a:lnTo>
                    <a:lnTo>
                      <a:pt x="161" y="315"/>
                    </a:lnTo>
                    <a:lnTo>
                      <a:pt x="152" y="312"/>
                    </a:lnTo>
                    <a:lnTo>
                      <a:pt x="148" y="304"/>
                    </a:lnTo>
                    <a:lnTo>
                      <a:pt x="139" y="300"/>
                    </a:lnTo>
                    <a:lnTo>
                      <a:pt x="143" y="288"/>
                    </a:lnTo>
                    <a:lnTo>
                      <a:pt x="135" y="285"/>
                    </a:lnTo>
                    <a:lnTo>
                      <a:pt x="130" y="275"/>
                    </a:lnTo>
                    <a:lnTo>
                      <a:pt x="127" y="267"/>
                    </a:lnTo>
                    <a:lnTo>
                      <a:pt x="115" y="252"/>
                    </a:lnTo>
                    <a:lnTo>
                      <a:pt x="110" y="240"/>
                    </a:lnTo>
                    <a:lnTo>
                      <a:pt x="115" y="234"/>
                    </a:lnTo>
                    <a:lnTo>
                      <a:pt x="115" y="228"/>
                    </a:lnTo>
                    <a:lnTo>
                      <a:pt x="103" y="219"/>
                    </a:lnTo>
                    <a:lnTo>
                      <a:pt x="95" y="214"/>
                    </a:lnTo>
                    <a:lnTo>
                      <a:pt x="87" y="214"/>
                    </a:lnTo>
                    <a:lnTo>
                      <a:pt x="79" y="208"/>
                    </a:lnTo>
                    <a:lnTo>
                      <a:pt x="73" y="195"/>
                    </a:lnTo>
                    <a:lnTo>
                      <a:pt x="73" y="187"/>
                    </a:lnTo>
                    <a:lnTo>
                      <a:pt x="79" y="182"/>
                    </a:lnTo>
                    <a:lnTo>
                      <a:pt x="92" y="179"/>
                    </a:lnTo>
                    <a:lnTo>
                      <a:pt x="90" y="167"/>
                    </a:lnTo>
                    <a:lnTo>
                      <a:pt x="87" y="159"/>
                    </a:lnTo>
                    <a:lnTo>
                      <a:pt x="79" y="150"/>
                    </a:lnTo>
                    <a:lnTo>
                      <a:pt x="73" y="140"/>
                    </a:lnTo>
                    <a:lnTo>
                      <a:pt x="77" y="130"/>
                    </a:lnTo>
                    <a:lnTo>
                      <a:pt x="81" y="120"/>
                    </a:lnTo>
                    <a:lnTo>
                      <a:pt x="88" y="115"/>
                    </a:lnTo>
                    <a:lnTo>
                      <a:pt x="92" y="105"/>
                    </a:lnTo>
                    <a:lnTo>
                      <a:pt x="92" y="95"/>
                    </a:lnTo>
                    <a:lnTo>
                      <a:pt x="81" y="86"/>
                    </a:lnTo>
                    <a:lnTo>
                      <a:pt x="77" y="77"/>
                    </a:lnTo>
                    <a:lnTo>
                      <a:pt x="81" y="70"/>
                    </a:lnTo>
                    <a:lnTo>
                      <a:pt x="87" y="53"/>
                    </a:lnTo>
                    <a:lnTo>
                      <a:pt x="95" y="50"/>
                    </a:lnTo>
                    <a:lnTo>
                      <a:pt x="119" y="50"/>
                    </a:lnTo>
                    <a:lnTo>
                      <a:pt x="133" y="45"/>
                    </a:lnTo>
                    <a:lnTo>
                      <a:pt x="143" y="45"/>
                    </a:lnTo>
                    <a:lnTo>
                      <a:pt x="150" y="37"/>
                    </a:lnTo>
                    <a:lnTo>
                      <a:pt x="148" y="26"/>
                    </a:lnTo>
                    <a:lnTo>
                      <a:pt x="153" y="17"/>
                    </a:lnTo>
                    <a:lnTo>
                      <a:pt x="167" y="19"/>
                    </a:lnTo>
                    <a:lnTo>
                      <a:pt x="181" y="23"/>
                    </a:lnTo>
                    <a:lnTo>
                      <a:pt x="183" y="13"/>
                    </a:lnTo>
                    <a:lnTo>
                      <a:pt x="194" y="10"/>
                    </a:lnTo>
                    <a:lnTo>
                      <a:pt x="205" y="17"/>
                    </a:lnTo>
                    <a:lnTo>
                      <a:pt x="208" y="8"/>
                    </a:lnTo>
                    <a:lnTo>
                      <a:pt x="214" y="0"/>
                    </a:lnTo>
                    <a:lnTo>
                      <a:pt x="223" y="0"/>
                    </a:lnTo>
                    <a:lnTo>
                      <a:pt x="232" y="8"/>
                    </a:lnTo>
                    <a:lnTo>
                      <a:pt x="239" y="13"/>
                    </a:lnTo>
                    <a:lnTo>
                      <a:pt x="237" y="28"/>
                    </a:lnTo>
                    <a:lnTo>
                      <a:pt x="245" y="30"/>
                    </a:lnTo>
                    <a:lnTo>
                      <a:pt x="252" y="37"/>
                    </a:lnTo>
                    <a:lnTo>
                      <a:pt x="265" y="37"/>
                    </a:lnTo>
                    <a:lnTo>
                      <a:pt x="274" y="33"/>
                    </a:lnTo>
                    <a:lnTo>
                      <a:pt x="282" y="28"/>
                    </a:lnTo>
                    <a:lnTo>
                      <a:pt x="295" y="28"/>
                    </a:lnTo>
                    <a:lnTo>
                      <a:pt x="302" y="23"/>
                    </a:lnTo>
                    <a:lnTo>
                      <a:pt x="312" y="13"/>
                    </a:lnTo>
                    <a:lnTo>
                      <a:pt x="323" y="17"/>
                    </a:lnTo>
                    <a:lnTo>
                      <a:pt x="334" y="13"/>
                    </a:lnTo>
                    <a:lnTo>
                      <a:pt x="343" y="10"/>
                    </a:lnTo>
                    <a:lnTo>
                      <a:pt x="343" y="19"/>
                    </a:lnTo>
                    <a:lnTo>
                      <a:pt x="342" y="28"/>
                    </a:lnTo>
                    <a:lnTo>
                      <a:pt x="343" y="37"/>
                    </a:lnTo>
                    <a:lnTo>
                      <a:pt x="357" y="45"/>
                    </a:lnTo>
                    <a:lnTo>
                      <a:pt x="347" y="52"/>
                    </a:lnTo>
                    <a:lnTo>
                      <a:pt x="343" y="60"/>
                    </a:lnTo>
                    <a:lnTo>
                      <a:pt x="349" y="66"/>
                    </a:lnTo>
                    <a:lnTo>
                      <a:pt x="357" y="72"/>
                    </a:lnTo>
                    <a:lnTo>
                      <a:pt x="342" y="86"/>
                    </a:lnTo>
                    <a:lnTo>
                      <a:pt x="335" y="95"/>
                    </a:lnTo>
                    <a:lnTo>
                      <a:pt x="343" y="103"/>
                    </a:lnTo>
                    <a:lnTo>
                      <a:pt x="343" y="112"/>
                    </a:lnTo>
                    <a:lnTo>
                      <a:pt x="347" y="120"/>
                    </a:lnTo>
                    <a:lnTo>
                      <a:pt x="349" y="130"/>
                    </a:lnTo>
                    <a:lnTo>
                      <a:pt x="357" y="135"/>
                    </a:lnTo>
                    <a:lnTo>
                      <a:pt x="372" y="140"/>
                    </a:lnTo>
                    <a:lnTo>
                      <a:pt x="379" y="147"/>
                    </a:lnTo>
                    <a:lnTo>
                      <a:pt x="390" y="153"/>
                    </a:lnTo>
                    <a:lnTo>
                      <a:pt x="397" y="155"/>
                    </a:lnTo>
                    <a:lnTo>
                      <a:pt x="402" y="170"/>
                    </a:lnTo>
                    <a:lnTo>
                      <a:pt x="397" y="179"/>
                    </a:lnTo>
                    <a:lnTo>
                      <a:pt x="387" y="187"/>
                    </a:lnTo>
                    <a:lnTo>
                      <a:pt x="387" y="199"/>
                    </a:lnTo>
                    <a:lnTo>
                      <a:pt x="394" y="208"/>
                    </a:lnTo>
                    <a:lnTo>
                      <a:pt x="410" y="217"/>
                    </a:lnTo>
                    <a:lnTo>
                      <a:pt x="425" y="217"/>
                    </a:lnTo>
                    <a:lnTo>
                      <a:pt x="432" y="210"/>
                    </a:lnTo>
                    <a:lnTo>
                      <a:pt x="442" y="222"/>
                    </a:lnTo>
                    <a:lnTo>
                      <a:pt x="450" y="234"/>
                    </a:lnTo>
                    <a:lnTo>
                      <a:pt x="459" y="242"/>
                    </a:lnTo>
                    <a:lnTo>
                      <a:pt x="465" y="252"/>
                    </a:lnTo>
                    <a:lnTo>
                      <a:pt x="472" y="257"/>
                    </a:lnTo>
                    <a:lnTo>
                      <a:pt x="484" y="262"/>
                    </a:lnTo>
                    <a:lnTo>
                      <a:pt x="490" y="267"/>
                    </a:lnTo>
                    <a:lnTo>
                      <a:pt x="504" y="268"/>
                    </a:lnTo>
                    <a:lnTo>
                      <a:pt x="510" y="272"/>
                    </a:lnTo>
                    <a:lnTo>
                      <a:pt x="517" y="277"/>
                    </a:lnTo>
                    <a:lnTo>
                      <a:pt x="517" y="288"/>
                    </a:lnTo>
                    <a:lnTo>
                      <a:pt x="524" y="295"/>
                    </a:lnTo>
                    <a:lnTo>
                      <a:pt x="536" y="295"/>
                    </a:lnTo>
                    <a:lnTo>
                      <a:pt x="539" y="304"/>
                    </a:lnTo>
                    <a:lnTo>
                      <a:pt x="544" y="315"/>
                    </a:lnTo>
                    <a:lnTo>
                      <a:pt x="539" y="324"/>
                    </a:lnTo>
                    <a:lnTo>
                      <a:pt x="536" y="334"/>
                    </a:lnTo>
                    <a:lnTo>
                      <a:pt x="534" y="342"/>
                    </a:lnTo>
                    <a:lnTo>
                      <a:pt x="537" y="354"/>
                    </a:lnTo>
                    <a:lnTo>
                      <a:pt x="544" y="362"/>
                    </a:lnTo>
                    <a:lnTo>
                      <a:pt x="551" y="367"/>
                    </a:lnTo>
                    <a:lnTo>
                      <a:pt x="559" y="379"/>
                    </a:lnTo>
                    <a:lnTo>
                      <a:pt x="571" y="379"/>
                    </a:lnTo>
                    <a:lnTo>
                      <a:pt x="579" y="379"/>
                    </a:lnTo>
                    <a:lnTo>
                      <a:pt x="592" y="388"/>
                    </a:lnTo>
                    <a:lnTo>
                      <a:pt x="602" y="397"/>
                    </a:lnTo>
                    <a:lnTo>
                      <a:pt x="611" y="404"/>
                    </a:lnTo>
                    <a:lnTo>
                      <a:pt x="616" y="412"/>
                    </a:lnTo>
                    <a:lnTo>
                      <a:pt x="624" y="417"/>
                    </a:lnTo>
                    <a:lnTo>
                      <a:pt x="632" y="422"/>
                    </a:lnTo>
                    <a:lnTo>
                      <a:pt x="642" y="422"/>
                    </a:lnTo>
                    <a:lnTo>
                      <a:pt x="651" y="422"/>
                    </a:lnTo>
                    <a:lnTo>
                      <a:pt x="656" y="429"/>
                    </a:lnTo>
                    <a:lnTo>
                      <a:pt x="671" y="432"/>
                    </a:lnTo>
                    <a:lnTo>
                      <a:pt x="678" y="434"/>
                    </a:lnTo>
                    <a:lnTo>
                      <a:pt x="679" y="442"/>
                    </a:lnTo>
                    <a:lnTo>
                      <a:pt x="674" y="449"/>
                    </a:lnTo>
                    <a:lnTo>
                      <a:pt x="676" y="461"/>
                    </a:lnTo>
                    <a:lnTo>
                      <a:pt x="687" y="462"/>
                    </a:lnTo>
                    <a:lnTo>
                      <a:pt x="696" y="470"/>
                    </a:lnTo>
                    <a:lnTo>
                      <a:pt x="711" y="474"/>
                    </a:lnTo>
                    <a:lnTo>
                      <a:pt x="714" y="481"/>
                    </a:lnTo>
                    <a:lnTo>
                      <a:pt x="719" y="494"/>
                    </a:lnTo>
                    <a:lnTo>
                      <a:pt x="726" y="506"/>
                    </a:lnTo>
                    <a:lnTo>
                      <a:pt x="727" y="512"/>
                    </a:lnTo>
                    <a:lnTo>
                      <a:pt x="727" y="522"/>
                    </a:lnTo>
                    <a:lnTo>
                      <a:pt x="738" y="526"/>
                    </a:lnTo>
                    <a:lnTo>
                      <a:pt x="854" y="526"/>
                    </a:lnTo>
                    <a:lnTo>
                      <a:pt x="861" y="536"/>
                    </a:lnTo>
                    <a:lnTo>
                      <a:pt x="861" y="544"/>
                    </a:lnTo>
                    <a:lnTo>
                      <a:pt x="854" y="554"/>
                    </a:lnTo>
                    <a:lnTo>
                      <a:pt x="846" y="562"/>
                    </a:lnTo>
                    <a:lnTo>
                      <a:pt x="839" y="566"/>
                    </a:lnTo>
                    <a:lnTo>
                      <a:pt x="833" y="574"/>
                    </a:lnTo>
                    <a:lnTo>
                      <a:pt x="827" y="579"/>
                    </a:lnTo>
                    <a:lnTo>
                      <a:pt x="831" y="596"/>
                    </a:lnTo>
                    <a:lnTo>
                      <a:pt x="827" y="614"/>
                    </a:lnTo>
                    <a:lnTo>
                      <a:pt x="819" y="619"/>
                    </a:lnTo>
                    <a:lnTo>
                      <a:pt x="802" y="628"/>
                    </a:lnTo>
                    <a:lnTo>
                      <a:pt x="796" y="637"/>
                    </a:lnTo>
                    <a:lnTo>
                      <a:pt x="794" y="648"/>
                    </a:lnTo>
                    <a:lnTo>
                      <a:pt x="791" y="661"/>
                    </a:lnTo>
                    <a:lnTo>
                      <a:pt x="787" y="668"/>
                    </a:lnTo>
                    <a:lnTo>
                      <a:pt x="779" y="677"/>
                    </a:lnTo>
                    <a:lnTo>
                      <a:pt x="776" y="689"/>
                    </a:lnTo>
                    <a:lnTo>
                      <a:pt x="762" y="689"/>
                    </a:lnTo>
                    <a:lnTo>
                      <a:pt x="718" y="703"/>
                    </a:lnTo>
                    <a:lnTo>
                      <a:pt x="706" y="701"/>
                    </a:lnTo>
                    <a:lnTo>
                      <a:pt x="692" y="694"/>
                    </a:lnTo>
                    <a:lnTo>
                      <a:pt x="649" y="709"/>
                    </a:lnTo>
                    <a:lnTo>
                      <a:pt x="638" y="716"/>
                    </a:lnTo>
                    <a:lnTo>
                      <a:pt x="632" y="724"/>
                    </a:lnTo>
                    <a:lnTo>
                      <a:pt x="629" y="736"/>
                    </a:lnTo>
                    <a:lnTo>
                      <a:pt x="629" y="748"/>
                    </a:lnTo>
                    <a:lnTo>
                      <a:pt x="634" y="756"/>
                    </a:lnTo>
                    <a:lnTo>
                      <a:pt x="644" y="777"/>
                    </a:lnTo>
                    <a:lnTo>
                      <a:pt x="642" y="784"/>
                    </a:lnTo>
                    <a:lnTo>
                      <a:pt x="634" y="794"/>
                    </a:lnTo>
                    <a:lnTo>
                      <a:pt x="629" y="803"/>
                    </a:lnTo>
                    <a:lnTo>
                      <a:pt x="624" y="811"/>
                    </a:lnTo>
                    <a:lnTo>
                      <a:pt x="619" y="819"/>
                    </a:lnTo>
                    <a:lnTo>
                      <a:pt x="616" y="831"/>
                    </a:lnTo>
                    <a:lnTo>
                      <a:pt x="619" y="844"/>
                    </a:lnTo>
                    <a:lnTo>
                      <a:pt x="619" y="853"/>
                    </a:lnTo>
                    <a:lnTo>
                      <a:pt x="616" y="863"/>
                    </a:lnTo>
                    <a:lnTo>
                      <a:pt x="609" y="873"/>
                    </a:lnTo>
                    <a:lnTo>
                      <a:pt x="607" y="884"/>
                    </a:lnTo>
                    <a:lnTo>
                      <a:pt x="594" y="898"/>
                    </a:lnTo>
                    <a:lnTo>
                      <a:pt x="587" y="903"/>
                    </a:lnTo>
                    <a:lnTo>
                      <a:pt x="574" y="926"/>
                    </a:lnTo>
                    <a:lnTo>
                      <a:pt x="569" y="971"/>
                    </a:lnTo>
                    <a:lnTo>
                      <a:pt x="565" y="983"/>
                    </a:lnTo>
                    <a:lnTo>
                      <a:pt x="571" y="991"/>
                    </a:lnTo>
                    <a:lnTo>
                      <a:pt x="571" y="1003"/>
                    </a:lnTo>
                    <a:lnTo>
                      <a:pt x="576" y="1008"/>
                    </a:lnTo>
                    <a:lnTo>
                      <a:pt x="579" y="1021"/>
                    </a:lnTo>
                    <a:lnTo>
                      <a:pt x="584" y="1030"/>
                    </a:lnTo>
                    <a:lnTo>
                      <a:pt x="587" y="1038"/>
                    </a:lnTo>
                    <a:lnTo>
                      <a:pt x="609" y="1050"/>
                    </a:lnTo>
                    <a:lnTo>
                      <a:pt x="619" y="1051"/>
                    </a:lnTo>
                    <a:lnTo>
                      <a:pt x="629" y="1051"/>
                    </a:lnTo>
                    <a:lnTo>
                      <a:pt x="644" y="1053"/>
                    </a:lnTo>
                    <a:lnTo>
                      <a:pt x="665" y="1061"/>
                    </a:lnTo>
                    <a:lnTo>
                      <a:pt x="691" y="1063"/>
                    </a:lnTo>
                    <a:lnTo>
                      <a:pt x="698" y="1066"/>
                    </a:lnTo>
                    <a:lnTo>
                      <a:pt x="707" y="1077"/>
                    </a:lnTo>
                    <a:lnTo>
                      <a:pt x="714" y="1085"/>
                    </a:lnTo>
                    <a:lnTo>
                      <a:pt x="722" y="1086"/>
                    </a:lnTo>
                    <a:lnTo>
                      <a:pt x="722" y="1099"/>
                    </a:lnTo>
                    <a:lnTo>
                      <a:pt x="722" y="1108"/>
                    </a:lnTo>
                    <a:lnTo>
                      <a:pt x="722" y="1118"/>
                    </a:lnTo>
                    <a:lnTo>
                      <a:pt x="719" y="1143"/>
                    </a:lnTo>
                    <a:lnTo>
                      <a:pt x="718" y="1150"/>
                    </a:lnTo>
                    <a:lnTo>
                      <a:pt x="714" y="1157"/>
                    </a:lnTo>
                    <a:lnTo>
                      <a:pt x="522" y="1160"/>
                    </a:lnTo>
                    <a:lnTo>
                      <a:pt x="514" y="1150"/>
                    </a:lnTo>
                    <a:lnTo>
                      <a:pt x="499" y="1145"/>
                    </a:lnTo>
                    <a:lnTo>
                      <a:pt x="490" y="1145"/>
                    </a:lnTo>
                  </a:path>
                </a:pathLst>
              </a:custGeom>
              <a:solidFill>
                <a:srgbClr val="349D96"/>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68" name="Freeform 9"/>
              <p:cNvSpPr>
                <a:spLocks/>
              </p:cNvSpPr>
              <p:nvPr/>
            </p:nvSpPr>
            <p:spPr bwMode="auto">
              <a:xfrm>
                <a:off x="1777366" y="2643086"/>
                <a:ext cx="1031430" cy="462890"/>
              </a:xfrm>
              <a:custGeom>
                <a:avLst/>
                <a:gdLst/>
                <a:ahLst/>
                <a:cxnLst>
                  <a:cxn ang="0">
                    <a:pos x="1196" y="309"/>
                  </a:cxn>
                  <a:cxn ang="0">
                    <a:pos x="1117" y="319"/>
                  </a:cxn>
                  <a:cxn ang="0">
                    <a:pos x="1088" y="274"/>
                  </a:cxn>
                  <a:cxn ang="0">
                    <a:pos x="1069" y="257"/>
                  </a:cxn>
                  <a:cxn ang="0">
                    <a:pos x="1069" y="227"/>
                  </a:cxn>
                  <a:cxn ang="0">
                    <a:pos x="1037" y="242"/>
                  </a:cxn>
                  <a:cxn ang="0">
                    <a:pos x="1002" y="272"/>
                  </a:cxn>
                  <a:cxn ang="0">
                    <a:pos x="969" y="286"/>
                  </a:cxn>
                  <a:cxn ang="0">
                    <a:pos x="937" y="286"/>
                  </a:cxn>
                  <a:cxn ang="0">
                    <a:pos x="892" y="284"/>
                  </a:cxn>
                  <a:cxn ang="0">
                    <a:pos x="862" y="274"/>
                  </a:cxn>
                  <a:cxn ang="0">
                    <a:pos x="846" y="259"/>
                  </a:cxn>
                  <a:cxn ang="0">
                    <a:pos x="809" y="264"/>
                  </a:cxn>
                  <a:cxn ang="0">
                    <a:pos x="787" y="247"/>
                  </a:cxn>
                  <a:cxn ang="0">
                    <a:pos x="755" y="259"/>
                  </a:cxn>
                  <a:cxn ang="0">
                    <a:pos x="726" y="247"/>
                  </a:cxn>
                  <a:cxn ang="0">
                    <a:pos x="684" y="229"/>
                  </a:cxn>
                  <a:cxn ang="0">
                    <a:pos x="640" y="239"/>
                  </a:cxn>
                  <a:cxn ang="0">
                    <a:pos x="597" y="234"/>
                  </a:cxn>
                  <a:cxn ang="0">
                    <a:pos x="559" y="232"/>
                  </a:cxn>
                  <a:cxn ang="0">
                    <a:pos x="530" y="224"/>
                  </a:cxn>
                  <a:cxn ang="0">
                    <a:pos x="494" y="219"/>
                  </a:cxn>
                  <a:cxn ang="0">
                    <a:pos x="452" y="204"/>
                  </a:cxn>
                  <a:cxn ang="0">
                    <a:pos x="428" y="184"/>
                  </a:cxn>
                  <a:cxn ang="0">
                    <a:pos x="407" y="165"/>
                  </a:cxn>
                  <a:cxn ang="0">
                    <a:pos x="365" y="144"/>
                  </a:cxn>
                  <a:cxn ang="0">
                    <a:pos x="340" y="132"/>
                  </a:cxn>
                  <a:cxn ang="0">
                    <a:pos x="315" y="139"/>
                  </a:cxn>
                  <a:cxn ang="0">
                    <a:pos x="279" y="113"/>
                  </a:cxn>
                  <a:cxn ang="0">
                    <a:pos x="257" y="108"/>
                  </a:cxn>
                  <a:cxn ang="0">
                    <a:pos x="105" y="15"/>
                  </a:cxn>
                  <a:cxn ang="0">
                    <a:pos x="79" y="5"/>
                  </a:cxn>
                  <a:cxn ang="0">
                    <a:pos x="21" y="0"/>
                  </a:cxn>
                  <a:cxn ang="0">
                    <a:pos x="43" y="35"/>
                  </a:cxn>
                  <a:cxn ang="0">
                    <a:pos x="65" y="68"/>
                  </a:cxn>
                  <a:cxn ang="0">
                    <a:pos x="53" y="97"/>
                  </a:cxn>
                  <a:cxn ang="0">
                    <a:pos x="52" y="125"/>
                  </a:cxn>
                  <a:cxn ang="0">
                    <a:pos x="46" y="155"/>
                  </a:cxn>
                  <a:cxn ang="0">
                    <a:pos x="37" y="185"/>
                  </a:cxn>
                  <a:cxn ang="0">
                    <a:pos x="0" y="193"/>
                  </a:cxn>
                  <a:cxn ang="0">
                    <a:pos x="28" y="227"/>
                  </a:cxn>
                  <a:cxn ang="0">
                    <a:pos x="41" y="257"/>
                  </a:cxn>
                  <a:cxn ang="0">
                    <a:pos x="35" y="286"/>
                  </a:cxn>
                  <a:cxn ang="0">
                    <a:pos x="43" y="312"/>
                  </a:cxn>
                  <a:cxn ang="0">
                    <a:pos x="28" y="344"/>
                  </a:cxn>
                  <a:cxn ang="0">
                    <a:pos x="46" y="376"/>
                  </a:cxn>
                  <a:cxn ang="0">
                    <a:pos x="57" y="401"/>
                  </a:cxn>
                  <a:cxn ang="0">
                    <a:pos x="65" y="429"/>
                  </a:cxn>
                  <a:cxn ang="0">
                    <a:pos x="68" y="461"/>
                  </a:cxn>
                  <a:cxn ang="0">
                    <a:pos x="827" y="499"/>
                  </a:cxn>
                  <a:cxn ang="0">
                    <a:pos x="1168" y="513"/>
                  </a:cxn>
                  <a:cxn ang="0">
                    <a:pos x="1188" y="334"/>
                  </a:cxn>
                </a:cxnLst>
                <a:rect l="0" t="0" r="r" b="b"/>
                <a:pathLst>
                  <a:path w="1197" h="514">
                    <a:moveTo>
                      <a:pt x="1188" y="334"/>
                    </a:moveTo>
                    <a:lnTo>
                      <a:pt x="1188" y="327"/>
                    </a:lnTo>
                    <a:lnTo>
                      <a:pt x="1196" y="309"/>
                    </a:lnTo>
                    <a:lnTo>
                      <a:pt x="1177" y="304"/>
                    </a:lnTo>
                    <a:lnTo>
                      <a:pt x="1159" y="304"/>
                    </a:lnTo>
                    <a:lnTo>
                      <a:pt x="1117" y="319"/>
                    </a:lnTo>
                    <a:lnTo>
                      <a:pt x="1109" y="300"/>
                    </a:lnTo>
                    <a:lnTo>
                      <a:pt x="1099" y="284"/>
                    </a:lnTo>
                    <a:lnTo>
                      <a:pt x="1088" y="274"/>
                    </a:lnTo>
                    <a:lnTo>
                      <a:pt x="1081" y="271"/>
                    </a:lnTo>
                    <a:lnTo>
                      <a:pt x="1075" y="264"/>
                    </a:lnTo>
                    <a:lnTo>
                      <a:pt x="1069" y="257"/>
                    </a:lnTo>
                    <a:lnTo>
                      <a:pt x="1061" y="252"/>
                    </a:lnTo>
                    <a:lnTo>
                      <a:pt x="1059" y="232"/>
                    </a:lnTo>
                    <a:lnTo>
                      <a:pt x="1069" y="227"/>
                    </a:lnTo>
                    <a:lnTo>
                      <a:pt x="1059" y="232"/>
                    </a:lnTo>
                    <a:lnTo>
                      <a:pt x="1046" y="232"/>
                    </a:lnTo>
                    <a:lnTo>
                      <a:pt x="1037" y="242"/>
                    </a:lnTo>
                    <a:lnTo>
                      <a:pt x="1029" y="247"/>
                    </a:lnTo>
                    <a:lnTo>
                      <a:pt x="1021" y="259"/>
                    </a:lnTo>
                    <a:lnTo>
                      <a:pt x="1002" y="272"/>
                    </a:lnTo>
                    <a:lnTo>
                      <a:pt x="989" y="284"/>
                    </a:lnTo>
                    <a:lnTo>
                      <a:pt x="981" y="286"/>
                    </a:lnTo>
                    <a:lnTo>
                      <a:pt x="969" y="286"/>
                    </a:lnTo>
                    <a:lnTo>
                      <a:pt x="959" y="284"/>
                    </a:lnTo>
                    <a:lnTo>
                      <a:pt x="949" y="284"/>
                    </a:lnTo>
                    <a:lnTo>
                      <a:pt x="937" y="286"/>
                    </a:lnTo>
                    <a:lnTo>
                      <a:pt x="924" y="286"/>
                    </a:lnTo>
                    <a:lnTo>
                      <a:pt x="915" y="284"/>
                    </a:lnTo>
                    <a:lnTo>
                      <a:pt x="892" y="284"/>
                    </a:lnTo>
                    <a:lnTo>
                      <a:pt x="882" y="284"/>
                    </a:lnTo>
                    <a:lnTo>
                      <a:pt x="875" y="280"/>
                    </a:lnTo>
                    <a:lnTo>
                      <a:pt x="862" y="274"/>
                    </a:lnTo>
                    <a:lnTo>
                      <a:pt x="855" y="272"/>
                    </a:lnTo>
                    <a:lnTo>
                      <a:pt x="855" y="259"/>
                    </a:lnTo>
                    <a:lnTo>
                      <a:pt x="846" y="259"/>
                    </a:lnTo>
                    <a:lnTo>
                      <a:pt x="837" y="264"/>
                    </a:lnTo>
                    <a:lnTo>
                      <a:pt x="827" y="264"/>
                    </a:lnTo>
                    <a:lnTo>
                      <a:pt x="809" y="264"/>
                    </a:lnTo>
                    <a:lnTo>
                      <a:pt x="802" y="259"/>
                    </a:lnTo>
                    <a:lnTo>
                      <a:pt x="794" y="252"/>
                    </a:lnTo>
                    <a:lnTo>
                      <a:pt x="787" y="247"/>
                    </a:lnTo>
                    <a:lnTo>
                      <a:pt x="779" y="247"/>
                    </a:lnTo>
                    <a:lnTo>
                      <a:pt x="767" y="259"/>
                    </a:lnTo>
                    <a:lnTo>
                      <a:pt x="755" y="259"/>
                    </a:lnTo>
                    <a:lnTo>
                      <a:pt x="742" y="257"/>
                    </a:lnTo>
                    <a:lnTo>
                      <a:pt x="735" y="257"/>
                    </a:lnTo>
                    <a:lnTo>
                      <a:pt x="726" y="247"/>
                    </a:lnTo>
                    <a:lnTo>
                      <a:pt x="722" y="242"/>
                    </a:lnTo>
                    <a:lnTo>
                      <a:pt x="710" y="234"/>
                    </a:lnTo>
                    <a:lnTo>
                      <a:pt x="684" y="229"/>
                    </a:lnTo>
                    <a:lnTo>
                      <a:pt x="659" y="232"/>
                    </a:lnTo>
                    <a:lnTo>
                      <a:pt x="650" y="234"/>
                    </a:lnTo>
                    <a:lnTo>
                      <a:pt x="640" y="239"/>
                    </a:lnTo>
                    <a:lnTo>
                      <a:pt x="615" y="239"/>
                    </a:lnTo>
                    <a:lnTo>
                      <a:pt x="610" y="232"/>
                    </a:lnTo>
                    <a:lnTo>
                      <a:pt x="597" y="234"/>
                    </a:lnTo>
                    <a:lnTo>
                      <a:pt x="580" y="234"/>
                    </a:lnTo>
                    <a:lnTo>
                      <a:pt x="572" y="232"/>
                    </a:lnTo>
                    <a:lnTo>
                      <a:pt x="559" y="232"/>
                    </a:lnTo>
                    <a:lnTo>
                      <a:pt x="550" y="229"/>
                    </a:lnTo>
                    <a:lnTo>
                      <a:pt x="535" y="229"/>
                    </a:lnTo>
                    <a:lnTo>
                      <a:pt x="530" y="224"/>
                    </a:lnTo>
                    <a:lnTo>
                      <a:pt x="522" y="224"/>
                    </a:lnTo>
                    <a:lnTo>
                      <a:pt x="499" y="222"/>
                    </a:lnTo>
                    <a:lnTo>
                      <a:pt x="494" y="219"/>
                    </a:lnTo>
                    <a:lnTo>
                      <a:pt x="480" y="215"/>
                    </a:lnTo>
                    <a:lnTo>
                      <a:pt x="473" y="215"/>
                    </a:lnTo>
                    <a:lnTo>
                      <a:pt x="452" y="204"/>
                    </a:lnTo>
                    <a:lnTo>
                      <a:pt x="442" y="199"/>
                    </a:lnTo>
                    <a:lnTo>
                      <a:pt x="432" y="193"/>
                    </a:lnTo>
                    <a:lnTo>
                      <a:pt x="428" y="184"/>
                    </a:lnTo>
                    <a:lnTo>
                      <a:pt x="422" y="172"/>
                    </a:lnTo>
                    <a:lnTo>
                      <a:pt x="412" y="172"/>
                    </a:lnTo>
                    <a:lnTo>
                      <a:pt x="407" y="165"/>
                    </a:lnTo>
                    <a:lnTo>
                      <a:pt x="387" y="155"/>
                    </a:lnTo>
                    <a:lnTo>
                      <a:pt x="377" y="147"/>
                    </a:lnTo>
                    <a:lnTo>
                      <a:pt x="365" y="144"/>
                    </a:lnTo>
                    <a:lnTo>
                      <a:pt x="355" y="139"/>
                    </a:lnTo>
                    <a:lnTo>
                      <a:pt x="350" y="139"/>
                    </a:lnTo>
                    <a:lnTo>
                      <a:pt x="340" y="132"/>
                    </a:lnTo>
                    <a:lnTo>
                      <a:pt x="332" y="132"/>
                    </a:lnTo>
                    <a:lnTo>
                      <a:pt x="322" y="139"/>
                    </a:lnTo>
                    <a:lnTo>
                      <a:pt x="315" y="139"/>
                    </a:lnTo>
                    <a:lnTo>
                      <a:pt x="305" y="132"/>
                    </a:lnTo>
                    <a:lnTo>
                      <a:pt x="302" y="124"/>
                    </a:lnTo>
                    <a:lnTo>
                      <a:pt x="279" y="113"/>
                    </a:lnTo>
                    <a:lnTo>
                      <a:pt x="272" y="108"/>
                    </a:lnTo>
                    <a:lnTo>
                      <a:pt x="262" y="105"/>
                    </a:lnTo>
                    <a:lnTo>
                      <a:pt x="257" y="108"/>
                    </a:lnTo>
                    <a:lnTo>
                      <a:pt x="247" y="105"/>
                    </a:lnTo>
                    <a:lnTo>
                      <a:pt x="115" y="15"/>
                    </a:lnTo>
                    <a:lnTo>
                      <a:pt x="105" y="15"/>
                    </a:lnTo>
                    <a:lnTo>
                      <a:pt x="93" y="15"/>
                    </a:lnTo>
                    <a:lnTo>
                      <a:pt x="90" y="6"/>
                    </a:lnTo>
                    <a:lnTo>
                      <a:pt x="79" y="5"/>
                    </a:lnTo>
                    <a:lnTo>
                      <a:pt x="63" y="1"/>
                    </a:lnTo>
                    <a:lnTo>
                      <a:pt x="41" y="5"/>
                    </a:lnTo>
                    <a:lnTo>
                      <a:pt x="21" y="0"/>
                    </a:lnTo>
                    <a:lnTo>
                      <a:pt x="26" y="10"/>
                    </a:lnTo>
                    <a:lnTo>
                      <a:pt x="28" y="25"/>
                    </a:lnTo>
                    <a:lnTo>
                      <a:pt x="43" y="35"/>
                    </a:lnTo>
                    <a:lnTo>
                      <a:pt x="53" y="48"/>
                    </a:lnTo>
                    <a:lnTo>
                      <a:pt x="63" y="59"/>
                    </a:lnTo>
                    <a:lnTo>
                      <a:pt x="65" y="68"/>
                    </a:lnTo>
                    <a:lnTo>
                      <a:pt x="59" y="79"/>
                    </a:lnTo>
                    <a:lnTo>
                      <a:pt x="52" y="82"/>
                    </a:lnTo>
                    <a:lnTo>
                      <a:pt x="53" y="97"/>
                    </a:lnTo>
                    <a:lnTo>
                      <a:pt x="57" y="108"/>
                    </a:lnTo>
                    <a:lnTo>
                      <a:pt x="55" y="117"/>
                    </a:lnTo>
                    <a:lnTo>
                      <a:pt x="52" y="125"/>
                    </a:lnTo>
                    <a:lnTo>
                      <a:pt x="45" y="132"/>
                    </a:lnTo>
                    <a:lnTo>
                      <a:pt x="41" y="139"/>
                    </a:lnTo>
                    <a:lnTo>
                      <a:pt x="46" y="155"/>
                    </a:lnTo>
                    <a:lnTo>
                      <a:pt x="45" y="165"/>
                    </a:lnTo>
                    <a:lnTo>
                      <a:pt x="43" y="173"/>
                    </a:lnTo>
                    <a:lnTo>
                      <a:pt x="37" y="185"/>
                    </a:lnTo>
                    <a:lnTo>
                      <a:pt x="28" y="189"/>
                    </a:lnTo>
                    <a:lnTo>
                      <a:pt x="19" y="199"/>
                    </a:lnTo>
                    <a:lnTo>
                      <a:pt x="0" y="193"/>
                    </a:lnTo>
                    <a:lnTo>
                      <a:pt x="6" y="212"/>
                    </a:lnTo>
                    <a:lnTo>
                      <a:pt x="25" y="219"/>
                    </a:lnTo>
                    <a:lnTo>
                      <a:pt x="28" y="227"/>
                    </a:lnTo>
                    <a:lnTo>
                      <a:pt x="28" y="239"/>
                    </a:lnTo>
                    <a:lnTo>
                      <a:pt x="35" y="247"/>
                    </a:lnTo>
                    <a:lnTo>
                      <a:pt x="41" y="257"/>
                    </a:lnTo>
                    <a:lnTo>
                      <a:pt x="45" y="264"/>
                    </a:lnTo>
                    <a:lnTo>
                      <a:pt x="41" y="272"/>
                    </a:lnTo>
                    <a:lnTo>
                      <a:pt x="35" y="286"/>
                    </a:lnTo>
                    <a:lnTo>
                      <a:pt x="37" y="296"/>
                    </a:lnTo>
                    <a:lnTo>
                      <a:pt x="41" y="304"/>
                    </a:lnTo>
                    <a:lnTo>
                      <a:pt x="43" y="312"/>
                    </a:lnTo>
                    <a:lnTo>
                      <a:pt x="28" y="326"/>
                    </a:lnTo>
                    <a:lnTo>
                      <a:pt x="35" y="336"/>
                    </a:lnTo>
                    <a:lnTo>
                      <a:pt x="28" y="344"/>
                    </a:lnTo>
                    <a:lnTo>
                      <a:pt x="30" y="352"/>
                    </a:lnTo>
                    <a:lnTo>
                      <a:pt x="35" y="366"/>
                    </a:lnTo>
                    <a:lnTo>
                      <a:pt x="46" y="376"/>
                    </a:lnTo>
                    <a:lnTo>
                      <a:pt x="41" y="381"/>
                    </a:lnTo>
                    <a:lnTo>
                      <a:pt x="46" y="398"/>
                    </a:lnTo>
                    <a:lnTo>
                      <a:pt x="57" y="401"/>
                    </a:lnTo>
                    <a:lnTo>
                      <a:pt x="63" y="411"/>
                    </a:lnTo>
                    <a:lnTo>
                      <a:pt x="65" y="421"/>
                    </a:lnTo>
                    <a:lnTo>
                      <a:pt x="65" y="429"/>
                    </a:lnTo>
                    <a:lnTo>
                      <a:pt x="59" y="441"/>
                    </a:lnTo>
                    <a:lnTo>
                      <a:pt x="68" y="451"/>
                    </a:lnTo>
                    <a:lnTo>
                      <a:pt x="68" y="461"/>
                    </a:lnTo>
                    <a:lnTo>
                      <a:pt x="315" y="476"/>
                    </a:lnTo>
                    <a:lnTo>
                      <a:pt x="821" y="499"/>
                    </a:lnTo>
                    <a:lnTo>
                      <a:pt x="827" y="499"/>
                    </a:lnTo>
                    <a:lnTo>
                      <a:pt x="1021" y="508"/>
                    </a:lnTo>
                    <a:lnTo>
                      <a:pt x="1037" y="508"/>
                    </a:lnTo>
                    <a:lnTo>
                      <a:pt x="1168" y="513"/>
                    </a:lnTo>
                    <a:lnTo>
                      <a:pt x="1169" y="425"/>
                    </a:lnTo>
                    <a:lnTo>
                      <a:pt x="1174" y="334"/>
                    </a:lnTo>
                    <a:lnTo>
                      <a:pt x="1188" y="334"/>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69" name="Freeform 10"/>
              <p:cNvSpPr>
                <a:spLocks/>
              </p:cNvSpPr>
              <p:nvPr/>
            </p:nvSpPr>
            <p:spPr bwMode="auto">
              <a:xfrm>
                <a:off x="2826029" y="4581099"/>
                <a:ext cx="323991" cy="417862"/>
              </a:xfrm>
              <a:custGeom>
                <a:avLst/>
                <a:gdLst/>
                <a:ahLst/>
                <a:cxnLst>
                  <a:cxn ang="0">
                    <a:pos x="0" y="216"/>
                  </a:cxn>
                  <a:cxn ang="0">
                    <a:pos x="6" y="183"/>
                  </a:cxn>
                  <a:cxn ang="0">
                    <a:pos x="17" y="169"/>
                  </a:cxn>
                  <a:cxn ang="0">
                    <a:pos x="35" y="159"/>
                  </a:cxn>
                  <a:cxn ang="0">
                    <a:pos x="45" y="154"/>
                  </a:cxn>
                  <a:cxn ang="0">
                    <a:pos x="32" y="134"/>
                  </a:cxn>
                  <a:cxn ang="0">
                    <a:pos x="38" y="119"/>
                  </a:cxn>
                  <a:cxn ang="0">
                    <a:pos x="63" y="105"/>
                  </a:cxn>
                  <a:cxn ang="0">
                    <a:pos x="90" y="102"/>
                  </a:cxn>
                  <a:cxn ang="0">
                    <a:pos x="100" y="102"/>
                  </a:cxn>
                  <a:cxn ang="0">
                    <a:pos x="120" y="102"/>
                  </a:cxn>
                  <a:cxn ang="0">
                    <a:pos x="140" y="88"/>
                  </a:cxn>
                  <a:cxn ang="0">
                    <a:pos x="160" y="87"/>
                  </a:cxn>
                  <a:cxn ang="0">
                    <a:pos x="171" y="75"/>
                  </a:cxn>
                  <a:cxn ang="0">
                    <a:pos x="182" y="61"/>
                  </a:cxn>
                  <a:cxn ang="0">
                    <a:pos x="200" y="65"/>
                  </a:cxn>
                  <a:cxn ang="0">
                    <a:pos x="236" y="61"/>
                  </a:cxn>
                  <a:cxn ang="0">
                    <a:pos x="251" y="67"/>
                  </a:cxn>
                  <a:cxn ang="0">
                    <a:pos x="271" y="75"/>
                  </a:cxn>
                  <a:cxn ang="0">
                    <a:pos x="288" y="81"/>
                  </a:cxn>
                  <a:cxn ang="0">
                    <a:pos x="315" y="81"/>
                  </a:cxn>
                  <a:cxn ang="0">
                    <a:pos x="321" y="61"/>
                  </a:cxn>
                  <a:cxn ang="0">
                    <a:pos x="320" y="43"/>
                  </a:cxn>
                  <a:cxn ang="0">
                    <a:pos x="328" y="26"/>
                  </a:cxn>
                  <a:cxn ang="0">
                    <a:pos x="341" y="6"/>
                  </a:cxn>
                  <a:cxn ang="0">
                    <a:pos x="356" y="0"/>
                  </a:cxn>
                  <a:cxn ang="0">
                    <a:pos x="375" y="0"/>
                  </a:cxn>
                  <a:cxn ang="0">
                    <a:pos x="365" y="354"/>
                  </a:cxn>
                  <a:cxn ang="0">
                    <a:pos x="348" y="463"/>
                  </a:cxn>
                  <a:cxn ang="0">
                    <a:pos x="308" y="456"/>
                  </a:cxn>
                  <a:cxn ang="0">
                    <a:pos x="276" y="433"/>
                  </a:cxn>
                  <a:cxn ang="0">
                    <a:pos x="253" y="438"/>
                  </a:cxn>
                  <a:cxn ang="0">
                    <a:pos x="223" y="438"/>
                  </a:cxn>
                  <a:cxn ang="0">
                    <a:pos x="160" y="411"/>
                  </a:cxn>
                  <a:cxn ang="0">
                    <a:pos x="97" y="398"/>
                  </a:cxn>
                  <a:cxn ang="0">
                    <a:pos x="63" y="384"/>
                  </a:cxn>
                  <a:cxn ang="0">
                    <a:pos x="32" y="364"/>
                  </a:cxn>
                  <a:cxn ang="0">
                    <a:pos x="8" y="331"/>
                  </a:cxn>
                  <a:cxn ang="0">
                    <a:pos x="17" y="289"/>
                  </a:cxn>
                  <a:cxn ang="0">
                    <a:pos x="18" y="259"/>
                  </a:cxn>
                  <a:cxn ang="0">
                    <a:pos x="13" y="242"/>
                  </a:cxn>
                </a:cxnLst>
                <a:rect l="0" t="0" r="r" b="b"/>
                <a:pathLst>
                  <a:path w="376" h="464">
                    <a:moveTo>
                      <a:pt x="13" y="242"/>
                    </a:moveTo>
                    <a:lnTo>
                      <a:pt x="0" y="216"/>
                    </a:lnTo>
                    <a:lnTo>
                      <a:pt x="0" y="199"/>
                    </a:lnTo>
                    <a:lnTo>
                      <a:pt x="6" y="183"/>
                    </a:lnTo>
                    <a:lnTo>
                      <a:pt x="8" y="177"/>
                    </a:lnTo>
                    <a:lnTo>
                      <a:pt x="17" y="169"/>
                    </a:lnTo>
                    <a:lnTo>
                      <a:pt x="30" y="167"/>
                    </a:lnTo>
                    <a:lnTo>
                      <a:pt x="35" y="159"/>
                    </a:lnTo>
                    <a:lnTo>
                      <a:pt x="45" y="163"/>
                    </a:lnTo>
                    <a:lnTo>
                      <a:pt x="45" y="154"/>
                    </a:lnTo>
                    <a:lnTo>
                      <a:pt x="43" y="143"/>
                    </a:lnTo>
                    <a:lnTo>
                      <a:pt x="32" y="134"/>
                    </a:lnTo>
                    <a:lnTo>
                      <a:pt x="38" y="130"/>
                    </a:lnTo>
                    <a:lnTo>
                      <a:pt x="38" y="119"/>
                    </a:lnTo>
                    <a:lnTo>
                      <a:pt x="52" y="110"/>
                    </a:lnTo>
                    <a:lnTo>
                      <a:pt x="63" y="105"/>
                    </a:lnTo>
                    <a:lnTo>
                      <a:pt x="70" y="95"/>
                    </a:lnTo>
                    <a:lnTo>
                      <a:pt x="90" y="102"/>
                    </a:lnTo>
                    <a:lnTo>
                      <a:pt x="95" y="107"/>
                    </a:lnTo>
                    <a:lnTo>
                      <a:pt x="100" y="102"/>
                    </a:lnTo>
                    <a:lnTo>
                      <a:pt x="110" y="102"/>
                    </a:lnTo>
                    <a:lnTo>
                      <a:pt x="120" y="102"/>
                    </a:lnTo>
                    <a:lnTo>
                      <a:pt x="131" y="95"/>
                    </a:lnTo>
                    <a:lnTo>
                      <a:pt x="140" y="88"/>
                    </a:lnTo>
                    <a:lnTo>
                      <a:pt x="148" y="87"/>
                    </a:lnTo>
                    <a:lnTo>
                      <a:pt x="160" y="87"/>
                    </a:lnTo>
                    <a:lnTo>
                      <a:pt x="162" y="81"/>
                    </a:lnTo>
                    <a:lnTo>
                      <a:pt x="171" y="75"/>
                    </a:lnTo>
                    <a:lnTo>
                      <a:pt x="178" y="68"/>
                    </a:lnTo>
                    <a:lnTo>
                      <a:pt x="182" y="61"/>
                    </a:lnTo>
                    <a:lnTo>
                      <a:pt x="190" y="61"/>
                    </a:lnTo>
                    <a:lnTo>
                      <a:pt x="200" y="65"/>
                    </a:lnTo>
                    <a:lnTo>
                      <a:pt x="218" y="59"/>
                    </a:lnTo>
                    <a:lnTo>
                      <a:pt x="236" y="61"/>
                    </a:lnTo>
                    <a:lnTo>
                      <a:pt x="243" y="68"/>
                    </a:lnTo>
                    <a:lnTo>
                      <a:pt x="251" y="67"/>
                    </a:lnTo>
                    <a:lnTo>
                      <a:pt x="263" y="72"/>
                    </a:lnTo>
                    <a:lnTo>
                      <a:pt x="271" y="75"/>
                    </a:lnTo>
                    <a:lnTo>
                      <a:pt x="280" y="79"/>
                    </a:lnTo>
                    <a:lnTo>
                      <a:pt x="288" y="81"/>
                    </a:lnTo>
                    <a:lnTo>
                      <a:pt x="302" y="87"/>
                    </a:lnTo>
                    <a:lnTo>
                      <a:pt x="315" y="81"/>
                    </a:lnTo>
                    <a:lnTo>
                      <a:pt x="320" y="68"/>
                    </a:lnTo>
                    <a:lnTo>
                      <a:pt x="321" y="61"/>
                    </a:lnTo>
                    <a:lnTo>
                      <a:pt x="321" y="52"/>
                    </a:lnTo>
                    <a:lnTo>
                      <a:pt x="320" y="43"/>
                    </a:lnTo>
                    <a:lnTo>
                      <a:pt x="327" y="39"/>
                    </a:lnTo>
                    <a:lnTo>
                      <a:pt x="328" y="26"/>
                    </a:lnTo>
                    <a:lnTo>
                      <a:pt x="340" y="17"/>
                    </a:lnTo>
                    <a:lnTo>
                      <a:pt x="341" y="6"/>
                    </a:lnTo>
                    <a:lnTo>
                      <a:pt x="348" y="3"/>
                    </a:lnTo>
                    <a:lnTo>
                      <a:pt x="356" y="0"/>
                    </a:lnTo>
                    <a:lnTo>
                      <a:pt x="370" y="0"/>
                    </a:lnTo>
                    <a:lnTo>
                      <a:pt x="375" y="0"/>
                    </a:lnTo>
                    <a:lnTo>
                      <a:pt x="368" y="216"/>
                    </a:lnTo>
                    <a:lnTo>
                      <a:pt x="365" y="354"/>
                    </a:lnTo>
                    <a:lnTo>
                      <a:pt x="363" y="456"/>
                    </a:lnTo>
                    <a:lnTo>
                      <a:pt x="348" y="463"/>
                    </a:lnTo>
                    <a:lnTo>
                      <a:pt x="330" y="463"/>
                    </a:lnTo>
                    <a:lnTo>
                      <a:pt x="308" y="456"/>
                    </a:lnTo>
                    <a:lnTo>
                      <a:pt x="293" y="436"/>
                    </a:lnTo>
                    <a:lnTo>
                      <a:pt x="276" y="433"/>
                    </a:lnTo>
                    <a:lnTo>
                      <a:pt x="267" y="433"/>
                    </a:lnTo>
                    <a:lnTo>
                      <a:pt x="253" y="438"/>
                    </a:lnTo>
                    <a:lnTo>
                      <a:pt x="235" y="441"/>
                    </a:lnTo>
                    <a:lnTo>
                      <a:pt x="223" y="438"/>
                    </a:lnTo>
                    <a:lnTo>
                      <a:pt x="211" y="428"/>
                    </a:lnTo>
                    <a:lnTo>
                      <a:pt x="160" y="411"/>
                    </a:lnTo>
                    <a:lnTo>
                      <a:pt x="120" y="398"/>
                    </a:lnTo>
                    <a:lnTo>
                      <a:pt x="97" y="398"/>
                    </a:lnTo>
                    <a:lnTo>
                      <a:pt x="75" y="389"/>
                    </a:lnTo>
                    <a:lnTo>
                      <a:pt x="63" y="384"/>
                    </a:lnTo>
                    <a:lnTo>
                      <a:pt x="48" y="373"/>
                    </a:lnTo>
                    <a:lnTo>
                      <a:pt x="32" y="364"/>
                    </a:lnTo>
                    <a:lnTo>
                      <a:pt x="17" y="354"/>
                    </a:lnTo>
                    <a:lnTo>
                      <a:pt x="8" y="331"/>
                    </a:lnTo>
                    <a:lnTo>
                      <a:pt x="12" y="314"/>
                    </a:lnTo>
                    <a:lnTo>
                      <a:pt x="17" y="289"/>
                    </a:lnTo>
                    <a:lnTo>
                      <a:pt x="18" y="267"/>
                    </a:lnTo>
                    <a:lnTo>
                      <a:pt x="18" y="259"/>
                    </a:lnTo>
                    <a:lnTo>
                      <a:pt x="15" y="249"/>
                    </a:lnTo>
                    <a:lnTo>
                      <a:pt x="13" y="242"/>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70" name="Freeform 11"/>
              <p:cNvSpPr>
                <a:spLocks/>
              </p:cNvSpPr>
              <p:nvPr/>
            </p:nvSpPr>
            <p:spPr bwMode="auto">
              <a:xfrm>
                <a:off x="5471383" y="4105601"/>
                <a:ext cx="389479" cy="506117"/>
              </a:xfrm>
              <a:custGeom>
                <a:avLst/>
                <a:gdLst/>
                <a:ahLst/>
                <a:cxnLst>
                  <a:cxn ang="0">
                    <a:pos x="12" y="37"/>
                  </a:cxn>
                  <a:cxn ang="0">
                    <a:pos x="15" y="37"/>
                  </a:cxn>
                  <a:cxn ang="0">
                    <a:pos x="25" y="45"/>
                  </a:cxn>
                  <a:cxn ang="0">
                    <a:pos x="37" y="57"/>
                  </a:cxn>
                  <a:cxn ang="0">
                    <a:pos x="45" y="66"/>
                  </a:cxn>
                  <a:cxn ang="0">
                    <a:pos x="53" y="68"/>
                  </a:cxn>
                  <a:cxn ang="0">
                    <a:pos x="65" y="66"/>
                  </a:cxn>
                  <a:cxn ang="0">
                    <a:pos x="80" y="66"/>
                  </a:cxn>
                  <a:cxn ang="0">
                    <a:pos x="90" y="63"/>
                  </a:cxn>
                  <a:cxn ang="0">
                    <a:pos x="95" y="53"/>
                  </a:cxn>
                  <a:cxn ang="0">
                    <a:pos x="100" y="48"/>
                  </a:cxn>
                  <a:cxn ang="0">
                    <a:pos x="115" y="48"/>
                  </a:cxn>
                  <a:cxn ang="0">
                    <a:pos x="124" y="45"/>
                  </a:cxn>
                  <a:cxn ang="0">
                    <a:pos x="138" y="37"/>
                  </a:cxn>
                  <a:cxn ang="0">
                    <a:pos x="148" y="33"/>
                  </a:cxn>
                  <a:cxn ang="0">
                    <a:pos x="162" y="33"/>
                  </a:cxn>
                  <a:cxn ang="0">
                    <a:pos x="171" y="37"/>
                  </a:cxn>
                  <a:cxn ang="0">
                    <a:pos x="191" y="28"/>
                  </a:cxn>
                  <a:cxn ang="0">
                    <a:pos x="220" y="33"/>
                  </a:cxn>
                  <a:cxn ang="0">
                    <a:pos x="229" y="33"/>
                  </a:cxn>
                  <a:cxn ang="0">
                    <a:pos x="236" y="33"/>
                  </a:cxn>
                  <a:cxn ang="0">
                    <a:pos x="241" y="21"/>
                  </a:cxn>
                  <a:cxn ang="0">
                    <a:pos x="241" y="10"/>
                  </a:cxn>
                  <a:cxn ang="0">
                    <a:pos x="248" y="1"/>
                  </a:cxn>
                  <a:cxn ang="0">
                    <a:pos x="253" y="0"/>
                  </a:cxn>
                  <a:cxn ang="0">
                    <a:pos x="258" y="0"/>
                  </a:cxn>
                  <a:cxn ang="0">
                    <a:pos x="260" y="57"/>
                  </a:cxn>
                  <a:cxn ang="0">
                    <a:pos x="256" y="138"/>
                  </a:cxn>
                  <a:cxn ang="0">
                    <a:pos x="339" y="131"/>
                  </a:cxn>
                  <a:cxn ang="0">
                    <a:pos x="341" y="158"/>
                  </a:cxn>
                  <a:cxn ang="0">
                    <a:pos x="354" y="158"/>
                  </a:cxn>
                  <a:cxn ang="0">
                    <a:pos x="356" y="197"/>
                  </a:cxn>
                  <a:cxn ang="0">
                    <a:pos x="371" y="197"/>
                  </a:cxn>
                  <a:cxn ang="0">
                    <a:pos x="371" y="210"/>
                  </a:cxn>
                  <a:cxn ang="0">
                    <a:pos x="386" y="210"/>
                  </a:cxn>
                  <a:cxn ang="0">
                    <a:pos x="386" y="250"/>
                  </a:cxn>
                  <a:cxn ang="0">
                    <a:pos x="428" y="248"/>
                  </a:cxn>
                  <a:cxn ang="0">
                    <a:pos x="432" y="288"/>
                  </a:cxn>
                  <a:cxn ang="0">
                    <a:pos x="451" y="554"/>
                  </a:cxn>
                  <a:cxn ang="0">
                    <a:pos x="195" y="561"/>
                  </a:cxn>
                  <a:cxn ang="0">
                    <a:pos x="183" y="561"/>
                  </a:cxn>
                  <a:cxn ang="0">
                    <a:pos x="180" y="375"/>
                  </a:cxn>
                  <a:cxn ang="0">
                    <a:pos x="95" y="376"/>
                  </a:cxn>
                  <a:cxn ang="0">
                    <a:pos x="93" y="316"/>
                  </a:cxn>
                  <a:cxn ang="0">
                    <a:pos x="93" y="301"/>
                  </a:cxn>
                  <a:cxn ang="0">
                    <a:pos x="46" y="301"/>
                  </a:cxn>
                  <a:cxn ang="0">
                    <a:pos x="8" y="303"/>
                  </a:cxn>
                  <a:cxn ang="0">
                    <a:pos x="0" y="63"/>
                  </a:cxn>
                  <a:cxn ang="0">
                    <a:pos x="8" y="63"/>
                  </a:cxn>
                  <a:cxn ang="0">
                    <a:pos x="8" y="33"/>
                  </a:cxn>
                  <a:cxn ang="0">
                    <a:pos x="12" y="37"/>
                  </a:cxn>
                </a:cxnLst>
                <a:rect l="0" t="0" r="r" b="b"/>
                <a:pathLst>
                  <a:path w="452" h="562">
                    <a:moveTo>
                      <a:pt x="12" y="37"/>
                    </a:moveTo>
                    <a:lnTo>
                      <a:pt x="15" y="37"/>
                    </a:lnTo>
                    <a:lnTo>
                      <a:pt x="25" y="45"/>
                    </a:lnTo>
                    <a:lnTo>
                      <a:pt x="37" y="57"/>
                    </a:lnTo>
                    <a:lnTo>
                      <a:pt x="45" y="66"/>
                    </a:lnTo>
                    <a:lnTo>
                      <a:pt x="53" y="68"/>
                    </a:lnTo>
                    <a:lnTo>
                      <a:pt x="65" y="66"/>
                    </a:lnTo>
                    <a:lnTo>
                      <a:pt x="80" y="66"/>
                    </a:lnTo>
                    <a:lnTo>
                      <a:pt x="90" y="63"/>
                    </a:lnTo>
                    <a:lnTo>
                      <a:pt x="95" y="53"/>
                    </a:lnTo>
                    <a:lnTo>
                      <a:pt x="100" y="48"/>
                    </a:lnTo>
                    <a:lnTo>
                      <a:pt x="115" y="48"/>
                    </a:lnTo>
                    <a:lnTo>
                      <a:pt x="124" y="45"/>
                    </a:lnTo>
                    <a:lnTo>
                      <a:pt x="138" y="37"/>
                    </a:lnTo>
                    <a:lnTo>
                      <a:pt x="148" y="33"/>
                    </a:lnTo>
                    <a:lnTo>
                      <a:pt x="162" y="33"/>
                    </a:lnTo>
                    <a:lnTo>
                      <a:pt x="171" y="37"/>
                    </a:lnTo>
                    <a:lnTo>
                      <a:pt x="191" y="28"/>
                    </a:lnTo>
                    <a:lnTo>
                      <a:pt x="220" y="33"/>
                    </a:lnTo>
                    <a:lnTo>
                      <a:pt x="229" y="33"/>
                    </a:lnTo>
                    <a:lnTo>
                      <a:pt x="236" y="33"/>
                    </a:lnTo>
                    <a:lnTo>
                      <a:pt x="241" y="21"/>
                    </a:lnTo>
                    <a:lnTo>
                      <a:pt x="241" y="10"/>
                    </a:lnTo>
                    <a:lnTo>
                      <a:pt x="248" y="1"/>
                    </a:lnTo>
                    <a:lnTo>
                      <a:pt x="253" y="0"/>
                    </a:lnTo>
                    <a:lnTo>
                      <a:pt x="258" y="0"/>
                    </a:lnTo>
                    <a:lnTo>
                      <a:pt x="260" y="57"/>
                    </a:lnTo>
                    <a:lnTo>
                      <a:pt x="256" y="138"/>
                    </a:lnTo>
                    <a:lnTo>
                      <a:pt x="339" y="131"/>
                    </a:lnTo>
                    <a:lnTo>
                      <a:pt x="341" y="158"/>
                    </a:lnTo>
                    <a:lnTo>
                      <a:pt x="354" y="158"/>
                    </a:lnTo>
                    <a:lnTo>
                      <a:pt x="356" y="197"/>
                    </a:lnTo>
                    <a:lnTo>
                      <a:pt x="371" y="197"/>
                    </a:lnTo>
                    <a:lnTo>
                      <a:pt x="371" y="210"/>
                    </a:lnTo>
                    <a:lnTo>
                      <a:pt x="386" y="210"/>
                    </a:lnTo>
                    <a:lnTo>
                      <a:pt x="386" y="250"/>
                    </a:lnTo>
                    <a:lnTo>
                      <a:pt x="428" y="248"/>
                    </a:lnTo>
                    <a:lnTo>
                      <a:pt x="432" y="288"/>
                    </a:lnTo>
                    <a:lnTo>
                      <a:pt x="451" y="554"/>
                    </a:lnTo>
                    <a:lnTo>
                      <a:pt x="195" y="561"/>
                    </a:lnTo>
                    <a:lnTo>
                      <a:pt x="183" y="561"/>
                    </a:lnTo>
                    <a:lnTo>
                      <a:pt x="180" y="375"/>
                    </a:lnTo>
                    <a:lnTo>
                      <a:pt x="95" y="376"/>
                    </a:lnTo>
                    <a:lnTo>
                      <a:pt x="93" y="316"/>
                    </a:lnTo>
                    <a:lnTo>
                      <a:pt x="93" y="301"/>
                    </a:lnTo>
                    <a:lnTo>
                      <a:pt x="46" y="301"/>
                    </a:lnTo>
                    <a:lnTo>
                      <a:pt x="8" y="303"/>
                    </a:lnTo>
                    <a:lnTo>
                      <a:pt x="0" y="63"/>
                    </a:lnTo>
                    <a:lnTo>
                      <a:pt x="8" y="63"/>
                    </a:lnTo>
                    <a:lnTo>
                      <a:pt x="8" y="33"/>
                    </a:lnTo>
                    <a:lnTo>
                      <a:pt x="12" y="37"/>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71" name="Freeform 12"/>
              <p:cNvSpPr>
                <a:spLocks/>
              </p:cNvSpPr>
              <p:nvPr/>
            </p:nvSpPr>
            <p:spPr bwMode="auto">
              <a:xfrm>
                <a:off x="2587344" y="4304625"/>
                <a:ext cx="572155" cy="443979"/>
              </a:xfrm>
              <a:custGeom>
                <a:avLst/>
                <a:gdLst/>
                <a:ahLst/>
                <a:cxnLst>
                  <a:cxn ang="0">
                    <a:pos x="121" y="223"/>
                  </a:cxn>
                  <a:cxn ang="0">
                    <a:pos x="137" y="228"/>
                  </a:cxn>
                  <a:cxn ang="0">
                    <a:pos x="207" y="280"/>
                  </a:cxn>
                  <a:cxn ang="0">
                    <a:pos x="223" y="323"/>
                  </a:cxn>
                  <a:cxn ang="0">
                    <a:pos x="237" y="342"/>
                  </a:cxn>
                  <a:cxn ang="0">
                    <a:pos x="265" y="390"/>
                  </a:cxn>
                  <a:cxn ang="0">
                    <a:pos x="270" y="412"/>
                  </a:cxn>
                  <a:cxn ang="0">
                    <a:pos x="274" y="458"/>
                  </a:cxn>
                  <a:cxn ang="0">
                    <a:pos x="285" y="492"/>
                  </a:cxn>
                  <a:cxn ang="0">
                    <a:pos x="307" y="478"/>
                  </a:cxn>
                  <a:cxn ang="0">
                    <a:pos x="319" y="475"/>
                  </a:cxn>
                  <a:cxn ang="0">
                    <a:pos x="317" y="455"/>
                  </a:cxn>
                  <a:cxn ang="0">
                    <a:pos x="316" y="444"/>
                  </a:cxn>
                  <a:cxn ang="0">
                    <a:pos x="329" y="422"/>
                  </a:cxn>
                  <a:cxn ang="0">
                    <a:pos x="345" y="409"/>
                  </a:cxn>
                  <a:cxn ang="0">
                    <a:pos x="372" y="420"/>
                  </a:cxn>
                  <a:cxn ang="0">
                    <a:pos x="385" y="412"/>
                  </a:cxn>
                  <a:cxn ang="0">
                    <a:pos x="409" y="409"/>
                  </a:cxn>
                  <a:cxn ang="0">
                    <a:pos x="426" y="400"/>
                  </a:cxn>
                  <a:cxn ang="0">
                    <a:pos x="439" y="392"/>
                  </a:cxn>
                  <a:cxn ang="0">
                    <a:pos x="456" y="382"/>
                  </a:cxn>
                  <a:cxn ang="0">
                    <a:pos x="466" y="375"/>
                  </a:cxn>
                  <a:cxn ang="0">
                    <a:pos x="494" y="370"/>
                  </a:cxn>
                  <a:cxn ang="0">
                    <a:pos x="520" y="382"/>
                  </a:cxn>
                  <a:cxn ang="0">
                    <a:pos x="540" y="385"/>
                  </a:cxn>
                  <a:cxn ang="0">
                    <a:pos x="556" y="390"/>
                  </a:cxn>
                  <a:cxn ang="0">
                    <a:pos x="578" y="400"/>
                  </a:cxn>
                  <a:cxn ang="0">
                    <a:pos x="598" y="382"/>
                  </a:cxn>
                  <a:cxn ang="0">
                    <a:pos x="601" y="365"/>
                  </a:cxn>
                  <a:cxn ang="0">
                    <a:pos x="604" y="350"/>
                  </a:cxn>
                  <a:cxn ang="0">
                    <a:pos x="616" y="330"/>
                  </a:cxn>
                  <a:cxn ang="0">
                    <a:pos x="629" y="315"/>
                  </a:cxn>
                  <a:cxn ang="0">
                    <a:pos x="649" y="312"/>
                  </a:cxn>
                  <a:cxn ang="0">
                    <a:pos x="655" y="232"/>
                  </a:cxn>
                  <a:cxn ang="0">
                    <a:pos x="357" y="8"/>
                  </a:cxn>
                  <a:cxn ang="0">
                    <a:pos x="65" y="3"/>
                  </a:cxn>
                  <a:cxn ang="0">
                    <a:pos x="0" y="198"/>
                  </a:cxn>
                  <a:cxn ang="0">
                    <a:pos x="30" y="180"/>
                  </a:cxn>
                  <a:cxn ang="0">
                    <a:pos x="67" y="185"/>
                  </a:cxn>
                  <a:cxn ang="0">
                    <a:pos x="97" y="208"/>
                  </a:cxn>
                  <a:cxn ang="0">
                    <a:pos x="121" y="220"/>
                  </a:cxn>
                </a:cxnLst>
                <a:rect l="0" t="0" r="r" b="b"/>
                <a:pathLst>
                  <a:path w="664" h="493">
                    <a:moveTo>
                      <a:pt x="121" y="220"/>
                    </a:moveTo>
                    <a:lnTo>
                      <a:pt x="121" y="223"/>
                    </a:lnTo>
                    <a:lnTo>
                      <a:pt x="128" y="225"/>
                    </a:lnTo>
                    <a:lnTo>
                      <a:pt x="137" y="228"/>
                    </a:lnTo>
                    <a:lnTo>
                      <a:pt x="168" y="258"/>
                    </a:lnTo>
                    <a:lnTo>
                      <a:pt x="207" y="280"/>
                    </a:lnTo>
                    <a:lnTo>
                      <a:pt x="217" y="298"/>
                    </a:lnTo>
                    <a:lnTo>
                      <a:pt x="223" y="323"/>
                    </a:lnTo>
                    <a:lnTo>
                      <a:pt x="229" y="332"/>
                    </a:lnTo>
                    <a:lnTo>
                      <a:pt x="237" y="342"/>
                    </a:lnTo>
                    <a:lnTo>
                      <a:pt x="249" y="370"/>
                    </a:lnTo>
                    <a:lnTo>
                      <a:pt x="265" y="390"/>
                    </a:lnTo>
                    <a:lnTo>
                      <a:pt x="265" y="397"/>
                    </a:lnTo>
                    <a:lnTo>
                      <a:pt x="270" y="412"/>
                    </a:lnTo>
                    <a:lnTo>
                      <a:pt x="265" y="435"/>
                    </a:lnTo>
                    <a:lnTo>
                      <a:pt x="274" y="458"/>
                    </a:lnTo>
                    <a:lnTo>
                      <a:pt x="284" y="475"/>
                    </a:lnTo>
                    <a:lnTo>
                      <a:pt x="285" y="492"/>
                    </a:lnTo>
                    <a:lnTo>
                      <a:pt x="294" y="482"/>
                    </a:lnTo>
                    <a:lnTo>
                      <a:pt x="307" y="478"/>
                    </a:lnTo>
                    <a:lnTo>
                      <a:pt x="310" y="470"/>
                    </a:lnTo>
                    <a:lnTo>
                      <a:pt x="319" y="475"/>
                    </a:lnTo>
                    <a:lnTo>
                      <a:pt x="319" y="467"/>
                    </a:lnTo>
                    <a:lnTo>
                      <a:pt x="317" y="455"/>
                    </a:lnTo>
                    <a:lnTo>
                      <a:pt x="307" y="445"/>
                    </a:lnTo>
                    <a:lnTo>
                      <a:pt x="316" y="444"/>
                    </a:lnTo>
                    <a:lnTo>
                      <a:pt x="316" y="430"/>
                    </a:lnTo>
                    <a:lnTo>
                      <a:pt x="329" y="422"/>
                    </a:lnTo>
                    <a:lnTo>
                      <a:pt x="339" y="418"/>
                    </a:lnTo>
                    <a:lnTo>
                      <a:pt x="345" y="409"/>
                    </a:lnTo>
                    <a:lnTo>
                      <a:pt x="367" y="412"/>
                    </a:lnTo>
                    <a:lnTo>
                      <a:pt x="372" y="420"/>
                    </a:lnTo>
                    <a:lnTo>
                      <a:pt x="378" y="412"/>
                    </a:lnTo>
                    <a:lnTo>
                      <a:pt x="385" y="412"/>
                    </a:lnTo>
                    <a:lnTo>
                      <a:pt x="396" y="412"/>
                    </a:lnTo>
                    <a:lnTo>
                      <a:pt x="409" y="409"/>
                    </a:lnTo>
                    <a:lnTo>
                      <a:pt x="416" y="402"/>
                    </a:lnTo>
                    <a:lnTo>
                      <a:pt x="426" y="400"/>
                    </a:lnTo>
                    <a:lnTo>
                      <a:pt x="436" y="400"/>
                    </a:lnTo>
                    <a:lnTo>
                      <a:pt x="439" y="392"/>
                    </a:lnTo>
                    <a:lnTo>
                      <a:pt x="447" y="387"/>
                    </a:lnTo>
                    <a:lnTo>
                      <a:pt x="456" y="382"/>
                    </a:lnTo>
                    <a:lnTo>
                      <a:pt x="458" y="375"/>
                    </a:lnTo>
                    <a:lnTo>
                      <a:pt x="466" y="375"/>
                    </a:lnTo>
                    <a:lnTo>
                      <a:pt x="476" y="377"/>
                    </a:lnTo>
                    <a:lnTo>
                      <a:pt x="494" y="370"/>
                    </a:lnTo>
                    <a:lnTo>
                      <a:pt x="514" y="375"/>
                    </a:lnTo>
                    <a:lnTo>
                      <a:pt x="520" y="382"/>
                    </a:lnTo>
                    <a:lnTo>
                      <a:pt x="529" y="380"/>
                    </a:lnTo>
                    <a:lnTo>
                      <a:pt x="540" y="385"/>
                    </a:lnTo>
                    <a:lnTo>
                      <a:pt x="547" y="387"/>
                    </a:lnTo>
                    <a:lnTo>
                      <a:pt x="556" y="390"/>
                    </a:lnTo>
                    <a:lnTo>
                      <a:pt x="568" y="392"/>
                    </a:lnTo>
                    <a:lnTo>
                      <a:pt x="578" y="400"/>
                    </a:lnTo>
                    <a:lnTo>
                      <a:pt x="591" y="392"/>
                    </a:lnTo>
                    <a:lnTo>
                      <a:pt x="598" y="382"/>
                    </a:lnTo>
                    <a:lnTo>
                      <a:pt x="601" y="375"/>
                    </a:lnTo>
                    <a:lnTo>
                      <a:pt x="601" y="365"/>
                    </a:lnTo>
                    <a:lnTo>
                      <a:pt x="598" y="357"/>
                    </a:lnTo>
                    <a:lnTo>
                      <a:pt x="604" y="350"/>
                    </a:lnTo>
                    <a:lnTo>
                      <a:pt x="606" y="338"/>
                    </a:lnTo>
                    <a:lnTo>
                      <a:pt x="616" y="330"/>
                    </a:lnTo>
                    <a:lnTo>
                      <a:pt x="620" y="320"/>
                    </a:lnTo>
                    <a:lnTo>
                      <a:pt x="629" y="315"/>
                    </a:lnTo>
                    <a:lnTo>
                      <a:pt x="635" y="310"/>
                    </a:lnTo>
                    <a:lnTo>
                      <a:pt x="649" y="312"/>
                    </a:lnTo>
                    <a:lnTo>
                      <a:pt x="651" y="312"/>
                    </a:lnTo>
                    <a:lnTo>
                      <a:pt x="655" y="232"/>
                    </a:lnTo>
                    <a:lnTo>
                      <a:pt x="663" y="12"/>
                    </a:lnTo>
                    <a:lnTo>
                      <a:pt x="357" y="8"/>
                    </a:lnTo>
                    <a:lnTo>
                      <a:pt x="202" y="5"/>
                    </a:lnTo>
                    <a:lnTo>
                      <a:pt x="65" y="3"/>
                    </a:lnTo>
                    <a:lnTo>
                      <a:pt x="3" y="0"/>
                    </a:lnTo>
                    <a:lnTo>
                      <a:pt x="0" y="198"/>
                    </a:lnTo>
                    <a:lnTo>
                      <a:pt x="19" y="183"/>
                    </a:lnTo>
                    <a:lnTo>
                      <a:pt x="30" y="180"/>
                    </a:lnTo>
                    <a:lnTo>
                      <a:pt x="41" y="180"/>
                    </a:lnTo>
                    <a:lnTo>
                      <a:pt x="67" y="185"/>
                    </a:lnTo>
                    <a:lnTo>
                      <a:pt x="73" y="190"/>
                    </a:lnTo>
                    <a:lnTo>
                      <a:pt x="97" y="208"/>
                    </a:lnTo>
                    <a:lnTo>
                      <a:pt x="110" y="214"/>
                    </a:lnTo>
                    <a:lnTo>
                      <a:pt x="121" y="220"/>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72" name="Freeform 13"/>
              <p:cNvSpPr>
                <a:spLocks/>
              </p:cNvSpPr>
              <p:nvPr/>
            </p:nvSpPr>
            <p:spPr bwMode="auto">
              <a:xfrm>
                <a:off x="4265894" y="2885337"/>
                <a:ext cx="761725" cy="762778"/>
              </a:xfrm>
              <a:custGeom>
                <a:avLst/>
                <a:gdLst/>
                <a:ahLst/>
                <a:cxnLst>
                  <a:cxn ang="0">
                    <a:pos x="639" y="75"/>
                  </a:cxn>
                  <a:cxn ang="0">
                    <a:pos x="665" y="35"/>
                  </a:cxn>
                  <a:cxn ang="0">
                    <a:pos x="704" y="32"/>
                  </a:cxn>
                  <a:cxn ang="0">
                    <a:pos x="750" y="8"/>
                  </a:cxn>
                  <a:cxn ang="0">
                    <a:pos x="790" y="12"/>
                  </a:cxn>
                  <a:cxn ang="0">
                    <a:pos x="835" y="32"/>
                  </a:cxn>
                  <a:cxn ang="0">
                    <a:pos x="869" y="100"/>
                  </a:cxn>
                  <a:cxn ang="0">
                    <a:pos x="878" y="146"/>
                  </a:cxn>
                  <a:cxn ang="0">
                    <a:pos x="790" y="182"/>
                  </a:cxn>
                  <a:cxn ang="0">
                    <a:pos x="761" y="222"/>
                  </a:cxn>
                  <a:cxn ang="0">
                    <a:pos x="719" y="257"/>
                  </a:cxn>
                  <a:cxn ang="0">
                    <a:pos x="708" y="342"/>
                  </a:cxn>
                  <a:cxn ang="0">
                    <a:pos x="681" y="382"/>
                  </a:cxn>
                  <a:cxn ang="0">
                    <a:pos x="653" y="471"/>
                  </a:cxn>
                  <a:cxn ang="0">
                    <a:pos x="599" y="499"/>
                  </a:cxn>
                  <a:cxn ang="0">
                    <a:pos x="570" y="524"/>
                  </a:cxn>
                  <a:cxn ang="0">
                    <a:pos x="543" y="549"/>
                  </a:cxn>
                  <a:cxn ang="0">
                    <a:pos x="518" y="644"/>
                  </a:cxn>
                  <a:cxn ang="0">
                    <a:pos x="291" y="672"/>
                  </a:cxn>
                  <a:cxn ang="0">
                    <a:pos x="263" y="714"/>
                  </a:cxn>
                  <a:cxn ang="0">
                    <a:pos x="235" y="739"/>
                  </a:cxn>
                  <a:cxn ang="0">
                    <a:pos x="208" y="846"/>
                  </a:cxn>
                  <a:cxn ang="0">
                    <a:pos x="153" y="827"/>
                  </a:cxn>
                  <a:cxn ang="0">
                    <a:pos x="153" y="794"/>
                  </a:cxn>
                  <a:cxn ang="0">
                    <a:pos x="155" y="738"/>
                  </a:cxn>
                  <a:cxn ang="0">
                    <a:pos x="122" y="714"/>
                  </a:cxn>
                  <a:cxn ang="0">
                    <a:pos x="52" y="704"/>
                  </a:cxn>
                  <a:cxn ang="0">
                    <a:pos x="13" y="671"/>
                  </a:cxn>
                  <a:cxn ang="0">
                    <a:pos x="0" y="634"/>
                  </a:cxn>
                  <a:cxn ang="0">
                    <a:pos x="28" y="549"/>
                  </a:cxn>
                  <a:cxn ang="0">
                    <a:pos x="55" y="505"/>
                  </a:cxn>
                  <a:cxn ang="0">
                    <a:pos x="57" y="464"/>
                  </a:cxn>
                  <a:cxn ang="0">
                    <a:pos x="77" y="427"/>
                  </a:cxn>
                  <a:cxn ang="0">
                    <a:pos x="66" y="375"/>
                  </a:cxn>
                  <a:cxn ang="0">
                    <a:pos x="138" y="353"/>
                  </a:cxn>
                  <a:cxn ang="0">
                    <a:pos x="213" y="329"/>
                  </a:cxn>
                  <a:cxn ang="0">
                    <a:pos x="231" y="290"/>
                  </a:cxn>
                  <a:cxn ang="0">
                    <a:pos x="263" y="248"/>
                  </a:cxn>
                  <a:cxn ang="0">
                    <a:pos x="278" y="213"/>
                  </a:cxn>
                  <a:cxn ang="0">
                    <a:pos x="288" y="179"/>
                  </a:cxn>
                  <a:cxn ang="0">
                    <a:pos x="289" y="140"/>
                  </a:cxn>
                  <a:cxn ang="0">
                    <a:pos x="276" y="92"/>
                  </a:cxn>
                  <a:cxn ang="0">
                    <a:pos x="320" y="68"/>
                  </a:cxn>
                  <a:cxn ang="0">
                    <a:pos x="363" y="50"/>
                  </a:cxn>
                  <a:cxn ang="0">
                    <a:pos x="400" y="63"/>
                  </a:cxn>
                  <a:cxn ang="0">
                    <a:pos x="405" y="106"/>
                  </a:cxn>
                  <a:cxn ang="0">
                    <a:pos x="443" y="145"/>
                  </a:cxn>
                  <a:cxn ang="0">
                    <a:pos x="470" y="117"/>
                  </a:cxn>
                  <a:cxn ang="0">
                    <a:pos x="510" y="88"/>
                  </a:cxn>
                  <a:cxn ang="0">
                    <a:pos x="543" y="68"/>
                  </a:cxn>
                  <a:cxn ang="0">
                    <a:pos x="578" y="80"/>
                  </a:cxn>
                  <a:cxn ang="0">
                    <a:pos x="619" y="88"/>
                  </a:cxn>
                </a:cxnLst>
                <a:rect l="0" t="0" r="r" b="b"/>
                <a:pathLst>
                  <a:path w="884" h="847">
                    <a:moveTo>
                      <a:pt x="619" y="88"/>
                    </a:moveTo>
                    <a:lnTo>
                      <a:pt x="630" y="92"/>
                    </a:lnTo>
                    <a:lnTo>
                      <a:pt x="638" y="86"/>
                    </a:lnTo>
                    <a:lnTo>
                      <a:pt x="639" y="75"/>
                    </a:lnTo>
                    <a:lnTo>
                      <a:pt x="639" y="63"/>
                    </a:lnTo>
                    <a:lnTo>
                      <a:pt x="639" y="52"/>
                    </a:lnTo>
                    <a:lnTo>
                      <a:pt x="655" y="35"/>
                    </a:lnTo>
                    <a:lnTo>
                      <a:pt x="665" y="35"/>
                    </a:lnTo>
                    <a:lnTo>
                      <a:pt x="675" y="40"/>
                    </a:lnTo>
                    <a:lnTo>
                      <a:pt x="686" y="46"/>
                    </a:lnTo>
                    <a:lnTo>
                      <a:pt x="697" y="40"/>
                    </a:lnTo>
                    <a:lnTo>
                      <a:pt x="704" y="32"/>
                    </a:lnTo>
                    <a:lnTo>
                      <a:pt x="713" y="32"/>
                    </a:lnTo>
                    <a:lnTo>
                      <a:pt x="726" y="23"/>
                    </a:lnTo>
                    <a:lnTo>
                      <a:pt x="737" y="17"/>
                    </a:lnTo>
                    <a:lnTo>
                      <a:pt x="750" y="8"/>
                    </a:lnTo>
                    <a:lnTo>
                      <a:pt x="756" y="3"/>
                    </a:lnTo>
                    <a:lnTo>
                      <a:pt x="770" y="0"/>
                    </a:lnTo>
                    <a:lnTo>
                      <a:pt x="778" y="5"/>
                    </a:lnTo>
                    <a:lnTo>
                      <a:pt x="790" y="12"/>
                    </a:lnTo>
                    <a:lnTo>
                      <a:pt x="801" y="8"/>
                    </a:lnTo>
                    <a:lnTo>
                      <a:pt x="811" y="8"/>
                    </a:lnTo>
                    <a:lnTo>
                      <a:pt x="826" y="23"/>
                    </a:lnTo>
                    <a:lnTo>
                      <a:pt x="835" y="32"/>
                    </a:lnTo>
                    <a:lnTo>
                      <a:pt x="844" y="83"/>
                    </a:lnTo>
                    <a:lnTo>
                      <a:pt x="851" y="88"/>
                    </a:lnTo>
                    <a:lnTo>
                      <a:pt x="858" y="97"/>
                    </a:lnTo>
                    <a:lnTo>
                      <a:pt x="869" y="100"/>
                    </a:lnTo>
                    <a:lnTo>
                      <a:pt x="883" y="115"/>
                    </a:lnTo>
                    <a:lnTo>
                      <a:pt x="883" y="130"/>
                    </a:lnTo>
                    <a:lnTo>
                      <a:pt x="883" y="137"/>
                    </a:lnTo>
                    <a:lnTo>
                      <a:pt x="878" y="146"/>
                    </a:lnTo>
                    <a:lnTo>
                      <a:pt x="869" y="155"/>
                    </a:lnTo>
                    <a:lnTo>
                      <a:pt x="869" y="166"/>
                    </a:lnTo>
                    <a:lnTo>
                      <a:pt x="786" y="166"/>
                    </a:lnTo>
                    <a:lnTo>
                      <a:pt x="790" y="182"/>
                    </a:lnTo>
                    <a:lnTo>
                      <a:pt x="775" y="182"/>
                    </a:lnTo>
                    <a:lnTo>
                      <a:pt x="775" y="208"/>
                    </a:lnTo>
                    <a:lnTo>
                      <a:pt x="761" y="208"/>
                    </a:lnTo>
                    <a:lnTo>
                      <a:pt x="761" y="222"/>
                    </a:lnTo>
                    <a:lnTo>
                      <a:pt x="733" y="222"/>
                    </a:lnTo>
                    <a:lnTo>
                      <a:pt x="733" y="237"/>
                    </a:lnTo>
                    <a:lnTo>
                      <a:pt x="719" y="237"/>
                    </a:lnTo>
                    <a:lnTo>
                      <a:pt x="719" y="257"/>
                    </a:lnTo>
                    <a:lnTo>
                      <a:pt x="719" y="292"/>
                    </a:lnTo>
                    <a:lnTo>
                      <a:pt x="719" y="315"/>
                    </a:lnTo>
                    <a:lnTo>
                      <a:pt x="706" y="315"/>
                    </a:lnTo>
                    <a:lnTo>
                      <a:pt x="708" y="342"/>
                    </a:lnTo>
                    <a:lnTo>
                      <a:pt x="697" y="342"/>
                    </a:lnTo>
                    <a:lnTo>
                      <a:pt x="695" y="362"/>
                    </a:lnTo>
                    <a:lnTo>
                      <a:pt x="681" y="367"/>
                    </a:lnTo>
                    <a:lnTo>
                      <a:pt x="681" y="382"/>
                    </a:lnTo>
                    <a:lnTo>
                      <a:pt x="666" y="382"/>
                    </a:lnTo>
                    <a:lnTo>
                      <a:pt x="666" y="435"/>
                    </a:lnTo>
                    <a:lnTo>
                      <a:pt x="653" y="435"/>
                    </a:lnTo>
                    <a:lnTo>
                      <a:pt x="653" y="471"/>
                    </a:lnTo>
                    <a:lnTo>
                      <a:pt x="639" y="471"/>
                    </a:lnTo>
                    <a:lnTo>
                      <a:pt x="639" y="485"/>
                    </a:lnTo>
                    <a:lnTo>
                      <a:pt x="599" y="485"/>
                    </a:lnTo>
                    <a:lnTo>
                      <a:pt x="599" y="499"/>
                    </a:lnTo>
                    <a:lnTo>
                      <a:pt x="585" y="499"/>
                    </a:lnTo>
                    <a:lnTo>
                      <a:pt x="585" y="511"/>
                    </a:lnTo>
                    <a:lnTo>
                      <a:pt x="570" y="511"/>
                    </a:lnTo>
                    <a:lnTo>
                      <a:pt x="570" y="524"/>
                    </a:lnTo>
                    <a:lnTo>
                      <a:pt x="558" y="524"/>
                    </a:lnTo>
                    <a:lnTo>
                      <a:pt x="558" y="537"/>
                    </a:lnTo>
                    <a:lnTo>
                      <a:pt x="543" y="537"/>
                    </a:lnTo>
                    <a:lnTo>
                      <a:pt x="543" y="549"/>
                    </a:lnTo>
                    <a:lnTo>
                      <a:pt x="530" y="549"/>
                    </a:lnTo>
                    <a:lnTo>
                      <a:pt x="530" y="564"/>
                    </a:lnTo>
                    <a:lnTo>
                      <a:pt x="518" y="564"/>
                    </a:lnTo>
                    <a:lnTo>
                      <a:pt x="518" y="644"/>
                    </a:lnTo>
                    <a:lnTo>
                      <a:pt x="496" y="644"/>
                    </a:lnTo>
                    <a:lnTo>
                      <a:pt x="476" y="644"/>
                    </a:lnTo>
                    <a:lnTo>
                      <a:pt x="291" y="649"/>
                    </a:lnTo>
                    <a:lnTo>
                      <a:pt x="291" y="672"/>
                    </a:lnTo>
                    <a:lnTo>
                      <a:pt x="278" y="672"/>
                    </a:lnTo>
                    <a:lnTo>
                      <a:pt x="278" y="689"/>
                    </a:lnTo>
                    <a:lnTo>
                      <a:pt x="263" y="689"/>
                    </a:lnTo>
                    <a:lnTo>
                      <a:pt x="263" y="714"/>
                    </a:lnTo>
                    <a:lnTo>
                      <a:pt x="251" y="714"/>
                    </a:lnTo>
                    <a:lnTo>
                      <a:pt x="251" y="729"/>
                    </a:lnTo>
                    <a:lnTo>
                      <a:pt x="235" y="729"/>
                    </a:lnTo>
                    <a:lnTo>
                      <a:pt x="235" y="739"/>
                    </a:lnTo>
                    <a:lnTo>
                      <a:pt x="222" y="739"/>
                    </a:lnTo>
                    <a:lnTo>
                      <a:pt x="222" y="754"/>
                    </a:lnTo>
                    <a:lnTo>
                      <a:pt x="211" y="754"/>
                    </a:lnTo>
                    <a:lnTo>
                      <a:pt x="208" y="846"/>
                    </a:lnTo>
                    <a:lnTo>
                      <a:pt x="197" y="838"/>
                    </a:lnTo>
                    <a:lnTo>
                      <a:pt x="170" y="843"/>
                    </a:lnTo>
                    <a:lnTo>
                      <a:pt x="158" y="836"/>
                    </a:lnTo>
                    <a:lnTo>
                      <a:pt x="153" y="827"/>
                    </a:lnTo>
                    <a:lnTo>
                      <a:pt x="148" y="819"/>
                    </a:lnTo>
                    <a:lnTo>
                      <a:pt x="148" y="807"/>
                    </a:lnTo>
                    <a:lnTo>
                      <a:pt x="150" y="801"/>
                    </a:lnTo>
                    <a:lnTo>
                      <a:pt x="153" y="794"/>
                    </a:lnTo>
                    <a:lnTo>
                      <a:pt x="155" y="771"/>
                    </a:lnTo>
                    <a:lnTo>
                      <a:pt x="155" y="759"/>
                    </a:lnTo>
                    <a:lnTo>
                      <a:pt x="155" y="749"/>
                    </a:lnTo>
                    <a:lnTo>
                      <a:pt x="155" y="738"/>
                    </a:lnTo>
                    <a:lnTo>
                      <a:pt x="148" y="734"/>
                    </a:lnTo>
                    <a:lnTo>
                      <a:pt x="142" y="729"/>
                    </a:lnTo>
                    <a:lnTo>
                      <a:pt x="131" y="718"/>
                    </a:lnTo>
                    <a:lnTo>
                      <a:pt x="122" y="714"/>
                    </a:lnTo>
                    <a:lnTo>
                      <a:pt x="98" y="712"/>
                    </a:lnTo>
                    <a:lnTo>
                      <a:pt x="77" y="705"/>
                    </a:lnTo>
                    <a:lnTo>
                      <a:pt x="63" y="704"/>
                    </a:lnTo>
                    <a:lnTo>
                      <a:pt x="52" y="704"/>
                    </a:lnTo>
                    <a:lnTo>
                      <a:pt x="43" y="699"/>
                    </a:lnTo>
                    <a:lnTo>
                      <a:pt x="21" y="689"/>
                    </a:lnTo>
                    <a:lnTo>
                      <a:pt x="17" y="679"/>
                    </a:lnTo>
                    <a:lnTo>
                      <a:pt x="13" y="671"/>
                    </a:lnTo>
                    <a:lnTo>
                      <a:pt x="10" y="658"/>
                    </a:lnTo>
                    <a:lnTo>
                      <a:pt x="6" y="652"/>
                    </a:lnTo>
                    <a:lnTo>
                      <a:pt x="3" y="644"/>
                    </a:lnTo>
                    <a:lnTo>
                      <a:pt x="0" y="634"/>
                    </a:lnTo>
                    <a:lnTo>
                      <a:pt x="1" y="624"/>
                    </a:lnTo>
                    <a:lnTo>
                      <a:pt x="8" y="579"/>
                    </a:lnTo>
                    <a:lnTo>
                      <a:pt x="18" y="554"/>
                    </a:lnTo>
                    <a:lnTo>
                      <a:pt x="28" y="549"/>
                    </a:lnTo>
                    <a:lnTo>
                      <a:pt x="40" y="537"/>
                    </a:lnTo>
                    <a:lnTo>
                      <a:pt x="43" y="525"/>
                    </a:lnTo>
                    <a:lnTo>
                      <a:pt x="52" y="512"/>
                    </a:lnTo>
                    <a:lnTo>
                      <a:pt x="55" y="505"/>
                    </a:lnTo>
                    <a:lnTo>
                      <a:pt x="52" y="494"/>
                    </a:lnTo>
                    <a:lnTo>
                      <a:pt x="52" y="484"/>
                    </a:lnTo>
                    <a:lnTo>
                      <a:pt x="52" y="471"/>
                    </a:lnTo>
                    <a:lnTo>
                      <a:pt x="57" y="464"/>
                    </a:lnTo>
                    <a:lnTo>
                      <a:pt x="63" y="452"/>
                    </a:lnTo>
                    <a:lnTo>
                      <a:pt x="68" y="445"/>
                    </a:lnTo>
                    <a:lnTo>
                      <a:pt x="75" y="437"/>
                    </a:lnTo>
                    <a:lnTo>
                      <a:pt x="77" y="427"/>
                    </a:lnTo>
                    <a:lnTo>
                      <a:pt x="68" y="407"/>
                    </a:lnTo>
                    <a:lnTo>
                      <a:pt x="63" y="399"/>
                    </a:lnTo>
                    <a:lnTo>
                      <a:pt x="63" y="387"/>
                    </a:lnTo>
                    <a:lnTo>
                      <a:pt x="66" y="375"/>
                    </a:lnTo>
                    <a:lnTo>
                      <a:pt x="73" y="367"/>
                    </a:lnTo>
                    <a:lnTo>
                      <a:pt x="80" y="362"/>
                    </a:lnTo>
                    <a:lnTo>
                      <a:pt x="126" y="345"/>
                    </a:lnTo>
                    <a:lnTo>
                      <a:pt x="138" y="353"/>
                    </a:lnTo>
                    <a:lnTo>
                      <a:pt x="150" y="355"/>
                    </a:lnTo>
                    <a:lnTo>
                      <a:pt x="193" y="342"/>
                    </a:lnTo>
                    <a:lnTo>
                      <a:pt x="211" y="342"/>
                    </a:lnTo>
                    <a:lnTo>
                      <a:pt x="213" y="329"/>
                    </a:lnTo>
                    <a:lnTo>
                      <a:pt x="220" y="320"/>
                    </a:lnTo>
                    <a:lnTo>
                      <a:pt x="222" y="313"/>
                    </a:lnTo>
                    <a:lnTo>
                      <a:pt x="228" y="300"/>
                    </a:lnTo>
                    <a:lnTo>
                      <a:pt x="231" y="290"/>
                    </a:lnTo>
                    <a:lnTo>
                      <a:pt x="233" y="280"/>
                    </a:lnTo>
                    <a:lnTo>
                      <a:pt x="253" y="272"/>
                    </a:lnTo>
                    <a:lnTo>
                      <a:pt x="260" y="265"/>
                    </a:lnTo>
                    <a:lnTo>
                      <a:pt x="263" y="248"/>
                    </a:lnTo>
                    <a:lnTo>
                      <a:pt x="260" y="232"/>
                    </a:lnTo>
                    <a:lnTo>
                      <a:pt x="265" y="225"/>
                    </a:lnTo>
                    <a:lnTo>
                      <a:pt x="273" y="219"/>
                    </a:lnTo>
                    <a:lnTo>
                      <a:pt x="278" y="213"/>
                    </a:lnTo>
                    <a:lnTo>
                      <a:pt x="288" y="205"/>
                    </a:lnTo>
                    <a:lnTo>
                      <a:pt x="293" y="195"/>
                    </a:lnTo>
                    <a:lnTo>
                      <a:pt x="293" y="188"/>
                    </a:lnTo>
                    <a:lnTo>
                      <a:pt x="288" y="179"/>
                    </a:lnTo>
                    <a:lnTo>
                      <a:pt x="280" y="170"/>
                    </a:lnTo>
                    <a:lnTo>
                      <a:pt x="280" y="162"/>
                    </a:lnTo>
                    <a:lnTo>
                      <a:pt x="283" y="150"/>
                    </a:lnTo>
                    <a:lnTo>
                      <a:pt x="289" y="140"/>
                    </a:lnTo>
                    <a:lnTo>
                      <a:pt x="289" y="132"/>
                    </a:lnTo>
                    <a:lnTo>
                      <a:pt x="278" y="112"/>
                    </a:lnTo>
                    <a:lnTo>
                      <a:pt x="273" y="100"/>
                    </a:lnTo>
                    <a:lnTo>
                      <a:pt x="276" y="92"/>
                    </a:lnTo>
                    <a:lnTo>
                      <a:pt x="288" y="86"/>
                    </a:lnTo>
                    <a:lnTo>
                      <a:pt x="298" y="77"/>
                    </a:lnTo>
                    <a:lnTo>
                      <a:pt x="307" y="72"/>
                    </a:lnTo>
                    <a:lnTo>
                      <a:pt x="320" y="68"/>
                    </a:lnTo>
                    <a:lnTo>
                      <a:pt x="341" y="63"/>
                    </a:lnTo>
                    <a:lnTo>
                      <a:pt x="348" y="57"/>
                    </a:lnTo>
                    <a:lnTo>
                      <a:pt x="351" y="50"/>
                    </a:lnTo>
                    <a:lnTo>
                      <a:pt x="363" y="50"/>
                    </a:lnTo>
                    <a:lnTo>
                      <a:pt x="373" y="52"/>
                    </a:lnTo>
                    <a:lnTo>
                      <a:pt x="380" y="63"/>
                    </a:lnTo>
                    <a:lnTo>
                      <a:pt x="388" y="68"/>
                    </a:lnTo>
                    <a:lnTo>
                      <a:pt x="400" y="63"/>
                    </a:lnTo>
                    <a:lnTo>
                      <a:pt x="407" y="57"/>
                    </a:lnTo>
                    <a:lnTo>
                      <a:pt x="418" y="72"/>
                    </a:lnTo>
                    <a:lnTo>
                      <a:pt x="414" y="88"/>
                    </a:lnTo>
                    <a:lnTo>
                      <a:pt x="405" y="106"/>
                    </a:lnTo>
                    <a:lnTo>
                      <a:pt x="405" y="117"/>
                    </a:lnTo>
                    <a:lnTo>
                      <a:pt x="420" y="132"/>
                    </a:lnTo>
                    <a:lnTo>
                      <a:pt x="427" y="137"/>
                    </a:lnTo>
                    <a:lnTo>
                      <a:pt x="443" y="145"/>
                    </a:lnTo>
                    <a:lnTo>
                      <a:pt x="450" y="145"/>
                    </a:lnTo>
                    <a:lnTo>
                      <a:pt x="460" y="132"/>
                    </a:lnTo>
                    <a:lnTo>
                      <a:pt x="465" y="125"/>
                    </a:lnTo>
                    <a:lnTo>
                      <a:pt x="470" y="117"/>
                    </a:lnTo>
                    <a:lnTo>
                      <a:pt x="481" y="112"/>
                    </a:lnTo>
                    <a:lnTo>
                      <a:pt x="488" y="106"/>
                    </a:lnTo>
                    <a:lnTo>
                      <a:pt x="501" y="92"/>
                    </a:lnTo>
                    <a:lnTo>
                      <a:pt x="510" y="88"/>
                    </a:lnTo>
                    <a:lnTo>
                      <a:pt x="518" y="77"/>
                    </a:lnTo>
                    <a:lnTo>
                      <a:pt x="523" y="68"/>
                    </a:lnTo>
                    <a:lnTo>
                      <a:pt x="534" y="68"/>
                    </a:lnTo>
                    <a:lnTo>
                      <a:pt x="543" y="68"/>
                    </a:lnTo>
                    <a:lnTo>
                      <a:pt x="550" y="68"/>
                    </a:lnTo>
                    <a:lnTo>
                      <a:pt x="561" y="68"/>
                    </a:lnTo>
                    <a:lnTo>
                      <a:pt x="570" y="72"/>
                    </a:lnTo>
                    <a:lnTo>
                      <a:pt x="578" y="80"/>
                    </a:lnTo>
                    <a:lnTo>
                      <a:pt x="583" y="86"/>
                    </a:lnTo>
                    <a:lnTo>
                      <a:pt x="592" y="92"/>
                    </a:lnTo>
                    <a:lnTo>
                      <a:pt x="608" y="88"/>
                    </a:lnTo>
                    <a:lnTo>
                      <a:pt x="619" y="88"/>
                    </a:lnTo>
                  </a:path>
                </a:pathLst>
              </a:custGeom>
              <a:solidFill>
                <a:srgbClr val="349D96"/>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73" name="Freeform 14"/>
              <p:cNvSpPr>
                <a:spLocks/>
              </p:cNvSpPr>
              <p:nvPr/>
            </p:nvSpPr>
            <p:spPr bwMode="auto">
              <a:xfrm>
                <a:off x="5070703" y="2183798"/>
                <a:ext cx="425670" cy="949194"/>
              </a:xfrm>
              <a:custGeom>
                <a:avLst/>
                <a:gdLst/>
                <a:ahLst/>
                <a:cxnLst>
                  <a:cxn ang="0">
                    <a:pos x="490" y="299"/>
                  </a:cxn>
                  <a:cxn ang="0">
                    <a:pos x="481" y="267"/>
                  </a:cxn>
                  <a:cxn ang="0">
                    <a:pos x="474" y="240"/>
                  </a:cxn>
                  <a:cxn ang="0">
                    <a:pos x="476" y="220"/>
                  </a:cxn>
                  <a:cxn ang="0">
                    <a:pos x="474" y="197"/>
                  </a:cxn>
                  <a:cxn ang="0">
                    <a:pos x="458" y="186"/>
                  </a:cxn>
                  <a:cxn ang="0">
                    <a:pos x="446" y="159"/>
                  </a:cxn>
                  <a:cxn ang="0">
                    <a:pos x="423" y="126"/>
                  </a:cxn>
                  <a:cxn ang="0">
                    <a:pos x="413" y="97"/>
                  </a:cxn>
                  <a:cxn ang="0">
                    <a:pos x="419" y="70"/>
                  </a:cxn>
                  <a:cxn ang="0">
                    <a:pos x="413" y="26"/>
                  </a:cxn>
                  <a:cxn ang="0">
                    <a:pos x="413" y="6"/>
                  </a:cxn>
                  <a:cxn ang="0">
                    <a:pos x="325" y="1"/>
                  </a:cxn>
                  <a:cxn ang="0">
                    <a:pos x="21" y="319"/>
                  </a:cxn>
                  <a:cxn ang="0">
                    <a:pos x="21" y="477"/>
                  </a:cxn>
                  <a:cxn ang="0">
                    <a:pos x="41" y="954"/>
                  </a:cxn>
                  <a:cxn ang="0">
                    <a:pos x="53" y="979"/>
                  </a:cxn>
                  <a:cxn ang="0">
                    <a:pos x="83" y="985"/>
                  </a:cxn>
                  <a:cxn ang="0">
                    <a:pos x="112" y="994"/>
                  </a:cxn>
                  <a:cxn ang="0">
                    <a:pos x="125" y="963"/>
                  </a:cxn>
                  <a:cxn ang="0">
                    <a:pos x="155" y="966"/>
                  </a:cxn>
                  <a:cxn ang="0">
                    <a:pos x="185" y="966"/>
                  </a:cxn>
                  <a:cxn ang="0">
                    <a:pos x="210" y="965"/>
                  </a:cxn>
                  <a:cxn ang="0">
                    <a:pos x="235" y="994"/>
                  </a:cxn>
                  <a:cxn ang="0">
                    <a:pos x="243" y="1014"/>
                  </a:cxn>
                  <a:cxn ang="0">
                    <a:pos x="288" y="1014"/>
                  </a:cxn>
                  <a:cxn ang="0">
                    <a:pos x="303" y="1043"/>
                  </a:cxn>
                  <a:cxn ang="0">
                    <a:pos x="353" y="1041"/>
                  </a:cxn>
                  <a:cxn ang="0">
                    <a:pos x="359" y="1005"/>
                  </a:cxn>
                  <a:cxn ang="0">
                    <a:pos x="358" y="971"/>
                  </a:cxn>
                  <a:cxn ang="0">
                    <a:pos x="353" y="941"/>
                  </a:cxn>
                  <a:cxn ang="0">
                    <a:pos x="341" y="906"/>
                  </a:cxn>
                  <a:cxn ang="0">
                    <a:pos x="348" y="854"/>
                  </a:cxn>
                  <a:cxn ang="0">
                    <a:pos x="399" y="861"/>
                  </a:cxn>
                  <a:cxn ang="0">
                    <a:pos x="423" y="845"/>
                  </a:cxn>
                  <a:cxn ang="0">
                    <a:pos x="428" y="818"/>
                  </a:cxn>
                  <a:cxn ang="0">
                    <a:pos x="412" y="789"/>
                  </a:cxn>
                  <a:cxn ang="0">
                    <a:pos x="434" y="774"/>
                  </a:cxn>
                  <a:cxn ang="0">
                    <a:pos x="452" y="747"/>
                  </a:cxn>
                  <a:cxn ang="0">
                    <a:pos x="454" y="714"/>
                  </a:cxn>
                  <a:cxn ang="0">
                    <a:pos x="485" y="656"/>
                  </a:cxn>
                  <a:cxn ang="0">
                    <a:pos x="468" y="626"/>
                  </a:cxn>
                  <a:cxn ang="0">
                    <a:pos x="456" y="596"/>
                  </a:cxn>
                  <a:cxn ang="0">
                    <a:pos x="446" y="554"/>
                  </a:cxn>
                  <a:cxn ang="0">
                    <a:pos x="436" y="519"/>
                  </a:cxn>
                  <a:cxn ang="0">
                    <a:pos x="428" y="491"/>
                  </a:cxn>
                  <a:cxn ang="0">
                    <a:pos x="445" y="464"/>
                  </a:cxn>
                  <a:cxn ang="0">
                    <a:pos x="458" y="427"/>
                  </a:cxn>
                  <a:cxn ang="0">
                    <a:pos x="470" y="409"/>
                  </a:cxn>
                  <a:cxn ang="0">
                    <a:pos x="476" y="375"/>
                  </a:cxn>
                  <a:cxn ang="0">
                    <a:pos x="479" y="342"/>
                  </a:cxn>
                  <a:cxn ang="0">
                    <a:pos x="493" y="319"/>
                  </a:cxn>
                </a:cxnLst>
                <a:rect l="0" t="0" r="r" b="b"/>
                <a:pathLst>
                  <a:path w="494" h="1054">
                    <a:moveTo>
                      <a:pt x="493" y="319"/>
                    </a:moveTo>
                    <a:lnTo>
                      <a:pt x="493" y="310"/>
                    </a:lnTo>
                    <a:lnTo>
                      <a:pt x="490" y="299"/>
                    </a:lnTo>
                    <a:lnTo>
                      <a:pt x="488" y="290"/>
                    </a:lnTo>
                    <a:lnTo>
                      <a:pt x="486" y="280"/>
                    </a:lnTo>
                    <a:lnTo>
                      <a:pt x="481" y="267"/>
                    </a:lnTo>
                    <a:lnTo>
                      <a:pt x="481" y="262"/>
                    </a:lnTo>
                    <a:lnTo>
                      <a:pt x="481" y="250"/>
                    </a:lnTo>
                    <a:lnTo>
                      <a:pt x="474" y="240"/>
                    </a:lnTo>
                    <a:lnTo>
                      <a:pt x="481" y="232"/>
                    </a:lnTo>
                    <a:lnTo>
                      <a:pt x="474" y="230"/>
                    </a:lnTo>
                    <a:lnTo>
                      <a:pt x="476" y="220"/>
                    </a:lnTo>
                    <a:lnTo>
                      <a:pt x="470" y="215"/>
                    </a:lnTo>
                    <a:lnTo>
                      <a:pt x="470" y="205"/>
                    </a:lnTo>
                    <a:lnTo>
                      <a:pt x="474" y="197"/>
                    </a:lnTo>
                    <a:lnTo>
                      <a:pt x="470" y="188"/>
                    </a:lnTo>
                    <a:lnTo>
                      <a:pt x="461" y="195"/>
                    </a:lnTo>
                    <a:lnTo>
                      <a:pt x="458" y="186"/>
                    </a:lnTo>
                    <a:lnTo>
                      <a:pt x="452" y="179"/>
                    </a:lnTo>
                    <a:lnTo>
                      <a:pt x="452" y="168"/>
                    </a:lnTo>
                    <a:lnTo>
                      <a:pt x="446" y="159"/>
                    </a:lnTo>
                    <a:lnTo>
                      <a:pt x="445" y="152"/>
                    </a:lnTo>
                    <a:lnTo>
                      <a:pt x="428" y="139"/>
                    </a:lnTo>
                    <a:lnTo>
                      <a:pt x="423" y="126"/>
                    </a:lnTo>
                    <a:lnTo>
                      <a:pt x="423" y="113"/>
                    </a:lnTo>
                    <a:lnTo>
                      <a:pt x="413" y="108"/>
                    </a:lnTo>
                    <a:lnTo>
                      <a:pt x="413" y="97"/>
                    </a:lnTo>
                    <a:lnTo>
                      <a:pt x="418" y="88"/>
                    </a:lnTo>
                    <a:lnTo>
                      <a:pt x="423" y="79"/>
                    </a:lnTo>
                    <a:lnTo>
                      <a:pt x="419" y="70"/>
                    </a:lnTo>
                    <a:lnTo>
                      <a:pt x="412" y="59"/>
                    </a:lnTo>
                    <a:lnTo>
                      <a:pt x="408" y="50"/>
                    </a:lnTo>
                    <a:lnTo>
                      <a:pt x="413" y="26"/>
                    </a:lnTo>
                    <a:lnTo>
                      <a:pt x="405" y="25"/>
                    </a:lnTo>
                    <a:lnTo>
                      <a:pt x="408" y="15"/>
                    </a:lnTo>
                    <a:lnTo>
                      <a:pt x="413" y="6"/>
                    </a:lnTo>
                    <a:lnTo>
                      <a:pt x="408" y="0"/>
                    </a:lnTo>
                    <a:lnTo>
                      <a:pt x="421" y="0"/>
                    </a:lnTo>
                    <a:lnTo>
                      <a:pt x="325" y="1"/>
                    </a:lnTo>
                    <a:lnTo>
                      <a:pt x="13" y="6"/>
                    </a:lnTo>
                    <a:lnTo>
                      <a:pt x="15" y="162"/>
                    </a:lnTo>
                    <a:lnTo>
                      <a:pt x="21" y="319"/>
                    </a:lnTo>
                    <a:lnTo>
                      <a:pt x="0" y="319"/>
                    </a:lnTo>
                    <a:lnTo>
                      <a:pt x="3" y="477"/>
                    </a:lnTo>
                    <a:lnTo>
                      <a:pt x="21" y="477"/>
                    </a:lnTo>
                    <a:lnTo>
                      <a:pt x="26" y="943"/>
                    </a:lnTo>
                    <a:lnTo>
                      <a:pt x="32" y="946"/>
                    </a:lnTo>
                    <a:lnTo>
                      <a:pt x="41" y="954"/>
                    </a:lnTo>
                    <a:lnTo>
                      <a:pt x="41" y="965"/>
                    </a:lnTo>
                    <a:lnTo>
                      <a:pt x="46" y="972"/>
                    </a:lnTo>
                    <a:lnTo>
                      <a:pt x="53" y="979"/>
                    </a:lnTo>
                    <a:lnTo>
                      <a:pt x="63" y="983"/>
                    </a:lnTo>
                    <a:lnTo>
                      <a:pt x="73" y="983"/>
                    </a:lnTo>
                    <a:lnTo>
                      <a:pt x="83" y="985"/>
                    </a:lnTo>
                    <a:lnTo>
                      <a:pt x="93" y="990"/>
                    </a:lnTo>
                    <a:lnTo>
                      <a:pt x="103" y="994"/>
                    </a:lnTo>
                    <a:lnTo>
                      <a:pt x="112" y="994"/>
                    </a:lnTo>
                    <a:lnTo>
                      <a:pt x="121" y="990"/>
                    </a:lnTo>
                    <a:lnTo>
                      <a:pt x="121" y="979"/>
                    </a:lnTo>
                    <a:lnTo>
                      <a:pt x="125" y="963"/>
                    </a:lnTo>
                    <a:lnTo>
                      <a:pt x="132" y="956"/>
                    </a:lnTo>
                    <a:lnTo>
                      <a:pt x="139" y="956"/>
                    </a:lnTo>
                    <a:lnTo>
                      <a:pt x="155" y="966"/>
                    </a:lnTo>
                    <a:lnTo>
                      <a:pt x="165" y="971"/>
                    </a:lnTo>
                    <a:lnTo>
                      <a:pt x="172" y="966"/>
                    </a:lnTo>
                    <a:lnTo>
                      <a:pt x="185" y="966"/>
                    </a:lnTo>
                    <a:lnTo>
                      <a:pt x="195" y="966"/>
                    </a:lnTo>
                    <a:lnTo>
                      <a:pt x="203" y="965"/>
                    </a:lnTo>
                    <a:lnTo>
                      <a:pt x="210" y="965"/>
                    </a:lnTo>
                    <a:lnTo>
                      <a:pt x="235" y="972"/>
                    </a:lnTo>
                    <a:lnTo>
                      <a:pt x="238" y="983"/>
                    </a:lnTo>
                    <a:lnTo>
                      <a:pt x="235" y="994"/>
                    </a:lnTo>
                    <a:lnTo>
                      <a:pt x="232" y="1003"/>
                    </a:lnTo>
                    <a:lnTo>
                      <a:pt x="235" y="1012"/>
                    </a:lnTo>
                    <a:lnTo>
                      <a:pt x="243" y="1014"/>
                    </a:lnTo>
                    <a:lnTo>
                      <a:pt x="259" y="1014"/>
                    </a:lnTo>
                    <a:lnTo>
                      <a:pt x="283" y="1008"/>
                    </a:lnTo>
                    <a:lnTo>
                      <a:pt x="288" y="1014"/>
                    </a:lnTo>
                    <a:lnTo>
                      <a:pt x="288" y="1025"/>
                    </a:lnTo>
                    <a:lnTo>
                      <a:pt x="293" y="1038"/>
                    </a:lnTo>
                    <a:lnTo>
                      <a:pt x="303" y="1043"/>
                    </a:lnTo>
                    <a:lnTo>
                      <a:pt x="339" y="1053"/>
                    </a:lnTo>
                    <a:lnTo>
                      <a:pt x="348" y="1048"/>
                    </a:lnTo>
                    <a:lnTo>
                      <a:pt x="353" y="1041"/>
                    </a:lnTo>
                    <a:lnTo>
                      <a:pt x="358" y="1028"/>
                    </a:lnTo>
                    <a:lnTo>
                      <a:pt x="359" y="1018"/>
                    </a:lnTo>
                    <a:lnTo>
                      <a:pt x="359" y="1005"/>
                    </a:lnTo>
                    <a:lnTo>
                      <a:pt x="363" y="994"/>
                    </a:lnTo>
                    <a:lnTo>
                      <a:pt x="363" y="983"/>
                    </a:lnTo>
                    <a:lnTo>
                      <a:pt x="358" y="971"/>
                    </a:lnTo>
                    <a:lnTo>
                      <a:pt x="352" y="965"/>
                    </a:lnTo>
                    <a:lnTo>
                      <a:pt x="352" y="954"/>
                    </a:lnTo>
                    <a:lnTo>
                      <a:pt x="353" y="941"/>
                    </a:lnTo>
                    <a:lnTo>
                      <a:pt x="358" y="926"/>
                    </a:lnTo>
                    <a:lnTo>
                      <a:pt x="348" y="918"/>
                    </a:lnTo>
                    <a:lnTo>
                      <a:pt x="341" y="906"/>
                    </a:lnTo>
                    <a:lnTo>
                      <a:pt x="338" y="901"/>
                    </a:lnTo>
                    <a:lnTo>
                      <a:pt x="323" y="872"/>
                    </a:lnTo>
                    <a:lnTo>
                      <a:pt x="348" y="854"/>
                    </a:lnTo>
                    <a:lnTo>
                      <a:pt x="358" y="854"/>
                    </a:lnTo>
                    <a:lnTo>
                      <a:pt x="378" y="861"/>
                    </a:lnTo>
                    <a:lnTo>
                      <a:pt x="399" y="861"/>
                    </a:lnTo>
                    <a:lnTo>
                      <a:pt x="405" y="854"/>
                    </a:lnTo>
                    <a:lnTo>
                      <a:pt x="413" y="845"/>
                    </a:lnTo>
                    <a:lnTo>
                      <a:pt x="423" y="845"/>
                    </a:lnTo>
                    <a:lnTo>
                      <a:pt x="428" y="839"/>
                    </a:lnTo>
                    <a:lnTo>
                      <a:pt x="428" y="829"/>
                    </a:lnTo>
                    <a:lnTo>
                      <a:pt x="428" y="818"/>
                    </a:lnTo>
                    <a:lnTo>
                      <a:pt x="423" y="803"/>
                    </a:lnTo>
                    <a:lnTo>
                      <a:pt x="413" y="796"/>
                    </a:lnTo>
                    <a:lnTo>
                      <a:pt x="412" y="789"/>
                    </a:lnTo>
                    <a:lnTo>
                      <a:pt x="418" y="776"/>
                    </a:lnTo>
                    <a:lnTo>
                      <a:pt x="426" y="776"/>
                    </a:lnTo>
                    <a:lnTo>
                      <a:pt x="434" y="774"/>
                    </a:lnTo>
                    <a:lnTo>
                      <a:pt x="446" y="767"/>
                    </a:lnTo>
                    <a:lnTo>
                      <a:pt x="452" y="759"/>
                    </a:lnTo>
                    <a:lnTo>
                      <a:pt x="452" y="747"/>
                    </a:lnTo>
                    <a:lnTo>
                      <a:pt x="450" y="736"/>
                    </a:lnTo>
                    <a:lnTo>
                      <a:pt x="450" y="726"/>
                    </a:lnTo>
                    <a:lnTo>
                      <a:pt x="454" y="714"/>
                    </a:lnTo>
                    <a:lnTo>
                      <a:pt x="450" y="706"/>
                    </a:lnTo>
                    <a:lnTo>
                      <a:pt x="476" y="674"/>
                    </a:lnTo>
                    <a:lnTo>
                      <a:pt x="485" y="656"/>
                    </a:lnTo>
                    <a:lnTo>
                      <a:pt x="476" y="647"/>
                    </a:lnTo>
                    <a:lnTo>
                      <a:pt x="474" y="636"/>
                    </a:lnTo>
                    <a:lnTo>
                      <a:pt x="468" y="626"/>
                    </a:lnTo>
                    <a:lnTo>
                      <a:pt x="461" y="616"/>
                    </a:lnTo>
                    <a:lnTo>
                      <a:pt x="458" y="609"/>
                    </a:lnTo>
                    <a:lnTo>
                      <a:pt x="456" y="596"/>
                    </a:lnTo>
                    <a:lnTo>
                      <a:pt x="454" y="587"/>
                    </a:lnTo>
                    <a:lnTo>
                      <a:pt x="452" y="562"/>
                    </a:lnTo>
                    <a:lnTo>
                      <a:pt x="446" y="554"/>
                    </a:lnTo>
                    <a:lnTo>
                      <a:pt x="445" y="542"/>
                    </a:lnTo>
                    <a:lnTo>
                      <a:pt x="436" y="531"/>
                    </a:lnTo>
                    <a:lnTo>
                      <a:pt x="436" y="519"/>
                    </a:lnTo>
                    <a:lnTo>
                      <a:pt x="436" y="507"/>
                    </a:lnTo>
                    <a:lnTo>
                      <a:pt x="434" y="497"/>
                    </a:lnTo>
                    <a:lnTo>
                      <a:pt x="428" y="491"/>
                    </a:lnTo>
                    <a:lnTo>
                      <a:pt x="428" y="479"/>
                    </a:lnTo>
                    <a:lnTo>
                      <a:pt x="436" y="469"/>
                    </a:lnTo>
                    <a:lnTo>
                      <a:pt x="445" y="464"/>
                    </a:lnTo>
                    <a:lnTo>
                      <a:pt x="446" y="447"/>
                    </a:lnTo>
                    <a:lnTo>
                      <a:pt x="450" y="435"/>
                    </a:lnTo>
                    <a:lnTo>
                      <a:pt x="458" y="427"/>
                    </a:lnTo>
                    <a:lnTo>
                      <a:pt x="466" y="427"/>
                    </a:lnTo>
                    <a:lnTo>
                      <a:pt x="474" y="420"/>
                    </a:lnTo>
                    <a:lnTo>
                      <a:pt x="470" y="409"/>
                    </a:lnTo>
                    <a:lnTo>
                      <a:pt x="474" y="397"/>
                    </a:lnTo>
                    <a:lnTo>
                      <a:pt x="474" y="385"/>
                    </a:lnTo>
                    <a:lnTo>
                      <a:pt x="476" y="375"/>
                    </a:lnTo>
                    <a:lnTo>
                      <a:pt x="479" y="362"/>
                    </a:lnTo>
                    <a:lnTo>
                      <a:pt x="476" y="353"/>
                    </a:lnTo>
                    <a:lnTo>
                      <a:pt x="479" y="342"/>
                    </a:lnTo>
                    <a:lnTo>
                      <a:pt x="485" y="333"/>
                    </a:lnTo>
                    <a:lnTo>
                      <a:pt x="486" y="322"/>
                    </a:lnTo>
                    <a:lnTo>
                      <a:pt x="493" y="319"/>
                    </a:lnTo>
                  </a:path>
                </a:pathLst>
              </a:custGeom>
              <a:solidFill>
                <a:srgbClr val="349D96"/>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74" name="Freeform 15"/>
              <p:cNvSpPr>
                <a:spLocks/>
              </p:cNvSpPr>
              <p:nvPr/>
            </p:nvSpPr>
            <p:spPr bwMode="auto">
              <a:xfrm>
                <a:off x="4772562" y="4018247"/>
                <a:ext cx="726396" cy="456586"/>
              </a:xfrm>
              <a:custGeom>
                <a:avLst/>
                <a:gdLst/>
                <a:ahLst/>
                <a:cxnLst>
                  <a:cxn ang="0">
                    <a:pos x="555" y="266"/>
                  </a:cxn>
                  <a:cxn ang="0">
                    <a:pos x="552" y="286"/>
                  </a:cxn>
                  <a:cxn ang="0">
                    <a:pos x="543" y="306"/>
                  </a:cxn>
                  <a:cxn ang="0">
                    <a:pos x="528" y="326"/>
                  </a:cxn>
                  <a:cxn ang="0">
                    <a:pos x="513" y="346"/>
                  </a:cxn>
                  <a:cxn ang="0">
                    <a:pos x="485" y="349"/>
                  </a:cxn>
                  <a:cxn ang="0">
                    <a:pos x="472" y="378"/>
                  </a:cxn>
                  <a:cxn ang="0">
                    <a:pos x="468" y="398"/>
                  </a:cxn>
                  <a:cxn ang="0">
                    <a:pos x="460" y="413"/>
                  </a:cxn>
                  <a:cxn ang="0">
                    <a:pos x="443" y="413"/>
                  </a:cxn>
                  <a:cxn ang="0">
                    <a:pos x="427" y="427"/>
                  </a:cxn>
                  <a:cxn ang="0">
                    <a:pos x="413" y="441"/>
                  </a:cxn>
                  <a:cxn ang="0">
                    <a:pos x="352" y="459"/>
                  </a:cxn>
                  <a:cxn ang="0">
                    <a:pos x="325" y="467"/>
                  </a:cxn>
                  <a:cxn ang="0">
                    <a:pos x="303" y="479"/>
                  </a:cxn>
                  <a:cxn ang="0">
                    <a:pos x="290" y="494"/>
                  </a:cxn>
                  <a:cxn ang="0">
                    <a:pos x="228" y="476"/>
                  </a:cxn>
                  <a:cxn ang="0">
                    <a:pos x="199" y="472"/>
                  </a:cxn>
                  <a:cxn ang="0">
                    <a:pos x="172" y="463"/>
                  </a:cxn>
                  <a:cxn ang="0">
                    <a:pos x="139" y="438"/>
                  </a:cxn>
                  <a:cxn ang="0">
                    <a:pos x="133" y="418"/>
                  </a:cxn>
                  <a:cxn ang="0">
                    <a:pos x="141" y="389"/>
                  </a:cxn>
                  <a:cxn ang="0">
                    <a:pos x="133" y="363"/>
                  </a:cxn>
                  <a:cxn ang="0">
                    <a:pos x="130" y="336"/>
                  </a:cxn>
                  <a:cxn ang="0">
                    <a:pos x="130" y="313"/>
                  </a:cxn>
                  <a:cxn ang="0">
                    <a:pos x="133" y="281"/>
                  </a:cxn>
                  <a:cxn ang="0">
                    <a:pos x="130" y="256"/>
                  </a:cxn>
                  <a:cxn ang="0">
                    <a:pos x="133" y="236"/>
                  </a:cxn>
                  <a:cxn ang="0">
                    <a:pos x="125" y="211"/>
                  </a:cxn>
                  <a:cxn ang="0">
                    <a:pos x="85" y="171"/>
                  </a:cxn>
                  <a:cxn ang="0">
                    <a:pos x="63" y="160"/>
                  </a:cxn>
                  <a:cxn ang="0">
                    <a:pos x="33" y="124"/>
                  </a:cxn>
                  <a:cxn ang="0">
                    <a:pos x="28" y="97"/>
                  </a:cxn>
                  <a:cxn ang="0">
                    <a:pos x="10" y="88"/>
                  </a:cxn>
                  <a:cxn ang="0">
                    <a:pos x="0" y="71"/>
                  </a:cxn>
                  <a:cxn ang="0">
                    <a:pos x="55" y="18"/>
                  </a:cxn>
                  <a:cxn ang="0">
                    <a:pos x="533" y="6"/>
                  </a:cxn>
                  <a:cxn ang="0">
                    <a:pos x="814" y="3"/>
                  </a:cxn>
                  <a:cxn ang="0">
                    <a:pos x="827" y="50"/>
                  </a:cxn>
                  <a:cxn ang="0">
                    <a:pos x="819" y="71"/>
                  </a:cxn>
                  <a:cxn ang="0">
                    <a:pos x="830" y="88"/>
                  </a:cxn>
                  <a:cxn ang="0">
                    <a:pos x="839" y="100"/>
                  </a:cxn>
                  <a:cxn ang="0">
                    <a:pos x="835" y="117"/>
                  </a:cxn>
                  <a:cxn ang="0">
                    <a:pos x="832" y="131"/>
                  </a:cxn>
                  <a:cxn ang="0">
                    <a:pos x="820" y="130"/>
                  </a:cxn>
                  <a:cxn ang="0">
                    <a:pos x="792" y="130"/>
                  </a:cxn>
                  <a:cxn ang="0">
                    <a:pos x="777" y="124"/>
                  </a:cxn>
                  <a:cxn ang="0">
                    <a:pos x="759" y="120"/>
                  </a:cxn>
                  <a:cxn ang="0">
                    <a:pos x="720" y="138"/>
                  </a:cxn>
                  <a:cxn ang="0">
                    <a:pos x="699" y="144"/>
                  </a:cxn>
                  <a:cxn ang="0">
                    <a:pos x="677" y="135"/>
                  </a:cxn>
                  <a:cxn ang="0">
                    <a:pos x="663" y="130"/>
                  </a:cxn>
                  <a:cxn ang="0">
                    <a:pos x="648" y="144"/>
                  </a:cxn>
                  <a:cxn ang="0">
                    <a:pos x="632" y="155"/>
                  </a:cxn>
                  <a:cxn ang="0">
                    <a:pos x="608" y="170"/>
                  </a:cxn>
                  <a:cxn ang="0">
                    <a:pos x="585" y="193"/>
                  </a:cxn>
                  <a:cxn ang="0">
                    <a:pos x="560" y="228"/>
                  </a:cxn>
                </a:cxnLst>
                <a:rect l="0" t="0" r="r" b="b"/>
                <a:pathLst>
                  <a:path w="843" h="507">
                    <a:moveTo>
                      <a:pt x="565" y="240"/>
                    </a:moveTo>
                    <a:lnTo>
                      <a:pt x="555" y="266"/>
                    </a:lnTo>
                    <a:lnTo>
                      <a:pt x="552" y="275"/>
                    </a:lnTo>
                    <a:lnTo>
                      <a:pt x="552" y="286"/>
                    </a:lnTo>
                    <a:lnTo>
                      <a:pt x="555" y="296"/>
                    </a:lnTo>
                    <a:lnTo>
                      <a:pt x="543" y="306"/>
                    </a:lnTo>
                    <a:lnTo>
                      <a:pt x="533" y="320"/>
                    </a:lnTo>
                    <a:lnTo>
                      <a:pt x="528" y="326"/>
                    </a:lnTo>
                    <a:lnTo>
                      <a:pt x="517" y="331"/>
                    </a:lnTo>
                    <a:lnTo>
                      <a:pt x="513" y="346"/>
                    </a:lnTo>
                    <a:lnTo>
                      <a:pt x="507" y="349"/>
                    </a:lnTo>
                    <a:lnTo>
                      <a:pt x="485" y="349"/>
                    </a:lnTo>
                    <a:lnTo>
                      <a:pt x="472" y="366"/>
                    </a:lnTo>
                    <a:lnTo>
                      <a:pt x="472" y="378"/>
                    </a:lnTo>
                    <a:lnTo>
                      <a:pt x="463" y="387"/>
                    </a:lnTo>
                    <a:lnTo>
                      <a:pt x="468" y="398"/>
                    </a:lnTo>
                    <a:lnTo>
                      <a:pt x="470" y="407"/>
                    </a:lnTo>
                    <a:lnTo>
                      <a:pt x="460" y="413"/>
                    </a:lnTo>
                    <a:lnTo>
                      <a:pt x="452" y="413"/>
                    </a:lnTo>
                    <a:lnTo>
                      <a:pt x="443" y="413"/>
                    </a:lnTo>
                    <a:lnTo>
                      <a:pt x="432" y="418"/>
                    </a:lnTo>
                    <a:lnTo>
                      <a:pt x="427" y="427"/>
                    </a:lnTo>
                    <a:lnTo>
                      <a:pt x="419" y="433"/>
                    </a:lnTo>
                    <a:lnTo>
                      <a:pt x="413" y="441"/>
                    </a:lnTo>
                    <a:lnTo>
                      <a:pt x="408" y="447"/>
                    </a:lnTo>
                    <a:lnTo>
                      <a:pt x="352" y="459"/>
                    </a:lnTo>
                    <a:lnTo>
                      <a:pt x="332" y="461"/>
                    </a:lnTo>
                    <a:lnTo>
                      <a:pt x="325" y="467"/>
                    </a:lnTo>
                    <a:lnTo>
                      <a:pt x="312" y="472"/>
                    </a:lnTo>
                    <a:lnTo>
                      <a:pt x="303" y="479"/>
                    </a:lnTo>
                    <a:lnTo>
                      <a:pt x="295" y="486"/>
                    </a:lnTo>
                    <a:lnTo>
                      <a:pt x="290" y="494"/>
                    </a:lnTo>
                    <a:lnTo>
                      <a:pt x="287" y="506"/>
                    </a:lnTo>
                    <a:lnTo>
                      <a:pt x="228" y="476"/>
                    </a:lnTo>
                    <a:lnTo>
                      <a:pt x="219" y="476"/>
                    </a:lnTo>
                    <a:lnTo>
                      <a:pt x="199" y="472"/>
                    </a:lnTo>
                    <a:lnTo>
                      <a:pt x="186" y="471"/>
                    </a:lnTo>
                    <a:lnTo>
                      <a:pt x="172" y="463"/>
                    </a:lnTo>
                    <a:lnTo>
                      <a:pt x="146" y="441"/>
                    </a:lnTo>
                    <a:lnTo>
                      <a:pt x="139" y="438"/>
                    </a:lnTo>
                    <a:lnTo>
                      <a:pt x="130" y="431"/>
                    </a:lnTo>
                    <a:lnTo>
                      <a:pt x="133" y="418"/>
                    </a:lnTo>
                    <a:lnTo>
                      <a:pt x="141" y="400"/>
                    </a:lnTo>
                    <a:lnTo>
                      <a:pt x="141" y="389"/>
                    </a:lnTo>
                    <a:lnTo>
                      <a:pt x="139" y="373"/>
                    </a:lnTo>
                    <a:lnTo>
                      <a:pt x="133" y="363"/>
                    </a:lnTo>
                    <a:lnTo>
                      <a:pt x="130" y="349"/>
                    </a:lnTo>
                    <a:lnTo>
                      <a:pt x="130" y="336"/>
                    </a:lnTo>
                    <a:lnTo>
                      <a:pt x="130" y="326"/>
                    </a:lnTo>
                    <a:lnTo>
                      <a:pt x="130" y="313"/>
                    </a:lnTo>
                    <a:lnTo>
                      <a:pt x="133" y="293"/>
                    </a:lnTo>
                    <a:lnTo>
                      <a:pt x="133" y="281"/>
                    </a:lnTo>
                    <a:lnTo>
                      <a:pt x="130" y="271"/>
                    </a:lnTo>
                    <a:lnTo>
                      <a:pt x="130" y="256"/>
                    </a:lnTo>
                    <a:lnTo>
                      <a:pt x="130" y="246"/>
                    </a:lnTo>
                    <a:lnTo>
                      <a:pt x="133" y="236"/>
                    </a:lnTo>
                    <a:lnTo>
                      <a:pt x="130" y="224"/>
                    </a:lnTo>
                    <a:lnTo>
                      <a:pt x="125" y="211"/>
                    </a:lnTo>
                    <a:lnTo>
                      <a:pt x="101" y="191"/>
                    </a:lnTo>
                    <a:lnTo>
                      <a:pt x="85" y="171"/>
                    </a:lnTo>
                    <a:lnTo>
                      <a:pt x="73" y="166"/>
                    </a:lnTo>
                    <a:lnTo>
                      <a:pt x="63" y="160"/>
                    </a:lnTo>
                    <a:lnTo>
                      <a:pt x="37" y="135"/>
                    </a:lnTo>
                    <a:lnTo>
                      <a:pt x="33" y="124"/>
                    </a:lnTo>
                    <a:lnTo>
                      <a:pt x="33" y="110"/>
                    </a:lnTo>
                    <a:lnTo>
                      <a:pt x="28" y="97"/>
                    </a:lnTo>
                    <a:lnTo>
                      <a:pt x="21" y="91"/>
                    </a:lnTo>
                    <a:lnTo>
                      <a:pt x="10" y="88"/>
                    </a:lnTo>
                    <a:lnTo>
                      <a:pt x="0" y="78"/>
                    </a:lnTo>
                    <a:lnTo>
                      <a:pt x="0" y="71"/>
                    </a:lnTo>
                    <a:lnTo>
                      <a:pt x="55" y="71"/>
                    </a:lnTo>
                    <a:lnTo>
                      <a:pt x="55" y="18"/>
                    </a:lnTo>
                    <a:lnTo>
                      <a:pt x="370" y="10"/>
                    </a:lnTo>
                    <a:lnTo>
                      <a:pt x="533" y="6"/>
                    </a:lnTo>
                    <a:lnTo>
                      <a:pt x="832" y="0"/>
                    </a:lnTo>
                    <a:lnTo>
                      <a:pt x="814" y="3"/>
                    </a:lnTo>
                    <a:lnTo>
                      <a:pt x="805" y="6"/>
                    </a:lnTo>
                    <a:lnTo>
                      <a:pt x="827" y="50"/>
                    </a:lnTo>
                    <a:lnTo>
                      <a:pt x="820" y="58"/>
                    </a:lnTo>
                    <a:lnTo>
                      <a:pt x="819" y="71"/>
                    </a:lnTo>
                    <a:lnTo>
                      <a:pt x="820" y="78"/>
                    </a:lnTo>
                    <a:lnTo>
                      <a:pt x="830" y="88"/>
                    </a:lnTo>
                    <a:lnTo>
                      <a:pt x="832" y="95"/>
                    </a:lnTo>
                    <a:lnTo>
                      <a:pt x="839" y="100"/>
                    </a:lnTo>
                    <a:lnTo>
                      <a:pt x="842" y="111"/>
                    </a:lnTo>
                    <a:lnTo>
                      <a:pt x="835" y="117"/>
                    </a:lnTo>
                    <a:lnTo>
                      <a:pt x="832" y="130"/>
                    </a:lnTo>
                    <a:lnTo>
                      <a:pt x="832" y="131"/>
                    </a:lnTo>
                    <a:lnTo>
                      <a:pt x="827" y="131"/>
                    </a:lnTo>
                    <a:lnTo>
                      <a:pt x="820" y="130"/>
                    </a:lnTo>
                    <a:lnTo>
                      <a:pt x="812" y="124"/>
                    </a:lnTo>
                    <a:lnTo>
                      <a:pt x="792" y="130"/>
                    </a:lnTo>
                    <a:lnTo>
                      <a:pt x="783" y="130"/>
                    </a:lnTo>
                    <a:lnTo>
                      <a:pt x="777" y="124"/>
                    </a:lnTo>
                    <a:lnTo>
                      <a:pt x="768" y="120"/>
                    </a:lnTo>
                    <a:lnTo>
                      <a:pt x="759" y="120"/>
                    </a:lnTo>
                    <a:lnTo>
                      <a:pt x="734" y="130"/>
                    </a:lnTo>
                    <a:lnTo>
                      <a:pt x="720" y="138"/>
                    </a:lnTo>
                    <a:lnTo>
                      <a:pt x="717" y="144"/>
                    </a:lnTo>
                    <a:lnTo>
                      <a:pt x="699" y="144"/>
                    </a:lnTo>
                    <a:lnTo>
                      <a:pt x="692" y="140"/>
                    </a:lnTo>
                    <a:lnTo>
                      <a:pt x="677" y="135"/>
                    </a:lnTo>
                    <a:lnTo>
                      <a:pt x="672" y="131"/>
                    </a:lnTo>
                    <a:lnTo>
                      <a:pt x="663" y="130"/>
                    </a:lnTo>
                    <a:lnTo>
                      <a:pt x="654" y="135"/>
                    </a:lnTo>
                    <a:lnTo>
                      <a:pt x="648" y="144"/>
                    </a:lnTo>
                    <a:lnTo>
                      <a:pt x="645" y="150"/>
                    </a:lnTo>
                    <a:lnTo>
                      <a:pt x="632" y="155"/>
                    </a:lnTo>
                    <a:lnTo>
                      <a:pt x="620" y="158"/>
                    </a:lnTo>
                    <a:lnTo>
                      <a:pt x="608" y="170"/>
                    </a:lnTo>
                    <a:lnTo>
                      <a:pt x="600" y="188"/>
                    </a:lnTo>
                    <a:lnTo>
                      <a:pt x="585" y="193"/>
                    </a:lnTo>
                    <a:lnTo>
                      <a:pt x="565" y="215"/>
                    </a:lnTo>
                    <a:lnTo>
                      <a:pt x="560" y="228"/>
                    </a:lnTo>
                    <a:lnTo>
                      <a:pt x="565" y="240"/>
                    </a:lnTo>
                  </a:path>
                </a:pathLst>
              </a:custGeom>
              <a:solidFill>
                <a:srgbClr val="349D96"/>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75" name="Freeform 16"/>
              <p:cNvSpPr>
                <a:spLocks/>
              </p:cNvSpPr>
              <p:nvPr/>
            </p:nvSpPr>
            <p:spPr bwMode="auto">
              <a:xfrm>
                <a:off x="5691112" y="4031756"/>
                <a:ext cx="370522" cy="574560"/>
              </a:xfrm>
              <a:custGeom>
                <a:avLst/>
                <a:gdLst/>
                <a:ahLst/>
                <a:cxnLst>
                  <a:cxn ang="0">
                    <a:pos x="314" y="61"/>
                  </a:cxn>
                  <a:cxn ang="0">
                    <a:pos x="308" y="41"/>
                  </a:cxn>
                  <a:cxn ang="0">
                    <a:pos x="290" y="37"/>
                  </a:cxn>
                  <a:cxn ang="0">
                    <a:pos x="274" y="26"/>
                  </a:cxn>
                  <a:cxn ang="0">
                    <a:pos x="267" y="10"/>
                  </a:cxn>
                  <a:cxn ang="0">
                    <a:pos x="250" y="0"/>
                  </a:cxn>
                  <a:cxn ang="0">
                    <a:pos x="230" y="21"/>
                  </a:cxn>
                  <a:cxn ang="0">
                    <a:pos x="207" y="21"/>
                  </a:cxn>
                  <a:cxn ang="0">
                    <a:pos x="179" y="26"/>
                  </a:cxn>
                  <a:cxn ang="0">
                    <a:pos x="159" y="26"/>
                  </a:cxn>
                  <a:cxn ang="0">
                    <a:pos x="140" y="10"/>
                  </a:cxn>
                  <a:cxn ang="0">
                    <a:pos x="110" y="3"/>
                  </a:cxn>
                  <a:cxn ang="0">
                    <a:pos x="70" y="12"/>
                  </a:cxn>
                  <a:cxn ang="0">
                    <a:pos x="63" y="32"/>
                  </a:cxn>
                  <a:cxn ang="0">
                    <a:pos x="55" y="52"/>
                  </a:cxn>
                  <a:cxn ang="0">
                    <a:pos x="39" y="72"/>
                  </a:cxn>
                  <a:cxn ang="0">
                    <a:pos x="21" y="80"/>
                  </a:cxn>
                  <a:cxn ang="0">
                    <a:pos x="5" y="137"/>
                  </a:cxn>
                  <a:cxn ang="0">
                    <a:pos x="85" y="212"/>
                  </a:cxn>
                  <a:cxn ang="0">
                    <a:pos x="99" y="237"/>
                  </a:cxn>
                  <a:cxn ang="0">
                    <a:pos x="117" y="277"/>
                  </a:cxn>
                  <a:cxn ang="0">
                    <a:pos x="132" y="290"/>
                  </a:cxn>
                  <a:cxn ang="0">
                    <a:pos x="173" y="328"/>
                  </a:cxn>
                  <a:cxn ang="0">
                    <a:pos x="193" y="637"/>
                  </a:cxn>
                  <a:cxn ang="0">
                    <a:pos x="274" y="520"/>
                  </a:cxn>
                  <a:cxn ang="0">
                    <a:pos x="307" y="360"/>
                  </a:cxn>
                  <a:cxn ang="0">
                    <a:pos x="317" y="285"/>
                  </a:cxn>
                  <a:cxn ang="0">
                    <a:pos x="342" y="270"/>
                  </a:cxn>
                  <a:cxn ang="0">
                    <a:pos x="429" y="252"/>
                  </a:cxn>
                  <a:cxn ang="0">
                    <a:pos x="419" y="201"/>
                  </a:cxn>
                  <a:cxn ang="0">
                    <a:pos x="424" y="175"/>
                  </a:cxn>
                  <a:cxn ang="0">
                    <a:pos x="415" y="153"/>
                  </a:cxn>
                  <a:cxn ang="0">
                    <a:pos x="406" y="137"/>
                  </a:cxn>
                  <a:cxn ang="0">
                    <a:pos x="384" y="120"/>
                  </a:cxn>
                  <a:cxn ang="0">
                    <a:pos x="374" y="105"/>
                  </a:cxn>
                  <a:cxn ang="0">
                    <a:pos x="348" y="101"/>
                  </a:cxn>
                  <a:cxn ang="0">
                    <a:pos x="334" y="85"/>
                  </a:cxn>
                  <a:cxn ang="0">
                    <a:pos x="317" y="75"/>
                  </a:cxn>
                </a:cxnLst>
                <a:rect l="0" t="0" r="r" b="b"/>
                <a:pathLst>
                  <a:path w="430" h="638">
                    <a:moveTo>
                      <a:pt x="314" y="65"/>
                    </a:moveTo>
                    <a:lnTo>
                      <a:pt x="314" y="61"/>
                    </a:lnTo>
                    <a:lnTo>
                      <a:pt x="314" y="50"/>
                    </a:lnTo>
                    <a:lnTo>
                      <a:pt x="308" y="41"/>
                    </a:lnTo>
                    <a:lnTo>
                      <a:pt x="299" y="37"/>
                    </a:lnTo>
                    <a:lnTo>
                      <a:pt x="290" y="37"/>
                    </a:lnTo>
                    <a:lnTo>
                      <a:pt x="282" y="33"/>
                    </a:lnTo>
                    <a:lnTo>
                      <a:pt x="274" y="26"/>
                    </a:lnTo>
                    <a:lnTo>
                      <a:pt x="270" y="17"/>
                    </a:lnTo>
                    <a:lnTo>
                      <a:pt x="267" y="10"/>
                    </a:lnTo>
                    <a:lnTo>
                      <a:pt x="259" y="0"/>
                    </a:lnTo>
                    <a:lnTo>
                      <a:pt x="250" y="0"/>
                    </a:lnTo>
                    <a:lnTo>
                      <a:pt x="240" y="6"/>
                    </a:lnTo>
                    <a:lnTo>
                      <a:pt x="230" y="21"/>
                    </a:lnTo>
                    <a:lnTo>
                      <a:pt x="217" y="21"/>
                    </a:lnTo>
                    <a:lnTo>
                      <a:pt x="207" y="21"/>
                    </a:lnTo>
                    <a:lnTo>
                      <a:pt x="199" y="21"/>
                    </a:lnTo>
                    <a:lnTo>
                      <a:pt x="179" y="26"/>
                    </a:lnTo>
                    <a:lnTo>
                      <a:pt x="168" y="30"/>
                    </a:lnTo>
                    <a:lnTo>
                      <a:pt x="159" y="26"/>
                    </a:lnTo>
                    <a:lnTo>
                      <a:pt x="152" y="23"/>
                    </a:lnTo>
                    <a:lnTo>
                      <a:pt x="140" y="10"/>
                    </a:lnTo>
                    <a:lnTo>
                      <a:pt x="132" y="3"/>
                    </a:lnTo>
                    <a:lnTo>
                      <a:pt x="110" y="3"/>
                    </a:lnTo>
                    <a:lnTo>
                      <a:pt x="100" y="6"/>
                    </a:lnTo>
                    <a:lnTo>
                      <a:pt x="70" y="12"/>
                    </a:lnTo>
                    <a:lnTo>
                      <a:pt x="65" y="21"/>
                    </a:lnTo>
                    <a:lnTo>
                      <a:pt x="63" y="32"/>
                    </a:lnTo>
                    <a:lnTo>
                      <a:pt x="60" y="43"/>
                    </a:lnTo>
                    <a:lnTo>
                      <a:pt x="55" y="52"/>
                    </a:lnTo>
                    <a:lnTo>
                      <a:pt x="52" y="61"/>
                    </a:lnTo>
                    <a:lnTo>
                      <a:pt x="39" y="72"/>
                    </a:lnTo>
                    <a:lnTo>
                      <a:pt x="32" y="75"/>
                    </a:lnTo>
                    <a:lnTo>
                      <a:pt x="21" y="80"/>
                    </a:lnTo>
                    <a:lnTo>
                      <a:pt x="3" y="80"/>
                    </a:lnTo>
                    <a:lnTo>
                      <a:pt x="5" y="137"/>
                    </a:lnTo>
                    <a:lnTo>
                      <a:pt x="0" y="220"/>
                    </a:lnTo>
                    <a:lnTo>
                      <a:pt x="85" y="212"/>
                    </a:lnTo>
                    <a:lnTo>
                      <a:pt x="86" y="237"/>
                    </a:lnTo>
                    <a:lnTo>
                      <a:pt x="99" y="237"/>
                    </a:lnTo>
                    <a:lnTo>
                      <a:pt x="100" y="277"/>
                    </a:lnTo>
                    <a:lnTo>
                      <a:pt x="117" y="277"/>
                    </a:lnTo>
                    <a:lnTo>
                      <a:pt x="117" y="290"/>
                    </a:lnTo>
                    <a:lnTo>
                      <a:pt x="132" y="290"/>
                    </a:lnTo>
                    <a:lnTo>
                      <a:pt x="132" y="330"/>
                    </a:lnTo>
                    <a:lnTo>
                      <a:pt x="173" y="328"/>
                    </a:lnTo>
                    <a:lnTo>
                      <a:pt x="175" y="368"/>
                    </a:lnTo>
                    <a:lnTo>
                      <a:pt x="193" y="637"/>
                    </a:lnTo>
                    <a:lnTo>
                      <a:pt x="277" y="632"/>
                    </a:lnTo>
                    <a:lnTo>
                      <a:pt x="274" y="520"/>
                    </a:lnTo>
                    <a:lnTo>
                      <a:pt x="314" y="518"/>
                    </a:lnTo>
                    <a:lnTo>
                      <a:pt x="307" y="360"/>
                    </a:lnTo>
                    <a:lnTo>
                      <a:pt x="302" y="285"/>
                    </a:lnTo>
                    <a:lnTo>
                      <a:pt x="317" y="285"/>
                    </a:lnTo>
                    <a:lnTo>
                      <a:pt x="317" y="270"/>
                    </a:lnTo>
                    <a:lnTo>
                      <a:pt x="342" y="270"/>
                    </a:lnTo>
                    <a:lnTo>
                      <a:pt x="344" y="255"/>
                    </a:lnTo>
                    <a:lnTo>
                      <a:pt x="429" y="252"/>
                    </a:lnTo>
                    <a:lnTo>
                      <a:pt x="426" y="207"/>
                    </a:lnTo>
                    <a:lnTo>
                      <a:pt x="419" y="201"/>
                    </a:lnTo>
                    <a:lnTo>
                      <a:pt x="419" y="190"/>
                    </a:lnTo>
                    <a:lnTo>
                      <a:pt x="424" y="175"/>
                    </a:lnTo>
                    <a:lnTo>
                      <a:pt x="419" y="163"/>
                    </a:lnTo>
                    <a:lnTo>
                      <a:pt x="415" y="153"/>
                    </a:lnTo>
                    <a:lnTo>
                      <a:pt x="410" y="147"/>
                    </a:lnTo>
                    <a:lnTo>
                      <a:pt x="406" y="137"/>
                    </a:lnTo>
                    <a:lnTo>
                      <a:pt x="402" y="128"/>
                    </a:lnTo>
                    <a:lnTo>
                      <a:pt x="384" y="120"/>
                    </a:lnTo>
                    <a:lnTo>
                      <a:pt x="379" y="108"/>
                    </a:lnTo>
                    <a:lnTo>
                      <a:pt x="374" y="105"/>
                    </a:lnTo>
                    <a:lnTo>
                      <a:pt x="357" y="105"/>
                    </a:lnTo>
                    <a:lnTo>
                      <a:pt x="348" y="101"/>
                    </a:lnTo>
                    <a:lnTo>
                      <a:pt x="339" y="95"/>
                    </a:lnTo>
                    <a:lnTo>
                      <a:pt x="334" y="85"/>
                    </a:lnTo>
                    <a:lnTo>
                      <a:pt x="324" y="80"/>
                    </a:lnTo>
                    <a:lnTo>
                      <a:pt x="317" y="75"/>
                    </a:lnTo>
                    <a:lnTo>
                      <a:pt x="314" y="65"/>
                    </a:lnTo>
                  </a:path>
                </a:pathLst>
              </a:custGeom>
              <a:solidFill>
                <a:srgbClr val="E8E8E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76" name="Freeform 17"/>
              <p:cNvSpPr>
                <a:spLocks/>
              </p:cNvSpPr>
              <p:nvPr/>
            </p:nvSpPr>
            <p:spPr bwMode="auto">
              <a:xfrm>
                <a:off x="4430504" y="3036632"/>
                <a:ext cx="608345" cy="1093284"/>
              </a:xfrm>
              <a:custGeom>
                <a:avLst/>
                <a:gdLst/>
                <a:ahLst/>
                <a:cxnLst>
                  <a:cxn ang="0">
                    <a:pos x="60" y="1086"/>
                  </a:cxn>
                  <a:cxn ang="0">
                    <a:pos x="77" y="1046"/>
                  </a:cxn>
                  <a:cxn ang="0">
                    <a:pos x="50" y="976"/>
                  </a:cxn>
                  <a:cxn ang="0">
                    <a:pos x="33" y="896"/>
                  </a:cxn>
                  <a:cxn ang="0">
                    <a:pos x="23" y="861"/>
                  </a:cxn>
                  <a:cxn ang="0">
                    <a:pos x="0" y="817"/>
                  </a:cxn>
                  <a:cxn ang="0">
                    <a:pos x="6" y="783"/>
                  </a:cxn>
                  <a:cxn ang="0">
                    <a:pos x="23" y="766"/>
                  </a:cxn>
                  <a:cxn ang="0">
                    <a:pos x="19" y="736"/>
                  </a:cxn>
                  <a:cxn ang="0">
                    <a:pos x="19" y="697"/>
                  </a:cxn>
                  <a:cxn ang="0">
                    <a:pos x="23" y="589"/>
                  </a:cxn>
                  <a:cxn ang="0">
                    <a:pos x="46" y="574"/>
                  </a:cxn>
                  <a:cxn ang="0">
                    <a:pos x="63" y="549"/>
                  </a:cxn>
                  <a:cxn ang="0">
                    <a:pos x="90" y="521"/>
                  </a:cxn>
                  <a:cxn ang="0">
                    <a:pos x="102" y="481"/>
                  </a:cxn>
                  <a:cxn ang="0">
                    <a:pos x="329" y="475"/>
                  </a:cxn>
                  <a:cxn ang="0">
                    <a:pos x="342" y="382"/>
                  </a:cxn>
                  <a:cxn ang="0">
                    <a:pos x="369" y="370"/>
                  </a:cxn>
                  <a:cxn ang="0">
                    <a:pos x="382" y="345"/>
                  </a:cxn>
                  <a:cxn ang="0">
                    <a:pos x="411" y="330"/>
                  </a:cxn>
                  <a:cxn ang="0">
                    <a:pos x="451" y="305"/>
                  </a:cxn>
                  <a:cxn ang="0">
                    <a:pos x="479" y="268"/>
                  </a:cxn>
                  <a:cxn ang="0">
                    <a:pos x="493" y="199"/>
                  </a:cxn>
                  <a:cxn ang="0">
                    <a:pos x="521" y="173"/>
                  </a:cxn>
                  <a:cxn ang="0">
                    <a:pos x="533" y="125"/>
                  </a:cxn>
                  <a:cxn ang="0">
                    <a:pos x="546" y="68"/>
                  </a:cxn>
                  <a:cxn ang="0">
                    <a:pos x="573" y="41"/>
                  </a:cxn>
                  <a:cxn ang="0">
                    <a:pos x="603" y="13"/>
                  </a:cxn>
                  <a:cxn ang="0">
                    <a:pos x="682" y="10"/>
                  </a:cxn>
                  <a:cxn ang="0">
                    <a:pos x="695" y="407"/>
                  </a:cxn>
                  <a:cxn ang="0">
                    <a:pos x="700" y="789"/>
                  </a:cxn>
                  <a:cxn ang="0">
                    <a:pos x="448" y="948"/>
                  </a:cxn>
                  <a:cxn ang="0">
                    <a:pos x="396" y="1159"/>
                  </a:cxn>
                  <a:cxn ang="0">
                    <a:pos x="382" y="1139"/>
                  </a:cxn>
                  <a:cxn ang="0">
                    <a:pos x="355" y="1116"/>
                  </a:cxn>
                  <a:cxn ang="0">
                    <a:pos x="306" y="1174"/>
                  </a:cxn>
                  <a:cxn ang="0">
                    <a:pos x="281" y="1194"/>
                  </a:cxn>
                  <a:cxn ang="0">
                    <a:pos x="217" y="1190"/>
                  </a:cxn>
                  <a:cxn ang="0">
                    <a:pos x="170" y="1206"/>
                  </a:cxn>
                  <a:cxn ang="0">
                    <a:pos x="127" y="1213"/>
                  </a:cxn>
                  <a:cxn ang="0">
                    <a:pos x="93" y="1205"/>
                  </a:cxn>
                  <a:cxn ang="0">
                    <a:pos x="73" y="1178"/>
                  </a:cxn>
                  <a:cxn ang="0">
                    <a:pos x="46" y="1123"/>
                  </a:cxn>
                  <a:cxn ang="0">
                    <a:pos x="46" y="1098"/>
                  </a:cxn>
                </a:cxnLst>
                <a:rect l="0" t="0" r="r" b="b"/>
                <a:pathLst>
                  <a:path w="706" h="1214">
                    <a:moveTo>
                      <a:pt x="46" y="1098"/>
                    </a:moveTo>
                    <a:lnTo>
                      <a:pt x="52" y="1094"/>
                    </a:lnTo>
                    <a:lnTo>
                      <a:pt x="60" y="1086"/>
                    </a:lnTo>
                    <a:lnTo>
                      <a:pt x="68" y="1078"/>
                    </a:lnTo>
                    <a:lnTo>
                      <a:pt x="75" y="1063"/>
                    </a:lnTo>
                    <a:lnTo>
                      <a:pt x="77" y="1046"/>
                    </a:lnTo>
                    <a:lnTo>
                      <a:pt x="73" y="1034"/>
                    </a:lnTo>
                    <a:lnTo>
                      <a:pt x="52" y="1004"/>
                    </a:lnTo>
                    <a:lnTo>
                      <a:pt x="50" y="976"/>
                    </a:lnTo>
                    <a:lnTo>
                      <a:pt x="52" y="948"/>
                    </a:lnTo>
                    <a:lnTo>
                      <a:pt x="50" y="931"/>
                    </a:lnTo>
                    <a:lnTo>
                      <a:pt x="33" y="896"/>
                    </a:lnTo>
                    <a:lnTo>
                      <a:pt x="25" y="883"/>
                    </a:lnTo>
                    <a:lnTo>
                      <a:pt x="25" y="874"/>
                    </a:lnTo>
                    <a:lnTo>
                      <a:pt x="23" y="861"/>
                    </a:lnTo>
                    <a:lnTo>
                      <a:pt x="19" y="843"/>
                    </a:lnTo>
                    <a:lnTo>
                      <a:pt x="3" y="826"/>
                    </a:lnTo>
                    <a:lnTo>
                      <a:pt x="0" y="817"/>
                    </a:lnTo>
                    <a:lnTo>
                      <a:pt x="0" y="804"/>
                    </a:lnTo>
                    <a:lnTo>
                      <a:pt x="1" y="794"/>
                    </a:lnTo>
                    <a:lnTo>
                      <a:pt x="6" y="783"/>
                    </a:lnTo>
                    <a:lnTo>
                      <a:pt x="12" y="777"/>
                    </a:lnTo>
                    <a:lnTo>
                      <a:pt x="19" y="772"/>
                    </a:lnTo>
                    <a:lnTo>
                      <a:pt x="23" y="766"/>
                    </a:lnTo>
                    <a:lnTo>
                      <a:pt x="23" y="754"/>
                    </a:lnTo>
                    <a:lnTo>
                      <a:pt x="23" y="744"/>
                    </a:lnTo>
                    <a:lnTo>
                      <a:pt x="19" y="736"/>
                    </a:lnTo>
                    <a:lnTo>
                      <a:pt x="17" y="724"/>
                    </a:lnTo>
                    <a:lnTo>
                      <a:pt x="23" y="710"/>
                    </a:lnTo>
                    <a:lnTo>
                      <a:pt x="19" y="697"/>
                    </a:lnTo>
                    <a:lnTo>
                      <a:pt x="23" y="689"/>
                    </a:lnTo>
                    <a:lnTo>
                      <a:pt x="19" y="677"/>
                    </a:lnTo>
                    <a:lnTo>
                      <a:pt x="23" y="589"/>
                    </a:lnTo>
                    <a:lnTo>
                      <a:pt x="33" y="589"/>
                    </a:lnTo>
                    <a:lnTo>
                      <a:pt x="33" y="574"/>
                    </a:lnTo>
                    <a:lnTo>
                      <a:pt x="46" y="574"/>
                    </a:lnTo>
                    <a:lnTo>
                      <a:pt x="46" y="562"/>
                    </a:lnTo>
                    <a:lnTo>
                      <a:pt x="63" y="562"/>
                    </a:lnTo>
                    <a:lnTo>
                      <a:pt x="63" y="549"/>
                    </a:lnTo>
                    <a:lnTo>
                      <a:pt x="75" y="549"/>
                    </a:lnTo>
                    <a:lnTo>
                      <a:pt x="75" y="521"/>
                    </a:lnTo>
                    <a:lnTo>
                      <a:pt x="90" y="521"/>
                    </a:lnTo>
                    <a:lnTo>
                      <a:pt x="90" y="507"/>
                    </a:lnTo>
                    <a:lnTo>
                      <a:pt x="102" y="507"/>
                    </a:lnTo>
                    <a:lnTo>
                      <a:pt x="102" y="481"/>
                    </a:lnTo>
                    <a:lnTo>
                      <a:pt x="287" y="475"/>
                    </a:lnTo>
                    <a:lnTo>
                      <a:pt x="307" y="475"/>
                    </a:lnTo>
                    <a:lnTo>
                      <a:pt x="329" y="475"/>
                    </a:lnTo>
                    <a:lnTo>
                      <a:pt x="329" y="397"/>
                    </a:lnTo>
                    <a:lnTo>
                      <a:pt x="342" y="397"/>
                    </a:lnTo>
                    <a:lnTo>
                      <a:pt x="342" y="382"/>
                    </a:lnTo>
                    <a:lnTo>
                      <a:pt x="355" y="382"/>
                    </a:lnTo>
                    <a:lnTo>
                      <a:pt x="355" y="370"/>
                    </a:lnTo>
                    <a:lnTo>
                      <a:pt x="369" y="370"/>
                    </a:lnTo>
                    <a:lnTo>
                      <a:pt x="369" y="357"/>
                    </a:lnTo>
                    <a:lnTo>
                      <a:pt x="382" y="357"/>
                    </a:lnTo>
                    <a:lnTo>
                      <a:pt x="382" y="345"/>
                    </a:lnTo>
                    <a:lnTo>
                      <a:pt x="397" y="345"/>
                    </a:lnTo>
                    <a:lnTo>
                      <a:pt x="397" y="330"/>
                    </a:lnTo>
                    <a:lnTo>
                      <a:pt x="411" y="330"/>
                    </a:lnTo>
                    <a:lnTo>
                      <a:pt x="411" y="317"/>
                    </a:lnTo>
                    <a:lnTo>
                      <a:pt x="451" y="317"/>
                    </a:lnTo>
                    <a:lnTo>
                      <a:pt x="451" y="305"/>
                    </a:lnTo>
                    <a:lnTo>
                      <a:pt x="466" y="305"/>
                    </a:lnTo>
                    <a:lnTo>
                      <a:pt x="466" y="268"/>
                    </a:lnTo>
                    <a:lnTo>
                      <a:pt x="479" y="268"/>
                    </a:lnTo>
                    <a:lnTo>
                      <a:pt x="479" y="213"/>
                    </a:lnTo>
                    <a:lnTo>
                      <a:pt x="493" y="213"/>
                    </a:lnTo>
                    <a:lnTo>
                      <a:pt x="493" y="199"/>
                    </a:lnTo>
                    <a:lnTo>
                      <a:pt x="508" y="193"/>
                    </a:lnTo>
                    <a:lnTo>
                      <a:pt x="509" y="173"/>
                    </a:lnTo>
                    <a:lnTo>
                      <a:pt x="521" y="173"/>
                    </a:lnTo>
                    <a:lnTo>
                      <a:pt x="519" y="148"/>
                    </a:lnTo>
                    <a:lnTo>
                      <a:pt x="533" y="148"/>
                    </a:lnTo>
                    <a:lnTo>
                      <a:pt x="533" y="125"/>
                    </a:lnTo>
                    <a:lnTo>
                      <a:pt x="531" y="90"/>
                    </a:lnTo>
                    <a:lnTo>
                      <a:pt x="531" y="68"/>
                    </a:lnTo>
                    <a:lnTo>
                      <a:pt x="546" y="68"/>
                    </a:lnTo>
                    <a:lnTo>
                      <a:pt x="546" y="53"/>
                    </a:lnTo>
                    <a:lnTo>
                      <a:pt x="573" y="53"/>
                    </a:lnTo>
                    <a:lnTo>
                      <a:pt x="573" y="41"/>
                    </a:lnTo>
                    <a:lnTo>
                      <a:pt x="588" y="41"/>
                    </a:lnTo>
                    <a:lnTo>
                      <a:pt x="588" y="13"/>
                    </a:lnTo>
                    <a:lnTo>
                      <a:pt x="603" y="13"/>
                    </a:lnTo>
                    <a:lnTo>
                      <a:pt x="600" y="0"/>
                    </a:lnTo>
                    <a:lnTo>
                      <a:pt x="682" y="0"/>
                    </a:lnTo>
                    <a:lnTo>
                      <a:pt x="682" y="10"/>
                    </a:lnTo>
                    <a:lnTo>
                      <a:pt x="686" y="13"/>
                    </a:lnTo>
                    <a:lnTo>
                      <a:pt x="688" y="92"/>
                    </a:lnTo>
                    <a:lnTo>
                      <a:pt x="695" y="407"/>
                    </a:lnTo>
                    <a:lnTo>
                      <a:pt x="698" y="630"/>
                    </a:lnTo>
                    <a:lnTo>
                      <a:pt x="698" y="704"/>
                    </a:lnTo>
                    <a:lnTo>
                      <a:pt x="700" y="789"/>
                    </a:lnTo>
                    <a:lnTo>
                      <a:pt x="705" y="944"/>
                    </a:lnTo>
                    <a:lnTo>
                      <a:pt x="529" y="948"/>
                    </a:lnTo>
                    <a:lnTo>
                      <a:pt x="448" y="948"/>
                    </a:lnTo>
                    <a:lnTo>
                      <a:pt x="451" y="1106"/>
                    </a:lnTo>
                    <a:lnTo>
                      <a:pt x="451" y="1159"/>
                    </a:lnTo>
                    <a:lnTo>
                      <a:pt x="396" y="1159"/>
                    </a:lnTo>
                    <a:lnTo>
                      <a:pt x="397" y="1154"/>
                    </a:lnTo>
                    <a:lnTo>
                      <a:pt x="389" y="1148"/>
                    </a:lnTo>
                    <a:lnTo>
                      <a:pt x="382" y="1139"/>
                    </a:lnTo>
                    <a:lnTo>
                      <a:pt x="374" y="1128"/>
                    </a:lnTo>
                    <a:lnTo>
                      <a:pt x="362" y="1123"/>
                    </a:lnTo>
                    <a:lnTo>
                      <a:pt x="355" y="1116"/>
                    </a:lnTo>
                    <a:lnTo>
                      <a:pt x="346" y="1123"/>
                    </a:lnTo>
                    <a:lnTo>
                      <a:pt x="341" y="1134"/>
                    </a:lnTo>
                    <a:lnTo>
                      <a:pt x="306" y="1174"/>
                    </a:lnTo>
                    <a:lnTo>
                      <a:pt x="295" y="1183"/>
                    </a:lnTo>
                    <a:lnTo>
                      <a:pt x="287" y="1188"/>
                    </a:lnTo>
                    <a:lnTo>
                      <a:pt x="281" y="1194"/>
                    </a:lnTo>
                    <a:lnTo>
                      <a:pt x="255" y="1198"/>
                    </a:lnTo>
                    <a:lnTo>
                      <a:pt x="241" y="1190"/>
                    </a:lnTo>
                    <a:lnTo>
                      <a:pt x="217" y="1190"/>
                    </a:lnTo>
                    <a:lnTo>
                      <a:pt x="195" y="1205"/>
                    </a:lnTo>
                    <a:lnTo>
                      <a:pt x="182" y="1205"/>
                    </a:lnTo>
                    <a:lnTo>
                      <a:pt x="170" y="1206"/>
                    </a:lnTo>
                    <a:lnTo>
                      <a:pt x="159" y="1210"/>
                    </a:lnTo>
                    <a:lnTo>
                      <a:pt x="148" y="1213"/>
                    </a:lnTo>
                    <a:lnTo>
                      <a:pt x="127" y="1213"/>
                    </a:lnTo>
                    <a:lnTo>
                      <a:pt x="113" y="1210"/>
                    </a:lnTo>
                    <a:lnTo>
                      <a:pt x="102" y="1206"/>
                    </a:lnTo>
                    <a:lnTo>
                      <a:pt x="93" y="1205"/>
                    </a:lnTo>
                    <a:lnTo>
                      <a:pt x="88" y="1190"/>
                    </a:lnTo>
                    <a:lnTo>
                      <a:pt x="83" y="1183"/>
                    </a:lnTo>
                    <a:lnTo>
                      <a:pt x="73" y="1178"/>
                    </a:lnTo>
                    <a:lnTo>
                      <a:pt x="68" y="1171"/>
                    </a:lnTo>
                    <a:lnTo>
                      <a:pt x="50" y="1130"/>
                    </a:lnTo>
                    <a:lnTo>
                      <a:pt x="46" y="1123"/>
                    </a:lnTo>
                    <a:lnTo>
                      <a:pt x="46" y="1114"/>
                    </a:lnTo>
                    <a:lnTo>
                      <a:pt x="46" y="1106"/>
                    </a:lnTo>
                    <a:lnTo>
                      <a:pt x="46" y="1098"/>
                    </a:lnTo>
                  </a:path>
                </a:pathLst>
              </a:custGeom>
              <a:solidFill>
                <a:srgbClr val="E8E8E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77" name="Freeform 18"/>
              <p:cNvSpPr>
                <a:spLocks/>
              </p:cNvSpPr>
              <p:nvPr/>
            </p:nvSpPr>
            <p:spPr bwMode="auto">
              <a:xfrm>
                <a:off x="1972967" y="3349128"/>
                <a:ext cx="669524" cy="626793"/>
              </a:xfrm>
              <a:custGeom>
                <a:avLst/>
                <a:gdLst/>
                <a:ahLst/>
                <a:cxnLst>
                  <a:cxn ang="0">
                    <a:pos x="564" y="267"/>
                  </a:cxn>
                  <a:cxn ang="0">
                    <a:pos x="641" y="424"/>
                  </a:cxn>
                  <a:cxn ang="0">
                    <a:pos x="753" y="428"/>
                  </a:cxn>
                  <a:cxn ang="0">
                    <a:pos x="748" y="506"/>
                  </a:cxn>
                  <a:cxn ang="0">
                    <a:pos x="776" y="510"/>
                  </a:cxn>
                  <a:cxn ang="0">
                    <a:pos x="769" y="695"/>
                  </a:cxn>
                  <a:cxn ang="0">
                    <a:pos x="526" y="685"/>
                  </a:cxn>
                  <a:cxn ang="0">
                    <a:pos x="143" y="672"/>
                  </a:cxn>
                  <a:cxn ang="0">
                    <a:pos x="132" y="603"/>
                  </a:cxn>
                  <a:cxn ang="0">
                    <a:pos x="123" y="573"/>
                  </a:cxn>
                  <a:cxn ang="0">
                    <a:pos x="128" y="573"/>
                  </a:cxn>
                  <a:cxn ang="0">
                    <a:pos x="143" y="573"/>
                  </a:cxn>
                  <a:cxn ang="0">
                    <a:pos x="152" y="585"/>
                  </a:cxn>
                  <a:cxn ang="0">
                    <a:pos x="160" y="612"/>
                  </a:cxn>
                  <a:cxn ang="0">
                    <a:pos x="175" y="600"/>
                  </a:cxn>
                  <a:cxn ang="0">
                    <a:pos x="185" y="583"/>
                  </a:cxn>
                  <a:cxn ang="0">
                    <a:pos x="208" y="568"/>
                  </a:cxn>
                  <a:cxn ang="0">
                    <a:pos x="222" y="559"/>
                  </a:cxn>
                  <a:cxn ang="0">
                    <a:pos x="297" y="545"/>
                  </a:cxn>
                  <a:cxn ang="0">
                    <a:pos x="295" y="523"/>
                  </a:cxn>
                  <a:cxn ang="0">
                    <a:pos x="262" y="516"/>
                  </a:cxn>
                  <a:cxn ang="0">
                    <a:pos x="244" y="503"/>
                  </a:cxn>
                  <a:cxn ang="0">
                    <a:pos x="222" y="506"/>
                  </a:cxn>
                  <a:cxn ang="0">
                    <a:pos x="208" y="492"/>
                  </a:cxn>
                  <a:cxn ang="0">
                    <a:pos x="207" y="474"/>
                  </a:cxn>
                  <a:cxn ang="0">
                    <a:pos x="190" y="458"/>
                  </a:cxn>
                  <a:cxn ang="0">
                    <a:pos x="175" y="448"/>
                  </a:cxn>
                  <a:cxn ang="0">
                    <a:pos x="139" y="448"/>
                  </a:cxn>
                  <a:cxn ang="0">
                    <a:pos x="120" y="458"/>
                  </a:cxn>
                  <a:cxn ang="0">
                    <a:pos x="123" y="478"/>
                  </a:cxn>
                  <a:cxn ang="0">
                    <a:pos x="123" y="503"/>
                  </a:cxn>
                  <a:cxn ang="0">
                    <a:pos x="128" y="526"/>
                  </a:cxn>
                  <a:cxn ang="0">
                    <a:pos x="120" y="539"/>
                  </a:cxn>
                  <a:cxn ang="0">
                    <a:pos x="92" y="550"/>
                  </a:cxn>
                  <a:cxn ang="0">
                    <a:pos x="106" y="466"/>
                  </a:cxn>
                  <a:cxn ang="0">
                    <a:pos x="83" y="267"/>
                  </a:cxn>
                  <a:cxn ang="0">
                    <a:pos x="70" y="217"/>
                  </a:cxn>
                  <a:cxn ang="0">
                    <a:pos x="41" y="214"/>
                  </a:cxn>
                  <a:cxn ang="0">
                    <a:pos x="37" y="179"/>
                  </a:cxn>
                  <a:cxn ang="0">
                    <a:pos x="30" y="165"/>
                  </a:cxn>
                  <a:cxn ang="0">
                    <a:pos x="17" y="145"/>
                  </a:cxn>
                  <a:cxn ang="0">
                    <a:pos x="17" y="125"/>
                  </a:cxn>
                  <a:cxn ang="0">
                    <a:pos x="0" y="110"/>
                  </a:cxn>
                  <a:cxn ang="0">
                    <a:pos x="8" y="87"/>
                  </a:cxn>
                  <a:cxn ang="0">
                    <a:pos x="8" y="65"/>
                  </a:cxn>
                  <a:cxn ang="0">
                    <a:pos x="5" y="0"/>
                  </a:cxn>
                  <a:cxn ang="0">
                    <a:pos x="541" y="32"/>
                  </a:cxn>
                  <a:cxn ang="0">
                    <a:pos x="555" y="267"/>
                  </a:cxn>
                </a:cxnLst>
                <a:rect l="0" t="0" r="r" b="b"/>
                <a:pathLst>
                  <a:path w="777" h="696">
                    <a:moveTo>
                      <a:pt x="555" y="267"/>
                    </a:moveTo>
                    <a:lnTo>
                      <a:pt x="564" y="267"/>
                    </a:lnTo>
                    <a:lnTo>
                      <a:pt x="561" y="424"/>
                    </a:lnTo>
                    <a:lnTo>
                      <a:pt x="641" y="424"/>
                    </a:lnTo>
                    <a:lnTo>
                      <a:pt x="671" y="428"/>
                    </a:lnTo>
                    <a:lnTo>
                      <a:pt x="753" y="428"/>
                    </a:lnTo>
                    <a:lnTo>
                      <a:pt x="748" y="492"/>
                    </a:lnTo>
                    <a:lnTo>
                      <a:pt x="748" y="506"/>
                    </a:lnTo>
                    <a:lnTo>
                      <a:pt x="757" y="510"/>
                    </a:lnTo>
                    <a:lnTo>
                      <a:pt x="776" y="510"/>
                    </a:lnTo>
                    <a:lnTo>
                      <a:pt x="773" y="600"/>
                    </a:lnTo>
                    <a:lnTo>
                      <a:pt x="769" y="695"/>
                    </a:lnTo>
                    <a:lnTo>
                      <a:pt x="629" y="690"/>
                    </a:lnTo>
                    <a:lnTo>
                      <a:pt x="526" y="685"/>
                    </a:lnTo>
                    <a:lnTo>
                      <a:pt x="315" y="678"/>
                    </a:lnTo>
                    <a:lnTo>
                      <a:pt x="143" y="672"/>
                    </a:lnTo>
                    <a:lnTo>
                      <a:pt x="139" y="628"/>
                    </a:lnTo>
                    <a:lnTo>
                      <a:pt x="132" y="603"/>
                    </a:lnTo>
                    <a:lnTo>
                      <a:pt x="128" y="588"/>
                    </a:lnTo>
                    <a:lnTo>
                      <a:pt x="123" y="573"/>
                    </a:lnTo>
                    <a:lnTo>
                      <a:pt x="112" y="568"/>
                    </a:lnTo>
                    <a:lnTo>
                      <a:pt x="128" y="573"/>
                    </a:lnTo>
                    <a:lnTo>
                      <a:pt x="135" y="563"/>
                    </a:lnTo>
                    <a:lnTo>
                      <a:pt x="143" y="573"/>
                    </a:lnTo>
                    <a:lnTo>
                      <a:pt x="152" y="574"/>
                    </a:lnTo>
                    <a:lnTo>
                      <a:pt x="152" y="585"/>
                    </a:lnTo>
                    <a:lnTo>
                      <a:pt x="153" y="600"/>
                    </a:lnTo>
                    <a:lnTo>
                      <a:pt x="160" y="612"/>
                    </a:lnTo>
                    <a:lnTo>
                      <a:pt x="172" y="608"/>
                    </a:lnTo>
                    <a:lnTo>
                      <a:pt x="175" y="600"/>
                    </a:lnTo>
                    <a:lnTo>
                      <a:pt x="179" y="588"/>
                    </a:lnTo>
                    <a:lnTo>
                      <a:pt x="185" y="583"/>
                    </a:lnTo>
                    <a:lnTo>
                      <a:pt x="197" y="576"/>
                    </a:lnTo>
                    <a:lnTo>
                      <a:pt x="208" y="568"/>
                    </a:lnTo>
                    <a:lnTo>
                      <a:pt x="217" y="565"/>
                    </a:lnTo>
                    <a:lnTo>
                      <a:pt x="222" y="559"/>
                    </a:lnTo>
                    <a:lnTo>
                      <a:pt x="240" y="559"/>
                    </a:lnTo>
                    <a:lnTo>
                      <a:pt x="297" y="545"/>
                    </a:lnTo>
                    <a:lnTo>
                      <a:pt x="302" y="526"/>
                    </a:lnTo>
                    <a:lnTo>
                      <a:pt x="295" y="523"/>
                    </a:lnTo>
                    <a:lnTo>
                      <a:pt x="280" y="518"/>
                    </a:lnTo>
                    <a:lnTo>
                      <a:pt x="262" y="516"/>
                    </a:lnTo>
                    <a:lnTo>
                      <a:pt x="253" y="518"/>
                    </a:lnTo>
                    <a:lnTo>
                      <a:pt x="244" y="503"/>
                    </a:lnTo>
                    <a:lnTo>
                      <a:pt x="232" y="503"/>
                    </a:lnTo>
                    <a:lnTo>
                      <a:pt x="222" y="506"/>
                    </a:lnTo>
                    <a:lnTo>
                      <a:pt x="208" y="501"/>
                    </a:lnTo>
                    <a:lnTo>
                      <a:pt x="208" y="492"/>
                    </a:lnTo>
                    <a:lnTo>
                      <a:pt x="212" y="485"/>
                    </a:lnTo>
                    <a:lnTo>
                      <a:pt x="207" y="474"/>
                    </a:lnTo>
                    <a:lnTo>
                      <a:pt x="202" y="466"/>
                    </a:lnTo>
                    <a:lnTo>
                      <a:pt x="190" y="458"/>
                    </a:lnTo>
                    <a:lnTo>
                      <a:pt x="182" y="452"/>
                    </a:lnTo>
                    <a:lnTo>
                      <a:pt x="175" y="448"/>
                    </a:lnTo>
                    <a:lnTo>
                      <a:pt x="152" y="444"/>
                    </a:lnTo>
                    <a:lnTo>
                      <a:pt x="139" y="448"/>
                    </a:lnTo>
                    <a:lnTo>
                      <a:pt x="126" y="452"/>
                    </a:lnTo>
                    <a:lnTo>
                      <a:pt x="120" y="458"/>
                    </a:lnTo>
                    <a:lnTo>
                      <a:pt x="120" y="468"/>
                    </a:lnTo>
                    <a:lnTo>
                      <a:pt x="123" y="478"/>
                    </a:lnTo>
                    <a:lnTo>
                      <a:pt x="123" y="491"/>
                    </a:lnTo>
                    <a:lnTo>
                      <a:pt x="123" y="503"/>
                    </a:lnTo>
                    <a:lnTo>
                      <a:pt x="128" y="516"/>
                    </a:lnTo>
                    <a:lnTo>
                      <a:pt x="128" y="526"/>
                    </a:lnTo>
                    <a:lnTo>
                      <a:pt x="130" y="536"/>
                    </a:lnTo>
                    <a:lnTo>
                      <a:pt x="120" y="539"/>
                    </a:lnTo>
                    <a:lnTo>
                      <a:pt x="113" y="545"/>
                    </a:lnTo>
                    <a:lnTo>
                      <a:pt x="92" y="550"/>
                    </a:lnTo>
                    <a:lnTo>
                      <a:pt x="103" y="518"/>
                    </a:lnTo>
                    <a:lnTo>
                      <a:pt x="106" y="466"/>
                    </a:lnTo>
                    <a:lnTo>
                      <a:pt x="99" y="363"/>
                    </a:lnTo>
                    <a:lnTo>
                      <a:pt x="83" y="267"/>
                    </a:lnTo>
                    <a:lnTo>
                      <a:pt x="75" y="225"/>
                    </a:lnTo>
                    <a:lnTo>
                      <a:pt x="70" y="217"/>
                    </a:lnTo>
                    <a:lnTo>
                      <a:pt x="65" y="210"/>
                    </a:lnTo>
                    <a:lnTo>
                      <a:pt x="41" y="214"/>
                    </a:lnTo>
                    <a:lnTo>
                      <a:pt x="45" y="205"/>
                    </a:lnTo>
                    <a:lnTo>
                      <a:pt x="37" y="179"/>
                    </a:lnTo>
                    <a:lnTo>
                      <a:pt x="35" y="170"/>
                    </a:lnTo>
                    <a:lnTo>
                      <a:pt x="30" y="165"/>
                    </a:lnTo>
                    <a:lnTo>
                      <a:pt x="19" y="162"/>
                    </a:lnTo>
                    <a:lnTo>
                      <a:pt x="17" y="145"/>
                    </a:lnTo>
                    <a:lnTo>
                      <a:pt x="17" y="135"/>
                    </a:lnTo>
                    <a:lnTo>
                      <a:pt x="17" y="125"/>
                    </a:lnTo>
                    <a:lnTo>
                      <a:pt x="12" y="115"/>
                    </a:lnTo>
                    <a:lnTo>
                      <a:pt x="0" y="110"/>
                    </a:lnTo>
                    <a:lnTo>
                      <a:pt x="10" y="97"/>
                    </a:lnTo>
                    <a:lnTo>
                      <a:pt x="8" y="87"/>
                    </a:lnTo>
                    <a:lnTo>
                      <a:pt x="10" y="75"/>
                    </a:lnTo>
                    <a:lnTo>
                      <a:pt x="8" y="65"/>
                    </a:lnTo>
                    <a:lnTo>
                      <a:pt x="10" y="52"/>
                    </a:lnTo>
                    <a:lnTo>
                      <a:pt x="5" y="0"/>
                    </a:lnTo>
                    <a:lnTo>
                      <a:pt x="148" y="8"/>
                    </a:lnTo>
                    <a:lnTo>
                      <a:pt x="541" y="32"/>
                    </a:lnTo>
                    <a:lnTo>
                      <a:pt x="564" y="33"/>
                    </a:lnTo>
                    <a:lnTo>
                      <a:pt x="555" y="267"/>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78" name="Freeform 19"/>
              <p:cNvSpPr>
                <a:spLocks/>
              </p:cNvSpPr>
              <p:nvPr/>
            </p:nvSpPr>
            <p:spPr bwMode="auto">
              <a:xfrm>
                <a:off x="3622221" y="3343725"/>
                <a:ext cx="880636" cy="694334"/>
              </a:xfrm>
              <a:custGeom>
                <a:avLst/>
                <a:gdLst/>
                <a:ahLst/>
                <a:cxnLst>
                  <a:cxn ang="0">
                    <a:pos x="50" y="450"/>
                  </a:cxn>
                  <a:cxn ang="0">
                    <a:pos x="37" y="425"/>
                  </a:cxn>
                  <a:cxn ang="0">
                    <a:pos x="80" y="415"/>
                  </a:cxn>
                  <a:cxn ang="0">
                    <a:pos x="100" y="392"/>
                  </a:cxn>
                  <a:cxn ang="0">
                    <a:pos x="99" y="355"/>
                  </a:cxn>
                  <a:cxn ang="0">
                    <a:pos x="65" y="327"/>
                  </a:cxn>
                  <a:cxn ang="0">
                    <a:pos x="83" y="298"/>
                  </a:cxn>
                  <a:cxn ang="0">
                    <a:pos x="57" y="278"/>
                  </a:cxn>
                  <a:cxn ang="0">
                    <a:pos x="21" y="275"/>
                  </a:cxn>
                  <a:cxn ang="0">
                    <a:pos x="19" y="233"/>
                  </a:cxn>
                  <a:cxn ang="0">
                    <a:pos x="13" y="196"/>
                  </a:cxn>
                  <a:cxn ang="0">
                    <a:pos x="26" y="162"/>
                  </a:cxn>
                  <a:cxn ang="0">
                    <a:pos x="53" y="138"/>
                  </a:cxn>
                  <a:cxn ang="0">
                    <a:pos x="73" y="115"/>
                  </a:cxn>
                  <a:cxn ang="0">
                    <a:pos x="106" y="90"/>
                  </a:cxn>
                  <a:cxn ang="0">
                    <a:pos x="130" y="65"/>
                  </a:cxn>
                  <a:cxn ang="0">
                    <a:pos x="148" y="37"/>
                  </a:cxn>
                  <a:cxn ang="0">
                    <a:pos x="192" y="18"/>
                  </a:cxn>
                  <a:cxn ang="0">
                    <a:pos x="222" y="3"/>
                  </a:cxn>
                  <a:cxn ang="0">
                    <a:pos x="246" y="17"/>
                  </a:cxn>
                  <a:cxn ang="0">
                    <a:pos x="272" y="55"/>
                  </a:cxn>
                  <a:cxn ang="0">
                    <a:pos x="310" y="85"/>
                  </a:cxn>
                  <a:cxn ang="0">
                    <a:pos x="339" y="122"/>
                  </a:cxn>
                  <a:cxn ang="0">
                    <a:pos x="364" y="153"/>
                  </a:cxn>
                  <a:cxn ang="0">
                    <a:pos x="412" y="163"/>
                  </a:cxn>
                  <a:cxn ang="0">
                    <a:pos x="442" y="168"/>
                  </a:cxn>
                  <a:cxn ang="0">
                    <a:pos x="479" y="182"/>
                  </a:cxn>
                  <a:cxn ang="0">
                    <a:pos x="500" y="207"/>
                  </a:cxn>
                  <a:cxn ang="0">
                    <a:pos x="537" y="227"/>
                  </a:cxn>
                  <a:cxn ang="0">
                    <a:pos x="584" y="233"/>
                  </a:cxn>
                  <a:cxn ang="0">
                    <a:pos x="604" y="255"/>
                  </a:cxn>
                  <a:cxn ang="0">
                    <a:pos x="637" y="251"/>
                  </a:cxn>
                  <a:cxn ang="0">
                    <a:pos x="669" y="275"/>
                  </a:cxn>
                  <a:cxn ang="0">
                    <a:pos x="707" y="300"/>
                  </a:cxn>
                  <a:cxn ang="0">
                    <a:pos x="913" y="327"/>
                  </a:cxn>
                  <a:cxn ang="0">
                    <a:pos x="966" y="345"/>
                  </a:cxn>
                  <a:cxn ang="0">
                    <a:pos x="962" y="392"/>
                  </a:cxn>
                  <a:cxn ang="0">
                    <a:pos x="962" y="427"/>
                  </a:cxn>
                  <a:cxn ang="0">
                    <a:pos x="942" y="461"/>
                  </a:cxn>
                  <a:cxn ang="0">
                    <a:pos x="966" y="517"/>
                  </a:cxn>
                  <a:cxn ang="0">
                    <a:pos x="993" y="586"/>
                  </a:cxn>
                  <a:cxn ang="0">
                    <a:pos x="1016" y="690"/>
                  </a:cxn>
                  <a:cxn ang="0">
                    <a:pos x="1004" y="742"/>
                  </a:cxn>
                  <a:cxn ang="0">
                    <a:pos x="989" y="770"/>
                  </a:cxn>
                  <a:cxn ang="0">
                    <a:pos x="547" y="690"/>
                  </a:cxn>
                  <a:cxn ang="0">
                    <a:pos x="273" y="595"/>
                  </a:cxn>
                  <a:cxn ang="0">
                    <a:pos x="246" y="565"/>
                  </a:cxn>
                  <a:cxn ang="0">
                    <a:pos x="217" y="525"/>
                  </a:cxn>
                  <a:cxn ang="0">
                    <a:pos x="186" y="500"/>
                  </a:cxn>
                  <a:cxn ang="0">
                    <a:pos x="157" y="473"/>
                  </a:cxn>
                  <a:cxn ang="0">
                    <a:pos x="117" y="458"/>
                  </a:cxn>
                  <a:cxn ang="0">
                    <a:pos x="85" y="468"/>
                  </a:cxn>
                </a:cxnLst>
                <a:rect l="0" t="0" r="r" b="b"/>
                <a:pathLst>
                  <a:path w="1022" h="771">
                    <a:moveTo>
                      <a:pt x="59" y="465"/>
                    </a:moveTo>
                    <a:lnTo>
                      <a:pt x="53" y="460"/>
                    </a:lnTo>
                    <a:lnTo>
                      <a:pt x="53" y="458"/>
                    </a:lnTo>
                    <a:lnTo>
                      <a:pt x="50" y="450"/>
                    </a:lnTo>
                    <a:lnTo>
                      <a:pt x="41" y="450"/>
                    </a:lnTo>
                    <a:lnTo>
                      <a:pt x="37" y="441"/>
                    </a:lnTo>
                    <a:lnTo>
                      <a:pt x="32" y="430"/>
                    </a:lnTo>
                    <a:lnTo>
                      <a:pt x="37" y="425"/>
                    </a:lnTo>
                    <a:lnTo>
                      <a:pt x="46" y="412"/>
                    </a:lnTo>
                    <a:lnTo>
                      <a:pt x="55" y="410"/>
                    </a:lnTo>
                    <a:lnTo>
                      <a:pt x="68" y="407"/>
                    </a:lnTo>
                    <a:lnTo>
                      <a:pt x="80" y="415"/>
                    </a:lnTo>
                    <a:lnTo>
                      <a:pt x="88" y="412"/>
                    </a:lnTo>
                    <a:lnTo>
                      <a:pt x="99" y="410"/>
                    </a:lnTo>
                    <a:lnTo>
                      <a:pt x="105" y="403"/>
                    </a:lnTo>
                    <a:lnTo>
                      <a:pt x="100" y="392"/>
                    </a:lnTo>
                    <a:lnTo>
                      <a:pt x="97" y="383"/>
                    </a:lnTo>
                    <a:lnTo>
                      <a:pt x="97" y="376"/>
                    </a:lnTo>
                    <a:lnTo>
                      <a:pt x="100" y="367"/>
                    </a:lnTo>
                    <a:lnTo>
                      <a:pt x="99" y="355"/>
                    </a:lnTo>
                    <a:lnTo>
                      <a:pt x="93" y="343"/>
                    </a:lnTo>
                    <a:lnTo>
                      <a:pt x="85" y="338"/>
                    </a:lnTo>
                    <a:lnTo>
                      <a:pt x="75" y="338"/>
                    </a:lnTo>
                    <a:lnTo>
                      <a:pt x="65" y="327"/>
                    </a:lnTo>
                    <a:lnTo>
                      <a:pt x="68" y="318"/>
                    </a:lnTo>
                    <a:lnTo>
                      <a:pt x="73" y="313"/>
                    </a:lnTo>
                    <a:lnTo>
                      <a:pt x="80" y="305"/>
                    </a:lnTo>
                    <a:lnTo>
                      <a:pt x="83" y="298"/>
                    </a:lnTo>
                    <a:lnTo>
                      <a:pt x="80" y="288"/>
                    </a:lnTo>
                    <a:lnTo>
                      <a:pt x="73" y="280"/>
                    </a:lnTo>
                    <a:lnTo>
                      <a:pt x="66" y="273"/>
                    </a:lnTo>
                    <a:lnTo>
                      <a:pt x="57" y="278"/>
                    </a:lnTo>
                    <a:lnTo>
                      <a:pt x="48" y="278"/>
                    </a:lnTo>
                    <a:lnTo>
                      <a:pt x="41" y="275"/>
                    </a:lnTo>
                    <a:lnTo>
                      <a:pt x="32" y="275"/>
                    </a:lnTo>
                    <a:lnTo>
                      <a:pt x="21" y="275"/>
                    </a:lnTo>
                    <a:lnTo>
                      <a:pt x="19" y="263"/>
                    </a:lnTo>
                    <a:lnTo>
                      <a:pt x="12" y="255"/>
                    </a:lnTo>
                    <a:lnTo>
                      <a:pt x="15" y="245"/>
                    </a:lnTo>
                    <a:lnTo>
                      <a:pt x="19" y="233"/>
                    </a:lnTo>
                    <a:lnTo>
                      <a:pt x="12" y="225"/>
                    </a:lnTo>
                    <a:lnTo>
                      <a:pt x="0" y="213"/>
                    </a:lnTo>
                    <a:lnTo>
                      <a:pt x="5" y="198"/>
                    </a:lnTo>
                    <a:lnTo>
                      <a:pt x="13" y="196"/>
                    </a:lnTo>
                    <a:lnTo>
                      <a:pt x="13" y="188"/>
                    </a:lnTo>
                    <a:lnTo>
                      <a:pt x="23" y="182"/>
                    </a:lnTo>
                    <a:lnTo>
                      <a:pt x="23" y="173"/>
                    </a:lnTo>
                    <a:lnTo>
                      <a:pt x="26" y="162"/>
                    </a:lnTo>
                    <a:lnTo>
                      <a:pt x="26" y="155"/>
                    </a:lnTo>
                    <a:lnTo>
                      <a:pt x="35" y="150"/>
                    </a:lnTo>
                    <a:lnTo>
                      <a:pt x="46" y="143"/>
                    </a:lnTo>
                    <a:lnTo>
                      <a:pt x="53" y="138"/>
                    </a:lnTo>
                    <a:lnTo>
                      <a:pt x="55" y="130"/>
                    </a:lnTo>
                    <a:lnTo>
                      <a:pt x="59" y="125"/>
                    </a:lnTo>
                    <a:lnTo>
                      <a:pt x="66" y="115"/>
                    </a:lnTo>
                    <a:lnTo>
                      <a:pt x="73" y="115"/>
                    </a:lnTo>
                    <a:lnTo>
                      <a:pt x="80" y="110"/>
                    </a:lnTo>
                    <a:lnTo>
                      <a:pt x="88" y="106"/>
                    </a:lnTo>
                    <a:lnTo>
                      <a:pt x="100" y="105"/>
                    </a:lnTo>
                    <a:lnTo>
                      <a:pt x="106" y="90"/>
                    </a:lnTo>
                    <a:lnTo>
                      <a:pt x="112" y="85"/>
                    </a:lnTo>
                    <a:lnTo>
                      <a:pt x="117" y="71"/>
                    </a:lnTo>
                    <a:lnTo>
                      <a:pt x="120" y="66"/>
                    </a:lnTo>
                    <a:lnTo>
                      <a:pt x="130" y="65"/>
                    </a:lnTo>
                    <a:lnTo>
                      <a:pt x="135" y="57"/>
                    </a:lnTo>
                    <a:lnTo>
                      <a:pt x="143" y="55"/>
                    </a:lnTo>
                    <a:lnTo>
                      <a:pt x="146" y="46"/>
                    </a:lnTo>
                    <a:lnTo>
                      <a:pt x="148" y="37"/>
                    </a:lnTo>
                    <a:lnTo>
                      <a:pt x="153" y="25"/>
                    </a:lnTo>
                    <a:lnTo>
                      <a:pt x="170" y="25"/>
                    </a:lnTo>
                    <a:lnTo>
                      <a:pt x="185" y="25"/>
                    </a:lnTo>
                    <a:lnTo>
                      <a:pt x="192" y="18"/>
                    </a:lnTo>
                    <a:lnTo>
                      <a:pt x="192" y="12"/>
                    </a:lnTo>
                    <a:lnTo>
                      <a:pt x="199" y="3"/>
                    </a:lnTo>
                    <a:lnTo>
                      <a:pt x="210" y="3"/>
                    </a:lnTo>
                    <a:lnTo>
                      <a:pt x="222" y="3"/>
                    </a:lnTo>
                    <a:lnTo>
                      <a:pt x="230" y="0"/>
                    </a:lnTo>
                    <a:lnTo>
                      <a:pt x="232" y="3"/>
                    </a:lnTo>
                    <a:lnTo>
                      <a:pt x="242" y="8"/>
                    </a:lnTo>
                    <a:lnTo>
                      <a:pt x="246" y="17"/>
                    </a:lnTo>
                    <a:lnTo>
                      <a:pt x="250" y="25"/>
                    </a:lnTo>
                    <a:lnTo>
                      <a:pt x="252" y="35"/>
                    </a:lnTo>
                    <a:lnTo>
                      <a:pt x="259" y="40"/>
                    </a:lnTo>
                    <a:lnTo>
                      <a:pt x="272" y="55"/>
                    </a:lnTo>
                    <a:lnTo>
                      <a:pt x="282" y="57"/>
                    </a:lnTo>
                    <a:lnTo>
                      <a:pt x="290" y="65"/>
                    </a:lnTo>
                    <a:lnTo>
                      <a:pt x="305" y="71"/>
                    </a:lnTo>
                    <a:lnTo>
                      <a:pt x="310" y="85"/>
                    </a:lnTo>
                    <a:lnTo>
                      <a:pt x="324" y="93"/>
                    </a:lnTo>
                    <a:lnTo>
                      <a:pt x="332" y="105"/>
                    </a:lnTo>
                    <a:lnTo>
                      <a:pt x="339" y="110"/>
                    </a:lnTo>
                    <a:lnTo>
                      <a:pt x="339" y="122"/>
                    </a:lnTo>
                    <a:lnTo>
                      <a:pt x="346" y="122"/>
                    </a:lnTo>
                    <a:lnTo>
                      <a:pt x="353" y="133"/>
                    </a:lnTo>
                    <a:lnTo>
                      <a:pt x="355" y="146"/>
                    </a:lnTo>
                    <a:lnTo>
                      <a:pt x="364" y="153"/>
                    </a:lnTo>
                    <a:lnTo>
                      <a:pt x="375" y="150"/>
                    </a:lnTo>
                    <a:lnTo>
                      <a:pt x="395" y="158"/>
                    </a:lnTo>
                    <a:lnTo>
                      <a:pt x="402" y="162"/>
                    </a:lnTo>
                    <a:lnTo>
                      <a:pt x="412" y="163"/>
                    </a:lnTo>
                    <a:lnTo>
                      <a:pt x="419" y="155"/>
                    </a:lnTo>
                    <a:lnTo>
                      <a:pt x="426" y="158"/>
                    </a:lnTo>
                    <a:lnTo>
                      <a:pt x="437" y="158"/>
                    </a:lnTo>
                    <a:lnTo>
                      <a:pt x="442" y="168"/>
                    </a:lnTo>
                    <a:lnTo>
                      <a:pt x="450" y="175"/>
                    </a:lnTo>
                    <a:lnTo>
                      <a:pt x="457" y="175"/>
                    </a:lnTo>
                    <a:lnTo>
                      <a:pt x="467" y="182"/>
                    </a:lnTo>
                    <a:lnTo>
                      <a:pt x="479" y="182"/>
                    </a:lnTo>
                    <a:lnTo>
                      <a:pt x="486" y="188"/>
                    </a:lnTo>
                    <a:lnTo>
                      <a:pt x="487" y="198"/>
                    </a:lnTo>
                    <a:lnTo>
                      <a:pt x="493" y="205"/>
                    </a:lnTo>
                    <a:lnTo>
                      <a:pt x="500" y="207"/>
                    </a:lnTo>
                    <a:lnTo>
                      <a:pt x="507" y="213"/>
                    </a:lnTo>
                    <a:lnTo>
                      <a:pt x="519" y="222"/>
                    </a:lnTo>
                    <a:lnTo>
                      <a:pt x="529" y="227"/>
                    </a:lnTo>
                    <a:lnTo>
                      <a:pt x="537" y="227"/>
                    </a:lnTo>
                    <a:lnTo>
                      <a:pt x="544" y="227"/>
                    </a:lnTo>
                    <a:lnTo>
                      <a:pt x="559" y="225"/>
                    </a:lnTo>
                    <a:lnTo>
                      <a:pt x="572" y="227"/>
                    </a:lnTo>
                    <a:lnTo>
                      <a:pt x="584" y="233"/>
                    </a:lnTo>
                    <a:lnTo>
                      <a:pt x="586" y="243"/>
                    </a:lnTo>
                    <a:lnTo>
                      <a:pt x="587" y="255"/>
                    </a:lnTo>
                    <a:lnTo>
                      <a:pt x="595" y="260"/>
                    </a:lnTo>
                    <a:lnTo>
                      <a:pt x="604" y="255"/>
                    </a:lnTo>
                    <a:lnTo>
                      <a:pt x="613" y="245"/>
                    </a:lnTo>
                    <a:lnTo>
                      <a:pt x="619" y="240"/>
                    </a:lnTo>
                    <a:lnTo>
                      <a:pt x="629" y="250"/>
                    </a:lnTo>
                    <a:lnTo>
                      <a:pt x="637" y="251"/>
                    </a:lnTo>
                    <a:lnTo>
                      <a:pt x="644" y="260"/>
                    </a:lnTo>
                    <a:lnTo>
                      <a:pt x="659" y="263"/>
                    </a:lnTo>
                    <a:lnTo>
                      <a:pt x="664" y="265"/>
                    </a:lnTo>
                    <a:lnTo>
                      <a:pt x="669" y="275"/>
                    </a:lnTo>
                    <a:lnTo>
                      <a:pt x="677" y="285"/>
                    </a:lnTo>
                    <a:lnTo>
                      <a:pt x="687" y="285"/>
                    </a:lnTo>
                    <a:lnTo>
                      <a:pt x="702" y="293"/>
                    </a:lnTo>
                    <a:lnTo>
                      <a:pt x="707" y="300"/>
                    </a:lnTo>
                    <a:lnTo>
                      <a:pt x="902" y="298"/>
                    </a:lnTo>
                    <a:lnTo>
                      <a:pt x="902" y="308"/>
                    </a:lnTo>
                    <a:lnTo>
                      <a:pt x="906" y="318"/>
                    </a:lnTo>
                    <a:lnTo>
                      <a:pt x="913" y="327"/>
                    </a:lnTo>
                    <a:lnTo>
                      <a:pt x="924" y="330"/>
                    </a:lnTo>
                    <a:lnTo>
                      <a:pt x="951" y="328"/>
                    </a:lnTo>
                    <a:lnTo>
                      <a:pt x="962" y="335"/>
                    </a:lnTo>
                    <a:lnTo>
                      <a:pt x="966" y="345"/>
                    </a:lnTo>
                    <a:lnTo>
                      <a:pt x="962" y="355"/>
                    </a:lnTo>
                    <a:lnTo>
                      <a:pt x="966" y="367"/>
                    </a:lnTo>
                    <a:lnTo>
                      <a:pt x="960" y="381"/>
                    </a:lnTo>
                    <a:lnTo>
                      <a:pt x="962" y="392"/>
                    </a:lnTo>
                    <a:lnTo>
                      <a:pt x="966" y="403"/>
                    </a:lnTo>
                    <a:lnTo>
                      <a:pt x="966" y="410"/>
                    </a:lnTo>
                    <a:lnTo>
                      <a:pt x="966" y="421"/>
                    </a:lnTo>
                    <a:lnTo>
                      <a:pt x="962" y="427"/>
                    </a:lnTo>
                    <a:lnTo>
                      <a:pt x="954" y="432"/>
                    </a:lnTo>
                    <a:lnTo>
                      <a:pt x="949" y="440"/>
                    </a:lnTo>
                    <a:lnTo>
                      <a:pt x="944" y="450"/>
                    </a:lnTo>
                    <a:lnTo>
                      <a:pt x="942" y="461"/>
                    </a:lnTo>
                    <a:lnTo>
                      <a:pt x="942" y="473"/>
                    </a:lnTo>
                    <a:lnTo>
                      <a:pt x="944" y="483"/>
                    </a:lnTo>
                    <a:lnTo>
                      <a:pt x="962" y="500"/>
                    </a:lnTo>
                    <a:lnTo>
                      <a:pt x="966" y="517"/>
                    </a:lnTo>
                    <a:lnTo>
                      <a:pt x="967" y="528"/>
                    </a:lnTo>
                    <a:lnTo>
                      <a:pt x="967" y="538"/>
                    </a:lnTo>
                    <a:lnTo>
                      <a:pt x="976" y="552"/>
                    </a:lnTo>
                    <a:lnTo>
                      <a:pt x="993" y="586"/>
                    </a:lnTo>
                    <a:lnTo>
                      <a:pt x="994" y="605"/>
                    </a:lnTo>
                    <a:lnTo>
                      <a:pt x="993" y="630"/>
                    </a:lnTo>
                    <a:lnTo>
                      <a:pt x="994" y="660"/>
                    </a:lnTo>
                    <a:lnTo>
                      <a:pt x="1016" y="690"/>
                    </a:lnTo>
                    <a:lnTo>
                      <a:pt x="1021" y="702"/>
                    </a:lnTo>
                    <a:lnTo>
                      <a:pt x="1016" y="715"/>
                    </a:lnTo>
                    <a:lnTo>
                      <a:pt x="1011" y="733"/>
                    </a:lnTo>
                    <a:lnTo>
                      <a:pt x="1004" y="742"/>
                    </a:lnTo>
                    <a:lnTo>
                      <a:pt x="994" y="750"/>
                    </a:lnTo>
                    <a:lnTo>
                      <a:pt x="989" y="753"/>
                    </a:lnTo>
                    <a:lnTo>
                      <a:pt x="989" y="762"/>
                    </a:lnTo>
                    <a:lnTo>
                      <a:pt x="989" y="770"/>
                    </a:lnTo>
                    <a:lnTo>
                      <a:pt x="675" y="770"/>
                    </a:lnTo>
                    <a:lnTo>
                      <a:pt x="631" y="770"/>
                    </a:lnTo>
                    <a:lnTo>
                      <a:pt x="631" y="690"/>
                    </a:lnTo>
                    <a:lnTo>
                      <a:pt x="547" y="690"/>
                    </a:lnTo>
                    <a:lnTo>
                      <a:pt x="547" y="611"/>
                    </a:lnTo>
                    <a:lnTo>
                      <a:pt x="284" y="615"/>
                    </a:lnTo>
                    <a:lnTo>
                      <a:pt x="273" y="605"/>
                    </a:lnTo>
                    <a:lnTo>
                      <a:pt x="273" y="595"/>
                    </a:lnTo>
                    <a:lnTo>
                      <a:pt x="264" y="591"/>
                    </a:lnTo>
                    <a:lnTo>
                      <a:pt x="260" y="580"/>
                    </a:lnTo>
                    <a:lnTo>
                      <a:pt x="257" y="572"/>
                    </a:lnTo>
                    <a:lnTo>
                      <a:pt x="246" y="565"/>
                    </a:lnTo>
                    <a:lnTo>
                      <a:pt x="242" y="543"/>
                    </a:lnTo>
                    <a:lnTo>
                      <a:pt x="233" y="538"/>
                    </a:lnTo>
                    <a:lnTo>
                      <a:pt x="220" y="533"/>
                    </a:lnTo>
                    <a:lnTo>
                      <a:pt x="217" y="525"/>
                    </a:lnTo>
                    <a:lnTo>
                      <a:pt x="208" y="513"/>
                    </a:lnTo>
                    <a:lnTo>
                      <a:pt x="200" y="510"/>
                    </a:lnTo>
                    <a:lnTo>
                      <a:pt x="193" y="505"/>
                    </a:lnTo>
                    <a:lnTo>
                      <a:pt x="186" y="500"/>
                    </a:lnTo>
                    <a:lnTo>
                      <a:pt x="180" y="493"/>
                    </a:lnTo>
                    <a:lnTo>
                      <a:pt x="170" y="488"/>
                    </a:lnTo>
                    <a:lnTo>
                      <a:pt x="160" y="483"/>
                    </a:lnTo>
                    <a:lnTo>
                      <a:pt x="157" y="473"/>
                    </a:lnTo>
                    <a:lnTo>
                      <a:pt x="146" y="468"/>
                    </a:lnTo>
                    <a:lnTo>
                      <a:pt x="135" y="461"/>
                    </a:lnTo>
                    <a:lnTo>
                      <a:pt x="125" y="460"/>
                    </a:lnTo>
                    <a:lnTo>
                      <a:pt x="117" y="458"/>
                    </a:lnTo>
                    <a:lnTo>
                      <a:pt x="108" y="458"/>
                    </a:lnTo>
                    <a:lnTo>
                      <a:pt x="100" y="460"/>
                    </a:lnTo>
                    <a:lnTo>
                      <a:pt x="93" y="465"/>
                    </a:lnTo>
                    <a:lnTo>
                      <a:pt x="85" y="468"/>
                    </a:lnTo>
                    <a:lnTo>
                      <a:pt x="73" y="461"/>
                    </a:lnTo>
                    <a:lnTo>
                      <a:pt x="66" y="472"/>
                    </a:lnTo>
                    <a:lnTo>
                      <a:pt x="59" y="465"/>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79" name="Freeform 20"/>
              <p:cNvSpPr>
                <a:spLocks/>
              </p:cNvSpPr>
              <p:nvPr/>
            </p:nvSpPr>
            <p:spPr bwMode="auto">
              <a:xfrm>
                <a:off x="3521404" y="4600010"/>
                <a:ext cx="1017643" cy="358424"/>
              </a:xfrm>
              <a:custGeom>
                <a:avLst/>
                <a:gdLst/>
                <a:ahLst/>
                <a:cxnLst>
                  <a:cxn ang="0">
                    <a:pos x="1180" y="3"/>
                  </a:cxn>
                  <a:cxn ang="0">
                    <a:pos x="1180" y="184"/>
                  </a:cxn>
                  <a:cxn ang="0">
                    <a:pos x="1155" y="193"/>
                  </a:cxn>
                  <a:cxn ang="0">
                    <a:pos x="1118" y="195"/>
                  </a:cxn>
                  <a:cxn ang="0">
                    <a:pos x="1093" y="207"/>
                  </a:cxn>
                  <a:cxn ang="0">
                    <a:pos x="1046" y="233"/>
                  </a:cxn>
                  <a:cxn ang="0">
                    <a:pos x="996" y="244"/>
                  </a:cxn>
                  <a:cxn ang="0">
                    <a:pos x="978" y="255"/>
                  </a:cxn>
                  <a:cxn ang="0">
                    <a:pos x="948" y="289"/>
                  </a:cxn>
                  <a:cxn ang="0">
                    <a:pos x="901" y="293"/>
                  </a:cxn>
                  <a:cxn ang="0">
                    <a:pos x="821" y="312"/>
                  </a:cxn>
                  <a:cxn ang="0">
                    <a:pos x="779" y="315"/>
                  </a:cxn>
                  <a:cxn ang="0">
                    <a:pos x="767" y="318"/>
                  </a:cxn>
                  <a:cxn ang="0">
                    <a:pos x="749" y="312"/>
                  </a:cxn>
                  <a:cxn ang="0">
                    <a:pos x="712" y="277"/>
                  </a:cxn>
                  <a:cxn ang="0">
                    <a:pos x="691" y="269"/>
                  </a:cxn>
                  <a:cxn ang="0">
                    <a:pos x="661" y="270"/>
                  </a:cxn>
                  <a:cxn ang="0">
                    <a:pos x="649" y="280"/>
                  </a:cxn>
                  <a:cxn ang="0">
                    <a:pos x="638" y="285"/>
                  </a:cxn>
                  <a:cxn ang="0">
                    <a:pos x="626" y="297"/>
                  </a:cxn>
                  <a:cxn ang="0">
                    <a:pos x="522" y="335"/>
                  </a:cxn>
                  <a:cxn ang="0">
                    <a:pos x="511" y="338"/>
                  </a:cxn>
                  <a:cxn ang="0">
                    <a:pos x="484" y="363"/>
                  </a:cxn>
                  <a:cxn ang="0">
                    <a:pos x="471" y="363"/>
                  </a:cxn>
                  <a:cxn ang="0">
                    <a:pos x="451" y="352"/>
                  </a:cxn>
                  <a:cxn ang="0">
                    <a:pos x="427" y="358"/>
                  </a:cxn>
                  <a:cxn ang="0">
                    <a:pos x="407" y="354"/>
                  </a:cxn>
                  <a:cxn ang="0">
                    <a:pos x="391" y="354"/>
                  </a:cxn>
                  <a:cxn ang="0">
                    <a:pos x="367" y="354"/>
                  </a:cxn>
                  <a:cxn ang="0">
                    <a:pos x="355" y="358"/>
                  </a:cxn>
                  <a:cxn ang="0">
                    <a:pos x="333" y="378"/>
                  </a:cxn>
                  <a:cxn ang="0">
                    <a:pos x="322" y="392"/>
                  </a:cxn>
                  <a:cxn ang="0">
                    <a:pos x="313" y="397"/>
                  </a:cxn>
                  <a:cxn ang="0">
                    <a:pos x="287" y="397"/>
                  </a:cxn>
                  <a:cxn ang="0">
                    <a:pos x="279" y="387"/>
                  </a:cxn>
                  <a:cxn ang="0">
                    <a:pos x="279" y="377"/>
                  </a:cxn>
                  <a:cxn ang="0">
                    <a:pos x="277" y="354"/>
                  </a:cxn>
                  <a:cxn ang="0">
                    <a:pos x="265" y="338"/>
                  </a:cxn>
                  <a:cxn ang="0">
                    <a:pos x="217" y="323"/>
                  </a:cxn>
                  <a:cxn ang="0">
                    <a:pos x="200" y="312"/>
                  </a:cxn>
                  <a:cxn ang="0">
                    <a:pos x="184" y="305"/>
                  </a:cxn>
                  <a:cxn ang="0">
                    <a:pos x="159" y="309"/>
                  </a:cxn>
                  <a:cxn ang="0">
                    <a:pos x="140" y="318"/>
                  </a:cxn>
                  <a:cxn ang="0">
                    <a:pos x="125" y="318"/>
                  </a:cxn>
                  <a:cxn ang="0">
                    <a:pos x="113" y="312"/>
                  </a:cxn>
                  <a:cxn ang="0">
                    <a:pos x="99" y="309"/>
                  </a:cxn>
                  <a:cxn ang="0">
                    <a:pos x="72" y="293"/>
                  </a:cxn>
                  <a:cxn ang="0">
                    <a:pos x="55" y="289"/>
                  </a:cxn>
                  <a:cxn ang="0">
                    <a:pos x="59" y="277"/>
                  </a:cxn>
                  <a:cxn ang="0">
                    <a:pos x="55" y="265"/>
                  </a:cxn>
                  <a:cxn ang="0">
                    <a:pos x="48" y="258"/>
                  </a:cxn>
                  <a:cxn ang="0">
                    <a:pos x="48" y="244"/>
                  </a:cxn>
                  <a:cxn ang="0">
                    <a:pos x="55" y="238"/>
                  </a:cxn>
                  <a:cxn ang="0">
                    <a:pos x="65" y="237"/>
                  </a:cxn>
                  <a:cxn ang="0">
                    <a:pos x="0" y="237"/>
                  </a:cxn>
                  <a:cxn ang="0">
                    <a:pos x="0" y="165"/>
                  </a:cxn>
                  <a:cxn ang="0">
                    <a:pos x="0" y="0"/>
                  </a:cxn>
                  <a:cxn ang="0">
                    <a:pos x="60" y="3"/>
                  </a:cxn>
                  <a:cxn ang="0">
                    <a:pos x="113" y="3"/>
                  </a:cxn>
                  <a:cxn ang="0">
                    <a:pos x="299" y="3"/>
                  </a:cxn>
                  <a:cxn ang="0">
                    <a:pos x="861" y="5"/>
                  </a:cxn>
                  <a:cxn ang="0">
                    <a:pos x="879" y="5"/>
                  </a:cxn>
                  <a:cxn ang="0">
                    <a:pos x="1180" y="3"/>
                  </a:cxn>
                </a:cxnLst>
                <a:rect l="0" t="0" r="r" b="b"/>
                <a:pathLst>
                  <a:path w="1181" h="398">
                    <a:moveTo>
                      <a:pt x="1180" y="3"/>
                    </a:moveTo>
                    <a:lnTo>
                      <a:pt x="1180" y="184"/>
                    </a:lnTo>
                    <a:lnTo>
                      <a:pt x="1155" y="193"/>
                    </a:lnTo>
                    <a:lnTo>
                      <a:pt x="1118" y="195"/>
                    </a:lnTo>
                    <a:lnTo>
                      <a:pt x="1093" y="207"/>
                    </a:lnTo>
                    <a:lnTo>
                      <a:pt x="1046" y="233"/>
                    </a:lnTo>
                    <a:lnTo>
                      <a:pt x="996" y="244"/>
                    </a:lnTo>
                    <a:lnTo>
                      <a:pt x="978" y="255"/>
                    </a:lnTo>
                    <a:lnTo>
                      <a:pt x="948" y="289"/>
                    </a:lnTo>
                    <a:lnTo>
                      <a:pt x="901" y="293"/>
                    </a:lnTo>
                    <a:lnTo>
                      <a:pt x="821" y="312"/>
                    </a:lnTo>
                    <a:lnTo>
                      <a:pt x="779" y="315"/>
                    </a:lnTo>
                    <a:lnTo>
                      <a:pt x="767" y="318"/>
                    </a:lnTo>
                    <a:lnTo>
                      <a:pt x="749" y="312"/>
                    </a:lnTo>
                    <a:lnTo>
                      <a:pt x="712" y="277"/>
                    </a:lnTo>
                    <a:lnTo>
                      <a:pt x="691" y="269"/>
                    </a:lnTo>
                    <a:lnTo>
                      <a:pt x="661" y="270"/>
                    </a:lnTo>
                    <a:lnTo>
                      <a:pt x="649" y="280"/>
                    </a:lnTo>
                    <a:lnTo>
                      <a:pt x="638" y="285"/>
                    </a:lnTo>
                    <a:lnTo>
                      <a:pt x="626" y="297"/>
                    </a:lnTo>
                    <a:lnTo>
                      <a:pt x="522" y="335"/>
                    </a:lnTo>
                    <a:lnTo>
                      <a:pt x="511" y="338"/>
                    </a:lnTo>
                    <a:lnTo>
                      <a:pt x="484" y="363"/>
                    </a:lnTo>
                    <a:lnTo>
                      <a:pt x="471" y="363"/>
                    </a:lnTo>
                    <a:lnTo>
                      <a:pt x="451" y="352"/>
                    </a:lnTo>
                    <a:lnTo>
                      <a:pt x="427" y="358"/>
                    </a:lnTo>
                    <a:lnTo>
                      <a:pt x="407" y="354"/>
                    </a:lnTo>
                    <a:lnTo>
                      <a:pt x="391" y="354"/>
                    </a:lnTo>
                    <a:lnTo>
                      <a:pt x="367" y="354"/>
                    </a:lnTo>
                    <a:lnTo>
                      <a:pt x="355" y="358"/>
                    </a:lnTo>
                    <a:lnTo>
                      <a:pt x="333" y="378"/>
                    </a:lnTo>
                    <a:lnTo>
                      <a:pt x="322" y="392"/>
                    </a:lnTo>
                    <a:lnTo>
                      <a:pt x="313" y="397"/>
                    </a:lnTo>
                    <a:lnTo>
                      <a:pt x="287" y="397"/>
                    </a:lnTo>
                    <a:lnTo>
                      <a:pt x="279" y="387"/>
                    </a:lnTo>
                    <a:lnTo>
                      <a:pt x="279" y="377"/>
                    </a:lnTo>
                    <a:lnTo>
                      <a:pt x="277" y="354"/>
                    </a:lnTo>
                    <a:lnTo>
                      <a:pt x="265" y="338"/>
                    </a:lnTo>
                    <a:lnTo>
                      <a:pt x="217" y="323"/>
                    </a:lnTo>
                    <a:lnTo>
                      <a:pt x="200" y="312"/>
                    </a:lnTo>
                    <a:lnTo>
                      <a:pt x="184" y="305"/>
                    </a:lnTo>
                    <a:lnTo>
                      <a:pt x="159" y="309"/>
                    </a:lnTo>
                    <a:lnTo>
                      <a:pt x="140" y="318"/>
                    </a:lnTo>
                    <a:lnTo>
                      <a:pt x="125" y="318"/>
                    </a:lnTo>
                    <a:lnTo>
                      <a:pt x="113" y="312"/>
                    </a:lnTo>
                    <a:lnTo>
                      <a:pt x="99" y="309"/>
                    </a:lnTo>
                    <a:lnTo>
                      <a:pt x="72" y="293"/>
                    </a:lnTo>
                    <a:lnTo>
                      <a:pt x="55" y="289"/>
                    </a:lnTo>
                    <a:lnTo>
                      <a:pt x="59" y="277"/>
                    </a:lnTo>
                    <a:lnTo>
                      <a:pt x="55" y="265"/>
                    </a:lnTo>
                    <a:lnTo>
                      <a:pt x="48" y="258"/>
                    </a:lnTo>
                    <a:lnTo>
                      <a:pt x="48" y="244"/>
                    </a:lnTo>
                    <a:lnTo>
                      <a:pt x="55" y="238"/>
                    </a:lnTo>
                    <a:lnTo>
                      <a:pt x="65" y="237"/>
                    </a:lnTo>
                    <a:lnTo>
                      <a:pt x="0" y="237"/>
                    </a:lnTo>
                    <a:lnTo>
                      <a:pt x="0" y="165"/>
                    </a:lnTo>
                    <a:lnTo>
                      <a:pt x="0" y="0"/>
                    </a:lnTo>
                    <a:lnTo>
                      <a:pt x="60" y="3"/>
                    </a:lnTo>
                    <a:lnTo>
                      <a:pt x="113" y="3"/>
                    </a:lnTo>
                    <a:lnTo>
                      <a:pt x="299" y="3"/>
                    </a:lnTo>
                    <a:lnTo>
                      <a:pt x="861" y="5"/>
                    </a:lnTo>
                    <a:lnTo>
                      <a:pt x="879" y="5"/>
                    </a:lnTo>
                    <a:lnTo>
                      <a:pt x="1180" y="3"/>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80" name="Freeform 21"/>
              <p:cNvSpPr>
                <a:spLocks/>
              </p:cNvSpPr>
              <p:nvPr/>
            </p:nvSpPr>
            <p:spPr bwMode="auto">
              <a:xfrm>
                <a:off x="2511516" y="3971417"/>
                <a:ext cx="1163267" cy="352121"/>
              </a:xfrm>
              <a:custGeom>
                <a:avLst/>
                <a:gdLst/>
                <a:ahLst/>
                <a:cxnLst>
                  <a:cxn ang="0">
                    <a:pos x="1324" y="365"/>
                  </a:cxn>
                  <a:cxn ang="0">
                    <a:pos x="1315" y="390"/>
                  </a:cxn>
                  <a:cxn ang="0">
                    <a:pos x="1290" y="385"/>
                  </a:cxn>
                  <a:cxn ang="0">
                    <a:pos x="1274" y="382"/>
                  </a:cxn>
                  <a:cxn ang="0">
                    <a:pos x="1249" y="390"/>
                  </a:cxn>
                  <a:cxn ang="0">
                    <a:pos x="942" y="385"/>
                  </a:cxn>
                  <a:cxn ang="0">
                    <a:pos x="750" y="382"/>
                  </a:cxn>
                  <a:cxn ang="0">
                    <a:pos x="292" y="375"/>
                  </a:cxn>
                  <a:cxn ang="0">
                    <a:pos x="93" y="367"/>
                  </a:cxn>
                  <a:cxn ang="0">
                    <a:pos x="0" y="367"/>
                  </a:cxn>
                  <a:cxn ang="0">
                    <a:pos x="1" y="140"/>
                  </a:cxn>
                  <a:cxn ang="0">
                    <a:pos x="3" y="0"/>
                  </a:cxn>
                  <a:cxn ang="0">
                    <a:pos x="142" y="28"/>
                  </a:cxn>
                  <a:cxn ang="0">
                    <a:pos x="318" y="33"/>
                  </a:cxn>
                  <a:cxn ang="0">
                    <a:pos x="780" y="41"/>
                  </a:cxn>
                  <a:cxn ang="0">
                    <a:pos x="796" y="48"/>
                  </a:cxn>
                  <a:cxn ang="0">
                    <a:pos x="812" y="52"/>
                  </a:cxn>
                  <a:cxn ang="0">
                    <a:pos x="830" y="52"/>
                  </a:cxn>
                  <a:cxn ang="0">
                    <a:pos x="852" y="53"/>
                  </a:cxn>
                  <a:cxn ang="0">
                    <a:pos x="870" y="57"/>
                  </a:cxn>
                  <a:cxn ang="0">
                    <a:pos x="892" y="63"/>
                  </a:cxn>
                  <a:cxn ang="0">
                    <a:pos x="912" y="53"/>
                  </a:cxn>
                  <a:cxn ang="0">
                    <a:pos x="927" y="63"/>
                  </a:cxn>
                  <a:cxn ang="0">
                    <a:pos x="947" y="52"/>
                  </a:cxn>
                  <a:cxn ang="0">
                    <a:pos x="962" y="66"/>
                  </a:cxn>
                  <a:cxn ang="0">
                    <a:pos x="979" y="68"/>
                  </a:cxn>
                  <a:cxn ang="0">
                    <a:pos x="1005" y="78"/>
                  </a:cxn>
                  <a:cxn ang="0">
                    <a:pos x="1025" y="78"/>
                  </a:cxn>
                  <a:cxn ang="0">
                    <a:pos x="1049" y="60"/>
                  </a:cxn>
                  <a:cxn ang="0">
                    <a:pos x="1059" y="41"/>
                  </a:cxn>
                  <a:cxn ang="0">
                    <a:pos x="1082" y="28"/>
                  </a:cxn>
                  <a:cxn ang="0">
                    <a:pos x="1286" y="40"/>
                  </a:cxn>
                  <a:cxn ang="0">
                    <a:pos x="1299" y="53"/>
                  </a:cxn>
                  <a:cxn ang="0">
                    <a:pos x="1299" y="72"/>
                  </a:cxn>
                  <a:cxn ang="0">
                    <a:pos x="1321" y="83"/>
                  </a:cxn>
                  <a:cxn ang="0">
                    <a:pos x="1341" y="86"/>
                  </a:cxn>
                  <a:cxn ang="0">
                    <a:pos x="1339" y="98"/>
                  </a:cxn>
                  <a:cxn ang="0">
                    <a:pos x="1335" y="112"/>
                  </a:cxn>
                  <a:cxn ang="0">
                    <a:pos x="1321" y="120"/>
                  </a:cxn>
                  <a:cxn ang="0">
                    <a:pos x="1310" y="130"/>
                  </a:cxn>
                  <a:cxn ang="0">
                    <a:pos x="1306" y="150"/>
                  </a:cxn>
                  <a:cxn ang="0">
                    <a:pos x="1326" y="165"/>
                  </a:cxn>
                  <a:cxn ang="0">
                    <a:pos x="1321" y="183"/>
                  </a:cxn>
                  <a:cxn ang="0">
                    <a:pos x="1315" y="200"/>
                  </a:cxn>
                  <a:cxn ang="0">
                    <a:pos x="1306" y="218"/>
                  </a:cxn>
                  <a:cxn ang="0">
                    <a:pos x="1304" y="232"/>
                  </a:cxn>
                  <a:cxn ang="0">
                    <a:pos x="1299" y="248"/>
                  </a:cxn>
                  <a:cxn ang="0">
                    <a:pos x="1281" y="255"/>
                  </a:cxn>
                  <a:cxn ang="0">
                    <a:pos x="1281" y="278"/>
                  </a:cxn>
                  <a:cxn ang="0">
                    <a:pos x="1297" y="290"/>
                  </a:cxn>
                  <a:cxn ang="0">
                    <a:pos x="1292" y="310"/>
                  </a:cxn>
                  <a:cxn ang="0">
                    <a:pos x="1306" y="325"/>
                  </a:cxn>
                  <a:cxn ang="0">
                    <a:pos x="1319" y="356"/>
                  </a:cxn>
                </a:cxnLst>
                <a:rect l="0" t="0" r="r" b="b"/>
                <a:pathLst>
                  <a:path w="1350" h="391">
                    <a:moveTo>
                      <a:pt x="1319" y="356"/>
                    </a:moveTo>
                    <a:lnTo>
                      <a:pt x="1324" y="365"/>
                    </a:lnTo>
                    <a:lnTo>
                      <a:pt x="1321" y="380"/>
                    </a:lnTo>
                    <a:lnTo>
                      <a:pt x="1315" y="390"/>
                    </a:lnTo>
                    <a:lnTo>
                      <a:pt x="1304" y="385"/>
                    </a:lnTo>
                    <a:lnTo>
                      <a:pt x="1290" y="385"/>
                    </a:lnTo>
                    <a:lnTo>
                      <a:pt x="1281" y="390"/>
                    </a:lnTo>
                    <a:lnTo>
                      <a:pt x="1274" y="382"/>
                    </a:lnTo>
                    <a:lnTo>
                      <a:pt x="1264" y="382"/>
                    </a:lnTo>
                    <a:lnTo>
                      <a:pt x="1249" y="390"/>
                    </a:lnTo>
                    <a:lnTo>
                      <a:pt x="1234" y="390"/>
                    </a:lnTo>
                    <a:lnTo>
                      <a:pt x="942" y="385"/>
                    </a:lnTo>
                    <a:lnTo>
                      <a:pt x="757" y="382"/>
                    </a:lnTo>
                    <a:lnTo>
                      <a:pt x="750" y="382"/>
                    </a:lnTo>
                    <a:lnTo>
                      <a:pt x="447" y="376"/>
                    </a:lnTo>
                    <a:lnTo>
                      <a:pt x="292" y="375"/>
                    </a:lnTo>
                    <a:lnTo>
                      <a:pt x="155" y="371"/>
                    </a:lnTo>
                    <a:lnTo>
                      <a:pt x="93" y="367"/>
                    </a:lnTo>
                    <a:lnTo>
                      <a:pt x="28" y="367"/>
                    </a:lnTo>
                    <a:lnTo>
                      <a:pt x="0" y="367"/>
                    </a:lnTo>
                    <a:lnTo>
                      <a:pt x="1" y="247"/>
                    </a:lnTo>
                    <a:lnTo>
                      <a:pt x="1" y="140"/>
                    </a:lnTo>
                    <a:lnTo>
                      <a:pt x="3" y="72"/>
                    </a:lnTo>
                    <a:lnTo>
                      <a:pt x="3" y="0"/>
                    </a:lnTo>
                    <a:lnTo>
                      <a:pt x="142" y="3"/>
                    </a:lnTo>
                    <a:lnTo>
                      <a:pt x="142" y="28"/>
                    </a:lnTo>
                    <a:lnTo>
                      <a:pt x="232" y="32"/>
                    </a:lnTo>
                    <a:lnTo>
                      <a:pt x="318" y="33"/>
                    </a:lnTo>
                    <a:lnTo>
                      <a:pt x="480" y="37"/>
                    </a:lnTo>
                    <a:lnTo>
                      <a:pt x="780" y="41"/>
                    </a:lnTo>
                    <a:lnTo>
                      <a:pt x="789" y="45"/>
                    </a:lnTo>
                    <a:lnTo>
                      <a:pt x="796" y="48"/>
                    </a:lnTo>
                    <a:lnTo>
                      <a:pt x="807" y="48"/>
                    </a:lnTo>
                    <a:lnTo>
                      <a:pt x="812" y="52"/>
                    </a:lnTo>
                    <a:lnTo>
                      <a:pt x="822" y="52"/>
                    </a:lnTo>
                    <a:lnTo>
                      <a:pt x="830" y="52"/>
                    </a:lnTo>
                    <a:lnTo>
                      <a:pt x="842" y="60"/>
                    </a:lnTo>
                    <a:lnTo>
                      <a:pt x="852" y="53"/>
                    </a:lnTo>
                    <a:lnTo>
                      <a:pt x="862" y="53"/>
                    </a:lnTo>
                    <a:lnTo>
                      <a:pt x="870" y="57"/>
                    </a:lnTo>
                    <a:lnTo>
                      <a:pt x="885" y="60"/>
                    </a:lnTo>
                    <a:lnTo>
                      <a:pt x="892" y="63"/>
                    </a:lnTo>
                    <a:lnTo>
                      <a:pt x="902" y="63"/>
                    </a:lnTo>
                    <a:lnTo>
                      <a:pt x="912" y="53"/>
                    </a:lnTo>
                    <a:lnTo>
                      <a:pt x="922" y="57"/>
                    </a:lnTo>
                    <a:lnTo>
                      <a:pt x="927" y="63"/>
                    </a:lnTo>
                    <a:lnTo>
                      <a:pt x="936" y="60"/>
                    </a:lnTo>
                    <a:lnTo>
                      <a:pt x="947" y="52"/>
                    </a:lnTo>
                    <a:lnTo>
                      <a:pt x="956" y="57"/>
                    </a:lnTo>
                    <a:lnTo>
                      <a:pt x="962" y="66"/>
                    </a:lnTo>
                    <a:lnTo>
                      <a:pt x="970" y="68"/>
                    </a:lnTo>
                    <a:lnTo>
                      <a:pt x="979" y="68"/>
                    </a:lnTo>
                    <a:lnTo>
                      <a:pt x="992" y="73"/>
                    </a:lnTo>
                    <a:lnTo>
                      <a:pt x="1005" y="78"/>
                    </a:lnTo>
                    <a:lnTo>
                      <a:pt x="1017" y="78"/>
                    </a:lnTo>
                    <a:lnTo>
                      <a:pt x="1025" y="78"/>
                    </a:lnTo>
                    <a:lnTo>
                      <a:pt x="1034" y="68"/>
                    </a:lnTo>
                    <a:lnTo>
                      <a:pt x="1049" y="60"/>
                    </a:lnTo>
                    <a:lnTo>
                      <a:pt x="1050" y="48"/>
                    </a:lnTo>
                    <a:lnTo>
                      <a:pt x="1059" y="41"/>
                    </a:lnTo>
                    <a:lnTo>
                      <a:pt x="1074" y="32"/>
                    </a:lnTo>
                    <a:lnTo>
                      <a:pt x="1082" y="28"/>
                    </a:lnTo>
                    <a:lnTo>
                      <a:pt x="1281" y="32"/>
                    </a:lnTo>
                    <a:lnTo>
                      <a:pt x="1286" y="40"/>
                    </a:lnTo>
                    <a:lnTo>
                      <a:pt x="1290" y="48"/>
                    </a:lnTo>
                    <a:lnTo>
                      <a:pt x="1299" y="53"/>
                    </a:lnTo>
                    <a:lnTo>
                      <a:pt x="1301" y="60"/>
                    </a:lnTo>
                    <a:lnTo>
                      <a:pt x="1299" y="72"/>
                    </a:lnTo>
                    <a:lnTo>
                      <a:pt x="1312" y="78"/>
                    </a:lnTo>
                    <a:lnTo>
                      <a:pt x="1321" y="83"/>
                    </a:lnTo>
                    <a:lnTo>
                      <a:pt x="1330" y="81"/>
                    </a:lnTo>
                    <a:lnTo>
                      <a:pt x="1341" y="86"/>
                    </a:lnTo>
                    <a:lnTo>
                      <a:pt x="1349" y="92"/>
                    </a:lnTo>
                    <a:lnTo>
                      <a:pt x="1339" y="98"/>
                    </a:lnTo>
                    <a:lnTo>
                      <a:pt x="1332" y="103"/>
                    </a:lnTo>
                    <a:lnTo>
                      <a:pt x="1335" y="112"/>
                    </a:lnTo>
                    <a:lnTo>
                      <a:pt x="1330" y="120"/>
                    </a:lnTo>
                    <a:lnTo>
                      <a:pt x="1321" y="120"/>
                    </a:lnTo>
                    <a:lnTo>
                      <a:pt x="1312" y="121"/>
                    </a:lnTo>
                    <a:lnTo>
                      <a:pt x="1310" y="130"/>
                    </a:lnTo>
                    <a:lnTo>
                      <a:pt x="1306" y="141"/>
                    </a:lnTo>
                    <a:lnTo>
                      <a:pt x="1306" y="150"/>
                    </a:lnTo>
                    <a:lnTo>
                      <a:pt x="1321" y="156"/>
                    </a:lnTo>
                    <a:lnTo>
                      <a:pt x="1326" y="165"/>
                    </a:lnTo>
                    <a:lnTo>
                      <a:pt x="1324" y="176"/>
                    </a:lnTo>
                    <a:lnTo>
                      <a:pt x="1321" y="183"/>
                    </a:lnTo>
                    <a:lnTo>
                      <a:pt x="1315" y="192"/>
                    </a:lnTo>
                    <a:lnTo>
                      <a:pt x="1315" y="200"/>
                    </a:lnTo>
                    <a:lnTo>
                      <a:pt x="1315" y="212"/>
                    </a:lnTo>
                    <a:lnTo>
                      <a:pt x="1306" y="218"/>
                    </a:lnTo>
                    <a:lnTo>
                      <a:pt x="1301" y="223"/>
                    </a:lnTo>
                    <a:lnTo>
                      <a:pt x="1304" y="232"/>
                    </a:lnTo>
                    <a:lnTo>
                      <a:pt x="1304" y="243"/>
                    </a:lnTo>
                    <a:lnTo>
                      <a:pt x="1299" y="248"/>
                    </a:lnTo>
                    <a:lnTo>
                      <a:pt x="1290" y="252"/>
                    </a:lnTo>
                    <a:lnTo>
                      <a:pt x="1281" y="255"/>
                    </a:lnTo>
                    <a:lnTo>
                      <a:pt x="1281" y="267"/>
                    </a:lnTo>
                    <a:lnTo>
                      <a:pt x="1281" y="278"/>
                    </a:lnTo>
                    <a:lnTo>
                      <a:pt x="1286" y="287"/>
                    </a:lnTo>
                    <a:lnTo>
                      <a:pt x="1297" y="290"/>
                    </a:lnTo>
                    <a:lnTo>
                      <a:pt x="1297" y="298"/>
                    </a:lnTo>
                    <a:lnTo>
                      <a:pt x="1292" y="310"/>
                    </a:lnTo>
                    <a:lnTo>
                      <a:pt x="1299" y="320"/>
                    </a:lnTo>
                    <a:lnTo>
                      <a:pt x="1306" y="325"/>
                    </a:lnTo>
                    <a:lnTo>
                      <a:pt x="1312" y="351"/>
                    </a:lnTo>
                    <a:lnTo>
                      <a:pt x="1319" y="356"/>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81" name="Freeform 22"/>
              <p:cNvSpPr>
                <a:spLocks/>
              </p:cNvSpPr>
              <p:nvPr/>
            </p:nvSpPr>
            <p:spPr bwMode="auto">
              <a:xfrm>
                <a:off x="5026757" y="3035732"/>
                <a:ext cx="672110" cy="570056"/>
              </a:xfrm>
              <a:custGeom>
                <a:avLst/>
                <a:gdLst/>
                <a:ahLst/>
                <a:cxnLst>
                  <a:cxn ang="0">
                    <a:pos x="1" y="94"/>
                  </a:cxn>
                  <a:cxn ang="0">
                    <a:pos x="8" y="19"/>
                  </a:cxn>
                  <a:cxn ang="0">
                    <a:pos x="79" y="0"/>
                  </a:cxn>
                  <a:cxn ang="0">
                    <a:pos x="92" y="10"/>
                  </a:cxn>
                  <a:cxn ang="0">
                    <a:pos x="97" y="28"/>
                  </a:cxn>
                  <a:cxn ang="0">
                    <a:pos x="115" y="39"/>
                  </a:cxn>
                  <a:cxn ang="0">
                    <a:pos x="134" y="41"/>
                  </a:cxn>
                  <a:cxn ang="0">
                    <a:pos x="154" y="48"/>
                  </a:cxn>
                  <a:cxn ang="0">
                    <a:pos x="172" y="47"/>
                  </a:cxn>
                  <a:cxn ang="0">
                    <a:pos x="175" y="19"/>
                  </a:cxn>
                  <a:cxn ang="0">
                    <a:pos x="190" y="12"/>
                  </a:cxn>
                  <a:cxn ang="0">
                    <a:pos x="216" y="26"/>
                  </a:cxn>
                  <a:cxn ang="0">
                    <a:pos x="236" y="23"/>
                  </a:cxn>
                  <a:cxn ang="0">
                    <a:pos x="256" y="21"/>
                  </a:cxn>
                  <a:cxn ang="0">
                    <a:pos x="287" y="28"/>
                  </a:cxn>
                  <a:cxn ang="0">
                    <a:pos x="289" y="48"/>
                  </a:cxn>
                  <a:cxn ang="0">
                    <a:pos x="287" y="67"/>
                  </a:cxn>
                  <a:cxn ang="0">
                    <a:pos x="311" y="70"/>
                  </a:cxn>
                  <a:cxn ang="0">
                    <a:pos x="339" y="70"/>
                  </a:cxn>
                  <a:cxn ang="0">
                    <a:pos x="346" y="94"/>
                  </a:cxn>
                  <a:cxn ang="0">
                    <a:pos x="392" y="107"/>
                  </a:cxn>
                  <a:cxn ang="0">
                    <a:pos x="406" y="97"/>
                  </a:cxn>
                  <a:cxn ang="0">
                    <a:pos x="411" y="74"/>
                  </a:cxn>
                  <a:cxn ang="0">
                    <a:pos x="414" y="48"/>
                  </a:cxn>
                  <a:cxn ang="0">
                    <a:pos x="428" y="41"/>
                  </a:cxn>
                  <a:cxn ang="0">
                    <a:pos x="456" y="21"/>
                  </a:cxn>
                  <a:cxn ang="0">
                    <a:pos x="468" y="10"/>
                  </a:cxn>
                  <a:cxn ang="0">
                    <a:pos x="485" y="6"/>
                  </a:cxn>
                  <a:cxn ang="0">
                    <a:pos x="503" y="6"/>
                  </a:cxn>
                  <a:cxn ang="0">
                    <a:pos x="516" y="26"/>
                  </a:cxn>
                  <a:cxn ang="0">
                    <a:pos x="530" y="41"/>
                  </a:cxn>
                  <a:cxn ang="0">
                    <a:pos x="545" y="55"/>
                  </a:cxn>
                  <a:cxn ang="0">
                    <a:pos x="558" y="79"/>
                  </a:cxn>
                  <a:cxn ang="0">
                    <a:pos x="561" y="99"/>
                  </a:cxn>
                  <a:cxn ang="0">
                    <a:pos x="582" y="114"/>
                  </a:cxn>
                  <a:cxn ang="0">
                    <a:pos x="592" y="128"/>
                  </a:cxn>
                  <a:cxn ang="0">
                    <a:pos x="608" y="134"/>
                  </a:cxn>
                  <a:cxn ang="0">
                    <a:pos x="634" y="123"/>
                  </a:cxn>
                  <a:cxn ang="0">
                    <a:pos x="642" y="105"/>
                  </a:cxn>
                  <a:cxn ang="0">
                    <a:pos x="652" y="97"/>
                  </a:cxn>
                  <a:cxn ang="0">
                    <a:pos x="680" y="103"/>
                  </a:cxn>
                  <a:cxn ang="0">
                    <a:pos x="705" y="94"/>
                  </a:cxn>
                  <a:cxn ang="0">
                    <a:pos x="718" y="85"/>
                  </a:cxn>
                  <a:cxn ang="0">
                    <a:pos x="738" y="90"/>
                  </a:cxn>
                  <a:cxn ang="0">
                    <a:pos x="752" y="97"/>
                  </a:cxn>
                  <a:cxn ang="0">
                    <a:pos x="765" y="294"/>
                  </a:cxn>
                  <a:cxn ang="0">
                    <a:pos x="771" y="480"/>
                  </a:cxn>
                  <a:cxn ang="0">
                    <a:pos x="687" y="613"/>
                  </a:cxn>
                  <a:cxn ang="0">
                    <a:pos x="8" y="406"/>
                  </a:cxn>
                </a:cxnLst>
                <a:rect l="0" t="0" r="r" b="b"/>
                <a:pathLst>
                  <a:path w="780" h="633">
                    <a:moveTo>
                      <a:pt x="8" y="406"/>
                    </a:moveTo>
                    <a:lnTo>
                      <a:pt x="1" y="94"/>
                    </a:lnTo>
                    <a:lnTo>
                      <a:pt x="0" y="15"/>
                    </a:lnTo>
                    <a:lnTo>
                      <a:pt x="8" y="19"/>
                    </a:lnTo>
                    <a:lnTo>
                      <a:pt x="15" y="19"/>
                    </a:lnTo>
                    <a:lnTo>
                      <a:pt x="79" y="0"/>
                    </a:lnTo>
                    <a:lnTo>
                      <a:pt x="83" y="3"/>
                    </a:lnTo>
                    <a:lnTo>
                      <a:pt x="92" y="10"/>
                    </a:lnTo>
                    <a:lnTo>
                      <a:pt x="92" y="21"/>
                    </a:lnTo>
                    <a:lnTo>
                      <a:pt x="97" y="28"/>
                    </a:lnTo>
                    <a:lnTo>
                      <a:pt x="107" y="35"/>
                    </a:lnTo>
                    <a:lnTo>
                      <a:pt x="115" y="39"/>
                    </a:lnTo>
                    <a:lnTo>
                      <a:pt x="125" y="39"/>
                    </a:lnTo>
                    <a:lnTo>
                      <a:pt x="134" y="41"/>
                    </a:lnTo>
                    <a:lnTo>
                      <a:pt x="145" y="47"/>
                    </a:lnTo>
                    <a:lnTo>
                      <a:pt x="154" y="48"/>
                    </a:lnTo>
                    <a:lnTo>
                      <a:pt x="162" y="48"/>
                    </a:lnTo>
                    <a:lnTo>
                      <a:pt x="172" y="47"/>
                    </a:lnTo>
                    <a:lnTo>
                      <a:pt x="172" y="35"/>
                    </a:lnTo>
                    <a:lnTo>
                      <a:pt x="175" y="19"/>
                    </a:lnTo>
                    <a:lnTo>
                      <a:pt x="182" y="12"/>
                    </a:lnTo>
                    <a:lnTo>
                      <a:pt x="190" y="12"/>
                    </a:lnTo>
                    <a:lnTo>
                      <a:pt x="207" y="23"/>
                    </a:lnTo>
                    <a:lnTo>
                      <a:pt x="216" y="26"/>
                    </a:lnTo>
                    <a:lnTo>
                      <a:pt x="222" y="23"/>
                    </a:lnTo>
                    <a:lnTo>
                      <a:pt x="236" y="23"/>
                    </a:lnTo>
                    <a:lnTo>
                      <a:pt x="247" y="23"/>
                    </a:lnTo>
                    <a:lnTo>
                      <a:pt x="256" y="21"/>
                    </a:lnTo>
                    <a:lnTo>
                      <a:pt x="263" y="21"/>
                    </a:lnTo>
                    <a:lnTo>
                      <a:pt x="287" y="28"/>
                    </a:lnTo>
                    <a:lnTo>
                      <a:pt x="291" y="39"/>
                    </a:lnTo>
                    <a:lnTo>
                      <a:pt x="289" y="48"/>
                    </a:lnTo>
                    <a:lnTo>
                      <a:pt x="284" y="59"/>
                    </a:lnTo>
                    <a:lnTo>
                      <a:pt x="287" y="67"/>
                    </a:lnTo>
                    <a:lnTo>
                      <a:pt x="294" y="70"/>
                    </a:lnTo>
                    <a:lnTo>
                      <a:pt x="311" y="70"/>
                    </a:lnTo>
                    <a:lnTo>
                      <a:pt x="334" y="65"/>
                    </a:lnTo>
                    <a:lnTo>
                      <a:pt x="339" y="70"/>
                    </a:lnTo>
                    <a:lnTo>
                      <a:pt x="339" y="80"/>
                    </a:lnTo>
                    <a:lnTo>
                      <a:pt x="346" y="94"/>
                    </a:lnTo>
                    <a:lnTo>
                      <a:pt x="354" y="99"/>
                    </a:lnTo>
                    <a:lnTo>
                      <a:pt x="392" y="107"/>
                    </a:lnTo>
                    <a:lnTo>
                      <a:pt x="399" y="105"/>
                    </a:lnTo>
                    <a:lnTo>
                      <a:pt x="406" y="97"/>
                    </a:lnTo>
                    <a:lnTo>
                      <a:pt x="408" y="85"/>
                    </a:lnTo>
                    <a:lnTo>
                      <a:pt x="411" y="74"/>
                    </a:lnTo>
                    <a:lnTo>
                      <a:pt x="411" y="60"/>
                    </a:lnTo>
                    <a:lnTo>
                      <a:pt x="414" y="48"/>
                    </a:lnTo>
                    <a:lnTo>
                      <a:pt x="423" y="48"/>
                    </a:lnTo>
                    <a:lnTo>
                      <a:pt x="428" y="41"/>
                    </a:lnTo>
                    <a:lnTo>
                      <a:pt x="443" y="26"/>
                    </a:lnTo>
                    <a:lnTo>
                      <a:pt x="456" y="21"/>
                    </a:lnTo>
                    <a:lnTo>
                      <a:pt x="463" y="12"/>
                    </a:lnTo>
                    <a:lnTo>
                      <a:pt x="468" y="10"/>
                    </a:lnTo>
                    <a:lnTo>
                      <a:pt x="478" y="3"/>
                    </a:lnTo>
                    <a:lnTo>
                      <a:pt x="485" y="6"/>
                    </a:lnTo>
                    <a:lnTo>
                      <a:pt x="493" y="3"/>
                    </a:lnTo>
                    <a:lnTo>
                      <a:pt x="503" y="6"/>
                    </a:lnTo>
                    <a:lnTo>
                      <a:pt x="507" y="19"/>
                    </a:lnTo>
                    <a:lnTo>
                      <a:pt x="516" y="26"/>
                    </a:lnTo>
                    <a:lnTo>
                      <a:pt x="523" y="35"/>
                    </a:lnTo>
                    <a:lnTo>
                      <a:pt x="530" y="41"/>
                    </a:lnTo>
                    <a:lnTo>
                      <a:pt x="533" y="52"/>
                    </a:lnTo>
                    <a:lnTo>
                      <a:pt x="545" y="55"/>
                    </a:lnTo>
                    <a:lnTo>
                      <a:pt x="550" y="65"/>
                    </a:lnTo>
                    <a:lnTo>
                      <a:pt x="558" y="79"/>
                    </a:lnTo>
                    <a:lnTo>
                      <a:pt x="561" y="88"/>
                    </a:lnTo>
                    <a:lnTo>
                      <a:pt x="561" y="99"/>
                    </a:lnTo>
                    <a:lnTo>
                      <a:pt x="576" y="105"/>
                    </a:lnTo>
                    <a:lnTo>
                      <a:pt x="582" y="114"/>
                    </a:lnTo>
                    <a:lnTo>
                      <a:pt x="587" y="119"/>
                    </a:lnTo>
                    <a:lnTo>
                      <a:pt x="592" y="128"/>
                    </a:lnTo>
                    <a:lnTo>
                      <a:pt x="598" y="134"/>
                    </a:lnTo>
                    <a:lnTo>
                      <a:pt x="608" y="134"/>
                    </a:lnTo>
                    <a:lnTo>
                      <a:pt x="616" y="128"/>
                    </a:lnTo>
                    <a:lnTo>
                      <a:pt x="634" y="123"/>
                    </a:lnTo>
                    <a:lnTo>
                      <a:pt x="634" y="114"/>
                    </a:lnTo>
                    <a:lnTo>
                      <a:pt x="642" y="105"/>
                    </a:lnTo>
                    <a:lnTo>
                      <a:pt x="647" y="97"/>
                    </a:lnTo>
                    <a:lnTo>
                      <a:pt x="652" y="97"/>
                    </a:lnTo>
                    <a:lnTo>
                      <a:pt x="663" y="99"/>
                    </a:lnTo>
                    <a:lnTo>
                      <a:pt x="680" y="103"/>
                    </a:lnTo>
                    <a:lnTo>
                      <a:pt x="694" y="99"/>
                    </a:lnTo>
                    <a:lnTo>
                      <a:pt x="705" y="94"/>
                    </a:lnTo>
                    <a:lnTo>
                      <a:pt x="712" y="94"/>
                    </a:lnTo>
                    <a:lnTo>
                      <a:pt x="718" y="85"/>
                    </a:lnTo>
                    <a:lnTo>
                      <a:pt x="729" y="85"/>
                    </a:lnTo>
                    <a:lnTo>
                      <a:pt x="738" y="90"/>
                    </a:lnTo>
                    <a:lnTo>
                      <a:pt x="747" y="90"/>
                    </a:lnTo>
                    <a:lnTo>
                      <a:pt x="752" y="97"/>
                    </a:lnTo>
                    <a:lnTo>
                      <a:pt x="760" y="103"/>
                    </a:lnTo>
                    <a:lnTo>
                      <a:pt x="765" y="294"/>
                    </a:lnTo>
                    <a:lnTo>
                      <a:pt x="769" y="323"/>
                    </a:lnTo>
                    <a:lnTo>
                      <a:pt x="771" y="480"/>
                    </a:lnTo>
                    <a:lnTo>
                      <a:pt x="779" y="609"/>
                    </a:lnTo>
                    <a:lnTo>
                      <a:pt x="687" y="613"/>
                    </a:lnTo>
                    <a:lnTo>
                      <a:pt x="12" y="632"/>
                    </a:lnTo>
                    <a:lnTo>
                      <a:pt x="8" y="406"/>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82" name="Freeform 23"/>
              <p:cNvSpPr>
                <a:spLocks/>
              </p:cNvSpPr>
              <p:nvPr/>
            </p:nvSpPr>
            <p:spPr bwMode="auto">
              <a:xfrm>
                <a:off x="3949659" y="2191003"/>
                <a:ext cx="1144310" cy="863640"/>
              </a:xfrm>
              <a:custGeom>
                <a:avLst/>
                <a:gdLst/>
                <a:ahLst/>
                <a:cxnLst>
                  <a:cxn ang="0">
                    <a:pos x="217" y="641"/>
                  </a:cxn>
                  <a:cxn ang="0">
                    <a:pos x="257" y="657"/>
                  </a:cxn>
                  <a:cxn ang="0">
                    <a:pos x="290" y="686"/>
                  </a:cxn>
                  <a:cxn ang="0">
                    <a:pos x="323" y="701"/>
                  </a:cxn>
                  <a:cxn ang="0">
                    <a:pos x="348" y="726"/>
                  </a:cxn>
                  <a:cxn ang="0">
                    <a:pos x="339" y="764"/>
                  </a:cxn>
                  <a:cxn ang="0">
                    <a:pos x="366" y="803"/>
                  </a:cxn>
                  <a:cxn ang="0">
                    <a:pos x="408" y="821"/>
                  </a:cxn>
                  <a:cxn ang="0">
                    <a:pos x="439" y="846"/>
                  </a:cxn>
                  <a:cxn ang="0">
                    <a:pos x="475" y="853"/>
                  </a:cxn>
                  <a:cxn ang="0">
                    <a:pos x="480" y="883"/>
                  </a:cxn>
                  <a:cxn ang="0">
                    <a:pos x="520" y="903"/>
                  </a:cxn>
                  <a:cxn ang="0">
                    <a:pos x="533" y="944"/>
                  </a:cxn>
                  <a:cxn ang="0">
                    <a:pos x="653" y="933"/>
                  </a:cxn>
                  <a:cxn ang="0">
                    <a:pos x="652" y="883"/>
                  </a:cxn>
                  <a:cxn ang="0">
                    <a:pos x="670" y="848"/>
                  </a:cxn>
                  <a:cxn ang="0">
                    <a:pos x="722" y="828"/>
                  </a:cxn>
                  <a:cxn ang="0">
                    <a:pos x="753" y="833"/>
                  </a:cxn>
                  <a:cxn ang="0">
                    <a:pos x="792" y="843"/>
                  </a:cxn>
                  <a:cxn ang="0">
                    <a:pos x="793" y="903"/>
                  </a:cxn>
                  <a:cxn ang="0">
                    <a:pos x="833" y="903"/>
                  </a:cxn>
                  <a:cxn ang="0">
                    <a:pos x="862" y="877"/>
                  </a:cxn>
                  <a:cxn ang="0">
                    <a:pos x="897" y="839"/>
                  </a:cxn>
                  <a:cxn ang="0">
                    <a:pos x="935" y="839"/>
                  </a:cxn>
                  <a:cxn ang="0">
                    <a:pos x="964" y="863"/>
                  </a:cxn>
                  <a:cxn ang="0">
                    <a:pos x="1012" y="857"/>
                  </a:cxn>
                  <a:cxn ang="0">
                    <a:pos x="1030" y="806"/>
                  </a:cxn>
                  <a:cxn ang="0">
                    <a:pos x="1072" y="811"/>
                  </a:cxn>
                  <a:cxn ang="0">
                    <a:pos x="1112" y="788"/>
                  </a:cxn>
                  <a:cxn ang="0">
                    <a:pos x="1153" y="776"/>
                  </a:cxn>
                  <a:cxn ang="0">
                    <a:pos x="1200" y="793"/>
                  </a:cxn>
                  <a:cxn ang="0">
                    <a:pos x="1232" y="868"/>
                  </a:cxn>
                  <a:cxn ang="0">
                    <a:pos x="1257" y="908"/>
                  </a:cxn>
                  <a:cxn ang="0">
                    <a:pos x="1244" y="950"/>
                  </a:cxn>
                  <a:cxn ang="0">
                    <a:pos x="1327" y="936"/>
                  </a:cxn>
                  <a:cxn ang="0">
                    <a:pos x="1320" y="312"/>
                  </a:cxn>
                  <a:cxn ang="0">
                    <a:pos x="21" y="17"/>
                  </a:cxn>
                  <a:cxn ang="0">
                    <a:pos x="5" y="50"/>
                  </a:cxn>
                  <a:cxn ang="0">
                    <a:pos x="37" y="72"/>
                  </a:cxn>
                  <a:cxn ang="0">
                    <a:pos x="73" y="57"/>
                  </a:cxn>
                  <a:cxn ang="0">
                    <a:pos x="73" y="95"/>
                  </a:cxn>
                  <a:cxn ang="0">
                    <a:pos x="77" y="130"/>
                  </a:cxn>
                  <a:cxn ang="0">
                    <a:pos x="93" y="155"/>
                  </a:cxn>
                  <a:cxn ang="0">
                    <a:pos x="97" y="200"/>
                  </a:cxn>
                  <a:cxn ang="0">
                    <a:pos x="123" y="240"/>
                  </a:cxn>
                  <a:cxn ang="0">
                    <a:pos x="137" y="265"/>
                  </a:cxn>
                  <a:cxn ang="0">
                    <a:pos x="115" y="292"/>
                  </a:cxn>
                  <a:cxn ang="0">
                    <a:pos x="92" y="320"/>
                  </a:cxn>
                  <a:cxn ang="0">
                    <a:pos x="66" y="347"/>
                  </a:cxn>
                  <a:cxn ang="0">
                    <a:pos x="70" y="379"/>
                  </a:cxn>
                  <a:cxn ang="0">
                    <a:pos x="97" y="394"/>
                  </a:cxn>
                  <a:cxn ang="0">
                    <a:pos x="126" y="399"/>
                  </a:cxn>
                  <a:cxn ang="0">
                    <a:pos x="117" y="437"/>
                  </a:cxn>
                  <a:cxn ang="0">
                    <a:pos x="150" y="442"/>
                  </a:cxn>
                  <a:cxn ang="0">
                    <a:pos x="152" y="475"/>
                  </a:cxn>
                  <a:cxn ang="0">
                    <a:pos x="146" y="510"/>
                  </a:cxn>
                  <a:cxn ang="0">
                    <a:pos x="152" y="544"/>
                  </a:cxn>
                  <a:cxn ang="0">
                    <a:pos x="186" y="569"/>
                  </a:cxn>
                  <a:cxn ang="0">
                    <a:pos x="205" y="602"/>
                  </a:cxn>
                </a:cxnLst>
                <a:rect l="0" t="0" r="r" b="b"/>
                <a:pathLst>
                  <a:path w="1328" h="959">
                    <a:moveTo>
                      <a:pt x="193" y="609"/>
                    </a:moveTo>
                    <a:lnTo>
                      <a:pt x="193" y="621"/>
                    </a:lnTo>
                    <a:lnTo>
                      <a:pt x="203" y="632"/>
                    </a:lnTo>
                    <a:lnTo>
                      <a:pt x="217" y="641"/>
                    </a:lnTo>
                    <a:lnTo>
                      <a:pt x="232" y="641"/>
                    </a:lnTo>
                    <a:lnTo>
                      <a:pt x="237" y="634"/>
                    </a:lnTo>
                    <a:lnTo>
                      <a:pt x="248" y="646"/>
                    </a:lnTo>
                    <a:lnTo>
                      <a:pt x="257" y="657"/>
                    </a:lnTo>
                    <a:lnTo>
                      <a:pt x="266" y="666"/>
                    </a:lnTo>
                    <a:lnTo>
                      <a:pt x="270" y="674"/>
                    </a:lnTo>
                    <a:lnTo>
                      <a:pt x="277" y="681"/>
                    </a:lnTo>
                    <a:lnTo>
                      <a:pt x="290" y="686"/>
                    </a:lnTo>
                    <a:lnTo>
                      <a:pt x="295" y="688"/>
                    </a:lnTo>
                    <a:lnTo>
                      <a:pt x="308" y="691"/>
                    </a:lnTo>
                    <a:lnTo>
                      <a:pt x="317" y="696"/>
                    </a:lnTo>
                    <a:lnTo>
                      <a:pt x="323" y="701"/>
                    </a:lnTo>
                    <a:lnTo>
                      <a:pt x="323" y="711"/>
                    </a:lnTo>
                    <a:lnTo>
                      <a:pt x="328" y="719"/>
                    </a:lnTo>
                    <a:lnTo>
                      <a:pt x="340" y="719"/>
                    </a:lnTo>
                    <a:lnTo>
                      <a:pt x="348" y="726"/>
                    </a:lnTo>
                    <a:lnTo>
                      <a:pt x="348" y="739"/>
                    </a:lnTo>
                    <a:lnTo>
                      <a:pt x="348" y="748"/>
                    </a:lnTo>
                    <a:lnTo>
                      <a:pt x="340" y="757"/>
                    </a:lnTo>
                    <a:lnTo>
                      <a:pt x="339" y="764"/>
                    </a:lnTo>
                    <a:lnTo>
                      <a:pt x="343" y="776"/>
                    </a:lnTo>
                    <a:lnTo>
                      <a:pt x="348" y="786"/>
                    </a:lnTo>
                    <a:lnTo>
                      <a:pt x="357" y="788"/>
                    </a:lnTo>
                    <a:lnTo>
                      <a:pt x="366" y="803"/>
                    </a:lnTo>
                    <a:lnTo>
                      <a:pt x="377" y="803"/>
                    </a:lnTo>
                    <a:lnTo>
                      <a:pt x="386" y="803"/>
                    </a:lnTo>
                    <a:lnTo>
                      <a:pt x="399" y="811"/>
                    </a:lnTo>
                    <a:lnTo>
                      <a:pt x="408" y="821"/>
                    </a:lnTo>
                    <a:lnTo>
                      <a:pt x="415" y="828"/>
                    </a:lnTo>
                    <a:lnTo>
                      <a:pt x="420" y="833"/>
                    </a:lnTo>
                    <a:lnTo>
                      <a:pt x="430" y="839"/>
                    </a:lnTo>
                    <a:lnTo>
                      <a:pt x="439" y="846"/>
                    </a:lnTo>
                    <a:lnTo>
                      <a:pt x="448" y="846"/>
                    </a:lnTo>
                    <a:lnTo>
                      <a:pt x="455" y="846"/>
                    </a:lnTo>
                    <a:lnTo>
                      <a:pt x="460" y="851"/>
                    </a:lnTo>
                    <a:lnTo>
                      <a:pt x="475" y="853"/>
                    </a:lnTo>
                    <a:lnTo>
                      <a:pt x="485" y="857"/>
                    </a:lnTo>
                    <a:lnTo>
                      <a:pt x="486" y="866"/>
                    </a:lnTo>
                    <a:lnTo>
                      <a:pt x="480" y="871"/>
                    </a:lnTo>
                    <a:lnTo>
                      <a:pt x="480" y="883"/>
                    </a:lnTo>
                    <a:lnTo>
                      <a:pt x="493" y="886"/>
                    </a:lnTo>
                    <a:lnTo>
                      <a:pt x="500" y="893"/>
                    </a:lnTo>
                    <a:lnTo>
                      <a:pt x="517" y="897"/>
                    </a:lnTo>
                    <a:lnTo>
                      <a:pt x="520" y="903"/>
                    </a:lnTo>
                    <a:lnTo>
                      <a:pt x="525" y="915"/>
                    </a:lnTo>
                    <a:lnTo>
                      <a:pt x="532" y="928"/>
                    </a:lnTo>
                    <a:lnTo>
                      <a:pt x="533" y="935"/>
                    </a:lnTo>
                    <a:lnTo>
                      <a:pt x="533" y="944"/>
                    </a:lnTo>
                    <a:lnTo>
                      <a:pt x="545" y="950"/>
                    </a:lnTo>
                    <a:lnTo>
                      <a:pt x="660" y="950"/>
                    </a:lnTo>
                    <a:lnTo>
                      <a:pt x="653" y="941"/>
                    </a:lnTo>
                    <a:lnTo>
                      <a:pt x="653" y="933"/>
                    </a:lnTo>
                    <a:lnTo>
                      <a:pt x="657" y="921"/>
                    </a:lnTo>
                    <a:lnTo>
                      <a:pt x="662" y="911"/>
                    </a:lnTo>
                    <a:lnTo>
                      <a:pt x="662" y="903"/>
                    </a:lnTo>
                    <a:lnTo>
                      <a:pt x="652" y="883"/>
                    </a:lnTo>
                    <a:lnTo>
                      <a:pt x="646" y="871"/>
                    </a:lnTo>
                    <a:lnTo>
                      <a:pt x="650" y="863"/>
                    </a:lnTo>
                    <a:lnTo>
                      <a:pt x="660" y="857"/>
                    </a:lnTo>
                    <a:lnTo>
                      <a:pt x="670" y="848"/>
                    </a:lnTo>
                    <a:lnTo>
                      <a:pt x="680" y="843"/>
                    </a:lnTo>
                    <a:lnTo>
                      <a:pt x="693" y="839"/>
                    </a:lnTo>
                    <a:lnTo>
                      <a:pt x="715" y="833"/>
                    </a:lnTo>
                    <a:lnTo>
                      <a:pt x="722" y="828"/>
                    </a:lnTo>
                    <a:lnTo>
                      <a:pt x="725" y="821"/>
                    </a:lnTo>
                    <a:lnTo>
                      <a:pt x="737" y="821"/>
                    </a:lnTo>
                    <a:lnTo>
                      <a:pt x="746" y="823"/>
                    </a:lnTo>
                    <a:lnTo>
                      <a:pt x="753" y="833"/>
                    </a:lnTo>
                    <a:lnTo>
                      <a:pt x="760" y="839"/>
                    </a:lnTo>
                    <a:lnTo>
                      <a:pt x="772" y="833"/>
                    </a:lnTo>
                    <a:lnTo>
                      <a:pt x="780" y="828"/>
                    </a:lnTo>
                    <a:lnTo>
                      <a:pt x="792" y="843"/>
                    </a:lnTo>
                    <a:lnTo>
                      <a:pt x="788" y="859"/>
                    </a:lnTo>
                    <a:lnTo>
                      <a:pt x="777" y="877"/>
                    </a:lnTo>
                    <a:lnTo>
                      <a:pt x="777" y="888"/>
                    </a:lnTo>
                    <a:lnTo>
                      <a:pt x="793" y="903"/>
                    </a:lnTo>
                    <a:lnTo>
                      <a:pt x="799" y="908"/>
                    </a:lnTo>
                    <a:lnTo>
                      <a:pt x="817" y="915"/>
                    </a:lnTo>
                    <a:lnTo>
                      <a:pt x="825" y="915"/>
                    </a:lnTo>
                    <a:lnTo>
                      <a:pt x="833" y="903"/>
                    </a:lnTo>
                    <a:lnTo>
                      <a:pt x="839" y="895"/>
                    </a:lnTo>
                    <a:lnTo>
                      <a:pt x="845" y="888"/>
                    </a:lnTo>
                    <a:lnTo>
                      <a:pt x="855" y="883"/>
                    </a:lnTo>
                    <a:lnTo>
                      <a:pt x="862" y="877"/>
                    </a:lnTo>
                    <a:lnTo>
                      <a:pt x="875" y="863"/>
                    </a:lnTo>
                    <a:lnTo>
                      <a:pt x="885" y="859"/>
                    </a:lnTo>
                    <a:lnTo>
                      <a:pt x="892" y="848"/>
                    </a:lnTo>
                    <a:lnTo>
                      <a:pt x="897" y="839"/>
                    </a:lnTo>
                    <a:lnTo>
                      <a:pt x="908" y="839"/>
                    </a:lnTo>
                    <a:lnTo>
                      <a:pt x="917" y="839"/>
                    </a:lnTo>
                    <a:lnTo>
                      <a:pt x="925" y="839"/>
                    </a:lnTo>
                    <a:lnTo>
                      <a:pt x="935" y="839"/>
                    </a:lnTo>
                    <a:lnTo>
                      <a:pt x="945" y="843"/>
                    </a:lnTo>
                    <a:lnTo>
                      <a:pt x="952" y="851"/>
                    </a:lnTo>
                    <a:lnTo>
                      <a:pt x="957" y="857"/>
                    </a:lnTo>
                    <a:lnTo>
                      <a:pt x="964" y="863"/>
                    </a:lnTo>
                    <a:lnTo>
                      <a:pt x="982" y="859"/>
                    </a:lnTo>
                    <a:lnTo>
                      <a:pt x="993" y="859"/>
                    </a:lnTo>
                    <a:lnTo>
                      <a:pt x="1004" y="863"/>
                    </a:lnTo>
                    <a:lnTo>
                      <a:pt x="1012" y="857"/>
                    </a:lnTo>
                    <a:lnTo>
                      <a:pt x="1012" y="846"/>
                    </a:lnTo>
                    <a:lnTo>
                      <a:pt x="1012" y="833"/>
                    </a:lnTo>
                    <a:lnTo>
                      <a:pt x="1012" y="823"/>
                    </a:lnTo>
                    <a:lnTo>
                      <a:pt x="1030" y="806"/>
                    </a:lnTo>
                    <a:lnTo>
                      <a:pt x="1039" y="806"/>
                    </a:lnTo>
                    <a:lnTo>
                      <a:pt x="1050" y="811"/>
                    </a:lnTo>
                    <a:lnTo>
                      <a:pt x="1060" y="817"/>
                    </a:lnTo>
                    <a:lnTo>
                      <a:pt x="1072" y="811"/>
                    </a:lnTo>
                    <a:lnTo>
                      <a:pt x="1079" y="803"/>
                    </a:lnTo>
                    <a:lnTo>
                      <a:pt x="1088" y="803"/>
                    </a:lnTo>
                    <a:lnTo>
                      <a:pt x="1099" y="793"/>
                    </a:lnTo>
                    <a:lnTo>
                      <a:pt x="1112" y="788"/>
                    </a:lnTo>
                    <a:lnTo>
                      <a:pt x="1124" y="779"/>
                    </a:lnTo>
                    <a:lnTo>
                      <a:pt x="1130" y="773"/>
                    </a:lnTo>
                    <a:lnTo>
                      <a:pt x="1144" y="769"/>
                    </a:lnTo>
                    <a:lnTo>
                      <a:pt x="1153" y="776"/>
                    </a:lnTo>
                    <a:lnTo>
                      <a:pt x="1164" y="783"/>
                    </a:lnTo>
                    <a:lnTo>
                      <a:pt x="1173" y="779"/>
                    </a:lnTo>
                    <a:lnTo>
                      <a:pt x="1185" y="779"/>
                    </a:lnTo>
                    <a:lnTo>
                      <a:pt x="1200" y="793"/>
                    </a:lnTo>
                    <a:lnTo>
                      <a:pt x="1208" y="803"/>
                    </a:lnTo>
                    <a:lnTo>
                      <a:pt x="1219" y="853"/>
                    </a:lnTo>
                    <a:lnTo>
                      <a:pt x="1225" y="859"/>
                    </a:lnTo>
                    <a:lnTo>
                      <a:pt x="1232" y="868"/>
                    </a:lnTo>
                    <a:lnTo>
                      <a:pt x="1244" y="871"/>
                    </a:lnTo>
                    <a:lnTo>
                      <a:pt x="1257" y="886"/>
                    </a:lnTo>
                    <a:lnTo>
                      <a:pt x="1257" y="901"/>
                    </a:lnTo>
                    <a:lnTo>
                      <a:pt x="1257" y="908"/>
                    </a:lnTo>
                    <a:lnTo>
                      <a:pt x="1253" y="916"/>
                    </a:lnTo>
                    <a:lnTo>
                      <a:pt x="1244" y="926"/>
                    </a:lnTo>
                    <a:lnTo>
                      <a:pt x="1244" y="936"/>
                    </a:lnTo>
                    <a:lnTo>
                      <a:pt x="1244" y="950"/>
                    </a:lnTo>
                    <a:lnTo>
                      <a:pt x="1248" y="953"/>
                    </a:lnTo>
                    <a:lnTo>
                      <a:pt x="1257" y="958"/>
                    </a:lnTo>
                    <a:lnTo>
                      <a:pt x="1264" y="958"/>
                    </a:lnTo>
                    <a:lnTo>
                      <a:pt x="1327" y="936"/>
                    </a:lnTo>
                    <a:lnTo>
                      <a:pt x="1320" y="470"/>
                    </a:lnTo>
                    <a:lnTo>
                      <a:pt x="1302" y="470"/>
                    </a:lnTo>
                    <a:lnTo>
                      <a:pt x="1299" y="312"/>
                    </a:lnTo>
                    <a:lnTo>
                      <a:pt x="1320" y="312"/>
                    </a:lnTo>
                    <a:lnTo>
                      <a:pt x="1315" y="155"/>
                    </a:lnTo>
                    <a:lnTo>
                      <a:pt x="1312" y="0"/>
                    </a:lnTo>
                    <a:lnTo>
                      <a:pt x="617" y="12"/>
                    </a:lnTo>
                    <a:lnTo>
                      <a:pt x="21" y="17"/>
                    </a:lnTo>
                    <a:lnTo>
                      <a:pt x="17" y="26"/>
                    </a:lnTo>
                    <a:lnTo>
                      <a:pt x="13" y="33"/>
                    </a:lnTo>
                    <a:lnTo>
                      <a:pt x="0" y="37"/>
                    </a:lnTo>
                    <a:lnTo>
                      <a:pt x="5" y="50"/>
                    </a:lnTo>
                    <a:lnTo>
                      <a:pt x="15" y="53"/>
                    </a:lnTo>
                    <a:lnTo>
                      <a:pt x="21" y="57"/>
                    </a:lnTo>
                    <a:lnTo>
                      <a:pt x="28" y="63"/>
                    </a:lnTo>
                    <a:lnTo>
                      <a:pt x="37" y="72"/>
                    </a:lnTo>
                    <a:lnTo>
                      <a:pt x="43" y="66"/>
                    </a:lnTo>
                    <a:lnTo>
                      <a:pt x="53" y="57"/>
                    </a:lnTo>
                    <a:lnTo>
                      <a:pt x="65" y="53"/>
                    </a:lnTo>
                    <a:lnTo>
                      <a:pt x="73" y="57"/>
                    </a:lnTo>
                    <a:lnTo>
                      <a:pt x="83" y="72"/>
                    </a:lnTo>
                    <a:lnTo>
                      <a:pt x="79" y="80"/>
                    </a:lnTo>
                    <a:lnTo>
                      <a:pt x="72" y="83"/>
                    </a:lnTo>
                    <a:lnTo>
                      <a:pt x="73" y="95"/>
                    </a:lnTo>
                    <a:lnTo>
                      <a:pt x="73" y="103"/>
                    </a:lnTo>
                    <a:lnTo>
                      <a:pt x="75" y="112"/>
                    </a:lnTo>
                    <a:lnTo>
                      <a:pt x="73" y="123"/>
                    </a:lnTo>
                    <a:lnTo>
                      <a:pt x="77" y="130"/>
                    </a:lnTo>
                    <a:lnTo>
                      <a:pt x="85" y="135"/>
                    </a:lnTo>
                    <a:lnTo>
                      <a:pt x="93" y="139"/>
                    </a:lnTo>
                    <a:lnTo>
                      <a:pt x="99" y="147"/>
                    </a:lnTo>
                    <a:lnTo>
                      <a:pt x="93" y="155"/>
                    </a:lnTo>
                    <a:lnTo>
                      <a:pt x="93" y="167"/>
                    </a:lnTo>
                    <a:lnTo>
                      <a:pt x="90" y="185"/>
                    </a:lnTo>
                    <a:lnTo>
                      <a:pt x="93" y="193"/>
                    </a:lnTo>
                    <a:lnTo>
                      <a:pt x="97" y="200"/>
                    </a:lnTo>
                    <a:lnTo>
                      <a:pt x="97" y="213"/>
                    </a:lnTo>
                    <a:lnTo>
                      <a:pt x="103" y="219"/>
                    </a:lnTo>
                    <a:lnTo>
                      <a:pt x="112" y="222"/>
                    </a:lnTo>
                    <a:lnTo>
                      <a:pt x="123" y="240"/>
                    </a:lnTo>
                    <a:lnTo>
                      <a:pt x="128" y="248"/>
                    </a:lnTo>
                    <a:lnTo>
                      <a:pt x="135" y="255"/>
                    </a:lnTo>
                    <a:lnTo>
                      <a:pt x="146" y="262"/>
                    </a:lnTo>
                    <a:lnTo>
                      <a:pt x="137" y="265"/>
                    </a:lnTo>
                    <a:lnTo>
                      <a:pt x="130" y="272"/>
                    </a:lnTo>
                    <a:lnTo>
                      <a:pt x="133" y="282"/>
                    </a:lnTo>
                    <a:lnTo>
                      <a:pt x="128" y="292"/>
                    </a:lnTo>
                    <a:lnTo>
                      <a:pt x="115" y="292"/>
                    </a:lnTo>
                    <a:lnTo>
                      <a:pt x="110" y="300"/>
                    </a:lnTo>
                    <a:lnTo>
                      <a:pt x="108" y="310"/>
                    </a:lnTo>
                    <a:lnTo>
                      <a:pt x="103" y="319"/>
                    </a:lnTo>
                    <a:lnTo>
                      <a:pt x="92" y="320"/>
                    </a:lnTo>
                    <a:lnTo>
                      <a:pt x="85" y="322"/>
                    </a:lnTo>
                    <a:lnTo>
                      <a:pt x="86" y="327"/>
                    </a:lnTo>
                    <a:lnTo>
                      <a:pt x="72" y="339"/>
                    </a:lnTo>
                    <a:lnTo>
                      <a:pt x="66" y="347"/>
                    </a:lnTo>
                    <a:lnTo>
                      <a:pt x="61" y="352"/>
                    </a:lnTo>
                    <a:lnTo>
                      <a:pt x="65" y="361"/>
                    </a:lnTo>
                    <a:lnTo>
                      <a:pt x="61" y="374"/>
                    </a:lnTo>
                    <a:lnTo>
                      <a:pt x="70" y="379"/>
                    </a:lnTo>
                    <a:lnTo>
                      <a:pt x="75" y="384"/>
                    </a:lnTo>
                    <a:lnTo>
                      <a:pt x="83" y="394"/>
                    </a:lnTo>
                    <a:lnTo>
                      <a:pt x="90" y="397"/>
                    </a:lnTo>
                    <a:lnTo>
                      <a:pt x="97" y="394"/>
                    </a:lnTo>
                    <a:lnTo>
                      <a:pt x="103" y="381"/>
                    </a:lnTo>
                    <a:lnTo>
                      <a:pt x="115" y="384"/>
                    </a:lnTo>
                    <a:lnTo>
                      <a:pt x="119" y="394"/>
                    </a:lnTo>
                    <a:lnTo>
                      <a:pt x="126" y="399"/>
                    </a:lnTo>
                    <a:lnTo>
                      <a:pt x="125" y="408"/>
                    </a:lnTo>
                    <a:lnTo>
                      <a:pt x="117" y="417"/>
                    </a:lnTo>
                    <a:lnTo>
                      <a:pt x="115" y="427"/>
                    </a:lnTo>
                    <a:lnTo>
                      <a:pt x="117" y="437"/>
                    </a:lnTo>
                    <a:lnTo>
                      <a:pt x="128" y="441"/>
                    </a:lnTo>
                    <a:lnTo>
                      <a:pt x="141" y="437"/>
                    </a:lnTo>
                    <a:lnTo>
                      <a:pt x="148" y="434"/>
                    </a:lnTo>
                    <a:lnTo>
                      <a:pt x="150" y="442"/>
                    </a:lnTo>
                    <a:lnTo>
                      <a:pt x="146" y="452"/>
                    </a:lnTo>
                    <a:lnTo>
                      <a:pt x="148" y="461"/>
                    </a:lnTo>
                    <a:lnTo>
                      <a:pt x="163" y="466"/>
                    </a:lnTo>
                    <a:lnTo>
                      <a:pt x="152" y="475"/>
                    </a:lnTo>
                    <a:lnTo>
                      <a:pt x="148" y="482"/>
                    </a:lnTo>
                    <a:lnTo>
                      <a:pt x="155" y="490"/>
                    </a:lnTo>
                    <a:lnTo>
                      <a:pt x="163" y="494"/>
                    </a:lnTo>
                    <a:lnTo>
                      <a:pt x="146" y="510"/>
                    </a:lnTo>
                    <a:lnTo>
                      <a:pt x="141" y="519"/>
                    </a:lnTo>
                    <a:lnTo>
                      <a:pt x="150" y="526"/>
                    </a:lnTo>
                    <a:lnTo>
                      <a:pt x="150" y="535"/>
                    </a:lnTo>
                    <a:lnTo>
                      <a:pt x="152" y="544"/>
                    </a:lnTo>
                    <a:lnTo>
                      <a:pt x="155" y="554"/>
                    </a:lnTo>
                    <a:lnTo>
                      <a:pt x="163" y="559"/>
                    </a:lnTo>
                    <a:lnTo>
                      <a:pt x="179" y="564"/>
                    </a:lnTo>
                    <a:lnTo>
                      <a:pt x="186" y="569"/>
                    </a:lnTo>
                    <a:lnTo>
                      <a:pt x="197" y="577"/>
                    </a:lnTo>
                    <a:lnTo>
                      <a:pt x="205" y="579"/>
                    </a:lnTo>
                    <a:lnTo>
                      <a:pt x="208" y="594"/>
                    </a:lnTo>
                    <a:lnTo>
                      <a:pt x="205" y="602"/>
                    </a:lnTo>
                    <a:lnTo>
                      <a:pt x="193" y="609"/>
                    </a:lnTo>
                  </a:path>
                </a:pathLst>
              </a:custGeom>
              <a:solidFill>
                <a:srgbClr val="E8E8E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83" name="Freeform 24"/>
              <p:cNvSpPr>
                <a:spLocks/>
              </p:cNvSpPr>
              <p:nvPr/>
            </p:nvSpPr>
            <p:spPr bwMode="auto">
              <a:xfrm>
                <a:off x="5758323" y="2155881"/>
                <a:ext cx="353288" cy="785292"/>
              </a:xfrm>
              <a:custGeom>
                <a:avLst/>
                <a:gdLst/>
                <a:ahLst/>
                <a:cxnLst>
                  <a:cxn ang="0">
                    <a:pos x="409" y="859"/>
                  </a:cxn>
                  <a:cxn ang="0">
                    <a:pos x="307" y="866"/>
                  </a:cxn>
                  <a:cxn ang="0">
                    <a:pos x="230" y="866"/>
                  </a:cxn>
                  <a:cxn ang="0">
                    <a:pos x="150" y="871"/>
                  </a:cxn>
                  <a:cxn ang="0">
                    <a:pos x="147" y="790"/>
                  </a:cxn>
                  <a:cxn ang="0">
                    <a:pos x="103" y="794"/>
                  </a:cxn>
                  <a:cxn ang="0">
                    <a:pos x="93" y="578"/>
                  </a:cxn>
                  <a:cxn ang="0">
                    <a:pos x="90" y="518"/>
                  </a:cxn>
                  <a:cxn ang="0">
                    <a:pos x="85" y="383"/>
                  </a:cxn>
                  <a:cxn ang="0">
                    <a:pos x="83" y="321"/>
                  </a:cxn>
                  <a:cxn ang="0">
                    <a:pos x="0" y="326"/>
                  </a:cxn>
                  <a:cxn ang="0">
                    <a:pos x="0" y="247"/>
                  </a:cxn>
                  <a:cxn ang="0">
                    <a:pos x="37" y="247"/>
                  </a:cxn>
                  <a:cxn ang="0">
                    <a:pos x="37" y="234"/>
                  </a:cxn>
                  <a:cxn ang="0">
                    <a:pos x="35" y="163"/>
                  </a:cxn>
                  <a:cxn ang="0">
                    <a:pos x="77" y="161"/>
                  </a:cxn>
                  <a:cxn ang="0">
                    <a:pos x="73" y="80"/>
                  </a:cxn>
                  <a:cxn ang="0">
                    <a:pos x="119" y="80"/>
                  </a:cxn>
                  <a:cxn ang="0">
                    <a:pos x="113" y="8"/>
                  </a:cxn>
                  <a:cxn ang="0">
                    <a:pos x="370" y="0"/>
                  </a:cxn>
                  <a:cxn ang="0">
                    <a:pos x="375" y="139"/>
                  </a:cxn>
                  <a:cxn ang="0">
                    <a:pos x="387" y="443"/>
                  </a:cxn>
                  <a:cxn ang="0">
                    <a:pos x="401" y="727"/>
                  </a:cxn>
                  <a:cxn ang="0">
                    <a:pos x="409" y="859"/>
                  </a:cxn>
                </a:cxnLst>
                <a:rect l="0" t="0" r="r" b="b"/>
                <a:pathLst>
                  <a:path w="410" h="872">
                    <a:moveTo>
                      <a:pt x="409" y="859"/>
                    </a:moveTo>
                    <a:lnTo>
                      <a:pt x="307" y="866"/>
                    </a:lnTo>
                    <a:lnTo>
                      <a:pt x="230" y="866"/>
                    </a:lnTo>
                    <a:lnTo>
                      <a:pt x="150" y="871"/>
                    </a:lnTo>
                    <a:lnTo>
                      <a:pt x="147" y="790"/>
                    </a:lnTo>
                    <a:lnTo>
                      <a:pt x="103" y="794"/>
                    </a:lnTo>
                    <a:lnTo>
                      <a:pt x="93" y="578"/>
                    </a:lnTo>
                    <a:lnTo>
                      <a:pt x="90" y="518"/>
                    </a:lnTo>
                    <a:lnTo>
                      <a:pt x="85" y="383"/>
                    </a:lnTo>
                    <a:lnTo>
                      <a:pt x="83" y="321"/>
                    </a:lnTo>
                    <a:lnTo>
                      <a:pt x="0" y="326"/>
                    </a:lnTo>
                    <a:lnTo>
                      <a:pt x="0" y="247"/>
                    </a:lnTo>
                    <a:lnTo>
                      <a:pt x="37" y="247"/>
                    </a:lnTo>
                    <a:lnTo>
                      <a:pt x="37" y="234"/>
                    </a:lnTo>
                    <a:lnTo>
                      <a:pt x="35" y="163"/>
                    </a:lnTo>
                    <a:lnTo>
                      <a:pt x="77" y="161"/>
                    </a:lnTo>
                    <a:lnTo>
                      <a:pt x="73" y="80"/>
                    </a:lnTo>
                    <a:lnTo>
                      <a:pt x="119" y="80"/>
                    </a:lnTo>
                    <a:lnTo>
                      <a:pt x="113" y="8"/>
                    </a:lnTo>
                    <a:lnTo>
                      <a:pt x="370" y="0"/>
                    </a:lnTo>
                    <a:lnTo>
                      <a:pt x="375" y="139"/>
                    </a:lnTo>
                    <a:lnTo>
                      <a:pt x="387" y="443"/>
                    </a:lnTo>
                    <a:lnTo>
                      <a:pt x="401" y="727"/>
                    </a:lnTo>
                    <a:lnTo>
                      <a:pt x="409" y="859"/>
                    </a:lnTo>
                  </a:path>
                </a:pathLst>
              </a:custGeom>
              <a:solidFill>
                <a:srgbClr val="349D96"/>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84" name="Freeform 25"/>
              <p:cNvSpPr>
                <a:spLocks/>
              </p:cNvSpPr>
              <p:nvPr/>
            </p:nvSpPr>
            <p:spPr bwMode="auto">
              <a:xfrm>
                <a:off x="3141404" y="4315433"/>
                <a:ext cx="435147" cy="682627"/>
              </a:xfrm>
              <a:custGeom>
                <a:avLst/>
                <a:gdLst/>
                <a:ahLst/>
                <a:cxnLst>
                  <a:cxn ang="0">
                    <a:pos x="504" y="6"/>
                  </a:cxn>
                  <a:cxn ang="0">
                    <a:pos x="499" y="315"/>
                  </a:cxn>
                  <a:cxn ang="0">
                    <a:pos x="437" y="314"/>
                  </a:cxn>
                  <a:cxn ang="0">
                    <a:pos x="437" y="482"/>
                  </a:cxn>
                  <a:cxn ang="0">
                    <a:pos x="437" y="552"/>
                  </a:cxn>
                  <a:cxn ang="0">
                    <a:pos x="504" y="552"/>
                  </a:cxn>
                  <a:cxn ang="0">
                    <a:pos x="494" y="554"/>
                  </a:cxn>
                  <a:cxn ang="0">
                    <a:pos x="487" y="560"/>
                  </a:cxn>
                  <a:cxn ang="0">
                    <a:pos x="487" y="572"/>
                  </a:cxn>
                  <a:cxn ang="0">
                    <a:pos x="494" y="582"/>
                  </a:cxn>
                  <a:cxn ang="0">
                    <a:pos x="496" y="592"/>
                  </a:cxn>
                  <a:cxn ang="0">
                    <a:pos x="494" y="605"/>
                  </a:cxn>
                  <a:cxn ang="0">
                    <a:pos x="422" y="622"/>
                  </a:cxn>
                  <a:cxn ang="0">
                    <a:pos x="396" y="620"/>
                  </a:cxn>
                  <a:cxn ang="0">
                    <a:pos x="369" y="630"/>
                  </a:cxn>
                  <a:cxn ang="0">
                    <a:pos x="349" y="630"/>
                  </a:cxn>
                  <a:cxn ang="0">
                    <a:pos x="300" y="620"/>
                  </a:cxn>
                  <a:cxn ang="0">
                    <a:pos x="289" y="622"/>
                  </a:cxn>
                  <a:cxn ang="0">
                    <a:pos x="262" y="630"/>
                  </a:cxn>
                  <a:cxn ang="0">
                    <a:pos x="237" y="650"/>
                  </a:cxn>
                  <a:cxn ang="0">
                    <a:pos x="238" y="658"/>
                  </a:cxn>
                  <a:cxn ang="0">
                    <a:pos x="232" y="667"/>
                  </a:cxn>
                  <a:cxn ang="0">
                    <a:pos x="224" y="669"/>
                  </a:cxn>
                  <a:cxn ang="0">
                    <a:pos x="215" y="674"/>
                  </a:cxn>
                  <a:cxn ang="0">
                    <a:pos x="204" y="670"/>
                  </a:cxn>
                  <a:cxn ang="0">
                    <a:pos x="197" y="683"/>
                  </a:cxn>
                  <a:cxn ang="0">
                    <a:pos x="182" y="692"/>
                  </a:cxn>
                  <a:cxn ang="0">
                    <a:pos x="168" y="698"/>
                  </a:cxn>
                  <a:cxn ang="0">
                    <a:pos x="137" y="702"/>
                  </a:cxn>
                  <a:cxn ang="0">
                    <a:pos x="98" y="727"/>
                  </a:cxn>
                  <a:cxn ang="0">
                    <a:pos x="73" y="727"/>
                  </a:cxn>
                  <a:cxn ang="0">
                    <a:pos x="45" y="732"/>
                  </a:cxn>
                  <a:cxn ang="0">
                    <a:pos x="33" y="740"/>
                  </a:cxn>
                  <a:cxn ang="0">
                    <a:pos x="0" y="757"/>
                  </a:cxn>
                  <a:cxn ang="0">
                    <a:pos x="0" y="654"/>
                  </a:cxn>
                  <a:cxn ang="0">
                    <a:pos x="5" y="514"/>
                  </a:cxn>
                  <a:cxn ang="0">
                    <a:pos x="10" y="300"/>
                  </a:cxn>
                  <a:cxn ang="0">
                    <a:pos x="12" y="220"/>
                  </a:cxn>
                  <a:cxn ang="0">
                    <a:pos x="18" y="0"/>
                  </a:cxn>
                  <a:cxn ang="0">
                    <a:pos x="25" y="0"/>
                  </a:cxn>
                  <a:cxn ang="0">
                    <a:pos x="210" y="3"/>
                  </a:cxn>
                  <a:cxn ang="0">
                    <a:pos x="504" y="6"/>
                  </a:cxn>
                </a:cxnLst>
                <a:rect l="0" t="0" r="r" b="b"/>
                <a:pathLst>
                  <a:path w="505" h="758">
                    <a:moveTo>
                      <a:pt x="504" y="6"/>
                    </a:moveTo>
                    <a:lnTo>
                      <a:pt x="499" y="315"/>
                    </a:lnTo>
                    <a:lnTo>
                      <a:pt x="437" y="314"/>
                    </a:lnTo>
                    <a:lnTo>
                      <a:pt x="437" y="482"/>
                    </a:lnTo>
                    <a:lnTo>
                      <a:pt x="437" y="552"/>
                    </a:lnTo>
                    <a:lnTo>
                      <a:pt x="504" y="552"/>
                    </a:lnTo>
                    <a:lnTo>
                      <a:pt x="494" y="554"/>
                    </a:lnTo>
                    <a:lnTo>
                      <a:pt x="487" y="560"/>
                    </a:lnTo>
                    <a:lnTo>
                      <a:pt x="487" y="572"/>
                    </a:lnTo>
                    <a:lnTo>
                      <a:pt x="494" y="582"/>
                    </a:lnTo>
                    <a:lnTo>
                      <a:pt x="496" y="592"/>
                    </a:lnTo>
                    <a:lnTo>
                      <a:pt x="494" y="605"/>
                    </a:lnTo>
                    <a:lnTo>
                      <a:pt x="422" y="622"/>
                    </a:lnTo>
                    <a:lnTo>
                      <a:pt x="396" y="620"/>
                    </a:lnTo>
                    <a:lnTo>
                      <a:pt x="369" y="630"/>
                    </a:lnTo>
                    <a:lnTo>
                      <a:pt x="349" y="630"/>
                    </a:lnTo>
                    <a:lnTo>
                      <a:pt x="300" y="620"/>
                    </a:lnTo>
                    <a:lnTo>
                      <a:pt x="289" y="622"/>
                    </a:lnTo>
                    <a:lnTo>
                      <a:pt x="262" y="630"/>
                    </a:lnTo>
                    <a:lnTo>
                      <a:pt x="237" y="650"/>
                    </a:lnTo>
                    <a:lnTo>
                      <a:pt x="238" y="658"/>
                    </a:lnTo>
                    <a:lnTo>
                      <a:pt x="232" y="667"/>
                    </a:lnTo>
                    <a:lnTo>
                      <a:pt x="224" y="669"/>
                    </a:lnTo>
                    <a:lnTo>
                      <a:pt x="215" y="674"/>
                    </a:lnTo>
                    <a:lnTo>
                      <a:pt x="204" y="670"/>
                    </a:lnTo>
                    <a:lnTo>
                      <a:pt x="197" y="683"/>
                    </a:lnTo>
                    <a:lnTo>
                      <a:pt x="182" y="692"/>
                    </a:lnTo>
                    <a:lnTo>
                      <a:pt x="168" y="698"/>
                    </a:lnTo>
                    <a:lnTo>
                      <a:pt x="137" y="702"/>
                    </a:lnTo>
                    <a:lnTo>
                      <a:pt x="98" y="727"/>
                    </a:lnTo>
                    <a:lnTo>
                      <a:pt x="73" y="727"/>
                    </a:lnTo>
                    <a:lnTo>
                      <a:pt x="45" y="732"/>
                    </a:lnTo>
                    <a:lnTo>
                      <a:pt x="33" y="740"/>
                    </a:lnTo>
                    <a:lnTo>
                      <a:pt x="0" y="757"/>
                    </a:lnTo>
                    <a:lnTo>
                      <a:pt x="0" y="654"/>
                    </a:lnTo>
                    <a:lnTo>
                      <a:pt x="5" y="514"/>
                    </a:lnTo>
                    <a:lnTo>
                      <a:pt x="10" y="300"/>
                    </a:lnTo>
                    <a:lnTo>
                      <a:pt x="12" y="220"/>
                    </a:lnTo>
                    <a:lnTo>
                      <a:pt x="18" y="0"/>
                    </a:lnTo>
                    <a:lnTo>
                      <a:pt x="25" y="0"/>
                    </a:lnTo>
                    <a:lnTo>
                      <a:pt x="210" y="3"/>
                    </a:lnTo>
                    <a:lnTo>
                      <a:pt x="504" y="6"/>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85" name="Freeform 84"/>
              <p:cNvSpPr>
                <a:spLocks/>
              </p:cNvSpPr>
              <p:nvPr/>
            </p:nvSpPr>
            <p:spPr bwMode="auto">
              <a:xfrm>
                <a:off x="5681634" y="2928564"/>
                <a:ext cx="465307" cy="656511"/>
              </a:xfrm>
              <a:custGeom>
                <a:avLst/>
                <a:gdLst/>
                <a:ahLst/>
                <a:cxnLst>
                  <a:cxn ang="0">
                    <a:pos x="396" y="5"/>
                  </a:cxn>
                  <a:cxn ang="0">
                    <a:pos x="500" y="0"/>
                  </a:cxn>
                  <a:cxn ang="0">
                    <a:pos x="500" y="59"/>
                  </a:cxn>
                  <a:cxn ang="0">
                    <a:pos x="505" y="147"/>
                  </a:cxn>
                  <a:cxn ang="0">
                    <a:pos x="512" y="277"/>
                  </a:cxn>
                  <a:cxn ang="0">
                    <a:pos x="517" y="377"/>
                  </a:cxn>
                  <a:cxn ang="0">
                    <a:pos x="520" y="417"/>
                  </a:cxn>
                  <a:cxn ang="0">
                    <a:pos x="525" y="472"/>
                  </a:cxn>
                  <a:cxn ang="0">
                    <a:pos x="531" y="611"/>
                  </a:cxn>
                  <a:cxn ang="0">
                    <a:pos x="539" y="706"/>
                  </a:cxn>
                  <a:cxn ang="0">
                    <a:pos x="445" y="711"/>
                  </a:cxn>
                  <a:cxn ang="0">
                    <a:pos x="236" y="720"/>
                  </a:cxn>
                  <a:cxn ang="0">
                    <a:pos x="181" y="721"/>
                  </a:cxn>
                  <a:cxn ang="0">
                    <a:pos x="17" y="728"/>
                  </a:cxn>
                  <a:cxn ang="0">
                    <a:pos x="10" y="596"/>
                  </a:cxn>
                  <a:cxn ang="0">
                    <a:pos x="8" y="441"/>
                  </a:cxn>
                  <a:cxn ang="0">
                    <a:pos x="5" y="412"/>
                  </a:cxn>
                  <a:cxn ang="0">
                    <a:pos x="0" y="219"/>
                  </a:cxn>
                  <a:cxn ang="0">
                    <a:pos x="5" y="225"/>
                  </a:cxn>
                  <a:cxn ang="0">
                    <a:pos x="13" y="232"/>
                  </a:cxn>
                  <a:cxn ang="0">
                    <a:pos x="21" y="225"/>
                  </a:cxn>
                  <a:cxn ang="0">
                    <a:pos x="23" y="217"/>
                  </a:cxn>
                  <a:cxn ang="0">
                    <a:pos x="37" y="215"/>
                  </a:cxn>
                  <a:cxn ang="0">
                    <a:pos x="47" y="215"/>
                  </a:cxn>
                  <a:cxn ang="0">
                    <a:pos x="53" y="207"/>
                  </a:cxn>
                  <a:cxn ang="0">
                    <a:pos x="67" y="199"/>
                  </a:cxn>
                  <a:cxn ang="0">
                    <a:pos x="72" y="190"/>
                  </a:cxn>
                  <a:cxn ang="0">
                    <a:pos x="74" y="183"/>
                  </a:cxn>
                  <a:cxn ang="0">
                    <a:pos x="77" y="170"/>
                  </a:cxn>
                  <a:cxn ang="0">
                    <a:pos x="83" y="163"/>
                  </a:cxn>
                  <a:cxn ang="0">
                    <a:pos x="90" y="159"/>
                  </a:cxn>
                  <a:cxn ang="0">
                    <a:pos x="97" y="165"/>
                  </a:cxn>
                  <a:cxn ang="0">
                    <a:pos x="97" y="175"/>
                  </a:cxn>
                  <a:cxn ang="0">
                    <a:pos x="99" y="187"/>
                  </a:cxn>
                  <a:cxn ang="0">
                    <a:pos x="101" y="199"/>
                  </a:cxn>
                  <a:cxn ang="0">
                    <a:pos x="112" y="207"/>
                  </a:cxn>
                  <a:cxn ang="0">
                    <a:pos x="122" y="207"/>
                  </a:cxn>
                  <a:cxn ang="0">
                    <a:pos x="130" y="215"/>
                  </a:cxn>
                  <a:cxn ang="0">
                    <a:pos x="135" y="223"/>
                  </a:cxn>
                  <a:cxn ang="0">
                    <a:pos x="144" y="235"/>
                  </a:cxn>
                  <a:cxn ang="0">
                    <a:pos x="154" y="241"/>
                  </a:cxn>
                  <a:cxn ang="0">
                    <a:pos x="162" y="237"/>
                  </a:cxn>
                  <a:cxn ang="0">
                    <a:pos x="170" y="235"/>
                  </a:cxn>
                  <a:cxn ang="0">
                    <a:pos x="183" y="237"/>
                  </a:cxn>
                  <a:cxn ang="0">
                    <a:pos x="176" y="10"/>
                  </a:cxn>
                  <a:cxn ang="0">
                    <a:pos x="241" y="10"/>
                  </a:cxn>
                  <a:cxn ang="0">
                    <a:pos x="321" y="5"/>
                  </a:cxn>
                  <a:cxn ang="0">
                    <a:pos x="396" y="5"/>
                  </a:cxn>
                </a:cxnLst>
                <a:rect l="0" t="0" r="r" b="b"/>
                <a:pathLst>
                  <a:path w="540" h="729">
                    <a:moveTo>
                      <a:pt x="396" y="5"/>
                    </a:moveTo>
                    <a:lnTo>
                      <a:pt x="500" y="0"/>
                    </a:lnTo>
                    <a:lnTo>
                      <a:pt x="500" y="59"/>
                    </a:lnTo>
                    <a:lnTo>
                      <a:pt x="505" y="147"/>
                    </a:lnTo>
                    <a:lnTo>
                      <a:pt x="512" y="277"/>
                    </a:lnTo>
                    <a:lnTo>
                      <a:pt x="517" y="377"/>
                    </a:lnTo>
                    <a:lnTo>
                      <a:pt x="520" y="417"/>
                    </a:lnTo>
                    <a:lnTo>
                      <a:pt x="525" y="472"/>
                    </a:lnTo>
                    <a:lnTo>
                      <a:pt x="531" y="611"/>
                    </a:lnTo>
                    <a:lnTo>
                      <a:pt x="539" y="706"/>
                    </a:lnTo>
                    <a:lnTo>
                      <a:pt x="445" y="711"/>
                    </a:lnTo>
                    <a:lnTo>
                      <a:pt x="236" y="720"/>
                    </a:lnTo>
                    <a:lnTo>
                      <a:pt x="181" y="721"/>
                    </a:lnTo>
                    <a:lnTo>
                      <a:pt x="17" y="728"/>
                    </a:lnTo>
                    <a:lnTo>
                      <a:pt x="10" y="596"/>
                    </a:lnTo>
                    <a:lnTo>
                      <a:pt x="8" y="441"/>
                    </a:lnTo>
                    <a:lnTo>
                      <a:pt x="5" y="412"/>
                    </a:lnTo>
                    <a:lnTo>
                      <a:pt x="0" y="219"/>
                    </a:lnTo>
                    <a:lnTo>
                      <a:pt x="5" y="225"/>
                    </a:lnTo>
                    <a:lnTo>
                      <a:pt x="13" y="232"/>
                    </a:lnTo>
                    <a:lnTo>
                      <a:pt x="21" y="225"/>
                    </a:lnTo>
                    <a:lnTo>
                      <a:pt x="23" y="217"/>
                    </a:lnTo>
                    <a:lnTo>
                      <a:pt x="37" y="215"/>
                    </a:lnTo>
                    <a:lnTo>
                      <a:pt x="47" y="215"/>
                    </a:lnTo>
                    <a:lnTo>
                      <a:pt x="53" y="207"/>
                    </a:lnTo>
                    <a:lnTo>
                      <a:pt x="67" y="199"/>
                    </a:lnTo>
                    <a:lnTo>
                      <a:pt x="72" y="190"/>
                    </a:lnTo>
                    <a:lnTo>
                      <a:pt x="74" y="183"/>
                    </a:lnTo>
                    <a:lnTo>
                      <a:pt x="77" y="170"/>
                    </a:lnTo>
                    <a:lnTo>
                      <a:pt x="83" y="163"/>
                    </a:lnTo>
                    <a:lnTo>
                      <a:pt x="90" y="159"/>
                    </a:lnTo>
                    <a:lnTo>
                      <a:pt x="97" y="165"/>
                    </a:lnTo>
                    <a:lnTo>
                      <a:pt x="97" y="175"/>
                    </a:lnTo>
                    <a:lnTo>
                      <a:pt x="99" y="187"/>
                    </a:lnTo>
                    <a:lnTo>
                      <a:pt x="101" y="199"/>
                    </a:lnTo>
                    <a:lnTo>
                      <a:pt x="112" y="207"/>
                    </a:lnTo>
                    <a:lnTo>
                      <a:pt x="122" y="207"/>
                    </a:lnTo>
                    <a:lnTo>
                      <a:pt x="130" y="215"/>
                    </a:lnTo>
                    <a:lnTo>
                      <a:pt x="135" y="223"/>
                    </a:lnTo>
                    <a:lnTo>
                      <a:pt x="144" y="235"/>
                    </a:lnTo>
                    <a:lnTo>
                      <a:pt x="154" y="241"/>
                    </a:lnTo>
                    <a:lnTo>
                      <a:pt x="162" y="237"/>
                    </a:lnTo>
                    <a:lnTo>
                      <a:pt x="170" y="235"/>
                    </a:lnTo>
                    <a:lnTo>
                      <a:pt x="183" y="237"/>
                    </a:lnTo>
                    <a:lnTo>
                      <a:pt x="176" y="10"/>
                    </a:lnTo>
                    <a:lnTo>
                      <a:pt x="241" y="10"/>
                    </a:lnTo>
                    <a:lnTo>
                      <a:pt x="321" y="5"/>
                    </a:lnTo>
                    <a:lnTo>
                      <a:pt x="396" y="5"/>
                    </a:lnTo>
                  </a:path>
                </a:pathLst>
              </a:custGeom>
              <a:solidFill>
                <a:srgbClr val="E8E8E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86" name="Freeform 85"/>
              <p:cNvSpPr>
                <a:spLocks/>
              </p:cNvSpPr>
              <p:nvPr/>
            </p:nvSpPr>
            <p:spPr bwMode="auto">
              <a:xfrm>
                <a:off x="5349887" y="2164887"/>
                <a:ext cx="539411" cy="993322"/>
              </a:xfrm>
              <a:custGeom>
                <a:avLst/>
                <a:gdLst/>
                <a:ahLst/>
                <a:cxnLst>
                  <a:cxn ang="0">
                    <a:pos x="548" y="72"/>
                  </a:cxn>
                  <a:cxn ang="0">
                    <a:pos x="511" y="237"/>
                  </a:cxn>
                  <a:cxn ang="0">
                    <a:pos x="558" y="373"/>
                  </a:cxn>
                  <a:cxn ang="0">
                    <a:pos x="620" y="779"/>
                  </a:cxn>
                  <a:cxn ang="0">
                    <a:pos x="555" y="1085"/>
                  </a:cxn>
                  <a:cxn ang="0">
                    <a:pos x="518" y="1072"/>
                  </a:cxn>
                  <a:cxn ang="0">
                    <a:pos x="486" y="1048"/>
                  </a:cxn>
                  <a:cxn ang="0">
                    <a:pos x="473" y="1008"/>
                  </a:cxn>
                  <a:cxn ang="0">
                    <a:pos x="456" y="1039"/>
                  </a:cxn>
                  <a:cxn ang="0">
                    <a:pos x="423" y="1065"/>
                  </a:cxn>
                  <a:cxn ang="0">
                    <a:pos x="388" y="1074"/>
                  </a:cxn>
                  <a:cxn ang="0">
                    <a:pos x="361" y="1057"/>
                  </a:cxn>
                  <a:cxn ang="0">
                    <a:pos x="329" y="1060"/>
                  </a:cxn>
                  <a:cxn ang="0">
                    <a:pos x="277" y="1065"/>
                  </a:cxn>
                  <a:cxn ang="0">
                    <a:pos x="259" y="1090"/>
                  </a:cxn>
                  <a:cxn ang="0">
                    <a:pos x="215" y="1095"/>
                  </a:cxn>
                  <a:cxn ang="0">
                    <a:pos x="186" y="1067"/>
                  </a:cxn>
                  <a:cxn ang="0">
                    <a:pos x="168" y="1023"/>
                  </a:cxn>
                  <a:cxn ang="0">
                    <a:pos x="140" y="994"/>
                  </a:cxn>
                  <a:cxn ang="0">
                    <a:pos x="110" y="974"/>
                  </a:cxn>
                  <a:cxn ang="0">
                    <a:pos x="80" y="988"/>
                  </a:cxn>
                  <a:cxn ang="0">
                    <a:pos x="39" y="1015"/>
                  </a:cxn>
                  <a:cxn ang="0">
                    <a:pos x="28" y="977"/>
                  </a:cxn>
                  <a:cxn ang="0">
                    <a:pos x="17" y="930"/>
                  </a:cxn>
                  <a:cxn ang="0">
                    <a:pos x="32" y="877"/>
                  </a:cxn>
                  <a:cxn ang="0">
                    <a:pos x="90" y="867"/>
                  </a:cxn>
                  <a:cxn ang="0">
                    <a:pos x="105" y="840"/>
                  </a:cxn>
                  <a:cxn ang="0">
                    <a:pos x="93" y="799"/>
                  </a:cxn>
                  <a:cxn ang="0">
                    <a:pos x="128" y="783"/>
                  </a:cxn>
                  <a:cxn ang="0">
                    <a:pos x="128" y="737"/>
                  </a:cxn>
                  <a:cxn ang="0">
                    <a:pos x="152" y="670"/>
                  </a:cxn>
                  <a:cxn ang="0">
                    <a:pos x="133" y="632"/>
                  </a:cxn>
                  <a:cxn ang="0">
                    <a:pos x="122" y="575"/>
                  </a:cxn>
                  <a:cxn ang="0">
                    <a:pos x="112" y="530"/>
                  </a:cxn>
                  <a:cxn ang="0">
                    <a:pos x="112" y="492"/>
                  </a:cxn>
                  <a:cxn ang="0">
                    <a:pos x="133" y="450"/>
                  </a:cxn>
                  <a:cxn ang="0">
                    <a:pos x="150" y="419"/>
                  </a:cxn>
                  <a:cxn ang="0">
                    <a:pos x="152" y="375"/>
                  </a:cxn>
                  <a:cxn ang="0">
                    <a:pos x="168" y="339"/>
                  </a:cxn>
                  <a:cxn ang="0">
                    <a:pos x="160" y="303"/>
                  </a:cxn>
                  <a:cxn ang="0">
                    <a:pos x="150" y="263"/>
                  </a:cxn>
                  <a:cxn ang="0">
                    <a:pos x="147" y="237"/>
                  </a:cxn>
                  <a:cxn ang="0">
                    <a:pos x="137" y="217"/>
                  </a:cxn>
                  <a:cxn ang="0">
                    <a:pos x="122" y="181"/>
                  </a:cxn>
                  <a:cxn ang="0">
                    <a:pos x="97" y="135"/>
                  </a:cxn>
                  <a:cxn ang="0">
                    <a:pos x="97" y="101"/>
                  </a:cxn>
                  <a:cxn ang="0">
                    <a:pos x="90" y="48"/>
                  </a:cxn>
                  <a:cxn ang="0">
                    <a:pos x="85" y="21"/>
                  </a:cxn>
                </a:cxnLst>
                <a:rect l="0" t="0" r="r" b="b"/>
                <a:pathLst>
                  <a:path w="626" h="1103">
                    <a:moveTo>
                      <a:pt x="97" y="21"/>
                    </a:moveTo>
                    <a:lnTo>
                      <a:pt x="588" y="0"/>
                    </a:lnTo>
                    <a:lnTo>
                      <a:pt x="593" y="72"/>
                    </a:lnTo>
                    <a:lnTo>
                      <a:pt x="548" y="72"/>
                    </a:lnTo>
                    <a:lnTo>
                      <a:pt x="551" y="152"/>
                    </a:lnTo>
                    <a:lnTo>
                      <a:pt x="510" y="153"/>
                    </a:lnTo>
                    <a:lnTo>
                      <a:pt x="511" y="225"/>
                    </a:lnTo>
                    <a:lnTo>
                      <a:pt x="511" y="237"/>
                    </a:lnTo>
                    <a:lnTo>
                      <a:pt x="473" y="237"/>
                    </a:lnTo>
                    <a:lnTo>
                      <a:pt x="473" y="315"/>
                    </a:lnTo>
                    <a:lnTo>
                      <a:pt x="557" y="312"/>
                    </a:lnTo>
                    <a:lnTo>
                      <a:pt x="558" y="373"/>
                    </a:lnTo>
                    <a:lnTo>
                      <a:pt x="564" y="510"/>
                    </a:lnTo>
                    <a:lnTo>
                      <a:pt x="568" y="568"/>
                    </a:lnTo>
                    <a:lnTo>
                      <a:pt x="577" y="783"/>
                    </a:lnTo>
                    <a:lnTo>
                      <a:pt x="620" y="779"/>
                    </a:lnTo>
                    <a:lnTo>
                      <a:pt x="625" y="859"/>
                    </a:lnTo>
                    <a:lnTo>
                      <a:pt x="558" y="859"/>
                    </a:lnTo>
                    <a:lnTo>
                      <a:pt x="568" y="1087"/>
                    </a:lnTo>
                    <a:lnTo>
                      <a:pt x="555" y="1085"/>
                    </a:lnTo>
                    <a:lnTo>
                      <a:pt x="548" y="1087"/>
                    </a:lnTo>
                    <a:lnTo>
                      <a:pt x="536" y="1090"/>
                    </a:lnTo>
                    <a:lnTo>
                      <a:pt x="528" y="1085"/>
                    </a:lnTo>
                    <a:lnTo>
                      <a:pt x="518" y="1072"/>
                    </a:lnTo>
                    <a:lnTo>
                      <a:pt x="513" y="1065"/>
                    </a:lnTo>
                    <a:lnTo>
                      <a:pt x="506" y="1055"/>
                    </a:lnTo>
                    <a:lnTo>
                      <a:pt x="495" y="1055"/>
                    </a:lnTo>
                    <a:lnTo>
                      <a:pt x="486" y="1048"/>
                    </a:lnTo>
                    <a:lnTo>
                      <a:pt x="484" y="1037"/>
                    </a:lnTo>
                    <a:lnTo>
                      <a:pt x="483" y="1025"/>
                    </a:lnTo>
                    <a:lnTo>
                      <a:pt x="483" y="1014"/>
                    </a:lnTo>
                    <a:lnTo>
                      <a:pt x="473" y="1008"/>
                    </a:lnTo>
                    <a:lnTo>
                      <a:pt x="468" y="1012"/>
                    </a:lnTo>
                    <a:lnTo>
                      <a:pt x="461" y="1019"/>
                    </a:lnTo>
                    <a:lnTo>
                      <a:pt x="459" y="1032"/>
                    </a:lnTo>
                    <a:lnTo>
                      <a:pt x="456" y="1039"/>
                    </a:lnTo>
                    <a:lnTo>
                      <a:pt x="449" y="1048"/>
                    </a:lnTo>
                    <a:lnTo>
                      <a:pt x="439" y="1055"/>
                    </a:lnTo>
                    <a:lnTo>
                      <a:pt x="429" y="1065"/>
                    </a:lnTo>
                    <a:lnTo>
                      <a:pt x="423" y="1065"/>
                    </a:lnTo>
                    <a:lnTo>
                      <a:pt x="408" y="1067"/>
                    </a:lnTo>
                    <a:lnTo>
                      <a:pt x="406" y="1074"/>
                    </a:lnTo>
                    <a:lnTo>
                      <a:pt x="399" y="1080"/>
                    </a:lnTo>
                    <a:lnTo>
                      <a:pt x="388" y="1074"/>
                    </a:lnTo>
                    <a:lnTo>
                      <a:pt x="384" y="1070"/>
                    </a:lnTo>
                    <a:lnTo>
                      <a:pt x="377" y="1065"/>
                    </a:lnTo>
                    <a:lnTo>
                      <a:pt x="371" y="1057"/>
                    </a:lnTo>
                    <a:lnTo>
                      <a:pt x="361" y="1057"/>
                    </a:lnTo>
                    <a:lnTo>
                      <a:pt x="353" y="1052"/>
                    </a:lnTo>
                    <a:lnTo>
                      <a:pt x="342" y="1052"/>
                    </a:lnTo>
                    <a:lnTo>
                      <a:pt x="335" y="1060"/>
                    </a:lnTo>
                    <a:lnTo>
                      <a:pt x="329" y="1060"/>
                    </a:lnTo>
                    <a:lnTo>
                      <a:pt x="319" y="1067"/>
                    </a:lnTo>
                    <a:lnTo>
                      <a:pt x="304" y="1070"/>
                    </a:lnTo>
                    <a:lnTo>
                      <a:pt x="286" y="1067"/>
                    </a:lnTo>
                    <a:lnTo>
                      <a:pt x="277" y="1065"/>
                    </a:lnTo>
                    <a:lnTo>
                      <a:pt x="272" y="1065"/>
                    </a:lnTo>
                    <a:lnTo>
                      <a:pt x="264" y="1072"/>
                    </a:lnTo>
                    <a:lnTo>
                      <a:pt x="259" y="1080"/>
                    </a:lnTo>
                    <a:lnTo>
                      <a:pt x="259" y="1090"/>
                    </a:lnTo>
                    <a:lnTo>
                      <a:pt x="241" y="1095"/>
                    </a:lnTo>
                    <a:lnTo>
                      <a:pt x="232" y="1102"/>
                    </a:lnTo>
                    <a:lnTo>
                      <a:pt x="222" y="1102"/>
                    </a:lnTo>
                    <a:lnTo>
                      <a:pt x="215" y="1095"/>
                    </a:lnTo>
                    <a:lnTo>
                      <a:pt x="210" y="1087"/>
                    </a:lnTo>
                    <a:lnTo>
                      <a:pt x="206" y="1080"/>
                    </a:lnTo>
                    <a:lnTo>
                      <a:pt x="200" y="1072"/>
                    </a:lnTo>
                    <a:lnTo>
                      <a:pt x="186" y="1067"/>
                    </a:lnTo>
                    <a:lnTo>
                      <a:pt x="186" y="1055"/>
                    </a:lnTo>
                    <a:lnTo>
                      <a:pt x="182" y="1047"/>
                    </a:lnTo>
                    <a:lnTo>
                      <a:pt x="175" y="1032"/>
                    </a:lnTo>
                    <a:lnTo>
                      <a:pt x="168" y="1023"/>
                    </a:lnTo>
                    <a:lnTo>
                      <a:pt x="157" y="1019"/>
                    </a:lnTo>
                    <a:lnTo>
                      <a:pt x="154" y="1008"/>
                    </a:lnTo>
                    <a:lnTo>
                      <a:pt x="147" y="1003"/>
                    </a:lnTo>
                    <a:lnTo>
                      <a:pt x="140" y="994"/>
                    </a:lnTo>
                    <a:lnTo>
                      <a:pt x="130" y="985"/>
                    </a:lnTo>
                    <a:lnTo>
                      <a:pt x="128" y="974"/>
                    </a:lnTo>
                    <a:lnTo>
                      <a:pt x="117" y="970"/>
                    </a:lnTo>
                    <a:lnTo>
                      <a:pt x="110" y="974"/>
                    </a:lnTo>
                    <a:lnTo>
                      <a:pt x="99" y="970"/>
                    </a:lnTo>
                    <a:lnTo>
                      <a:pt x="93" y="977"/>
                    </a:lnTo>
                    <a:lnTo>
                      <a:pt x="88" y="979"/>
                    </a:lnTo>
                    <a:lnTo>
                      <a:pt x="80" y="988"/>
                    </a:lnTo>
                    <a:lnTo>
                      <a:pt x="66" y="994"/>
                    </a:lnTo>
                    <a:lnTo>
                      <a:pt x="53" y="1008"/>
                    </a:lnTo>
                    <a:lnTo>
                      <a:pt x="48" y="1015"/>
                    </a:lnTo>
                    <a:lnTo>
                      <a:pt x="39" y="1015"/>
                    </a:lnTo>
                    <a:lnTo>
                      <a:pt x="39" y="1007"/>
                    </a:lnTo>
                    <a:lnTo>
                      <a:pt x="32" y="994"/>
                    </a:lnTo>
                    <a:lnTo>
                      <a:pt x="28" y="988"/>
                    </a:lnTo>
                    <a:lnTo>
                      <a:pt x="28" y="977"/>
                    </a:lnTo>
                    <a:lnTo>
                      <a:pt x="30" y="965"/>
                    </a:lnTo>
                    <a:lnTo>
                      <a:pt x="32" y="950"/>
                    </a:lnTo>
                    <a:lnTo>
                      <a:pt x="25" y="940"/>
                    </a:lnTo>
                    <a:lnTo>
                      <a:pt x="17" y="930"/>
                    </a:lnTo>
                    <a:lnTo>
                      <a:pt x="13" y="925"/>
                    </a:lnTo>
                    <a:lnTo>
                      <a:pt x="0" y="895"/>
                    </a:lnTo>
                    <a:lnTo>
                      <a:pt x="25" y="877"/>
                    </a:lnTo>
                    <a:lnTo>
                      <a:pt x="32" y="877"/>
                    </a:lnTo>
                    <a:lnTo>
                      <a:pt x="53" y="883"/>
                    </a:lnTo>
                    <a:lnTo>
                      <a:pt x="75" y="883"/>
                    </a:lnTo>
                    <a:lnTo>
                      <a:pt x="80" y="877"/>
                    </a:lnTo>
                    <a:lnTo>
                      <a:pt x="90" y="867"/>
                    </a:lnTo>
                    <a:lnTo>
                      <a:pt x="97" y="868"/>
                    </a:lnTo>
                    <a:lnTo>
                      <a:pt x="105" y="863"/>
                    </a:lnTo>
                    <a:lnTo>
                      <a:pt x="105" y="852"/>
                    </a:lnTo>
                    <a:lnTo>
                      <a:pt x="105" y="840"/>
                    </a:lnTo>
                    <a:lnTo>
                      <a:pt x="97" y="827"/>
                    </a:lnTo>
                    <a:lnTo>
                      <a:pt x="90" y="819"/>
                    </a:lnTo>
                    <a:lnTo>
                      <a:pt x="88" y="812"/>
                    </a:lnTo>
                    <a:lnTo>
                      <a:pt x="93" y="799"/>
                    </a:lnTo>
                    <a:lnTo>
                      <a:pt x="99" y="799"/>
                    </a:lnTo>
                    <a:lnTo>
                      <a:pt x="110" y="797"/>
                    </a:lnTo>
                    <a:lnTo>
                      <a:pt x="122" y="790"/>
                    </a:lnTo>
                    <a:lnTo>
                      <a:pt x="128" y="783"/>
                    </a:lnTo>
                    <a:lnTo>
                      <a:pt x="128" y="770"/>
                    </a:lnTo>
                    <a:lnTo>
                      <a:pt x="127" y="757"/>
                    </a:lnTo>
                    <a:lnTo>
                      <a:pt x="127" y="748"/>
                    </a:lnTo>
                    <a:lnTo>
                      <a:pt x="128" y="737"/>
                    </a:lnTo>
                    <a:lnTo>
                      <a:pt x="127" y="728"/>
                    </a:lnTo>
                    <a:lnTo>
                      <a:pt x="152" y="697"/>
                    </a:lnTo>
                    <a:lnTo>
                      <a:pt x="159" y="679"/>
                    </a:lnTo>
                    <a:lnTo>
                      <a:pt x="152" y="670"/>
                    </a:lnTo>
                    <a:lnTo>
                      <a:pt x="150" y="657"/>
                    </a:lnTo>
                    <a:lnTo>
                      <a:pt x="144" y="648"/>
                    </a:lnTo>
                    <a:lnTo>
                      <a:pt x="137" y="639"/>
                    </a:lnTo>
                    <a:lnTo>
                      <a:pt x="133" y="632"/>
                    </a:lnTo>
                    <a:lnTo>
                      <a:pt x="130" y="619"/>
                    </a:lnTo>
                    <a:lnTo>
                      <a:pt x="128" y="610"/>
                    </a:lnTo>
                    <a:lnTo>
                      <a:pt x="128" y="585"/>
                    </a:lnTo>
                    <a:lnTo>
                      <a:pt x="122" y="575"/>
                    </a:lnTo>
                    <a:lnTo>
                      <a:pt x="120" y="565"/>
                    </a:lnTo>
                    <a:lnTo>
                      <a:pt x="112" y="553"/>
                    </a:lnTo>
                    <a:lnTo>
                      <a:pt x="112" y="541"/>
                    </a:lnTo>
                    <a:lnTo>
                      <a:pt x="112" y="530"/>
                    </a:lnTo>
                    <a:lnTo>
                      <a:pt x="110" y="519"/>
                    </a:lnTo>
                    <a:lnTo>
                      <a:pt x="105" y="512"/>
                    </a:lnTo>
                    <a:lnTo>
                      <a:pt x="105" y="501"/>
                    </a:lnTo>
                    <a:lnTo>
                      <a:pt x="112" y="492"/>
                    </a:lnTo>
                    <a:lnTo>
                      <a:pt x="119" y="487"/>
                    </a:lnTo>
                    <a:lnTo>
                      <a:pt x="122" y="470"/>
                    </a:lnTo>
                    <a:lnTo>
                      <a:pt x="127" y="457"/>
                    </a:lnTo>
                    <a:lnTo>
                      <a:pt x="133" y="450"/>
                    </a:lnTo>
                    <a:lnTo>
                      <a:pt x="142" y="450"/>
                    </a:lnTo>
                    <a:lnTo>
                      <a:pt x="150" y="443"/>
                    </a:lnTo>
                    <a:lnTo>
                      <a:pt x="147" y="430"/>
                    </a:lnTo>
                    <a:lnTo>
                      <a:pt x="150" y="419"/>
                    </a:lnTo>
                    <a:lnTo>
                      <a:pt x="150" y="408"/>
                    </a:lnTo>
                    <a:lnTo>
                      <a:pt x="152" y="397"/>
                    </a:lnTo>
                    <a:lnTo>
                      <a:pt x="154" y="385"/>
                    </a:lnTo>
                    <a:lnTo>
                      <a:pt x="152" y="375"/>
                    </a:lnTo>
                    <a:lnTo>
                      <a:pt x="154" y="365"/>
                    </a:lnTo>
                    <a:lnTo>
                      <a:pt x="159" y="355"/>
                    </a:lnTo>
                    <a:lnTo>
                      <a:pt x="160" y="345"/>
                    </a:lnTo>
                    <a:lnTo>
                      <a:pt x="168" y="339"/>
                    </a:lnTo>
                    <a:lnTo>
                      <a:pt x="168" y="332"/>
                    </a:lnTo>
                    <a:lnTo>
                      <a:pt x="167" y="321"/>
                    </a:lnTo>
                    <a:lnTo>
                      <a:pt x="164" y="312"/>
                    </a:lnTo>
                    <a:lnTo>
                      <a:pt x="160" y="303"/>
                    </a:lnTo>
                    <a:lnTo>
                      <a:pt x="157" y="290"/>
                    </a:lnTo>
                    <a:lnTo>
                      <a:pt x="157" y="285"/>
                    </a:lnTo>
                    <a:lnTo>
                      <a:pt x="157" y="270"/>
                    </a:lnTo>
                    <a:lnTo>
                      <a:pt x="150" y="263"/>
                    </a:lnTo>
                    <a:lnTo>
                      <a:pt x="157" y="253"/>
                    </a:lnTo>
                    <a:lnTo>
                      <a:pt x="150" y="252"/>
                    </a:lnTo>
                    <a:lnTo>
                      <a:pt x="152" y="243"/>
                    </a:lnTo>
                    <a:lnTo>
                      <a:pt x="147" y="237"/>
                    </a:lnTo>
                    <a:lnTo>
                      <a:pt x="147" y="228"/>
                    </a:lnTo>
                    <a:lnTo>
                      <a:pt x="150" y="219"/>
                    </a:lnTo>
                    <a:lnTo>
                      <a:pt x="147" y="210"/>
                    </a:lnTo>
                    <a:lnTo>
                      <a:pt x="137" y="217"/>
                    </a:lnTo>
                    <a:lnTo>
                      <a:pt x="133" y="208"/>
                    </a:lnTo>
                    <a:lnTo>
                      <a:pt x="128" y="201"/>
                    </a:lnTo>
                    <a:lnTo>
                      <a:pt x="128" y="190"/>
                    </a:lnTo>
                    <a:lnTo>
                      <a:pt x="122" y="181"/>
                    </a:lnTo>
                    <a:lnTo>
                      <a:pt x="119" y="172"/>
                    </a:lnTo>
                    <a:lnTo>
                      <a:pt x="105" y="161"/>
                    </a:lnTo>
                    <a:lnTo>
                      <a:pt x="97" y="148"/>
                    </a:lnTo>
                    <a:lnTo>
                      <a:pt x="97" y="135"/>
                    </a:lnTo>
                    <a:lnTo>
                      <a:pt x="90" y="130"/>
                    </a:lnTo>
                    <a:lnTo>
                      <a:pt x="90" y="117"/>
                    </a:lnTo>
                    <a:lnTo>
                      <a:pt x="93" y="110"/>
                    </a:lnTo>
                    <a:lnTo>
                      <a:pt x="97" y="101"/>
                    </a:lnTo>
                    <a:lnTo>
                      <a:pt x="95" y="92"/>
                    </a:lnTo>
                    <a:lnTo>
                      <a:pt x="88" y="81"/>
                    </a:lnTo>
                    <a:lnTo>
                      <a:pt x="85" y="72"/>
                    </a:lnTo>
                    <a:lnTo>
                      <a:pt x="90" y="48"/>
                    </a:lnTo>
                    <a:lnTo>
                      <a:pt x="80" y="46"/>
                    </a:lnTo>
                    <a:lnTo>
                      <a:pt x="85" y="37"/>
                    </a:lnTo>
                    <a:lnTo>
                      <a:pt x="90" y="28"/>
                    </a:lnTo>
                    <a:lnTo>
                      <a:pt x="85" y="21"/>
                    </a:lnTo>
                    <a:lnTo>
                      <a:pt x="97" y="21"/>
                    </a:lnTo>
                  </a:path>
                </a:pathLst>
              </a:custGeom>
              <a:solidFill>
                <a:srgbClr val="349D96"/>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87" name="Freeform 86"/>
              <p:cNvSpPr>
                <a:spLocks/>
              </p:cNvSpPr>
              <p:nvPr/>
            </p:nvSpPr>
            <p:spPr bwMode="auto">
              <a:xfrm>
                <a:off x="2616641" y="3657121"/>
                <a:ext cx="568708" cy="353021"/>
              </a:xfrm>
              <a:custGeom>
                <a:avLst/>
                <a:gdLst/>
                <a:ahLst/>
                <a:cxnLst>
                  <a:cxn ang="0">
                    <a:pos x="388" y="201"/>
                  </a:cxn>
                  <a:cxn ang="0">
                    <a:pos x="406" y="197"/>
                  </a:cxn>
                  <a:cxn ang="0">
                    <a:pos x="411" y="202"/>
                  </a:cxn>
                  <a:cxn ang="0">
                    <a:pos x="418" y="215"/>
                  </a:cxn>
                  <a:cxn ang="0">
                    <a:pos x="426" y="234"/>
                  </a:cxn>
                  <a:cxn ang="0">
                    <a:pos x="442" y="241"/>
                  </a:cxn>
                  <a:cxn ang="0">
                    <a:pos x="458" y="252"/>
                  </a:cxn>
                  <a:cxn ang="0">
                    <a:pos x="466" y="270"/>
                  </a:cxn>
                  <a:cxn ang="0">
                    <a:pos x="471" y="289"/>
                  </a:cxn>
                  <a:cxn ang="0">
                    <a:pos x="489" y="296"/>
                  </a:cxn>
                  <a:cxn ang="0">
                    <a:pos x="504" y="312"/>
                  </a:cxn>
                  <a:cxn ang="0">
                    <a:pos x="526" y="319"/>
                  </a:cxn>
                  <a:cxn ang="0">
                    <a:pos x="546" y="316"/>
                  </a:cxn>
                  <a:cxn ang="0">
                    <a:pos x="571" y="321"/>
                  </a:cxn>
                  <a:cxn ang="0">
                    <a:pos x="582" y="332"/>
                  </a:cxn>
                  <a:cxn ang="0">
                    <a:pos x="591" y="354"/>
                  </a:cxn>
                  <a:cxn ang="0">
                    <a:pos x="600" y="372"/>
                  </a:cxn>
                  <a:cxn ang="0">
                    <a:pos x="616" y="388"/>
                  </a:cxn>
                  <a:cxn ang="0">
                    <a:pos x="636" y="383"/>
                  </a:cxn>
                  <a:cxn ang="0">
                    <a:pos x="654" y="386"/>
                  </a:cxn>
                  <a:cxn ang="0">
                    <a:pos x="356" y="386"/>
                  </a:cxn>
                  <a:cxn ang="0">
                    <a:pos x="110" y="381"/>
                  </a:cxn>
                  <a:cxn ang="0">
                    <a:pos x="21" y="352"/>
                  </a:cxn>
                  <a:cxn ang="0">
                    <a:pos x="28" y="170"/>
                  </a:cxn>
                  <a:cxn ang="0">
                    <a:pos x="0" y="167"/>
                  </a:cxn>
                  <a:cxn ang="0">
                    <a:pos x="5" y="88"/>
                  </a:cxn>
                  <a:cxn ang="0">
                    <a:pos x="88" y="75"/>
                  </a:cxn>
                  <a:cxn ang="0">
                    <a:pos x="106" y="70"/>
                  </a:cxn>
                  <a:cxn ang="0">
                    <a:pos x="133" y="60"/>
                  </a:cxn>
                  <a:cxn ang="0">
                    <a:pos x="138" y="39"/>
                  </a:cxn>
                  <a:cxn ang="0">
                    <a:pos x="161" y="33"/>
                  </a:cxn>
                  <a:cxn ang="0">
                    <a:pos x="181" y="8"/>
                  </a:cxn>
                  <a:cxn ang="0">
                    <a:pos x="188" y="12"/>
                  </a:cxn>
                  <a:cxn ang="0">
                    <a:pos x="175" y="39"/>
                  </a:cxn>
                  <a:cxn ang="0">
                    <a:pos x="164" y="73"/>
                  </a:cxn>
                  <a:cxn ang="0">
                    <a:pos x="144" y="88"/>
                  </a:cxn>
                  <a:cxn ang="0">
                    <a:pos x="151" y="92"/>
                  </a:cxn>
                  <a:cxn ang="0">
                    <a:pos x="177" y="73"/>
                  </a:cxn>
                  <a:cxn ang="0">
                    <a:pos x="184" y="40"/>
                  </a:cxn>
                  <a:cxn ang="0">
                    <a:pos x="188" y="65"/>
                  </a:cxn>
                  <a:cxn ang="0">
                    <a:pos x="181" y="90"/>
                  </a:cxn>
                  <a:cxn ang="0">
                    <a:pos x="191" y="112"/>
                  </a:cxn>
                  <a:cxn ang="0">
                    <a:pos x="201" y="115"/>
                  </a:cxn>
                  <a:cxn ang="0">
                    <a:pos x="210" y="75"/>
                  </a:cxn>
                  <a:cxn ang="0">
                    <a:pos x="208" y="35"/>
                  </a:cxn>
                  <a:cxn ang="0">
                    <a:pos x="246" y="33"/>
                  </a:cxn>
                  <a:cxn ang="0">
                    <a:pos x="248" y="70"/>
                  </a:cxn>
                  <a:cxn ang="0">
                    <a:pos x="251" y="52"/>
                  </a:cxn>
                  <a:cxn ang="0">
                    <a:pos x="251" y="13"/>
                  </a:cxn>
                  <a:cxn ang="0">
                    <a:pos x="273" y="33"/>
                  </a:cxn>
                  <a:cxn ang="0">
                    <a:pos x="284" y="59"/>
                  </a:cxn>
                  <a:cxn ang="0">
                    <a:pos x="302" y="73"/>
                  </a:cxn>
                  <a:cxn ang="0">
                    <a:pos x="338" y="88"/>
                  </a:cxn>
                  <a:cxn ang="0">
                    <a:pos x="333" y="108"/>
                  </a:cxn>
                  <a:cxn ang="0">
                    <a:pos x="342" y="125"/>
                  </a:cxn>
                  <a:cxn ang="0">
                    <a:pos x="348" y="148"/>
                  </a:cxn>
                  <a:cxn ang="0">
                    <a:pos x="356" y="167"/>
                  </a:cxn>
                  <a:cxn ang="0">
                    <a:pos x="374" y="174"/>
                  </a:cxn>
                  <a:cxn ang="0">
                    <a:pos x="374" y="188"/>
                  </a:cxn>
                </a:cxnLst>
                <a:rect l="0" t="0" r="r" b="b"/>
                <a:pathLst>
                  <a:path w="660" h="392">
                    <a:moveTo>
                      <a:pt x="381" y="197"/>
                    </a:moveTo>
                    <a:lnTo>
                      <a:pt x="388" y="201"/>
                    </a:lnTo>
                    <a:lnTo>
                      <a:pt x="391" y="194"/>
                    </a:lnTo>
                    <a:lnTo>
                      <a:pt x="406" y="197"/>
                    </a:lnTo>
                    <a:lnTo>
                      <a:pt x="413" y="194"/>
                    </a:lnTo>
                    <a:lnTo>
                      <a:pt x="411" y="202"/>
                    </a:lnTo>
                    <a:lnTo>
                      <a:pt x="422" y="207"/>
                    </a:lnTo>
                    <a:lnTo>
                      <a:pt x="418" y="215"/>
                    </a:lnTo>
                    <a:lnTo>
                      <a:pt x="422" y="222"/>
                    </a:lnTo>
                    <a:lnTo>
                      <a:pt x="426" y="234"/>
                    </a:lnTo>
                    <a:lnTo>
                      <a:pt x="436" y="237"/>
                    </a:lnTo>
                    <a:lnTo>
                      <a:pt x="442" y="241"/>
                    </a:lnTo>
                    <a:lnTo>
                      <a:pt x="449" y="250"/>
                    </a:lnTo>
                    <a:lnTo>
                      <a:pt x="458" y="252"/>
                    </a:lnTo>
                    <a:lnTo>
                      <a:pt x="469" y="257"/>
                    </a:lnTo>
                    <a:lnTo>
                      <a:pt x="466" y="270"/>
                    </a:lnTo>
                    <a:lnTo>
                      <a:pt x="471" y="279"/>
                    </a:lnTo>
                    <a:lnTo>
                      <a:pt x="471" y="289"/>
                    </a:lnTo>
                    <a:lnTo>
                      <a:pt x="476" y="296"/>
                    </a:lnTo>
                    <a:lnTo>
                      <a:pt x="489" y="296"/>
                    </a:lnTo>
                    <a:lnTo>
                      <a:pt x="494" y="304"/>
                    </a:lnTo>
                    <a:lnTo>
                      <a:pt x="504" y="312"/>
                    </a:lnTo>
                    <a:lnTo>
                      <a:pt x="514" y="314"/>
                    </a:lnTo>
                    <a:lnTo>
                      <a:pt x="526" y="319"/>
                    </a:lnTo>
                    <a:lnTo>
                      <a:pt x="540" y="319"/>
                    </a:lnTo>
                    <a:lnTo>
                      <a:pt x="546" y="316"/>
                    </a:lnTo>
                    <a:lnTo>
                      <a:pt x="562" y="321"/>
                    </a:lnTo>
                    <a:lnTo>
                      <a:pt x="571" y="321"/>
                    </a:lnTo>
                    <a:lnTo>
                      <a:pt x="578" y="324"/>
                    </a:lnTo>
                    <a:lnTo>
                      <a:pt x="582" y="332"/>
                    </a:lnTo>
                    <a:lnTo>
                      <a:pt x="591" y="336"/>
                    </a:lnTo>
                    <a:lnTo>
                      <a:pt x="591" y="354"/>
                    </a:lnTo>
                    <a:lnTo>
                      <a:pt x="589" y="366"/>
                    </a:lnTo>
                    <a:lnTo>
                      <a:pt x="600" y="372"/>
                    </a:lnTo>
                    <a:lnTo>
                      <a:pt x="609" y="381"/>
                    </a:lnTo>
                    <a:lnTo>
                      <a:pt x="616" y="388"/>
                    </a:lnTo>
                    <a:lnTo>
                      <a:pt x="629" y="383"/>
                    </a:lnTo>
                    <a:lnTo>
                      <a:pt x="636" y="383"/>
                    </a:lnTo>
                    <a:lnTo>
                      <a:pt x="645" y="386"/>
                    </a:lnTo>
                    <a:lnTo>
                      <a:pt x="654" y="386"/>
                    </a:lnTo>
                    <a:lnTo>
                      <a:pt x="659" y="391"/>
                    </a:lnTo>
                    <a:lnTo>
                      <a:pt x="356" y="386"/>
                    </a:lnTo>
                    <a:lnTo>
                      <a:pt x="196" y="383"/>
                    </a:lnTo>
                    <a:lnTo>
                      <a:pt x="110" y="381"/>
                    </a:lnTo>
                    <a:lnTo>
                      <a:pt x="21" y="377"/>
                    </a:lnTo>
                    <a:lnTo>
                      <a:pt x="21" y="352"/>
                    </a:lnTo>
                    <a:lnTo>
                      <a:pt x="25" y="257"/>
                    </a:lnTo>
                    <a:lnTo>
                      <a:pt x="28" y="170"/>
                    </a:lnTo>
                    <a:lnTo>
                      <a:pt x="8" y="170"/>
                    </a:lnTo>
                    <a:lnTo>
                      <a:pt x="0" y="167"/>
                    </a:lnTo>
                    <a:lnTo>
                      <a:pt x="0" y="152"/>
                    </a:lnTo>
                    <a:lnTo>
                      <a:pt x="5" y="88"/>
                    </a:lnTo>
                    <a:lnTo>
                      <a:pt x="88" y="90"/>
                    </a:lnTo>
                    <a:lnTo>
                      <a:pt x="88" y="75"/>
                    </a:lnTo>
                    <a:lnTo>
                      <a:pt x="91" y="70"/>
                    </a:lnTo>
                    <a:lnTo>
                      <a:pt x="106" y="70"/>
                    </a:lnTo>
                    <a:lnTo>
                      <a:pt x="121" y="67"/>
                    </a:lnTo>
                    <a:lnTo>
                      <a:pt x="133" y="60"/>
                    </a:lnTo>
                    <a:lnTo>
                      <a:pt x="138" y="52"/>
                    </a:lnTo>
                    <a:lnTo>
                      <a:pt x="138" y="39"/>
                    </a:lnTo>
                    <a:lnTo>
                      <a:pt x="148" y="35"/>
                    </a:lnTo>
                    <a:lnTo>
                      <a:pt x="161" y="33"/>
                    </a:lnTo>
                    <a:lnTo>
                      <a:pt x="173" y="21"/>
                    </a:lnTo>
                    <a:lnTo>
                      <a:pt x="181" y="8"/>
                    </a:lnTo>
                    <a:lnTo>
                      <a:pt x="183" y="0"/>
                    </a:lnTo>
                    <a:lnTo>
                      <a:pt x="188" y="12"/>
                    </a:lnTo>
                    <a:lnTo>
                      <a:pt x="191" y="23"/>
                    </a:lnTo>
                    <a:lnTo>
                      <a:pt x="175" y="39"/>
                    </a:lnTo>
                    <a:lnTo>
                      <a:pt x="163" y="60"/>
                    </a:lnTo>
                    <a:lnTo>
                      <a:pt x="164" y="73"/>
                    </a:lnTo>
                    <a:lnTo>
                      <a:pt x="155" y="75"/>
                    </a:lnTo>
                    <a:lnTo>
                      <a:pt x="144" y="88"/>
                    </a:lnTo>
                    <a:lnTo>
                      <a:pt x="133" y="100"/>
                    </a:lnTo>
                    <a:lnTo>
                      <a:pt x="151" y="92"/>
                    </a:lnTo>
                    <a:lnTo>
                      <a:pt x="170" y="83"/>
                    </a:lnTo>
                    <a:lnTo>
                      <a:pt x="177" y="73"/>
                    </a:lnTo>
                    <a:lnTo>
                      <a:pt x="175" y="59"/>
                    </a:lnTo>
                    <a:lnTo>
                      <a:pt x="184" y="40"/>
                    </a:lnTo>
                    <a:lnTo>
                      <a:pt x="188" y="55"/>
                    </a:lnTo>
                    <a:lnTo>
                      <a:pt x="188" y="65"/>
                    </a:lnTo>
                    <a:lnTo>
                      <a:pt x="184" y="75"/>
                    </a:lnTo>
                    <a:lnTo>
                      <a:pt x="181" y="90"/>
                    </a:lnTo>
                    <a:lnTo>
                      <a:pt x="186" y="100"/>
                    </a:lnTo>
                    <a:lnTo>
                      <a:pt x="191" y="112"/>
                    </a:lnTo>
                    <a:lnTo>
                      <a:pt x="193" y="125"/>
                    </a:lnTo>
                    <a:lnTo>
                      <a:pt x="201" y="115"/>
                    </a:lnTo>
                    <a:lnTo>
                      <a:pt x="206" y="108"/>
                    </a:lnTo>
                    <a:lnTo>
                      <a:pt x="210" y="75"/>
                    </a:lnTo>
                    <a:lnTo>
                      <a:pt x="201" y="46"/>
                    </a:lnTo>
                    <a:lnTo>
                      <a:pt x="208" y="35"/>
                    </a:lnTo>
                    <a:lnTo>
                      <a:pt x="236" y="17"/>
                    </a:lnTo>
                    <a:lnTo>
                      <a:pt x="246" y="33"/>
                    </a:lnTo>
                    <a:lnTo>
                      <a:pt x="243" y="50"/>
                    </a:lnTo>
                    <a:lnTo>
                      <a:pt x="248" y="70"/>
                    </a:lnTo>
                    <a:lnTo>
                      <a:pt x="255" y="60"/>
                    </a:lnTo>
                    <a:lnTo>
                      <a:pt x="251" y="52"/>
                    </a:lnTo>
                    <a:lnTo>
                      <a:pt x="255" y="23"/>
                    </a:lnTo>
                    <a:lnTo>
                      <a:pt x="251" y="13"/>
                    </a:lnTo>
                    <a:lnTo>
                      <a:pt x="266" y="21"/>
                    </a:lnTo>
                    <a:lnTo>
                      <a:pt x="273" y="33"/>
                    </a:lnTo>
                    <a:lnTo>
                      <a:pt x="276" y="52"/>
                    </a:lnTo>
                    <a:lnTo>
                      <a:pt x="284" y="59"/>
                    </a:lnTo>
                    <a:lnTo>
                      <a:pt x="293" y="60"/>
                    </a:lnTo>
                    <a:lnTo>
                      <a:pt x="302" y="73"/>
                    </a:lnTo>
                    <a:lnTo>
                      <a:pt x="318" y="83"/>
                    </a:lnTo>
                    <a:lnTo>
                      <a:pt x="338" y="88"/>
                    </a:lnTo>
                    <a:lnTo>
                      <a:pt x="333" y="95"/>
                    </a:lnTo>
                    <a:lnTo>
                      <a:pt x="333" y="108"/>
                    </a:lnTo>
                    <a:lnTo>
                      <a:pt x="336" y="115"/>
                    </a:lnTo>
                    <a:lnTo>
                      <a:pt x="342" y="125"/>
                    </a:lnTo>
                    <a:lnTo>
                      <a:pt x="348" y="137"/>
                    </a:lnTo>
                    <a:lnTo>
                      <a:pt x="348" y="148"/>
                    </a:lnTo>
                    <a:lnTo>
                      <a:pt x="351" y="155"/>
                    </a:lnTo>
                    <a:lnTo>
                      <a:pt x="356" y="167"/>
                    </a:lnTo>
                    <a:lnTo>
                      <a:pt x="368" y="170"/>
                    </a:lnTo>
                    <a:lnTo>
                      <a:pt x="374" y="174"/>
                    </a:lnTo>
                    <a:lnTo>
                      <a:pt x="381" y="182"/>
                    </a:lnTo>
                    <a:lnTo>
                      <a:pt x="374" y="188"/>
                    </a:lnTo>
                    <a:lnTo>
                      <a:pt x="381" y="197"/>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88" name="Freeform 87"/>
              <p:cNvSpPr>
                <a:spLocks/>
              </p:cNvSpPr>
              <p:nvPr/>
            </p:nvSpPr>
            <p:spPr bwMode="auto">
              <a:xfrm>
                <a:off x="5019002" y="4129016"/>
                <a:ext cx="612654" cy="498912"/>
              </a:xfrm>
              <a:custGeom>
                <a:avLst/>
                <a:gdLst/>
                <a:ahLst/>
                <a:cxnLst>
                  <a:cxn ang="0">
                    <a:pos x="25" y="349"/>
                  </a:cxn>
                  <a:cxn ang="0">
                    <a:pos x="45" y="339"/>
                  </a:cxn>
                  <a:cxn ang="0">
                    <a:pos x="119" y="326"/>
                  </a:cxn>
                  <a:cxn ang="0">
                    <a:pos x="130" y="311"/>
                  </a:cxn>
                  <a:cxn ang="0">
                    <a:pos x="142" y="294"/>
                  </a:cxn>
                  <a:cxn ang="0">
                    <a:pos x="164" y="289"/>
                  </a:cxn>
                  <a:cxn ang="0">
                    <a:pos x="182" y="284"/>
                  </a:cxn>
                  <a:cxn ang="0">
                    <a:pos x="175" y="264"/>
                  </a:cxn>
                  <a:cxn ang="0">
                    <a:pos x="184" y="244"/>
                  </a:cxn>
                  <a:cxn ang="0">
                    <a:pos x="217" y="227"/>
                  </a:cxn>
                  <a:cxn ang="0">
                    <a:pos x="227" y="209"/>
                  </a:cxn>
                  <a:cxn ang="0">
                    <a:pos x="246" y="197"/>
                  </a:cxn>
                  <a:cxn ang="0">
                    <a:pos x="266" y="173"/>
                  </a:cxn>
                  <a:cxn ang="0">
                    <a:pos x="266" y="152"/>
                  </a:cxn>
                  <a:cxn ang="0">
                    <a:pos x="275" y="117"/>
                  </a:cxn>
                  <a:cxn ang="0">
                    <a:pos x="277" y="93"/>
                  </a:cxn>
                  <a:cxn ang="0">
                    <a:pos x="311" y="65"/>
                  </a:cxn>
                  <a:cxn ang="0">
                    <a:pos x="333" y="35"/>
                  </a:cxn>
                  <a:cxn ang="0">
                    <a:pos x="355" y="26"/>
                  </a:cxn>
                  <a:cxn ang="0">
                    <a:pos x="366" y="12"/>
                  </a:cxn>
                  <a:cxn ang="0">
                    <a:pos x="384" y="10"/>
                  </a:cxn>
                  <a:cxn ang="0">
                    <a:pos x="402" y="17"/>
                  </a:cxn>
                  <a:cxn ang="0">
                    <a:pos x="428" y="20"/>
                  </a:cxn>
                  <a:cxn ang="0">
                    <a:pos x="446" y="6"/>
                  </a:cxn>
                  <a:cxn ang="0">
                    <a:pos x="481" y="0"/>
                  </a:cxn>
                  <a:cxn ang="0">
                    <a:pos x="494" y="6"/>
                  </a:cxn>
                  <a:cxn ang="0">
                    <a:pos x="521" y="1"/>
                  </a:cxn>
                  <a:cxn ang="0">
                    <a:pos x="535" y="35"/>
                  </a:cxn>
                  <a:cxn ang="0">
                    <a:pos x="533" y="274"/>
                  </a:cxn>
                  <a:cxn ang="0">
                    <a:pos x="618" y="272"/>
                  </a:cxn>
                  <a:cxn ang="0">
                    <a:pos x="622" y="349"/>
                  </a:cxn>
                  <a:cxn ang="0">
                    <a:pos x="710" y="532"/>
                  </a:cxn>
                  <a:cxn ang="0">
                    <a:pos x="431" y="543"/>
                  </a:cxn>
                  <a:cxn ang="0">
                    <a:pos x="306" y="546"/>
                  </a:cxn>
                  <a:cxn ang="0">
                    <a:pos x="39" y="553"/>
                  </a:cxn>
                  <a:cxn ang="0">
                    <a:pos x="66" y="528"/>
                  </a:cxn>
                  <a:cxn ang="0">
                    <a:pos x="65" y="506"/>
                  </a:cxn>
                  <a:cxn ang="0">
                    <a:pos x="66" y="483"/>
                  </a:cxn>
                  <a:cxn ang="0">
                    <a:pos x="50" y="439"/>
                  </a:cxn>
                  <a:cxn ang="0">
                    <a:pos x="39" y="421"/>
                  </a:cxn>
                  <a:cxn ang="0">
                    <a:pos x="0" y="381"/>
                  </a:cxn>
                  <a:cxn ang="0">
                    <a:pos x="6" y="362"/>
                  </a:cxn>
                </a:cxnLst>
                <a:rect l="0" t="0" r="r" b="b"/>
                <a:pathLst>
                  <a:path w="711" h="554">
                    <a:moveTo>
                      <a:pt x="15" y="356"/>
                    </a:moveTo>
                    <a:lnTo>
                      <a:pt x="25" y="349"/>
                    </a:lnTo>
                    <a:lnTo>
                      <a:pt x="37" y="346"/>
                    </a:lnTo>
                    <a:lnTo>
                      <a:pt x="45" y="339"/>
                    </a:lnTo>
                    <a:lnTo>
                      <a:pt x="63" y="336"/>
                    </a:lnTo>
                    <a:lnTo>
                      <a:pt x="119" y="326"/>
                    </a:lnTo>
                    <a:lnTo>
                      <a:pt x="124" y="320"/>
                    </a:lnTo>
                    <a:lnTo>
                      <a:pt x="130" y="311"/>
                    </a:lnTo>
                    <a:lnTo>
                      <a:pt x="137" y="304"/>
                    </a:lnTo>
                    <a:lnTo>
                      <a:pt x="142" y="294"/>
                    </a:lnTo>
                    <a:lnTo>
                      <a:pt x="153" y="289"/>
                    </a:lnTo>
                    <a:lnTo>
                      <a:pt x="164" y="289"/>
                    </a:lnTo>
                    <a:lnTo>
                      <a:pt x="173" y="289"/>
                    </a:lnTo>
                    <a:lnTo>
                      <a:pt x="182" y="284"/>
                    </a:lnTo>
                    <a:lnTo>
                      <a:pt x="179" y="274"/>
                    </a:lnTo>
                    <a:lnTo>
                      <a:pt x="175" y="264"/>
                    </a:lnTo>
                    <a:lnTo>
                      <a:pt x="182" y="254"/>
                    </a:lnTo>
                    <a:lnTo>
                      <a:pt x="184" y="244"/>
                    </a:lnTo>
                    <a:lnTo>
                      <a:pt x="195" y="227"/>
                    </a:lnTo>
                    <a:lnTo>
                      <a:pt x="217" y="227"/>
                    </a:lnTo>
                    <a:lnTo>
                      <a:pt x="224" y="222"/>
                    </a:lnTo>
                    <a:lnTo>
                      <a:pt x="227" y="209"/>
                    </a:lnTo>
                    <a:lnTo>
                      <a:pt x="239" y="202"/>
                    </a:lnTo>
                    <a:lnTo>
                      <a:pt x="246" y="197"/>
                    </a:lnTo>
                    <a:lnTo>
                      <a:pt x="255" y="182"/>
                    </a:lnTo>
                    <a:lnTo>
                      <a:pt x="266" y="173"/>
                    </a:lnTo>
                    <a:lnTo>
                      <a:pt x="266" y="162"/>
                    </a:lnTo>
                    <a:lnTo>
                      <a:pt x="266" y="152"/>
                    </a:lnTo>
                    <a:lnTo>
                      <a:pt x="266" y="142"/>
                    </a:lnTo>
                    <a:lnTo>
                      <a:pt x="275" y="117"/>
                    </a:lnTo>
                    <a:lnTo>
                      <a:pt x="274" y="104"/>
                    </a:lnTo>
                    <a:lnTo>
                      <a:pt x="277" y="93"/>
                    </a:lnTo>
                    <a:lnTo>
                      <a:pt x="297" y="72"/>
                    </a:lnTo>
                    <a:lnTo>
                      <a:pt x="311" y="65"/>
                    </a:lnTo>
                    <a:lnTo>
                      <a:pt x="321" y="48"/>
                    </a:lnTo>
                    <a:lnTo>
                      <a:pt x="333" y="35"/>
                    </a:lnTo>
                    <a:lnTo>
                      <a:pt x="344" y="32"/>
                    </a:lnTo>
                    <a:lnTo>
                      <a:pt x="355" y="26"/>
                    </a:lnTo>
                    <a:lnTo>
                      <a:pt x="361" y="20"/>
                    </a:lnTo>
                    <a:lnTo>
                      <a:pt x="366" y="12"/>
                    </a:lnTo>
                    <a:lnTo>
                      <a:pt x="374" y="6"/>
                    </a:lnTo>
                    <a:lnTo>
                      <a:pt x="384" y="10"/>
                    </a:lnTo>
                    <a:lnTo>
                      <a:pt x="389" y="12"/>
                    </a:lnTo>
                    <a:lnTo>
                      <a:pt x="402" y="17"/>
                    </a:lnTo>
                    <a:lnTo>
                      <a:pt x="411" y="20"/>
                    </a:lnTo>
                    <a:lnTo>
                      <a:pt x="428" y="20"/>
                    </a:lnTo>
                    <a:lnTo>
                      <a:pt x="431" y="15"/>
                    </a:lnTo>
                    <a:lnTo>
                      <a:pt x="446" y="6"/>
                    </a:lnTo>
                    <a:lnTo>
                      <a:pt x="471" y="0"/>
                    </a:lnTo>
                    <a:lnTo>
                      <a:pt x="481" y="0"/>
                    </a:lnTo>
                    <a:lnTo>
                      <a:pt x="488" y="3"/>
                    </a:lnTo>
                    <a:lnTo>
                      <a:pt x="494" y="6"/>
                    </a:lnTo>
                    <a:lnTo>
                      <a:pt x="504" y="6"/>
                    </a:lnTo>
                    <a:lnTo>
                      <a:pt x="521" y="1"/>
                    </a:lnTo>
                    <a:lnTo>
                      <a:pt x="533" y="6"/>
                    </a:lnTo>
                    <a:lnTo>
                      <a:pt x="535" y="35"/>
                    </a:lnTo>
                    <a:lnTo>
                      <a:pt x="526" y="35"/>
                    </a:lnTo>
                    <a:lnTo>
                      <a:pt x="533" y="274"/>
                    </a:lnTo>
                    <a:lnTo>
                      <a:pt x="573" y="272"/>
                    </a:lnTo>
                    <a:lnTo>
                      <a:pt x="618" y="272"/>
                    </a:lnTo>
                    <a:lnTo>
                      <a:pt x="618" y="289"/>
                    </a:lnTo>
                    <a:lnTo>
                      <a:pt x="622" y="349"/>
                    </a:lnTo>
                    <a:lnTo>
                      <a:pt x="707" y="347"/>
                    </a:lnTo>
                    <a:lnTo>
                      <a:pt x="710" y="532"/>
                    </a:lnTo>
                    <a:lnTo>
                      <a:pt x="546" y="539"/>
                    </a:lnTo>
                    <a:lnTo>
                      <a:pt x="431" y="543"/>
                    </a:lnTo>
                    <a:lnTo>
                      <a:pt x="413" y="543"/>
                    </a:lnTo>
                    <a:lnTo>
                      <a:pt x="306" y="546"/>
                    </a:lnTo>
                    <a:lnTo>
                      <a:pt x="177" y="550"/>
                    </a:lnTo>
                    <a:lnTo>
                      <a:pt x="39" y="553"/>
                    </a:lnTo>
                    <a:lnTo>
                      <a:pt x="59" y="532"/>
                    </a:lnTo>
                    <a:lnTo>
                      <a:pt x="66" y="528"/>
                    </a:lnTo>
                    <a:lnTo>
                      <a:pt x="70" y="523"/>
                    </a:lnTo>
                    <a:lnTo>
                      <a:pt x="65" y="506"/>
                    </a:lnTo>
                    <a:lnTo>
                      <a:pt x="66" y="496"/>
                    </a:lnTo>
                    <a:lnTo>
                      <a:pt x="66" y="483"/>
                    </a:lnTo>
                    <a:lnTo>
                      <a:pt x="52" y="451"/>
                    </a:lnTo>
                    <a:lnTo>
                      <a:pt x="50" y="439"/>
                    </a:lnTo>
                    <a:lnTo>
                      <a:pt x="46" y="431"/>
                    </a:lnTo>
                    <a:lnTo>
                      <a:pt x="39" y="421"/>
                    </a:lnTo>
                    <a:lnTo>
                      <a:pt x="13" y="394"/>
                    </a:lnTo>
                    <a:lnTo>
                      <a:pt x="0" y="381"/>
                    </a:lnTo>
                    <a:lnTo>
                      <a:pt x="5" y="371"/>
                    </a:lnTo>
                    <a:lnTo>
                      <a:pt x="6" y="362"/>
                    </a:lnTo>
                    <a:lnTo>
                      <a:pt x="15" y="356"/>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89" name="Freeform 88"/>
              <p:cNvSpPr>
                <a:spLocks/>
              </p:cNvSpPr>
              <p:nvPr/>
            </p:nvSpPr>
            <p:spPr bwMode="auto">
              <a:xfrm>
                <a:off x="5467937" y="3567964"/>
                <a:ext cx="709162" cy="681727"/>
              </a:xfrm>
              <a:custGeom>
                <a:avLst/>
                <a:gdLst/>
                <a:ahLst/>
                <a:cxnLst>
                  <a:cxn ang="0">
                    <a:pos x="583" y="588"/>
                  </a:cxn>
                  <a:cxn ang="0">
                    <a:pos x="580" y="563"/>
                  </a:cxn>
                  <a:cxn ang="0">
                    <a:pos x="557" y="552"/>
                  </a:cxn>
                  <a:cxn ang="0">
                    <a:pos x="535" y="530"/>
                  </a:cxn>
                  <a:cxn ang="0">
                    <a:pos x="515" y="512"/>
                  </a:cxn>
                  <a:cxn ang="0">
                    <a:pos x="483" y="532"/>
                  </a:cxn>
                  <a:cxn ang="0">
                    <a:pos x="445" y="539"/>
                  </a:cxn>
                  <a:cxn ang="0">
                    <a:pos x="417" y="536"/>
                  </a:cxn>
                  <a:cxn ang="0">
                    <a:pos x="375" y="516"/>
                  </a:cxn>
                  <a:cxn ang="0">
                    <a:pos x="330" y="532"/>
                  </a:cxn>
                  <a:cxn ang="0">
                    <a:pos x="321" y="564"/>
                  </a:cxn>
                  <a:cxn ang="0">
                    <a:pos x="297" y="588"/>
                  </a:cxn>
                  <a:cxn ang="0">
                    <a:pos x="263" y="591"/>
                  </a:cxn>
                  <a:cxn ang="0">
                    <a:pos x="250" y="614"/>
                  </a:cxn>
                  <a:cxn ang="0">
                    <a:pos x="228" y="624"/>
                  </a:cxn>
                  <a:cxn ang="0">
                    <a:pos x="172" y="624"/>
                  </a:cxn>
                  <a:cxn ang="0">
                    <a:pos x="135" y="637"/>
                  </a:cxn>
                  <a:cxn ang="0">
                    <a:pos x="105" y="646"/>
                  </a:cxn>
                  <a:cxn ang="0">
                    <a:pos x="72" y="657"/>
                  </a:cxn>
                  <a:cxn ang="0">
                    <a:pos x="46" y="648"/>
                  </a:cxn>
                  <a:cxn ang="0">
                    <a:pos x="26" y="624"/>
                  </a:cxn>
                  <a:cxn ang="0">
                    <a:pos x="33" y="596"/>
                  </a:cxn>
                  <a:cxn ang="0">
                    <a:pos x="15" y="578"/>
                  </a:cxn>
                  <a:cxn ang="0">
                    <a:pos x="19" y="548"/>
                  </a:cxn>
                  <a:cxn ang="0">
                    <a:pos x="26" y="496"/>
                  </a:cxn>
                  <a:cxn ang="0">
                    <a:pos x="45" y="486"/>
                  </a:cxn>
                  <a:cxn ang="0">
                    <a:pos x="86" y="468"/>
                  </a:cxn>
                  <a:cxn ang="0">
                    <a:pos x="121" y="463"/>
                  </a:cxn>
                  <a:cxn ang="0">
                    <a:pos x="145" y="446"/>
                  </a:cxn>
                  <a:cxn ang="0">
                    <a:pos x="150" y="426"/>
                  </a:cxn>
                  <a:cxn ang="0">
                    <a:pos x="165" y="403"/>
                  </a:cxn>
                  <a:cxn ang="0">
                    <a:pos x="172" y="380"/>
                  </a:cxn>
                  <a:cxn ang="0">
                    <a:pos x="179" y="190"/>
                  </a:cxn>
                  <a:cxn ang="0">
                    <a:pos x="427" y="13"/>
                  </a:cxn>
                  <a:cxn ang="0">
                    <a:pos x="783" y="0"/>
                  </a:cxn>
                  <a:cxn ang="0">
                    <a:pos x="795" y="258"/>
                  </a:cxn>
                  <a:cxn ang="0">
                    <a:pos x="810" y="521"/>
                  </a:cxn>
                  <a:cxn ang="0">
                    <a:pos x="822" y="748"/>
                  </a:cxn>
                  <a:cxn ang="0">
                    <a:pos x="779" y="751"/>
                  </a:cxn>
                  <a:cxn ang="0">
                    <a:pos x="752" y="748"/>
                  </a:cxn>
                  <a:cxn ang="0">
                    <a:pos x="715" y="756"/>
                  </a:cxn>
                  <a:cxn ang="0">
                    <a:pos x="707" y="729"/>
                  </a:cxn>
                  <a:cxn ang="0">
                    <a:pos x="685" y="711"/>
                  </a:cxn>
                  <a:cxn ang="0">
                    <a:pos x="685" y="676"/>
                  </a:cxn>
                  <a:cxn ang="0">
                    <a:pos x="672" y="648"/>
                  </a:cxn>
                  <a:cxn ang="0">
                    <a:pos x="645" y="623"/>
                  </a:cxn>
                  <a:cxn ang="0">
                    <a:pos x="615" y="614"/>
                  </a:cxn>
                </a:cxnLst>
                <a:rect l="0" t="0" r="r" b="b"/>
                <a:pathLst>
                  <a:path w="823" h="757">
                    <a:moveTo>
                      <a:pt x="600" y="596"/>
                    </a:moveTo>
                    <a:lnTo>
                      <a:pt x="590" y="591"/>
                    </a:lnTo>
                    <a:lnTo>
                      <a:pt x="583" y="588"/>
                    </a:lnTo>
                    <a:lnTo>
                      <a:pt x="577" y="578"/>
                    </a:lnTo>
                    <a:lnTo>
                      <a:pt x="577" y="574"/>
                    </a:lnTo>
                    <a:lnTo>
                      <a:pt x="580" y="563"/>
                    </a:lnTo>
                    <a:lnTo>
                      <a:pt x="575" y="552"/>
                    </a:lnTo>
                    <a:lnTo>
                      <a:pt x="565" y="552"/>
                    </a:lnTo>
                    <a:lnTo>
                      <a:pt x="557" y="552"/>
                    </a:lnTo>
                    <a:lnTo>
                      <a:pt x="547" y="548"/>
                    </a:lnTo>
                    <a:lnTo>
                      <a:pt x="539" y="539"/>
                    </a:lnTo>
                    <a:lnTo>
                      <a:pt x="535" y="530"/>
                    </a:lnTo>
                    <a:lnTo>
                      <a:pt x="533" y="521"/>
                    </a:lnTo>
                    <a:lnTo>
                      <a:pt x="523" y="512"/>
                    </a:lnTo>
                    <a:lnTo>
                      <a:pt x="515" y="512"/>
                    </a:lnTo>
                    <a:lnTo>
                      <a:pt x="505" y="519"/>
                    </a:lnTo>
                    <a:lnTo>
                      <a:pt x="497" y="532"/>
                    </a:lnTo>
                    <a:lnTo>
                      <a:pt x="483" y="532"/>
                    </a:lnTo>
                    <a:lnTo>
                      <a:pt x="472" y="532"/>
                    </a:lnTo>
                    <a:lnTo>
                      <a:pt x="463" y="532"/>
                    </a:lnTo>
                    <a:lnTo>
                      <a:pt x="445" y="539"/>
                    </a:lnTo>
                    <a:lnTo>
                      <a:pt x="433" y="543"/>
                    </a:lnTo>
                    <a:lnTo>
                      <a:pt x="427" y="539"/>
                    </a:lnTo>
                    <a:lnTo>
                      <a:pt x="417" y="536"/>
                    </a:lnTo>
                    <a:lnTo>
                      <a:pt x="407" y="521"/>
                    </a:lnTo>
                    <a:lnTo>
                      <a:pt x="397" y="516"/>
                    </a:lnTo>
                    <a:lnTo>
                      <a:pt x="375" y="516"/>
                    </a:lnTo>
                    <a:lnTo>
                      <a:pt x="368" y="519"/>
                    </a:lnTo>
                    <a:lnTo>
                      <a:pt x="337" y="525"/>
                    </a:lnTo>
                    <a:lnTo>
                      <a:pt x="330" y="532"/>
                    </a:lnTo>
                    <a:lnTo>
                      <a:pt x="328" y="544"/>
                    </a:lnTo>
                    <a:lnTo>
                      <a:pt x="327" y="556"/>
                    </a:lnTo>
                    <a:lnTo>
                      <a:pt x="321" y="564"/>
                    </a:lnTo>
                    <a:lnTo>
                      <a:pt x="317" y="574"/>
                    </a:lnTo>
                    <a:lnTo>
                      <a:pt x="307" y="584"/>
                    </a:lnTo>
                    <a:lnTo>
                      <a:pt x="297" y="588"/>
                    </a:lnTo>
                    <a:lnTo>
                      <a:pt x="288" y="591"/>
                    </a:lnTo>
                    <a:lnTo>
                      <a:pt x="268" y="591"/>
                    </a:lnTo>
                    <a:lnTo>
                      <a:pt x="263" y="591"/>
                    </a:lnTo>
                    <a:lnTo>
                      <a:pt x="257" y="594"/>
                    </a:lnTo>
                    <a:lnTo>
                      <a:pt x="250" y="603"/>
                    </a:lnTo>
                    <a:lnTo>
                      <a:pt x="250" y="614"/>
                    </a:lnTo>
                    <a:lnTo>
                      <a:pt x="246" y="624"/>
                    </a:lnTo>
                    <a:lnTo>
                      <a:pt x="239" y="624"/>
                    </a:lnTo>
                    <a:lnTo>
                      <a:pt x="228" y="624"/>
                    </a:lnTo>
                    <a:lnTo>
                      <a:pt x="201" y="623"/>
                    </a:lnTo>
                    <a:lnTo>
                      <a:pt x="179" y="628"/>
                    </a:lnTo>
                    <a:lnTo>
                      <a:pt x="172" y="624"/>
                    </a:lnTo>
                    <a:lnTo>
                      <a:pt x="157" y="624"/>
                    </a:lnTo>
                    <a:lnTo>
                      <a:pt x="148" y="628"/>
                    </a:lnTo>
                    <a:lnTo>
                      <a:pt x="135" y="637"/>
                    </a:lnTo>
                    <a:lnTo>
                      <a:pt x="125" y="641"/>
                    </a:lnTo>
                    <a:lnTo>
                      <a:pt x="112" y="641"/>
                    </a:lnTo>
                    <a:lnTo>
                      <a:pt x="105" y="646"/>
                    </a:lnTo>
                    <a:lnTo>
                      <a:pt x="97" y="654"/>
                    </a:lnTo>
                    <a:lnTo>
                      <a:pt x="88" y="657"/>
                    </a:lnTo>
                    <a:lnTo>
                      <a:pt x="72" y="657"/>
                    </a:lnTo>
                    <a:lnTo>
                      <a:pt x="63" y="661"/>
                    </a:lnTo>
                    <a:lnTo>
                      <a:pt x="52" y="657"/>
                    </a:lnTo>
                    <a:lnTo>
                      <a:pt x="46" y="648"/>
                    </a:lnTo>
                    <a:lnTo>
                      <a:pt x="33" y="637"/>
                    </a:lnTo>
                    <a:lnTo>
                      <a:pt x="26" y="628"/>
                    </a:lnTo>
                    <a:lnTo>
                      <a:pt x="26" y="624"/>
                    </a:lnTo>
                    <a:lnTo>
                      <a:pt x="30" y="614"/>
                    </a:lnTo>
                    <a:lnTo>
                      <a:pt x="35" y="608"/>
                    </a:lnTo>
                    <a:lnTo>
                      <a:pt x="33" y="596"/>
                    </a:lnTo>
                    <a:lnTo>
                      <a:pt x="26" y="591"/>
                    </a:lnTo>
                    <a:lnTo>
                      <a:pt x="23" y="584"/>
                    </a:lnTo>
                    <a:lnTo>
                      <a:pt x="15" y="578"/>
                    </a:lnTo>
                    <a:lnTo>
                      <a:pt x="13" y="568"/>
                    </a:lnTo>
                    <a:lnTo>
                      <a:pt x="15" y="556"/>
                    </a:lnTo>
                    <a:lnTo>
                      <a:pt x="19" y="548"/>
                    </a:lnTo>
                    <a:lnTo>
                      <a:pt x="0" y="503"/>
                    </a:lnTo>
                    <a:lnTo>
                      <a:pt x="8" y="498"/>
                    </a:lnTo>
                    <a:lnTo>
                      <a:pt x="26" y="496"/>
                    </a:lnTo>
                    <a:lnTo>
                      <a:pt x="30" y="492"/>
                    </a:lnTo>
                    <a:lnTo>
                      <a:pt x="35" y="483"/>
                    </a:lnTo>
                    <a:lnTo>
                      <a:pt x="45" y="486"/>
                    </a:lnTo>
                    <a:lnTo>
                      <a:pt x="57" y="483"/>
                    </a:lnTo>
                    <a:lnTo>
                      <a:pt x="63" y="476"/>
                    </a:lnTo>
                    <a:lnTo>
                      <a:pt x="86" y="468"/>
                    </a:lnTo>
                    <a:lnTo>
                      <a:pt x="93" y="463"/>
                    </a:lnTo>
                    <a:lnTo>
                      <a:pt x="103" y="458"/>
                    </a:lnTo>
                    <a:lnTo>
                      <a:pt x="121" y="463"/>
                    </a:lnTo>
                    <a:lnTo>
                      <a:pt x="135" y="463"/>
                    </a:lnTo>
                    <a:lnTo>
                      <a:pt x="137" y="453"/>
                    </a:lnTo>
                    <a:lnTo>
                      <a:pt x="145" y="446"/>
                    </a:lnTo>
                    <a:lnTo>
                      <a:pt x="153" y="446"/>
                    </a:lnTo>
                    <a:lnTo>
                      <a:pt x="152" y="434"/>
                    </a:lnTo>
                    <a:lnTo>
                      <a:pt x="150" y="426"/>
                    </a:lnTo>
                    <a:lnTo>
                      <a:pt x="157" y="421"/>
                    </a:lnTo>
                    <a:lnTo>
                      <a:pt x="163" y="413"/>
                    </a:lnTo>
                    <a:lnTo>
                      <a:pt x="165" y="403"/>
                    </a:lnTo>
                    <a:lnTo>
                      <a:pt x="159" y="398"/>
                    </a:lnTo>
                    <a:lnTo>
                      <a:pt x="165" y="389"/>
                    </a:lnTo>
                    <a:lnTo>
                      <a:pt x="172" y="380"/>
                    </a:lnTo>
                    <a:lnTo>
                      <a:pt x="179" y="374"/>
                    </a:lnTo>
                    <a:lnTo>
                      <a:pt x="186" y="331"/>
                    </a:lnTo>
                    <a:lnTo>
                      <a:pt x="179" y="190"/>
                    </a:lnTo>
                    <a:lnTo>
                      <a:pt x="173" y="21"/>
                    </a:lnTo>
                    <a:lnTo>
                      <a:pt x="263" y="17"/>
                    </a:lnTo>
                    <a:lnTo>
                      <a:pt x="427" y="13"/>
                    </a:lnTo>
                    <a:lnTo>
                      <a:pt x="480" y="10"/>
                    </a:lnTo>
                    <a:lnTo>
                      <a:pt x="690" y="3"/>
                    </a:lnTo>
                    <a:lnTo>
                      <a:pt x="783" y="0"/>
                    </a:lnTo>
                    <a:lnTo>
                      <a:pt x="783" y="17"/>
                    </a:lnTo>
                    <a:lnTo>
                      <a:pt x="788" y="111"/>
                    </a:lnTo>
                    <a:lnTo>
                      <a:pt x="795" y="258"/>
                    </a:lnTo>
                    <a:lnTo>
                      <a:pt x="803" y="376"/>
                    </a:lnTo>
                    <a:lnTo>
                      <a:pt x="805" y="394"/>
                    </a:lnTo>
                    <a:lnTo>
                      <a:pt x="810" y="521"/>
                    </a:lnTo>
                    <a:lnTo>
                      <a:pt x="814" y="568"/>
                    </a:lnTo>
                    <a:lnTo>
                      <a:pt x="815" y="643"/>
                    </a:lnTo>
                    <a:lnTo>
                      <a:pt x="822" y="748"/>
                    </a:lnTo>
                    <a:lnTo>
                      <a:pt x="810" y="744"/>
                    </a:lnTo>
                    <a:lnTo>
                      <a:pt x="805" y="748"/>
                    </a:lnTo>
                    <a:lnTo>
                      <a:pt x="779" y="751"/>
                    </a:lnTo>
                    <a:lnTo>
                      <a:pt x="772" y="751"/>
                    </a:lnTo>
                    <a:lnTo>
                      <a:pt x="759" y="751"/>
                    </a:lnTo>
                    <a:lnTo>
                      <a:pt x="752" y="748"/>
                    </a:lnTo>
                    <a:lnTo>
                      <a:pt x="740" y="748"/>
                    </a:lnTo>
                    <a:lnTo>
                      <a:pt x="723" y="756"/>
                    </a:lnTo>
                    <a:lnTo>
                      <a:pt x="715" y="756"/>
                    </a:lnTo>
                    <a:lnTo>
                      <a:pt x="707" y="751"/>
                    </a:lnTo>
                    <a:lnTo>
                      <a:pt x="707" y="744"/>
                    </a:lnTo>
                    <a:lnTo>
                      <a:pt x="707" y="729"/>
                    </a:lnTo>
                    <a:lnTo>
                      <a:pt x="700" y="721"/>
                    </a:lnTo>
                    <a:lnTo>
                      <a:pt x="692" y="719"/>
                    </a:lnTo>
                    <a:lnTo>
                      <a:pt x="685" y="711"/>
                    </a:lnTo>
                    <a:lnTo>
                      <a:pt x="685" y="701"/>
                    </a:lnTo>
                    <a:lnTo>
                      <a:pt x="690" y="686"/>
                    </a:lnTo>
                    <a:lnTo>
                      <a:pt x="685" y="676"/>
                    </a:lnTo>
                    <a:lnTo>
                      <a:pt x="680" y="666"/>
                    </a:lnTo>
                    <a:lnTo>
                      <a:pt x="677" y="657"/>
                    </a:lnTo>
                    <a:lnTo>
                      <a:pt x="672" y="648"/>
                    </a:lnTo>
                    <a:lnTo>
                      <a:pt x="668" y="641"/>
                    </a:lnTo>
                    <a:lnTo>
                      <a:pt x="650" y="631"/>
                    </a:lnTo>
                    <a:lnTo>
                      <a:pt x="645" y="623"/>
                    </a:lnTo>
                    <a:lnTo>
                      <a:pt x="637" y="617"/>
                    </a:lnTo>
                    <a:lnTo>
                      <a:pt x="623" y="617"/>
                    </a:lnTo>
                    <a:lnTo>
                      <a:pt x="615" y="614"/>
                    </a:lnTo>
                    <a:lnTo>
                      <a:pt x="607" y="608"/>
                    </a:lnTo>
                    <a:lnTo>
                      <a:pt x="600" y="596"/>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r>
                  <a:rPr lang="en-US" sz="800">
                    <a:solidFill>
                      <a:schemeClr val="tx1">
                        <a:lumMod val="75000"/>
                        <a:lumOff val="25000"/>
                      </a:schemeClr>
                    </a:solidFill>
                    <a:latin typeface="Century Gothic" panose="020B0502020202020204" pitchFamily="34" charset="0"/>
                  </a:rPr>
                  <a:t> </a:t>
                </a:r>
              </a:p>
            </p:txBody>
          </p:sp>
          <p:sp>
            <p:nvSpPr>
              <p:cNvPr id="90" name="Freeform 89"/>
              <p:cNvSpPr>
                <a:spLocks/>
              </p:cNvSpPr>
              <p:nvPr/>
            </p:nvSpPr>
            <p:spPr bwMode="auto">
              <a:xfrm>
                <a:off x="3573104" y="3757984"/>
                <a:ext cx="965942" cy="848331"/>
              </a:xfrm>
              <a:custGeom>
                <a:avLst/>
                <a:gdLst/>
                <a:ahLst/>
                <a:cxnLst>
                  <a:cxn ang="0">
                    <a:pos x="819" y="941"/>
                  </a:cxn>
                  <a:cxn ang="0">
                    <a:pos x="50" y="936"/>
                  </a:cxn>
                  <a:cxn ang="0">
                    <a:pos x="15" y="626"/>
                  </a:cxn>
                  <a:cxn ang="0">
                    <a:pos x="46" y="626"/>
                  </a:cxn>
                  <a:cxn ang="0">
                    <a:pos x="83" y="626"/>
                  </a:cxn>
                  <a:cxn ang="0">
                    <a:pos x="85" y="595"/>
                  </a:cxn>
                  <a:cxn ang="0">
                    <a:pos x="66" y="558"/>
                  </a:cxn>
                  <a:cxn ang="0">
                    <a:pos x="65" y="529"/>
                  </a:cxn>
                  <a:cxn ang="0">
                    <a:pos x="46" y="506"/>
                  </a:cxn>
                  <a:cxn ang="0">
                    <a:pos x="66" y="488"/>
                  </a:cxn>
                  <a:cxn ang="0">
                    <a:pos x="68" y="461"/>
                  </a:cxn>
                  <a:cxn ang="0">
                    <a:pos x="80" y="438"/>
                  </a:cxn>
                  <a:cxn ang="0">
                    <a:pos x="92" y="415"/>
                  </a:cxn>
                  <a:cxn ang="0">
                    <a:pos x="73" y="390"/>
                  </a:cxn>
                  <a:cxn ang="0">
                    <a:pos x="79" y="361"/>
                  </a:cxn>
                  <a:cxn ang="0">
                    <a:pos x="103" y="351"/>
                  </a:cxn>
                  <a:cxn ang="0">
                    <a:pos x="115" y="331"/>
                  </a:cxn>
                  <a:cxn ang="0">
                    <a:pos x="88" y="323"/>
                  </a:cxn>
                  <a:cxn ang="0">
                    <a:pos x="68" y="301"/>
                  </a:cxn>
                  <a:cxn ang="0">
                    <a:pos x="53" y="278"/>
                  </a:cxn>
                  <a:cxn ang="0">
                    <a:pos x="48" y="253"/>
                  </a:cxn>
                  <a:cxn ang="0">
                    <a:pos x="33" y="223"/>
                  </a:cxn>
                  <a:cxn ang="0">
                    <a:pos x="21" y="198"/>
                  </a:cxn>
                  <a:cxn ang="0">
                    <a:pos x="10" y="181"/>
                  </a:cxn>
                  <a:cxn ang="0">
                    <a:pos x="28" y="153"/>
                  </a:cxn>
                  <a:cxn ang="0">
                    <a:pos x="50" y="141"/>
                  </a:cxn>
                  <a:cxn ang="0">
                    <a:pos x="48" y="108"/>
                  </a:cxn>
                  <a:cxn ang="0">
                    <a:pos x="68" y="88"/>
                  </a:cxn>
                  <a:cxn ang="0">
                    <a:pos x="83" y="65"/>
                  </a:cxn>
                  <a:cxn ang="0">
                    <a:pos x="103" y="18"/>
                  </a:cxn>
                  <a:cxn ang="0">
                    <a:pos x="103" y="1"/>
                  </a:cxn>
                  <a:cxn ang="0">
                    <a:pos x="125" y="5"/>
                  </a:cxn>
                  <a:cxn ang="0">
                    <a:pos x="148" y="1"/>
                  </a:cxn>
                  <a:cxn ang="0">
                    <a:pos x="175" y="1"/>
                  </a:cxn>
                  <a:cxn ang="0">
                    <a:pos x="205" y="15"/>
                  </a:cxn>
                  <a:cxn ang="0">
                    <a:pos x="228" y="35"/>
                  </a:cxn>
                  <a:cxn ang="0">
                    <a:pos x="250" y="53"/>
                  </a:cxn>
                  <a:cxn ang="0">
                    <a:pos x="270" y="75"/>
                  </a:cxn>
                  <a:cxn ang="0">
                    <a:pos x="297" y="106"/>
                  </a:cxn>
                  <a:cxn ang="0">
                    <a:pos x="314" y="133"/>
                  </a:cxn>
                  <a:cxn ang="0">
                    <a:pos x="335" y="157"/>
                  </a:cxn>
                  <a:cxn ang="0">
                    <a:pos x="681" y="231"/>
                  </a:cxn>
                  <a:cxn ang="0">
                    <a:pos x="1041" y="311"/>
                  </a:cxn>
                  <a:cxn ang="0">
                    <a:pos x="1061" y="370"/>
                  </a:cxn>
                  <a:cxn ang="0">
                    <a:pos x="1083" y="390"/>
                  </a:cxn>
                  <a:cxn ang="0">
                    <a:pos x="1106" y="406"/>
                  </a:cxn>
                  <a:cxn ang="0">
                    <a:pos x="1117" y="861"/>
                  </a:cxn>
                </a:cxnLst>
                <a:rect l="0" t="0" r="r" b="b"/>
                <a:pathLst>
                  <a:path w="1121" h="942">
                    <a:moveTo>
                      <a:pt x="1117" y="861"/>
                    </a:moveTo>
                    <a:lnTo>
                      <a:pt x="1120" y="936"/>
                    </a:lnTo>
                    <a:lnTo>
                      <a:pt x="819" y="941"/>
                    </a:lnTo>
                    <a:lnTo>
                      <a:pt x="799" y="941"/>
                    </a:lnTo>
                    <a:lnTo>
                      <a:pt x="237" y="936"/>
                    </a:lnTo>
                    <a:lnTo>
                      <a:pt x="50" y="936"/>
                    </a:lnTo>
                    <a:lnTo>
                      <a:pt x="0" y="936"/>
                    </a:lnTo>
                    <a:lnTo>
                      <a:pt x="1" y="626"/>
                    </a:lnTo>
                    <a:lnTo>
                      <a:pt x="15" y="626"/>
                    </a:lnTo>
                    <a:lnTo>
                      <a:pt x="32" y="621"/>
                    </a:lnTo>
                    <a:lnTo>
                      <a:pt x="41" y="621"/>
                    </a:lnTo>
                    <a:lnTo>
                      <a:pt x="46" y="626"/>
                    </a:lnTo>
                    <a:lnTo>
                      <a:pt x="57" y="624"/>
                    </a:lnTo>
                    <a:lnTo>
                      <a:pt x="72" y="624"/>
                    </a:lnTo>
                    <a:lnTo>
                      <a:pt x="83" y="626"/>
                    </a:lnTo>
                    <a:lnTo>
                      <a:pt x="88" y="618"/>
                    </a:lnTo>
                    <a:lnTo>
                      <a:pt x="92" y="602"/>
                    </a:lnTo>
                    <a:lnTo>
                      <a:pt x="85" y="595"/>
                    </a:lnTo>
                    <a:lnTo>
                      <a:pt x="79" y="589"/>
                    </a:lnTo>
                    <a:lnTo>
                      <a:pt x="73" y="563"/>
                    </a:lnTo>
                    <a:lnTo>
                      <a:pt x="66" y="558"/>
                    </a:lnTo>
                    <a:lnTo>
                      <a:pt x="59" y="549"/>
                    </a:lnTo>
                    <a:lnTo>
                      <a:pt x="65" y="538"/>
                    </a:lnTo>
                    <a:lnTo>
                      <a:pt x="65" y="529"/>
                    </a:lnTo>
                    <a:lnTo>
                      <a:pt x="53" y="526"/>
                    </a:lnTo>
                    <a:lnTo>
                      <a:pt x="48" y="516"/>
                    </a:lnTo>
                    <a:lnTo>
                      <a:pt x="46" y="506"/>
                    </a:lnTo>
                    <a:lnTo>
                      <a:pt x="48" y="493"/>
                    </a:lnTo>
                    <a:lnTo>
                      <a:pt x="57" y="491"/>
                    </a:lnTo>
                    <a:lnTo>
                      <a:pt x="66" y="488"/>
                    </a:lnTo>
                    <a:lnTo>
                      <a:pt x="72" y="483"/>
                    </a:lnTo>
                    <a:lnTo>
                      <a:pt x="72" y="471"/>
                    </a:lnTo>
                    <a:lnTo>
                      <a:pt x="68" y="461"/>
                    </a:lnTo>
                    <a:lnTo>
                      <a:pt x="73" y="456"/>
                    </a:lnTo>
                    <a:lnTo>
                      <a:pt x="80" y="451"/>
                    </a:lnTo>
                    <a:lnTo>
                      <a:pt x="80" y="438"/>
                    </a:lnTo>
                    <a:lnTo>
                      <a:pt x="83" y="430"/>
                    </a:lnTo>
                    <a:lnTo>
                      <a:pt x="88" y="423"/>
                    </a:lnTo>
                    <a:lnTo>
                      <a:pt x="92" y="415"/>
                    </a:lnTo>
                    <a:lnTo>
                      <a:pt x="93" y="404"/>
                    </a:lnTo>
                    <a:lnTo>
                      <a:pt x="88" y="395"/>
                    </a:lnTo>
                    <a:lnTo>
                      <a:pt x="73" y="390"/>
                    </a:lnTo>
                    <a:lnTo>
                      <a:pt x="73" y="381"/>
                    </a:lnTo>
                    <a:lnTo>
                      <a:pt x="77" y="370"/>
                    </a:lnTo>
                    <a:lnTo>
                      <a:pt x="79" y="361"/>
                    </a:lnTo>
                    <a:lnTo>
                      <a:pt x="88" y="358"/>
                    </a:lnTo>
                    <a:lnTo>
                      <a:pt x="97" y="358"/>
                    </a:lnTo>
                    <a:lnTo>
                      <a:pt x="103" y="351"/>
                    </a:lnTo>
                    <a:lnTo>
                      <a:pt x="99" y="343"/>
                    </a:lnTo>
                    <a:lnTo>
                      <a:pt x="107" y="337"/>
                    </a:lnTo>
                    <a:lnTo>
                      <a:pt x="115" y="331"/>
                    </a:lnTo>
                    <a:lnTo>
                      <a:pt x="108" y="326"/>
                    </a:lnTo>
                    <a:lnTo>
                      <a:pt x="97" y="321"/>
                    </a:lnTo>
                    <a:lnTo>
                      <a:pt x="88" y="323"/>
                    </a:lnTo>
                    <a:lnTo>
                      <a:pt x="79" y="317"/>
                    </a:lnTo>
                    <a:lnTo>
                      <a:pt x="66" y="311"/>
                    </a:lnTo>
                    <a:lnTo>
                      <a:pt x="68" y="301"/>
                    </a:lnTo>
                    <a:lnTo>
                      <a:pt x="66" y="293"/>
                    </a:lnTo>
                    <a:lnTo>
                      <a:pt x="57" y="288"/>
                    </a:lnTo>
                    <a:lnTo>
                      <a:pt x="53" y="278"/>
                    </a:lnTo>
                    <a:lnTo>
                      <a:pt x="48" y="271"/>
                    </a:lnTo>
                    <a:lnTo>
                      <a:pt x="53" y="263"/>
                    </a:lnTo>
                    <a:lnTo>
                      <a:pt x="48" y="253"/>
                    </a:lnTo>
                    <a:lnTo>
                      <a:pt x="43" y="244"/>
                    </a:lnTo>
                    <a:lnTo>
                      <a:pt x="37" y="231"/>
                    </a:lnTo>
                    <a:lnTo>
                      <a:pt x="33" y="223"/>
                    </a:lnTo>
                    <a:lnTo>
                      <a:pt x="30" y="218"/>
                    </a:lnTo>
                    <a:lnTo>
                      <a:pt x="23" y="206"/>
                    </a:lnTo>
                    <a:lnTo>
                      <a:pt x="21" y="198"/>
                    </a:lnTo>
                    <a:lnTo>
                      <a:pt x="12" y="193"/>
                    </a:lnTo>
                    <a:lnTo>
                      <a:pt x="5" y="186"/>
                    </a:lnTo>
                    <a:lnTo>
                      <a:pt x="10" y="181"/>
                    </a:lnTo>
                    <a:lnTo>
                      <a:pt x="12" y="170"/>
                    </a:lnTo>
                    <a:lnTo>
                      <a:pt x="21" y="161"/>
                    </a:lnTo>
                    <a:lnTo>
                      <a:pt x="28" y="153"/>
                    </a:lnTo>
                    <a:lnTo>
                      <a:pt x="35" y="151"/>
                    </a:lnTo>
                    <a:lnTo>
                      <a:pt x="43" y="146"/>
                    </a:lnTo>
                    <a:lnTo>
                      <a:pt x="50" y="141"/>
                    </a:lnTo>
                    <a:lnTo>
                      <a:pt x="53" y="131"/>
                    </a:lnTo>
                    <a:lnTo>
                      <a:pt x="50" y="121"/>
                    </a:lnTo>
                    <a:lnTo>
                      <a:pt x="48" y="108"/>
                    </a:lnTo>
                    <a:lnTo>
                      <a:pt x="55" y="105"/>
                    </a:lnTo>
                    <a:lnTo>
                      <a:pt x="57" y="92"/>
                    </a:lnTo>
                    <a:lnTo>
                      <a:pt x="68" y="88"/>
                    </a:lnTo>
                    <a:lnTo>
                      <a:pt x="73" y="83"/>
                    </a:lnTo>
                    <a:lnTo>
                      <a:pt x="80" y="73"/>
                    </a:lnTo>
                    <a:lnTo>
                      <a:pt x="83" y="65"/>
                    </a:lnTo>
                    <a:lnTo>
                      <a:pt x="88" y="55"/>
                    </a:lnTo>
                    <a:lnTo>
                      <a:pt x="88" y="45"/>
                    </a:lnTo>
                    <a:lnTo>
                      <a:pt x="103" y="18"/>
                    </a:lnTo>
                    <a:lnTo>
                      <a:pt x="103" y="6"/>
                    </a:lnTo>
                    <a:lnTo>
                      <a:pt x="103" y="0"/>
                    </a:lnTo>
                    <a:lnTo>
                      <a:pt x="103" y="1"/>
                    </a:lnTo>
                    <a:lnTo>
                      <a:pt x="108" y="6"/>
                    </a:lnTo>
                    <a:lnTo>
                      <a:pt x="115" y="13"/>
                    </a:lnTo>
                    <a:lnTo>
                      <a:pt x="125" y="5"/>
                    </a:lnTo>
                    <a:lnTo>
                      <a:pt x="135" y="10"/>
                    </a:lnTo>
                    <a:lnTo>
                      <a:pt x="143" y="6"/>
                    </a:lnTo>
                    <a:lnTo>
                      <a:pt x="148" y="1"/>
                    </a:lnTo>
                    <a:lnTo>
                      <a:pt x="159" y="0"/>
                    </a:lnTo>
                    <a:lnTo>
                      <a:pt x="168" y="0"/>
                    </a:lnTo>
                    <a:lnTo>
                      <a:pt x="175" y="1"/>
                    </a:lnTo>
                    <a:lnTo>
                      <a:pt x="185" y="5"/>
                    </a:lnTo>
                    <a:lnTo>
                      <a:pt x="197" y="10"/>
                    </a:lnTo>
                    <a:lnTo>
                      <a:pt x="205" y="15"/>
                    </a:lnTo>
                    <a:lnTo>
                      <a:pt x="210" y="25"/>
                    </a:lnTo>
                    <a:lnTo>
                      <a:pt x="217" y="30"/>
                    </a:lnTo>
                    <a:lnTo>
                      <a:pt x="228" y="35"/>
                    </a:lnTo>
                    <a:lnTo>
                      <a:pt x="237" y="43"/>
                    </a:lnTo>
                    <a:lnTo>
                      <a:pt x="245" y="48"/>
                    </a:lnTo>
                    <a:lnTo>
                      <a:pt x="250" y="53"/>
                    </a:lnTo>
                    <a:lnTo>
                      <a:pt x="257" y="55"/>
                    </a:lnTo>
                    <a:lnTo>
                      <a:pt x="268" y="66"/>
                    </a:lnTo>
                    <a:lnTo>
                      <a:pt x="270" y="75"/>
                    </a:lnTo>
                    <a:lnTo>
                      <a:pt x="284" y="81"/>
                    </a:lnTo>
                    <a:lnTo>
                      <a:pt x="294" y="85"/>
                    </a:lnTo>
                    <a:lnTo>
                      <a:pt x="297" y="106"/>
                    </a:lnTo>
                    <a:lnTo>
                      <a:pt x="307" y="113"/>
                    </a:lnTo>
                    <a:lnTo>
                      <a:pt x="310" y="123"/>
                    </a:lnTo>
                    <a:lnTo>
                      <a:pt x="314" y="133"/>
                    </a:lnTo>
                    <a:lnTo>
                      <a:pt x="324" y="137"/>
                    </a:lnTo>
                    <a:lnTo>
                      <a:pt x="324" y="146"/>
                    </a:lnTo>
                    <a:lnTo>
                      <a:pt x="335" y="157"/>
                    </a:lnTo>
                    <a:lnTo>
                      <a:pt x="597" y="153"/>
                    </a:lnTo>
                    <a:lnTo>
                      <a:pt x="597" y="231"/>
                    </a:lnTo>
                    <a:lnTo>
                      <a:pt x="681" y="231"/>
                    </a:lnTo>
                    <a:lnTo>
                      <a:pt x="681" y="311"/>
                    </a:lnTo>
                    <a:lnTo>
                      <a:pt x="724" y="311"/>
                    </a:lnTo>
                    <a:lnTo>
                      <a:pt x="1041" y="311"/>
                    </a:lnTo>
                    <a:lnTo>
                      <a:pt x="1041" y="321"/>
                    </a:lnTo>
                    <a:lnTo>
                      <a:pt x="1043" y="328"/>
                    </a:lnTo>
                    <a:lnTo>
                      <a:pt x="1061" y="370"/>
                    </a:lnTo>
                    <a:lnTo>
                      <a:pt x="1066" y="375"/>
                    </a:lnTo>
                    <a:lnTo>
                      <a:pt x="1075" y="381"/>
                    </a:lnTo>
                    <a:lnTo>
                      <a:pt x="1083" y="390"/>
                    </a:lnTo>
                    <a:lnTo>
                      <a:pt x="1088" y="403"/>
                    </a:lnTo>
                    <a:lnTo>
                      <a:pt x="1095" y="404"/>
                    </a:lnTo>
                    <a:lnTo>
                      <a:pt x="1106" y="406"/>
                    </a:lnTo>
                    <a:lnTo>
                      <a:pt x="1108" y="509"/>
                    </a:lnTo>
                    <a:lnTo>
                      <a:pt x="1115" y="789"/>
                    </a:lnTo>
                    <a:lnTo>
                      <a:pt x="1117" y="861"/>
                    </a:lnTo>
                  </a:path>
                </a:pathLst>
              </a:custGeom>
              <a:solidFill>
                <a:srgbClr val="E8E8E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91" name="Freeform 90"/>
              <p:cNvSpPr>
                <a:spLocks/>
              </p:cNvSpPr>
              <p:nvPr/>
            </p:nvSpPr>
            <p:spPr bwMode="auto">
              <a:xfrm>
                <a:off x="2895826" y="2675506"/>
                <a:ext cx="230068" cy="419662"/>
              </a:xfrm>
              <a:custGeom>
                <a:avLst/>
                <a:gdLst/>
                <a:ahLst/>
                <a:cxnLst>
                  <a:cxn ang="0">
                    <a:pos x="6" y="148"/>
                  </a:cxn>
                  <a:cxn ang="0">
                    <a:pos x="15" y="128"/>
                  </a:cxn>
                  <a:cxn ang="0">
                    <a:pos x="26" y="112"/>
                  </a:cxn>
                  <a:cxn ang="0">
                    <a:pos x="37" y="92"/>
                  </a:cxn>
                  <a:cxn ang="0">
                    <a:pos x="47" y="73"/>
                  </a:cxn>
                  <a:cxn ang="0">
                    <a:pos x="60" y="57"/>
                  </a:cxn>
                  <a:cxn ang="0">
                    <a:pos x="70" y="33"/>
                  </a:cxn>
                  <a:cxn ang="0">
                    <a:pos x="68" y="1"/>
                  </a:cxn>
                  <a:cxn ang="0">
                    <a:pos x="88" y="8"/>
                  </a:cxn>
                  <a:cxn ang="0">
                    <a:pos x="108" y="0"/>
                  </a:cxn>
                  <a:cxn ang="0">
                    <a:pos x="129" y="8"/>
                  </a:cxn>
                  <a:cxn ang="0">
                    <a:pos x="121" y="28"/>
                  </a:cxn>
                  <a:cxn ang="0">
                    <a:pos x="119" y="46"/>
                  </a:cxn>
                  <a:cxn ang="0">
                    <a:pos x="130" y="58"/>
                  </a:cxn>
                  <a:cxn ang="0">
                    <a:pos x="159" y="83"/>
                  </a:cxn>
                  <a:cxn ang="0">
                    <a:pos x="170" y="97"/>
                  </a:cxn>
                  <a:cxn ang="0">
                    <a:pos x="165" y="115"/>
                  </a:cxn>
                  <a:cxn ang="0">
                    <a:pos x="137" y="118"/>
                  </a:cxn>
                  <a:cxn ang="0">
                    <a:pos x="119" y="106"/>
                  </a:cxn>
                  <a:cxn ang="0">
                    <a:pos x="97" y="118"/>
                  </a:cxn>
                  <a:cxn ang="0">
                    <a:pos x="74" y="140"/>
                  </a:cxn>
                  <a:cxn ang="0">
                    <a:pos x="68" y="155"/>
                  </a:cxn>
                  <a:cxn ang="0">
                    <a:pos x="75" y="170"/>
                  </a:cxn>
                  <a:cxn ang="0">
                    <a:pos x="97" y="183"/>
                  </a:cxn>
                  <a:cxn ang="0">
                    <a:pos x="112" y="203"/>
                  </a:cxn>
                  <a:cxn ang="0">
                    <a:pos x="119" y="223"/>
                  </a:cxn>
                  <a:cxn ang="0">
                    <a:pos x="129" y="238"/>
                  </a:cxn>
                  <a:cxn ang="0">
                    <a:pos x="132" y="263"/>
                  </a:cxn>
                  <a:cxn ang="0">
                    <a:pos x="129" y="291"/>
                  </a:cxn>
                  <a:cxn ang="0">
                    <a:pos x="137" y="310"/>
                  </a:cxn>
                  <a:cxn ang="0">
                    <a:pos x="141" y="326"/>
                  </a:cxn>
                  <a:cxn ang="0">
                    <a:pos x="159" y="326"/>
                  </a:cxn>
                  <a:cxn ang="0">
                    <a:pos x="159" y="305"/>
                  </a:cxn>
                  <a:cxn ang="0">
                    <a:pos x="172" y="288"/>
                  </a:cxn>
                  <a:cxn ang="0">
                    <a:pos x="192" y="310"/>
                  </a:cxn>
                  <a:cxn ang="0">
                    <a:pos x="207" y="330"/>
                  </a:cxn>
                  <a:cxn ang="0">
                    <a:pos x="232" y="340"/>
                  </a:cxn>
                  <a:cxn ang="0">
                    <a:pos x="252" y="375"/>
                  </a:cxn>
                  <a:cxn ang="0">
                    <a:pos x="266" y="400"/>
                  </a:cxn>
                  <a:cxn ang="0">
                    <a:pos x="263" y="426"/>
                  </a:cxn>
                  <a:cxn ang="0">
                    <a:pos x="251" y="440"/>
                  </a:cxn>
                  <a:cxn ang="0">
                    <a:pos x="244" y="465"/>
                  </a:cxn>
                  <a:cxn ang="0">
                    <a:pos x="221" y="455"/>
                  </a:cxn>
                  <a:cxn ang="0">
                    <a:pos x="205" y="442"/>
                  </a:cxn>
                  <a:cxn ang="0">
                    <a:pos x="205" y="417"/>
                  </a:cxn>
                  <a:cxn ang="0">
                    <a:pos x="190" y="393"/>
                  </a:cxn>
                  <a:cxn ang="0">
                    <a:pos x="172" y="385"/>
                  </a:cxn>
                  <a:cxn ang="0">
                    <a:pos x="156" y="398"/>
                  </a:cxn>
                  <a:cxn ang="0">
                    <a:pos x="134" y="398"/>
                  </a:cxn>
                  <a:cxn ang="0">
                    <a:pos x="141" y="378"/>
                  </a:cxn>
                  <a:cxn ang="0">
                    <a:pos x="119" y="366"/>
                  </a:cxn>
                  <a:cxn ang="0">
                    <a:pos x="103" y="345"/>
                  </a:cxn>
                  <a:cxn ang="0">
                    <a:pos x="103" y="317"/>
                  </a:cxn>
                  <a:cxn ang="0">
                    <a:pos x="101" y="297"/>
                  </a:cxn>
                  <a:cxn ang="0">
                    <a:pos x="107" y="263"/>
                  </a:cxn>
                  <a:cxn ang="0">
                    <a:pos x="103" y="238"/>
                  </a:cxn>
                  <a:cxn ang="0">
                    <a:pos x="88" y="228"/>
                  </a:cxn>
                  <a:cxn ang="0">
                    <a:pos x="67" y="228"/>
                  </a:cxn>
                  <a:cxn ang="0">
                    <a:pos x="52" y="223"/>
                  </a:cxn>
                  <a:cxn ang="0">
                    <a:pos x="43" y="208"/>
                  </a:cxn>
                  <a:cxn ang="0">
                    <a:pos x="21" y="193"/>
                  </a:cxn>
                  <a:cxn ang="0">
                    <a:pos x="5" y="178"/>
                  </a:cxn>
                  <a:cxn ang="0">
                    <a:pos x="1" y="160"/>
                  </a:cxn>
                </a:cxnLst>
                <a:rect l="0" t="0" r="r" b="b"/>
                <a:pathLst>
                  <a:path w="267" h="466">
                    <a:moveTo>
                      <a:pt x="3" y="155"/>
                    </a:moveTo>
                    <a:lnTo>
                      <a:pt x="6" y="148"/>
                    </a:lnTo>
                    <a:lnTo>
                      <a:pt x="12" y="135"/>
                    </a:lnTo>
                    <a:lnTo>
                      <a:pt x="15" y="128"/>
                    </a:lnTo>
                    <a:lnTo>
                      <a:pt x="21" y="125"/>
                    </a:lnTo>
                    <a:lnTo>
                      <a:pt x="26" y="112"/>
                    </a:lnTo>
                    <a:lnTo>
                      <a:pt x="30" y="100"/>
                    </a:lnTo>
                    <a:lnTo>
                      <a:pt x="37" y="92"/>
                    </a:lnTo>
                    <a:lnTo>
                      <a:pt x="43" y="83"/>
                    </a:lnTo>
                    <a:lnTo>
                      <a:pt x="47" y="73"/>
                    </a:lnTo>
                    <a:lnTo>
                      <a:pt x="53" y="66"/>
                    </a:lnTo>
                    <a:lnTo>
                      <a:pt x="60" y="57"/>
                    </a:lnTo>
                    <a:lnTo>
                      <a:pt x="67" y="48"/>
                    </a:lnTo>
                    <a:lnTo>
                      <a:pt x="70" y="33"/>
                    </a:lnTo>
                    <a:lnTo>
                      <a:pt x="70" y="13"/>
                    </a:lnTo>
                    <a:lnTo>
                      <a:pt x="68" y="1"/>
                    </a:lnTo>
                    <a:lnTo>
                      <a:pt x="75" y="8"/>
                    </a:lnTo>
                    <a:lnTo>
                      <a:pt x="88" y="8"/>
                    </a:lnTo>
                    <a:lnTo>
                      <a:pt x="101" y="5"/>
                    </a:lnTo>
                    <a:lnTo>
                      <a:pt x="108" y="0"/>
                    </a:lnTo>
                    <a:lnTo>
                      <a:pt x="121" y="1"/>
                    </a:lnTo>
                    <a:lnTo>
                      <a:pt x="129" y="8"/>
                    </a:lnTo>
                    <a:lnTo>
                      <a:pt x="123" y="18"/>
                    </a:lnTo>
                    <a:lnTo>
                      <a:pt x="121" y="28"/>
                    </a:lnTo>
                    <a:lnTo>
                      <a:pt x="123" y="37"/>
                    </a:lnTo>
                    <a:lnTo>
                      <a:pt x="119" y="46"/>
                    </a:lnTo>
                    <a:lnTo>
                      <a:pt x="121" y="57"/>
                    </a:lnTo>
                    <a:lnTo>
                      <a:pt x="130" y="58"/>
                    </a:lnTo>
                    <a:lnTo>
                      <a:pt x="142" y="66"/>
                    </a:lnTo>
                    <a:lnTo>
                      <a:pt x="159" y="83"/>
                    </a:lnTo>
                    <a:lnTo>
                      <a:pt x="167" y="88"/>
                    </a:lnTo>
                    <a:lnTo>
                      <a:pt x="170" y="97"/>
                    </a:lnTo>
                    <a:lnTo>
                      <a:pt x="170" y="106"/>
                    </a:lnTo>
                    <a:lnTo>
                      <a:pt x="165" y="115"/>
                    </a:lnTo>
                    <a:lnTo>
                      <a:pt x="156" y="118"/>
                    </a:lnTo>
                    <a:lnTo>
                      <a:pt x="137" y="118"/>
                    </a:lnTo>
                    <a:lnTo>
                      <a:pt x="129" y="112"/>
                    </a:lnTo>
                    <a:lnTo>
                      <a:pt x="119" y="106"/>
                    </a:lnTo>
                    <a:lnTo>
                      <a:pt x="103" y="106"/>
                    </a:lnTo>
                    <a:lnTo>
                      <a:pt x="97" y="118"/>
                    </a:lnTo>
                    <a:lnTo>
                      <a:pt x="90" y="132"/>
                    </a:lnTo>
                    <a:lnTo>
                      <a:pt x="74" y="140"/>
                    </a:lnTo>
                    <a:lnTo>
                      <a:pt x="74" y="150"/>
                    </a:lnTo>
                    <a:lnTo>
                      <a:pt x="68" y="155"/>
                    </a:lnTo>
                    <a:lnTo>
                      <a:pt x="60" y="173"/>
                    </a:lnTo>
                    <a:lnTo>
                      <a:pt x="75" y="170"/>
                    </a:lnTo>
                    <a:lnTo>
                      <a:pt x="85" y="173"/>
                    </a:lnTo>
                    <a:lnTo>
                      <a:pt x="97" y="183"/>
                    </a:lnTo>
                    <a:lnTo>
                      <a:pt x="103" y="193"/>
                    </a:lnTo>
                    <a:lnTo>
                      <a:pt x="112" y="203"/>
                    </a:lnTo>
                    <a:lnTo>
                      <a:pt x="117" y="210"/>
                    </a:lnTo>
                    <a:lnTo>
                      <a:pt x="119" y="223"/>
                    </a:lnTo>
                    <a:lnTo>
                      <a:pt x="121" y="233"/>
                    </a:lnTo>
                    <a:lnTo>
                      <a:pt x="129" y="238"/>
                    </a:lnTo>
                    <a:lnTo>
                      <a:pt x="129" y="253"/>
                    </a:lnTo>
                    <a:lnTo>
                      <a:pt x="132" y="263"/>
                    </a:lnTo>
                    <a:lnTo>
                      <a:pt x="123" y="285"/>
                    </a:lnTo>
                    <a:lnTo>
                      <a:pt x="129" y="291"/>
                    </a:lnTo>
                    <a:lnTo>
                      <a:pt x="132" y="300"/>
                    </a:lnTo>
                    <a:lnTo>
                      <a:pt x="137" y="310"/>
                    </a:lnTo>
                    <a:lnTo>
                      <a:pt x="141" y="317"/>
                    </a:lnTo>
                    <a:lnTo>
                      <a:pt x="141" y="326"/>
                    </a:lnTo>
                    <a:lnTo>
                      <a:pt x="150" y="326"/>
                    </a:lnTo>
                    <a:lnTo>
                      <a:pt x="159" y="326"/>
                    </a:lnTo>
                    <a:lnTo>
                      <a:pt x="159" y="311"/>
                    </a:lnTo>
                    <a:lnTo>
                      <a:pt x="159" y="305"/>
                    </a:lnTo>
                    <a:lnTo>
                      <a:pt x="159" y="288"/>
                    </a:lnTo>
                    <a:lnTo>
                      <a:pt x="172" y="288"/>
                    </a:lnTo>
                    <a:lnTo>
                      <a:pt x="179" y="295"/>
                    </a:lnTo>
                    <a:lnTo>
                      <a:pt x="192" y="310"/>
                    </a:lnTo>
                    <a:lnTo>
                      <a:pt x="199" y="325"/>
                    </a:lnTo>
                    <a:lnTo>
                      <a:pt x="207" y="330"/>
                    </a:lnTo>
                    <a:lnTo>
                      <a:pt x="212" y="335"/>
                    </a:lnTo>
                    <a:lnTo>
                      <a:pt x="232" y="340"/>
                    </a:lnTo>
                    <a:lnTo>
                      <a:pt x="251" y="346"/>
                    </a:lnTo>
                    <a:lnTo>
                      <a:pt x="252" y="375"/>
                    </a:lnTo>
                    <a:lnTo>
                      <a:pt x="263" y="393"/>
                    </a:lnTo>
                    <a:lnTo>
                      <a:pt x="266" y="400"/>
                    </a:lnTo>
                    <a:lnTo>
                      <a:pt x="266" y="417"/>
                    </a:lnTo>
                    <a:lnTo>
                      <a:pt x="263" y="426"/>
                    </a:lnTo>
                    <a:lnTo>
                      <a:pt x="258" y="433"/>
                    </a:lnTo>
                    <a:lnTo>
                      <a:pt x="251" y="440"/>
                    </a:lnTo>
                    <a:lnTo>
                      <a:pt x="249" y="455"/>
                    </a:lnTo>
                    <a:lnTo>
                      <a:pt x="244" y="465"/>
                    </a:lnTo>
                    <a:lnTo>
                      <a:pt x="236" y="458"/>
                    </a:lnTo>
                    <a:lnTo>
                      <a:pt x="221" y="455"/>
                    </a:lnTo>
                    <a:lnTo>
                      <a:pt x="211" y="455"/>
                    </a:lnTo>
                    <a:lnTo>
                      <a:pt x="205" y="442"/>
                    </a:lnTo>
                    <a:lnTo>
                      <a:pt x="203" y="431"/>
                    </a:lnTo>
                    <a:lnTo>
                      <a:pt x="205" y="417"/>
                    </a:lnTo>
                    <a:lnTo>
                      <a:pt x="197" y="400"/>
                    </a:lnTo>
                    <a:lnTo>
                      <a:pt x="190" y="393"/>
                    </a:lnTo>
                    <a:lnTo>
                      <a:pt x="183" y="385"/>
                    </a:lnTo>
                    <a:lnTo>
                      <a:pt x="172" y="385"/>
                    </a:lnTo>
                    <a:lnTo>
                      <a:pt x="161" y="390"/>
                    </a:lnTo>
                    <a:lnTo>
                      <a:pt x="156" y="398"/>
                    </a:lnTo>
                    <a:lnTo>
                      <a:pt x="141" y="406"/>
                    </a:lnTo>
                    <a:lnTo>
                      <a:pt x="134" y="398"/>
                    </a:lnTo>
                    <a:lnTo>
                      <a:pt x="137" y="386"/>
                    </a:lnTo>
                    <a:lnTo>
                      <a:pt x="141" y="378"/>
                    </a:lnTo>
                    <a:lnTo>
                      <a:pt x="132" y="370"/>
                    </a:lnTo>
                    <a:lnTo>
                      <a:pt x="119" y="366"/>
                    </a:lnTo>
                    <a:lnTo>
                      <a:pt x="112" y="360"/>
                    </a:lnTo>
                    <a:lnTo>
                      <a:pt x="103" y="345"/>
                    </a:lnTo>
                    <a:lnTo>
                      <a:pt x="108" y="331"/>
                    </a:lnTo>
                    <a:lnTo>
                      <a:pt x="103" y="317"/>
                    </a:lnTo>
                    <a:lnTo>
                      <a:pt x="95" y="310"/>
                    </a:lnTo>
                    <a:lnTo>
                      <a:pt x="101" y="297"/>
                    </a:lnTo>
                    <a:lnTo>
                      <a:pt x="107" y="275"/>
                    </a:lnTo>
                    <a:lnTo>
                      <a:pt x="107" y="263"/>
                    </a:lnTo>
                    <a:lnTo>
                      <a:pt x="103" y="251"/>
                    </a:lnTo>
                    <a:lnTo>
                      <a:pt x="103" y="238"/>
                    </a:lnTo>
                    <a:lnTo>
                      <a:pt x="97" y="230"/>
                    </a:lnTo>
                    <a:lnTo>
                      <a:pt x="88" y="228"/>
                    </a:lnTo>
                    <a:lnTo>
                      <a:pt x="77" y="226"/>
                    </a:lnTo>
                    <a:lnTo>
                      <a:pt x="67" y="228"/>
                    </a:lnTo>
                    <a:lnTo>
                      <a:pt x="53" y="233"/>
                    </a:lnTo>
                    <a:lnTo>
                      <a:pt x="52" y="223"/>
                    </a:lnTo>
                    <a:lnTo>
                      <a:pt x="48" y="213"/>
                    </a:lnTo>
                    <a:lnTo>
                      <a:pt x="43" y="208"/>
                    </a:lnTo>
                    <a:lnTo>
                      <a:pt x="37" y="198"/>
                    </a:lnTo>
                    <a:lnTo>
                      <a:pt x="21" y="193"/>
                    </a:lnTo>
                    <a:lnTo>
                      <a:pt x="15" y="188"/>
                    </a:lnTo>
                    <a:lnTo>
                      <a:pt x="5" y="178"/>
                    </a:lnTo>
                    <a:lnTo>
                      <a:pt x="0" y="170"/>
                    </a:lnTo>
                    <a:lnTo>
                      <a:pt x="1" y="160"/>
                    </a:lnTo>
                    <a:lnTo>
                      <a:pt x="3" y="155"/>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92" name="Freeform 91"/>
              <p:cNvSpPr>
                <a:spLocks/>
              </p:cNvSpPr>
              <p:nvPr/>
            </p:nvSpPr>
            <p:spPr bwMode="auto">
              <a:xfrm>
                <a:off x="3025078" y="2793480"/>
                <a:ext cx="100817" cy="178312"/>
              </a:xfrm>
              <a:custGeom>
                <a:avLst/>
                <a:gdLst/>
                <a:ahLst/>
                <a:cxnLst>
                  <a:cxn ang="0">
                    <a:pos x="40" y="78"/>
                  </a:cxn>
                  <a:cxn ang="0">
                    <a:pos x="42" y="87"/>
                  </a:cxn>
                  <a:cxn ang="0">
                    <a:pos x="45" y="97"/>
                  </a:cxn>
                  <a:cxn ang="0">
                    <a:pos x="49" y="105"/>
                  </a:cxn>
                  <a:cxn ang="0">
                    <a:pos x="58" y="117"/>
                  </a:cxn>
                  <a:cxn ang="0">
                    <a:pos x="60" y="128"/>
                  </a:cxn>
                  <a:cxn ang="0">
                    <a:pos x="69" y="132"/>
                  </a:cxn>
                  <a:cxn ang="0">
                    <a:pos x="79" y="140"/>
                  </a:cxn>
                  <a:cxn ang="0">
                    <a:pos x="86" y="147"/>
                  </a:cxn>
                  <a:cxn ang="0">
                    <a:pos x="102" y="167"/>
                  </a:cxn>
                  <a:cxn ang="0">
                    <a:pos x="111" y="182"/>
                  </a:cxn>
                  <a:cxn ang="0">
                    <a:pos x="116" y="187"/>
                  </a:cxn>
                  <a:cxn ang="0">
                    <a:pos x="113" y="197"/>
                  </a:cxn>
                  <a:cxn ang="0">
                    <a:pos x="104" y="194"/>
                  </a:cxn>
                  <a:cxn ang="0">
                    <a:pos x="99" y="187"/>
                  </a:cxn>
                  <a:cxn ang="0">
                    <a:pos x="97" y="180"/>
                  </a:cxn>
                  <a:cxn ang="0">
                    <a:pos x="89" y="170"/>
                  </a:cxn>
                  <a:cxn ang="0">
                    <a:pos x="82" y="160"/>
                  </a:cxn>
                  <a:cxn ang="0">
                    <a:pos x="74" y="154"/>
                  </a:cxn>
                  <a:cxn ang="0">
                    <a:pos x="60" y="148"/>
                  </a:cxn>
                  <a:cxn ang="0">
                    <a:pos x="47" y="130"/>
                  </a:cxn>
                  <a:cxn ang="0">
                    <a:pos x="37" y="132"/>
                  </a:cxn>
                  <a:cxn ang="0">
                    <a:pos x="27" y="132"/>
                  </a:cxn>
                  <a:cxn ang="0">
                    <a:pos x="17" y="128"/>
                  </a:cxn>
                  <a:cxn ang="0">
                    <a:pos x="13" y="115"/>
                  </a:cxn>
                  <a:cxn ang="0">
                    <a:pos x="13" y="102"/>
                  </a:cxn>
                  <a:cxn ang="0">
                    <a:pos x="10" y="95"/>
                  </a:cxn>
                  <a:cxn ang="0">
                    <a:pos x="5" y="85"/>
                  </a:cxn>
                  <a:cxn ang="0">
                    <a:pos x="1" y="77"/>
                  </a:cxn>
                  <a:cxn ang="0">
                    <a:pos x="0" y="62"/>
                  </a:cxn>
                  <a:cxn ang="0">
                    <a:pos x="1" y="50"/>
                  </a:cxn>
                  <a:cxn ang="0">
                    <a:pos x="5" y="38"/>
                  </a:cxn>
                  <a:cxn ang="0">
                    <a:pos x="5" y="28"/>
                  </a:cxn>
                  <a:cxn ang="0">
                    <a:pos x="8" y="18"/>
                  </a:cxn>
                  <a:cxn ang="0">
                    <a:pos x="27" y="12"/>
                  </a:cxn>
                  <a:cxn ang="0">
                    <a:pos x="32" y="18"/>
                  </a:cxn>
                  <a:cxn ang="0">
                    <a:pos x="42" y="18"/>
                  </a:cxn>
                  <a:cxn ang="0">
                    <a:pos x="45" y="8"/>
                  </a:cxn>
                  <a:cxn ang="0">
                    <a:pos x="52" y="0"/>
                  </a:cxn>
                  <a:cxn ang="0">
                    <a:pos x="82" y="15"/>
                  </a:cxn>
                  <a:cxn ang="0">
                    <a:pos x="99" y="32"/>
                  </a:cxn>
                  <a:cxn ang="0">
                    <a:pos x="94" y="45"/>
                  </a:cxn>
                  <a:cxn ang="0">
                    <a:pos x="86" y="41"/>
                  </a:cxn>
                  <a:cxn ang="0">
                    <a:pos x="74" y="36"/>
                  </a:cxn>
                  <a:cxn ang="0">
                    <a:pos x="62" y="32"/>
                  </a:cxn>
                  <a:cxn ang="0">
                    <a:pos x="56" y="38"/>
                  </a:cxn>
                  <a:cxn ang="0">
                    <a:pos x="58" y="50"/>
                  </a:cxn>
                  <a:cxn ang="0">
                    <a:pos x="65" y="56"/>
                  </a:cxn>
                  <a:cxn ang="0">
                    <a:pos x="58" y="65"/>
                  </a:cxn>
                  <a:cxn ang="0">
                    <a:pos x="52" y="70"/>
                  </a:cxn>
                  <a:cxn ang="0">
                    <a:pos x="42" y="73"/>
                  </a:cxn>
                  <a:cxn ang="0">
                    <a:pos x="40" y="78"/>
                  </a:cxn>
                </a:cxnLst>
                <a:rect l="0" t="0" r="r" b="b"/>
                <a:pathLst>
                  <a:path w="117" h="198">
                    <a:moveTo>
                      <a:pt x="40" y="78"/>
                    </a:moveTo>
                    <a:lnTo>
                      <a:pt x="42" y="87"/>
                    </a:lnTo>
                    <a:lnTo>
                      <a:pt x="45" y="97"/>
                    </a:lnTo>
                    <a:lnTo>
                      <a:pt x="49" y="105"/>
                    </a:lnTo>
                    <a:lnTo>
                      <a:pt x="58" y="117"/>
                    </a:lnTo>
                    <a:lnTo>
                      <a:pt x="60" y="128"/>
                    </a:lnTo>
                    <a:lnTo>
                      <a:pt x="69" y="132"/>
                    </a:lnTo>
                    <a:lnTo>
                      <a:pt x="79" y="140"/>
                    </a:lnTo>
                    <a:lnTo>
                      <a:pt x="86" y="147"/>
                    </a:lnTo>
                    <a:lnTo>
                      <a:pt x="102" y="167"/>
                    </a:lnTo>
                    <a:lnTo>
                      <a:pt x="111" y="182"/>
                    </a:lnTo>
                    <a:lnTo>
                      <a:pt x="116" y="187"/>
                    </a:lnTo>
                    <a:lnTo>
                      <a:pt x="113" y="197"/>
                    </a:lnTo>
                    <a:lnTo>
                      <a:pt x="104" y="194"/>
                    </a:lnTo>
                    <a:lnTo>
                      <a:pt x="99" y="187"/>
                    </a:lnTo>
                    <a:lnTo>
                      <a:pt x="97" y="180"/>
                    </a:lnTo>
                    <a:lnTo>
                      <a:pt x="89" y="170"/>
                    </a:lnTo>
                    <a:lnTo>
                      <a:pt x="82" y="160"/>
                    </a:lnTo>
                    <a:lnTo>
                      <a:pt x="74" y="154"/>
                    </a:lnTo>
                    <a:lnTo>
                      <a:pt x="60" y="148"/>
                    </a:lnTo>
                    <a:lnTo>
                      <a:pt x="47" y="130"/>
                    </a:lnTo>
                    <a:lnTo>
                      <a:pt x="37" y="132"/>
                    </a:lnTo>
                    <a:lnTo>
                      <a:pt x="27" y="132"/>
                    </a:lnTo>
                    <a:lnTo>
                      <a:pt x="17" y="128"/>
                    </a:lnTo>
                    <a:lnTo>
                      <a:pt x="13" y="115"/>
                    </a:lnTo>
                    <a:lnTo>
                      <a:pt x="13" y="102"/>
                    </a:lnTo>
                    <a:lnTo>
                      <a:pt x="10" y="95"/>
                    </a:lnTo>
                    <a:lnTo>
                      <a:pt x="5" y="85"/>
                    </a:lnTo>
                    <a:lnTo>
                      <a:pt x="1" y="77"/>
                    </a:lnTo>
                    <a:lnTo>
                      <a:pt x="0" y="62"/>
                    </a:lnTo>
                    <a:lnTo>
                      <a:pt x="1" y="50"/>
                    </a:lnTo>
                    <a:lnTo>
                      <a:pt x="5" y="38"/>
                    </a:lnTo>
                    <a:lnTo>
                      <a:pt x="5" y="28"/>
                    </a:lnTo>
                    <a:lnTo>
                      <a:pt x="8" y="18"/>
                    </a:lnTo>
                    <a:lnTo>
                      <a:pt x="27" y="12"/>
                    </a:lnTo>
                    <a:lnTo>
                      <a:pt x="32" y="18"/>
                    </a:lnTo>
                    <a:lnTo>
                      <a:pt x="42" y="18"/>
                    </a:lnTo>
                    <a:lnTo>
                      <a:pt x="45" y="8"/>
                    </a:lnTo>
                    <a:lnTo>
                      <a:pt x="52" y="0"/>
                    </a:lnTo>
                    <a:lnTo>
                      <a:pt x="82" y="15"/>
                    </a:lnTo>
                    <a:lnTo>
                      <a:pt x="99" y="32"/>
                    </a:lnTo>
                    <a:lnTo>
                      <a:pt x="94" y="45"/>
                    </a:lnTo>
                    <a:lnTo>
                      <a:pt x="86" y="41"/>
                    </a:lnTo>
                    <a:lnTo>
                      <a:pt x="74" y="36"/>
                    </a:lnTo>
                    <a:lnTo>
                      <a:pt x="62" y="32"/>
                    </a:lnTo>
                    <a:lnTo>
                      <a:pt x="56" y="38"/>
                    </a:lnTo>
                    <a:lnTo>
                      <a:pt x="58" y="50"/>
                    </a:lnTo>
                    <a:lnTo>
                      <a:pt x="65" y="56"/>
                    </a:lnTo>
                    <a:lnTo>
                      <a:pt x="58" y="65"/>
                    </a:lnTo>
                    <a:lnTo>
                      <a:pt x="52" y="70"/>
                    </a:lnTo>
                    <a:lnTo>
                      <a:pt x="42" y="73"/>
                    </a:lnTo>
                    <a:lnTo>
                      <a:pt x="40" y="78"/>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93" name="Freeform 92"/>
              <p:cNvSpPr>
                <a:spLocks/>
              </p:cNvSpPr>
              <p:nvPr/>
            </p:nvSpPr>
            <p:spPr bwMode="auto">
              <a:xfrm>
                <a:off x="1838545" y="2899747"/>
                <a:ext cx="1136554" cy="481802"/>
              </a:xfrm>
              <a:custGeom>
                <a:avLst/>
                <a:gdLst/>
                <a:ahLst/>
                <a:cxnLst>
                  <a:cxn ang="0">
                    <a:pos x="307" y="507"/>
                  </a:cxn>
                  <a:cxn ang="0">
                    <a:pos x="157" y="437"/>
                  </a:cxn>
                  <a:cxn ang="0">
                    <a:pos x="150" y="400"/>
                  </a:cxn>
                  <a:cxn ang="0">
                    <a:pos x="126" y="347"/>
                  </a:cxn>
                  <a:cxn ang="0">
                    <a:pos x="130" y="313"/>
                  </a:cxn>
                  <a:cxn ang="0">
                    <a:pos x="113" y="288"/>
                  </a:cxn>
                  <a:cxn ang="0">
                    <a:pos x="93" y="270"/>
                  </a:cxn>
                  <a:cxn ang="0">
                    <a:pos x="39" y="224"/>
                  </a:cxn>
                  <a:cxn ang="0">
                    <a:pos x="21" y="186"/>
                  </a:cxn>
                  <a:cxn ang="0">
                    <a:pos x="245" y="192"/>
                  </a:cxn>
                  <a:cxn ang="0">
                    <a:pos x="951" y="224"/>
                  </a:cxn>
                  <a:cxn ang="0">
                    <a:pos x="1101" y="140"/>
                  </a:cxn>
                  <a:cxn ang="0">
                    <a:pos x="1124" y="59"/>
                  </a:cxn>
                  <a:cxn ang="0">
                    <a:pos x="1159" y="97"/>
                  </a:cxn>
                  <a:cxn ang="0">
                    <a:pos x="1143" y="125"/>
                  </a:cxn>
                  <a:cxn ang="0">
                    <a:pos x="1178" y="110"/>
                  </a:cxn>
                  <a:cxn ang="0">
                    <a:pos x="1184" y="80"/>
                  </a:cxn>
                  <a:cxn ang="0">
                    <a:pos x="1144" y="59"/>
                  </a:cxn>
                  <a:cxn ang="0">
                    <a:pos x="1178" y="6"/>
                  </a:cxn>
                  <a:cxn ang="0">
                    <a:pos x="1233" y="0"/>
                  </a:cxn>
                  <a:cxn ang="0">
                    <a:pos x="1204" y="43"/>
                  </a:cxn>
                  <a:cxn ang="0">
                    <a:pos x="1224" y="72"/>
                  </a:cxn>
                  <a:cxn ang="0">
                    <a:pos x="1248" y="106"/>
                  </a:cxn>
                  <a:cxn ang="0">
                    <a:pos x="1261" y="140"/>
                  </a:cxn>
                  <a:cxn ang="0">
                    <a:pos x="1275" y="166"/>
                  </a:cxn>
                  <a:cxn ang="0">
                    <a:pos x="1290" y="182"/>
                  </a:cxn>
                  <a:cxn ang="0">
                    <a:pos x="1304" y="215"/>
                  </a:cxn>
                  <a:cxn ang="0">
                    <a:pos x="1306" y="226"/>
                  </a:cxn>
                  <a:cxn ang="0">
                    <a:pos x="1273" y="262"/>
                  </a:cxn>
                  <a:cxn ang="0">
                    <a:pos x="1230" y="293"/>
                  </a:cxn>
                  <a:cxn ang="0">
                    <a:pos x="1226" y="333"/>
                  </a:cxn>
                  <a:cxn ang="0">
                    <a:pos x="1206" y="377"/>
                  </a:cxn>
                  <a:cxn ang="0">
                    <a:pos x="1178" y="387"/>
                  </a:cxn>
                  <a:cxn ang="0">
                    <a:pos x="1190" y="353"/>
                  </a:cxn>
                  <a:cxn ang="0">
                    <a:pos x="1201" y="306"/>
                  </a:cxn>
                  <a:cxn ang="0">
                    <a:pos x="1198" y="273"/>
                  </a:cxn>
                  <a:cxn ang="0">
                    <a:pos x="1181" y="267"/>
                  </a:cxn>
                  <a:cxn ang="0">
                    <a:pos x="1166" y="310"/>
                  </a:cxn>
                  <a:cxn ang="0">
                    <a:pos x="1164" y="270"/>
                  </a:cxn>
                  <a:cxn ang="0">
                    <a:pos x="1154" y="299"/>
                  </a:cxn>
                  <a:cxn ang="0">
                    <a:pos x="1161" y="335"/>
                  </a:cxn>
                  <a:cxn ang="0">
                    <a:pos x="1148" y="352"/>
                  </a:cxn>
                  <a:cxn ang="0">
                    <a:pos x="1138" y="382"/>
                  </a:cxn>
                  <a:cxn ang="0">
                    <a:pos x="1123" y="412"/>
                  </a:cxn>
                  <a:cxn ang="0">
                    <a:pos x="1098" y="435"/>
                  </a:cxn>
                  <a:cxn ang="0">
                    <a:pos x="1063" y="464"/>
                  </a:cxn>
                  <a:cxn ang="0">
                    <a:pos x="724" y="534"/>
                  </a:cxn>
                </a:cxnLst>
                <a:rect l="0" t="0" r="r" b="b"/>
                <a:pathLst>
                  <a:path w="1319" h="535">
                    <a:moveTo>
                      <a:pt x="724" y="534"/>
                    </a:moveTo>
                    <a:lnTo>
                      <a:pt x="699" y="529"/>
                    </a:lnTo>
                    <a:lnTo>
                      <a:pt x="307" y="507"/>
                    </a:lnTo>
                    <a:lnTo>
                      <a:pt x="166" y="497"/>
                    </a:lnTo>
                    <a:lnTo>
                      <a:pt x="160" y="446"/>
                    </a:lnTo>
                    <a:lnTo>
                      <a:pt x="157" y="437"/>
                    </a:lnTo>
                    <a:lnTo>
                      <a:pt x="153" y="420"/>
                    </a:lnTo>
                    <a:lnTo>
                      <a:pt x="152" y="409"/>
                    </a:lnTo>
                    <a:lnTo>
                      <a:pt x="150" y="400"/>
                    </a:lnTo>
                    <a:lnTo>
                      <a:pt x="145" y="379"/>
                    </a:lnTo>
                    <a:lnTo>
                      <a:pt x="133" y="353"/>
                    </a:lnTo>
                    <a:lnTo>
                      <a:pt x="126" y="347"/>
                    </a:lnTo>
                    <a:lnTo>
                      <a:pt x="130" y="339"/>
                    </a:lnTo>
                    <a:lnTo>
                      <a:pt x="132" y="330"/>
                    </a:lnTo>
                    <a:lnTo>
                      <a:pt x="130" y="313"/>
                    </a:lnTo>
                    <a:lnTo>
                      <a:pt x="126" y="304"/>
                    </a:lnTo>
                    <a:lnTo>
                      <a:pt x="113" y="302"/>
                    </a:lnTo>
                    <a:lnTo>
                      <a:pt x="113" y="288"/>
                    </a:lnTo>
                    <a:lnTo>
                      <a:pt x="103" y="284"/>
                    </a:lnTo>
                    <a:lnTo>
                      <a:pt x="93" y="284"/>
                    </a:lnTo>
                    <a:lnTo>
                      <a:pt x="93" y="270"/>
                    </a:lnTo>
                    <a:lnTo>
                      <a:pt x="75" y="255"/>
                    </a:lnTo>
                    <a:lnTo>
                      <a:pt x="75" y="240"/>
                    </a:lnTo>
                    <a:lnTo>
                      <a:pt x="39" y="224"/>
                    </a:lnTo>
                    <a:lnTo>
                      <a:pt x="40" y="202"/>
                    </a:lnTo>
                    <a:lnTo>
                      <a:pt x="35" y="188"/>
                    </a:lnTo>
                    <a:lnTo>
                      <a:pt x="21" y="186"/>
                    </a:lnTo>
                    <a:lnTo>
                      <a:pt x="0" y="179"/>
                    </a:lnTo>
                    <a:lnTo>
                      <a:pt x="0" y="177"/>
                    </a:lnTo>
                    <a:lnTo>
                      <a:pt x="245" y="192"/>
                    </a:lnTo>
                    <a:lnTo>
                      <a:pt x="751" y="215"/>
                    </a:lnTo>
                    <a:lnTo>
                      <a:pt x="758" y="215"/>
                    </a:lnTo>
                    <a:lnTo>
                      <a:pt x="951" y="224"/>
                    </a:lnTo>
                    <a:lnTo>
                      <a:pt x="966" y="224"/>
                    </a:lnTo>
                    <a:lnTo>
                      <a:pt x="1098" y="228"/>
                    </a:lnTo>
                    <a:lnTo>
                      <a:pt x="1101" y="140"/>
                    </a:lnTo>
                    <a:lnTo>
                      <a:pt x="1104" y="50"/>
                    </a:lnTo>
                    <a:lnTo>
                      <a:pt x="1118" y="50"/>
                    </a:lnTo>
                    <a:lnTo>
                      <a:pt x="1124" y="59"/>
                    </a:lnTo>
                    <a:lnTo>
                      <a:pt x="1144" y="66"/>
                    </a:lnTo>
                    <a:lnTo>
                      <a:pt x="1158" y="85"/>
                    </a:lnTo>
                    <a:lnTo>
                      <a:pt x="1159" y="97"/>
                    </a:lnTo>
                    <a:lnTo>
                      <a:pt x="1164" y="106"/>
                    </a:lnTo>
                    <a:lnTo>
                      <a:pt x="1154" y="119"/>
                    </a:lnTo>
                    <a:lnTo>
                      <a:pt x="1143" y="125"/>
                    </a:lnTo>
                    <a:lnTo>
                      <a:pt x="1161" y="126"/>
                    </a:lnTo>
                    <a:lnTo>
                      <a:pt x="1171" y="125"/>
                    </a:lnTo>
                    <a:lnTo>
                      <a:pt x="1178" y="110"/>
                    </a:lnTo>
                    <a:lnTo>
                      <a:pt x="1184" y="97"/>
                    </a:lnTo>
                    <a:lnTo>
                      <a:pt x="1183" y="90"/>
                    </a:lnTo>
                    <a:lnTo>
                      <a:pt x="1184" y="80"/>
                    </a:lnTo>
                    <a:lnTo>
                      <a:pt x="1166" y="68"/>
                    </a:lnTo>
                    <a:lnTo>
                      <a:pt x="1159" y="60"/>
                    </a:lnTo>
                    <a:lnTo>
                      <a:pt x="1144" y="59"/>
                    </a:lnTo>
                    <a:lnTo>
                      <a:pt x="1154" y="40"/>
                    </a:lnTo>
                    <a:lnTo>
                      <a:pt x="1148" y="26"/>
                    </a:lnTo>
                    <a:lnTo>
                      <a:pt x="1178" y="6"/>
                    </a:lnTo>
                    <a:lnTo>
                      <a:pt x="1199" y="3"/>
                    </a:lnTo>
                    <a:lnTo>
                      <a:pt x="1216" y="0"/>
                    </a:lnTo>
                    <a:lnTo>
                      <a:pt x="1233" y="0"/>
                    </a:lnTo>
                    <a:lnTo>
                      <a:pt x="1239" y="19"/>
                    </a:lnTo>
                    <a:lnTo>
                      <a:pt x="1216" y="33"/>
                    </a:lnTo>
                    <a:lnTo>
                      <a:pt x="1204" y="43"/>
                    </a:lnTo>
                    <a:lnTo>
                      <a:pt x="1210" y="52"/>
                    </a:lnTo>
                    <a:lnTo>
                      <a:pt x="1216" y="65"/>
                    </a:lnTo>
                    <a:lnTo>
                      <a:pt x="1224" y="72"/>
                    </a:lnTo>
                    <a:lnTo>
                      <a:pt x="1233" y="92"/>
                    </a:lnTo>
                    <a:lnTo>
                      <a:pt x="1244" y="95"/>
                    </a:lnTo>
                    <a:lnTo>
                      <a:pt x="1248" y="106"/>
                    </a:lnTo>
                    <a:lnTo>
                      <a:pt x="1248" y="115"/>
                    </a:lnTo>
                    <a:lnTo>
                      <a:pt x="1253" y="130"/>
                    </a:lnTo>
                    <a:lnTo>
                      <a:pt x="1261" y="140"/>
                    </a:lnTo>
                    <a:lnTo>
                      <a:pt x="1273" y="146"/>
                    </a:lnTo>
                    <a:lnTo>
                      <a:pt x="1279" y="157"/>
                    </a:lnTo>
                    <a:lnTo>
                      <a:pt x="1275" y="166"/>
                    </a:lnTo>
                    <a:lnTo>
                      <a:pt x="1279" y="182"/>
                    </a:lnTo>
                    <a:lnTo>
                      <a:pt x="1279" y="192"/>
                    </a:lnTo>
                    <a:lnTo>
                      <a:pt x="1290" y="182"/>
                    </a:lnTo>
                    <a:lnTo>
                      <a:pt x="1293" y="202"/>
                    </a:lnTo>
                    <a:lnTo>
                      <a:pt x="1295" y="212"/>
                    </a:lnTo>
                    <a:lnTo>
                      <a:pt x="1304" y="215"/>
                    </a:lnTo>
                    <a:lnTo>
                      <a:pt x="1318" y="217"/>
                    </a:lnTo>
                    <a:lnTo>
                      <a:pt x="1315" y="226"/>
                    </a:lnTo>
                    <a:lnTo>
                      <a:pt x="1306" y="226"/>
                    </a:lnTo>
                    <a:lnTo>
                      <a:pt x="1301" y="237"/>
                    </a:lnTo>
                    <a:lnTo>
                      <a:pt x="1268" y="235"/>
                    </a:lnTo>
                    <a:lnTo>
                      <a:pt x="1273" y="262"/>
                    </a:lnTo>
                    <a:lnTo>
                      <a:pt x="1244" y="284"/>
                    </a:lnTo>
                    <a:lnTo>
                      <a:pt x="1231" y="284"/>
                    </a:lnTo>
                    <a:lnTo>
                      <a:pt x="1230" y="293"/>
                    </a:lnTo>
                    <a:lnTo>
                      <a:pt x="1230" y="306"/>
                    </a:lnTo>
                    <a:lnTo>
                      <a:pt x="1224" y="326"/>
                    </a:lnTo>
                    <a:lnTo>
                      <a:pt x="1226" y="333"/>
                    </a:lnTo>
                    <a:lnTo>
                      <a:pt x="1218" y="342"/>
                    </a:lnTo>
                    <a:lnTo>
                      <a:pt x="1208" y="352"/>
                    </a:lnTo>
                    <a:lnTo>
                      <a:pt x="1206" y="377"/>
                    </a:lnTo>
                    <a:lnTo>
                      <a:pt x="1210" y="382"/>
                    </a:lnTo>
                    <a:lnTo>
                      <a:pt x="1190" y="392"/>
                    </a:lnTo>
                    <a:lnTo>
                      <a:pt x="1178" y="387"/>
                    </a:lnTo>
                    <a:lnTo>
                      <a:pt x="1174" y="377"/>
                    </a:lnTo>
                    <a:lnTo>
                      <a:pt x="1186" y="362"/>
                    </a:lnTo>
                    <a:lnTo>
                      <a:pt x="1190" y="353"/>
                    </a:lnTo>
                    <a:lnTo>
                      <a:pt x="1186" y="342"/>
                    </a:lnTo>
                    <a:lnTo>
                      <a:pt x="1193" y="335"/>
                    </a:lnTo>
                    <a:lnTo>
                      <a:pt x="1201" y="306"/>
                    </a:lnTo>
                    <a:lnTo>
                      <a:pt x="1204" y="293"/>
                    </a:lnTo>
                    <a:lnTo>
                      <a:pt x="1199" y="284"/>
                    </a:lnTo>
                    <a:lnTo>
                      <a:pt x="1198" y="273"/>
                    </a:lnTo>
                    <a:lnTo>
                      <a:pt x="1191" y="262"/>
                    </a:lnTo>
                    <a:lnTo>
                      <a:pt x="1184" y="255"/>
                    </a:lnTo>
                    <a:lnTo>
                      <a:pt x="1181" y="267"/>
                    </a:lnTo>
                    <a:lnTo>
                      <a:pt x="1181" y="279"/>
                    </a:lnTo>
                    <a:lnTo>
                      <a:pt x="1183" y="299"/>
                    </a:lnTo>
                    <a:lnTo>
                      <a:pt x="1166" y="310"/>
                    </a:lnTo>
                    <a:lnTo>
                      <a:pt x="1161" y="297"/>
                    </a:lnTo>
                    <a:lnTo>
                      <a:pt x="1166" y="279"/>
                    </a:lnTo>
                    <a:lnTo>
                      <a:pt x="1164" y="270"/>
                    </a:lnTo>
                    <a:lnTo>
                      <a:pt x="1154" y="273"/>
                    </a:lnTo>
                    <a:lnTo>
                      <a:pt x="1150" y="290"/>
                    </a:lnTo>
                    <a:lnTo>
                      <a:pt x="1154" y="299"/>
                    </a:lnTo>
                    <a:lnTo>
                      <a:pt x="1154" y="319"/>
                    </a:lnTo>
                    <a:lnTo>
                      <a:pt x="1161" y="326"/>
                    </a:lnTo>
                    <a:lnTo>
                      <a:pt x="1161" y="335"/>
                    </a:lnTo>
                    <a:lnTo>
                      <a:pt x="1159" y="347"/>
                    </a:lnTo>
                    <a:lnTo>
                      <a:pt x="1154" y="339"/>
                    </a:lnTo>
                    <a:lnTo>
                      <a:pt x="1148" y="352"/>
                    </a:lnTo>
                    <a:lnTo>
                      <a:pt x="1139" y="362"/>
                    </a:lnTo>
                    <a:lnTo>
                      <a:pt x="1134" y="375"/>
                    </a:lnTo>
                    <a:lnTo>
                      <a:pt x="1138" y="382"/>
                    </a:lnTo>
                    <a:lnTo>
                      <a:pt x="1134" y="392"/>
                    </a:lnTo>
                    <a:lnTo>
                      <a:pt x="1126" y="395"/>
                    </a:lnTo>
                    <a:lnTo>
                      <a:pt x="1123" y="412"/>
                    </a:lnTo>
                    <a:lnTo>
                      <a:pt x="1124" y="424"/>
                    </a:lnTo>
                    <a:lnTo>
                      <a:pt x="1110" y="420"/>
                    </a:lnTo>
                    <a:lnTo>
                      <a:pt x="1098" y="435"/>
                    </a:lnTo>
                    <a:lnTo>
                      <a:pt x="1086" y="440"/>
                    </a:lnTo>
                    <a:lnTo>
                      <a:pt x="1076" y="464"/>
                    </a:lnTo>
                    <a:lnTo>
                      <a:pt x="1063" y="464"/>
                    </a:lnTo>
                    <a:lnTo>
                      <a:pt x="744" y="453"/>
                    </a:lnTo>
                    <a:lnTo>
                      <a:pt x="729" y="453"/>
                    </a:lnTo>
                    <a:lnTo>
                      <a:pt x="724" y="534"/>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94" name="Freeform 93"/>
              <p:cNvSpPr>
                <a:spLocks/>
              </p:cNvSpPr>
              <p:nvPr/>
            </p:nvSpPr>
            <p:spPr bwMode="auto">
              <a:xfrm>
                <a:off x="2900996" y="2941172"/>
                <a:ext cx="42222" cy="71145"/>
              </a:xfrm>
              <a:custGeom>
                <a:avLst/>
                <a:gdLst/>
                <a:ahLst/>
                <a:cxnLst>
                  <a:cxn ang="0">
                    <a:pos x="24" y="70"/>
                  </a:cxn>
                  <a:cxn ang="0">
                    <a:pos x="15" y="68"/>
                  </a:cxn>
                  <a:cxn ang="0">
                    <a:pos x="10" y="61"/>
                  </a:cxn>
                  <a:cxn ang="0">
                    <a:pos x="7" y="51"/>
                  </a:cxn>
                  <a:cxn ang="0">
                    <a:pos x="3" y="43"/>
                  </a:cxn>
                  <a:cxn ang="0">
                    <a:pos x="0" y="31"/>
                  </a:cxn>
                  <a:cxn ang="0">
                    <a:pos x="3" y="15"/>
                  </a:cxn>
                  <a:cxn ang="0">
                    <a:pos x="5" y="12"/>
                  </a:cxn>
                  <a:cxn ang="0">
                    <a:pos x="27" y="0"/>
                  </a:cxn>
                  <a:cxn ang="0">
                    <a:pos x="38" y="8"/>
                  </a:cxn>
                  <a:cxn ang="0">
                    <a:pos x="38" y="28"/>
                  </a:cxn>
                  <a:cxn ang="0">
                    <a:pos x="39" y="43"/>
                  </a:cxn>
                  <a:cxn ang="0">
                    <a:pos x="41" y="57"/>
                  </a:cxn>
                  <a:cxn ang="0">
                    <a:pos x="48" y="68"/>
                  </a:cxn>
                  <a:cxn ang="0">
                    <a:pos x="39" y="78"/>
                  </a:cxn>
                  <a:cxn ang="0">
                    <a:pos x="31" y="78"/>
                  </a:cxn>
                  <a:cxn ang="0">
                    <a:pos x="24" y="70"/>
                  </a:cxn>
                </a:cxnLst>
                <a:rect l="0" t="0" r="r" b="b"/>
                <a:pathLst>
                  <a:path w="49" h="79">
                    <a:moveTo>
                      <a:pt x="24" y="70"/>
                    </a:moveTo>
                    <a:lnTo>
                      <a:pt x="15" y="68"/>
                    </a:lnTo>
                    <a:lnTo>
                      <a:pt x="10" y="61"/>
                    </a:lnTo>
                    <a:lnTo>
                      <a:pt x="7" y="51"/>
                    </a:lnTo>
                    <a:lnTo>
                      <a:pt x="3" y="43"/>
                    </a:lnTo>
                    <a:lnTo>
                      <a:pt x="0" y="31"/>
                    </a:lnTo>
                    <a:lnTo>
                      <a:pt x="3" y="15"/>
                    </a:lnTo>
                    <a:lnTo>
                      <a:pt x="5" y="12"/>
                    </a:lnTo>
                    <a:lnTo>
                      <a:pt x="27" y="0"/>
                    </a:lnTo>
                    <a:lnTo>
                      <a:pt x="38" y="8"/>
                    </a:lnTo>
                    <a:lnTo>
                      <a:pt x="38" y="28"/>
                    </a:lnTo>
                    <a:lnTo>
                      <a:pt x="39" y="43"/>
                    </a:lnTo>
                    <a:lnTo>
                      <a:pt x="41" y="57"/>
                    </a:lnTo>
                    <a:lnTo>
                      <a:pt x="48" y="68"/>
                    </a:lnTo>
                    <a:lnTo>
                      <a:pt x="39" y="78"/>
                    </a:lnTo>
                    <a:lnTo>
                      <a:pt x="31" y="78"/>
                    </a:lnTo>
                    <a:lnTo>
                      <a:pt x="24" y="70"/>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95" name="Freeform 94"/>
              <p:cNvSpPr>
                <a:spLocks/>
              </p:cNvSpPr>
              <p:nvPr/>
            </p:nvSpPr>
            <p:spPr bwMode="auto">
              <a:xfrm>
                <a:off x="2801902" y="2901548"/>
                <a:ext cx="26712" cy="27017"/>
              </a:xfrm>
              <a:custGeom>
                <a:avLst/>
                <a:gdLst/>
                <a:ahLst/>
                <a:cxnLst>
                  <a:cxn ang="0">
                    <a:pos x="30" y="11"/>
                  </a:cxn>
                  <a:cxn ang="0">
                    <a:pos x="0" y="29"/>
                  </a:cxn>
                  <a:cxn ang="0">
                    <a:pos x="0" y="0"/>
                  </a:cxn>
                  <a:cxn ang="0">
                    <a:pos x="30" y="11"/>
                  </a:cxn>
                </a:cxnLst>
                <a:rect l="0" t="0" r="r" b="b"/>
                <a:pathLst>
                  <a:path w="31" h="30">
                    <a:moveTo>
                      <a:pt x="30" y="11"/>
                    </a:moveTo>
                    <a:lnTo>
                      <a:pt x="0" y="29"/>
                    </a:lnTo>
                    <a:lnTo>
                      <a:pt x="0" y="0"/>
                    </a:lnTo>
                    <a:lnTo>
                      <a:pt x="30" y="11"/>
                    </a:lnTo>
                  </a:path>
                </a:pathLst>
              </a:custGeom>
              <a:solidFill>
                <a:srgbClr val="FAD62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96" name="Freeform 95"/>
              <p:cNvSpPr>
                <a:spLocks/>
              </p:cNvSpPr>
              <p:nvPr/>
            </p:nvSpPr>
            <p:spPr bwMode="auto">
              <a:xfrm>
                <a:off x="2728660" y="3054643"/>
                <a:ext cx="324853" cy="434972"/>
              </a:xfrm>
              <a:custGeom>
                <a:avLst/>
                <a:gdLst/>
                <a:ahLst/>
                <a:cxnLst>
                  <a:cxn ang="0">
                    <a:pos x="279" y="350"/>
                  </a:cxn>
                  <a:cxn ang="0">
                    <a:pos x="314" y="316"/>
                  </a:cxn>
                  <a:cxn ang="0">
                    <a:pos x="324" y="336"/>
                  </a:cxn>
                  <a:cxn ang="0">
                    <a:pos x="322" y="355"/>
                  </a:cxn>
                  <a:cxn ang="0">
                    <a:pos x="326" y="373"/>
                  </a:cxn>
                  <a:cxn ang="0">
                    <a:pos x="344" y="375"/>
                  </a:cxn>
                  <a:cxn ang="0">
                    <a:pos x="359" y="388"/>
                  </a:cxn>
                  <a:cxn ang="0">
                    <a:pos x="339" y="417"/>
                  </a:cxn>
                  <a:cxn ang="0">
                    <a:pos x="333" y="437"/>
                  </a:cxn>
                  <a:cxn ang="0">
                    <a:pos x="322" y="482"/>
                  </a:cxn>
                  <a:cxn ang="0">
                    <a:pos x="148" y="477"/>
                  </a:cxn>
                  <a:cxn ang="0">
                    <a:pos x="152" y="372"/>
                  </a:cxn>
                  <a:cxn ang="0">
                    <a:pos x="0" y="368"/>
                  </a:cxn>
                  <a:cxn ang="0">
                    <a:pos x="28" y="321"/>
                  </a:cxn>
                  <a:cxn ang="0">
                    <a:pos x="43" y="298"/>
                  </a:cxn>
                  <a:cxn ang="0">
                    <a:pos x="60" y="284"/>
                  </a:cxn>
                  <a:cxn ang="0">
                    <a:pos x="75" y="268"/>
                  </a:cxn>
                  <a:cxn ang="0">
                    <a:pos x="105" y="252"/>
                  </a:cxn>
                  <a:cxn ang="0">
                    <a:pos x="127" y="237"/>
                  </a:cxn>
                  <a:cxn ang="0">
                    <a:pos x="175" y="228"/>
                  </a:cxn>
                  <a:cxn ang="0">
                    <a:pos x="179" y="204"/>
                  </a:cxn>
                  <a:cxn ang="0">
                    <a:pos x="184" y="179"/>
                  </a:cxn>
                  <a:cxn ang="0">
                    <a:pos x="199" y="176"/>
                  </a:cxn>
                  <a:cxn ang="0">
                    <a:pos x="207" y="162"/>
                  </a:cxn>
                  <a:cxn ang="0">
                    <a:pos x="220" y="147"/>
                  </a:cxn>
                  <a:cxn ang="0">
                    <a:pos x="234" y="127"/>
                  </a:cxn>
                  <a:cxn ang="0">
                    <a:pos x="252" y="110"/>
                  </a:cxn>
                  <a:cxn ang="0">
                    <a:pos x="267" y="94"/>
                  </a:cxn>
                  <a:cxn ang="0">
                    <a:pos x="299" y="72"/>
                  </a:cxn>
                  <a:cxn ang="0">
                    <a:pos x="308" y="55"/>
                  </a:cxn>
                  <a:cxn ang="0">
                    <a:pos x="301" y="32"/>
                  </a:cxn>
                  <a:cxn ang="0">
                    <a:pos x="294" y="13"/>
                  </a:cxn>
                  <a:cxn ang="0">
                    <a:pos x="281" y="0"/>
                  </a:cxn>
                  <a:cxn ang="0">
                    <a:pos x="295" y="8"/>
                  </a:cxn>
                  <a:cxn ang="0">
                    <a:pos x="324" y="17"/>
                  </a:cxn>
                  <a:cxn ang="0">
                    <a:pos x="339" y="28"/>
                  </a:cxn>
                  <a:cxn ang="0">
                    <a:pos x="346" y="45"/>
                  </a:cxn>
                  <a:cxn ang="0">
                    <a:pos x="348" y="67"/>
                  </a:cxn>
                  <a:cxn ang="0">
                    <a:pos x="351" y="94"/>
                  </a:cxn>
                  <a:cxn ang="0">
                    <a:pos x="364" y="110"/>
                  </a:cxn>
                  <a:cxn ang="0">
                    <a:pos x="359" y="127"/>
                  </a:cxn>
                  <a:cxn ang="0">
                    <a:pos x="364" y="142"/>
                  </a:cxn>
                  <a:cxn ang="0">
                    <a:pos x="376" y="159"/>
                  </a:cxn>
                  <a:cxn ang="0">
                    <a:pos x="362" y="174"/>
                  </a:cxn>
                  <a:cxn ang="0">
                    <a:pos x="346" y="176"/>
                  </a:cxn>
                  <a:cxn ang="0">
                    <a:pos x="321" y="176"/>
                  </a:cxn>
                  <a:cxn ang="0">
                    <a:pos x="301" y="201"/>
                  </a:cxn>
                  <a:cxn ang="0">
                    <a:pos x="282" y="221"/>
                  </a:cxn>
                  <a:cxn ang="0">
                    <a:pos x="269" y="202"/>
                  </a:cxn>
                  <a:cxn ang="0">
                    <a:pos x="255" y="182"/>
                  </a:cxn>
                  <a:cxn ang="0">
                    <a:pos x="257" y="202"/>
                  </a:cxn>
                  <a:cxn ang="0">
                    <a:pos x="275" y="226"/>
                  </a:cxn>
                  <a:cxn ang="0">
                    <a:pos x="275" y="256"/>
                  </a:cxn>
                  <a:cxn ang="0">
                    <a:pos x="284" y="288"/>
                  </a:cxn>
                  <a:cxn ang="0">
                    <a:pos x="287" y="313"/>
                  </a:cxn>
                  <a:cxn ang="0">
                    <a:pos x="262" y="343"/>
                  </a:cxn>
                  <a:cxn ang="0">
                    <a:pos x="235" y="353"/>
                  </a:cxn>
                  <a:cxn ang="0">
                    <a:pos x="226" y="372"/>
                  </a:cxn>
                  <a:cxn ang="0">
                    <a:pos x="267" y="350"/>
                  </a:cxn>
                </a:cxnLst>
                <a:rect l="0" t="0" r="r" b="b"/>
                <a:pathLst>
                  <a:path w="377" h="483">
                    <a:moveTo>
                      <a:pt x="267" y="350"/>
                    </a:moveTo>
                    <a:lnTo>
                      <a:pt x="279" y="350"/>
                    </a:lnTo>
                    <a:lnTo>
                      <a:pt x="302" y="316"/>
                    </a:lnTo>
                    <a:lnTo>
                      <a:pt x="314" y="316"/>
                    </a:lnTo>
                    <a:lnTo>
                      <a:pt x="314" y="323"/>
                    </a:lnTo>
                    <a:lnTo>
                      <a:pt x="324" y="336"/>
                    </a:lnTo>
                    <a:lnTo>
                      <a:pt x="322" y="348"/>
                    </a:lnTo>
                    <a:lnTo>
                      <a:pt x="322" y="355"/>
                    </a:lnTo>
                    <a:lnTo>
                      <a:pt x="321" y="365"/>
                    </a:lnTo>
                    <a:lnTo>
                      <a:pt x="326" y="373"/>
                    </a:lnTo>
                    <a:lnTo>
                      <a:pt x="335" y="373"/>
                    </a:lnTo>
                    <a:lnTo>
                      <a:pt x="344" y="375"/>
                    </a:lnTo>
                    <a:lnTo>
                      <a:pt x="351" y="383"/>
                    </a:lnTo>
                    <a:lnTo>
                      <a:pt x="359" y="388"/>
                    </a:lnTo>
                    <a:lnTo>
                      <a:pt x="348" y="408"/>
                    </a:lnTo>
                    <a:lnTo>
                      <a:pt x="339" y="417"/>
                    </a:lnTo>
                    <a:lnTo>
                      <a:pt x="335" y="425"/>
                    </a:lnTo>
                    <a:lnTo>
                      <a:pt x="333" y="437"/>
                    </a:lnTo>
                    <a:lnTo>
                      <a:pt x="329" y="460"/>
                    </a:lnTo>
                    <a:lnTo>
                      <a:pt x="322" y="482"/>
                    </a:lnTo>
                    <a:lnTo>
                      <a:pt x="234" y="477"/>
                    </a:lnTo>
                    <a:lnTo>
                      <a:pt x="148" y="477"/>
                    </a:lnTo>
                    <a:lnTo>
                      <a:pt x="150" y="403"/>
                    </a:lnTo>
                    <a:lnTo>
                      <a:pt x="152" y="372"/>
                    </a:lnTo>
                    <a:lnTo>
                      <a:pt x="124" y="372"/>
                    </a:lnTo>
                    <a:lnTo>
                      <a:pt x="0" y="368"/>
                    </a:lnTo>
                    <a:lnTo>
                      <a:pt x="1" y="355"/>
                    </a:lnTo>
                    <a:lnTo>
                      <a:pt x="28" y="321"/>
                    </a:lnTo>
                    <a:lnTo>
                      <a:pt x="37" y="306"/>
                    </a:lnTo>
                    <a:lnTo>
                      <a:pt x="43" y="298"/>
                    </a:lnTo>
                    <a:lnTo>
                      <a:pt x="53" y="294"/>
                    </a:lnTo>
                    <a:lnTo>
                      <a:pt x="60" y="284"/>
                    </a:lnTo>
                    <a:lnTo>
                      <a:pt x="66" y="276"/>
                    </a:lnTo>
                    <a:lnTo>
                      <a:pt x="75" y="268"/>
                    </a:lnTo>
                    <a:lnTo>
                      <a:pt x="90" y="264"/>
                    </a:lnTo>
                    <a:lnTo>
                      <a:pt x="105" y="252"/>
                    </a:lnTo>
                    <a:lnTo>
                      <a:pt x="113" y="243"/>
                    </a:lnTo>
                    <a:lnTo>
                      <a:pt x="127" y="237"/>
                    </a:lnTo>
                    <a:lnTo>
                      <a:pt x="166" y="234"/>
                    </a:lnTo>
                    <a:lnTo>
                      <a:pt x="175" y="228"/>
                    </a:lnTo>
                    <a:lnTo>
                      <a:pt x="182" y="217"/>
                    </a:lnTo>
                    <a:lnTo>
                      <a:pt x="179" y="204"/>
                    </a:lnTo>
                    <a:lnTo>
                      <a:pt x="180" y="190"/>
                    </a:lnTo>
                    <a:lnTo>
                      <a:pt x="184" y="179"/>
                    </a:lnTo>
                    <a:lnTo>
                      <a:pt x="190" y="174"/>
                    </a:lnTo>
                    <a:lnTo>
                      <a:pt x="199" y="176"/>
                    </a:lnTo>
                    <a:lnTo>
                      <a:pt x="206" y="169"/>
                    </a:lnTo>
                    <a:lnTo>
                      <a:pt x="207" y="162"/>
                    </a:lnTo>
                    <a:lnTo>
                      <a:pt x="212" y="150"/>
                    </a:lnTo>
                    <a:lnTo>
                      <a:pt x="220" y="147"/>
                    </a:lnTo>
                    <a:lnTo>
                      <a:pt x="230" y="139"/>
                    </a:lnTo>
                    <a:lnTo>
                      <a:pt x="234" y="127"/>
                    </a:lnTo>
                    <a:lnTo>
                      <a:pt x="241" y="115"/>
                    </a:lnTo>
                    <a:lnTo>
                      <a:pt x="252" y="110"/>
                    </a:lnTo>
                    <a:lnTo>
                      <a:pt x="257" y="100"/>
                    </a:lnTo>
                    <a:lnTo>
                      <a:pt x="267" y="94"/>
                    </a:lnTo>
                    <a:lnTo>
                      <a:pt x="282" y="75"/>
                    </a:lnTo>
                    <a:lnTo>
                      <a:pt x="299" y="72"/>
                    </a:lnTo>
                    <a:lnTo>
                      <a:pt x="308" y="70"/>
                    </a:lnTo>
                    <a:lnTo>
                      <a:pt x="308" y="55"/>
                    </a:lnTo>
                    <a:lnTo>
                      <a:pt x="306" y="45"/>
                    </a:lnTo>
                    <a:lnTo>
                      <a:pt x="301" y="32"/>
                    </a:lnTo>
                    <a:lnTo>
                      <a:pt x="299" y="21"/>
                    </a:lnTo>
                    <a:lnTo>
                      <a:pt x="294" y="13"/>
                    </a:lnTo>
                    <a:lnTo>
                      <a:pt x="281" y="12"/>
                    </a:lnTo>
                    <a:lnTo>
                      <a:pt x="281" y="0"/>
                    </a:lnTo>
                    <a:lnTo>
                      <a:pt x="289" y="0"/>
                    </a:lnTo>
                    <a:lnTo>
                      <a:pt x="295" y="8"/>
                    </a:lnTo>
                    <a:lnTo>
                      <a:pt x="301" y="13"/>
                    </a:lnTo>
                    <a:lnTo>
                      <a:pt x="324" y="17"/>
                    </a:lnTo>
                    <a:lnTo>
                      <a:pt x="329" y="23"/>
                    </a:lnTo>
                    <a:lnTo>
                      <a:pt x="339" y="28"/>
                    </a:lnTo>
                    <a:lnTo>
                      <a:pt x="341" y="35"/>
                    </a:lnTo>
                    <a:lnTo>
                      <a:pt x="346" y="45"/>
                    </a:lnTo>
                    <a:lnTo>
                      <a:pt x="348" y="57"/>
                    </a:lnTo>
                    <a:lnTo>
                      <a:pt x="348" y="67"/>
                    </a:lnTo>
                    <a:lnTo>
                      <a:pt x="351" y="82"/>
                    </a:lnTo>
                    <a:lnTo>
                      <a:pt x="351" y="94"/>
                    </a:lnTo>
                    <a:lnTo>
                      <a:pt x="353" y="100"/>
                    </a:lnTo>
                    <a:lnTo>
                      <a:pt x="364" y="110"/>
                    </a:lnTo>
                    <a:lnTo>
                      <a:pt x="364" y="121"/>
                    </a:lnTo>
                    <a:lnTo>
                      <a:pt x="359" y="127"/>
                    </a:lnTo>
                    <a:lnTo>
                      <a:pt x="359" y="135"/>
                    </a:lnTo>
                    <a:lnTo>
                      <a:pt x="364" y="142"/>
                    </a:lnTo>
                    <a:lnTo>
                      <a:pt x="366" y="150"/>
                    </a:lnTo>
                    <a:lnTo>
                      <a:pt x="376" y="159"/>
                    </a:lnTo>
                    <a:lnTo>
                      <a:pt x="371" y="172"/>
                    </a:lnTo>
                    <a:lnTo>
                      <a:pt x="362" y="174"/>
                    </a:lnTo>
                    <a:lnTo>
                      <a:pt x="353" y="174"/>
                    </a:lnTo>
                    <a:lnTo>
                      <a:pt x="346" y="176"/>
                    </a:lnTo>
                    <a:lnTo>
                      <a:pt x="329" y="172"/>
                    </a:lnTo>
                    <a:lnTo>
                      <a:pt x="321" y="176"/>
                    </a:lnTo>
                    <a:lnTo>
                      <a:pt x="321" y="189"/>
                    </a:lnTo>
                    <a:lnTo>
                      <a:pt x="301" y="201"/>
                    </a:lnTo>
                    <a:lnTo>
                      <a:pt x="295" y="216"/>
                    </a:lnTo>
                    <a:lnTo>
                      <a:pt x="282" y="221"/>
                    </a:lnTo>
                    <a:lnTo>
                      <a:pt x="281" y="204"/>
                    </a:lnTo>
                    <a:lnTo>
                      <a:pt x="269" y="202"/>
                    </a:lnTo>
                    <a:lnTo>
                      <a:pt x="262" y="197"/>
                    </a:lnTo>
                    <a:lnTo>
                      <a:pt x="255" y="182"/>
                    </a:lnTo>
                    <a:lnTo>
                      <a:pt x="249" y="189"/>
                    </a:lnTo>
                    <a:lnTo>
                      <a:pt x="257" y="202"/>
                    </a:lnTo>
                    <a:lnTo>
                      <a:pt x="266" y="212"/>
                    </a:lnTo>
                    <a:lnTo>
                      <a:pt x="275" y="226"/>
                    </a:lnTo>
                    <a:lnTo>
                      <a:pt x="275" y="246"/>
                    </a:lnTo>
                    <a:lnTo>
                      <a:pt x="275" y="256"/>
                    </a:lnTo>
                    <a:lnTo>
                      <a:pt x="289" y="276"/>
                    </a:lnTo>
                    <a:lnTo>
                      <a:pt x="284" y="288"/>
                    </a:lnTo>
                    <a:lnTo>
                      <a:pt x="284" y="304"/>
                    </a:lnTo>
                    <a:lnTo>
                      <a:pt x="287" y="313"/>
                    </a:lnTo>
                    <a:lnTo>
                      <a:pt x="281" y="323"/>
                    </a:lnTo>
                    <a:lnTo>
                      <a:pt x="262" y="343"/>
                    </a:lnTo>
                    <a:lnTo>
                      <a:pt x="249" y="343"/>
                    </a:lnTo>
                    <a:lnTo>
                      <a:pt x="235" y="353"/>
                    </a:lnTo>
                    <a:lnTo>
                      <a:pt x="226" y="363"/>
                    </a:lnTo>
                    <a:lnTo>
                      <a:pt x="226" y="372"/>
                    </a:lnTo>
                    <a:lnTo>
                      <a:pt x="246" y="359"/>
                    </a:lnTo>
                    <a:lnTo>
                      <a:pt x="267" y="350"/>
                    </a:lnTo>
                  </a:path>
                </a:pathLst>
              </a:custGeom>
              <a:solidFill>
                <a:srgbClr val="E8E8E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97" name="Freeform 96"/>
              <p:cNvSpPr>
                <a:spLocks/>
              </p:cNvSpPr>
              <p:nvPr/>
            </p:nvSpPr>
            <p:spPr bwMode="auto">
              <a:xfrm>
                <a:off x="2986302" y="3230253"/>
                <a:ext cx="56009" cy="115272"/>
              </a:xfrm>
              <a:custGeom>
                <a:avLst/>
                <a:gdLst/>
                <a:ahLst/>
                <a:cxnLst>
                  <a:cxn ang="0">
                    <a:pos x="35" y="86"/>
                  </a:cxn>
                  <a:cxn ang="0">
                    <a:pos x="50" y="90"/>
                  </a:cxn>
                  <a:cxn ang="0">
                    <a:pos x="54" y="100"/>
                  </a:cxn>
                  <a:cxn ang="0">
                    <a:pos x="48" y="110"/>
                  </a:cxn>
                  <a:cxn ang="0">
                    <a:pos x="64" y="119"/>
                  </a:cxn>
                  <a:cxn ang="0">
                    <a:pos x="54" y="124"/>
                  </a:cxn>
                  <a:cxn ang="0">
                    <a:pos x="39" y="127"/>
                  </a:cxn>
                  <a:cxn ang="0">
                    <a:pos x="35" y="119"/>
                  </a:cxn>
                  <a:cxn ang="0">
                    <a:pos x="25" y="108"/>
                  </a:cxn>
                  <a:cxn ang="0">
                    <a:pos x="14" y="110"/>
                  </a:cxn>
                  <a:cxn ang="0">
                    <a:pos x="3" y="99"/>
                  </a:cxn>
                  <a:cxn ang="0">
                    <a:pos x="7" y="77"/>
                  </a:cxn>
                  <a:cxn ang="0">
                    <a:pos x="1" y="62"/>
                  </a:cxn>
                  <a:cxn ang="0">
                    <a:pos x="0" y="46"/>
                  </a:cxn>
                  <a:cxn ang="0">
                    <a:pos x="12" y="37"/>
                  </a:cxn>
                  <a:cxn ang="0">
                    <a:pos x="14" y="23"/>
                  </a:cxn>
                  <a:cxn ang="0">
                    <a:pos x="16" y="0"/>
                  </a:cxn>
                  <a:cxn ang="0">
                    <a:pos x="27" y="0"/>
                  </a:cxn>
                  <a:cxn ang="0">
                    <a:pos x="35" y="12"/>
                  </a:cxn>
                  <a:cxn ang="0">
                    <a:pos x="46" y="8"/>
                  </a:cxn>
                  <a:cxn ang="0">
                    <a:pos x="50" y="23"/>
                  </a:cxn>
                  <a:cxn ang="0">
                    <a:pos x="50" y="37"/>
                  </a:cxn>
                  <a:cxn ang="0">
                    <a:pos x="50" y="46"/>
                  </a:cxn>
                  <a:cxn ang="0">
                    <a:pos x="46" y="62"/>
                  </a:cxn>
                  <a:cxn ang="0">
                    <a:pos x="54" y="70"/>
                  </a:cxn>
                  <a:cxn ang="0">
                    <a:pos x="55" y="80"/>
                  </a:cxn>
                  <a:cxn ang="0">
                    <a:pos x="35" y="86"/>
                  </a:cxn>
                </a:cxnLst>
                <a:rect l="0" t="0" r="r" b="b"/>
                <a:pathLst>
                  <a:path w="65" h="128">
                    <a:moveTo>
                      <a:pt x="35" y="86"/>
                    </a:moveTo>
                    <a:lnTo>
                      <a:pt x="50" y="90"/>
                    </a:lnTo>
                    <a:lnTo>
                      <a:pt x="54" y="100"/>
                    </a:lnTo>
                    <a:lnTo>
                      <a:pt x="48" y="110"/>
                    </a:lnTo>
                    <a:lnTo>
                      <a:pt x="64" y="119"/>
                    </a:lnTo>
                    <a:lnTo>
                      <a:pt x="54" y="124"/>
                    </a:lnTo>
                    <a:lnTo>
                      <a:pt x="39" y="127"/>
                    </a:lnTo>
                    <a:lnTo>
                      <a:pt x="35" y="119"/>
                    </a:lnTo>
                    <a:lnTo>
                      <a:pt x="25" y="108"/>
                    </a:lnTo>
                    <a:lnTo>
                      <a:pt x="14" y="110"/>
                    </a:lnTo>
                    <a:lnTo>
                      <a:pt x="3" y="99"/>
                    </a:lnTo>
                    <a:lnTo>
                      <a:pt x="7" y="77"/>
                    </a:lnTo>
                    <a:lnTo>
                      <a:pt x="1" y="62"/>
                    </a:lnTo>
                    <a:lnTo>
                      <a:pt x="0" y="46"/>
                    </a:lnTo>
                    <a:lnTo>
                      <a:pt x="12" y="37"/>
                    </a:lnTo>
                    <a:lnTo>
                      <a:pt x="14" y="23"/>
                    </a:lnTo>
                    <a:lnTo>
                      <a:pt x="16" y="0"/>
                    </a:lnTo>
                    <a:lnTo>
                      <a:pt x="27" y="0"/>
                    </a:lnTo>
                    <a:lnTo>
                      <a:pt x="35" y="12"/>
                    </a:lnTo>
                    <a:lnTo>
                      <a:pt x="46" y="8"/>
                    </a:lnTo>
                    <a:lnTo>
                      <a:pt x="50" y="23"/>
                    </a:lnTo>
                    <a:lnTo>
                      <a:pt x="50" y="37"/>
                    </a:lnTo>
                    <a:lnTo>
                      <a:pt x="50" y="46"/>
                    </a:lnTo>
                    <a:lnTo>
                      <a:pt x="46" y="62"/>
                    </a:lnTo>
                    <a:lnTo>
                      <a:pt x="54" y="70"/>
                    </a:lnTo>
                    <a:lnTo>
                      <a:pt x="55" y="80"/>
                    </a:lnTo>
                    <a:lnTo>
                      <a:pt x="35" y="86"/>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98" name="Freeform 97"/>
              <p:cNvSpPr>
                <a:spLocks/>
              </p:cNvSpPr>
              <p:nvPr/>
            </p:nvSpPr>
            <p:spPr bwMode="auto">
              <a:xfrm>
                <a:off x="3033694" y="3373443"/>
                <a:ext cx="25850" cy="28818"/>
              </a:xfrm>
              <a:custGeom>
                <a:avLst/>
                <a:gdLst/>
                <a:ahLst/>
                <a:cxnLst>
                  <a:cxn ang="0">
                    <a:pos x="16" y="31"/>
                  </a:cxn>
                  <a:cxn ang="0">
                    <a:pos x="0" y="8"/>
                  </a:cxn>
                  <a:cxn ang="0">
                    <a:pos x="22" y="0"/>
                  </a:cxn>
                  <a:cxn ang="0">
                    <a:pos x="29" y="21"/>
                  </a:cxn>
                  <a:cxn ang="0">
                    <a:pos x="16" y="31"/>
                  </a:cxn>
                </a:cxnLst>
                <a:rect l="0" t="0" r="r" b="b"/>
                <a:pathLst>
                  <a:path w="30" h="32">
                    <a:moveTo>
                      <a:pt x="16" y="31"/>
                    </a:moveTo>
                    <a:lnTo>
                      <a:pt x="0" y="8"/>
                    </a:lnTo>
                    <a:lnTo>
                      <a:pt x="22" y="0"/>
                    </a:lnTo>
                    <a:lnTo>
                      <a:pt x="29" y="21"/>
                    </a:lnTo>
                    <a:lnTo>
                      <a:pt x="16" y="31"/>
                    </a:lnTo>
                  </a:path>
                </a:pathLst>
              </a:custGeom>
              <a:solidFill>
                <a:srgbClr val="FAD62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99" name="Freeform 98"/>
              <p:cNvSpPr>
                <a:spLocks/>
              </p:cNvSpPr>
              <p:nvPr/>
            </p:nvSpPr>
            <p:spPr bwMode="auto">
              <a:xfrm>
                <a:off x="2087570" y="3957008"/>
                <a:ext cx="426531" cy="451182"/>
              </a:xfrm>
              <a:custGeom>
                <a:avLst/>
                <a:gdLst/>
                <a:ahLst/>
                <a:cxnLst>
                  <a:cxn ang="0">
                    <a:pos x="83" y="483"/>
                  </a:cxn>
                  <a:cxn ang="0">
                    <a:pos x="83" y="460"/>
                  </a:cxn>
                  <a:cxn ang="0">
                    <a:pos x="73" y="445"/>
                  </a:cxn>
                  <a:cxn ang="0">
                    <a:pos x="57" y="433"/>
                  </a:cxn>
                  <a:cxn ang="0">
                    <a:pos x="33" y="435"/>
                  </a:cxn>
                  <a:cxn ang="0">
                    <a:pos x="28" y="457"/>
                  </a:cxn>
                  <a:cxn ang="0">
                    <a:pos x="21" y="466"/>
                  </a:cxn>
                  <a:cxn ang="0">
                    <a:pos x="0" y="461"/>
                  </a:cxn>
                  <a:cxn ang="0">
                    <a:pos x="3" y="440"/>
                  </a:cxn>
                  <a:cxn ang="0">
                    <a:pos x="12" y="420"/>
                  </a:cxn>
                  <a:cxn ang="0">
                    <a:pos x="23" y="263"/>
                  </a:cxn>
                  <a:cxn ang="0">
                    <a:pos x="23" y="137"/>
                  </a:cxn>
                  <a:cxn ang="0">
                    <a:pos x="37" y="141"/>
                  </a:cxn>
                  <a:cxn ang="0">
                    <a:pos x="37" y="148"/>
                  </a:cxn>
                  <a:cxn ang="0">
                    <a:pos x="37" y="168"/>
                  </a:cxn>
                  <a:cxn ang="0">
                    <a:pos x="50" y="188"/>
                  </a:cxn>
                  <a:cxn ang="0">
                    <a:pos x="46" y="237"/>
                  </a:cxn>
                  <a:cxn ang="0">
                    <a:pos x="43" y="260"/>
                  </a:cxn>
                  <a:cxn ang="0">
                    <a:pos x="43" y="280"/>
                  </a:cxn>
                  <a:cxn ang="0">
                    <a:pos x="46" y="326"/>
                  </a:cxn>
                  <a:cxn ang="0">
                    <a:pos x="46" y="355"/>
                  </a:cxn>
                  <a:cxn ang="0">
                    <a:pos x="50" y="372"/>
                  </a:cxn>
                  <a:cxn ang="0">
                    <a:pos x="70" y="372"/>
                  </a:cxn>
                  <a:cxn ang="0">
                    <a:pos x="90" y="355"/>
                  </a:cxn>
                  <a:cxn ang="0">
                    <a:pos x="106" y="341"/>
                  </a:cxn>
                  <a:cxn ang="0">
                    <a:pos x="99" y="306"/>
                  </a:cxn>
                  <a:cxn ang="0">
                    <a:pos x="111" y="317"/>
                  </a:cxn>
                  <a:cxn ang="0">
                    <a:pos x="124" y="323"/>
                  </a:cxn>
                  <a:cxn ang="0">
                    <a:pos x="119" y="300"/>
                  </a:cxn>
                  <a:cxn ang="0">
                    <a:pos x="99" y="277"/>
                  </a:cxn>
                  <a:cxn ang="0">
                    <a:pos x="115" y="263"/>
                  </a:cxn>
                  <a:cxn ang="0">
                    <a:pos x="131" y="237"/>
                  </a:cxn>
                  <a:cxn ang="0">
                    <a:pos x="128" y="217"/>
                  </a:cxn>
                  <a:cxn ang="0">
                    <a:pos x="119" y="205"/>
                  </a:cxn>
                  <a:cxn ang="0">
                    <a:pos x="108" y="180"/>
                  </a:cxn>
                  <a:cxn ang="0">
                    <a:pos x="93" y="163"/>
                  </a:cxn>
                  <a:cxn ang="0">
                    <a:pos x="97" y="143"/>
                  </a:cxn>
                  <a:cxn ang="0">
                    <a:pos x="119" y="132"/>
                  </a:cxn>
                  <a:cxn ang="0">
                    <a:pos x="123" y="113"/>
                  </a:cxn>
                  <a:cxn ang="0">
                    <a:pos x="146" y="97"/>
                  </a:cxn>
                  <a:cxn ang="0">
                    <a:pos x="164" y="70"/>
                  </a:cxn>
                  <a:cxn ang="0">
                    <a:pos x="153" y="53"/>
                  </a:cxn>
                  <a:cxn ang="0">
                    <a:pos x="128" y="61"/>
                  </a:cxn>
                  <a:cxn ang="0">
                    <a:pos x="108" y="61"/>
                  </a:cxn>
                  <a:cxn ang="0">
                    <a:pos x="85" y="61"/>
                  </a:cxn>
                  <a:cxn ang="0">
                    <a:pos x="93" y="80"/>
                  </a:cxn>
                  <a:cxn ang="0">
                    <a:pos x="70" y="83"/>
                  </a:cxn>
                  <a:cxn ang="0">
                    <a:pos x="35" y="61"/>
                  </a:cxn>
                  <a:cxn ang="0">
                    <a:pos x="8" y="48"/>
                  </a:cxn>
                  <a:cxn ang="0">
                    <a:pos x="8" y="0"/>
                  </a:cxn>
                  <a:cxn ang="0">
                    <a:pos x="389" y="12"/>
                  </a:cxn>
                  <a:cxn ang="0">
                    <a:pos x="494" y="88"/>
                  </a:cxn>
                  <a:cxn ang="0">
                    <a:pos x="491" y="263"/>
                  </a:cxn>
                  <a:cxn ang="0">
                    <a:pos x="354" y="377"/>
                  </a:cxn>
                  <a:cxn ang="0">
                    <a:pos x="239" y="460"/>
                  </a:cxn>
                  <a:cxn ang="0">
                    <a:pos x="221" y="466"/>
                  </a:cxn>
                  <a:cxn ang="0">
                    <a:pos x="201" y="468"/>
                  </a:cxn>
                  <a:cxn ang="0">
                    <a:pos x="186" y="466"/>
                  </a:cxn>
                  <a:cxn ang="0">
                    <a:pos x="171" y="475"/>
                  </a:cxn>
                  <a:cxn ang="0">
                    <a:pos x="153" y="485"/>
                  </a:cxn>
                  <a:cxn ang="0">
                    <a:pos x="141" y="497"/>
                  </a:cxn>
                  <a:cxn ang="0">
                    <a:pos x="115" y="497"/>
                  </a:cxn>
                  <a:cxn ang="0">
                    <a:pos x="90" y="485"/>
                  </a:cxn>
                </a:cxnLst>
                <a:rect l="0" t="0" r="r" b="b"/>
                <a:pathLst>
                  <a:path w="495" h="501">
                    <a:moveTo>
                      <a:pt x="90" y="485"/>
                    </a:moveTo>
                    <a:lnTo>
                      <a:pt x="83" y="483"/>
                    </a:lnTo>
                    <a:lnTo>
                      <a:pt x="73" y="475"/>
                    </a:lnTo>
                    <a:lnTo>
                      <a:pt x="83" y="460"/>
                    </a:lnTo>
                    <a:lnTo>
                      <a:pt x="77" y="453"/>
                    </a:lnTo>
                    <a:lnTo>
                      <a:pt x="73" y="445"/>
                    </a:lnTo>
                    <a:lnTo>
                      <a:pt x="66" y="435"/>
                    </a:lnTo>
                    <a:lnTo>
                      <a:pt x="57" y="433"/>
                    </a:lnTo>
                    <a:lnTo>
                      <a:pt x="43" y="430"/>
                    </a:lnTo>
                    <a:lnTo>
                      <a:pt x="33" y="435"/>
                    </a:lnTo>
                    <a:lnTo>
                      <a:pt x="33" y="445"/>
                    </a:lnTo>
                    <a:lnTo>
                      <a:pt x="28" y="457"/>
                    </a:lnTo>
                    <a:lnTo>
                      <a:pt x="32" y="468"/>
                    </a:lnTo>
                    <a:lnTo>
                      <a:pt x="21" y="466"/>
                    </a:lnTo>
                    <a:lnTo>
                      <a:pt x="0" y="472"/>
                    </a:lnTo>
                    <a:lnTo>
                      <a:pt x="0" y="461"/>
                    </a:lnTo>
                    <a:lnTo>
                      <a:pt x="1" y="452"/>
                    </a:lnTo>
                    <a:lnTo>
                      <a:pt x="3" y="440"/>
                    </a:lnTo>
                    <a:lnTo>
                      <a:pt x="8" y="430"/>
                    </a:lnTo>
                    <a:lnTo>
                      <a:pt x="12" y="420"/>
                    </a:lnTo>
                    <a:lnTo>
                      <a:pt x="17" y="375"/>
                    </a:lnTo>
                    <a:lnTo>
                      <a:pt x="23" y="263"/>
                    </a:lnTo>
                    <a:lnTo>
                      <a:pt x="21" y="148"/>
                    </a:lnTo>
                    <a:lnTo>
                      <a:pt x="23" y="137"/>
                    </a:lnTo>
                    <a:lnTo>
                      <a:pt x="30" y="132"/>
                    </a:lnTo>
                    <a:lnTo>
                      <a:pt x="37" y="141"/>
                    </a:lnTo>
                    <a:lnTo>
                      <a:pt x="45" y="143"/>
                    </a:lnTo>
                    <a:lnTo>
                      <a:pt x="37" y="148"/>
                    </a:lnTo>
                    <a:lnTo>
                      <a:pt x="33" y="157"/>
                    </a:lnTo>
                    <a:lnTo>
                      <a:pt x="37" y="168"/>
                    </a:lnTo>
                    <a:lnTo>
                      <a:pt x="45" y="180"/>
                    </a:lnTo>
                    <a:lnTo>
                      <a:pt x="50" y="188"/>
                    </a:lnTo>
                    <a:lnTo>
                      <a:pt x="50" y="205"/>
                    </a:lnTo>
                    <a:lnTo>
                      <a:pt x="46" y="237"/>
                    </a:lnTo>
                    <a:lnTo>
                      <a:pt x="46" y="245"/>
                    </a:lnTo>
                    <a:lnTo>
                      <a:pt x="43" y="260"/>
                    </a:lnTo>
                    <a:lnTo>
                      <a:pt x="38" y="268"/>
                    </a:lnTo>
                    <a:lnTo>
                      <a:pt x="43" y="280"/>
                    </a:lnTo>
                    <a:lnTo>
                      <a:pt x="43" y="293"/>
                    </a:lnTo>
                    <a:lnTo>
                      <a:pt x="46" y="326"/>
                    </a:lnTo>
                    <a:lnTo>
                      <a:pt x="45" y="343"/>
                    </a:lnTo>
                    <a:lnTo>
                      <a:pt x="46" y="355"/>
                    </a:lnTo>
                    <a:lnTo>
                      <a:pt x="45" y="365"/>
                    </a:lnTo>
                    <a:lnTo>
                      <a:pt x="50" y="372"/>
                    </a:lnTo>
                    <a:lnTo>
                      <a:pt x="57" y="377"/>
                    </a:lnTo>
                    <a:lnTo>
                      <a:pt x="70" y="372"/>
                    </a:lnTo>
                    <a:lnTo>
                      <a:pt x="85" y="375"/>
                    </a:lnTo>
                    <a:lnTo>
                      <a:pt x="90" y="355"/>
                    </a:lnTo>
                    <a:lnTo>
                      <a:pt x="97" y="346"/>
                    </a:lnTo>
                    <a:lnTo>
                      <a:pt x="106" y="341"/>
                    </a:lnTo>
                    <a:lnTo>
                      <a:pt x="111" y="335"/>
                    </a:lnTo>
                    <a:lnTo>
                      <a:pt x="99" y="306"/>
                    </a:lnTo>
                    <a:lnTo>
                      <a:pt x="113" y="308"/>
                    </a:lnTo>
                    <a:lnTo>
                      <a:pt x="111" y="317"/>
                    </a:lnTo>
                    <a:lnTo>
                      <a:pt x="115" y="326"/>
                    </a:lnTo>
                    <a:lnTo>
                      <a:pt x="124" y="323"/>
                    </a:lnTo>
                    <a:lnTo>
                      <a:pt x="123" y="308"/>
                    </a:lnTo>
                    <a:lnTo>
                      <a:pt x="119" y="300"/>
                    </a:lnTo>
                    <a:lnTo>
                      <a:pt x="97" y="288"/>
                    </a:lnTo>
                    <a:lnTo>
                      <a:pt x="99" y="277"/>
                    </a:lnTo>
                    <a:lnTo>
                      <a:pt x="108" y="273"/>
                    </a:lnTo>
                    <a:lnTo>
                      <a:pt x="115" y="263"/>
                    </a:lnTo>
                    <a:lnTo>
                      <a:pt x="131" y="248"/>
                    </a:lnTo>
                    <a:lnTo>
                      <a:pt x="131" y="237"/>
                    </a:lnTo>
                    <a:lnTo>
                      <a:pt x="135" y="228"/>
                    </a:lnTo>
                    <a:lnTo>
                      <a:pt x="128" y="217"/>
                    </a:lnTo>
                    <a:lnTo>
                      <a:pt x="124" y="213"/>
                    </a:lnTo>
                    <a:lnTo>
                      <a:pt x="119" y="205"/>
                    </a:lnTo>
                    <a:lnTo>
                      <a:pt x="113" y="188"/>
                    </a:lnTo>
                    <a:lnTo>
                      <a:pt x="108" y="180"/>
                    </a:lnTo>
                    <a:lnTo>
                      <a:pt x="97" y="175"/>
                    </a:lnTo>
                    <a:lnTo>
                      <a:pt x="93" y="163"/>
                    </a:lnTo>
                    <a:lnTo>
                      <a:pt x="97" y="152"/>
                    </a:lnTo>
                    <a:lnTo>
                      <a:pt x="97" y="143"/>
                    </a:lnTo>
                    <a:lnTo>
                      <a:pt x="108" y="137"/>
                    </a:lnTo>
                    <a:lnTo>
                      <a:pt x="119" y="132"/>
                    </a:lnTo>
                    <a:lnTo>
                      <a:pt x="123" y="123"/>
                    </a:lnTo>
                    <a:lnTo>
                      <a:pt x="123" y="113"/>
                    </a:lnTo>
                    <a:lnTo>
                      <a:pt x="130" y="106"/>
                    </a:lnTo>
                    <a:lnTo>
                      <a:pt x="146" y="97"/>
                    </a:lnTo>
                    <a:lnTo>
                      <a:pt x="166" y="85"/>
                    </a:lnTo>
                    <a:lnTo>
                      <a:pt x="164" y="70"/>
                    </a:lnTo>
                    <a:lnTo>
                      <a:pt x="159" y="61"/>
                    </a:lnTo>
                    <a:lnTo>
                      <a:pt x="153" y="53"/>
                    </a:lnTo>
                    <a:lnTo>
                      <a:pt x="143" y="50"/>
                    </a:lnTo>
                    <a:lnTo>
                      <a:pt x="128" y="61"/>
                    </a:lnTo>
                    <a:lnTo>
                      <a:pt x="119" y="61"/>
                    </a:lnTo>
                    <a:lnTo>
                      <a:pt x="108" y="61"/>
                    </a:lnTo>
                    <a:lnTo>
                      <a:pt x="99" y="57"/>
                    </a:lnTo>
                    <a:lnTo>
                      <a:pt x="85" y="61"/>
                    </a:lnTo>
                    <a:lnTo>
                      <a:pt x="88" y="70"/>
                    </a:lnTo>
                    <a:lnTo>
                      <a:pt x="93" y="80"/>
                    </a:lnTo>
                    <a:lnTo>
                      <a:pt x="83" y="80"/>
                    </a:lnTo>
                    <a:lnTo>
                      <a:pt x="70" y="83"/>
                    </a:lnTo>
                    <a:lnTo>
                      <a:pt x="63" y="80"/>
                    </a:lnTo>
                    <a:lnTo>
                      <a:pt x="35" y="61"/>
                    </a:lnTo>
                    <a:lnTo>
                      <a:pt x="17" y="53"/>
                    </a:lnTo>
                    <a:lnTo>
                      <a:pt x="8" y="48"/>
                    </a:lnTo>
                    <a:lnTo>
                      <a:pt x="10" y="30"/>
                    </a:lnTo>
                    <a:lnTo>
                      <a:pt x="8" y="0"/>
                    </a:lnTo>
                    <a:lnTo>
                      <a:pt x="181" y="3"/>
                    </a:lnTo>
                    <a:lnTo>
                      <a:pt x="389" y="12"/>
                    </a:lnTo>
                    <a:lnTo>
                      <a:pt x="494" y="15"/>
                    </a:lnTo>
                    <a:lnTo>
                      <a:pt x="494" y="88"/>
                    </a:lnTo>
                    <a:lnTo>
                      <a:pt x="491" y="155"/>
                    </a:lnTo>
                    <a:lnTo>
                      <a:pt x="491" y="263"/>
                    </a:lnTo>
                    <a:lnTo>
                      <a:pt x="489" y="385"/>
                    </a:lnTo>
                    <a:lnTo>
                      <a:pt x="354" y="377"/>
                    </a:lnTo>
                    <a:lnTo>
                      <a:pt x="243" y="375"/>
                    </a:lnTo>
                    <a:lnTo>
                      <a:pt x="239" y="460"/>
                    </a:lnTo>
                    <a:lnTo>
                      <a:pt x="228" y="460"/>
                    </a:lnTo>
                    <a:lnTo>
                      <a:pt x="221" y="466"/>
                    </a:lnTo>
                    <a:lnTo>
                      <a:pt x="211" y="475"/>
                    </a:lnTo>
                    <a:lnTo>
                      <a:pt x="201" y="468"/>
                    </a:lnTo>
                    <a:lnTo>
                      <a:pt x="195" y="466"/>
                    </a:lnTo>
                    <a:lnTo>
                      <a:pt x="186" y="466"/>
                    </a:lnTo>
                    <a:lnTo>
                      <a:pt x="181" y="472"/>
                    </a:lnTo>
                    <a:lnTo>
                      <a:pt x="171" y="475"/>
                    </a:lnTo>
                    <a:lnTo>
                      <a:pt x="164" y="480"/>
                    </a:lnTo>
                    <a:lnTo>
                      <a:pt x="153" y="485"/>
                    </a:lnTo>
                    <a:lnTo>
                      <a:pt x="148" y="493"/>
                    </a:lnTo>
                    <a:lnTo>
                      <a:pt x="141" y="497"/>
                    </a:lnTo>
                    <a:lnTo>
                      <a:pt x="130" y="500"/>
                    </a:lnTo>
                    <a:lnTo>
                      <a:pt x="115" y="497"/>
                    </a:lnTo>
                    <a:lnTo>
                      <a:pt x="108" y="492"/>
                    </a:lnTo>
                    <a:lnTo>
                      <a:pt x="90" y="485"/>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00" name="Freeform 99"/>
              <p:cNvSpPr>
                <a:spLocks/>
              </p:cNvSpPr>
              <p:nvPr/>
            </p:nvSpPr>
            <p:spPr bwMode="auto">
              <a:xfrm>
                <a:off x="2147027" y="4195657"/>
                <a:ext cx="35329" cy="71145"/>
              </a:xfrm>
              <a:custGeom>
                <a:avLst/>
                <a:gdLst/>
                <a:ahLst/>
                <a:cxnLst>
                  <a:cxn ang="0">
                    <a:pos x="6" y="30"/>
                  </a:cxn>
                  <a:cxn ang="0">
                    <a:pos x="5" y="25"/>
                  </a:cxn>
                  <a:cxn ang="0">
                    <a:pos x="5" y="10"/>
                  </a:cxn>
                  <a:cxn ang="0">
                    <a:pos x="13" y="0"/>
                  </a:cxn>
                  <a:cxn ang="0">
                    <a:pos x="15" y="6"/>
                  </a:cxn>
                  <a:cxn ang="0">
                    <a:pos x="20" y="12"/>
                  </a:cxn>
                  <a:cxn ang="0">
                    <a:pos x="21" y="21"/>
                  </a:cxn>
                  <a:cxn ang="0">
                    <a:pos x="28" y="25"/>
                  </a:cxn>
                  <a:cxn ang="0">
                    <a:pos x="37" y="30"/>
                  </a:cxn>
                  <a:cxn ang="0">
                    <a:pos x="32" y="39"/>
                  </a:cxn>
                  <a:cxn ang="0">
                    <a:pos x="32" y="48"/>
                  </a:cxn>
                  <a:cxn ang="0">
                    <a:pos x="35" y="59"/>
                  </a:cxn>
                  <a:cxn ang="0">
                    <a:pos x="40" y="68"/>
                  </a:cxn>
                  <a:cxn ang="0">
                    <a:pos x="35" y="73"/>
                  </a:cxn>
                  <a:cxn ang="0">
                    <a:pos x="21" y="78"/>
                  </a:cxn>
                  <a:cxn ang="0">
                    <a:pos x="15" y="68"/>
                  </a:cxn>
                  <a:cxn ang="0">
                    <a:pos x="21" y="57"/>
                  </a:cxn>
                  <a:cxn ang="0">
                    <a:pos x="15" y="48"/>
                  </a:cxn>
                  <a:cxn ang="0">
                    <a:pos x="6" y="45"/>
                  </a:cxn>
                  <a:cxn ang="0">
                    <a:pos x="0" y="35"/>
                  </a:cxn>
                  <a:cxn ang="0">
                    <a:pos x="6" y="30"/>
                  </a:cxn>
                </a:cxnLst>
                <a:rect l="0" t="0" r="r" b="b"/>
                <a:pathLst>
                  <a:path w="41" h="79">
                    <a:moveTo>
                      <a:pt x="6" y="30"/>
                    </a:moveTo>
                    <a:lnTo>
                      <a:pt x="5" y="25"/>
                    </a:lnTo>
                    <a:lnTo>
                      <a:pt x="5" y="10"/>
                    </a:lnTo>
                    <a:lnTo>
                      <a:pt x="13" y="0"/>
                    </a:lnTo>
                    <a:lnTo>
                      <a:pt x="15" y="6"/>
                    </a:lnTo>
                    <a:lnTo>
                      <a:pt x="20" y="12"/>
                    </a:lnTo>
                    <a:lnTo>
                      <a:pt x="21" y="21"/>
                    </a:lnTo>
                    <a:lnTo>
                      <a:pt x="28" y="25"/>
                    </a:lnTo>
                    <a:lnTo>
                      <a:pt x="37" y="30"/>
                    </a:lnTo>
                    <a:lnTo>
                      <a:pt x="32" y="39"/>
                    </a:lnTo>
                    <a:lnTo>
                      <a:pt x="32" y="48"/>
                    </a:lnTo>
                    <a:lnTo>
                      <a:pt x="35" y="59"/>
                    </a:lnTo>
                    <a:lnTo>
                      <a:pt x="40" y="68"/>
                    </a:lnTo>
                    <a:lnTo>
                      <a:pt x="35" y="73"/>
                    </a:lnTo>
                    <a:lnTo>
                      <a:pt x="21" y="78"/>
                    </a:lnTo>
                    <a:lnTo>
                      <a:pt x="15" y="68"/>
                    </a:lnTo>
                    <a:lnTo>
                      <a:pt x="21" y="57"/>
                    </a:lnTo>
                    <a:lnTo>
                      <a:pt x="15" y="48"/>
                    </a:lnTo>
                    <a:lnTo>
                      <a:pt x="6" y="45"/>
                    </a:lnTo>
                    <a:lnTo>
                      <a:pt x="0" y="35"/>
                    </a:lnTo>
                    <a:lnTo>
                      <a:pt x="6" y="30"/>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01" name="Freeform 100"/>
              <p:cNvSpPr>
                <a:spLocks/>
              </p:cNvSpPr>
              <p:nvPr/>
            </p:nvSpPr>
            <p:spPr bwMode="auto">
              <a:xfrm>
                <a:off x="2894102" y="3667026"/>
                <a:ext cx="37914" cy="50431"/>
              </a:xfrm>
              <a:custGeom>
                <a:avLst/>
                <a:gdLst/>
                <a:ahLst/>
                <a:cxnLst>
                  <a:cxn ang="0">
                    <a:pos x="43" y="30"/>
                  </a:cxn>
                  <a:cxn ang="0">
                    <a:pos x="36" y="38"/>
                  </a:cxn>
                  <a:cxn ang="0">
                    <a:pos x="25" y="35"/>
                  </a:cxn>
                  <a:cxn ang="0">
                    <a:pos x="29" y="55"/>
                  </a:cxn>
                  <a:cxn ang="0">
                    <a:pos x="17" y="50"/>
                  </a:cxn>
                  <a:cxn ang="0">
                    <a:pos x="5" y="35"/>
                  </a:cxn>
                  <a:cxn ang="0">
                    <a:pos x="0" y="25"/>
                  </a:cxn>
                  <a:cxn ang="0">
                    <a:pos x="5" y="20"/>
                  </a:cxn>
                  <a:cxn ang="0">
                    <a:pos x="8" y="8"/>
                  </a:cxn>
                  <a:cxn ang="0">
                    <a:pos x="24" y="0"/>
                  </a:cxn>
                  <a:cxn ang="0">
                    <a:pos x="40" y="10"/>
                  </a:cxn>
                  <a:cxn ang="0">
                    <a:pos x="40" y="20"/>
                  </a:cxn>
                  <a:cxn ang="0">
                    <a:pos x="43" y="30"/>
                  </a:cxn>
                </a:cxnLst>
                <a:rect l="0" t="0" r="r" b="b"/>
                <a:pathLst>
                  <a:path w="44" h="56">
                    <a:moveTo>
                      <a:pt x="43" y="30"/>
                    </a:moveTo>
                    <a:lnTo>
                      <a:pt x="36" y="38"/>
                    </a:lnTo>
                    <a:lnTo>
                      <a:pt x="25" y="35"/>
                    </a:lnTo>
                    <a:lnTo>
                      <a:pt x="29" y="55"/>
                    </a:lnTo>
                    <a:lnTo>
                      <a:pt x="17" y="50"/>
                    </a:lnTo>
                    <a:lnTo>
                      <a:pt x="5" y="35"/>
                    </a:lnTo>
                    <a:lnTo>
                      <a:pt x="0" y="25"/>
                    </a:lnTo>
                    <a:lnTo>
                      <a:pt x="5" y="20"/>
                    </a:lnTo>
                    <a:lnTo>
                      <a:pt x="8" y="8"/>
                    </a:lnTo>
                    <a:lnTo>
                      <a:pt x="24" y="0"/>
                    </a:lnTo>
                    <a:lnTo>
                      <a:pt x="40" y="10"/>
                    </a:lnTo>
                    <a:lnTo>
                      <a:pt x="40" y="20"/>
                    </a:lnTo>
                    <a:lnTo>
                      <a:pt x="43" y="30"/>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02" name="Freeform 101"/>
              <p:cNvSpPr>
                <a:spLocks/>
              </p:cNvSpPr>
              <p:nvPr/>
            </p:nvSpPr>
            <p:spPr bwMode="auto">
              <a:xfrm>
                <a:off x="2910474" y="3563462"/>
                <a:ext cx="760001" cy="483602"/>
              </a:xfrm>
              <a:custGeom>
                <a:avLst/>
                <a:gdLst/>
                <a:ahLst/>
                <a:cxnLst>
                  <a:cxn ang="0">
                    <a:pos x="48" y="160"/>
                  </a:cxn>
                  <a:cxn ang="0">
                    <a:pos x="0" y="202"/>
                  </a:cxn>
                  <a:cxn ang="0">
                    <a:pos x="13" y="243"/>
                  </a:cxn>
                  <a:cxn ang="0">
                    <a:pos x="32" y="274"/>
                  </a:cxn>
                  <a:cxn ang="0">
                    <a:pos x="46" y="304"/>
                  </a:cxn>
                  <a:cxn ang="0">
                    <a:pos x="81" y="302"/>
                  </a:cxn>
                  <a:cxn ang="0">
                    <a:pos x="86" y="329"/>
                  </a:cxn>
                  <a:cxn ang="0">
                    <a:pos x="113" y="356"/>
                  </a:cxn>
                  <a:cxn ang="0">
                    <a:pos x="135" y="386"/>
                  </a:cxn>
                  <a:cxn ang="0">
                    <a:pos x="161" y="411"/>
                  </a:cxn>
                  <a:cxn ang="0">
                    <a:pos x="205" y="426"/>
                  </a:cxn>
                  <a:cxn ang="0">
                    <a:pos x="246" y="433"/>
                  </a:cxn>
                  <a:cxn ang="0">
                    <a:pos x="255" y="471"/>
                  </a:cxn>
                  <a:cxn ang="0">
                    <a:pos x="295" y="489"/>
                  </a:cxn>
                  <a:cxn ang="0">
                    <a:pos x="324" y="497"/>
                  </a:cxn>
                  <a:cxn ang="0">
                    <a:pos x="356" y="508"/>
                  </a:cxn>
                  <a:cxn ang="0">
                    <a:pos x="396" y="509"/>
                  </a:cxn>
                  <a:cxn ang="0">
                    <a:pos x="436" y="519"/>
                  </a:cxn>
                  <a:cxn ang="0">
                    <a:pos x="471" y="519"/>
                  </a:cxn>
                  <a:cxn ang="0">
                    <a:pos x="506" y="521"/>
                  </a:cxn>
                  <a:cxn ang="0">
                    <a:pos x="549" y="536"/>
                  </a:cxn>
                  <a:cxn ang="0">
                    <a:pos x="591" y="517"/>
                  </a:cxn>
                  <a:cxn ang="0">
                    <a:pos x="629" y="484"/>
                  </a:cxn>
                  <a:cxn ang="0">
                    <a:pos x="818" y="461"/>
                  </a:cxn>
                  <a:cxn ang="0">
                    <a:pos x="801" y="422"/>
                  </a:cxn>
                  <a:cxn ang="0">
                    <a:pos x="787" y="396"/>
                  </a:cxn>
                  <a:cxn ang="0">
                    <a:pos x="813" y="369"/>
                  </a:cxn>
                  <a:cxn ang="0">
                    <a:pos x="827" y="336"/>
                  </a:cxn>
                  <a:cxn ang="0">
                    <a:pos x="846" y="304"/>
                  </a:cxn>
                  <a:cxn ang="0">
                    <a:pos x="867" y="272"/>
                  </a:cxn>
                  <a:cxn ang="0">
                    <a:pos x="881" y="214"/>
                  </a:cxn>
                  <a:cxn ang="0">
                    <a:pos x="836" y="214"/>
                  </a:cxn>
                  <a:cxn ang="0">
                    <a:pos x="804" y="189"/>
                  </a:cxn>
                  <a:cxn ang="0">
                    <a:pos x="764" y="180"/>
                  </a:cxn>
                  <a:cxn ang="0">
                    <a:pos x="731" y="172"/>
                  </a:cxn>
                  <a:cxn ang="0">
                    <a:pos x="682" y="148"/>
                  </a:cxn>
                  <a:cxn ang="0">
                    <a:pos x="636" y="142"/>
                  </a:cxn>
                  <a:cxn ang="0">
                    <a:pos x="598" y="134"/>
                  </a:cxn>
                  <a:cxn ang="0">
                    <a:pos x="569" y="160"/>
                  </a:cxn>
                  <a:cxn ang="0">
                    <a:pos x="533" y="147"/>
                  </a:cxn>
                  <a:cxn ang="0">
                    <a:pos x="501" y="160"/>
                  </a:cxn>
                  <a:cxn ang="0">
                    <a:pos x="473" y="142"/>
                  </a:cxn>
                  <a:cxn ang="0">
                    <a:pos x="435" y="132"/>
                  </a:cxn>
                  <a:cxn ang="0">
                    <a:pos x="401" y="100"/>
                  </a:cxn>
                  <a:cxn ang="0">
                    <a:pos x="376" y="61"/>
                  </a:cxn>
                  <a:cxn ang="0">
                    <a:pos x="221" y="20"/>
                  </a:cxn>
                  <a:cxn ang="0">
                    <a:pos x="198" y="21"/>
                  </a:cxn>
                  <a:cxn ang="0">
                    <a:pos x="173" y="40"/>
                  </a:cxn>
                  <a:cxn ang="0">
                    <a:pos x="130" y="33"/>
                  </a:cxn>
                  <a:cxn ang="0">
                    <a:pos x="97" y="88"/>
                  </a:cxn>
                </a:cxnLst>
                <a:rect l="0" t="0" r="r" b="b"/>
                <a:pathLst>
                  <a:path w="882" h="537">
                    <a:moveTo>
                      <a:pt x="66" y="142"/>
                    </a:moveTo>
                    <a:lnTo>
                      <a:pt x="66" y="148"/>
                    </a:lnTo>
                    <a:lnTo>
                      <a:pt x="57" y="155"/>
                    </a:lnTo>
                    <a:lnTo>
                      <a:pt x="48" y="160"/>
                    </a:lnTo>
                    <a:lnTo>
                      <a:pt x="43" y="165"/>
                    </a:lnTo>
                    <a:lnTo>
                      <a:pt x="30" y="180"/>
                    </a:lnTo>
                    <a:lnTo>
                      <a:pt x="5" y="194"/>
                    </a:lnTo>
                    <a:lnTo>
                      <a:pt x="0" y="202"/>
                    </a:lnTo>
                    <a:lnTo>
                      <a:pt x="0" y="214"/>
                    </a:lnTo>
                    <a:lnTo>
                      <a:pt x="3" y="223"/>
                    </a:lnTo>
                    <a:lnTo>
                      <a:pt x="10" y="230"/>
                    </a:lnTo>
                    <a:lnTo>
                      <a:pt x="13" y="243"/>
                    </a:lnTo>
                    <a:lnTo>
                      <a:pt x="13" y="254"/>
                    </a:lnTo>
                    <a:lnTo>
                      <a:pt x="17" y="264"/>
                    </a:lnTo>
                    <a:lnTo>
                      <a:pt x="25" y="272"/>
                    </a:lnTo>
                    <a:lnTo>
                      <a:pt x="32" y="274"/>
                    </a:lnTo>
                    <a:lnTo>
                      <a:pt x="43" y="280"/>
                    </a:lnTo>
                    <a:lnTo>
                      <a:pt x="46" y="289"/>
                    </a:lnTo>
                    <a:lnTo>
                      <a:pt x="43" y="296"/>
                    </a:lnTo>
                    <a:lnTo>
                      <a:pt x="46" y="304"/>
                    </a:lnTo>
                    <a:lnTo>
                      <a:pt x="53" y="307"/>
                    </a:lnTo>
                    <a:lnTo>
                      <a:pt x="57" y="302"/>
                    </a:lnTo>
                    <a:lnTo>
                      <a:pt x="72" y="304"/>
                    </a:lnTo>
                    <a:lnTo>
                      <a:pt x="81" y="302"/>
                    </a:lnTo>
                    <a:lnTo>
                      <a:pt x="78" y="309"/>
                    </a:lnTo>
                    <a:lnTo>
                      <a:pt x="88" y="312"/>
                    </a:lnTo>
                    <a:lnTo>
                      <a:pt x="85" y="322"/>
                    </a:lnTo>
                    <a:lnTo>
                      <a:pt x="86" y="329"/>
                    </a:lnTo>
                    <a:lnTo>
                      <a:pt x="92" y="342"/>
                    </a:lnTo>
                    <a:lnTo>
                      <a:pt x="103" y="345"/>
                    </a:lnTo>
                    <a:lnTo>
                      <a:pt x="110" y="347"/>
                    </a:lnTo>
                    <a:lnTo>
                      <a:pt x="113" y="356"/>
                    </a:lnTo>
                    <a:lnTo>
                      <a:pt x="125" y="359"/>
                    </a:lnTo>
                    <a:lnTo>
                      <a:pt x="133" y="365"/>
                    </a:lnTo>
                    <a:lnTo>
                      <a:pt x="131" y="376"/>
                    </a:lnTo>
                    <a:lnTo>
                      <a:pt x="135" y="386"/>
                    </a:lnTo>
                    <a:lnTo>
                      <a:pt x="135" y="394"/>
                    </a:lnTo>
                    <a:lnTo>
                      <a:pt x="143" y="402"/>
                    </a:lnTo>
                    <a:lnTo>
                      <a:pt x="155" y="402"/>
                    </a:lnTo>
                    <a:lnTo>
                      <a:pt x="161" y="411"/>
                    </a:lnTo>
                    <a:lnTo>
                      <a:pt x="171" y="417"/>
                    </a:lnTo>
                    <a:lnTo>
                      <a:pt x="181" y="420"/>
                    </a:lnTo>
                    <a:lnTo>
                      <a:pt x="191" y="426"/>
                    </a:lnTo>
                    <a:lnTo>
                      <a:pt x="205" y="426"/>
                    </a:lnTo>
                    <a:lnTo>
                      <a:pt x="213" y="422"/>
                    </a:lnTo>
                    <a:lnTo>
                      <a:pt x="228" y="429"/>
                    </a:lnTo>
                    <a:lnTo>
                      <a:pt x="237" y="429"/>
                    </a:lnTo>
                    <a:lnTo>
                      <a:pt x="246" y="433"/>
                    </a:lnTo>
                    <a:lnTo>
                      <a:pt x="250" y="439"/>
                    </a:lnTo>
                    <a:lnTo>
                      <a:pt x="258" y="442"/>
                    </a:lnTo>
                    <a:lnTo>
                      <a:pt x="257" y="461"/>
                    </a:lnTo>
                    <a:lnTo>
                      <a:pt x="255" y="471"/>
                    </a:lnTo>
                    <a:lnTo>
                      <a:pt x="264" y="481"/>
                    </a:lnTo>
                    <a:lnTo>
                      <a:pt x="275" y="487"/>
                    </a:lnTo>
                    <a:lnTo>
                      <a:pt x="281" y="494"/>
                    </a:lnTo>
                    <a:lnTo>
                      <a:pt x="295" y="489"/>
                    </a:lnTo>
                    <a:lnTo>
                      <a:pt x="303" y="489"/>
                    </a:lnTo>
                    <a:lnTo>
                      <a:pt x="311" y="493"/>
                    </a:lnTo>
                    <a:lnTo>
                      <a:pt x="321" y="493"/>
                    </a:lnTo>
                    <a:lnTo>
                      <a:pt x="324" y="497"/>
                    </a:lnTo>
                    <a:lnTo>
                      <a:pt x="333" y="502"/>
                    </a:lnTo>
                    <a:lnTo>
                      <a:pt x="341" y="504"/>
                    </a:lnTo>
                    <a:lnTo>
                      <a:pt x="350" y="504"/>
                    </a:lnTo>
                    <a:lnTo>
                      <a:pt x="356" y="508"/>
                    </a:lnTo>
                    <a:lnTo>
                      <a:pt x="366" y="508"/>
                    </a:lnTo>
                    <a:lnTo>
                      <a:pt x="375" y="508"/>
                    </a:lnTo>
                    <a:lnTo>
                      <a:pt x="386" y="517"/>
                    </a:lnTo>
                    <a:lnTo>
                      <a:pt x="396" y="509"/>
                    </a:lnTo>
                    <a:lnTo>
                      <a:pt x="404" y="509"/>
                    </a:lnTo>
                    <a:lnTo>
                      <a:pt x="415" y="513"/>
                    </a:lnTo>
                    <a:lnTo>
                      <a:pt x="430" y="517"/>
                    </a:lnTo>
                    <a:lnTo>
                      <a:pt x="436" y="519"/>
                    </a:lnTo>
                    <a:lnTo>
                      <a:pt x="444" y="519"/>
                    </a:lnTo>
                    <a:lnTo>
                      <a:pt x="456" y="509"/>
                    </a:lnTo>
                    <a:lnTo>
                      <a:pt x="466" y="513"/>
                    </a:lnTo>
                    <a:lnTo>
                      <a:pt x="471" y="519"/>
                    </a:lnTo>
                    <a:lnTo>
                      <a:pt x="481" y="517"/>
                    </a:lnTo>
                    <a:lnTo>
                      <a:pt x="489" y="508"/>
                    </a:lnTo>
                    <a:lnTo>
                      <a:pt x="501" y="513"/>
                    </a:lnTo>
                    <a:lnTo>
                      <a:pt x="506" y="521"/>
                    </a:lnTo>
                    <a:lnTo>
                      <a:pt x="515" y="524"/>
                    </a:lnTo>
                    <a:lnTo>
                      <a:pt x="524" y="524"/>
                    </a:lnTo>
                    <a:lnTo>
                      <a:pt x="535" y="529"/>
                    </a:lnTo>
                    <a:lnTo>
                      <a:pt x="549" y="536"/>
                    </a:lnTo>
                    <a:lnTo>
                      <a:pt x="562" y="536"/>
                    </a:lnTo>
                    <a:lnTo>
                      <a:pt x="569" y="536"/>
                    </a:lnTo>
                    <a:lnTo>
                      <a:pt x="578" y="524"/>
                    </a:lnTo>
                    <a:lnTo>
                      <a:pt x="591" y="517"/>
                    </a:lnTo>
                    <a:lnTo>
                      <a:pt x="593" y="504"/>
                    </a:lnTo>
                    <a:lnTo>
                      <a:pt x="602" y="497"/>
                    </a:lnTo>
                    <a:lnTo>
                      <a:pt x="618" y="487"/>
                    </a:lnTo>
                    <a:lnTo>
                      <a:pt x="629" y="484"/>
                    </a:lnTo>
                    <a:lnTo>
                      <a:pt x="826" y="487"/>
                    </a:lnTo>
                    <a:lnTo>
                      <a:pt x="829" y="481"/>
                    </a:lnTo>
                    <a:lnTo>
                      <a:pt x="826" y="469"/>
                    </a:lnTo>
                    <a:lnTo>
                      <a:pt x="818" y="461"/>
                    </a:lnTo>
                    <a:lnTo>
                      <a:pt x="814" y="447"/>
                    </a:lnTo>
                    <a:lnTo>
                      <a:pt x="811" y="440"/>
                    </a:lnTo>
                    <a:lnTo>
                      <a:pt x="807" y="434"/>
                    </a:lnTo>
                    <a:lnTo>
                      <a:pt x="801" y="422"/>
                    </a:lnTo>
                    <a:lnTo>
                      <a:pt x="798" y="414"/>
                    </a:lnTo>
                    <a:lnTo>
                      <a:pt x="789" y="409"/>
                    </a:lnTo>
                    <a:lnTo>
                      <a:pt x="782" y="402"/>
                    </a:lnTo>
                    <a:lnTo>
                      <a:pt x="787" y="396"/>
                    </a:lnTo>
                    <a:lnTo>
                      <a:pt x="789" y="386"/>
                    </a:lnTo>
                    <a:lnTo>
                      <a:pt x="798" y="376"/>
                    </a:lnTo>
                    <a:lnTo>
                      <a:pt x="804" y="371"/>
                    </a:lnTo>
                    <a:lnTo>
                      <a:pt x="813" y="369"/>
                    </a:lnTo>
                    <a:lnTo>
                      <a:pt x="822" y="362"/>
                    </a:lnTo>
                    <a:lnTo>
                      <a:pt x="827" y="356"/>
                    </a:lnTo>
                    <a:lnTo>
                      <a:pt x="829" y="347"/>
                    </a:lnTo>
                    <a:lnTo>
                      <a:pt x="827" y="336"/>
                    </a:lnTo>
                    <a:lnTo>
                      <a:pt x="826" y="325"/>
                    </a:lnTo>
                    <a:lnTo>
                      <a:pt x="831" y="320"/>
                    </a:lnTo>
                    <a:lnTo>
                      <a:pt x="834" y="307"/>
                    </a:lnTo>
                    <a:lnTo>
                      <a:pt x="846" y="304"/>
                    </a:lnTo>
                    <a:lnTo>
                      <a:pt x="853" y="298"/>
                    </a:lnTo>
                    <a:lnTo>
                      <a:pt x="858" y="289"/>
                    </a:lnTo>
                    <a:lnTo>
                      <a:pt x="861" y="280"/>
                    </a:lnTo>
                    <a:lnTo>
                      <a:pt x="867" y="272"/>
                    </a:lnTo>
                    <a:lnTo>
                      <a:pt x="867" y="260"/>
                    </a:lnTo>
                    <a:lnTo>
                      <a:pt x="881" y="234"/>
                    </a:lnTo>
                    <a:lnTo>
                      <a:pt x="881" y="223"/>
                    </a:lnTo>
                    <a:lnTo>
                      <a:pt x="881" y="214"/>
                    </a:lnTo>
                    <a:lnTo>
                      <a:pt x="869" y="210"/>
                    </a:lnTo>
                    <a:lnTo>
                      <a:pt x="861" y="210"/>
                    </a:lnTo>
                    <a:lnTo>
                      <a:pt x="854" y="210"/>
                    </a:lnTo>
                    <a:lnTo>
                      <a:pt x="836" y="214"/>
                    </a:lnTo>
                    <a:lnTo>
                      <a:pt x="827" y="210"/>
                    </a:lnTo>
                    <a:lnTo>
                      <a:pt x="818" y="202"/>
                    </a:lnTo>
                    <a:lnTo>
                      <a:pt x="813" y="194"/>
                    </a:lnTo>
                    <a:lnTo>
                      <a:pt x="804" y="189"/>
                    </a:lnTo>
                    <a:lnTo>
                      <a:pt x="796" y="183"/>
                    </a:lnTo>
                    <a:lnTo>
                      <a:pt x="786" y="180"/>
                    </a:lnTo>
                    <a:lnTo>
                      <a:pt x="773" y="180"/>
                    </a:lnTo>
                    <a:lnTo>
                      <a:pt x="764" y="180"/>
                    </a:lnTo>
                    <a:lnTo>
                      <a:pt x="756" y="182"/>
                    </a:lnTo>
                    <a:lnTo>
                      <a:pt x="746" y="182"/>
                    </a:lnTo>
                    <a:lnTo>
                      <a:pt x="738" y="182"/>
                    </a:lnTo>
                    <a:lnTo>
                      <a:pt x="731" y="172"/>
                    </a:lnTo>
                    <a:lnTo>
                      <a:pt x="728" y="165"/>
                    </a:lnTo>
                    <a:lnTo>
                      <a:pt x="718" y="160"/>
                    </a:lnTo>
                    <a:lnTo>
                      <a:pt x="691" y="147"/>
                    </a:lnTo>
                    <a:lnTo>
                      <a:pt x="682" y="148"/>
                    </a:lnTo>
                    <a:lnTo>
                      <a:pt x="674" y="155"/>
                    </a:lnTo>
                    <a:lnTo>
                      <a:pt x="662" y="152"/>
                    </a:lnTo>
                    <a:lnTo>
                      <a:pt x="651" y="148"/>
                    </a:lnTo>
                    <a:lnTo>
                      <a:pt x="636" y="142"/>
                    </a:lnTo>
                    <a:lnTo>
                      <a:pt x="624" y="140"/>
                    </a:lnTo>
                    <a:lnTo>
                      <a:pt x="618" y="140"/>
                    </a:lnTo>
                    <a:lnTo>
                      <a:pt x="606" y="132"/>
                    </a:lnTo>
                    <a:lnTo>
                      <a:pt x="598" y="134"/>
                    </a:lnTo>
                    <a:lnTo>
                      <a:pt x="591" y="143"/>
                    </a:lnTo>
                    <a:lnTo>
                      <a:pt x="582" y="148"/>
                    </a:lnTo>
                    <a:lnTo>
                      <a:pt x="576" y="155"/>
                    </a:lnTo>
                    <a:lnTo>
                      <a:pt x="569" y="160"/>
                    </a:lnTo>
                    <a:lnTo>
                      <a:pt x="561" y="155"/>
                    </a:lnTo>
                    <a:lnTo>
                      <a:pt x="553" y="152"/>
                    </a:lnTo>
                    <a:lnTo>
                      <a:pt x="544" y="148"/>
                    </a:lnTo>
                    <a:lnTo>
                      <a:pt x="533" y="147"/>
                    </a:lnTo>
                    <a:lnTo>
                      <a:pt x="524" y="152"/>
                    </a:lnTo>
                    <a:lnTo>
                      <a:pt x="516" y="152"/>
                    </a:lnTo>
                    <a:lnTo>
                      <a:pt x="511" y="162"/>
                    </a:lnTo>
                    <a:lnTo>
                      <a:pt x="501" y="160"/>
                    </a:lnTo>
                    <a:lnTo>
                      <a:pt x="496" y="147"/>
                    </a:lnTo>
                    <a:lnTo>
                      <a:pt x="488" y="147"/>
                    </a:lnTo>
                    <a:lnTo>
                      <a:pt x="481" y="142"/>
                    </a:lnTo>
                    <a:lnTo>
                      <a:pt x="473" y="142"/>
                    </a:lnTo>
                    <a:lnTo>
                      <a:pt x="469" y="132"/>
                    </a:lnTo>
                    <a:lnTo>
                      <a:pt x="458" y="128"/>
                    </a:lnTo>
                    <a:lnTo>
                      <a:pt x="444" y="128"/>
                    </a:lnTo>
                    <a:lnTo>
                      <a:pt x="435" y="132"/>
                    </a:lnTo>
                    <a:lnTo>
                      <a:pt x="430" y="123"/>
                    </a:lnTo>
                    <a:lnTo>
                      <a:pt x="411" y="115"/>
                    </a:lnTo>
                    <a:lnTo>
                      <a:pt x="406" y="110"/>
                    </a:lnTo>
                    <a:lnTo>
                      <a:pt x="401" y="100"/>
                    </a:lnTo>
                    <a:lnTo>
                      <a:pt x="393" y="92"/>
                    </a:lnTo>
                    <a:lnTo>
                      <a:pt x="391" y="83"/>
                    </a:lnTo>
                    <a:lnTo>
                      <a:pt x="388" y="70"/>
                    </a:lnTo>
                    <a:lnTo>
                      <a:pt x="376" y="61"/>
                    </a:lnTo>
                    <a:lnTo>
                      <a:pt x="368" y="53"/>
                    </a:lnTo>
                    <a:lnTo>
                      <a:pt x="278" y="53"/>
                    </a:lnTo>
                    <a:lnTo>
                      <a:pt x="248" y="52"/>
                    </a:lnTo>
                    <a:lnTo>
                      <a:pt x="221" y="20"/>
                    </a:lnTo>
                    <a:lnTo>
                      <a:pt x="201" y="0"/>
                    </a:lnTo>
                    <a:lnTo>
                      <a:pt x="181" y="20"/>
                    </a:lnTo>
                    <a:lnTo>
                      <a:pt x="190" y="21"/>
                    </a:lnTo>
                    <a:lnTo>
                      <a:pt x="198" y="21"/>
                    </a:lnTo>
                    <a:lnTo>
                      <a:pt x="210" y="30"/>
                    </a:lnTo>
                    <a:lnTo>
                      <a:pt x="195" y="47"/>
                    </a:lnTo>
                    <a:lnTo>
                      <a:pt x="186" y="52"/>
                    </a:lnTo>
                    <a:lnTo>
                      <a:pt x="173" y="40"/>
                    </a:lnTo>
                    <a:lnTo>
                      <a:pt x="163" y="37"/>
                    </a:lnTo>
                    <a:lnTo>
                      <a:pt x="113" y="0"/>
                    </a:lnTo>
                    <a:lnTo>
                      <a:pt x="128" y="25"/>
                    </a:lnTo>
                    <a:lnTo>
                      <a:pt x="130" y="33"/>
                    </a:lnTo>
                    <a:lnTo>
                      <a:pt x="118" y="47"/>
                    </a:lnTo>
                    <a:lnTo>
                      <a:pt x="110" y="61"/>
                    </a:lnTo>
                    <a:lnTo>
                      <a:pt x="106" y="80"/>
                    </a:lnTo>
                    <a:lnTo>
                      <a:pt x="97" y="88"/>
                    </a:lnTo>
                    <a:lnTo>
                      <a:pt x="88" y="123"/>
                    </a:lnTo>
                    <a:lnTo>
                      <a:pt x="75" y="127"/>
                    </a:lnTo>
                    <a:lnTo>
                      <a:pt x="66" y="142"/>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03" name="Freeform 102"/>
              <p:cNvSpPr>
                <a:spLocks/>
              </p:cNvSpPr>
              <p:nvPr/>
            </p:nvSpPr>
            <p:spPr bwMode="auto">
              <a:xfrm>
                <a:off x="2849294" y="3483312"/>
                <a:ext cx="167165" cy="193621"/>
              </a:xfrm>
              <a:custGeom>
                <a:avLst/>
                <a:gdLst/>
                <a:ahLst/>
                <a:cxnLst>
                  <a:cxn ang="0">
                    <a:pos x="97" y="0"/>
                  </a:cxn>
                  <a:cxn ang="0">
                    <a:pos x="10" y="33"/>
                  </a:cxn>
                  <a:cxn ang="0">
                    <a:pos x="28" y="52"/>
                  </a:cxn>
                  <a:cxn ang="0">
                    <a:pos x="28" y="102"/>
                  </a:cxn>
                  <a:cxn ang="0">
                    <a:pos x="13" y="117"/>
                  </a:cxn>
                  <a:cxn ang="0">
                    <a:pos x="0" y="140"/>
                  </a:cxn>
                  <a:cxn ang="0">
                    <a:pos x="12" y="164"/>
                  </a:cxn>
                  <a:cxn ang="0">
                    <a:pos x="17" y="185"/>
                  </a:cxn>
                  <a:cxn ang="0">
                    <a:pos x="35" y="209"/>
                  </a:cxn>
                  <a:cxn ang="0">
                    <a:pos x="54" y="199"/>
                  </a:cxn>
                  <a:cxn ang="0">
                    <a:pos x="61" y="174"/>
                  </a:cxn>
                  <a:cxn ang="0">
                    <a:pos x="68" y="154"/>
                  </a:cxn>
                  <a:cxn ang="0">
                    <a:pos x="61" y="137"/>
                  </a:cxn>
                  <a:cxn ang="0">
                    <a:pos x="48" y="120"/>
                  </a:cxn>
                  <a:cxn ang="0">
                    <a:pos x="74" y="60"/>
                  </a:cxn>
                  <a:cxn ang="0">
                    <a:pos x="96" y="45"/>
                  </a:cxn>
                  <a:cxn ang="0">
                    <a:pos x="130" y="28"/>
                  </a:cxn>
                  <a:cxn ang="0">
                    <a:pos x="130" y="41"/>
                  </a:cxn>
                  <a:cxn ang="0">
                    <a:pos x="116" y="70"/>
                  </a:cxn>
                  <a:cxn ang="0">
                    <a:pos x="101" y="82"/>
                  </a:cxn>
                  <a:cxn ang="0">
                    <a:pos x="102" y="112"/>
                  </a:cxn>
                  <a:cxn ang="0">
                    <a:pos x="102" y="123"/>
                  </a:cxn>
                  <a:cxn ang="0">
                    <a:pos x="151" y="174"/>
                  </a:cxn>
                  <a:cxn ang="0">
                    <a:pos x="151" y="154"/>
                  </a:cxn>
                  <a:cxn ang="0">
                    <a:pos x="121" y="130"/>
                  </a:cxn>
                  <a:cxn ang="0">
                    <a:pos x="130" y="123"/>
                  </a:cxn>
                  <a:cxn ang="0">
                    <a:pos x="151" y="134"/>
                  </a:cxn>
                  <a:cxn ang="0">
                    <a:pos x="166" y="140"/>
                  </a:cxn>
                  <a:cxn ang="0">
                    <a:pos x="185" y="123"/>
                  </a:cxn>
                  <a:cxn ang="0">
                    <a:pos x="166" y="90"/>
                  </a:cxn>
                  <a:cxn ang="0">
                    <a:pos x="178" y="60"/>
                  </a:cxn>
                  <a:cxn ang="0">
                    <a:pos x="193" y="41"/>
                  </a:cxn>
                  <a:cxn ang="0">
                    <a:pos x="181" y="25"/>
                  </a:cxn>
                  <a:cxn ang="0">
                    <a:pos x="186" y="3"/>
                  </a:cxn>
                </a:cxnLst>
                <a:rect l="0" t="0" r="r" b="b"/>
                <a:pathLst>
                  <a:path w="194" h="215">
                    <a:moveTo>
                      <a:pt x="186" y="3"/>
                    </a:moveTo>
                    <a:lnTo>
                      <a:pt x="97" y="0"/>
                    </a:lnTo>
                    <a:lnTo>
                      <a:pt x="12" y="0"/>
                    </a:lnTo>
                    <a:lnTo>
                      <a:pt x="10" y="33"/>
                    </a:lnTo>
                    <a:lnTo>
                      <a:pt x="10" y="41"/>
                    </a:lnTo>
                    <a:lnTo>
                      <a:pt x="28" y="52"/>
                    </a:lnTo>
                    <a:lnTo>
                      <a:pt x="25" y="78"/>
                    </a:lnTo>
                    <a:lnTo>
                      <a:pt x="28" y="102"/>
                    </a:lnTo>
                    <a:lnTo>
                      <a:pt x="25" y="107"/>
                    </a:lnTo>
                    <a:lnTo>
                      <a:pt x="13" y="117"/>
                    </a:lnTo>
                    <a:lnTo>
                      <a:pt x="8" y="127"/>
                    </a:lnTo>
                    <a:lnTo>
                      <a:pt x="0" y="140"/>
                    </a:lnTo>
                    <a:lnTo>
                      <a:pt x="1" y="154"/>
                    </a:lnTo>
                    <a:lnTo>
                      <a:pt x="12" y="164"/>
                    </a:lnTo>
                    <a:lnTo>
                      <a:pt x="17" y="174"/>
                    </a:lnTo>
                    <a:lnTo>
                      <a:pt x="17" y="185"/>
                    </a:lnTo>
                    <a:lnTo>
                      <a:pt x="27" y="191"/>
                    </a:lnTo>
                    <a:lnTo>
                      <a:pt x="35" y="209"/>
                    </a:lnTo>
                    <a:lnTo>
                      <a:pt x="45" y="214"/>
                    </a:lnTo>
                    <a:lnTo>
                      <a:pt x="54" y="199"/>
                    </a:lnTo>
                    <a:lnTo>
                      <a:pt x="54" y="182"/>
                    </a:lnTo>
                    <a:lnTo>
                      <a:pt x="61" y="174"/>
                    </a:lnTo>
                    <a:lnTo>
                      <a:pt x="70" y="167"/>
                    </a:lnTo>
                    <a:lnTo>
                      <a:pt x="68" y="154"/>
                    </a:lnTo>
                    <a:lnTo>
                      <a:pt x="70" y="147"/>
                    </a:lnTo>
                    <a:lnTo>
                      <a:pt x="61" y="137"/>
                    </a:lnTo>
                    <a:lnTo>
                      <a:pt x="54" y="130"/>
                    </a:lnTo>
                    <a:lnTo>
                      <a:pt x="48" y="120"/>
                    </a:lnTo>
                    <a:lnTo>
                      <a:pt x="59" y="92"/>
                    </a:lnTo>
                    <a:lnTo>
                      <a:pt x="74" y="60"/>
                    </a:lnTo>
                    <a:lnTo>
                      <a:pt x="89" y="54"/>
                    </a:lnTo>
                    <a:lnTo>
                      <a:pt x="96" y="45"/>
                    </a:lnTo>
                    <a:lnTo>
                      <a:pt x="106" y="37"/>
                    </a:lnTo>
                    <a:lnTo>
                      <a:pt x="130" y="28"/>
                    </a:lnTo>
                    <a:lnTo>
                      <a:pt x="137" y="37"/>
                    </a:lnTo>
                    <a:lnTo>
                      <a:pt x="130" y="41"/>
                    </a:lnTo>
                    <a:lnTo>
                      <a:pt x="106" y="67"/>
                    </a:lnTo>
                    <a:lnTo>
                      <a:pt x="116" y="70"/>
                    </a:lnTo>
                    <a:lnTo>
                      <a:pt x="116" y="78"/>
                    </a:lnTo>
                    <a:lnTo>
                      <a:pt x="101" y="82"/>
                    </a:lnTo>
                    <a:lnTo>
                      <a:pt x="97" y="100"/>
                    </a:lnTo>
                    <a:lnTo>
                      <a:pt x="102" y="112"/>
                    </a:lnTo>
                    <a:lnTo>
                      <a:pt x="116" y="120"/>
                    </a:lnTo>
                    <a:lnTo>
                      <a:pt x="102" y="123"/>
                    </a:lnTo>
                    <a:lnTo>
                      <a:pt x="126" y="147"/>
                    </a:lnTo>
                    <a:lnTo>
                      <a:pt x="151" y="174"/>
                    </a:lnTo>
                    <a:lnTo>
                      <a:pt x="158" y="157"/>
                    </a:lnTo>
                    <a:lnTo>
                      <a:pt x="151" y="154"/>
                    </a:lnTo>
                    <a:lnTo>
                      <a:pt x="132" y="130"/>
                    </a:lnTo>
                    <a:lnTo>
                      <a:pt x="121" y="130"/>
                    </a:lnTo>
                    <a:lnTo>
                      <a:pt x="121" y="123"/>
                    </a:lnTo>
                    <a:lnTo>
                      <a:pt x="130" y="123"/>
                    </a:lnTo>
                    <a:lnTo>
                      <a:pt x="139" y="127"/>
                    </a:lnTo>
                    <a:lnTo>
                      <a:pt x="151" y="134"/>
                    </a:lnTo>
                    <a:lnTo>
                      <a:pt x="158" y="144"/>
                    </a:lnTo>
                    <a:lnTo>
                      <a:pt x="166" y="140"/>
                    </a:lnTo>
                    <a:lnTo>
                      <a:pt x="174" y="127"/>
                    </a:lnTo>
                    <a:lnTo>
                      <a:pt x="185" y="123"/>
                    </a:lnTo>
                    <a:lnTo>
                      <a:pt x="185" y="110"/>
                    </a:lnTo>
                    <a:lnTo>
                      <a:pt x="166" y="90"/>
                    </a:lnTo>
                    <a:lnTo>
                      <a:pt x="170" y="74"/>
                    </a:lnTo>
                    <a:lnTo>
                      <a:pt x="178" y="60"/>
                    </a:lnTo>
                    <a:lnTo>
                      <a:pt x="185" y="50"/>
                    </a:lnTo>
                    <a:lnTo>
                      <a:pt x="193" y="41"/>
                    </a:lnTo>
                    <a:lnTo>
                      <a:pt x="188" y="32"/>
                    </a:lnTo>
                    <a:lnTo>
                      <a:pt x="181" y="25"/>
                    </a:lnTo>
                    <a:lnTo>
                      <a:pt x="186" y="15"/>
                    </a:lnTo>
                    <a:lnTo>
                      <a:pt x="186" y="3"/>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04" name="Freeform 103"/>
              <p:cNvSpPr>
                <a:spLocks/>
              </p:cNvSpPr>
              <p:nvPr/>
            </p:nvSpPr>
            <p:spPr bwMode="auto">
              <a:xfrm>
                <a:off x="2905304" y="3640009"/>
                <a:ext cx="45669" cy="35122"/>
              </a:xfrm>
              <a:custGeom>
                <a:avLst/>
                <a:gdLst/>
                <a:ahLst/>
                <a:cxnLst>
                  <a:cxn ang="0">
                    <a:pos x="31" y="7"/>
                  </a:cxn>
                  <a:cxn ang="0">
                    <a:pos x="34" y="16"/>
                  </a:cxn>
                  <a:cxn ang="0">
                    <a:pos x="43" y="16"/>
                  </a:cxn>
                  <a:cxn ang="0">
                    <a:pos x="52" y="26"/>
                  </a:cxn>
                  <a:cxn ang="0">
                    <a:pos x="26" y="38"/>
                  </a:cxn>
                  <a:cxn ang="0">
                    <a:pos x="10" y="31"/>
                  </a:cxn>
                  <a:cxn ang="0">
                    <a:pos x="0" y="26"/>
                  </a:cxn>
                  <a:cxn ang="0">
                    <a:pos x="5" y="19"/>
                  </a:cxn>
                  <a:cxn ang="0">
                    <a:pos x="14" y="9"/>
                  </a:cxn>
                  <a:cxn ang="0">
                    <a:pos x="16" y="0"/>
                  </a:cxn>
                  <a:cxn ang="0">
                    <a:pos x="27" y="0"/>
                  </a:cxn>
                  <a:cxn ang="0">
                    <a:pos x="31" y="7"/>
                  </a:cxn>
                </a:cxnLst>
                <a:rect l="0" t="0" r="r" b="b"/>
                <a:pathLst>
                  <a:path w="53" h="39">
                    <a:moveTo>
                      <a:pt x="31" y="7"/>
                    </a:moveTo>
                    <a:lnTo>
                      <a:pt x="34" y="16"/>
                    </a:lnTo>
                    <a:lnTo>
                      <a:pt x="43" y="16"/>
                    </a:lnTo>
                    <a:lnTo>
                      <a:pt x="52" y="26"/>
                    </a:lnTo>
                    <a:lnTo>
                      <a:pt x="26" y="38"/>
                    </a:lnTo>
                    <a:lnTo>
                      <a:pt x="10" y="31"/>
                    </a:lnTo>
                    <a:lnTo>
                      <a:pt x="0" y="26"/>
                    </a:lnTo>
                    <a:lnTo>
                      <a:pt x="5" y="19"/>
                    </a:lnTo>
                    <a:lnTo>
                      <a:pt x="14" y="9"/>
                    </a:lnTo>
                    <a:lnTo>
                      <a:pt x="16" y="0"/>
                    </a:lnTo>
                    <a:lnTo>
                      <a:pt x="27" y="0"/>
                    </a:lnTo>
                    <a:lnTo>
                      <a:pt x="31" y="7"/>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05" name="Freeform 104"/>
              <p:cNvSpPr>
                <a:spLocks/>
              </p:cNvSpPr>
              <p:nvPr/>
            </p:nvSpPr>
            <p:spPr bwMode="auto">
              <a:xfrm>
                <a:off x="2757096" y="2523311"/>
                <a:ext cx="68935" cy="37823"/>
              </a:xfrm>
              <a:custGeom>
                <a:avLst/>
                <a:gdLst/>
                <a:ahLst/>
                <a:cxnLst>
                  <a:cxn ang="0">
                    <a:pos x="64" y="26"/>
                  </a:cxn>
                  <a:cxn ang="0">
                    <a:pos x="54" y="29"/>
                  </a:cxn>
                  <a:cxn ang="0">
                    <a:pos x="49" y="41"/>
                  </a:cxn>
                  <a:cxn ang="0">
                    <a:pos x="32" y="36"/>
                  </a:cxn>
                  <a:cxn ang="0">
                    <a:pos x="27" y="34"/>
                  </a:cxn>
                  <a:cxn ang="0">
                    <a:pos x="20" y="26"/>
                  </a:cxn>
                  <a:cxn ang="0">
                    <a:pos x="28" y="29"/>
                  </a:cxn>
                  <a:cxn ang="0">
                    <a:pos x="10" y="10"/>
                  </a:cxn>
                  <a:cxn ang="0">
                    <a:pos x="0" y="13"/>
                  </a:cxn>
                  <a:cxn ang="0">
                    <a:pos x="1" y="6"/>
                  </a:cxn>
                  <a:cxn ang="0">
                    <a:pos x="10" y="6"/>
                  </a:cxn>
                  <a:cxn ang="0">
                    <a:pos x="21" y="0"/>
                  </a:cxn>
                  <a:cxn ang="0">
                    <a:pos x="30" y="0"/>
                  </a:cxn>
                  <a:cxn ang="0">
                    <a:pos x="54" y="6"/>
                  </a:cxn>
                  <a:cxn ang="0">
                    <a:pos x="60" y="13"/>
                  </a:cxn>
                  <a:cxn ang="0">
                    <a:pos x="62" y="6"/>
                  </a:cxn>
                  <a:cxn ang="0">
                    <a:pos x="71" y="6"/>
                  </a:cxn>
                  <a:cxn ang="0">
                    <a:pos x="79" y="11"/>
                  </a:cxn>
                  <a:cxn ang="0">
                    <a:pos x="72" y="18"/>
                  </a:cxn>
                  <a:cxn ang="0">
                    <a:pos x="64" y="26"/>
                  </a:cxn>
                </a:cxnLst>
                <a:rect l="0" t="0" r="r" b="b"/>
                <a:pathLst>
                  <a:path w="80" h="42">
                    <a:moveTo>
                      <a:pt x="64" y="26"/>
                    </a:moveTo>
                    <a:lnTo>
                      <a:pt x="54" y="29"/>
                    </a:lnTo>
                    <a:lnTo>
                      <a:pt x="49" y="41"/>
                    </a:lnTo>
                    <a:lnTo>
                      <a:pt x="32" y="36"/>
                    </a:lnTo>
                    <a:lnTo>
                      <a:pt x="27" y="34"/>
                    </a:lnTo>
                    <a:lnTo>
                      <a:pt x="20" y="26"/>
                    </a:lnTo>
                    <a:lnTo>
                      <a:pt x="28" y="29"/>
                    </a:lnTo>
                    <a:lnTo>
                      <a:pt x="10" y="10"/>
                    </a:lnTo>
                    <a:lnTo>
                      <a:pt x="0" y="13"/>
                    </a:lnTo>
                    <a:lnTo>
                      <a:pt x="1" y="6"/>
                    </a:lnTo>
                    <a:lnTo>
                      <a:pt x="10" y="6"/>
                    </a:lnTo>
                    <a:lnTo>
                      <a:pt x="21" y="0"/>
                    </a:lnTo>
                    <a:lnTo>
                      <a:pt x="30" y="0"/>
                    </a:lnTo>
                    <a:lnTo>
                      <a:pt x="54" y="6"/>
                    </a:lnTo>
                    <a:lnTo>
                      <a:pt x="60" y="13"/>
                    </a:lnTo>
                    <a:lnTo>
                      <a:pt x="62" y="6"/>
                    </a:lnTo>
                    <a:lnTo>
                      <a:pt x="71" y="6"/>
                    </a:lnTo>
                    <a:lnTo>
                      <a:pt x="79" y="11"/>
                    </a:lnTo>
                    <a:lnTo>
                      <a:pt x="72" y="18"/>
                    </a:lnTo>
                    <a:lnTo>
                      <a:pt x="64" y="26"/>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06" name="Freeform 105"/>
              <p:cNvSpPr>
                <a:spLocks/>
              </p:cNvSpPr>
              <p:nvPr/>
            </p:nvSpPr>
            <p:spPr bwMode="auto">
              <a:xfrm>
                <a:off x="2660587" y="2500797"/>
                <a:ext cx="132698" cy="143190"/>
              </a:xfrm>
              <a:custGeom>
                <a:avLst/>
                <a:gdLst/>
                <a:ahLst/>
                <a:cxnLst>
                  <a:cxn ang="0">
                    <a:pos x="118" y="153"/>
                  </a:cxn>
                  <a:cxn ang="0">
                    <a:pos x="103" y="148"/>
                  </a:cxn>
                  <a:cxn ang="0">
                    <a:pos x="95" y="150"/>
                  </a:cxn>
                  <a:cxn ang="0">
                    <a:pos x="75" y="133"/>
                  </a:cxn>
                  <a:cxn ang="0">
                    <a:pos x="75" y="124"/>
                  </a:cxn>
                  <a:cxn ang="0">
                    <a:pos x="69" y="133"/>
                  </a:cxn>
                  <a:cxn ang="0">
                    <a:pos x="30" y="113"/>
                  </a:cxn>
                  <a:cxn ang="0">
                    <a:pos x="8" y="81"/>
                  </a:cxn>
                  <a:cxn ang="0">
                    <a:pos x="8" y="70"/>
                  </a:cxn>
                  <a:cxn ang="0">
                    <a:pos x="0" y="58"/>
                  </a:cxn>
                  <a:cxn ang="0">
                    <a:pos x="0" y="37"/>
                  </a:cxn>
                  <a:cxn ang="0">
                    <a:pos x="1" y="28"/>
                  </a:cxn>
                  <a:cxn ang="0">
                    <a:pos x="8" y="13"/>
                  </a:cxn>
                  <a:cxn ang="0">
                    <a:pos x="15" y="10"/>
                  </a:cxn>
                  <a:cxn ang="0">
                    <a:pos x="20" y="0"/>
                  </a:cxn>
                  <a:cxn ang="0">
                    <a:pos x="44" y="3"/>
                  </a:cxn>
                  <a:cxn ang="0">
                    <a:pos x="53" y="8"/>
                  </a:cxn>
                  <a:cxn ang="0">
                    <a:pos x="53" y="18"/>
                  </a:cxn>
                  <a:cxn ang="0">
                    <a:pos x="68" y="32"/>
                  </a:cxn>
                  <a:cxn ang="0">
                    <a:pos x="89" y="52"/>
                  </a:cxn>
                  <a:cxn ang="0">
                    <a:pos x="107" y="58"/>
                  </a:cxn>
                  <a:cxn ang="0">
                    <a:pos x="118" y="63"/>
                  </a:cxn>
                  <a:cxn ang="0">
                    <a:pos x="107" y="75"/>
                  </a:cxn>
                  <a:cxn ang="0">
                    <a:pos x="120" y="86"/>
                  </a:cxn>
                  <a:cxn ang="0">
                    <a:pos x="133" y="81"/>
                  </a:cxn>
                  <a:cxn ang="0">
                    <a:pos x="139" y="88"/>
                  </a:cxn>
                  <a:cxn ang="0">
                    <a:pos x="130" y="99"/>
                  </a:cxn>
                  <a:cxn ang="0">
                    <a:pos x="114" y="95"/>
                  </a:cxn>
                  <a:cxn ang="0">
                    <a:pos x="105" y="101"/>
                  </a:cxn>
                  <a:cxn ang="0">
                    <a:pos x="107" y="121"/>
                  </a:cxn>
                  <a:cxn ang="0">
                    <a:pos x="114" y="130"/>
                  </a:cxn>
                  <a:cxn ang="0">
                    <a:pos x="118" y="139"/>
                  </a:cxn>
                  <a:cxn ang="0">
                    <a:pos x="126" y="144"/>
                  </a:cxn>
                  <a:cxn ang="0">
                    <a:pos x="141" y="148"/>
                  </a:cxn>
                  <a:cxn ang="0">
                    <a:pos x="146" y="139"/>
                  </a:cxn>
                  <a:cxn ang="0">
                    <a:pos x="153" y="144"/>
                  </a:cxn>
                  <a:cxn ang="0">
                    <a:pos x="150" y="158"/>
                  </a:cxn>
                  <a:cxn ang="0">
                    <a:pos x="134" y="153"/>
                  </a:cxn>
                  <a:cxn ang="0">
                    <a:pos x="118" y="153"/>
                  </a:cxn>
                </a:cxnLst>
                <a:rect l="0" t="0" r="r" b="b"/>
                <a:pathLst>
                  <a:path w="154" h="159">
                    <a:moveTo>
                      <a:pt x="118" y="153"/>
                    </a:moveTo>
                    <a:lnTo>
                      <a:pt x="103" y="148"/>
                    </a:lnTo>
                    <a:lnTo>
                      <a:pt x="95" y="150"/>
                    </a:lnTo>
                    <a:lnTo>
                      <a:pt x="75" y="133"/>
                    </a:lnTo>
                    <a:lnTo>
                      <a:pt x="75" y="124"/>
                    </a:lnTo>
                    <a:lnTo>
                      <a:pt x="69" y="133"/>
                    </a:lnTo>
                    <a:lnTo>
                      <a:pt x="30" y="113"/>
                    </a:lnTo>
                    <a:lnTo>
                      <a:pt x="8" y="81"/>
                    </a:lnTo>
                    <a:lnTo>
                      <a:pt x="8" y="70"/>
                    </a:lnTo>
                    <a:lnTo>
                      <a:pt x="0" y="58"/>
                    </a:lnTo>
                    <a:lnTo>
                      <a:pt x="0" y="37"/>
                    </a:lnTo>
                    <a:lnTo>
                      <a:pt x="1" y="28"/>
                    </a:lnTo>
                    <a:lnTo>
                      <a:pt x="8" y="13"/>
                    </a:lnTo>
                    <a:lnTo>
                      <a:pt x="15" y="10"/>
                    </a:lnTo>
                    <a:lnTo>
                      <a:pt x="20" y="0"/>
                    </a:lnTo>
                    <a:lnTo>
                      <a:pt x="44" y="3"/>
                    </a:lnTo>
                    <a:lnTo>
                      <a:pt x="53" y="8"/>
                    </a:lnTo>
                    <a:lnTo>
                      <a:pt x="53" y="18"/>
                    </a:lnTo>
                    <a:lnTo>
                      <a:pt x="68" y="32"/>
                    </a:lnTo>
                    <a:lnTo>
                      <a:pt x="89" y="52"/>
                    </a:lnTo>
                    <a:lnTo>
                      <a:pt x="107" y="58"/>
                    </a:lnTo>
                    <a:lnTo>
                      <a:pt x="118" y="63"/>
                    </a:lnTo>
                    <a:lnTo>
                      <a:pt x="107" y="75"/>
                    </a:lnTo>
                    <a:lnTo>
                      <a:pt x="120" y="86"/>
                    </a:lnTo>
                    <a:lnTo>
                      <a:pt x="133" y="81"/>
                    </a:lnTo>
                    <a:lnTo>
                      <a:pt x="139" y="88"/>
                    </a:lnTo>
                    <a:lnTo>
                      <a:pt x="130" y="99"/>
                    </a:lnTo>
                    <a:lnTo>
                      <a:pt x="114" y="95"/>
                    </a:lnTo>
                    <a:lnTo>
                      <a:pt x="105" y="101"/>
                    </a:lnTo>
                    <a:lnTo>
                      <a:pt x="107" y="121"/>
                    </a:lnTo>
                    <a:lnTo>
                      <a:pt x="114" y="130"/>
                    </a:lnTo>
                    <a:lnTo>
                      <a:pt x="118" y="139"/>
                    </a:lnTo>
                    <a:lnTo>
                      <a:pt x="126" y="144"/>
                    </a:lnTo>
                    <a:lnTo>
                      <a:pt x="141" y="148"/>
                    </a:lnTo>
                    <a:lnTo>
                      <a:pt x="146" y="139"/>
                    </a:lnTo>
                    <a:lnTo>
                      <a:pt x="153" y="144"/>
                    </a:lnTo>
                    <a:lnTo>
                      <a:pt x="150" y="158"/>
                    </a:lnTo>
                    <a:lnTo>
                      <a:pt x="134" y="153"/>
                    </a:lnTo>
                    <a:lnTo>
                      <a:pt x="118" y="153"/>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07" name="Freeform 106"/>
              <p:cNvSpPr>
                <a:spLocks/>
              </p:cNvSpPr>
              <p:nvPr/>
            </p:nvSpPr>
            <p:spPr bwMode="auto">
              <a:xfrm>
                <a:off x="2801902" y="2541322"/>
                <a:ext cx="87029" cy="122476"/>
              </a:xfrm>
              <a:custGeom>
                <a:avLst/>
                <a:gdLst/>
                <a:ahLst/>
                <a:cxnLst>
                  <a:cxn ang="0">
                    <a:pos x="75" y="108"/>
                  </a:cxn>
                  <a:cxn ang="0">
                    <a:pos x="83" y="98"/>
                  </a:cxn>
                  <a:cxn ang="0">
                    <a:pos x="80" y="85"/>
                  </a:cxn>
                  <a:cxn ang="0">
                    <a:pos x="88" y="85"/>
                  </a:cxn>
                  <a:cxn ang="0">
                    <a:pos x="88" y="98"/>
                  </a:cxn>
                  <a:cxn ang="0">
                    <a:pos x="100" y="105"/>
                  </a:cxn>
                  <a:cxn ang="0">
                    <a:pos x="97" y="121"/>
                  </a:cxn>
                  <a:cxn ang="0">
                    <a:pos x="92" y="130"/>
                  </a:cxn>
                  <a:cxn ang="0">
                    <a:pos x="83" y="125"/>
                  </a:cxn>
                  <a:cxn ang="0">
                    <a:pos x="75" y="130"/>
                  </a:cxn>
                  <a:cxn ang="0">
                    <a:pos x="66" y="130"/>
                  </a:cxn>
                  <a:cxn ang="0">
                    <a:pos x="55" y="135"/>
                  </a:cxn>
                  <a:cxn ang="0">
                    <a:pos x="40" y="135"/>
                  </a:cxn>
                  <a:cxn ang="0">
                    <a:pos x="50" y="125"/>
                  </a:cxn>
                  <a:cxn ang="0">
                    <a:pos x="43" y="121"/>
                  </a:cxn>
                  <a:cxn ang="0">
                    <a:pos x="53" y="116"/>
                  </a:cxn>
                  <a:cxn ang="0">
                    <a:pos x="46" y="110"/>
                  </a:cxn>
                  <a:cxn ang="0">
                    <a:pos x="33" y="110"/>
                  </a:cxn>
                  <a:cxn ang="0">
                    <a:pos x="21" y="108"/>
                  </a:cxn>
                  <a:cxn ang="0">
                    <a:pos x="17" y="100"/>
                  </a:cxn>
                  <a:cxn ang="0">
                    <a:pos x="6" y="100"/>
                  </a:cxn>
                  <a:cxn ang="0">
                    <a:pos x="0" y="80"/>
                  </a:cxn>
                  <a:cxn ang="0">
                    <a:pos x="10" y="46"/>
                  </a:cxn>
                  <a:cxn ang="0">
                    <a:pos x="17" y="41"/>
                  </a:cxn>
                  <a:cxn ang="0">
                    <a:pos x="15" y="21"/>
                  </a:cxn>
                  <a:cxn ang="0">
                    <a:pos x="23" y="17"/>
                  </a:cxn>
                  <a:cxn ang="0">
                    <a:pos x="33" y="12"/>
                  </a:cxn>
                  <a:cxn ang="0">
                    <a:pos x="33" y="1"/>
                  </a:cxn>
                  <a:cxn ang="0">
                    <a:pos x="43" y="0"/>
                  </a:cxn>
                  <a:cxn ang="0">
                    <a:pos x="41" y="6"/>
                  </a:cxn>
                  <a:cxn ang="0">
                    <a:pos x="43" y="15"/>
                  </a:cxn>
                  <a:cxn ang="0">
                    <a:pos x="48" y="3"/>
                  </a:cxn>
                  <a:cxn ang="0">
                    <a:pos x="53" y="12"/>
                  </a:cxn>
                  <a:cxn ang="0">
                    <a:pos x="46" y="25"/>
                  </a:cxn>
                  <a:cxn ang="0">
                    <a:pos x="60" y="26"/>
                  </a:cxn>
                  <a:cxn ang="0">
                    <a:pos x="53" y="32"/>
                  </a:cxn>
                  <a:cxn ang="0">
                    <a:pos x="55" y="50"/>
                  </a:cxn>
                  <a:cxn ang="0">
                    <a:pos x="50" y="55"/>
                  </a:cxn>
                  <a:cxn ang="0">
                    <a:pos x="55" y="70"/>
                  </a:cxn>
                  <a:cxn ang="0">
                    <a:pos x="61" y="75"/>
                  </a:cxn>
                  <a:cxn ang="0">
                    <a:pos x="65" y="85"/>
                  </a:cxn>
                  <a:cxn ang="0">
                    <a:pos x="60" y="93"/>
                  </a:cxn>
                  <a:cxn ang="0">
                    <a:pos x="70" y="100"/>
                  </a:cxn>
                  <a:cxn ang="0">
                    <a:pos x="66" y="108"/>
                  </a:cxn>
                  <a:cxn ang="0">
                    <a:pos x="75" y="108"/>
                  </a:cxn>
                </a:cxnLst>
                <a:rect l="0" t="0" r="r" b="b"/>
                <a:pathLst>
                  <a:path w="101" h="136">
                    <a:moveTo>
                      <a:pt x="75" y="108"/>
                    </a:moveTo>
                    <a:lnTo>
                      <a:pt x="83" y="98"/>
                    </a:lnTo>
                    <a:lnTo>
                      <a:pt x="80" y="85"/>
                    </a:lnTo>
                    <a:lnTo>
                      <a:pt x="88" y="85"/>
                    </a:lnTo>
                    <a:lnTo>
                      <a:pt x="88" y="98"/>
                    </a:lnTo>
                    <a:lnTo>
                      <a:pt x="100" y="105"/>
                    </a:lnTo>
                    <a:lnTo>
                      <a:pt x="97" y="121"/>
                    </a:lnTo>
                    <a:lnTo>
                      <a:pt x="92" y="130"/>
                    </a:lnTo>
                    <a:lnTo>
                      <a:pt x="83" y="125"/>
                    </a:lnTo>
                    <a:lnTo>
                      <a:pt x="75" y="130"/>
                    </a:lnTo>
                    <a:lnTo>
                      <a:pt x="66" y="130"/>
                    </a:lnTo>
                    <a:lnTo>
                      <a:pt x="55" y="135"/>
                    </a:lnTo>
                    <a:lnTo>
                      <a:pt x="40" y="135"/>
                    </a:lnTo>
                    <a:lnTo>
                      <a:pt x="50" y="125"/>
                    </a:lnTo>
                    <a:lnTo>
                      <a:pt x="43" y="121"/>
                    </a:lnTo>
                    <a:lnTo>
                      <a:pt x="53" y="116"/>
                    </a:lnTo>
                    <a:lnTo>
                      <a:pt x="46" y="110"/>
                    </a:lnTo>
                    <a:lnTo>
                      <a:pt x="33" y="110"/>
                    </a:lnTo>
                    <a:lnTo>
                      <a:pt x="21" y="108"/>
                    </a:lnTo>
                    <a:lnTo>
                      <a:pt x="17" y="100"/>
                    </a:lnTo>
                    <a:lnTo>
                      <a:pt x="6" y="100"/>
                    </a:lnTo>
                    <a:lnTo>
                      <a:pt x="0" y="80"/>
                    </a:lnTo>
                    <a:lnTo>
                      <a:pt x="10" y="46"/>
                    </a:lnTo>
                    <a:lnTo>
                      <a:pt x="17" y="41"/>
                    </a:lnTo>
                    <a:lnTo>
                      <a:pt x="15" y="21"/>
                    </a:lnTo>
                    <a:lnTo>
                      <a:pt x="23" y="17"/>
                    </a:lnTo>
                    <a:lnTo>
                      <a:pt x="33" y="12"/>
                    </a:lnTo>
                    <a:lnTo>
                      <a:pt x="33" y="1"/>
                    </a:lnTo>
                    <a:lnTo>
                      <a:pt x="43" y="0"/>
                    </a:lnTo>
                    <a:lnTo>
                      <a:pt x="41" y="6"/>
                    </a:lnTo>
                    <a:lnTo>
                      <a:pt x="43" y="15"/>
                    </a:lnTo>
                    <a:lnTo>
                      <a:pt x="48" y="3"/>
                    </a:lnTo>
                    <a:lnTo>
                      <a:pt x="53" y="12"/>
                    </a:lnTo>
                    <a:lnTo>
                      <a:pt x="46" y="25"/>
                    </a:lnTo>
                    <a:lnTo>
                      <a:pt x="60" y="26"/>
                    </a:lnTo>
                    <a:lnTo>
                      <a:pt x="53" y="32"/>
                    </a:lnTo>
                    <a:lnTo>
                      <a:pt x="55" y="50"/>
                    </a:lnTo>
                    <a:lnTo>
                      <a:pt x="50" y="55"/>
                    </a:lnTo>
                    <a:lnTo>
                      <a:pt x="55" y="70"/>
                    </a:lnTo>
                    <a:lnTo>
                      <a:pt x="61" y="75"/>
                    </a:lnTo>
                    <a:lnTo>
                      <a:pt x="65" y="85"/>
                    </a:lnTo>
                    <a:lnTo>
                      <a:pt x="60" y="93"/>
                    </a:lnTo>
                    <a:lnTo>
                      <a:pt x="70" y="100"/>
                    </a:lnTo>
                    <a:lnTo>
                      <a:pt x="66" y="108"/>
                    </a:lnTo>
                    <a:lnTo>
                      <a:pt x="75" y="108"/>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08" name="Freeform 107"/>
              <p:cNvSpPr>
                <a:spLocks/>
              </p:cNvSpPr>
              <p:nvPr/>
            </p:nvSpPr>
            <p:spPr bwMode="auto">
              <a:xfrm>
                <a:off x="2863943" y="2515206"/>
                <a:ext cx="37052" cy="45928"/>
              </a:xfrm>
              <a:custGeom>
                <a:avLst/>
                <a:gdLst/>
                <a:ahLst/>
                <a:cxnLst>
                  <a:cxn ang="0">
                    <a:pos x="42" y="27"/>
                  </a:cxn>
                  <a:cxn ang="0">
                    <a:pos x="42" y="20"/>
                  </a:cxn>
                  <a:cxn ang="0">
                    <a:pos x="34" y="18"/>
                  </a:cxn>
                  <a:cxn ang="0">
                    <a:pos x="32" y="8"/>
                  </a:cxn>
                  <a:cxn ang="0">
                    <a:pos x="13" y="0"/>
                  </a:cxn>
                  <a:cxn ang="0">
                    <a:pos x="1" y="6"/>
                  </a:cxn>
                  <a:cxn ang="0">
                    <a:pos x="0" y="20"/>
                  </a:cxn>
                  <a:cxn ang="0">
                    <a:pos x="5" y="28"/>
                  </a:cxn>
                  <a:cxn ang="0">
                    <a:pos x="6" y="38"/>
                  </a:cxn>
                  <a:cxn ang="0">
                    <a:pos x="13" y="50"/>
                  </a:cxn>
                  <a:cxn ang="0">
                    <a:pos x="21" y="43"/>
                  </a:cxn>
                  <a:cxn ang="0">
                    <a:pos x="32" y="42"/>
                  </a:cxn>
                  <a:cxn ang="0">
                    <a:pos x="42" y="27"/>
                  </a:cxn>
                </a:cxnLst>
                <a:rect l="0" t="0" r="r" b="b"/>
                <a:pathLst>
                  <a:path w="43" h="51">
                    <a:moveTo>
                      <a:pt x="42" y="27"/>
                    </a:moveTo>
                    <a:lnTo>
                      <a:pt x="42" y="20"/>
                    </a:lnTo>
                    <a:lnTo>
                      <a:pt x="34" y="18"/>
                    </a:lnTo>
                    <a:lnTo>
                      <a:pt x="32" y="8"/>
                    </a:lnTo>
                    <a:lnTo>
                      <a:pt x="13" y="0"/>
                    </a:lnTo>
                    <a:lnTo>
                      <a:pt x="1" y="6"/>
                    </a:lnTo>
                    <a:lnTo>
                      <a:pt x="0" y="20"/>
                    </a:lnTo>
                    <a:lnTo>
                      <a:pt x="5" y="28"/>
                    </a:lnTo>
                    <a:lnTo>
                      <a:pt x="6" y="38"/>
                    </a:lnTo>
                    <a:lnTo>
                      <a:pt x="13" y="50"/>
                    </a:lnTo>
                    <a:lnTo>
                      <a:pt x="21" y="43"/>
                    </a:lnTo>
                    <a:lnTo>
                      <a:pt x="32" y="42"/>
                    </a:lnTo>
                    <a:lnTo>
                      <a:pt x="42" y="27"/>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09" name="Freeform 108"/>
              <p:cNvSpPr>
                <a:spLocks/>
              </p:cNvSpPr>
              <p:nvPr/>
            </p:nvSpPr>
            <p:spPr bwMode="auto">
              <a:xfrm>
                <a:off x="2750202" y="2418846"/>
                <a:ext cx="170612" cy="103565"/>
              </a:xfrm>
              <a:custGeom>
                <a:avLst/>
                <a:gdLst/>
                <a:ahLst/>
                <a:cxnLst>
                  <a:cxn ang="0">
                    <a:pos x="91" y="17"/>
                  </a:cxn>
                  <a:cxn ang="0">
                    <a:pos x="76" y="19"/>
                  </a:cxn>
                  <a:cxn ang="0">
                    <a:pos x="75" y="25"/>
                  </a:cxn>
                  <a:cxn ang="0">
                    <a:pos x="82" y="39"/>
                  </a:cxn>
                  <a:cxn ang="0">
                    <a:pos x="89" y="60"/>
                  </a:cxn>
                  <a:cxn ang="0">
                    <a:pos x="94" y="63"/>
                  </a:cxn>
                  <a:cxn ang="0">
                    <a:pos x="102" y="71"/>
                  </a:cxn>
                  <a:cxn ang="0">
                    <a:pos x="106" y="83"/>
                  </a:cxn>
                  <a:cxn ang="0">
                    <a:pos x="113" y="90"/>
                  </a:cxn>
                  <a:cxn ang="0">
                    <a:pos x="114" y="98"/>
                  </a:cxn>
                  <a:cxn ang="0">
                    <a:pos x="106" y="107"/>
                  </a:cxn>
                  <a:cxn ang="0">
                    <a:pos x="93" y="114"/>
                  </a:cxn>
                  <a:cxn ang="0">
                    <a:pos x="71" y="109"/>
                  </a:cxn>
                  <a:cxn ang="0">
                    <a:pos x="63" y="107"/>
                  </a:cxn>
                  <a:cxn ang="0">
                    <a:pos x="53" y="93"/>
                  </a:cxn>
                  <a:cxn ang="0">
                    <a:pos x="50" y="87"/>
                  </a:cxn>
                  <a:cxn ang="0">
                    <a:pos x="46" y="75"/>
                  </a:cxn>
                  <a:cxn ang="0">
                    <a:pos x="37" y="71"/>
                  </a:cxn>
                  <a:cxn ang="0">
                    <a:pos x="26" y="69"/>
                  </a:cxn>
                  <a:cxn ang="0">
                    <a:pos x="30" y="75"/>
                  </a:cxn>
                  <a:cxn ang="0">
                    <a:pos x="35" y="87"/>
                  </a:cxn>
                  <a:cxn ang="0">
                    <a:pos x="37" y="100"/>
                  </a:cxn>
                  <a:cxn ang="0">
                    <a:pos x="28" y="100"/>
                  </a:cxn>
                  <a:cxn ang="0">
                    <a:pos x="21" y="90"/>
                  </a:cxn>
                  <a:cxn ang="0">
                    <a:pos x="15" y="80"/>
                  </a:cxn>
                  <a:cxn ang="0">
                    <a:pos x="10" y="93"/>
                  </a:cxn>
                  <a:cxn ang="0">
                    <a:pos x="1" y="90"/>
                  </a:cxn>
                  <a:cxn ang="0">
                    <a:pos x="0" y="78"/>
                  </a:cxn>
                  <a:cxn ang="0">
                    <a:pos x="10" y="63"/>
                  </a:cxn>
                  <a:cxn ang="0">
                    <a:pos x="26" y="43"/>
                  </a:cxn>
                  <a:cxn ang="0">
                    <a:pos x="44" y="29"/>
                  </a:cxn>
                  <a:cxn ang="0">
                    <a:pos x="53" y="17"/>
                  </a:cxn>
                  <a:cxn ang="0">
                    <a:pos x="58" y="8"/>
                  </a:cxn>
                  <a:cxn ang="0">
                    <a:pos x="93" y="0"/>
                  </a:cxn>
                  <a:cxn ang="0">
                    <a:pos x="147" y="19"/>
                  </a:cxn>
                  <a:cxn ang="0">
                    <a:pos x="172" y="39"/>
                  </a:cxn>
                  <a:cxn ang="0">
                    <a:pos x="197" y="43"/>
                  </a:cxn>
                  <a:cxn ang="0">
                    <a:pos x="189" y="49"/>
                  </a:cxn>
                  <a:cxn ang="0">
                    <a:pos x="183" y="60"/>
                  </a:cxn>
                  <a:cxn ang="0">
                    <a:pos x="162" y="69"/>
                  </a:cxn>
                  <a:cxn ang="0">
                    <a:pos x="152" y="83"/>
                  </a:cxn>
                  <a:cxn ang="0">
                    <a:pos x="158" y="98"/>
                  </a:cxn>
                  <a:cxn ang="0">
                    <a:pos x="151" y="95"/>
                  </a:cxn>
                  <a:cxn ang="0">
                    <a:pos x="145" y="100"/>
                  </a:cxn>
                  <a:cxn ang="0">
                    <a:pos x="136" y="95"/>
                  </a:cxn>
                  <a:cxn ang="0">
                    <a:pos x="139" y="90"/>
                  </a:cxn>
                  <a:cxn ang="0">
                    <a:pos x="120" y="78"/>
                  </a:cxn>
                  <a:cxn ang="0">
                    <a:pos x="107" y="60"/>
                  </a:cxn>
                  <a:cxn ang="0">
                    <a:pos x="101" y="51"/>
                  </a:cxn>
                  <a:cxn ang="0">
                    <a:pos x="101" y="25"/>
                  </a:cxn>
                  <a:cxn ang="0">
                    <a:pos x="91" y="17"/>
                  </a:cxn>
                </a:cxnLst>
                <a:rect l="0" t="0" r="r" b="b"/>
                <a:pathLst>
                  <a:path w="198" h="115">
                    <a:moveTo>
                      <a:pt x="91" y="17"/>
                    </a:moveTo>
                    <a:lnTo>
                      <a:pt x="76" y="19"/>
                    </a:lnTo>
                    <a:lnTo>
                      <a:pt x="75" y="25"/>
                    </a:lnTo>
                    <a:lnTo>
                      <a:pt x="82" y="39"/>
                    </a:lnTo>
                    <a:lnTo>
                      <a:pt x="89" y="60"/>
                    </a:lnTo>
                    <a:lnTo>
                      <a:pt x="94" y="63"/>
                    </a:lnTo>
                    <a:lnTo>
                      <a:pt x="102" y="71"/>
                    </a:lnTo>
                    <a:lnTo>
                      <a:pt x="106" y="83"/>
                    </a:lnTo>
                    <a:lnTo>
                      <a:pt x="113" y="90"/>
                    </a:lnTo>
                    <a:lnTo>
                      <a:pt x="114" y="98"/>
                    </a:lnTo>
                    <a:lnTo>
                      <a:pt x="106" y="107"/>
                    </a:lnTo>
                    <a:lnTo>
                      <a:pt x="93" y="114"/>
                    </a:lnTo>
                    <a:lnTo>
                      <a:pt x="71" y="109"/>
                    </a:lnTo>
                    <a:lnTo>
                      <a:pt x="63" y="107"/>
                    </a:lnTo>
                    <a:lnTo>
                      <a:pt x="53" y="93"/>
                    </a:lnTo>
                    <a:lnTo>
                      <a:pt x="50" y="87"/>
                    </a:lnTo>
                    <a:lnTo>
                      <a:pt x="46" y="75"/>
                    </a:lnTo>
                    <a:lnTo>
                      <a:pt x="37" y="71"/>
                    </a:lnTo>
                    <a:lnTo>
                      <a:pt x="26" y="69"/>
                    </a:lnTo>
                    <a:lnTo>
                      <a:pt x="30" y="75"/>
                    </a:lnTo>
                    <a:lnTo>
                      <a:pt x="35" y="87"/>
                    </a:lnTo>
                    <a:lnTo>
                      <a:pt x="37" y="100"/>
                    </a:lnTo>
                    <a:lnTo>
                      <a:pt x="28" y="100"/>
                    </a:lnTo>
                    <a:lnTo>
                      <a:pt x="21" y="90"/>
                    </a:lnTo>
                    <a:lnTo>
                      <a:pt x="15" y="80"/>
                    </a:lnTo>
                    <a:lnTo>
                      <a:pt x="10" y="93"/>
                    </a:lnTo>
                    <a:lnTo>
                      <a:pt x="1" y="90"/>
                    </a:lnTo>
                    <a:lnTo>
                      <a:pt x="0" y="78"/>
                    </a:lnTo>
                    <a:lnTo>
                      <a:pt x="10" y="63"/>
                    </a:lnTo>
                    <a:lnTo>
                      <a:pt x="26" y="43"/>
                    </a:lnTo>
                    <a:lnTo>
                      <a:pt x="44" y="29"/>
                    </a:lnTo>
                    <a:lnTo>
                      <a:pt x="53" y="17"/>
                    </a:lnTo>
                    <a:lnTo>
                      <a:pt x="58" y="8"/>
                    </a:lnTo>
                    <a:lnTo>
                      <a:pt x="93" y="0"/>
                    </a:lnTo>
                    <a:lnTo>
                      <a:pt x="147" y="19"/>
                    </a:lnTo>
                    <a:lnTo>
                      <a:pt x="172" y="39"/>
                    </a:lnTo>
                    <a:lnTo>
                      <a:pt x="197" y="43"/>
                    </a:lnTo>
                    <a:lnTo>
                      <a:pt x="189" y="49"/>
                    </a:lnTo>
                    <a:lnTo>
                      <a:pt x="183" y="60"/>
                    </a:lnTo>
                    <a:lnTo>
                      <a:pt x="162" y="69"/>
                    </a:lnTo>
                    <a:lnTo>
                      <a:pt x="152" y="83"/>
                    </a:lnTo>
                    <a:lnTo>
                      <a:pt x="158" y="98"/>
                    </a:lnTo>
                    <a:lnTo>
                      <a:pt x="151" y="95"/>
                    </a:lnTo>
                    <a:lnTo>
                      <a:pt x="145" y="100"/>
                    </a:lnTo>
                    <a:lnTo>
                      <a:pt x="136" y="95"/>
                    </a:lnTo>
                    <a:lnTo>
                      <a:pt x="139" y="90"/>
                    </a:lnTo>
                    <a:lnTo>
                      <a:pt x="120" y="78"/>
                    </a:lnTo>
                    <a:lnTo>
                      <a:pt x="107" y="60"/>
                    </a:lnTo>
                    <a:lnTo>
                      <a:pt x="101" y="51"/>
                    </a:lnTo>
                    <a:lnTo>
                      <a:pt x="101" y="25"/>
                    </a:lnTo>
                    <a:lnTo>
                      <a:pt x="91" y="17"/>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10" name="Freeform 109"/>
              <p:cNvSpPr>
                <a:spLocks/>
              </p:cNvSpPr>
              <p:nvPr/>
            </p:nvSpPr>
            <p:spPr bwMode="auto">
              <a:xfrm>
                <a:off x="2869974" y="2571942"/>
                <a:ext cx="30159" cy="29719"/>
              </a:xfrm>
              <a:custGeom>
                <a:avLst/>
                <a:gdLst/>
                <a:ahLst/>
                <a:cxnLst>
                  <a:cxn ang="0">
                    <a:pos x="34" y="9"/>
                  </a:cxn>
                  <a:cxn ang="0">
                    <a:pos x="29" y="22"/>
                  </a:cxn>
                  <a:cxn ang="0">
                    <a:pos x="18" y="32"/>
                  </a:cxn>
                  <a:cxn ang="0">
                    <a:pos x="14" y="21"/>
                  </a:cxn>
                  <a:cxn ang="0">
                    <a:pos x="3" y="13"/>
                  </a:cxn>
                  <a:cxn ang="0">
                    <a:pos x="0" y="8"/>
                  </a:cxn>
                  <a:cxn ang="0">
                    <a:pos x="8" y="1"/>
                  </a:cxn>
                  <a:cxn ang="0">
                    <a:pos x="14" y="0"/>
                  </a:cxn>
                  <a:cxn ang="0">
                    <a:pos x="34" y="0"/>
                  </a:cxn>
                  <a:cxn ang="0">
                    <a:pos x="27" y="4"/>
                  </a:cxn>
                  <a:cxn ang="0">
                    <a:pos x="34" y="9"/>
                  </a:cxn>
                </a:cxnLst>
                <a:rect l="0" t="0" r="r" b="b"/>
                <a:pathLst>
                  <a:path w="35" h="33">
                    <a:moveTo>
                      <a:pt x="34" y="9"/>
                    </a:moveTo>
                    <a:lnTo>
                      <a:pt x="29" y="22"/>
                    </a:lnTo>
                    <a:lnTo>
                      <a:pt x="18" y="32"/>
                    </a:lnTo>
                    <a:lnTo>
                      <a:pt x="14" y="21"/>
                    </a:lnTo>
                    <a:lnTo>
                      <a:pt x="3" y="13"/>
                    </a:lnTo>
                    <a:lnTo>
                      <a:pt x="0" y="8"/>
                    </a:lnTo>
                    <a:lnTo>
                      <a:pt x="8" y="1"/>
                    </a:lnTo>
                    <a:lnTo>
                      <a:pt x="14" y="0"/>
                    </a:lnTo>
                    <a:lnTo>
                      <a:pt x="34" y="0"/>
                    </a:lnTo>
                    <a:lnTo>
                      <a:pt x="27" y="4"/>
                    </a:lnTo>
                    <a:lnTo>
                      <a:pt x="34" y="9"/>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11" name="Freeform 110"/>
              <p:cNvSpPr>
                <a:spLocks/>
              </p:cNvSpPr>
              <p:nvPr/>
            </p:nvSpPr>
            <p:spPr bwMode="auto">
              <a:xfrm>
                <a:off x="2933739" y="2483686"/>
                <a:ext cx="1126214" cy="295385"/>
              </a:xfrm>
              <a:custGeom>
                <a:avLst/>
                <a:gdLst/>
                <a:ahLst/>
                <a:cxnLst>
                  <a:cxn ang="0">
                    <a:pos x="110" y="159"/>
                  </a:cxn>
                  <a:cxn ang="0">
                    <a:pos x="146" y="161"/>
                  </a:cxn>
                  <a:cxn ang="0">
                    <a:pos x="145" y="121"/>
                  </a:cxn>
                  <a:cxn ang="0">
                    <a:pos x="137" y="91"/>
                  </a:cxn>
                  <a:cxn ang="0">
                    <a:pos x="123" y="71"/>
                  </a:cxn>
                  <a:cxn ang="0">
                    <a:pos x="99" y="53"/>
                  </a:cxn>
                  <a:cxn ang="0">
                    <a:pos x="160" y="71"/>
                  </a:cxn>
                  <a:cxn ang="0">
                    <a:pos x="182" y="48"/>
                  </a:cxn>
                  <a:cxn ang="0">
                    <a:pos x="160" y="15"/>
                  </a:cxn>
                  <a:cxn ang="0">
                    <a:pos x="328" y="1"/>
                  </a:cxn>
                  <a:cxn ang="0">
                    <a:pos x="1263" y="0"/>
                  </a:cxn>
                  <a:cxn ang="0">
                    <a:pos x="1247" y="21"/>
                  </a:cxn>
                  <a:cxn ang="0">
                    <a:pos x="1241" y="48"/>
                  </a:cxn>
                  <a:cxn ang="0">
                    <a:pos x="1259" y="68"/>
                  </a:cxn>
                  <a:cxn ang="0">
                    <a:pos x="1281" y="58"/>
                  </a:cxn>
                  <a:cxn ang="0">
                    <a:pos x="1306" y="75"/>
                  </a:cxn>
                  <a:cxn ang="0">
                    <a:pos x="1292" y="103"/>
                  </a:cxn>
                  <a:cxn ang="0">
                    <a:pos x="1281" y="126"/>
                  </a:cxn>
                  <a:cxn ang="0">
                    <a:pos x="1251" y="136"/>
                  </a:cxn>
                  <a:cxn ang="0">
                    <a:pos x="1223" y="126"/>
                  </a:cxn>
                  <a:cxn ang="0">
                    <a:pos x="1209" y="98"/>
                  </a:cxn>
                  <a:cxn ang="0">
                    <a:pos x="1191" y="116"/>
                  </a:cxn>
                  <a:cxn ang="0">
                    <a:pos x="1167" y="121"/>
                  </a:cxn>
                  <a:cxn ang="0">
                    <a:pos x="1134" y="124"/>
                  </a:cxn>
                  <a:cxn ang="0">
                    <a:pos x="1119" y="143"/>
                  </a:cxn>
                  <a:cxn ang="0">
                    <a:pos x="1072" y="151"/>
                  </a:cxn>
                  <a:cxn ang="0">
                    <a:pos x="1067" y="184"/>
                  </a:cxn>
                  <a:cxn ang="0">
                    <a:pos x="1074" y="214"/>
                  </a:cxn>
                  <a:cxn ang="0">
                    <a:pos x="1059" y="239"/>
                  </a:cxn>
                  <a:cxn ang="0">
                    <a:pos x="1076" y="264"/>
                  </a:cxn>
                  <a:cxn ang="0">
                    <a:pos x="1059" y="284"/>
                  </a:cxn>
                  <a:cxn ang="0">
                    <a:pos x="1072" y="312"/>
                  </a:cxn>
                  <a:cxn ang="0">
                    <a:pos x="1102" y="327"/>
                  </a:cxn>
                  <a:cxn ang="0">
                    <a:pos x="460" y="317"/>
                  </a:cxn>
                  <a:cxn ang="0">
                    <a:pos x="206" y="315"/>
                  </a:cxn>
                  <a:cxn ang="0">
                    <a:pos x="166" y="259"/>
                  </a:cxn>
                  <a:cxn ang="0">
                    <a:pos x="137" y="239"/>
                  </a:cxn>
                  <a:cxn ang="0">
                    <a:pos x="113" y="234"/>
                  </a:cxn>
                  <a:cxn ang="0">
                    <a:pos x="95" y="194"/>
                  </a:cxn>
                  <a:cxn ang="0">
                    <a:pos x="80" y="184"/>
                  </a:cxn>
                  <a:cxn ang="0">
                    <a:pos x="59" y="219"/>
                  </a:cxn>
                  <a:cxn ang="0">
                    <a:pos x="23" y="194"/>
                  </a:cxn>
                  <a:cxn ang="0">
                    <a:pos x="32" y="161"/>
                  </a:cxn>
                  <a:cxn ang="0">
                    <a:pos x="5" y="137"/>
                  </a:cxn>
                  <a:cxn ang="0">
                    <a:pos x="39" y="121"/>
                  </a:cxn>
                  <a:cxn ang="0">
                    <a:pos x="70" y="117"/>
                  </a:cxn>
                  <a:cxn ang="0">
                    <a:pos x="75" y="144"/>
                  </a:cxn>
                  <a:cxn ang="0">
                    <a:pos x="93" y="128"/>
                  </a:cxn>
                </a:cxnLst>
                <a:rect l="0" t="0" r="r" b="b"/>
                <a:pathLst>
                  <a:path w="1307" h="328">
                    <a:moveTo>
                      <a:pt x="100" y="136"/>
                    </a:moveTo>
                    <a:lnTo>
                      <a:pt x="105" y="148"/>
                    </a:lnTo>
                    <a:lnTo>
                      <a:pt x="110" y="159"/>
                    </a:lnTo>
                    <a:lnTo>
                      <a:pt x="117" y="164"/>
                    </a:lnTo>
                    <a:lnTo>
                      <a:pt x="128" y="168"/>
                    </a:lnTo>
                    <a:lnTo>
                      <a:pt x="146" y="161"/>
                    </a:lnTo>
                    <a:lnTo>
                      <a:pt x="146" y="148"/>
                    </a:lnTo>
                    <a:lnTo>
                      <a:pt x="146" y="131"/>
                    </a:lnTo>
                    <a:lnTo>
                      <a:pt x="145" y="121"/>
                    </a:lnTo>
                    <a:lnTo>
                      <a:pt x="146" y="111"/>
                    </a:lnTo>
                    <a:lnTo>
                      <a:pt x="145" y="101"/>
                    </a:lnTo>
                    <a:lnTo>
                      <a:pt x="137" y="91"/>
                    </a:lnTo>
                    <a:lnTo>
                      <a:pt x="137" y="83"/>
                    </a:lnTo>
                    <a:lnTo>
                      <a:pt x="132" y="75"/>
                    </a:lnTo>
                    <a:lnTo>
                      <a:pt x="123" y="71"/>
                    </a:lnTo>
                    <a:lnTo>
                      <a:pt x="115" y="63"/>
                    </a:lnTo>
                    <a:lnTo>
                      <a:pt x="103" y="63"/>
                    </a:lnTo>
                    <a:lnTo>
                      <a:pt x="99" y="53"/>
                    </a:lnTo>
                    <a:lnTo>
                      <a:pt x="106" y="59"/>
                    </a:lnTo>
                    <a:lnTo>
                      <a:pt x="139" y="63"/>
                    </a:lnTo>
                    <a:lnTo>
                      <a:pt x="160" y="71"/>
                    </a:lnTo>
                    <a:lnTo>
                      <a:pt x="172" y="68"/>
                    </a:lnTo>
                    <a:lnTo>
                      <a:pt x="177" y="63"/>
                    </a:lnTo>
                    <a:lnTo>
                      <a:pt x="182" y="48"/>
                    </a:lnTo>
                    <a:lnTo>
                      <a:pt x="175" y="30"/>
                    </a:lnTo>
                    <a:lnTo>
                      <a:pt x="172" y="21"/>
                    </a:lnTo>
                    <a:lnTo>
                      <a:pt x="160" y="15"/>
                    </a:lnTo>
                    <a:lnTo>
                      <a:pt x="146" y="0"/>
                    </a:lnTo>
                    <a:lnTo>
                      <a:pt x="279" y="1"/>
                    </a:lnTo>
                    <a:lnTo>
                      <a:pt x="328" y="1"/>
                    </a:lnTo>
                    <a:lnTo>
                      <a:pt x="377" y="1"/>
                    </a:lnTo>
                    <a:lnTo>
                      <a:pt x="622" y="1"/>
                    </a:lnTo>
                    <a:lnTo>
                      <a:pt x="1263" y="0"/>
                    </a:lnTo>
                    <a:lnTo>
                      <a:pt x="1264" y="1"/>
                    </a:lnTo>
                    <a:lnTo>
                      <a:pt x="1251" y="13"/>
                    </a:lnTo>
                    <a:lnTo>
                      <a:pt x="1247" y="21"/>
                    </a:lnTo>
                    <a:lnTo>
                      <a:pt x="1241" y="28"/>
                    </a:lnTo>
                    <a:lnTo>
                      <a:pt x="1243" y="35"/>
                    </a:lnTo>
                    <a:lnTo>
                      <a:pt x="1241" y="48"/>
                    </a:lnTo>
                    <a:lnTo>
                      <a:pt x="1249" y="53"/>
                    </a:lnTo>
                    <a:lnTo>
                      <a:pt x="1254" y="59"/>
                    </a:lnTo>
                    <a:lnTo>
                      <a:pt x="1259" y="68"/>
                    </a:lnTo>
                    <a:lnTo>
                      <a:pt x="1269" y="71"/>
                    </a:lnTo>
                    <a:lnTo>
                      <a:pt x="1274" y="68"/>
                    </a:lnTo>
                    <a:lnTo>
                      <a:pt x="1281" y="58"/>
                    </a:lnTo>
                    <a:lnTo>
                      <a:pt x="1292" y="59"/>
                    </a:lnTo>
                    <a:lnTo>
                      <a:pt x="1298" y="68"/>
                    </a:lnTo>
                    <a:lnTo>
                      <a:pt x="1306" y="75"/>
                    </a:lnTo>
                    <a:lnTo>
                      <a:pt x="1303" y="83"/>
                    </a:lnTo>
                    <a:lnTo>
                      <a:pt x="1298" y="91"/>
                    </a:lnTo>
                    <a:lnTo>
                      <a:pt x="1292" y="103"/>
                    </a:lnTo>
                    <a:lnTo>
                      <a:pt x="1298" y="111"/>
                    </a:lnTo>
                    <a:lnTo>
                      <a:pt x="1287" y="121"/>
                    </a:lnTo>
                    <a:lnTo>
                      <a:pt x="1281" y="126"/>
                    </a:lnTo>
                    <a:lnTo>
                      <a:pt x="1267" y="126"/>
                    </a:lnTo>
                    <a:lnTo>
                      <a:pt x="1259" y="131"/>
                    </a:lnTo>
                    <a:lnTo>
                      <a:pt x="1251" y="136"/>
                    </a:lnTo>
                    <a:lnTo>
                      <a:pt x="1236" y="136"/>
                    </a:lnTo>
                    <a:lnTo>
                      <a:pt x="1231" y="128"/>
                    </a:lnTo>
                    <a:lnTo>
                      <a:pt x="1223" y="126"/>
                    </a:lnTo>
                    <a:lnTo>
                      <a:pt x="1225" y="111"/>
                    </a:lnTo>
                    <a:lnTo>
                      <a:pt x="1218" y="106"/>
                    </a:lnTo>
                    <a:lnTo>
                      <a:pt x="1209" y="98"/>
                    </a:lnTo>
                    <a:lnTo>
                      <a:pt x="1199" y="98"/>
                    </a:lnTo>
                    <a:lnTo>
                      <a:pt x="1194" y="106"/>
                    </a:lnTo>
                    <a:lnTo>
                      <a:pt x="1191" y="116"/>
                    </a:lnTo>
                    <a:lnTo>
                      <a:pt x="1179" y="110"/>
                    </a:lnTo>
                    <a:lnTo>
                      <a:pt x="1169" y="111"/>
                    </a:lnTo>
                    <a:lnTo>
                      <a:pt x="1167" y="121"/>
                    </a:lnTo>
                    <a:lnTo>
                      <a:pt x="1152" y="117"/>
                    </a:lnTo>
                    <a:lnTo>
                      <a:pt x="1139" y="116"/>
                    </a:lnTo>
                    <a:lnTo>
                      <a:pt x="1134" y="124"/>
                    </a:lnTo>
                    <a:lnTo>
                      <a:pt x="1136" y="136"/>
                    </a:lnTo>
                    <a:lnTo>
                      <a:pt x="1129" y="143"/>
                    </a:lnTo>
                    <a:lnTo>
                      <a:pt x="1119" y="143"/>
                    </a:lnTo>
                    <a:lnTo>
                      <a:pt x="1104" y="148"/>
                    </a:lnTo>
                    <a:lnTo>
                      <a:pt x="1082" y="148"/>
                    </a:lnTo>
                    <a:lnTo>
                      <a:pt x="1072" y="151"/>
                    </a:lnTo>
                    <a:lnTo>
                      <a:pt x="1067" y="168"/>
                    </a:lnTo>
                    <a:lnTo>
                      <a:pt x="1064" y="176"/>
                    </a:lnTo>
                    <a:lnTo>
                      <a:pt x="1067" y="184"/>
                    </a:lnTo>
                    <a:lnTo>
                      <a:pt x="1078" y="194"/>
                    </a:lnTo>
                    <a:lnTo>
                      <a:pt x="1078" y="202"/>
                    </a:lnTo>
                    <a:lnTo>
                      <a:pt x="1074" y="214"/>
                    </a:lnTo>
                    <a:lnTo>
                      <a:pt x="1067" y="219"/>
                    </a:lnTo>
                    <a:lnTo>
                      <a:pt x="1064" y="228"/>
                    </a:lnTo>
                    <a:lnTo>
                      <a:pt x="1059" y="239"/>
                    </a:lnTo>
                    <a:lnTo>
                      <a:pt x="1065" y="247"/>
                    </a:lnTo>
                    <a:lnTo>
                      <a:pt x="1072" y="257"/>
                    </a:lnTo>
                    <a:lnTo>
                      <a:pt x="1076" y="264"/>
                    </a:lnTo>
                    <a:lnTo>
                      <a:pt x="1078" y="277"/>
                    </a:lnTo>
                    <a:lnTo>
                      <a:pt x="1065" y="280"/>
                    </a:lnTo>
                    <a:lnTo>
                      <a:pt x="1059" y="284"/>
                    </a:lnTo>
                    <a:lnTo>
                      <a:pt x="1059" y="294"/>
                    </a:lnTo>
                    <a:lnTo>
                      <a:pt x="1065" y="306"/>
                    </a:lnTo>
                    <a:lnTo>
                      <a:pt x="1072" y="312"/>
                    </a:lnTo>
                    <a:lnTo>
                      <a:pt x="1082" y="312"/>
                    </a:lnTo>
                    <a:lnTo>
                      <a:pt x="1089" y="317"/>
                    </a:lnTo>
                    <a:lnTo>
                      <a:pt x="1102" y="327"/>
                    </a:lnTo>
                    <a:lnTo>
                      <a:pt x="702" y="320"/>
                    </a:lnTo>
                    <a:lnTo>
                      <a:pt x="565" y="320"/>
                    </a:lnTo>
                    <a:lnTo>
                      <a:pt x="460" y="317"/>
                    </a:lnTo>
                    <a:lnTo>
                      <a:pt x="453" y="317"/>
                    </a:lnTo>
                    <a:lnTo>
                      <a:pt x="353" y="317"/>
                    </a:lnTo>
                    <a:lnTo>
                      <a:pt x="206" y="315"/>
                    </a:lnTo>
                    <a:lnTo>
                      <a:pt x="205" y="306"/>
                    </a:lnTo>
                    <a:lnTo>
                      <a:pt x="179" y="267"/>
                    </a:lnTo>
                    <a:lnTo>
                      <a:pt x="166" y="259"/>
                    </a:lnTo>
                    <a:lnTo>
                      <a:pt x="155" y="257"/>
                    </a:lnTo>
                    <a:lnTo>
                      <a:pt x="145" y="244"/>
                    </a:lnTo>
                    <a:lnTo>
                      <a:pt x="137" y="239"/>
                    </a:lnTo>
                    <a:lnTo>
                      <a:pt x="132" y="229"/>
                    </a:lnTo>
                    <a:lnTo>
                      <a:pt x="126" y="235"/>
                    </a:lnTo>
                    <a:lnTo>
                      <a:pt x="113" y="234"/>
                    </a:lnTo>
                    <a:lnTo>
                      <a:pt x="110" y="219"/>
                    </a:lnTo>
                    <a:lnTo>
                      <a:pt x="100" y="209"/>
                    </a:lnTo>
                    <a:lnTo>
                      <a:pt x="95" y="194"/>
                    </a:lnTo>
                    <a:lnTo>
                      <a:pt x="99" y="176"/>
                    </a:lnTo>
                    <a:lnTo>
                      <a:pt x="83" y="176"/>
                    </a:lnTo>
                    <a:lnTo>
                      <a:pt x="80" y="184"/>
                    </a:lnTo>
                    <a:lnTo>
                      <a:pt x="75" y="194"/>
                    </a:lnTo>
                    <a:lnTo>
                      <a:pt x="63" y="194"/>
                    </a:lnTo>
                    <a:lnTo>
                      <a:pt x="59" y="219"/>
                    </a:lnTo>
                    <a:lnTo>
                      <a:pt x="37" y="214"/>
                    </a:lnTo>
                    <a:lnTo>
                      <a:pt x="33" y="199"/>
                    </a:lnTo>
                    <a:lnTo>
                      <a:pt x="23" y="194"/>
                    </a:lnTo>
                    <a:lnTo>
                      <a:pt x="17" y="182"/>
                    </a:lnTo>
                    <a:lnTo>
                      <a:pt x="26" y="174"/>
                    </a:lnTo>
                    <a:lnTo>
                      <a:pt x="32" y="161"/>
                    </a:lnTo>
                    <a:lnTo>
                      <a:pt x="23" y="137"/>
                    </a:lnTo>
                    <a:lnTo>
                      <a:pt x="13" y="136"/>
                    </a:lnTo>
                    <a:lnTo>
                      <a:pt x="5" y="137"/>
                    </a:lnTo>
                    <a:lnTo>
                      <a:pt x="0" y="131"/>
                    </a:lnTo>
                    <a:lnTo>
                      <a:pt x="13" y="121"/>
                    </a:lnTo>
                    <a:lnTo>
                      <a:pt x="39" y="121"/>
                    </a:lnTo>
                    <a:lnTo>
                      <a:pt x="46" y="116"/>
                    </a:lnTo>
                    <a:lnTo>
                      <a:pt x="65" y="111"/>
                    </a:lnTo>
                    <a:lnTo>
                      <a:pt x="70" y="117"/>
                    </a:lnTo>
                    <a:lnTo>
                      <a:pt x="63" y="121"/>
                    </a:lnTo>
                    <a:lnTo>
                      <a:pt x="65" y="128"/>
                    </a:lnTo>
                    <a:lnTo>
                      <a:pt x="75" y="144"/>
                    </a:lnTo>
                    <a:lnTo>
                      <a:pt x="79" y="161"/>
                    </a:lnTo>
                    <a:lnTo>
                      <a:pt x="80" y="144"/>
                    </a:lnTo>
                    <a:lnTo>
                      <a:pt x="93" y="128"/>
                    </a:lnTo>
                    <a:lnTo>
                      <a:pt x="100" y="136"/>
                    </a:lnTo>
                  </a:path>
                </a:pathLst>
              </a:custGeom>
              <a:solidFill>
                <a:srgbClr val="999999"/>
              </a:solidFill>
              <a:ln w="12700" cap="rnd" cmpd="sng">
                <a:no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12" name="Freeform 111"/>
              <p:cNvSpPr>
                <a:spLocks/>
              </p:cNvSpPr>
              <p:nvPr/>
            </p:nvSpPr>
            <p:spPr bwMode="auto">
              <a:xfrm>
                <a:off x="2963036" y="2527814"/>
                <a:ext cx="47393" cy="45928"/>
              </a:xfrm>
              <a:custGeom>
                <a:avLst/>
                <a:gdLst/>
                <a:ahLst/>
                <a:cxnLst>
                  <a:cxn ang="0">
                    <a:pos x="54" y="47"/>
                  </a:cxn>
                  <a:cxn ang="0">
                    <a:pos x="40" y="42"/>
                  </a:cxn>
                  <a:cxn ang="0">
                    <a:pos x="24" y="45"/>
                  </a:cxn>
                  <a:cxn ang="0">
                    <a:pos x="17" y="50"/>
                  </a:cxn>
                  <a:cxn ang="0">
                    <a:pos x="8" y="50"/>
                  </a:cxn>
                  <a:cxn ang="0">
                    <a:pos x="0" y="30"/>
                  </a:cxn>
                  <a:cxn ang="0">
                    <a:pos x="5" y="22"/>
                  </a:cxn>
                  <a:cxn ang="0">
                    <a:pos x="0" y="8"/>
                  </a:cxn>
                  <a:cxn ang="0">
                    <a:pos x="1" y="0"/>
                  </a:cxn>
                  <a:cxn ang="0">
                    <a:pos x="8" y="5"/>
                  </a:cxn>
                  <a:cxn ang="0">
                    <a:pos x="12" y="13"/>
                  </a:cxn>
                  <a:cxn ang="0">
                    <a:pos x="32" y="28"/>
                  </a:cxn>
                  <a:cxn ang="0">
                    <a:pos x="40" y="30"/>
                  </a:cxn>
                  <a:cxn ang="0">
                    <a:pos x="47" y="40"/>
                  </a:cxn>
                  <a:cxn ang="0">
                    <a:pos x="54" y="47"/>
                  </a:cxn>
                </a:cxnLst>
                <a:rect l="0" t="0" r="r" b="b"/>
                <a:pathLst>
                  <a:path w="55" h="51">
                    <a:moveTo>
                      <a:pt x="54" y="47"/>
                    </a:moveTo>
                    <a:lnTo>
                      <a:pt x="40" y="42"/>
                    </a:lnTo>
                    <a:lnTo>
                      <a:pt x="24" y="45"/>
                    </a:lnTo>
                    <a:lnTo>
                      <a:pt x="17" y="50"/>
                    </a:lnTo>
                    <a:lnTo>
                      <a:pt x="8" y="50"/>
                    </a:lnTo>
                    <a:lnTo>
                      <a:pt x="0" y="30"/>
                    </a:lnTo>
                    <a:lnTo>
                      <a:pt x="5" y="22"/>
                    </a:lnTo>
                    <a:lnTo>
                      <a:pt x="0" y="8"/>
                    </a:lnTo>
                    <a:lnTo>
                      <a:pt x="1" y="0"/>
                    </a:lnTo>
                    <a:lnTo>
                      <a:pt x="8" y="5"/>
                    </a:lnTo>
                    <a:lnTo>
                      <a:pt x="12" y="13"/>
                    </a:lnTo>
                    <a:lnTo>
                      <a:pt x="32" y="28"/>
                    </a:lnTo>
                    <a:lnTo>
                      <a:pt x="40" y="30"/>
                    </a:lnTo>
                    <a:lnTo>
                      <a:pt x="47" y="40"/>
                    </a:lnTo>
                    <a:lnTo>
                      <a:pt x="54" y="47"/>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13" name="Freeform 112"/>
              <p:cNvSpPr>
                <a:spLocks/>
              </p:cNvSpPr>
              <p:nvPr/>
            </p:nvSpPr>
            <p:spPr bwMode="auto">
              <a:xfrm>
                <a:off x="2913059" y="2507100"/>
                <a:ext cx="43946" cy="46829"/>
              </a:xfrm>
              <a:custGeom>
                <a:avLst/>
                <a:gdLst/>
                <a:ahLst/>
                <a:cxnLst>
                  <a:cxn ang="0">
                    <a:pos x="35" y="51"/>
                  </a:cxn>
                  <a:cxn ang="0">
                    <a:pos x="22" y="51"/>
                  </a:cxn>
                  <a:cxn ang="0">
                    <a:pos x="18" y="31"/>
                  </a:cxn>
                  <a:cxn ang="0">
                    <a:pos x="5" y="23"/>
                  </a:cxn>
                  <a:cxn ang="0">
                    <a:pos x="0" y="15"/>
                  </a:cxn>
                  <a:cxn ang="0">
                    <a:pos x="7" y="10"/>
                  </a:cxn>
                  <a:cxn ang="0">
                    <a:pos x="13" y="1"/>
                  </a:cxn>
                  <a:cxn ang="0">
                    <a:pos x="18" y="0"/>
                  </a:cxn>
                  <a:cxn ang="0">
                    <a:pos x="28" y="0"/>
                  </a:cxn>
                  <a:cxn ang="0">
                    <a:pos x="33" y="10"/>
                  </a:cxn>
                  <a:cxn ang="0">
                    <a:pos x="41" y="20"/>
                  </a:cxn>
                  <a:cxn ang="0">
                    <a:pos x="50" y="31"/>
                  </a:cxn>
                  <a:cxn ang="0">
                    <a:pos x="38" y="36"/>
                  </a:cxn>
                  <a:cxn ang="0">
                    <a:pos x="41" y="44"/>
                  </a:cxn>
                  <a:cxn ang="0">
                    <a:pos x="35" y="51"/>
                  </a:cxn>
                </a:cxnLst>
                <a:rect l="0" t="0" r="r" b="b"/>
                <a:pathLst>
                  <a:path w="51" h="52">
                    <a:moveTo>
                      <a:pt x="35" y="51"/>
                    </a:moveTo>
                    <a:lnTo>
                      <a:pt x="22" y="51"/>
                    </a:lnTo>
                    <a:lnTo>
                      <a:pt x="18" y="31"/>
                    </a:lnTo>
                    <a:lnTo>
                      <a:pt x="5" y="23"/>
                    </a:lnTo>
                    <a:lnTo>
                      <a:pt x="0" y="15"/>
                    </a:lnTo>
                    <a:lnTo>
                      <a:pt x="7" y="10"/>
                    </a:lnTo>
                    <a:lnTo>
                      <a:pt x="13" y="1"/>
                    </a:lnTo>
                    <a:lnTo>
                      <a:pt x="18" y="0"/>
                    </a:lnTo>
                    <a:lnTo>
                      <a:pt x="28" y="0"/>
                    </a:lnTo>
                    <a:lnTo>
                      <a:pt x="33" y="10"/>
                    </a:lnTo>
                    <a:lnTo>
                      <a:pt x="41" y="20"/>
                    </a:lnTo>
                    <a:lnTo>
                      <a:pt x="50" y="31"/>
                    </a:lnTo>
                    <a:lnTo>
                      <a:pt x="38" y="36"/>
                    </a:lnTo>
                    <a:lnTo>
                      <a:pt x="41" y="44"/>
                    </a:lnTo>
                    <a:lnTo>
                      <a:pt x="35" y="51"/>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14" name="Freeform 113"/>
              <p:cNvSpPr>
                <a:spLocks/>
              </p:cNvSpPr>
              <p:nvPr/>
            </p:nvSpPr>
            <p:spPr bwMode="auto">
              <a:xfrm>
                <a:off x="2464124" y="4451418"/>
                <a:ext cx="53424" cy="47730"/>
              </a:xfrm>
              <a:custGeom>
                <a:avLst/>
                <a:gdLst/>
                <a:ahLst/>
                <a:cxnLst>
                  <a:cxn ang="0">
                    <a:pos x="51" y="52"/>
                  </a:cxn>
                  <a:cxn ang="0">
                    <a:pos x="42" y="49"/>
                  </a:cxn>
                  <a:cxn ang="0">
                    <a:pos x="30" y="44"/>
                  </a:cxn>
                  <a:cxn ang="0">
                    <a:pos x="23" y="33"/>
                  </a:cxn>
                  <a:cxn ang="0">
                    <a:pos x="8" y="24"/>
                  </a:cxn>
                  <a:cxn ang="0">
                    <a:pos x="0" y="22"/>
                  </a:cxn>
                  <a:cxn ang="0">
                    <a:pos x="0" y="0"/>
                  </a:cxn>
                  <a:cxn ang="0">
                    <a:pos x="13" y="5"/>
                  </a:cxn>
                  <a:cxn ang="0">
                    <a:pos x="21" y="13"/>
                  </a:cxn>
                  <a:cxn ang="0">
                    <a:pos x="36" y="28"/>
                  </a:cxn>
                  <a:cxn ang="0">
                    <a:pos x="51" y="39"/>
                  </a:cxn>
                  <a:cxn ang="0">
                    <a:pos x="61" y="44"/>
                  </a:cxn>
                  <a:cxn ang="0">
                    <a:pos x="51" y="52"/>
                  </a:cxn>
                </a:cxnLst>
                <a:rect l="0" t="0" r="r" b="b"/>
                <a:pathLst>
                  <a:path w="62" h="53">
                    <a:moveTo>
                      <a:pt x="51" y="52"/>
                    </a:moveTo>
                    <a:lnTo>
                      <a:pt x="42" y="49"/>
                    </a:lnTo>
                    <a:lnTo>
                      <a:pt x="30" y="44"/>
                    </a:lnTo>
                    <a:lnTo>
                      <a:pt x="23" y="33"/>
                    </a:lnTo>
                    <a:lnTo>
                      <a:pt x="8" y="24"/>
                    </a:lnTo>
                    <a:lnTo>
                      <a:pt x="0" y="22"/>
                    </a:lnTo>
                    <a:lnTo>
                      <a:pt x="0" y="0"/>
                    </a:lnTo>
                    <a:lnTo>
                      <a:pt x="13" y="5"/>
                    </a:lnTo>
                    <a:lnTo>
                      <a:pt x="21" y="13"/>
                    </a:lnTo>
                    <a:lnTo>
                      <a:pt x="36" y="28"/>
                    </a:lnTo>
                    <a:lnTo>
                      <a:pt x="51" y="39"/>
                    </a:lnTo>
                    <a:lnTo>
                      <a:pt x="61" y="44"/>
                    </a:lnTo>
                    <a:lnTo>
                      <a:pt x="51" y="52"/>
                    </a:lnTo>
                  </a:path>
                </a:pathLst>
              </a:custGeom>
              <a:solidFill>
                <a:srgbClr val="FAD62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15" name="Freeform 114"/>
              <p:cNvSpPr>
                <a:spLocks/>
              </p:cNvSpPr>
              <p:nvPr/>
            </p:nvSpPr>
            <p:spPr bwMode="auto">
              <a:xfrm>
                <a:off x="2293512" y="4294720"/>
                <a:ext cx="300726" cy="204427"/>
              </a:xfrm>
              <a:custGeom>
                <a:avLst/>
                <a:gdLst/>
                <a:ahLst/>
                <a:cxnLst>
                  <a:cxn ang="0">
                    <a:pos x="290" y="226"/>
                  </a:cxn>
                  <a:cxn ang="0">
                    <a:pos x="272" y="219"/>
                  </a:cxn>
                  <a:cxn ang="0">
                    <a:pos x="262" y="212"/>
                  </a:cxn>
                  <a:cxn ang="0">
                    <a:pos x="237" y="187"/>
                  </a:cxn>
                  <a:cxn ang="0">
                    <a:pos x="228" y="186"/>
                  </a:cxn>
                  <a:cxn ang="0">
                    <a:pos x="212" y="163"/>
                  </a:cxn>
                  <a:cxn ang="0">
                    <a:pos x="198" y="151"/>
                  </a:cxn>
                  <a:cxn ang="0">
                    <a:pos x="198" y="141"/>
                  </a:cxn>
                  <a:cxn ang="0">
                    <a:pos x="193" y="131"/>
                  </a:cxn>
                  <a:cxn ang="0">
                    <a:pos x="175" y="116"/>
                  </a:cxn>
                  <a:cxn ang="0">
                    <a:pos x="164" y="109"/>
                  </a:cxn>
                  <a:cxn ang="0">
                    <a:pos x="151" y="106"/>
                  </a:cxn>
                  <a:cxn ang="0">
                    <a:pos x="124" y="116"/>
                  </a:cxn>
                  <a:cxn ang="0">
                    <a:pos x="109" y="118"/>
                  </a:cxn>
                  <a:cxn ang="0">
                    <a:pos x="98" y="118"/>
                  </a:cxn>
                  <a:cxn ang="0">
                    <a:pos x="84" y="121"/>
                  </a:cxn>
                  <a:cxn ang="0">
                    <a:pos x="74" y="116"/>
                  </a:cxn>
                  <a:cxn ang="0">
                    <a:pos x="65" y="116"/>
                  </a:cxn>
                  <a:cxn ang="0">
                    <a:pos x="57" y="109"/>
                  </a:cxn>
                  <a:cxn ang="0">
                    <a:pos x="42" y="109"/>
                  </a:cxn>
                  <a:cxn ang="0">
                    <a:pos x="34" y="104"/>
                  </a:cxn>
                  <a:cxn ang="0">
                    <a:pos x="32" y="95"/>
                  </a:cxn>
                  <a:cxn ang="0">
                    <a:pos x="32" y="84"/>
                  </a:cxn>
                  <a:cxn ang="0">
                    <a:pos x="27" y="75"/>
                  </a:cxn>
                  <a:cxn ang="0">
                    <a:pos x="19" y="70"/>
                  </a:cxn>
                  <a:cxn ang="0">
                    <a:pos x="5" y="71"/>
                  </a:cxn>
                  <a:cxn ang="0">
                    <a:pos x="1" y="80"/>
                  </a:cxn>
                  <a:cxn ang="0">
                    <a:pos x="0" y="84"/>
                  </a:cxn>
                  <a:cxn ang="0">
                    <a:pos x="3" y="0"/>
                  </a:cxn>
                  <a:cxn ang="0">
                    <a:pos x="116" y="3"/>
                  </a:cxn>
                  <a:cxn ang="0">
                    <a:pos x="252" y="8"/>
                  </a:cxn>
                  <a:cxn ang="0">
                    <a:pos x="281" y="8"/>
                  </a:cxn>
                  <a:cxn ang="0">
                    <a:pos x="348" y="8"/>
                  </a:cxn>
                  <a:cxn ang="0">
                    <a:pos x="343" y="206"/>
                  </a:cxn>
                  <a:cxn ang="0">
                    <a:pos x="334" y="211"/>
                  </a:cxn>
                  <a:cxn ang="0">
                    <a:pos x="321" y="211"/>
                  </a:cxn>
                  <a:cxn ang="0">
                    <a:pos x="303" y="223"/>
                  </a:cxn>
                  <a:cxn ang="0">
                    <a:pos x="290" y="226"/>
                  </a:cxn>
                </a:cxnLst>
                <a:rect l="0" t="0" r="r" b="b"/>
                <a:pathLst>
                  <a:path w="349" h="227">
                    <a:moveTo>
                      <a:pt x="290" y="226"/>
                    </a:moveTo>
                    <a:lnTo>
                      <a:pt x="272" y="219"/>
                    </a:lnTo>
                    <a:lnTo>
                      <a:pt x="262" y="212"/>
                    </a:lnTo>
                    <a:lnTo>
                      <a:pt x="237" y="187"/>
                    </a:lnTo>
                    <a:lnTo>
                      <a:pt x="228" y="186"/>
                    </a:lnTo>
                    <a:lnTo>
                      <a:pt x="212" y="163"/>
                    </a:lnTo>
                    <a:lnTo>
                      <a:pt x="198" y="151"/>
                    </a:lnTo>
                    <a:lnTo>
                      <a:pt x="198" y="141"/>
                    </a:lnTo>
                    <a:lnTo>
                      <a:pt x="193" y="131"/>
                    </a:lnTo>
                    <a:lnTo>
                      <a:pt x="175" y="116"/>
                    </a:lnTo>
                    <a:lnTo>
                      <a:pt x="164" y="109"/>
                    </a:lnTo>
                    <a:lnTo>
                      <a:pt x="151" y="106"/>
                    </a:lnTo>
                    <a:lnTo>
                      <a:pt x="124" y="116"/>
                    </a:lnTo>
                    <a:lnTo>
                      <a:pt x="109" y="118"/>
                    </a:lnTo>
                    <a:lnTo>
                      <a:pt x="98" y="118"/>
                    </a:lnTo>
                    <a:lnTo>
                      <a:pt x="84" y="121"/>
                    </a:lnTo>
                    <a:lnTo>
                      <a:pt x="74" y="116"/>
                    </a:lnTo>
                    <a:lnTo>
                      <a:pt x="65" y="116"/>
                    </a:lnTo>
                    <a:lnTo>
                      <a:pt x="57" y="109"/>
                    </a:lnTo>
                    <a:lnTo>
                      <a:pt x="42" y="109"/>
                    </a:lnTo>
                    <a:lnTo>
                      <a:pt x="34" y="104"/>
                    </a:lnTo>
                    <a:lnTo>
                      <a:pt x="32" y="95"/>
                    </a:lnTo>
                    <a:lnTo>
                      <a:pt x="32" y="84"/>
                    </a:lnTo>
                    <a:lnTo>
                      <a:pt x="27" y="75"/>
                    </a:lnTo>
                    <a:lnTo>
                      <a:pt x="19" y="70"/>
                    </a:lnTo>
                    <a:lnTo>
                      <a:pt x="5" y="71"/>
                    </a:lnTo>
                    <a:lnTo>
                      <a:pt x="1" y="80"/>
                    </a:lnTo>
                    <a:lnTo>
                      <a:pt x="0" y="84"/>
                    </a:lnTo>
                    <a:lnTo>
                      <a:pt x="3" y="0"/>
                    </a:lnTo>
                    <a:lnTo>
                      <a:pt x="116" y="3"/>
                    </a:lnTo>
                    <a:lnTo>
                      <a:pt x="252" y="8"/>
                    </a:lnTo>
                    <a:lnTo>
                      <a:pt x="281" y="8"/>
                    </a:lnTo>
                    <a:lnTo>
                      <a:pt x="348" y="8"/>
                    </a:lnTo>
                    <a:lnTo>
                      <a:pt x="343" y="206"/>
                    </a:lnTo>
                    <a:lnTo>
                      <a:pt x="334" y="211"/>
                    </a:lnTo>
                    <a:lnTo>
                      <a:pt x="321" y="211"/>
                    </a:lnTo>
                    <a:lnTo>
                      <a:pt x="303" y="223"/>
                    </a:lnTo>
                    <a:lnTo>
                      <a:pt x="290" y="226"/>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16" name="Freeform 115"/>
              <p:cNvSpPr>
                <a:spLocks/>
              </p:cNvSpPr>
              <p:nvPr/>
            </p:nvSpPr>
            <p:spPr bwMode="auto">
              <a:xfrm>
                <a:off x="2882039" y="2192804"/>
                <a:ext cx="1197733" cy="296285"/>
              </a:xfrm>
              <a:custGeom>
                <a:avLst/>
                <a:gdLst/>
                <a:ahLst/>
                <a:cxnLst>
                  <a:cxn ang="0">
                    <a:pos x="187" y="3"/>
                  </a:cxn>
                  <a:cxn ang="0">
                    <a:pos x="452" y="6"/>
                  </a:cxn>
                  <a:cxn ang="0">
                    <a:pos x="1257" y="25"/>
                  </a:cxn>
                  <a:cxn ang="0">
                    <a:pos x="1239" y="35"/>
                  </a:cxn>
                  <a:cxn ang="0">
                    <a:pos x="1255" y="53"/>
                  </a:cxn>
                  <a:cxn ang="0">
                    <a:pos x="1268" y="61"/>
                  </a:cxn>
                  <a:cxn ang="0">
                    <a:pos x="1284" y="65"/>
                  </a:cxn>
                  <a:cxn ang="0">
                    <a:pos x="1306" y="53"/>
                  </a:cxn>
                  <a:cxn ang="0">
                    <a:pos x="1322" y="72"/>
                  </a:cxn>
                  <a:cxn ang="0">
                    <a:pos x="1312" y="81"/>
                  </a:cxn>
                  <a:cxn ang="0">
                    <a:pos x="1314" y="103"/>
                  </a:cxn>
                  <a:cxn ang="0">
                    <a:pos x="1314" y="121"/>
                  </a:cxn>
                  <a:cxn ang="0">
                    <a:pos x="1324" y="133"/>
                  </a:cxn>
                  <a:cxn ang="0">
                    <a:pos x="1341" y="146"/>
                  </a:cxn>
                  <a:cxn ang="0">
                    <a:pos x="1335" y="166"/>
                  </a:cxn>
                  <a:cxn ang="0">
                    <a:pos x="1335" y="193"/>
                  </a:cxn>
                  <a:cxn ang="0">
                    <a:pos x="1337" y="214"/>
                  </a:cxn>
                  <a:cxn ang="0">
                    <a:pos x="1352" y="221"/>
                  </a:cxn>
                  <a:cxn ang="0">
                    <a:pos x="1367" y="246"/>
                  </a:cxn>
                  <a:cxn ang="0">
                    <a:pos x="1389" y="263"/>
                  </a:cxn>
                  <a:cxn ang="0">
                    <a:pos x="1372" y="271"/>
                  </a:cxn>
                  <a:cxn ang="0">
                    <a:pos x="1367" y="291"/>
                  </a:cxn>
                  <a:cxn ang="0">
                    <a:pos x="1350" y="300"/>
                  </a:cxn>
                  <a:cxn ang="0">
                    <a:pos x="1344" y="318"/>
                  </a:cxn>
                  <a:cxn ang="0">
                    <a:pos x="1324" y="323"/>
                  </a:cxn>
                  <a:cxn ang="0">
                    <a:pos x="437" y="328"/>
                  </a:cxn>
                  <a:cxn ang="0">
                    <a:pos x="339" y="328"/>
                  </a:cxn>
                  <a:cxn ang="0">
                    <a:pos x="212" y="300"/>
                  </a:cxn>
                  <a:cxn ang="0">
                    <a:pos x="210" y="278"/>
                  </a:cxn>
                  <a:cxn ang="0">
                    <a:pos x="199" y="258"/>
                  </a:cxn>
                  <a:cxn ang="0">
                    <a:pos x="214" y="234"/>
                  </a:cxn>
                  <a:cxn ang="0">
                    <a:pos x="199" y="220"/>
                  </a:cxn>
                  <a:cxn ang="0">
                    <a:pos x="165" y="201"/>
                  </a:cxn>
                  <a:cxn ang="0">
                    <a:pos x="143" y="216"/>
                  </a:cxn>
                  <a:cxn ang="0">
                    <a:pos x="119" y="240"/>
                  </a:cxn>
                  <a:cxn ang="0">
                    <a:pos x="105" y="245"/>
                  </a:cxn>
                  <a:cxn ang="0">
                    <a:pos x="105" y="221"/>
                  </a:cxn>
                  <a:cxn ang="0">
                    <a:pos x="117" y="196"/>
                  </a:cxn>
                  <a:cxn ang="0">
                    <a:pos x="105" y="186"/>
                  </a:cxn>
                  <a:cxn ang="0">
                    <a:pos x="83" y="180"/>
                  </a:cxn>
                  <a:cxn ang="0">
                    <a:pos x="73" y="196"/>
                  </a:cxn>
                  <a:cxn ang="0">
                    <a:pos x="66" y="166"/>
                  </a:cxn>
                  <a:cxn ang="0">
                    <a:pos x="63" y="143"/>
                  </a:cxn>
                  <a:cxn ang="0">
                    <a:pos x="45" y="126"/>
                  </a:cxn>
                  <a:cxn ang="0">
                    <a:pos x="19" y="106"/>
                  </a:cxn>
                  <a:cxn ang="0">
                    <a:pos x="32" y="88"/>
                  </a:cxn>
                  <a:cxn ang="0">
                    <a:pos x="46" y="73"/>
                  </a:cxn>
                  <a:cxn ang="0">
                    <a:pos x="35" y="58"/>
                  </a:cxn>
                  <a:cxn ang="0">
                    <a:pos x="19" y="61"/>
                  </a:cxn>
                  <a:cxn ang="0">
                    <a:pos x="0" y="45"/>
                  </a:cxn>
                  <a:cxn ang="0">
                    <a:pos x="10" y="30"/>
                  </a:cxn>
                  <a:cxn ang="0">
                    <a:pos x="30" y="6"/>
                  </a:cxn>
                  <a:cxn ang="0">
                    <a:pos x="41" y="0"/>
                  </a:cxn>
                </a:cxnLst>
                <a:rect l="0" t="0" r="r" b="b"/>
                <a:pathLst>
                  <a:path w="1390" h="329">
                    <a:moveTo>
                      <a:pt x="41" y="0"/>
                    </a:moveTo>
                    <a:lnTo>
                      <a:pt x="187" y="3"/>
                    </a:lnTo>
                    <a:lnTo>
                      <a:pt x="274" y="3"/>
                    </a:lnTo>
                    <a:lnTo>
                      <a:pt x="452" y="6"/>
                    </a:lnTo>
                    <a:lnTo>
                      <a:pt x="1260" y="15"/>
                    </a:lnTo>
                    <a:lnTo>
                      <a:pt x="1257" y="25"/>
                    </a:lnTo>
                    <a:lnTo>
                      <a:pt x="1254" y="33"/>
                    </a:lnTo>
                    <a:lnTo>
                      <a:pt x="1239" y="35"/>
                    </a:lnTo>
                    <a:lnTo>
                      <a:pt x="1244" y="48"/>
                    </a:lnTo>
                    <a:lnTo>
                      <a:pt x="1255" y="53"/>
                    </a:lnTo>
                    <a:lnTo>
                      <a:pt x="1260" y="58"/>
                    </a:lnTo>
                    <a:lnTo>
                      <a:pt x="1268" y="61"/>
                    </a:lnTo>
                    <a:lnTo>
                      <a:pt x="1277" y="72"/>
                    </a:lnTo>
                    <a:lnTo>
                      <a:pt x="1284" y="65"/>
                    </a:lnTo>
                    <a:lnTo>
                      <a:pt x="1294" y="58"/>
                    </a:lnTo>
                    <a:lnTo>
                      <a:pt x="1306" y="53"/>
                    </a:lnTo>
                    <a:lnTo>
                      <a:pt x="1314" y="58"/>
                    </a:lnTo>
                    <a:lnTo>
                      <a:pt x="1322" y="72"/>
                    </a:lnTo>
                    <a:lnTo>
                      <a:pt x="1319" y="81"/>
                    </a:lnTo>
                    <a:lnTo>
                      <a:pt x="1312" y="81"/>
                    </a:lnTo>
                    <a:lnTo>
                      <a:pt x="1314" y="95"/>
                    </a:lnTo>
                    <a:lnTo>
                      <a:pt x="1314" y="103"/>
                    </a:lnTo>
                    <a:lnTo>
                      <a:pt x="1315" y="112"/>
                    </a:lnTo>
                    <a:lnTo>
                      <a:pt x="1314" y="121"/>
                    </a:lnTo>
                    <a:lnTo>
                      <a:pt x="1317" y="128"/>
                    </a:lnTo>
                    <a:lnTo>
                      <a:pt x="1324" y="133"/>
                    </a:lnTo>
                    <a:lnTo>
                      <a:pt x="1335" y="138"/>
                    </a:lnTo>
                    <a:lnTo>
                      <a:pt x="1341" y="146"/>
                    </a:lnTo>
                    <a:lnTo>
                      <a:pt x="1335" y="153"/>
                    </a:lnTo>
                    <a:lnTo>
                      <a:pt x="1335" y="166"/>
                    </a:lnTo>
                    <a:lnTo>
                      <a:pt x="1330" y="183"/>
                    </a:lnTo>
                    <a:lnTo>
                      <a:pt x="1335" y="193"/>
                    </a:lnTo>
                    <a:lnTo>
                      <a:pt x="1337" y="201"/>
                    </a:lnTo>
                    <a:lnTo>
                      <a:pt x="1337" y="214"/>
                    </a:lnTo>
                    <a:lnTo>
                      <a:pt x="1344" y="220"/>
                    </a:lnTo>
                    <a:lnTo>
                      <a:pt x="1352" y="221"/>
                    </a:lnTo>
                    <a:lnTo>
                      <a:pt x="1362" y="241"/>
                    </a:lnTo>
                    <a:lnTo>
                      <a:pt x="1367" y="246"/>
                    </a:lnTo>
                    <a:lnTo>
                      <a:pt x="1375" y="254"/>
                    </a:lnTo>
                    <a:lnTo>
                      <a:pt x="1389" y="263"/>
                    </a:lnTo>
                    <a:lnTo>
                      <a:pt x="1377" y="265"/>
                    </a:lnTo>
                    <a:lnTo>
                      <a:pt x="1372" y="271"/>
                    </a:lnTo>
                    <a:lnTo>
                      <a:pt x="1374" y="283"/>
                    </a:lnTo>
                    <a:lnTo>
                      <a:pt x="1367" y="291"/>
                    </a:lnTo>
                    <a:lnTo>
                      <a:pt x="1355" y="291"/>
                    </a:lnTo>
                    <a:lnTo>
                      <a:pt x="1350" y="300"/>
                    </a:lnTo>
                    <a:lnTo>
                      <a:pt x="1347" y="311"/>
                    </a:lnTo>
                    <a:lnTo>
                      <a:pt x="1344" y="318"/>
                    </a:lnTo>
                    <a:lnTo>
                      <a:pt x="1332" y="320"/>
                    </a:lnTo>
                    <a:lnTo>
                      <a:pt x="1324" y="323"/>
                    </a:lnTo>
                    <a:lnTo>
                      <a:pt x="683" y="328"/>
                    </a:lnTo>
                    <a:lnTo>
                      <a:pt x="437" y="328"/>
                    </a:lnTo>
                    <a:lnTo>
                      <a:pt x="389" y="328"/>
                    </a:lnTo>
                    <a:lnTo>
                      <a:pt x="339" y="328"/>
                    </a:lnTo>
                    <a:lnTo>
                      <a:pt x="202" y="306"/>
                    </a:lnTo>
                    <a:lnTo>
                      <a:pt x="212" y="300"/>
                    </a:lnTo>
                    <a:lnTo>
                      <a:pt x="214" y="288"/>
                    </a:lnTo>
                    <a:lnTo>
                      <a:pt x="210" y="278"/>
                    </a:lnTo>
                    <a:lnTo>
                      <a:pt x="199" y="268"/>
                    </a:lnTo>
                    <a:lnTo>
                      <a:pt x="199" y="258"/>
                    </a:lnTo>
                    <a:lnTo>
                      <a:pt x="208" y="246"/>
                    </a:lnTo>
                    <a:lnTo>
                      <a:pt x="214" y="234"/>
                    </a:lnTo>
                    <a:lnTo>
                      <a:pt x="212" y="220"/>
                    </a:lnTo>
                    <a:lnTo>
                      <a:pt x="199" y="220"/>
                    </a:lnTo>
                    <a:lnTo>
                      <a:pt x="188" y="208"/>
                    </a:lnTo>
                    <a:lnTo>
                      <a:pt x="165" y="201"/>
                    </a:lnTo>
                    <a:lnTo>
                      <a:pt x="148" y="205"/>
                    </a:lnTo>
                    <a:lnTo>
                      <a:pt x="143" y="216"/>
                    </a:lnTo>
                    <a:lnTo>
                      <a:pt x="135" y="220"/>
                    </a:lnTo>
                    <a:lnTo>
                      <a:pt x="119" y="240"/>
                    </a:lnTo>
                    <a:lnTo>
                      <a:pt x="112" y="254"/>
                    </a:lnTo>
                    <a:lnTo>
                      <a:pt x="105" y="245"/>
                    </a:lnTo>
                    <a:lnTo>
                      <a:pt x="95" y="236"/>
                    </a:lnTo>
                    <a:lnTo>
                      <a:pt x="105" y="221"/>
                    </a:lnTo>
                    <a:lnTo>
                      <a:pt x="113" y="216"/>
                    </a:lnTo>
                    <a:lnTo>
                      <a:pt x="117" y="196"/>
                    </a:lnTo>
                    <a:lnTo>
                      <a:pt x="110" y="193"/>
                    </a:lnTo>
                    <a:lnTo>
                      <a:pt x="105" y="186"/>
                    </a:lnTo>
                    <a:lnTo>
                      <a:pt x="95" y="183"/>
                    </a:lnTo>
                    <a:lnTo>
                      <a:pt x="83" y="180"/>
                    </a:lnTo>
                    <a:lnTo>
                      <a:pt x="83" y="196"/>
                    </a:lnTo>
                    <a:lnTo>
                      <a:pt x="73" y="196"/>
                    </a:lnTo>
                    <a:lnTo>
                      <a:pt x="66" y="176"/>
                    </a:lnTo>
                    <a:lnTo>
                      <a:pt x="66" y="166"/>
                    </a:lnTo>
                    <a:lnTo>
                      <a:pt x="66" y="158"/>
                    </a:lnTo>
                    <a:lnTo>
                      <a:pt x="63" y="143"/>
                    </a:lnTo>
                    <a:lnTo>
                      <a:pt x="59" y="133"/>
                    </a:lnTo>
                    <a:lnTo>
                      <a:pt x="45" y="126"/>
                    </a:lnTo>
                    <a:lnTo>
                      <a:pt x="37" y="121"/>
                    </a:lnTo>
                    <a:lnTo>
                      <a:pt x="19" y="106"/>
                    </a:lnTo>
                    <a:lnTo>
                      <a:pt x="15" y="95"/>
                    </a:lnTo>
                    <a:lnTo>
                      <a:pt x="32" y="88"/>
                    </a:lnTo>
                    <a:lnTo>
                      <a:pt x="37" y="81"/>
                    </a:lnTo>
                    <a:lnTo>
                      <a:pt x="46" y="73"/>
                    </a:lnTo>
                    <a:lnTo>
                      <a:pt x="45" y="61"/>
                    </a:lnTo>
                    <a:lnTo>
                      <a:pt x="35" y="58"/>
                    </a:lnTo>
                    <a:lnTo>
                      <a:pt x="25" y="60"/>
                    </a:lnTo>
                    <a:lnTo>
                      <a:pt x="19" y="61"/>
                    </a:lnTo>
                    <a:lnTo>
                      <a:pt x="0" y="58"/>
                    </a:lnTo>
                    <a:lnTo>
                      <a:pt x="0" y="45"/>
                    </a:lnTo>
                    <a:lnTo>
                      <a:pt x="3" y="35"/>
                    </a:lnTo>
                    <a:lnTo>
                      <a:pt x="10" y="30"/>
                    </a:lnTo>
                    <a:lnTo>
                      <a:pt x="15" y="21"/>
                    </a:lnTo>
                    <a:lnTo>
                      <a:pt x="30" y="6"/>
                    </a:lnTo>
                    <a:lnTo>
                      <a:pt x="37" y="3"/>
                    </a:lnTo>
                    <a:lnTo>
                      <a:pt x="41" y="0"/>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17" name="Freeform 116"/>
              <p:cNvSpPr>
                <a:spLocks/>
              </p:cNvSpPr>
              <p:nvPr/>
            </p:nvSpPr>
            <p:spPr bwMode="auto">
              <a:xfrm>
                <a:off x="2935463" y="2400834"/>
                <a:ext cx="63765" cy="84653"/>
              </a:xfrm>
              <a:custGeom>
                <a:avLst/>
                <a:gdLst/>
                <a:ahLst/>
                <a:cxnLst>
                  <a:cxn ang="0">
                    <a:pos x="0" y="6"/>
                  </a:cxn>
                  <a:cxn ang="0">
                    <a:pos x="5" y="0"/>
                  </a:cxn>
                  <a:cxn ang="0">
                    <a:pos x="15" y="10"/>
                  </a:cxn>
                  <a:cxn ang="0">
                    <a:pos x="25" y="25"/>
                  </a:cxn>
                  <a:cxn ang="0">
                    <a:pos x="38" y="47"/>
                  </a:cxn>
                  <a:cxn ang="0">
                    <a:pos x="45" y="49"/>
                  </a:cxn>
                  <a:cxn ang="0">
                    <a:pos x="61" y="66"/>
                  </a:cxn>
                  <a:cxn ang="0">
                    <a:pos x="68" y="78"/>
                  </a:cxn>
                  <a:cxn ang="0">
                    <a:pos x="73" y="93"/>
                  </a:cxn>
                  <a:cxn ang="0">
                    <a:pos x="63" y="88"/>
                  </a:cxn>
                  <a:cxn ang="0">
                    <a:pos x="52" y="86"/>
                  </a:cxn>
                  <a:cxn ang="0">
                    <a:pos x="32" y="61"/>
                  </a:cxn>
                  <a:cxn ang="0">
                    <a:pos x="25" y="56"/>
                  </a:cxn>
                  <a:cxn ang="0">
                    <a:pos x="17" y="30"/>
                  </a:cxn>
                  <a:cxn ang="0">
                    <a:pos x="12" y="25"/>
                  </a:cxn>
                  <a:cxn ang="0">
                    <a:pos x="1" y="28"/>
                  </a:cxn>
                  <a:cxn ang="0">
                    <a:pos x="0" y="6"/>
                  </a:cxn>
                </a:cxnLst>
                <a:rect l="0" t="0" r="r" b="b"/>
                <a:pathLst>
                  <a:path w="74" h="94">
                    <a:moveTo>
                      <a:pt x="0" y="6"/>
                    </a:moveTo>
                    <a:lnTo>
                      <a:pt x="5" y="0"/>
                    </a:lnTo>
                    <a:lnTo>
                      <a:pt x="15" y="10"/>
                    </a:lnTo>
                    <a:lnTo>
                      <a:pt x="25" y="25"/>
                    </a:lnTo>
                    <a:lnTo>
                      <a:pt x="38" y="47"/>
                    </a:lnTo>
                    <a:lnTo>
                      <a:pt x="45" y="49"/>
                    </a:lnTo>
                    <a:lnTo>
                      <a:pt x="61" y="66"/>
                    </a:lnTo>
                    <a:lnTo>
                      <a:pt x="68" y="78"/>
                    </a:lnTo>
                    <a:lnTo>
                      <a:pt x="73" y="93"/>
                    </a:lnTo>
                    <a:lnTo>
                      <a:pt x="63" y="88"/>
                    </a:lnTo>
                    <a:lnTo>
                      <a:pt x="52" y="86"/>
                    </a:lnTo>
                    <a:lnTo>
                      <a:pt x="32" y="61"/>
                    </a:lnTo>
                    <a:lnTo>
                      <a:pt x="25" y="56"/>
                    </a:lnTo>
                    <a:lnTo>
                      <a:pt x="17" y="30"/>
                    </a:lnTo>
                    <a:lnTo>
                      <a:pt x="12" y="25"/>
                    </a:lnTo>
                    <a:lnTo>
                      <a:pt x="1" y="28"/>
                    </a:lnTo>
                    <a:lnTo>
                      <a:pt x="0" y="6"/>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18" name="Freeform 117"/>
              <p:cNvSpPr>
                <a:spLocks/>
              </p:cNvSpPr>
              <p:nvPr/>
            </p:nvSpPr>
            <p:spPr bwMode="auto">
              <a:xfrm>
                <a:off x="2977685" y="2430553"/>
                <a:ext cx="25850" cy="27917"/>
              </a:xfrm>
              <a:custGeom>
                <a:avLst/>
                <a:gdLst/>
                <a:ahLst/>
                <a:cxnLst>
                  <a:cxn ang="0">
                    <a:pos x="0" y="5"/>
                  </a:cxn>
                  <a:cxn ang="0">
                    <a:pos x="0" y="11"/>
                  </a:cxn>
                  <a:cxn ang="0">
                    <a:pos x="10" y="30"/>
                  </a:cxn>
                  <a:cxn ang="0">
                    <a:pos x="29" y="30"/>
                  </a:cxn>
                  <a:cxn ang="0">
                    <a:pos x="29" y="0"/>
                  </a:cxn>
                  <a:cxn ang="0">
                    <a:pos x="19" y="11"/>
                  </a:cxn>
                  <a:cxn ang="0">
                    <a:pos x="0" y="5"/>
                  </a:cxn>
                </a:cxnLst>
                <a:rect l="0" t="0" r="r" b="b"/>
                <a:pathLst>
                  <a:path w="30" h="31">
                    <a:moveTo>
                      <a:pt x="0" y="5"/>
                    </a:moveTo>
                    <a:lnTo>
                      <a:pt x="0" y="11"/>
                    </a:lnTo>
                    <a:lnTo>
                      <a:pt x="10" y="30"/>
                    </a:lnTo>
                    <a:lnTo>
                      <a:pt x="29" y="30"/>
                    </a:lnTo>
                    <a:lnTo>
                      <a:pt x="29" y="0"/>
                    </a:lnTo>
                    <a:lnTo>
                      <a:pt x="19" y="11"/>
                    </a:lnTo>
                    <a:lnTo>
                      <a:pt x="0" y="5"/>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19" name="Freeform 118"/>
              <p:cNvSpPr>
                <a:spLocks/>
              </p:cNvSpPr>
              <p:nvPr/>
            </p:nvSpPr>
            <p:spPr bwMode="auto">
              <a:xfrm>
                <a:off x="3016460" y="3411266"/>
                <a:ext cx="92199" cy="142289"/>
              </a:xfrm>
              <a:custGeom>
                <a:avLst/>
                <a:gdLst/>
                <a:ahLst/>
                <a:cxnLst>
                  <a:cxn ang="0">
                    <a:pos x="41" y="145"/>
                  </a:cxn>
                  <a:cxn ang="0">
                    <a:pos x="36" y="135"/>
                  </a:cxn>
                  <a:cxn ang="0">
                    <a:pos x="43" y="118"/>
                  </a:cxn>
                  <a:cxn ang="0">
                    <a:pos x="56" y="122"/>
                  </a:cxn>
                  <a:cxn ang="0">
                    <a:pos x="65" y="107"/>
                  </a:cxn>
                  <a:cxn ang="0">
                    <a:pos x="59" y="94"/>
                  </a:cxn>
                  <a:cxn ang="0">
                    <a:pos x="50" y="94"/>
                  </a:cxn>
                  <a:cxn ang="0">
                    <a:pos x="43" y="97"/>
                  </a:cxn>
                  <a:cxn ang="0">
                    <a:pos x="54" y="100"/>
                  </a:cxn>
                  <a:cxn ang="0">
                    <a:pos x="58" y="108"/>
                  </a:cxn>
                  <a:cxn ang="0">
                    <a:pos x="41" y="108"/>
                  </a:cxn>
                  <a:cxn ang="0">
                    <a:pos x="32" y="125"/>
                  </a:cxn>
                  <a:cxn ang="0">
                    <a:pos x="25" y="157"/>
                  </a:cxn>
                  <a:cxn ang="0">
                    <a:pos x="13" y="157"/>
                  </a:cxn>
                  <a:cxn ang="0">
                    <a:pos x="6" y="154"/>
                  </a:cxn>
                  <a:cxn ang="0">
                    <a:pos x="0" y="135"/>
                  </a:cxn>
                  <a:cxn ang="0">
                    <a:pos x="6" y="125"/>
                  </a:cxn>
                  <a:cxn ang="0">
                    <a:pos x="10" y="114"/>
                  </a:cxn>
                  <a:cxn ang="0">
                    <a:pos x="10" y="107"/>
                  </a:cxn>
                  <a:cxn ang="0">
                    <a:pos x="3" y="100"/>
                  </a:cxn>
                  <a:cxn ang="0">
                    <a:pos x="18" y="81"/>
                  </a:cxn>
                  <a:cxn ang="0">
                    <a:pos x="13" y="68"/>
                  </a:cxn>
                  <a:cxn ang="0">
                    <a:pos x="19" y="43"/>
                  </a:cxn>
                  <a:cxn ang="0">
                    <a:pos x="41" y="15"/>
                  </a:cxn>
                  <a:cxn ang="0">
                    <a:pos x="45" y="0"/>
                  </a:cxn>
                  <a:cxn ang="0">
                    <a:pos x="54" y="0"/>
                  </a:cxn>
                  <a:cxn ang="0">
                    <a:pos x="54" y="13"/>
                  </a:cxn>
                  <a:cxn ang="0">
                    <a:pos x="56" y="23"/>
                  </a:cxn>
                  <a:cxn ang="0">
                    <a:pos x="71" y="35"/>
                  </a:cxn>
                  <a:cxn ang="0">
                    <a:pos x="65" y="48"/>
                  </a:cxn>
                  <a:cxn ang="0">
                    <a:pos x="65" y="63"/>
                  </a:cxn>
                  <a:cxn ang="0">
                    <a:pos x="71" y="77"/>
                  </a:cxn>
                  <a:cxn ang="0">
                    <a:pos x="65" y="83"/>
                  </a:cxn>
                  <a:cxn ang="0">
                    <a:pos x="65" y="92"/>
                  </a:cxn>
                  <a:cxn ang="0">
                    <a:pos x="74" y="94"/>
                  </a:cxn>
                  <a:cxn ang="0">
                    <a:pos x="94" y="100"/>
                  </a:cxn>
                  <a:cxn ang="0">
                    <a:pos x="106" y="107"/>
                  </a:cxn>
                  <a:cxn ang="0">
                    <a:pos x="91" y="114"/>
                  </a:cxn>
                  <a:cxn ang="0">
                    <a:pos x="68" y="127"/>
                  </a:cxn>
                  <a:cxn ang="0">
                    <a:pos x="54" y="138"/>
                  </a:cxn>
                  <a:cxn ang="0">
                    <a:pos x="50" y="147"/>
                  </a:cxn>
                  <a:cxn ang="0">
                    <a:pos x="41" y="145"/>
                  </a:cxn>
                </a:cxnLst>
                <a:rect l="0" t="0" r="r" b="b"/>
                <a:pathLst>
                  <a:path w="107" h="158">
                    <a:moveTo>
                      <a:pt x="41" y="145"/>
                    </a:moveTo>
                    <a:lnTo>
                      <a:pt x="36" y="135"/>
                    </a:lnTo>
                    <a:lnTo>
                      <a:pt x="43" y="118"/>
                    </a:lnTo>
                    <a:lnTo>
                      <a:pt x="56" y="122"/>
                    </a:lnTo>
                    <a:lnTo>
                      <a:pt x="65" y="107"/>
                    </a:lnTo>
                    <a:lnTo>
                      <a:pt x="59" y="94"/>
                    </a:lnTo>
                    <a:lnTo>
                      <a:pt x="50" y="94"/>
                    </a:lnTo>
                    <a:lnTo>
                      <a:pt x="43" y="97"/>
                    </a:lnTo>
                    <a:lnTo>
                      <a:pt x="54" y="100"/>
                    </a:lnTo>
                    <a:lnTo>
                      <a:pt x="58" y="108"/>
                    </a:lnTo>
                    <a:lnTo>
                      <a:pt x="41" y="108"/>
                    </a:lnTo>
                    <a:lnTo>
                      <a:pt x="32" y="125"/>
                    </a:lnTo>
                    <a:lnTo>
                      <a:pt x="25" y="157"/>
                    </a:lnTo>
                    <a:lnTo>
                      <a:pt x="13" y="157"/>
                    </a:lnTo>
                    <a:lnTo>
                      <a:pt x="6" y="154"/>
                    </a:lnTo>
                    <a:lnTo>
                      <a:pt x="0" y="135"/>
                    </a:lnTo>
                    <a:lnTo>
                      <a:pt x="6" y="125"/>
                    </a:lnTo>
                    <a:lnTo>
                      <a:pt x="10" y="114"/>
                    </a:lnTo>
                    <a:lnTo>
                      <a:pt x="10" y="107"/>
                    </a:lnTo>
                    <a:lnTo>
                      <a:pt x="3" y="100"/>
                    </a:lnTo>
                    <a:lnTo>
                      <a:pt x="18" y="81"/>
                    </a:lnTo>
                    <a:lnTo>
                      <a:pt x="13" y="68"/>
                    </a:lnTo>
                    <a:lnTo>
                      <a:pt x="19" y="43"/>
                    </a:lnTo>
                    <a:lnTo>
                      <a:pt x="41" y="15"/>
                    </a:lnTo>
                    <a:lnTo>
                      <a:pt x="45" y="0"/>
                    </a:lnTo>
                    <a:lnTo>
                      <a:pt x="54" y="0"/>
                    </a:lnTo>
                    <a:lnTo>
                      <a:pt x="54" y="13"/>
                    </a:lnTo>
                    <a:lnTo>
                      <a:pt x="56" y="23"/>
                    </a:lnTo>
                    <a:lnTo>
                      <a:pt x="71" y="35"/>
                    </a:lnTo>
                    <a:lnTo>
                      <a:pt x="65" y="48"/>
                    </a:lnTo>
                    <a:lnTo>
                      <a:pt x="65" y="63"/>
                    </a:lnTo>
                    <a:lnTo>
                      <a:pt x="71" y="77"/>
                    </a:lnTo>
                    <a:lnTo>
                      <a:pt x="65" y="83"/>
                    </a:lnTo>
                    <a:lnTo>
                      <a:pt x="65" y="92"/>
                    </a:lnTo>
                    <a:lnTo>
                      <a:pt x="74" y="94"/>
                    </a:lnTo>
                    <a:lnTo>
                      <a:pt x="94" y="100"/>
                    </a:lnTo>
                    <a:lnTo>
                      <a:pt x="106" y="107"/>
                    </a:lnTo>
                    <a:lnTo>
                      <a:pt x="91" y="114"/>
                    </a:lnTo>
                    <a:lnTo>
                      <a:pt x="68" y="127"/>
                    </a:lnTo>
                    <a:lnTo>
                      <a:pt x="54" y="138"/>
                    </a:lnTo>
                    <a:lnTo>
                      <a:pt x="50" y="147"/>
                    </a:lnTo>
                    <a:lnTo>
                      <a:pt x="41" y="145"/>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20" name="Freeform 119"/>
              <p:cNvSpPr>
                <a:spLocks/>
              </p:cNvSpPr>
              <p:nvPr/>
            </p:nvSpPr>
            <p:spPr bwMode="auto">
              <a:xfrm>
                <a:off x="3070746" y="3190629"/>
                <a:ext cx="776372" cy="568256"/>
              </a:xfrm>
              <a:custGeom>
                <a:avLst/>
                <a:gdLst/>
                <a:ahLst/>
                <a:cxnLst>
                  <a:cxn ang="0">
                    <a:pos x="43" y="43"/>
                  </a:cxn>
                  <a:cxn ang="0">
                    <a:pos x="30" y="3"/>
                  </a:cxn>
                  <a:cxn ang="0">
                    <a:pos x="311" y="3"/>
                  </a:cxn>
                  <a:cxn ang="0">
                    <a:pos x="870" y="27"/>
                  </a:cxn>
                  <a:cxn ang="0">
                    <a:pos x="886" y="55"/>
                  </a:cxn>
                  <a:cxn ang="0">
                    <a:pos x="881" y="75"/>
                  </a:cxn>
                  <a:cxn ang="0">
                    <a:pos x="855" y="101"/>
                  </a:cxn>
                  <a:cxn ang="0">
                    <a:pos x="861" y="141"/>
                  </a:cxn>
                  <a:cxn ang="0">
                    <a:pos x="859" y="172"/>
                  </a:cxn>
                  <a:cxn ang="0">
                    <a:pos x="828" y="191"/>
                  </a:cxn>
                  <a:cxn ang="0">
                    <a:pos x="786" y="208"/>
                  </a:cxn>
                  <a:cxn ang="0">
                    <a:pos x="766" y="234"/>
                  </a:cxn>
                  <a:cxn ang="0">
                    <a:pos x="743" y="261"/>
                  </a:cxn>
                  <a:cxn ang="0">
                    <a:pos x="713" y="286"/>
                  </a:cxn>
                  <a:cxn ang="0">
                    <a:pos x="688" y="310"/>
                  </a:cxn>
                  <a:cxn ang="0">
                    <a:pos x="665" y="334"/>
                  </a:cxn>
                  <a:cxn ang="0">
                    <a:pos x="651" y="367"/>
                  </a:cxn>
                  <a:cxn ang="0">
                    <a:pos x="656" y="405"/>
                  </a:cxn>
                  <a:cxn ang="0">
                    <a:pos x="658" y="447"/>
                  </a:cxn>
                  <a:cxn ang="0">
                    <a:pos x="696" y="449"/>
                  </a:cxn>
                  <a:cxn ang="0">
                    <a:pos x="721" y="471"/>
                  </a:cxn>
                  <a:cxn ang="0">
                    <a:pos x="699" y="499"/>
                  </a:cxn>
                  <a:cxn ang="0">
                    <a:pos x="736" y="527"/>
                  </a:cxn>
                  <a:cxn ang="0">
                    <a:pos x="739" y="565"/>
                  </a:cxn>
                  <a:cxn ang="0">
                    <a:pos x="718" y="589"/>
                  </a:cxn>
                  <a:cxn ang="0">
                    <a:pos x="674" y="596"/>
                  </a:cxn>
                  <a:cxn ang="0">
                    <a:pos x="686" y="623"/>
                  </a:cxn>
                  <a:cxn ang="0">
                    <a:pos x="665" y="625"/>
                  </a:cxn>
                  <a:cxn ang="0">
                    <a:pos x="623" y="609"/>
                  </a:cxn>
                  <a:cxn ang="0">
                    <a:pos x="581" y="595"/>
                  </a:cxn>
                  <a:cxn ang="0">
                    <a:pos x="549" y="596"/>
                  </a:cxn>
                  <a:cxn ang="0">
                    <a:pos x="501" y="563"/>
                  </a:cxn>
                  <a:cxn ang="0">
                    <a:pos x="462" y="565"/>
                  </a:cxn>
                  <a:cxn ang="0">
                    <a:pos x="419" y="547"/>
                  </a:cxn>
                  <a:cxn ang="0">
                    <a:pos x="387" y="571"/>
                  </a:cxn>
                  <a:cxn ang="0">
                    <a:pos x="354" y="565"/>
                  </a:cxn>
                  <a:cxn ang="0">
                    <a:pos x="320" y="576"/>
                  </a:cxn>
                  <a:cxn ang="0">
                    <a:pos x="292" y="556"/>
                  </a:cxn>
                  <a:cxn ang="0">
                    <a:pos x="255" y="543"/>
                  </a:cxn>
                  <a:cxn ang="0">
                    <a:pos x="217" y="526"/>
                  </a:cxn>
                  <a:cxn ang="0">
                    <a:pos x="199" y="487"/>
                  </a:cxn>
                  <a:cxn ang="0">
                    <a:pos x="59" y="467"/>
                  </a:cxn>
                  <a:cxn ang="0">
                    <a:pos x="25" y="403"/>
                  </a:cxn>
                  <a:cxn ang="0">
                    <a:pos x="68" y="375"/>
                  </a:cxn>
                  <a:cxn ang="0">
                    <a:pos x="63" y="334"/>
                  </a:cxn>
                  <a:cxn ang="0">
                    <a:pos x="43" y="296"/>
                  </a:cxn>
                  <a:cxn ang="0">
                    <a:pos x="45" y="266"/>
                  </a:cxn>
                  <a:cxn ang="0">
                    <a:pos x="23" y="223"/>
                  </a:cxn>
                  <a:cxn ang="0">
                    <a:pos x="8" y="176"/>
                  </a:cxn>
                  <a:cxn ang="0">
                    <a:pos x="37" y="171"/>
                  </a:cxn>
                  <a:cxn ang="0">
                    <a:pos x="52" y="144"/>
                  </a:cxn>
                  <a:cxn ang="0">
                    <a:pos x="12" y="117"/>
                  </a:cxn>
                  <a:cxn ang="0">
                    <a:pos x="17" y="82"/>
                  </a:cxn>
                </a:cxnLst>
                <a:rect l="0" t="0" r="r" b="b"/>
                <a:pathLst>
                  <a:path w="901" h="631">
                    <a:moveTo>
                      <a:pt x="25" y="68"/>
                    </a:moveTo>
                    <a:lnTo>
                      <a:pt x="35" y="63"/>
                    </a:lnTo>
                    <a:lnTo>
                      <a:pt x="40" y="52"/>
                    </a:lnTo>
                    <a:lnTo>
                      <a:pt x="43" y="43"/>
                    </a:lnTo>
                    <a:lnTo>
                      <a:pt x="40" y="35"/>
                    </a:lnTo>
                    <a:lnTo>
                      <a:pt x="37" y="23"/>
                    </a:lnTo>
                    <a:lnTo>
                      <a:pt x="37" y="13"/>
                    </a:lnTo>
                    <a:lnTo>
                      <a:pt x="30" y="3"/>
                    </a:lnTo>
                    <a:lnTo>
                      <a:pt x="119" y="0"/>
                    </a:lnTo>
                    <a:lnTo>
                      <a:pt x="162" y="0"/>
                    </a:lnTo>
                    <a:lnTo>
                      <a:pt x="292" y="3"/>
                    </a:lnTo>
                    <a:lnTo>
                      <a:pt x="311" y="3"/>
                    </a:lnTo>
                    <a:lnTo>
                      <a:pt x="561" y="3"/>
                    </a:lnTo>
                    <a:lnTo>
                      <a:pt x="865" y="5"/>
                    </a:lnTo>
                    <a:lnTo>
                      <a:pt x="870" y="13"/>
                    </a:lnTo>
                    <a:lnTo>
                      <a:pt x="870" y="27"/>
                    </a:lnTo>
                    <a:lnTo>
                      <a:pt x="881" y="27"/>
                    </a:lnTo>
                    <a:lnTo>
                      <a:pt x="886" y="35"/>
                    </a:lnTo>
                    <a:lnTo>
                      <a:pt x="888" y="43"/>
                    </a:lnTo>
                    <a:lnTo>
                      <a:pt x="886" y="55"/>
                    </a:lnTo>
                    <a:lnTo>
                      <a:pt x="892" y="59"/>
                    </a:lnTo>
                    <a:lnTo>
                      <a:pt x="900" y="67"/>
                    </a:lnTo>
                    <a:lnTo>
                      <a:pt x="888" y="75"/>
                    </a:lnTo>
                    <a:lnTo>
                      <a:pt x="881" y="75"/>
                    </a:lnTo>
                    <a:lnTo>
                      <a:pt x="877" y="82"/>
                    </a:lnTo>
                    <a:lnTo>
                      <a:pt x="872" y="87"/>
                    </a:lnTo>
                    <a:lnTo>
                      <a:pt x="861" y="90"/>
                    </a:lnTo>
                    <a:lnTo>
                      <a:pt x="855" y="101"/>
                    </a:lnTo>
                    <a:lnTo>
                      <a:pt x="859" y="115"/>
                    </a:lnTo>
                    <a:lnTo>
                      <a:pt x="853" y="124"/>
                    </a:lnTo>
                    <a:lnTo>
                      <a:pt x="859" y="132"/>
                    </a:lnTo>
                    <a:lnTo>
                      <a:pt x="861" y="141"/>
                    </a:lnTo>
                    <a:lnTo>
                      <a:pt x="865" y="150"/>
                    </a:lnTo>
                    <a:lnTo>
                      <a:pt x="865" y="161"/>
                    </a:lnTo>
                    <a:lnTo>
                      <a:pt x="866" y="171"/>
                    </a:lnTo>
                    <a:lnTo>
                      <a:pt x="859" y="172"/>
                    </a:lnTo>
                    <a:lnTo>
                      <a:pt x="848" y="172"/>
                    </a:lnTo>
                    <a:lnTo>
                      <a:pt x="835" y="172"/>
                    </a:lnTo>
                    <a:lnTo>
                      <a:pt x="828" y="183"/>
                    </a:lnTo>
                    <a:lnTo>
                      <a:pt x="828" y="191"/>
                    </a:lnTo>
                    <a:lnTo>
                      <a:pt x="821" y="196"/>
                    </a:lnTo>
                    <a:lnTo>
                      <a:pt x="805" y="196"/>
                    </a:lnTo>
                    <a:lnTo>
                      <a:pt x="790" y="196"/>
                    </a:lnTo>
                    <a:lnTo>
                      <a:pt x="786" y="208"/>
                    </a:lnTo>
                    <a:lnTo>
                      <a:pt x="785" y="216"/>
                    </a:lnTo>
                    <a:lnTo>
                      <a:pt x="781" y="225"/>
                    </a:lnTo>
                    <a:lnTo>
                      <a:pt x="770" y="228"/>
                    </a:lnTo>
                    <a:lnTo>
                      <a:pt x="766" y="234"/>
                    </a:lnTo>
                    <a:lnTo>
                      <a:pt x="759" y="238"/>
                    </a:lnTo>
                    <a:lnTo>
                      <a:pt x="754" y="243"/>
                    </a:lnTo>
                    <a:lnTo>
                      <a:pt x="748" y="254"/>
                    </a:lnTo>
                    <a:lnTo>
                      <a:pt x="743" y="261"/>
                    </a:lnTo>
                    <a:lnTo>
                      <a:pt x="738" y="276"/>
                    </a:lnTo>
                    <a:lnTo>
                      <a:pt x="725" y="278"/>
                    </a:lnTo>
                    <a:lnTo>
                      <a:pt x="718" y="280"/>
                    </a:lnTo>
                    <a:lnTo>
                      <a:pt x="713" y="286"/>
                    </a:lnTo>
                    <a:lnTo>
                      <a:pt x="703" y="286"/>
                    </a:lnTo>
                    <a:lnTo>
                      <a:pt x="696" y="296"/>
                    </a:lnTo>
                    <a:lnTo>
                      <a:pt x="694" y="301"/>
                    </a:lnTo>
                    <a:lnTo>
                      <a:pt x="688" y="310"/>
                    </a:lnTo>
                    <a:lnTo>
                      <a:pt x="683" y="316"/>
                    </a:lnTo>
                    <a:lnTo>
                      <a:pt x="671" y="321"/>
                    </a:lnTo>
                    <a:lnTo>
                      <a:pt x="661" y="327"/>
                    </a:lnTo>
                    <a:lnTo>
                      <a:pt x="665" y="334"/>
                    </a:lnTo>
                    <a:lnTo>
                      <a:pt x="659" y="345"/>
                    </a:lnTo>
                    <a:lnTo>
                      <a:pt x="659" y="354"/>
                    </a:lnTo>
                    <a:lnTo>
                      <a:pt x="651" y="360"/>
                    </a:lnTo>
                    <a:lnTo>
                      <a:pt x="651" y="367"/>
                    </a:lnTo>
                    <a:lnTo>
                      <a:pt x="643" y="370"/>
                    </a:lnTo>
                    <a:lnTo>
                      <a:pt x="636" y="385"/>
                    </a:lnTo>
                    <a:lnTo>
                      <a:pt x="649" y="396"/>
                    </a:lnTo>
                    <a:lnTo>
                      <a:pt x="656" y="405"/>
                    </a:lnTo>
                    <a:lnTo>
                      <a:pt x="654" y="417"/>
                    </a:lnTo>
                    <a:lnTo>
                      <a:pt x="649" y="427"/>
                    </a:lnTo>
                    <a:lnTo>
                      <a:pt x="656" y="436"/>
                    </a:lnTo>
                    <a:lnTo>
                      <a:pt x="658" y="447"/>
                    </a:lnTo>
                    <a:lnTo>
                      <a:pt x="668" y="447"/>
                    </a:lnTo>
                    <a:lnTo>
                      <a:pt x="679" y="447"/>
                    </a:lnTo>
                    <a:lnTo>
                      <a:pt x="685" y="449"/>
                    </a:lnTo>
                    <a:lnTo>
                      <a:pt x="696" y="449"/>
                    </a:lnTo>
                    <a:lnTo>
                      <a:pt x="703" y="445"/>
                    </a:lnTo>
                    <a:lnTo>
                      <a:pt x="713" y="452"/>
                    </a:lnTo>
                    <a:lnTo>
                      <a:pt x="718" y="462"/>
                    </a:lnTo>
                    <a:lnTo>
                      <a:pt x="721" y="471"/>
                    </a:lnTo>
                    <a:lnTo>
                      <a:pt x="718" y="478"/>
                    </a:lnTo>
                    <a:lnTo>
                      <a:pt x="713" y="484"/>
                    </a:lnTo>
                    <a:lnTo>
                      <a:pt x="705" y="489"/>
                    </a:lnTo>
                    <a:lnTo>
                      <a:pt x="699" y="499"/>
                    </a:lnTo>
                    <a:lnTo>
                      <a:pt x="713" y="509"/>
                    </a:lnTo>
                    <a:lnTo>
                      <a:pt x="723" y="509"/>
                    </a:lnTo>
                    <a:lnTo>
                      <a:pt x="730" y="516"/>
                    </a:lnTo>
                    <a:lnTo>
                      <a:pt x="736" y="527"/>
                    </a:lnTo>
                    <a:lnTo>
                      <a:pt x="738" y="540"/>
                    </a:lnTo>
                    <a:lnTo>
                      <a:pt x="733" y="547"/>
                    </a:lnTo>
                    <a:lnTo>
                      <a:pt x="733" y="556"/>
                    </a:lnTo>
                    <a:lnTo>
                      <a:pt x="739" y="565"/>
                    </a:lnTo>
                    <a:lnTo>
                      <a:pt x="741" y="576"/>
                    </a:lnTo>
                    <a:lnTo>
                      <a:pt x="736" y="583"/>
                    </a:lnTo>
                    <a:lnTo>
                      <a:pt x="726" y="585"/>
                    </a:lnTo>
                    <a:lnTo>
                      <a:pt x="718" y="589"/>
                    </a:lnTo>
                    <a:lnTo>
                      <a:pt x="705" y="580"/>
                    </a:lnTo>
                    <a:lnTo>
                      <a:pt x="694" y="583"/>
                    </a:lnTo>
                    <a:lnTo>
                      <a:pt x="683" y="585"/>
                    </a:lnTo>
                    <a:lnTo>
                      <a:pt x="674" y="596"/>
                    </a:lnTo>
                    <a:lnTo>
                      <a:pt x="671" y="603"/>
                    </a:lnTo>
                    <a:lnTo>
                      <a:pt x="674" y="615"/>
                    </a:lnTo>
                    <a:lnTo>
                      <a:pt x="679" y="623"/>
                    </a:lnTo>
                    <a:lnTo>
                      <a:pt x="686" y="623"/>
                    </a:lnTo>
                    <a:lnTo>
                      <a:pt x="688" y="630"/>
                    </a:lnTo>
                    <a:lnTo>
                      <a:pt x="679" y="625"/>
                    </a:lnTo>
                    <a:lnTo>
                      <a:pt x="671" y="625"/>
                    </a:lnTo>
                    <a:lnTo>
                      <a:pt x="665" y="625"/>
                    </a:lnTo>
                    <a:lnTo>
                      <a:pt x="646" y="630"/>
                    </a:lnTo>
                    <a:lnTo>
                      <a:pt x="638" y="625"/>
                    </a:lnTo>
                    <a:lnTo>
                      <a:pt x="626" y="618"/>
                    </a:lnTo>
                    <a:lnTo>
                      <a:pt x="623" y="609"/>
                    </a:lnTo>
                    <a:lnTo>
                      <a:pt x="614" y="603"/>
                    </a:lnTo>
                    <a:lnTo>
                      <a:pt x="607" y="600"/>
                    </a:lnTo>
                    <a:lnTo>
                      <a:pt x="594" y="595"/>
                    </a:lnTo>
                    <a:lnTo>
                      <a:pt x="581" y="595"/>
                    </a:lnTo>
                    <a:lnTo>
                      <a:pt x="574" y="595"/>
                    </a:lnTo>
                    <a:lnTo>
                      <a:pt x="567" y="596"/>
                    </a:lnTo>
                    <a:lnTo>
                      <a:pt x="558" y="596"/>
                    </a:lnTo>
                    <a:lnTo>
                      <a:pt x="549" y="596"/>
                    </a:lnTo>
                    <a:lnTo>
                      <a:pt x="541" y="589"/>
                    </a:lnTo>
                    <a:lnTo>
                      <a:pt x="536" y="580"/>
                    </a:lnTo>
                    <a:lnTo>
                      <a:pt x="529" y="574"/>
                    </a:lnTo>
                    <a:lnTo>
                      <a:pt x="501" y="563"/>
                    </a:lnTo>
                    <a:lnTo>
                      <a:pt x="492" y="565"/>
                    </a:lnTo>
                    <a:lnTo>
                      <a:pt x="487" y="571"/>
                    </a:lnTo>
                    <a:lnTo>
                      <a:pt x="472" y="568"/>
                    </a:lnTo>
                    <a:lnTo>
                      <a:pt x="462" y="565"/>
                    </a:lnTo>
                    <a:lnTo>
                      <a:pt x="447" y="556"/>
                    </a:lnTo>
                    <a:lnTo>
                      <a:pt x="432" y="554"/>
                    </a:lnTo>
                    <a:lnTo>
                      <a:pt x="427" y="554"/>
                    </a:lnTo>
                    <a:lnTo>
                      <a:pt x="419" y="547"/>
                    </a:lnTo>
                    <a:lnTo>
                      <a:pt x="409" y="551"/>
                    </a:lnTo>
                    <a:lnTo>
                      <a:pt x="402" y="560"/>
                    </a:lnTo>
                    <a:lnTo>
                      <a:pt x="392" y="565"/>
                    </a:lnTo>
                    <a:lnTo>
                      <a:pt x="387" y="571"/>
                    </a:lnTo>
                    <a:lnTo>
                      <a:pt x="377" y="574"/>
                    </a:lnTo>
                    <a:lnTo>
                      <a:pt x="371" y="571"/>
                    </a:lnTo>
                    <a:lnTo>
                      <a:pt x="364" y="568"/>
                    </a:lnTo>
                    <a:lnTo>
                      <a:pt x="354" y="565"/>
                    </a:lnTo>
                    <a:lnTo>
                      <a:pt x="344" y="563"/>
                    </a:lnTo>
                    <a:lnTo>
                      <a:pt x="335" y="568"/>
                    </a:lnTo>
                    <a:lnTo>
                      <a:pt x="327" y="568"/>
                    </a:lnTo>
                    <a:lnTo>
                      <a:pt x="320" y="576"/>
                    </a:lnTo>
                    <a:lnTo>
                      <a:pt x="311" y="574"/>
                    </a:lnTo>
                    <a:lnTo>
                      <a:pt x="307" y="563"/>
                    </a:lnTo>
                    <a:lnTo>
                      <a:pt x="299" y="563"/>
                    </a:lnTo>
                    <a:lnTo>
                      <a:pt x="292" y="556"/>
                    </a:lnTo>
                    <a:lnTo>
                      <a:pt x="285" y="556"/>
                    </a:lnTo>
                    <a:lnTo>
                      <a:pt x="280" y="547"/>
                    </a:lnTo>
                    <a:lnTo>
                      <a:pt x="267" y="543"/>
                    </a:lnTo>
                    <a:lnTo>
                      <a:pt x="255" y="543"/>
                    </a:lnTo>
                    <a:lnTo>
                      <a:pt x="244" y="547"/>
                    </a:lnTo>
                    <a:lnTo>
                      <a:pt x="239" y="540"/>
                    </a:lnTo>
                    <a:lnTo>
                      <a:pt x="224" y="531"/>
                    </a:lnTo>
                    <a:lnTo>
                      <a:pt x="217" y="526"/>
                    </a:lnTo>
                    <a:lnTo>
                      <a:pt x="212" y="516"/>
                    </a:lnTo>
                    <a:lnTo>
                      <a:pt x="204" y="507"/>
                    </a:lnTo>
                    <a:lnTo>
                      <a:pt x="202" y="499"/>
                    </a:lnTo>
                    <a:lnTo>
                      <a:pt x="199" y="487"/>
                    </a:lnTo>
                    <a:lnTo>
                      <a:pt x="187" y="478"/>
                    </a:lnTo>
                    <a:lnTo>
                      <a:pt x="179" y="471"/>
                    </a:lnTo>
                    <a:lnTo>
                      <a:pt x="90" y="471"/>
                    </a:lnTo>
                    <a:lnTo>
                      <a:pt x="59" y="467"/>
                    </a:lnTo>
                    <a:lnTo>
                      <a:pt x="32" y="436"/>
                    </a:lnTo>
                    <a:lnTo>
                      <a:pt x="12" y="414"/>
                    </a:lnTo>
                    <a:lnTo>
                      <a:pt x="15" y="405"/>
                    </a:lnTo>
                    <a:lnTo>
                      <a:pt x="25" y="403"/>
                    </a:lnTo>
                    <a:lnTo>
                      <a:pt x="33" y="400"/>
                    </a:lnTo>
                    <a:lnTo>
                      <a:pt x="55" y="390"/>
                    </a:lnTo>
                    <a:lnTo>
                      <a:pt x="63" y="389"/>
                    </a:lnTo>
                    <a:lnTo>
                      <a:pt x="68" y="375"/>
                    </a:lnTo>
                    <a:lnTo>
                      <a:pt x="68" y="367"/>
                    </a:lnTo>
                    <a:lnTo>
                      <a:pt x="65" y="354"/>
                    </a:lnTo>
                    <a:lnTo>
                      <a:pt x="65" y="342"/>
                    </a:lnTo>
                    <a:lnTo>
                      <a:pt x="63" y="334"/>
                    </a:lnTo>
                    <a:lnTo>
                      <a:pt x="53" y="327"/>
                    </a:lnTo>
                    <a:lnTo>
                      <a:pt x="50" y="320"/>
                    </a:lnTo>
                    <a:lnTo>
                      <a:pt x="48" y="301"/>
                    </a:lnTo>
                    <a:lnTo>
                      <a:pt x="43" y="296"/>
                    </a:lnTo>
                    <a:lnTo>
                      <a:pt x="32" y="292"/>
                    </a:lnTo>
                    <a:lnTo>
                      <a:pt x="40" y="286"/>
                    </a:lnTo>
                    <a:lnTo>
                      <a:pt x="40" y="276"/>
                    </a:lnTo>
                    <a:lnTo>
                      <a:pt x="45" y="266"/>
                    </a:lnTo>
                    <a:lnTo>
                      <a:pt x="43" y="258"/>
                    </a:lnTo>
                    <a:lnTo>
                      <a:pt x="32" y="248"/>
                    </a:lnTo>
                    <a:lnTo>
                      <a:pt x="19" y="232"/>
                    </a:lnTo>
                    <a:lnTo>
                      <a:pt x="23" y="223"/>
                    </a:lnTo>
                    <a:lnTo>
                      <a:pt x="25" y="214"/>
                    </a:lnTo>
                    <a:lnTo>
                      <a:pt x="23" y="206"/>
                    </a:lnTo>
                    <a:lnTo>
                      <a:pt x="13" y="184"/>
                    </a:lnTo>
                    <a:lnTo>
                      <a:pt x="8" y="176"/>
                    </a:lnTo>
                    <a:lnTo>
                      <a:pt x="17" y="172"/>
                    </a:lnTo>
                    <a:lnTo>
                      <a:pt x="25" y="166"/>
                    </a:lnTo>
                    <a:lnTo>
                      <a:pt x="32" y="161"/>
                    </a:lnTo>
                    <a:lnTo>
                      <a:pt x="37" y="171"/>
                    </a:lnTo>
                    <a:lnTo>
                      <a:pt x="46" y="171"/>
                    </a:lnTo>
                    <a:lnTo>
                      <a:pt x="53" y="166"/>
                    </a:lnTo>
                    <a:lnTo>
                      <a:pt x="60" y="157"/>
                    </a:lnTo>
                    <a:lnTo>
                      <a:pt x="52" y="144"/>
                    </a:lnTo>
                    <a:lnTo>
                      <a:pt x="43" y="136"/>
                    </a:lnTo>
                    <a:lnTo>
                      <a:pt x="33" y="132"/>
                    </a:lnTo>
                    <a:lnTo>
                      <a:pt x="17" y="127"/>
                    </a:lnTo>
                    <a:lnTo>
                      <a:pt x="12" y="117"/>
                    </a:lnTo>
                    <a:lnTo>
                      <a:pt x="6" y="107"/>
                    </a:lnTo>
                    <a:lnTo>
                      <a:pt x="0" y="101"/>
                    </a:lnTo>
                    <a:lnTo>
                      <a:pt x="12" y="95"/>
                    </a:lnTo>
                    <a:lnTo>
                      <a:pt x="17" y="82"/>
                    </a:lnTo>
                    <a:lnTo>
                      <a:pt x="19" y="72"/>
                    </a:lnTo>
                    <a:lnTo>
                      <a:pt x="25" y="68"/>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21" name="Freeform 120"/>
              <p:cNvSpPr>
                <a:spLocks/>
              </p:cNvSpPr>
              <p:nvPr/>
            </p:nvSpPr>
            <p:spPr bwMode="auto">
              <a:xfrm>
                <a:off x="2801902" y="3557158"/>
                <a:ext cx="48254" cy="112571"/>
              </a:xfrm>
              <a:custGeom>
                <a:avLst/>
                <a:gdLst/>
                <a:ahLst/>
                <a:cxnLst>
                  <a:cxn ang="0">
                    <a:pos x="23" y="87"/>
                  </a:cxn>
                  <a:cxn ang="0">
                    <a:pos x="8" y="69"/>
                  </a:cxn>
                  <a:cxn ang="0">
                    <a:pos x="0" y="62"/>
                  </a:cxn>
                  <a:cxn ang="0">
                    <a:pos x="0" y="50"/>
                  </a:cxn>
                  <a:cxn ang="0">
                    <a:pos x="5" y="43"/>
                  </a:cxn>
                  <a:cxn ang="0">
                    <a:pos x="8" y="18"/>
                  </a:cxn>
                  <a:cxn ang="0">
                    <a:pos x="32" y="8"/>
                  </a:cxn>
                  <a:cxn ang="0">
                    <a:pos x="52" y="0"/>
                  </a:cxn>
                  <a:cxn ang="0">
                    <a:pos x="35" y="18"/>
                  </a:cxn>
                  <a:cxn ang="0">
                    <a:pos x="38" y="27"/>
                  </a:cxn>
                  <a:cxn ang="0">
                    <a:pos x="35" y="47"/>
                  </a:cxn>
                  <a:cxn ang="0">
                    <a:pos x="38" y="55"/>
                  </a:cxn>
                  <a:cxn ang="0">
                    <a:pos x="47" y="62"/>
                  </a:cxn>
                  <a:cxn ang="0">
                    <a:pos x="55" y="94"/>
                  </a:cxn>
                  <a:cxn ang="0">
                    <a:pos x="45" y="102"/>
                  </a:cxn>
                  <a:cxn ang="0">
                    <a:pos x="43" y="114"/>
                  </a:cxn>
                  <a:cxn ang="0">
                    <a:pos x="28" y="124"/>
                  </a:cxn>
                  <a:cxn ang="0">
                    <a:pos x="28" y="112"/>
                  </a:cxn>
                  <a:cxn ang="0">
                    <a:pos x="25" y="102"/>
                  </a:cxn>
                  <a:cxn ang="0">
                    <a:pos x="23" y="87"/>
                  </a:cxn>
                </a:cxnLst>
                <a:rect l="0" t="0" r="r" b="b"/>
                <a:pathLst>
                  <a:path w="56" h="125">
                    <a:moveTo>
                      <a:pt x="23" y="87"/>
                    </a:moveTo>
                    <a:lnTo>
                      <a:pt x="8" y="69"/>
                    </a:lnTo>
                    <a:lnTo>
                      <a:pt x="0" y="62"/>
                    </a:lnTo>
                    <a:lnTo>
                      <a:pt x="0" y="50"/>
                    </a:lnTo>
                    <a:lnTo>
                      <a:pt x="5" y="43"/>
                    </a:lnTo>
                    <a:lnTo>
                      <a:pt x="8" y="18"/>
                    </a:lnTo>
                    <a:lnTo>
                      <a:pt x="32" y="8"/>
                    </a:lnTo>
                    <a:lnTo>
                      <a:pt x="52" y="0"/>
                    </a:lnTo>
                    <a:lnTo>
                      <a:pt x="35" y="18"/>
                    </a:lnTo>
                    <a:lnTo>
                      <a:pt x="38" y="27"/>
                    </a:lnTo>
                    <a:lnTo>
                      <a:pt x="35" y="47"/>
                    </a:lnTo>
                    <a:lnTo>
                      <a:pt x="38" y="55"/>
                    </a:lnTo>
                    <a:lnTo>
                      <a:pt x="47" y="62"/>
                    </a:lnTo>
                    <a:lnTo>
                      <a:pt x="55" y="94"/>
                    </a:lnTo>
                    <a:lnTo>
                      <a:pt x="45" y="102"/>
                    </a:lnTo>
                    <a:lnTo>
                      <a:pt x="43" y="114"/>
                    </a:lnTo>
                    <a:lnTo>
                      <a:pt x="28" y="124"/>
                    </a:lnTo>
                    <a:lnTo>
                      <a:pt x="28" y="112"/>
                    </a:lnTo>
                    <a:lnTo>
                      <a:pt x="25" y="102"/>
                    </a:lnTo>
                    <a:lnTo>
                      <a:pt x="23" y="87"/>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22" name="Freeform 121"/>
              <p:cNvSpPr>
                <a:spLocks/>
              </p:cNvSpPr>
              <p:nvPr/>
            </p:nvSpPr>
            <p:spPr bwMode="auto">
              <a:xfrm>
                <a:off x="2452061" y="3306801"/>
                <a:ext cx="410160" cy="432271"/>
              </a:xfrm>
              <a:custGeom>
                <a:avLst/>
                <a:gdLst/>
                <a:ahLst/>
                <a:cxnLst>
                  <a:cxn ang="0">
                    <a:pos x="383" y="302"/>
                  </a:cxn>
                  <a:cxn ang="0">
                    <a:pos x="381" y="332"/>
                  </a:cxn>
                  <a:cxn ang="0">
                    <a:pos x="373" y="360"/>
                  </a:cxn>
                  <a:cxn ang="0">
                    <a:pos x="373" y="377"/>
                  </a:cxn>
                  <a:cxn ang="0">
                    <a:pos x="350" y="405"/>
                  </a:cxn>
                  <a:cxn ang="0">
                    <a:pos x="325" y="417"/>
                  </a:cxn>
                  <a:cxn ang="0">
                    <a:pos x="320" y="437"/>
                  </a:cxn>
                  <a:cxn ang="0">
                    <a:pos x="285" y="447"/>
                  </a:cxn>
                  <a:cxn ang="0">
                    <a:pos x="280" y="464"/>
                  </a:cxn>
                  <a:cxn ang="0">
                    <a:pos x="195" y="476"/>
                  </a:cxn>
                  <a:cxn ang="0">
                    <a:pos x="85" y="472"/>
                  </a:cxn>
                  <a:cxn ang="0">
                    <a:pos x="8" y="314"/>
                  </a:cxn>
                  <a:cxn ang="0">
                    <a:pos x="8" y="81"/>
                  </a:cxn>
                  <a:cxn ang="0">
                    <a:pos x="28" y="0"/>
                  </a:cxn>
                  <a:cxn ang="0">
                    <a:pos x="345" y="28"/>
                  </a:cxn>
                  <a:cxn ang="0">
                    <a:pos x="315" y="57"/>
                  </a:cxn>
                  <a:cxn ang="0">
                    <a:pos x="308" y="83"/>
                  </a:cxn>
                  <a:cxn ang="0">
                    <a:pos x="301" y="101"/>
                  </a:cxn>
                  <a:cxn ang="0">
                    <a:pos x="285" y="127"/>
                  </a:cxn>
                  <a:cxn ang="0">
                    <a:pos x="260" y="174"/>
                  </a:cxn>
                  <a:cxn ang="0">
                    <a:pos x="247" y="197"/>
                  </a:cxn>
                  <a:cxn ang="0">
                    <a:pos x="238" y="222"/>
                  </a:cxn>
                  <a:cxn ang="0">
                    <a:pos x="240" y="243"/>
                  </a:cxn>
                  <a:cxn ang="0">
                    <a:pos x="265" y="237"/>
                  </a:cxn>
                  <a:cxn ang="0">
                    <a:pos x="292" y="242"/>
                  </a:cxn>
                  <a:cxn ang="0">
                    <a:pos x="315" y="242"/>
                  </a:cxn>
                  <a:cxn ang="0">
                    <a:pos x="340" y="227"/>
                  </a:cxn>
                  <a:cxn ang="0">
                    <a:pos x="372" y="214"/>
                  </a:cxn>
                  <a:cxn ang="0">
                    <a:pos x="387" y="208"/>
                  </a:cxn>
                  <a:cxn ang="0">
                    <a:pos x="408" y="197"/>
                  </a:cxn>
                  <a:cxn ang="0">
                    <a:pos x="438" y="175"/>
                  </a:cxn>
                  <a:cxn ang="0">
                    <a:pos x="420" y="174"/>
                  </a:cxn>
                  <a:cxn ang="0">
                    <a:pos x="403" y="185"/>
                  </a:cxn>
                  <a:cxn ang="0">
                    <a:pos x="345" y="208"/>
                  </a:cxn>
                  <a:cxn ang="0">
                    <a:pos x="323" y="228"/>
                  </a:cxn>
                  <a:cxn ang="0">
                    <a:pos x="293" y="223"/>
                  </a:cxn>
                  <a:cxn ang="0">
                    <a:pos x="260" y="214"/>
                  </a:cxn>
                  <a:cxn ang="0">
                    <a:pos x="263" y="190"/>
                  </a:cxn>
                  <a:cxn ang="0">
                    <a:pos x="300" y="132"/>
                  </a:cxn>
                  <a:cxn ang="0">
                    <a:pos x="321" y="87"/>
                  </a:cxn>
                  <a:cxn ang="0">
                    <a:pos x="475" y="90"/>
                  </a:cxn>
                  <a:cxn ang="0">
                    <a:pos x="468" y="197"/>
                  </a:cxn>
                  <a:cxn ang="0">
                    <a:pos x="458" y="223"/>
                  </a:cxn>
                  <a:cxn ang="0">
                    <a:pos x="460" y="200"/>
                  </a:cxn>
                  <a:cxn ang="0">
                    <a:pos x="453" y="205"/>
                  </a:cxn>
                  <a:cxn ang="0">
                    <a:pos x="452" y="228"/>
                  </a:cxn>
                  <a:cxn ang="0">
                    <a:pos x="447" y="257"/>
                  </a:cxn>
                  <a:cxn ang="0">
                    <a:pos x="432" y="282"/>
                  </a:cxn>
                  <a:cxn ang="0">
                    <a:pos x="392" y="300"/>
                  </a:cxn>
                </a:cxnLst>
                <a:rect l="0" t="0" r="r" b="b"/>
                <a:pathLst>
                  <a:path w="476" h="480">
                    <a:moveTo>
                      <a:pt x="392" y="300"/>
                    </a:moveTo>
                    <a:lnTo>
                      <a:pt x="383" y="302"/>
                    </a:lnTo>
                    <a:lnTo>
                      <a:pt x="383" y="310"/>
                    </a:lnTo>
                    <a:lnTo>
                      <a:pt x="381" y="332"/>
                    </a:lnTo>
                    <a:lnTo>
                      <a:pt x="375" y="342"/>
                    </a:lnTo>
                    <a:lnTo>
                      <a:pt x="373" y="360"/>
                    </a:lnTo>
                    <a:lnTo>
                      <a:pt x="375" y="370"/>
                    </a:lnTo>
                    <a:lnTo>
                      <a:pt x="373" y="377"/>
                    </a:lnTo>
                    <a:lnTo>
                      <a:pt x="360" y="400"/>
                    </a:lnTo>
                    <a:lnTo>
                      <a:pt x="350" y="405"/>
                    </a:lnTo>
                    <a:lnTo>
                      <a:pt x="341" y="405"/>
                    </a:lnTo>
                    <a:lnTo>
                      <a:pt x="325" y="417"/>
                    </a:lnTo>
                    <a:lnTo>
                      <a:pt x="321" y="427"/>
                    </a:lnTo>
                    <a:lnTo>
                      <a:pt x="320" y="437"/>
                    </a:lnTo>
                    <a:lnTo>
                      <a:pt x="310" y="444"/>
                    </a:lnTo>
                    <a:lnTo>
                      <a:pt x="285" y="447"/>
                    </a:lnTo>
                    <a:lnTo>
                      <a:pt x="275" y="454"/>
                    </a:lnTo>
                    <a:lnTo>
                      <a:pt x="280" y="464"/>
                    </a:lnTo>
                    <a:lnTo>
                      <a:pt x="280" y="479"/>
                    </a:lnTo>
                    <a:lnTo>
                      <a:pt x="195" y="476"/>
                    </a:lnTo>
                    <a:lnTo>
                      <a:pt x="115" y="476"/>
                    </a:lnTo>
                    <a:lnTo>
                      <a:pt x="85" y="472"/>
                    </a:lnTo>
                    <a:lnTo>
                      <a:pt x="5" y="472"/>
                    </a:lnTo>
                    <a:lnTo>
                      <a:pt x="8" y="314"/>
                    </a:lnTo>
                    <a:lnTo>
                      <a:pt x="0" y="314"/>
                    </a:lnTo>
                    <a:lnTo>
                      <a:pt x="8" y="81"/>
                    </a:lnTo>
                    <a:lnTo>
                      <a:pt x="12" y="0"/>
                    </a:lnTo>
                    <a:lnTo>
                      <a:pt x="28" y="0"/>
                    </a:lnTo>
                    <a:lnTo>
                      <a:pt x="348" y="10"/>
                    </a:lnTo>
                    <a:lnTo>
                      <a:pt x="345" y="28"/>
                    </a:lnTo>
                    <a:lnTo>
                      <a:pt x="340" y="37"/>
                    </a:lnTo>
                    <a:lnTo>
                      <a:pt x="315" y="57"/>
                    </a:lnTo>
                    <a:lnTo>
                      <a:pt x="315" y="67"/>
                    </a:lnTo>
                    <a:lnTo>
                      <a:pt x="308" y="83"/>
                    </a:lnTo>
                    <a:lnTo>
                      <a:pt x="308" y="92"/>
                    </a:lnTo>
                    <a:lnTo>
                      <a:pt x="301" y="101"/>
                    </a:lnTo>
                    <a:lnTo>
                      <a:pt x="292" y="110"/>
                    </a:lnTo>
                    <a:lnTo>
                      <a:pt x="285" y="127"/>
                    </a:lnTo>
                    <a:lnTo>
                      <a:pt x="267" y="140"/>
                    </a:lnTo>
                    <a:lnTo>
                      <a:pt x="260" y="174"/>
                    </a:lnTo>
                    <a:lnTo>
                      <a:pt x="248" y="182"/>
                    </a:lnTo>
                    <a:lnTo>
                      <a:pt x="247" y="197"/>
                    </a:lnTo>
                    <a:lnTo>
                      <a:pt x="238" y="212"/>
                    </a:lnTo>
                    <a:lnTo>
                      <a:pt x="238" y="222"/>
                    </a:lnTo>
                    <a:lnTo>
                      <a:pt x="232" y="227"/>
                    </a:lnTo>
                    <a:lnTo>
                      <a:pt x="240" y="243"/>
                    </a:lnTo>
                    <a:lnTo>
                      <a:pt x="260" y="252"/>
                    </a:lnTo>
                    <a:lnTo>
                      <a:pt x="265" y="237"/>
                    </a:lnTo>
                    <a:lnTo>
                      <a:pt x="278" y="234"/>
                    </a:lnTo>
                    <a:lnTo>
                      <a:pt x="292" y="242"/>
                    </a:lnTo>
                    <a:lnTo>
                      <a:pt x="305" y="242"/>
                    </a:lnTo>
                    <a:lnTo>
                      <a:pt x="315" y="242"/>
                    </a:lnTo>
                    <a:lnTo>
                      <a:pt x="323" y="237"/>
                    </a:lnTo>
                    <a:lnTo>
                      <a:pt x="340" y="227"/>
                    </a:lnTo>
                    <a:lnTo>
                      <a:pt x="355" y="222"/>
                    </a:lnTo>
                    <a:lnTo>
                      <a:pt x="372" y="214"/>
                    </a:lnTo>
                    <a:lnTo>
                      <a:pt x="380" y="214"/>
                    </a:lnTo>
                    <a:lnTo>
                      <a:pt x="387" y="208"/>
                    </a:lnTo>
                    <a:lnTo>
                      <a:pt x="403" y="202"/>
                    </a:lnTo>
                    <a:lnTo>
                      <a:pt x="408" y="197"/>
                    </a:lnTo>
                    <a:lnTo>
                      <a:pt x="420" y="188"/>
                    </a:lnTo>
                    <a:lnTo>
                      <a:pt x="438" y="175"/>
                    </a:lnTo>
                    <a:lnTo>
                      <a:pt x="443" y="165"/>
                    </a:lnTo>
                    <a:lnTo>
                      <a:pt x="420" y="174"/>
                    </a:lnTo>
                    <a:lnTo>
                      <a:pt x="408" y="175"/>
                    </a:lnTo>
                    <a:lnTo>
                      <a:pt x="403" y="185"/>
                    </a:lnTo>
                    <a:lnTo>
                      <a:pt x="372" y="200"/>
                    </a:lnTo>
                    <a:lnTo>
                      <a:pt x="345" y="208"/>
                    </a:lnTo>
                    <a:lnTo>
                      <a:pt x="327" y="214"/>
                    </a:lnTo>
                    <a:lnTo>
                      <a:pt x="323" y="228"/>
                    </a:lnTo>
                    <a:lnTo>
                      <a:pt x="310" y="234"/>
                    </a:lnTo>
                    <a:lnTo>
                      <a:pt x="293" y="223"/>
                    </a:lnTo>
                    <a:lnTo>
                      <a:pt x="275" y="222"/>
                    </a:lnTo>
                    <a:lnTo>
                      <a:pt x="260" y="214"/>
                    </a:lnTo>
                    <a:lnTo>
                      <a:pt x="260" y="202"/>
                    </a:lnTo>
                    <a:lnTo>
                      <a:pt x="263" y="190"/>
                    </a:lnTo>
                    <a:lnTo>
                      <a:pt x="287" y="155"/>
                    </a:lnTo>
                    <a:lnTo>
                      <a:pt x="300" y="132"/>
                    </a:lnTo>
                    <a:lnTo>
                      <a:pt x="320" y="112"/>
                    </a:lnTo>
                    <a:lnTo>
                      <a:pt x="321" y="87"/>
                    </a:lnTo>
                    <a:lnTo>
                      <a:pt x="445" y="90"/>
                    </a:lnTo>
                    <a:lnTo>
                      <a:pt x="475" y="90"/>
                    </a:lnTo>
                    <a:lnTo>
                      <a:pt x="470" y="121"/>
                    </a:lnTo>
                    <a:lnTo>
                      <a:pt x="468" y="197"/>
                    </a:lnTo>
                    <a:lnTo>
                      <a:pt x="467" y="232"/>
                    </a:lnTo>
                    <a:lnTo>
                      <a:pt x="458" y="223"/>
                    </a:lnTo>
                    <a:lnTo>
                      <a:pt x="460" y="212"/>
                    </a:lnTo>
                    <a:lnTo>
                      <a:pt x="460" y="200"/>
                    </a:lnTo>
                    <a:lnTo>
                      <a:pt x="456" y="194"/>
                    </a:lnTo>
                    <a:lnTo>
                      <a:pt x="453" y="205"/>
                    </a:lnTo>
                    <a:lnTo>
                      <a:pt x="453" y="214"/>
                    </a:lnTo>
                    <a:lnTo>
                      <a:pt x="452" y="228"/>
                    </a:lnTo>
                    <a:lnTo>
                      <a:pt x="448" y="249"/>
                    </a:lnTo>
                    <a:lnTo>
                      <a:pt x="447" y="257"/>
                    </a:lnTo>
                    <a:lnTo>
                      <a:pt x="440" y="275"/>
                    </a:lnTo>
                    <a:lnTo>
                      <a:pt x="432" y="282"/>
                    </a:lnTo>
                    <a:lnTo>
                      <a:pt x="423" y="290"/>
                    </a:lnTo>
                    <a:lnTo>
                      <a:pt x="392" y="300"/>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grpSp>
        <p:sp>
          <p:nvSpPr>
            <p:cNvPr id="20" name="TextBox 19"/>
            <p:cNvSpPr txBox="1"/>
            <p:nvPr/>
          </p:nvSpPr>
          <p:spPr>
            <a:xfrm>
              <a:off x="5607265" y="5180773"/>
              <a:ext cx="1970732" cy="579646"/>
            </a:xfrm>
            <a:prstGeom prst="rect">
              <a:avLst/>
            </a:prstGeom>
            <a:noFill/>
            <a:ln w="12700">
              <a:solidFill>
                <a:schemeClr val="bg1"/>
              </a:solidFill>
            </a:ln>
            <a:effectLst/>
          </p:spPr>
          <p:txBody>
            <a:bodyPr wrap="none" rtlCol="0">
              <a:spAutoFit/>
            </a:bodyPr>
            <a:lstStyle/>
            <a:p>
              <a:r>
                <a:rPr lang="en-US" sz="1000" b="1">
                  <a:solidFill>
                    <a:schemeClr val="tx1"/>
                  </a:solidFill>
                  <a:latin typeface="+mn-lt"/>
                </a:rPr>
                <a:t>Washington State Total Population </a:t>
              </a:r>
              <a:r>
                <a:rPr lang="en-US" sz="1000" b="1" i="1">
                  <a:solidFill>
                    <a:schemeClr val="tx1"/>
                  </a:solidFill>
                  <a:latin typeface="+mn-lt"/>
                </a:rPr>
                <a:t>(estimate)</a:t>
              </a:r>
            </a:p>
            <a:p>
              <a:r>
                <a:rPr lang="en-US" sz="1000" b="1">
                  <a:solidFill>
                    <a:schemeClr val="tx1"/>
                  </a:solidFill>
                  <a:latin typeface="+mn-lt"/>
                </a:rPr>
                <a:t>April 2019: 7,546,410</a:t>
              </a:r>
            </a:p>
            <a:p>
              <a:pPr>
                <a:spcBef>
                  <a:spcPts val="200"/>
                </a:spcBef>
              </a:pPr>
              <a:r>
                <a:rPr lang="en-US" sz="1000" b="1" i="1">
                  <a:solidFill>
                    <a:schemeClr val="tx1"/>
                  </a:solidFill>
                  <a:latin typeface="+mn-lt"/>
                </a:rPr>
                <a:t>Source: </a:t>
              </a:r>
              <a:r>
                <a:rPr lang="en-US" sz="1000" b="1">
                  <a:solidFill>
                    <a:schemeClr val="tx1"/>
                  </a:solidFill>
                  <a:latin typeface="+mn-lt"/>
                </a:rPr>
                <a:t>Office of Financial Management</a:t>
              </a:r>
            </a:p>
          </p:txBody>
        </p:sp>
        <p:sp>
          <p:nvSpPr>
            <p:cNvPr id="21" name="TextBox 20"/>
            <p:cNvSpPr txBox="1"/>
            <p:nvPr/>
          </p:nvSpPr>
          <p:spPr>
            <a:xfrm>
              <a:off x="3463456" y="1458343"/>
              <a:ext cx="528029" cy="400110"/>
            </a:xfrm>
            <a:prstGeom prst="rect">
              <a:avLst/>
            </a:prstGeom>
            <a:noFill/>
            <a:ln w="12700">
              <a:noFill/>
            </a:ln>
            <a:effectLst/>
          </p:spPr>
          <p:txBody>
            <a:bodyPr wrap="none" rtlCol="0">
              <a:spAutoFit/>
            </a:bodyPr>
            <a:lstStyle/>
            <a:p>
              <a:pPr algn="ctr">
                <a:spcBef>
                  <a:spcPts val="200"/>
                </a:spcBef>
              </a:pPr>
              <a:r>
                <a:rPr lang="en-US" sz="1000" b="1">
                  <a:solidFill>
                    <a:schemeClr val="bg1"/>
                  </a:solidFill>
                  <a:latin typeface="+mn-lt"/>
                </a:rPr>
                <a:t>Whatcom</a:t>
              </a:r>
            </a:p>
            <a:p>
              <a:pPr algn="ctr"/>
              <a:r>
                <a:rPr lang="en-US" sz="1000" b="1" i="1">
                  <a:solidFill>
                    <a:schemeClr val="bg1"/>
                  </a:solidFill>
                  <a:latin typeface="+mn-lt"/>
                </a:rPr>
                <a:t>225,300</a:t>
              </a:r>
            </a:p>
          </p:txBody>
        </p:sp>
        <p:sp>
          <p:nvSpPr>
            <p:cNvPr id="22" name="TextBox 21"/>
            <p:cNvSpPr txBox="1"/>
            <p:nvPr/>
          </p:nvSpPr>
          <p:spPr>
            <a:xfrm>
              <a:off x="3465988" y="1893619"/>
              <a:ext cx="459501" cy="400110"/>
            </a:xfrm>
            <a:prstGeom prst="rect">
              <a:avLst/>
            </a:prstGeom>
            <a:noFill/>
            <a:ln w="12700">
              <a:noFill/>
            </a:ln>
            <a:effectLst/>
          </p:spPr>
          <p:txBody>
            <a:bodyPr wrap="none" rtlCol="0">
              <a:spAutoFit/>
            </a:bodyPr>
            <a:lstStyle/>
            <a:p>
              <a:pPr algn="ctr"/>
              <a:r>
                <a:rPr lang="en-US" sz="1000" b="1">
                  <a:solidFill>
                    <a:schemeClr val="bg1"/>
                  </a:solidFill>
                  <a:latin typeface="+mn-lt"/>
                </a:rPr>
                <a:t>Skagit</a:t>
              </a:r>
            </a:p>
            <a:p>
              <a:pPr algn="ctr"/>
              <a:r>
                <a:rPr lang="en-US" sz="1000" b="1" i="1">
                  <a:solidFill>
                    <a:schemeClr val="bg1"/>
                  </a:solidFill>
                  <a:latin typeface="+mn-lt"/>
                </a:rPr>
                <a:t>129,200</a:t>
              </a:r>
            </a:p>
          </p:txBody>
        </p:sp>
        <p:sp>
          <p:nvSpPr>
            <p:cNvPr id="23" name="TextBox 22"/>
            <p:cNvSpPr txBox="1"/>
            <p:nvPr/>
          </p:nvSpPr>
          <p:spPr>
            <a:xfrm>
              <a:off x="3430287" y="2428065"/>
              <a:ext cx="583333" cy="400110"/>
            </a:xfrm>
            <a:prstGeom prst="rect">
              <a:avLst/>
            </a:prstGeom>
            <a:noFill/>
            <a:ln w="12700">
              <a:noFill/>
            </a:ln>
            <a:effectLst/>
          </p:spPr>
          <p:txBody>
            <a:bodyPr wrap="none" rtlCol="0">
              <a:spAutoFit/>
            </a:bodyPr>
            <a:lstStyle/>
            <a:p>
              <a:pPr algn="ctr"/>
              <a:r>
                <a:rPr lang="en-US" sz="1000" b="1">
                  <a:solidFill>
                    <a:schemeClr val="tx1"/>
                  </a:solidFill>
                  <a:latin typeface="+mn-lt"/>
                </a:rPr>
                <a:t>Snohomish</a:t>
              </a:r>
            </a:p>
            <a:p>
              <a:pPr algn="ctr"/>
              <a:r>
                <a:rPr lang="en-US" sz="1000" b="1" i="1">
                  <a:solidFill>
                    <a:schemeClr val="tx1"/>
                  </a:solidFill>
                  <a:latin typeface="+mn-lt"/>
                </a:rPr>
                <a:t>818,700</a:t>
              </a:r>
            </a:p>
          </p:txBody>
        </p:sp>
        <p:sp>
          <p:nvSpPr>
            <p:cNvPr id="24" name="TextBox 23"/>
            <p:cNvSpPr txBox="1"/>
            <p:nvPr/>
          </p:nvSpPr>
          <p:spPr>
            <a:xfrm>
              <a:off x="3244414" y="3008582"/>
              <a:ext cx="703558" cy="553998"/>
            </a:xfrm>
            <a:prstGeom prst="rect">
              <a:avLst/>
            </a:prstGeom>
            <a:noFill/>
            <a:ln w="12700">
              <a:noFill/>
            </a:ln>
            <a:effectLst/>
          </p:spPr>
          <p:txBody>
            <a:bodyPr wrap="none" rtlCol="0">
              <a:spAutoFit/>
            </a:bodyPr>
            <a:lstStyle/>
            <a:p>
              <a:pPr algn="ctr"/>
              <a:r>
                <a:rPr lang="en-US" sz="1000" b="1">
                  <a:solidFill>
                    <a:schemeClr val="tx1"/>
                  </a:solidFill>
                  <a:latin typeface="+mn-lt"/>
                </a:rPr>
                <a:t>Seattle &amp; King</a:t>
              </a:r>
            </a:p>
            <a:p>
              <a:pPr algn="ctr"/>
              <a:r>
                <a:rPr lang="en-US" sz="1000" b="1">
                  <a:solidFill>
                    <a:schemeClr val="tx1"/>
                  </a:solidFill>
                  <a:latin typeface="+mn-lt"/>
                </a:rPr>
                <a:t>County</a:t>
              </a:r>
            </a:p>
            <a:p>
              <a:pPr algn="ctr"/>
              <a:r>
                <a:rPr lang="en-US" sz="1000" b="1" i="1">
                  <a:solidFill>
                    <a:schemeClr val="tx1"/>
                  </a:solidFill>
                  <a:latin typeface="+mn-lt"/>
                </a:rPr>
                <a:t>2,226,300</a:t>
              </a:r>
            </a:p>
          </p:txBody>
        </p:sp>
        <p:sp>
          <p:nvSpPr>
            <p:cNvPr id="25" name="TextBox 24"/>
            <p:cNvSpPr txBox="1"/>
            <p:nvPr/>
          </p:nvSpPr>
          <p:spPr>
            <a:xfrm>
              <a:off x="3027229" y="3676919"/>
              <a:ext cx="772086" cy="400110"/>
            </a:xfrm>
            <a:prstGeom prst="rect">
              <a:avLst/>
            </a:prstGeom>
            <a:noFill/>
            <a:ln w="12700">
              <a:noFill/>
            </a:ln>
            <a:effectLst/>
          </p:spPr>
          <p:txBody>
            <a:bodyPr wrap="none" rtlCol="0">
              <a:spAutoFit/>
            </a:bodyPr>
            <a:lstStyle/>
            <a:p>
              <a:pPr algn="ctr"/>
              <a:r>
                <a:rPr lang="en-US" sz="1000" b="1">
                  <a:solidFill>
                    <a:schemeClr val="tx1"/>
                  </a:solidFill>
                  <a:latin typeface="+mn-lt"/>
                </a:rPr>
                <a:t>Tacoma-Pierce*</a:t>
              </a:r>
            </a:p>
            <a:p>
              <a:pPr algn="ctr"/>
              <a:r>
                <a:rPr lang="en-US" sz="1000" b="1" i="1">
                  <a:solidFill>
                    <a:schemeClr val="tx1"/>
                  </a:solidFill>
                  <a:latin typeface="+mn-lt"/>
                </a:rPr>
                <a:t>888,300</a:t>
              </a:r>
            </a:p>
          </p:txBody>
        </p:sp>
        <p:sp>
          <p:nvSpPr>
            <p:cNvPr id="26" name="TextBox 25"/>
            <p:cNvSpPr txBox="1"/>
            <p:nvPr/>
          </p:nvSpPr>
          <p:spPr>
            <a:xfrm>
              <a:off x="2762893" y="4149869"/>
              <a:ext cx="410209" cy="400110"/>
            </a:xfrm>
            <a:prstGeom prst="rect">
              <a:avLst/>
            </a:prstGeom>
            <a:noFill/>
            <a:ln w="12700">
              <a:noFill/>
            </a:ln>
            <a:effectLst/>
          </p:spPr>
          <p:txBody>
            <a:bodyPr wrap="none" rtlCol="0">
              <a:spAutoFit/>
            </a:bodyPr>
            <a:lstStyle/>
            <a:p>
              <a:pPr algn="ctr"/>
              <a:r>
                <a:rPr lang="en-US" sz="1000" b="1">
                  <a:solidFill>
                    <a:schemeClr val="bg1"/>
                  </a:solidFill>
                  <a:latin typeface="+mn-lt"/>
                </a:rPr>
                <a:t>Lewis</a:t>
              </a:r>
            </a:p>
            <a:p>
              <a:pPr algn="ctr"/>
              <a:r>
                <a:rPr lang="en-US" sz="1000" b="1">
                  <a:solidFill>
                    <a:schemeClr val="bg1"/>
                  </a:solidFill>
                  <a:latin typeface="+mn-lt"/>
                </a:rPr>
                <a:t>79,480</a:t>
              </a:r>
            </a:p>
          </p:txBody>
        </p:sp>
        <p:sp>
          <p:nvSpPr>
            <p:cNvPr id="27" name="TextBox 26"/>
            <p:cNvSpPr txBox="1"/>
            <p:nvPr/>
          </p:nvSpPr>
          <p:spPr>
            <a:xfrm>
              <a:off x="2617249" y="4597887"/>
              <a:ext cx="459501" cy="400110"/>
            </a:xfrm>
            <a:prstGeom prst="rect">
              <a:avLst/>
            </a:prstGeom>
            <a:noFill/>
            <a:ln w="12700">
              <a:noFill/>
            </a:ln>
            <a:effectLst/>
          </p:spPr>
          <p:txBody>
            <a:bodyPr wrap="none" rtlCol="0">
              <a:spAutoFit/>
            </a:bodyPr>
            <a:lstStyle/>
            <a:p>
              <a:pPr algn="ctr"/>
              <a:r>
                <a:rPr lang="en-US" sz="1000" b="1">
                  <a:solidFill>
                    <a:schemeClr val="bg1"/>
                  </a:solidFill>
                  <a:latin typeface="+mn-lt"/>
                </a:rPr>
                <a:t>Cowlitz</a:t>
              </a:r>
            </a:p>
            <a:p>
              <a:pPr algn="ctr"/>
              <a:r>
                <a:rPr lang="en-US" sz="1000" b="1" i="1">
                  <a:solidFill>
                    <a:schemeClr val="bg1"/>
                  </a:solidFill>
                  <a:latin typeface="+mn-lt"/>
                </a:rPr>
                <a:t>108,950</a:t>
              </a:r>
            </a:p>
          </p:txBody>
        </p:sp>
        <p:sp>
          <p:nvSpPr>
            <p:cNvPr id="28" name="TextBox 27"/>
            <p:cNvSpPr txBox="1"/>
            <p:nvPr/>
          </p:nvSpPr>
          <p:spPr>
            <a:xfrm>
              <a:off x="2742374" y="5105312"/>
              <a:ext cx="459501" cy="400110"/>
            </a:xfrm>
            <a:prstGeom prst="rect">
              <a:avLst/>
            </a:prstGeom>
            <a:noFill/>
            <a:ln w="12700">
              <a:noFill/>
            </a:ln>
            <a:effectLst/>
          </p:spPr>
          <p:txBody>
            <a:bodyPr wrap="none" rtlCol="0">
              <a:spAutoFit/>
            </a:bodyPr>
            <a:lstStyle/>
            <a:p>
              <a:pPr algn="ctr"/>
              <a:r>
                <a:rPr lang="en-US" sz="1000" b="1">
                  <a:solidFill>
                    <a:schemeClr val="tx1"/>
                  </a:solidFill>
                  <a:latin typeface="+mn-lt"/>
                </a:rPr>
                <a:t>Clark*</a:t>
              </a:r>
            </a:p>
            <a:p>
              <a:pPr algn="ctr"/>
              <a:r>
                <a:rPr lang="en-US" sz="1000" b="1" i="1">
                  <a:solidFill>
                    <a:schemeClr val="tx1"/>
                  </a:solidFill>
                  <a:latin typeface="+mn-lt"/>
                </a:rPr>
                <a:t>488,500</a:t>
              </a:r>
            </a:p>
          </p:txBody>
        </p:sp>
        <p:sp>
          <p:nvSpPr>
            <p:cNvPr id="29" name="TextBox 28"/>
            <p:cNvSpPr txBox="1"/>
            <p:nvPr/>
          </p:nvSpPr>
          <p:spPr>
            <a:xfrm>
              <a:off x="3271139" y="4685563"/>
              <a:ext cx="524422" cy="400110"/>
            </a:xfrm>
            <a:prstGeom prst="rect">
              <a:avLst/>
            </a:prstGeom>
            <a:noFill/>
            <a:ln w="12700">
              <a:noFill/>
            </a:ln>
            <a:effectLst/>
          </p:spPr>
          <p:txBody>
            <a:bodyPr wrap="none" rtlCol="0">
              <a:spAutoFit/>
            </a:bodyPr>
            <a:lstStyle/>
            <a:p>
              <a:pPr algn="ctr"/>
              <a:r>
                <a:rPr lang="en-US" sz="1000" b="1">
                  <a:solidFill>
                    <a:schemeClr val="bg1"/>
                  </a:solidFill>
                  <a:latin typeface="+mn-lt"/>
                </a:rPr>
                <a:t>Skamania</a:t>
              </a:r>
            </a:p>
            <a:p>
              <a:pPr algn="ctr"/>
              <a:r>
                <a:rPr lang="en-US" sz="1000" b="1" i="1">
                  <a:solidFill>
                    <a:schemeClr val="bg1"/>
                  </a:solidFill>
                  <a:latin typeface="+mn-lt"/>
                </a:rPr>
                <a:t>12,060</a:t>
              </a:r>
            </a:p>
          </p:txBody>
        </p:sp>
        <p:sp>
          <p:nvSpPr>
            <p:cNvPr id="30" name="TextBox 29"/>
            <p:cNvSpPr txBox="1"/>
            <p:nvPr/>
          </p:nvSpPr>
          <p:spPr>
            <a:xfrm>
              <a:off x="4115785" y="5026568"/>
              <a:ext cx="463108" cy="400110"/>
            </a:xfrm>
            <a:prstGeom prst="rect">
              <a:avLst/>
            </a:prstGeom>
            <a:noFill/>
            <a:ln w="12700">
              <a:noFill/>
            </a:ln>
            <a:effectLst/>
          </p:spPr>
          <p:txBody>
            <a:bodyPr wrap="none" rtlCol="0">
              <a:spAutoFit/>
            </a:bodyPr>
            <a:lstStyle/>
            <a:p>
              <a:pPr algn="ctr"/>
              <a:r>
                <a:rPr lang="en-US" sz="1000" b="1">
                  <a:solidFill>
                    <a:schemeClr val="bg1"/>
                  </a:solidFill>
                  <a:latin typeface="+mn-lt"/>
                </a:rPr>
                <a:t>Klickitat</a:t>
              </a:r>
            </a:p>
            <a:p>
              <a:pPr algn="ctr"/>
              <a:r>
                <a:rPr lang="en-US" sz="1000" b="1" i="1">
                  <a:solidFill>
                    <a:schemeClr val="bg1"/>
                  </a:solidFill>
                  <a:latin typeface="+mn-lt"/>
                </a:rPr>
                <a:t>22,430</a:t>
              </a:r>
            </a:p>
          </p:txBody>
        </p:sp>
        <p:sp>
          <p:nvSpPr>
            <p:cNvPr id="31" name="TextBox 30"/>
            <p:cNvSpPr txBox="1"/>
            <p:nvPr/>
          </p:nvSpPr>
          <p:spPr>
            <a:xfrm>
              <a:off x="2530110" y="2120897"/>
              <a:ext cx="410209" cy="400110"/>
            </a:xfrm>
            <a:prstGeom prst="rect">
              <a:avLst/>
            </a:prstGeom>
            <a:noFill/>
            <a:ln w="12700">
              <a:noFill/>
            </a:ln>
            <a:effectLst/>
          </p:spPr>
          <p:txBody>
            <a:bodyPr wrap="none" rtlCol="0">
              <a:spAutoFit/>
            </a:bodyPr>
            <a:lstStyle/>
            <a:p>
              <a:pPr algn="ctr"/>
              <a:r>
                <a:rPr lang="en-US" sz="1000" b="1">
                  <a:solidFill>
                    <a:schemeClr val="tx1"/>
                  </a:solidFill>
                  <a:latin typeface="+mn-lt"/>
                </a:rPr>
                <a:t>Island</a:t>
              </a:r>
            </a:p>
            <a:p>
              <a:pPr algn="ctr"/>
              <a:r>
                <a:rPr lang="en-US" sz="1000" b="1" i="1">
                  <a:solidFill>
                    <a:schemeClr val="tx1"/>
                  </a:solidFill>
                  <a:latin typeface="+mn-lt"/>
                </a:rPr>
                <a:t>84,820</a:t>
              </a:r>
            </a:p>
          </p:txBody>
        </p:sp>
        <p:sp>
          <p:nvSpPr>
            <p:cNvPr id="32" name="TextBox 31"/>
            <p:cNvSpPr txBox="1"/>
            <p:nvPr/>
          </p:nvSpPr>
          <p:spPr>
            <a:xfrm>
              <a:off x="1592260" y="2384490"/>
              <a:ext cx="433052" cy="400110"/>
            </a:xfrm>
            <a:prstGeom prst="rect">
              <a:avLst/>
            </a:prstGeom>
            <a:noFill/>
            <a:ln w="12700">
              <a:noFill/>
            </a:ln>
            <a:effectLst/>
          </p:spPr>
          <p:txBody>
            <a:bodyPr wrap="none" rtlCol="0">
              <a:spAutoFit/>
            </a:bodyPr>
            <a:lstStyle/>
            <a:p>
              <a:pPr algn="ctr"/>
              <a:r>
                <a:rPr lang="en-US" sz="1000" b="1">
                  <a:solidFill>
                    <a:schemeClr val="bg1"/>
                  </a:solidFill>
                  <a:latin typeface="+mn-lt"/>
                </a:rPr>
                <a:t>Clallam</a:t>
              </a:r>
            </a:p>
            <a:p>
              <a:pPr algn="ctr"/>
              <a:r>
                <a:rPr lang="en-US" sz="1000" b="1" i="1">
                  <a:solidFill>
                    <a:schemeClr val="bg1"/>
                  </a:solidFill>
                  <a:latin typeface="+mn-lt"/>
                </a:rPr>
                <a:t>76,010</a:t>
              </a:r>
            </a:p>
          </p:txBody>
        </p:sp>
        <p:sp>
          <p:nvSpPr>
            <p:cNvPr id="33" name="TextBox 32"/>
            <p:cNvSpPr txBox="1"/>
            <p:nvPr/>
          </p:nvSpPr>
          <p:spPr>
            <a:xfrm>
              <a:off x="1664326" y="2773299"/>
              <a:ext cx="501580" cy="400110"/>
            </a:xfrm>
            <a:prstGeom prst="rect">
              <a:avLst/>
            </a:prstGeom>
            <a:noFill/>
            <a:ln w="12700">
              <a:noFill/>
            </a:ln>
            <a:effectLst/>
          </p:spPr>
          <p:txBody>
            <a:bodyPr wrap="none" rtlCol="0">
              <a:spAutoFit/>
            </a:bodyPr>
            <a:lstStyle/>
            <a:p>
              <a:pPr algn="ctr"/>
              <a:r>
                <a:rPr lang="en-US" sz="1000" b="1">
                  <a:solidFill>
                    <a:schemeClr val="bg1"/>
                  </a:solidFill>
                  <a:latin typeface="+mn-lt"/>
                </a:rPr>
                <a:t>Jefferson</a:t>
              </a:r>
            </a:p>
            <a:p>
              <a:pPr algn="ctr"/>
              <a:r>
                <a:rPr lang="en-US" sz="1000" b="1" i="1">
                  <a:solidFill>
                    <a:schemeClr val="bg1"/>
                  </a:solidFill>
                  <a:latin typeface="+mn-lt"/>
                </a:rPr>
                <a:t>31,900</a:t>
              </a:r>
            </a:p>
          </p:txBody>
        </p:sp>
        <p:sp>
          <p:nvSpPr>
            <p:cNvPr id="34" name="TextBox 33"/>
            <p:cNvSpPr txBox="1"/>
            <p:nvPr/>
          </p:nvSpPr>
          <p:spPr>
            <a:xfrm>
              <a:off x="1656426" y="3185348"/>
              <a:ext cx="416219" cy="553998"/>
            </a:xfrm>
            <a:prstGeom prst="rect">
              <a:avLst/>
            </a:prstGeom>
            <a:noFill/>
            <a:ln w="12700">
              <a:noFill/>
            </a:ln>
            <a:effectLst/>
          </p:spPr>
          <p:txBody>
            <a:bodyPr wrap="none" rtlCol="0">
              <a:spAutoFit/>
            </a:bodyPr>
            <a:lstStyle/>
            <a:p>
              <a:pPr algn="ctr"/>
              <a:r>
                <a:rPr lang="en-US" sz="1000" b="1">
                  <a:solidFill>
                    <a:schemeClr val="bg1"/>
                  </a:solidFill>
                  <a:latin typeface="+mn-lt"/>
                </a:rPr>
                <a:t>Grays</a:t>
              </a:r>
            </a:p>
            <a:p>
              <a:pPr algn="ctr"/>
              <a:r>
                <a:rPr lang="en-US" sz="1000" b="1">
                  <a:solidFill>
                    <a:schemeClr val="bg1"/>
                  </a:solidFill>
                  <a:latin typeface="+mn-lt"/>
                </a:rPr>
                <a:t>Harbor</a:t>
              </a:r>
            </a:p>
            <a:p>
              <a:pPr algn="ctr"/>
              <a:r>
                <a:rPr lang="en-US" sz="1000" b="1" i="1">
                  <a:solidFill>
                    <a:schemeClr val="bg1"/>
                  </a:solidFill>
                  <a:latin typeface="+mn-lt"/>
                </a:rPr>
                <a:t>74,160</a:t>
              </a:r>
            </a:p>
          </p:txBody>
        </p:sp>
        <p:sp>
          <p:nvSpPr>
            <p:cNvPr id="35" name="TextBox 34"/>
            <p:cNvSpPr txBox="1"/>
            <p:nvPr/>
          </p:nvSpPr>
          <p:spPr>
            <a:xfrm>
              <a:off x="1814710" y="4123896"/>
              <a:ext cx="410209" cy="400110"/>
            </a:xfrm>
            <a:prstGeom prst="rect">
              <a:avLst/>
            </a:prstGeom>
            <a:noFill/>
            <a:ln w="12700">
              <a:noFill/>
            </a:ln>
            <a:effectLst/>
          </p:spPr>
          <p:txBody>
            <a:bodyPr wrap="none" rtlCol="0">
              <a:spAutoFit/>
            </a:bodyPr>
            <a:lstStyle/>
            <a:p>
              <a:pPr algn="ctr"/>
              <a:r>
                <a:rPr lang="en-US" sz="1000" b="1">
                  <a:solidFill>
                    <a:schemeClr val="bg1"/>
                  </a:solidFill>
                  <a:latin typeface="+mn-lt"/>
                </a:rPr>
                <a:t>Pacific</a:t>
              </a:r>
            </a:p>
            <a:p>
              <a:pPr algn="ctr"/>
              <a:r>
                <a:rPr lang="en-US" sz="1000" b="1" i="1">
                  <a:solidFill>
                    <a:schemeClr val="bg1"/>
                  </a:solidFill>
                  <a:latin typeface="+mn-lt"/>
                </a:rPr>
                <a:t>21,640</a:t>
              </a:r>
            </a:p>
          </p:txBody>
        </p:sp>
        <p:sp>
          <p:nvSpPr>
            <p:cNvPr id="36" name="TextBox 35"/>
            <p:cNvSpPr txBox="1"/>
            <p:nvPr/>
          </p:nvSpPr>
          <p:spPr>
            <a:xfrm>
              <a:off x="1710646" y="4605462"/>
              <a:ext cx="616996" cy="400110"/>
            </a:xfrm>
            <a:prstGeom prst="rect">
              <a:avLst/>
            </a:prstGeom>
            <a:noFill/>
            <a:ln w="12700">
              <a:noFill/>
            </a:ln>
            <a:effectLst/>
          </p:spPr>
          <p:txBody>
            <a:bodyPr wrap="none" rtlCol="0">
              <a:spAutoFit/>
            </a:bodyPr>
            <a:lstStyle/>
            <a:p>
              <a:pPr algn="ctr"/>
              <a:r>
                <a:rPr lang="en-US" sz="1000" b="1">
                  <a:solidFill>
                    <a:schemeClr val="tx1"/>
                  </a:solidFill>
                  <a:latin typeface="+mn-lt"/>
                </a:rPr>
                <a:t>Wahkiakum</a:t>
              </a:r>
            </a:p>
            <a:p>
              <a:pPr algn="ctr"/>
              <a:r>
                <a:rPr lang="en-US" sz="1000" b="1" i="1">
                  <a:solidFill>
                    <a:schemeClr val="tx1"/>
                  </a:solidFill>
                  <a:latin typeface="+mn-lt"/>
                </a:rPr>
                <a:t>4,190</a:t>
              </a:r>
            </a:p>
          </p:txBody>
        </p:sp>
        <p:sp>
          <p:nvSpPr>
            <p:cNvPr id="37" name="TextBox 36"/>
            <p:cNvSpPr txBox="1"/>
            <p:nvPr/>
          </p:nvSpPr>
          <p:spPr>
            <a:xfrm>
              <a:off x="2438925" y="3750297"/>
              <a:ext cx="499175" cy="400110"/>
            </a:xfrm>
            <a:prstGeom prst="rect">
              <a:avLst/>
            </a:prstGeom>
            <a:noFill/>
            <a:ln w="12700">
              <a:noFill/>
            </a:ln>
            <a:effectLst/>
          </p:spPr>
          <p:txBody>
            <a:bodyPr wrap="none" rtlCol="0">
              <a:spAutoFit/>
            </a:bodyPr>
            <a:lstStyle/>
            <a:p>
              <a:pPr algn="ctr"/>
              <a:r>
                <a:rPr lang="en-US" sz="1000" b="1">
                  <a:solidFill>
                    <a:schemeClr val="bg1"/>
                  </a:solidFill>
                  <a:latin typeface="+mn-lt"/>
                </a:rPr>
                <a:t>Thurston</a:t>
              </a:r>
            </a:p>
            <a:p>
              <a:pPr algn="ctr"/>
              <a:r>
                <a:rPr lang="en-US" sz="1000" b="1" i="1">
                  <a:solidFill>
                    <a:schemeClr val="bg1"/>
                  </a:solidFill>
                  <a:latin typeface="+mn-lt"/>
                </a:rPr>
                <a:t>285,800</a:t>
              </a:r>
            </a:p>
          </p:txBody>
        </p:sp>
        <p:sp>
          <p:nvSpPr>
            <p:cNvPr id="38" name="TextBox 37"/>
            <p:cNvSpPr txBox="1"/>
            <p:nvPr/>
          </p:nvSpPr>
          <p:spPr>
            <a:xfrm>
              <a:off x="2182098" y="3340557"/>
              <a:ext cx="411410" cy="400110"/>
            </a:xfrm>
            <a:prstGeom prst="rect">
              <a:avLst/>
            </a:prstGeom>
            <a:noFill/>
            <a:ln w="12700">
              <a:noFill/>
            </a:ln>
            <a:effectLst/>
          </p:spPr>
          <p:txBody>
            <a:bodyPr wrap="none" rtlCol="0">
              <a:spAutoFit/>
            </a:bodyPr>
            <a:lstStyle/>
            <a:p>
              <a:pPr algn="ctr"/>
              <a:r>
                <a:rPr lang="en-US" sz="1000" b="1">
                  <a:solidFill>
                    <a:schemeClr val="bg1"/>
                  </a:solidFill>
                  <a:latin typeface="+mn-lt"/>
                </a:rPr>
                <a:t>Mason</a:t>
              </a:r>
            </a:p>
            <a:p>
              <a:pPr algn="ctr"/>
              <a:r>
                <a:rPr lang="en-US" sz="1000" b="1" i="1">
                  <a:solidFill>
                    <a:schemeClr val="bg1"/>
                  </a:solidFill>
                  <a:latin typeface="+mn-lt"/>
                </a:rPr>
                <a:t>64,980</a:t>
              </a:r>
            </a:p>
          </p:txBody>
        </p:sp>
        <p:sp>
          <p:nvSpPr>
            <p:cNvPr id="39" name="TextBox 38"/>
            <p:cNvSpPr txBox="1"/>
            <p:nvPr/>
          </p:nvSpPr>
          <p:spPr>
            <a:xfrm>
              <a:off x="4324847" y="4318502"/>
              <a:ext cx="459501" cy="400110"/>
            </a:xfrm>
            <a:prstGeom prst="rect">
              <a:avLst/>
            </a:prstGeom>
            <a:noFill/>
            <a:ln w="12700">
              <a:noFill/>
            </a:ln>
            <a:effectLst/>
          </p:spPr>
          <p:txBody>
            <a:bodyPr wrap="none" rtlCol="0">
              <a:spAutoFit/>
            </a:bodyPr>
            <a:lstStyle/>
            <a:p>
              <a:pPr algn="ctr"/>
              <a:r>
                <a:rPr lang="en-US" sz="1000" b="1">
                  <a:solidFill>
                    <a:schemeClr val="tx1"/>
                  </a:solidFill>
                  <a:latin typeface="+mn-lt"/>
                </a:rPr>
                <a:t>Yakima</a:t>
              </a:r>
            </a:p>
            <a:p>
              <a:pPr algn="ctr"/>
              <a:r>
                <a:rPr lang="en-US" sz="1000" b="1" i="1">
                  <a:solidFill>
                    <a:schemeClr val="tx1"/>
                  </a:solidFill>
                  <a:latin typeface="+mn-lt"/>
                </a:rPr>
                <a:t>255,950</a:t>
              </a:r>
            </a:p>
          </p:txBody>
        </p:sp>
        <p:sp>
          <p:nvSpPr>
            <p:cNvPr id="40" name="TextBox 39"/>
            <p:cNvSpPr txBox="1"/>
            <p:nvPr/>
          </p:nvSpPr>
          <p:spPr>
            <a:xfrm>
              <a:off x="4341538" y="3514832"/>
              <a:ext cx="425837" cy="400110"/>
            </a:xfrm>
            <a:prstGeom prst="rect">
              <a:avLst/>
            </a:prstGeom>
            <a:noFill/>
            <a:ln w="12700">
              <a:noFill/>
            </a:ln>
            <a:effectLst/>
          </p:spPr>
          <p:txBody>
            <a:bodyPr wrap="none" rtlCol="0">
              <a:spAutoFit/>
            </a:bodyPr>
            <a:lstStyle/>
            <a:p>
              <a:pPr algn="ctr"/>
              <a:r>
                <a:rPr lang="en-US" sz="1000" b="1">
                  <a:solidFill>
                    <a:schemeClr val="tx1"/>
                  </a:solidFill>
                  <a:latin typeface="+mn-lt"/>
                </a:rPr>
                <a:t>Kittitas</a:t>
              </a:r>
            </a:p>
            <a:p>
              <a:pPr algn="ctr"/>
              <a:r>
                <a:rPr lang="en-US" sz="1000" b="1" i="1">
                  <a:solidFill>
                    <a:schemeClr val="tx1"/>
                  </a:solidFill>
                  <a:latin typeface="+mn-lt"/>
                </a:rPr>
                <a:t>46,570</a:t>
              </a:r>
            </a:p>
          </p:txBody>
        </p:sp>
        <p:sp>
          <p:nvSpPr>
            <p:cNvPr id="41" name="TextBox 40"/>
            <p:cNvSpPr txBox="1"/>
            <p:nvPr/>
          </p:nvSpPr>
          <p:spPr>
            <a:xfrm>
              <a:off x="4410824" y="2890319"/>
              <a:ext cx="411410" cy="400110"/>
            </a:xfrm>
            <a:prstGeom prst="rect">
              <a:avLst/>
            </a:prstGeom>
            <a:noFill/>
            <a:ln w="12700">
              <a:noFill/>
            </a:ln>
            <a:effectLst/>
          </p:spPr>
          <p:txBody>
            <a:bodyPr wrap="none" rtlCol="0">
              <a:spAutoFit/>
            </a:bodyPr>
            <a:lstStyle/>
            <a:p>
              <a:pPr algn="ctr">
                <a:spcBef>
                  <a:spcPts val="200"/>
                </a:spcBef>
              </a:pPr>
              <a:r>
                <a:rPr lang="en-US" sz="1000" b="1">
                  <a:solidFill>
                    <a:schemeClr val="bg1"/>
                  </a:solidFill>
                  <a:latin typeface="+mn-lt"/>
                </a:rPr>
                <a:t>Chelan</a:t>
              </a:r>
            </a:p>
            <a:p>
              <a:pPr algn="ctr"/>
              <a:r>
                <a:rPr lang="en-US" sz="1000" b="1" i="1">
                  <a:solidFill>
                    <a:schemeClr val="bg1"/>
                  </a:solidFill>
                  <a:latin typeface="+mn-lt"/>
                </a:rPr>
                <a:t>78,420</a:t>
              </a:r>
            </a:p>
          </p:txBody>
        </p:sp>
        <p:sp>
          <p:nvSpPr>
            <p:cNvPr id="42" name="TextBox 41"/>
            <p:cNvSpPr txBox="1"/>
            <p:nvPr/>
          </p:nvSpPr>
          <p:spPr>
            <a:xfrm>
              <a:off x="5060515" y="2909125"/>
              <a:ext cx="457096" cy="400110"/>
            </a:xfrm>
            <a:prstGeom prst="rect">
              <a:avLst/>
            </a:prstGeom>
            <a:noFill/>
            <a:ln w="12700">
              <a:noFill/>
            </a:ln>
            <a:effectLst/>
          </p:spPr>
          <p:txBody>
            <a:bodyPr wrap="none" rtlCol="0">
              <a:spAutoFit/>
            </a:bodyPr>
            <a:lstStyle/>
            <a:p>
              <a:pPr algn="ctr">
                <a:spcBef>
                  <a:spcPts val="200"/>
                </a:spcBef>
              </a:pPr>
              <a:r>
                <a:rPr lang="en-US" sz="1000" b="1">
                  <a:solidFill>
                    <a:schemeClr val="bg1"/>
                  </a:solidFill>
                  <a:latin typeface="+mn-lt"/>
                </a:rPr>
                <a:t>Douglas</a:t>
              </a:r>
            </a:p>
            <a:p>
              <a:pPr algn="ctr"/>
              <a:r>
                <a:rPr lang="en-US" sz="1000" b="1" i="1">
                  <a:solidFill>
                    <a:schemeClr val="bg1"/>
                  </a:solidFill>
                  <a:latin typeface="+mn-lt"/>
                </a:rPr>
                <a:t>42,820</a:t>
              </a:r>
            </a:p>
          </p:txBody>
        </p:sp>
        <p:sp>
          <p:nvSpPr>
            <p:cNvPr id="43" name="TextBox 42"/>
            <p:cNvSpPr txBox="1"/>
            <p:nvPr/>
          </p:nvSpPr>
          <p:spPr>
            <a:xfrm>
              <a:off x="4812003" y="2649210"/>
              <a:ext cx="818975" cy="246221"/>
            </a:xfrm>
            <a:prstGeom prst="rect">
              <a:avLst/>
            </a:prstGeom>
            <a:noFill/>
            <a:ln w="12700">
              <a:noFill/>
            </a:ln>
            <a:effectLst/>
          </p:spPr>
          <p:txBody>
            <a:bodyPr wrap="none" rtlCol="0">
              <a:spAutoFit/>
            </a:bodyPr>
            <a:lstStyle/>
            <a:p>
              <a:pPr algn="ctr">
                <a:spcBef>
                  <a:spcPts val="200"/>
                </a:spcBef>
              </a:pPr>
              <a:r>
                <a:rPr lang="en-US" sz="1000" b="1">
                  <a:solidFill>
                    <a:schemeClr val="bg1"/>
                  </a:solidFill>
                  <a:latin typeface="+mn-lt"/>
                </a:rPr>
                <a:t>(Chelan-Douglas)</a:t>
              </a:r>
            </a:p>
          </p:txBody>
        </p:sp>
        <p:sp>
          <p:nvSpPr>
            <p:cNvPr id="44" name="TextBox 43"/>
            <p:cNvSpPr txBox="1"/>
            <p:nvPr/>
          </p:nvSpPr>
          <p:spPr>
            <a:xfrm>
              <a:off x="5066328" y="1773081"/>
              <a:ext cx="543659" cy="400110"/>
            </a:xfrm>
            <a:prstGeom prst="rect">
              <a:avLst/>
            </a:prstGeom>
            <a:noFill/>
            <a:ln w="12700">
              <a:noFill/>
            </a:ln>
            <a:effectLst/>
          </p:spPr>
          <p:txBody>
            <a:bodyPr wrap="none" rtlCol="0">
              <a:spAutoFit/>
            </a:bodyPr>
            <a:lstStyle/>
            <a:p>
              <a:pPr algn="ctr">
                <a:spcBef>
                  <a:spcPts val="200"/>
                </a:spcBef>
              </a:pPr>
              <a:r>
                <a:rPr lang="en-US" sz="1000" b="1">
                  <a:solidFill>
                    <a:schemeClr val="tx1"/>
                  </a:solidFill>
                  <a:latin typeface="+mn-lt"/>
                </a:rPr>
                <a:t>Okanogan</a:t>
              </a:r>
            </a:p>
            <a:p>
              <a:pPr algn="ctr"/>
              <a:r>
                <a:rPr lang="en-US" sz="1000" b="1" i="1">
                  <a:solidFill>
                    <a:schemeClr val="tx1"/>
                  </a:solidFill>
                  <a:latin typeface="+mn-lt"/>
                </a:rPr>
                <a:t>42,730</a:t>
              </a:r>
            </a:p>
          </p:txBody>
        </p:sp>
        <p:sp>
          <p:nvSpPr>
            <p:cNvPr id="45" name="TextBox 44"/>
            <p:cNvSpPr txBox="1"/>
            <p:nvPr/>
          </p:nvSpPr>
          <p:spPr>
            <a:xfrm>
              <a:off x="5332322" y="4654588"/>
              <a:ext cx="459501" cy="400110"/>
            </a:xfrm>
            <a:prstGeom prst="rect">
              <a:avLst/>
            </a:prstGeom>
            <a:noFill/>
            <a:ln w="12700">
              <a:noFill/>
            </a:ln>
            <a:effectLst/>
          </p:spPr>
          <p:txBody>
            <a:bodyPr wrap="none" rtlCol="0">
              <a:spAutoFit/>
            </a:bodyPr>
            <a:lstStyle/>
            <a:p>
              <a:pPr algn="ctr">
                <a:spcBef>
                  <a:spcPts val="200"/>
                </a:spcBef>
              </a:pPr>
              <a:r>
                <a:rPr lang="en-US" sz="1000" b="1">
                  <a:solidFill>
                    <a:schemeClr val="bg1"/>
                  </a:solidFill>
                  <a:latin typeface="+mn-lt"/>
                </a:rPr>
                <a:t>Benton</a:t>
              </a:r>
            </a:p>
            <a:p>
              <a:pPr algn="ctr"/>
              <a:r>
                <a:rPr lang="en-US" sz="1000" b="1" i="1">
                  <a:solidFill>
                    <a:schemeClr val="bg1"/>
                  </a:solidFill>
                  <a:latin typeface="+mn-lt"/>
                </a:rPr>
                <a:t>201,800</a:t>
              </a:r>
            </a:p>
          </p:txBody>
        </p:sp>
        <p:sp>
          <p:nvSpPr>
            <p:cNvPr id="46" name="TextBox 45"/>
            <p:cNvSpPr txBox="1"/>
            <p:nvPr/>
          </p:nvSpPr>
          <p:spPr>
            <a:xfrm>
              <a:off x="5789752" y="4364979"/>
              <a:ext cx="460703" cy="400110"/>
            </a:xfrm>
            <a:prstGeom prst="rect">
              <a:avLst/>
            </a:prstGeom>
            <a:noFill/>
            <a:ln w="12700">
              <a:noFill/>
            </a:ln>
            <a:effectLst/>
          </p:spPr>
          <p:txBody>
            <a:bodyPr wrap="none" rtlCol="0">
              <a:spAutoFit/>
            </a:bodyPr>
            <a:lstStyle/>
            <a:p>
              <a:pPr algn="ctr">
                <a:spcBef>
                  <a:spcPts val="200"/>
                </a:spcBef>
              </a:pPr>
              <a:r>
                <a:rPr lang="en-US" sz="1000" b="1">
                  <a:solidFill>
                    <a:schemeClr val="bg1"/>
                  </a:solidFill>
                  <a:latin typeface="+mn-lt"/>
                </a:rPr>
                <a:t>Franklin</a:t>
              </a:r>
            </a:p>
            <a:p>
              <a:pPr algn="ctr"/>
              <a:r>
                <a:rPr lang="en-US" sz="1000" b="1" i="1">
                  <a:solidFill>
                    <a:schemeClr val="bg1"/>
                  </a:solidFill>
                  <a:latin typeface="+mn-lt"/>
                </a:rPr>
                <a:t>94,680</a:t>
              </a:r>
            </a:p>
          </p:txBody>
        </p:sp>
        <p:sp>
          <p:nvSpPr>
            <p:cNvPr id="47" name="TextBox 46"/>
            <p:cNvSpPr txBox="1"/>
            <p:nvPr/>
          </p:nvSpPr>
          <p:spPr>
            <a:xfrm>
              <a:off x="5386304" y="4210801"/>
              <a:ext cx="840615" cy="246221"/>
            </a:xfrm>
            <a:prstGeom prst="rect">
              <a:avLst/>
            </a:prstGeom>
            <a:noFill/>
            <a:ln w="12700">
              <a:noFill/>
            </a:ln>
            <a:effectLst/>
          </p:spPr>
          <p:txBody>
            <a:bodyPr wrap="none" rtlCol="0">
              <a:spAutoFit/>
            </a:bodyPr>
            <a:lstStyle/>
            <a:p>
              <a:pPr algn="ctr">
                <a:spcBef>
                  <a:spcPts val="200"/>
                </a:spcBef>
              </a:pPr>
              <a:r>
                <a:rPr lang="en-US" sz="1000" b="1">
                  <a:solidFill>
                    <a:schemeClr val="bg1"/>
                  </a:solidFill>
                  <a:latin typeface="+mn-lt"/>
                </a:rPr>
                <a:t>(Benton-Franklin)</a:t>
              </a:r>
            </a:p>
          </p:txBody>
        </p:sp>
        <p:sp>
          <p:nvSpPr>
            <p:cNvPr id="48" name="TextBox 47"/>
            <p:cNvSpPr txBox="1"/>
            <p:nvPr/>
          </p:nvSpPr>
          <p:spPr>
            <a:xfrm>
              <a:off x="5388507" y="3446935"/>
              <a:ext cx="410209" cy="400110"/>
            </a:xfrm>
            <a:prstGeom prst="rect">
              <a:avLst/>
            </a:prstGeom>
            <a:noFill/>
            <a:ln w="12700">
              <a:noFill/>
            </a:ln>
            <a:effectLst/>
          </p:spPr>
          <p:txBody>
            <a:bodyPr wrap="none" rtlCol="0">
              <a:spAutoFit/>
            </a:bodyPr>
            <a:lstStyle/>
            <a:p>
              <a:pPr algn="ctr">
                <a:spcBef>
                  <a:spcPts val="200"/>
                </a:spcBef>
              </a:pPr>
              <a:r>
                <a:rPr lang="en-US" sz="1000" b="1">
                  <a:solidFill>
                    <a:schemeClr val="tx1"/>
                  </a:solidFill>
                  <a:latin typeface="+mn-lt"/>
                </a:rPr>
                <a:t>Grant</a:t>
              </a:r>
            </a:p>
            <a:p>
              <a:pPr algn="ctr"/>
              <a:r>
                <a:rPr lang="en-US" sz="1000" b="1" i="1">
                  <a:solidFill>
                    <a:schemeClr val="tx1"/>
                  </a:solidFill>
                  <a:latin typeface="+mn-lt"/>
                </a:rPr>
                <a:t>98,740</a:t>
              </a:r>
            </a:p>
          </p:txBody>
        </p:sp>
        <p:sp>
          <p:nvSpPr>
            <p:cNvPr id="49" name="TextBox 48"/>
            <p:cNvSpPr txBox="1"/>
            <p:nvPr/>
          </p:nvSpPr>
          <p:spPr>
            <a:xfrm>
              <a:off x="6176168" y="1812851"/>
              <a:ext cx="360916" cy="400110"/>
            </a:xfrm>
            <a:prstGeom prst="rect">
              <a:avLst/>
            </a:prstGeom>
            <a:noFill/>
            <a:ln w="12700">
              <a:noFill/>
            </a:ln>
            <a:effectLst/>
          </p:spPr>
          <p:txBody>
            <a:bodyPr wrap="none" rtlCol="0">
              <a:spAutoFit/>
            </a:bodyPr>
            <a:lstStyle/>
            <a:p>
              <a:pPr algn="ctr"/>
              <a:r>
                <a:rPr lang="en-US" sz="1000" b="1">
                  <a:solidFill>
                    <a:schemeClr val="bg1"/>
                  </a:solidFill>
                  <a:latin typeface="+mn-lt"/>
                </a:rPr>
                <a:t>Ferry</a:t>
              </a:r>
            </a:p>
            <a:p>
              <a:pPr algn="ctr"/>
              <a:r>
                <a:rPr lang="en-US" sz="1000" b="1" i="1">
                  <a:solidFill>
                    <a:schemeClr val="bg1"/>
                  </a:solidFill>
                  <a:latin typeface="+mn-lt"/>
                </a:rPr>
                <a:t>7,830</a:t>
              </a:r>
            </a:p>
          </p:txBody>
        </p:sp>
        <p:sp>
          <p:nvSpPr>
            <p:cNvPr id="50" name="TextBox 49"/>
            <p:cNvSpPr txBox="1"/>
            <p:nvPr/>
          </p:nvSpPr>
          <p:spPr>
            <a:xfrm>
              <a:off x="6720349" y="2045266"/>
              <a:ext cx="449883" cy="400110"/>
            </a:xfrm>
            <a:prstGeom prst="rect">
              <a:avLst/>
            </a:prstGeom>
            <a:noFill/>
            <a:ln w="12700">
              <a:noFill/>
            </a:ln>
            <a:effectLst/>
          </p:spPr>
          <p:txBody>
            <a:bodyPr wrap="none" rtlCol="0">
              <a:spAutoFit/>
            </a:bodyPr>
            <a:lstStyle/>
            <a:p>
              <a:pPr algn="ctr"/>
              <a:r>
                <a:rPr lang="en-US" sz="1000" b="1">
                  <a:solidFill>
                    <a:schemeClr val="bg1"/>
                  </a:solidFill>
                  <a:latin typeface="+mn-lt"/>
                </a:rPr>
                <a:t>Stevens</a:t>
              </a:r>
            </a:p>
            <a:p>
              <a:pPr algn="ctr"/>
              <a:r>
                <a:rPr lang="en-US" sz="1000" b="1" i="1">
                  <a:solidFill>
                    <a:schemeClr val="bg1"/>
                  </a:solidFill>
                  <a:latin typeface="+mn-lt"/>
                </a:rPr>
                <a:t>45,570</a:t>
              </a:r>
            </a:p>
          </p:txBody>
        </p:sp>
        <p:sp>
          <p:nvSpPr>
            <p:cNvPr id="51" name="TextBox 50"/>
            <p:cNvSpPr txBox="1"/>
            <p:nvPr/>
          </p:nvSpPr>
          <p:spPr>
            <a:xfrm>
              <a:off x="7207724" y="1725827"/>
              <a:ext cx="410209" cy="553998"/>
            </a:xfrm>
            <a:prstGeom prst="rect">
              <a:avLst/>
            </a:prstGeom>
            <a:noFill/>
            <a:ln w="12700">
              <a:noFill/>
            </a:ln>
            <a:effectLst/>
          </p:spPr>
          <p:txBody>
            <a:bodyPr wrap="none" rtlCol="0">
              <a:spAutoFit/>
            </a:bodyPr>
            <a:lstStyle/>
            <a:p>
              <a:pPr algn="ctr"/>
              <a:r>
                <a:rPr lang="en-US" sz="1000" b="1">
                  <a:solidFill>
                    <a:schemeClr val="bg1"/>
                  </a:solidFill>
                  <a:latin typeface="+mn-lt"/>
                </a:rPr>
                <a:t>Pend</a:t>
              </a:r>
            </a:p>
            <a:p>
              <a:pPr algn="ctr"/>
              <a:r>
                <a:rPr lang="en-US" sz="1000" b="1">
                  <a:solidFill>
                    <a:schemeClr val="bg1"/>
                  </a:solidFill>
                  <a:latin typeface="+mn-lt"/>
                </a:rPr>
                <a:t>Oreille</a:t>
              </a:r>
            </a:p>
            <a:p>
              <a:pPr algn="ctr"/>
              <a:r>
                <a:rPr lang="en-US" sz="1000" b="1" i="1">
                  <a:solidFill>
                    <a:schemeClr val="bg1"/>
                  </a:solidFill>
                  <a:latin typeface="+mn-lt"/>
                </a:rPr>
                <a:t>13,740</a:t>
              </a:r>
            </a:p>
          </p:txBody>
        </p:sp>
        <p:sp>
          <p:nvSpPr>
            <p:cNvPr id="52" name="TextBox 51"/>
            <p:cNvSpPr txBox="1"/>
            <p:nvPr/>
          </p:nvSpPr>
          <p:spPr>
            <a:xfrm>
              <a:off x="6276064" y="2938654"/>
              <a:ext cx="422231" cy="400110"/>
            </a:xfrm>
            <a:prstGeom prst="rect">
              <a:avLst/>
            </a:prstGeom>
            <a:noFill/>
            <a:ln w="12700">
              <a:noFill/>
            </a:ln>
            <a:effectLst/>
          </p:spPr>
          <p:txBody>
            <a:bodyPr wrap="none" rtlCol="0">
              <a:spAutoFit/>
            </a:bodyPr>
            <a:lstStyle/>
            <a:p>
              <a:pPr algn="ctr">
                <a:spcBef>
                  <a:spcPts val="200"/>
                </a:spcBef>
              </a:pPr>
              <a:r>
                <a:rPr lang="en-US" sz="1000" b="1">
                  <a:solidFill>
                    <a:schemeClr val="tx1"/>
                  </a:solidFill>
                  <a:latin typeface="+mn-lt"/>
                </a:rPr>
                <a:t>Lincoln</a:t>
              </a:r>
            </a:p>
            <a:p>
              <a:pPr algn="ctr"/>
              <a:r>
                <a:rPr lang="en-US" sz="1000" b="1" i="1">
                  <a:solidFill>
                    <a:schemeClr val="tx1"/>
                  </a:solidFill>
                  <a:latin typeface="+mn-lt"/>
                </a:rPr>
                <a:t>10,960</a:t>
              </a:r>
            </a:p>
          </p:txBody>
        </p:sp>
        <p:sp>
          <p:nvSpPr>
            <p:cNvPr id="53" name="TextBox 52"/>
            <p:cNvSpPr txBox="1"/>
            <p:nvPr/>
          </p:nvSpPr>
          <p:spPr>
            <a:xfrm>
              <a:off x="7074979" y="2916285"/>
              <a:ext cx="479939" cy="400110"/>
            </a:xfrm>
            <a:prstGeom prst="rect">
              <a:avLst/>
            </a:prstGeom>
            <a:noFill/>
            <a:ln w="12700">
              <a:noFill/>
            </a:ln>
            <a:effectLst/>
          </p:spPr>
          <p:txBody>
            <a:bodyPr wrap="none" rtlCol="0">
              <a:spAutoFit/>
            </a:bodyPr>
            <a:lstStyle/>
            <a:p>
              <a:pPr algn="ctr">
                <a:spcBef>
                  <a:spcPts val="200"/>
                </a:spcBef>
              </a:pPr>
              <a:r>
                <a:rPr lang="en-US" sz="1000" b="1">
                  <a:solidFill>
                    <a:schemeClr val="tx1"/>
                  </a:solidFill>
                  <a:latin typeface="+mn-lt"/>
                </a:rPr>
                <a:t>Spokane</a:t>
              </a:r>
            </a:p>
            <a:p>
              <a:pPr algn="ctr"/>
              <a:r>
                <a:rPr lang="en-US" sz="1000" b="1" i="1">
                  <a:solidFill>
                    <a:schemeClr val="tx1"/>
                  </a:solidFill>
                  <a:latin typeface="+mn-lt"/>
                </a:rPr>
                <a:t>515,250</a:t>
              </a:r>
            </a:p>
          </p:txBody>
        </p:sp>
        <p:sp>
          <p:nvSpPr>
            <p:cNvPr id="54" name="TextBox 53"/>
            <p:cNvSpPr txBox="1"/>
            <p:nvPr/>
          </p:nvSpPr>
          <p:spPr>
            <a:xfrm>
              <a:off x="6227693" y="3634270"/>
              <a:ext cx="411410" cy="400110"/>
            </a:xfrm>
            <a:prstGeom prst="rect">
              <a:avLst/>
            </a:prstGeom>
            <a:noFill/>
            <a:ln w="12700">
              <a:noFill/>
            </a:ln>
            <a:effectLst/>
          </p:spPr>
          <p:txBody>
            <a:bodyPr wrap="none" rtlCol="0">
              <a:spAutoFit/>
            </a:bodyPr>
            <a:lstStyle/>
            <a:p>
              <a:pPr algn="ctr">
                <a:spcBef>
                  <a:spcPts val="200"/>
                </a:spcBef>
              </a:pPr>
              <a:r>
                <a:rPr lang="en-US" sz="1000" b="1">
                  <a:solidFill>
                    <a:schemeClr val="bg1"/>
                  </a:solidFill>
                  <a:latin typeface="+mn-lt"/>
                </a:rPr>
                <a:t>Adams</a:t>
              </a:r>
            </a:p>
            <a:p>
              <a:pPr algn="ctr"/>
              <a:r>
                <a:rPr lang="en-US" sz="1000" b="1" i="1">
                  <a:solidFill>
                    <a:schemeClr val="bg1"/>
                  </a:solidFill>
                  <a:latin typeface="+mn-lt"/>
                </a:rPr>
                <a:t>20,150</a:t>
              </a:r>
            </a:p>
          </p:txBody>
        </p:sp>
        <p:sp>
          <p:nvSpPr>
            <p:cNvPr id="55" name="TextBox 54"/>
            <p:cNvSpPr txBox="1"/>
            <p:nvPr/>
          </p:nvSpPr>
          <p:spPr>
            <a:xfrm>
              <a:off x="7005004" y="3643444"/>
              <a:ext cx="512399" cy="400110"/>
            </a:xfrm>
            <a:prstGeom prst="rect">
              <a:avLst/>
            </a:prstGeom>
            <a:noFill/>
            <a:ln w="12700">
              <a:noFill/>
            </a:ln>
            <a:effectLst/>
          </p:spPr>
          <p:txBody>
            <a:bodyPr wrap="none" rtlCol="0">
              <a:spAutoFit/>
            </a:bodyPr>
            <a:lstStyle/>
            <a:p>
              <a:pPr algn="ctr">
                <a:spcBef>
                  <a:spcPts val="200"/>
                </a:spcBef>
              </a:pPr>
              <a:r>
                <a:rPr lang="en-US" sz="1000" b="1">
                  <a:solidFill>
                    <a:schemeClr val="tx1"/>
                  </a:solidFill>
                  <a:latin typeface="+mn-lt"/>
                </a:rPr>
                <a:t>Whitman</a:t>
              </a:r>
            </a:p>
            <a:p>
              <a:pPr algn="ctr"/>
              <a:r>
                <a:rPr lang="en-US" sz="1000" b="1" i="1">
                  <a:solidFill>
                    <a:schemeClr val="tx1"/>
                  </a:solidFill>
                  <a:latin typeface="+mn-lt"/>
                </a:rPr>
                <a:t>50,130</a:t>
              </a:r>
            </a:p>
          </p:txBody>
        </p:sp>
        <p:sp>
          <p:nvSpPr>
            <p:cNvPr id="56" name="TextBox 55"/>
            <p:cNvSpPr txBox="1"/>
            <p:nvPr/>
          </p:nvSpPr>
          <p:spPr>
            <a:xfrm>
              <a:off x="6164908" y="4648162"/>
              <a:ext cx="619400" cy="400110"/>
            </a:xfrm>
            <a:prstGeom prst="rect">
              <a:avLst/>
            </a:prstGeom>
            <a:noFill/>
            <a:ln w="12700">
              <a:noFill/>
            </a:ln>
            <a:effectLst/>
          </p:spPr>
          <p:txBody>
            <a:bodyPr wrap="none" rtlCol="0">
              <a:spAutoFit/>
            </a:bodyPr>
            <a:lstStyle/>
            <a:p>
              <a:pPr algn="ctr">
                <a:spcBef>
                  <a:spcPts val="200"/>
                </a:spcBef>
              </a:pPr>
              <a:r>
                <a:rPr lang="en-US" sz="1000" b="1">
                  <a:solidFill>
                    <a:schemeClr val="bg1"/>
                  </a:solidFill>
                  <a:latin typeface="+mn-lt"/>
                </a:rPr>
                <a:t>Walla Walla</a:t>
              </a:r>
            </a:p>
            <a:p>
              <a:pPr algn="ctr"/>
              <a:r>
                <a:rPr lang="en-US" sz="1000" b="1" i="1">
                  <a:solidFill>
                    <a:schemeClr val="bg1"/>
                  </a:solidFill>
                  <a:latin typeface="+mn-lt"/>
                </a:rPr>
                <a:t>62,200</a:t>
              </a:r>
            </a:p>
          </p:txBody>
        </p:sp>
        <p:sp>
          <p:nvSpPr>
            <p:cNvPr id="57" name="TextBox 56"/>
            <p:cNvSpPr txBox="1"/>
            <p:nvPr/>
          </p:nvSpPr>
          <p:spPr>
            <a:xfrm>
              <a:off x="6822514" y="4530931"/>
              <a:ext cx="517209" cy="400110"/>
            </a:xfrm>
            <a:prstGeom prst="rect">
              <a:avLst/>
            </a:prstGeom>
            <a:noFill/>
            <a:ln w="12700">
              <a:noFill/>
            </a:ln>
            <a:effectLst/>
          </p:spPr>
          <p:txBody>
            <a:bodyPr wrap="none" rtlCol="0">
              <a:spAutoFit/>
            </a:bodyPr>
            <a:lstStyle/>
            <a:p>
              <a:pPr algn="ctr">
                <a:spcBef>
                  <a:spcPts val="200"/>
                </a:spcBef>
              </a:pPr>
              <a:r>
                <a:rPr lang="en-US" sz="1000" b="1">
                  <a:solidFill>
                    <a:schemeClr val="tx1"/>
                  </a:solidFill>
                  <a:latin typeface="+mn-lt"/>
                </a:rPr>
                <a:t>Columbia</a:t>
              </a:r>
            </a:p>
            <a:p>
              <a:pPr algn="ctr"/>
              <a:r>
                <a:rPr lang="en-US" sz="1000" b="1" i="1">
                  <a:solidFill>
                    <a:schemeClr val="tx1"/>
                  </a:solidFill>
                  <a:latin typeface="+mn-lt"/>
                </a:rPr>
                <a:t>4,160</a:t>
              </a:r>
            </a:p>
          </p:txBody>
        </p:sp>
        <p:sp>
          <p:nvSpPr>
            <p:cNvPr id="58" name="TextBox 57"/>
            <p:cNvSpPr txBox="1"/>
            <p:nvPr/>
          </p:nvSpPr>
          <p:spPr>
            <a:xfrm>
              <a:off x="7053697" y="4182258"/>
              <a:ext cx="458299" cy="400110"/>
            </a:xfrm>
            <a:prstGeom prst="rect">
              <a:avLst/>
            </a:prstGeom>
            <a:noFill/>
            <a:ln w="12700">
              <a:noFill/>
            </a:ln>
            <a:effectLst/>
          </p:spPr>
          <p:txBody>
            <a:bodyPr wrap="none" rtlCol="0">
              <a:spAutoFit/>
            </a:bodyPr>
            <a:lstStyle/>
            <a:p>
              <a:pPr algn="ctr">
                <a:spcBef>
                  <a:spcPts val="200"/>
                </a:spcBef>
              </a:pPr>
              <a:r>
                <a:rPr lang="en-US" sz="1000" b="1">
                  <a:solidFill>
                    <a:schemeClr val="tx1"/>
                  </a:solidFill>
                  <a:latin typeface="+mn-lt"/>
                </a:rPr>
                <a:t>Garfield</a:t>
              </a:r>
            </a:p>
            <a:p>
              <a:pPr algn="ctr"/>
              <a:r>
                <a:rPr lang="en-US" sz="1000" b="1" i="1">
                  <a:solidFill>
                    <a:schemeClr val="tx1"/>
                  </a:solidFill>
                  <a:latin typeface="+mn-lt"/>
                </a:rPr>
                <a:t>2,220</a:t>
              </a:r>
            </a:p>
          </p:txBody>
        </p:sp>
        <p:sp>
          <p:nvSpPr>
            <p:cNvPr id="59" name="TextBox 58"/>
            <p:cNvSpPr txBox="1"/>
            <p:nvPr/>
          </p:nvSpPr>
          <p:spPr>
            <a:xfrm>
              <a:off x="7386522" y="4564550"/>
              <a:ext cx="410209" cy="400110"/>
            </a:xfrm>
            <a:prstGeom prst="rect">
              <a:avLst/>
            </a:prstGeom>
            <a:noFill/>
            <a:ln w="12700">
              <a:noFill/>
            </a:ln>
            <a:effectLst/>
          </p:spPr>
          <p:txBody>
            <a:bodyPr wrap="none" rtlCol="0">
              <a:spAutoFit/>
            </a:bodyPr>
            <a:lstStyle/>
            <a:p>
              <a:pPr algn="ctr">
                <a:spcBef>
                  <a:spcPts val="200"/>
                </a:spcBef>
              </a:pPr>
              <a:r>
                <a:rPr lang="en-US" sz="1000" b="1">
                  <a:solidFill>
                    <a:schemeClr val="tx1"/>
                  </a:solidFill>
                  <a:latin typeface="+mn-lt"/>
                </a:rPr>
                <a:t>Asotin</a:t>
              </a:r>
            </a:p>
            <a:p>
              <a:pPr algn="ctr"/>
              <a:r>
                <a:rPr lang="en-US" sz="1000" b="1" i="1">
                  <a:solidFill>
                    <a:schemeClr val="tx1"/>
                  </a:solidFill>
                  <a:latin typeface="+mn-lt"/>
                </a:rPr>
                <a:t>22,520</a:t>
              </a:r>
            </a:p>
          </p:txBody>
        </p:sp>
        <p:sp>
          <p:nvSpPr>
            <p:cNvPr id="60" name="TextBox 59"/>
            <p:cNvSpPr txBox="1"/>
            <p:nvPr/>
          </p:nvSpPr>
          <p:spPr>
            <a:xfrm>
              <a:off x="6347965" y="1528900"/>
              <a:ext cx="1034178" cy="246221"/>
            </a:xfrm>
            <a:prstGeom prst="rect">
              <a:avLst/>
            </a:prstGeom>
            <a:noFill/>
            <a:ln w="12700">
              <a:noFill/>
            </a:ln>
            <a:effectLst/>
          </p:spPr>
          <p:txBody>
            <a:bodyPr wrap="none" rtlCol="0">
              <a:spAutoFit/>
            </a:bodyPr>
            <a:lstStyle/>
            <a:p>
              <a:pPr algn="ctr"/>
              <a:r>
                <a:rPr lang="en-US" sz="1000" b="1">
                  <a:solidFill>
                    <a:schemeClr val="bg1"/>
                  </a:solidFill>
                  <a:latin typeface="+mn-lt"/>
                </a:rPr>
                <a:t>(Northeast Tri County)</a:t>
              </a:r>
            </a:p>
          </p:txBody>
        </p:sp>
        <p:sp>
          <p:nvSpPr>
            <p:cNvPr id="61" name="TextBox 60"/>
            <p:cNvSpPr txBox="1"/>
            <p:nvPr/>
          </p:nvSpPr>
          <p:spPr>
            <a:xfrm>
              <a:off x="2163273" y="1500126"/>
              <a:ext cx="485950" cy="400110"/>
            </a:xfrm>
            <a:prstGeom prst="rect">
              <a:avLst/>
            </a:prstGeom>
            <a:noFill/>
            <a:ln w="12700">
              <a:noFill/>
            </a:ln>
            <a:effectLst/>
          </p:spPr>
          <p:txBody>
            <a:bodyPr wrap="none" rtlCol="0">
              <a:spAutoFit/>
            </a:bodyPr>
            <a:lstStyle/>
            <a:p>
              <a:pPr algn="ctr"/>
              <a:r>
                <a:rPr lang="en-US" sz="1000" b="1">
                  <a:solidFill>
                    <a:schemeClr val="tx1"/>
                  </a:solidFill>
                  <a:latin typeface="+mn-lt"/>
                </a:rPr>
                <a:t>San Juan</a:t>
              </a:r>
            </a:p>
            <a:p>
              <a:pPr algn="ctr"/>
              <a:r>
                <a:rPr lang="en-US" sz="1000" b="1" i="1">
                  <a:solidFill>
                    <a:schemeClr val="tx1"/>
                  </a:solidFill>
                  <a:latin typeface="+mn-lt"/>
                </a:rPr>
                <a:t>17,150</a:t>
              </a:r>
            </a:p>
          </p:txBody>
        </p:sp>
        <p:sp>
          <p:nvSpPr>
            <p:cNvPr id="124" name="TextBox 123"/>
            <p:cNvSpPr txBox="1"/>
            <p:nvPr userDrawn="1"/>
          </p:nvSpPr>
          <p:spPr>
            <a:xfrm>
              <a:off x="2987309" y="5803980"/>
              <a:ext cx="2619956" cy="400110"/>
            </a:xfrm>
            <a:prstGeom prst="rect">
              <a:avLst/>
            </a:prstGeom>
            <a:noFill/>
          </p:spPr>
          <p:txBody>
            <a:bodyPr wrap="square" rtlCol="0">
              <a:spAutoFit/>
            </a:bodyPr>
            <a:lstStyle/>
            <a:p>
              <a:r>
                <a:rPr lang="en-US" sz="1000" b="1" kern="1200">
                  <a:solidFill>
                    <a:schemeClr val="tx1"/>
                  </a:solidFill>
                  <a:latin typeface="+mn-lt"/>
                  <a:ea typeface="+mn-ea"/>
                  <a:cs typeface="+mn-cs"/>
                </a:rPr>
                <a:t>Departments that have combined public health with human services (16)</a:t>
              </a:r>
            </a:p>
          </p:txBody>
        </p:sp>
        <p:sp>
          <p:nvSpPr>
            <p:cNvPr id="126" name="TextBox 125"/>
            <p:cNvSpPr txBox="1"/>
            <p:nvPr userDrawn="1"/>
          </p:nvSpPr>
          <p:spPr>
            <a:xfrm>
              <a:off x="2980875" y="6255197"/>
              <a:ext cx="1124346" cy="246221"/>
            </a:xfrm>
            <a:prstGeom prst="rect">
              <a:avLst/>
            </a:prstGeom>
            <a:noFill/>
          </p:spPr>
          <p:txBody>
            <a:bodyPr wrap="none" rtlCol="0">
              <a:spAutoFit/>
            </a:bodyPr>
            <a:lstStyle/>
            <a:p>
              <a:r>
                <a:rPr lang="en-US" sz="1000" b="1">
                  <a:solidFill>
                    <a:schemeClr val="tx1"/>
                  </a:solidFill>
                  <a:latin typeface="+mn-lt"/>
                </a:rPr>
                <a:t>Single County District (8)</a:t>
              </a:r>
            </a:p>
          </p:txBody>
        </p:sp>
        <p:sp>
          <p:nvSpPr>
            <p:cNvPr id="128" name="TextBox 127"/>
            <p:cNvSpPr txBox="1"/>
            <p:nvPr userDrawn="1"/>
          </p:nvSpPr>
          <p:spPr>
            <a:xfrm>
              <a:off x="5916470" y="5875055"/>
              <a:ext cx="1305887" cy="246221"/>
            </a:xfrm>
            <a:prstGeom prst="rect">
              <a:avLst/>
            </a:prstGeom>
            <a:noFill/>
          </p:spPr>
          <p:txBody>
            <a:bodyPr wrap="none" rtlCol="0">
              <a:spAutoFit/>
            </a:bodyPr>
            <a:lstStyle/>
            <a:p>
              <a:r>
                <a:rPr lang="en-US" sz="1000" b="1">
                  <a:solidFill>
                    <a:schemeClr val="tx1"/>
                  </a:solidFill>
                  <a:latin typeface="+mn-lt"/>
                </a:rPr>
                <a:t>Public Health Department</a:t>
              </a:r>
              <a:r>
                <a:rPr lang="en-US" sz="1000" b="1" baseline="0">
                  <a:solidFill>
                    <a:schemeClr val="tx1"/>
                  </a:solidFill>
                  <a:latin typeface="+mn-lt"/>
                </a:rPr>
                <a:t> (8)</a:t>
              </a:r>
              <a:endParaRPr lang="en-US" sz="1000" b="1">
                <a:solidFill>
                  <a:schemeClr val="tx1"/>
                </a:solidFill>
                <a:latin typeface="+mn-lt"/>
              </a:endParaRPr>
            </a:p>
          </p:txBody>
        </p:sp>
        <p:sp>
          <p:nvSpPr>
            <p:cNvPr id="130" name="TextBox 129"/>
            <p:cNvSpPr txBox="1"/>
            <p:nvPr userDrawn="1"/>
          </p:nvSpPr>
          <p:spPr>
            <a:xfrm>
              <a:off x="5916470" y="6247260"/>
              <a:ext cx="1102706" cy="246221"/>
            </a:xfrm>
            <a:prstGeom prst="rect">
              <a:avLst/>
            </a:prstGeom>
            <a:noFill/>
          </p:spPr>
          <p:txBody>
            <a:bodyPr wrap="none" rtlCol="0">
              <a:spAutoFit/>
            </a:bodyPr>
            <a:lstStyle/>
            <a:p>
              <a:r>
                <a:rPr lang="en-US" sz="1000" b="1">
                  <a:solidFill>
                    <a:schemeClr val="tx1"/>
                  </a:solidFill>
                  <a:latin typeface="+mn-lt"/>
                </a:rPr>
                <a:t>Multi County District (3)</a:t>
              </a:r>
            </a:p>
          </p:txBody>
        </p:sp>
        <p:sp>
          <p:nvSpPr>
            <p:cNvPr id="123" name="TextBox 122"/>
            <p:cNvSpPr txBox="1"/>
            <p:nvPr userDrawn="1"/>
          </p:nvSpPr>
          <p:spPr>
            <a:xfrm>
              <a:off x="2581867" y="2852950"/>
              <a:ext cx="459501" cy="400110"/>
            </a:xfrm>
            <a:prstGeom prst="rect">
              <a:avLst/>
            </a:prstGeom>
            <a:noFill/>
            <a:ln w="12700">
              <a:noFill/>
            </a:ln>
            <a:effectLst/>
          </p:spPr>
          <p:txBody>
            <a:bodyPr wrap="none" rtlCol="0">
              <a:spAutoFit/>
            </a:bodyPr>
            <a:lstStyle/>
            <a:p>
              <a:pPr algn="ctr"/>
              <a:r>
                <a:rPr lang="en-US" sz="1000" b="1">
                  <a:solidFill>
                    <a:schemeClr val="tx1"/>
                  </a:solidFill>
                  <a:latin typeface="+mn-lt"/>
                </a:rPr>
                <a:t>Kitsap</a:t>
              </a:r>
            </a:p>
            <a:p>
              <a:pPr algn="ctr"/>
              <a:r>
                <a:rPr lang="en-US" sz="1000" b="1" i="1">
                  <a:solidFill>
                    <a:schemeClr val="tx1"/>
                  </a:solidFill>
                  <a:latin typeface="+mn-lt"/>
                </a:rPr>
                <a:t>270,100</a:t>
              </a:r>
            </a:p>
          </p:txBody>
        </p:sp>
        <p:cxnSp>
          <p:nvCxnSpPr>
            <p:cNvPr id="125" name="Straight Connector 124"/>
            <p:cNvCxnSpPr/>
            <p:nvPr userDrawn="1"/>
          </p:nvCxnSpPr>
          <p:spPr>
            <a:xfrm flipV="1">
              <a:off x="4322814" y="1246747"/>
              <a:ext cx="499998"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9025670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ublic Healtgh System">
    <p:spTree>
      <p:nvGrpSpPr>
        <p:cNvPr id="1" name=""/>
        <p:cNvGrpSpPr/>
        <p:nvPr/>
      </p:nvGrpSpPr>
      <p:grpSpPr>
        <a:xfrm>
          <a:off x="0" y="0"/>
          <a:ext cx="0" cy="0"/>
          <a:chOff x="0" y="0"/>
          <a:chExt cx="0" cy="0"/>
        </a:xfrm>
      </p:grpSpPr>
      <p:grpSp>
        <p:nvGrpSpPr>
          <p:cNvPr id="3" name="Group 2" descr="map of all continents of the world in gray"/>
          <p:cNvGrpSpPr/>
          <p:nvPr userDrawn="1"/>
        </p:nvGrpSpPr>
        <p:grpSpPr>
          <a:xfrm>
            <a:off x="389181" y="1246349"/>
            <a:ext cx="11091619" cy="5407156"/>
            <a:chOff x="291886" y="1246349"/>
            <a:chExt cx="8318714" cy="5407156"/>
          </a:xfrm>
        </p:grpSpPr>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286" y="1328060"/>
              <a:ext cx="8066314" cy="44736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Straight Connector 7"/>
            <p:cNvCxnSpPr/>
            <p:nvPr/>
          </p:nvCxnSpPr>
          <p:spPr>
            <a:xfrm flipV="1">
              <a:off x="4322814" y="1246349"/>
              <a:ext cx="499998"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5751501" y="5150529"/>
              <a:ext cx="2776041" cy="1502976"/>
            </a:xfrm>
            <a:prstGeom prst="rect">
              <a:avLst/>
            </a:prstGeom>
          </p:spPr>
          <p:txBody>
            <a:bodyPr wrap="square">
              <a:spAutoFit/>
            </a:bodyPr>
            <a:lstStyle/>
            <a:p>
              <a:pPr marL="1588">
                <a:spcBef>
                  <a:spcPts val="900"/>
                </a:spcBef>
              </a:pPr>
              <a:r>
                <a:rPr lang="en-US" sz="1600">
                  <a:solidFill>
                    <a:schemeClr val="tx1"/>
                  </a:solidFill>
                  <a:latin typeface="+mn-lt"/>
                </a:rPr>
                <a:t>Partners</a:t>
              </a:r>
            </a:p>
            <a:p>
              <a:pPr marL="1588">
                <a:spcBef>
                  <a:spcPts val="200"/>
                </a:spcBef>
              </a:pPr>
              <a:r>
                <a:rPr lang="en-US" sz="1200">
                  <a:solidFill>
                    <a:schemeClr val="tx1"/>
                  </a:solidFill>
                  <a:latin typeface="+mn-lt"/>
                </a:rPr>
                <a:t>Health Care Delivery System</a:t>
              </a:r>
            </a:p>
            <a:p>
              <a:pPr marL="1588"/>
              <a:r>
                <a:rPr lang="en-US" sz="1200">
                  <a:solidFill>
                    <a:schemeClr val="tx1"/>
                  </a:solidFill>
                  <a:latin typeface="+mn-lt"/>
                </a:rPr>
                <a:t>Professional Associations</a:t>
              </a:r>
            </a:p>
            <a:p>
              <a:pPr marL="1588"/>
              <a:r>
                <a:rPr lang="en-US" sz="1200">
                  <a:solidFill>
                    <a:schemeClr val="tx1"/>
                  </a:solidFill>
                  <a:latin typeface="+mn-lt"/>
                </a:rPr>
                <a:t>Academic Institutions</a:t>
              </a:r>
            </a:p>
            <a:p>
              <a:pPr marL="1588"/>
              <a:r>
                <a:rPr lang="en-US" sz="1200">
                  <a:solidFill>
                    <a:schemeClr val="tx1"/>
                  </a:solidFill>
                  <a:latin typeface="+mn-lt"/>
                </a:rPr>
                <a:t>Non-Profit Organizations</a:t>
              </a:r>
            </a:p>
            <a:p>
              <a:pPr marL="1588"/>
              <a:r>
                <a:rPr lang="en-US" sz="1200">
                  <a:solidFill>
                    <a:schemeClr val="tx1"/>
                  </a:solidFill>
                  <a:latin typeface="+mn-lt"/>
                </a:rPr>
                <a:t>Private Sector</a:t>
              </a:r>
            </a:p>
            <a:p>
              <a:pPr marL="1588"/>
              <a:r>
                <a:rPr lang="en-US" sz="1200">
                  <a:solidFill>
                    <a:schemeClr val="tx1"/>
                  </a:solidFill>
                  <a:latin typeface="+mn-lt"/>
                </a:rPr>
                <a:t>Other Stakeholders</a:t>
              </a:r>
            </a:p>
          </p:txBody>
        </p:sp>
        <p:sp>
          <p:nvSpPr>
            <p:cNvPr id="11" name="Oval 10"/>
            <p:cNvSpPr/>
            <p:nvPr userDrawn="1"/>
          </p:nvSpPr>
          <p:spPr>
            <a:xfrm>
              <a:off x="1605595" y="3694147"/>
              <a:ext cx="45719" cy="45719"/>
            </a:xfrm>
            <a:prstGeom prst="ellipse">
              <a:avLst/>
            </a:prstGeom>
            <a:solidFill>
              <a:srgbClr val="349D96">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p:cNvSpPr/>
            <p:nvPr userDrawn="1"/>
          </p:nvSpPr>
          <p:spPr>
            <a:xfrm>
              <a:off x="1295400" y="3199106"/>
              <a:ext cx="685800" cy="433387"/>
            </a:xfrm>
            <a:prstGeom prst="rect">
              <a:avLst/>
            </a:prstGeom>
            <a:noFill/>
            <a:ln w="25400">
              <a:solidFill>
                <a:srgbClr val="349D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18" name="Straight Connector 17"/>
            <p:cNvCxnSpPr/>
            <p:nvPr userDrawn="1"/>
          </p:nvCxnSpPr>
          <p:spPr>
            <a:xfrm>
              <a:off x="1628454" y="5966966"/>
              <a:ext cx="4205201" cy="9292"/>
            </a:xfrm>
            <a:prstGeom prst="line">
              <a:avLst/>
            </a:prstGeom>
            <a:ln w="12700">
              <a:solidFill>
                <a:srgbClr val="349D96"/>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flipV="1">
              <a:off x="1628454" y="3696252"/>
              <a:ext cx="2" cy="2270714"/>
            </a:xfrm>
            <a:prstGeom prst="line">
              <a:avLst/>
            </a:prstGeom>
            <a:ln w="12700">
              <a:solidFill>
                <a:srgbClr val="349D96"/>
              </a:solidFill>
              <a:prstDash val="dash"/>
            </a:ln>
          </p:spPr>
          <p:style>
            <a:lnRef idx="1">
              <a:schemeClr val="accent1"/>
            </a:lnRef>
            <a:fillRef idx="0">
              <a:schemeClr val="accent1"/>
            </a:fillRef>
            <a:effectRef idx="0">
              <a:schemeClr val="accent1"/>
            </a:effectRef>
            <a:fontRef idx="minor">
              <a:schemeClr val="tx1"/>
            </a:fontRef>
          </p:style>
        </p:cxnSp>
        <p:sp>
          <p:nvSpPr>
            <p:cNvPr id="2" name="Rectangle 1"/>
            <p:cNvSpPr/>
            <p:nvPr userDrawn="1"/>
          </p:nvSpPr>
          <p:spPr>
            <a:xfrm>
              <a:off x="3271809" y="5688106"/>
              <a:ext cx="1902075" cy="5647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 name="Rectangle 19"/>
            <p:cNvSpPr/>
            <p:nvPr userDrawn="1"/>
          </p:nvSpPr>
          <p:spPr>
            <a:xfrm>
              <a:off x="3227145" y="5149475"/>
              <a:ext cx="2667000" cy="1133644"/>
            </a:xfrm>
            <a:prstGeom prst="rect">
              <a:avLst/>
            </a:prstGeom>
            <a:noFill/>
          </p:spPr>
          <p:txBody>
            <a:bodyPr wrap="square">
              <a:spAutoFit/>
            </a:bodyPr>
            <a:lstStyle/>
            <a:p>
              <a:pPr>
                <a:spcBef>
                  <a:spcPts val="900"/>
                </a:spcBef>
              </a:pPr>
              <a:r>
                <a:rPr lang="en-US" sz="1600">
                  <a:solidFill>
                    <a:schemeClr val="tx1"/>
                  </a:solidFill>
                  <a:latin typeface="+mn-lt"/>
                </a:rPr>
                <a:t>Government</a:t>
              </a:r>
            </a:p>
            <a:p>
              <a:pPr>
                <a:spcBef>
                  <a:spcPts val="200"/>
                </a:spcBef>
              </a:pPr>
              <a:r>
                <a:rPr lang="en-US" sz="1200">
                  <a:solidFill>
                    <a:schemeClr val="tx1"/>
                  </a:solidFill>
                  <a:latin typeface="+mn-lt"/>
                </a:rPr>
                <a:t>Department of Health</a:t>
              </a:r>
            </a:p>
            <a:p>
              <a:r>
                <a:rPr lang="en-US" sz="1200">
                  <a:solidFill>
                    <a:schemeClr val="tx1"/>
                  </a:solidFill>
                  <a:latin typeface="+mn-lt"/>
                </a:rPr>
                <a:t>State Board of Health</a:t>
              </a:r>
            </a:p>
            <a:p>
              <a:r>
                <a:rPr lang="en-US" sz="1200">
                  <a:solidFill>
                    <a:schemeClr val="tx1"/>
                  </a:solidFill>
                  <a:latin typeface="+mn-lt"/>
                </a:rPr>
                <a:t>Local Health Jurisdictions (35)</a:t>
              </a:r>
            </a:p>
            <a:p>
              <a:r>
                <a:rPr lang="en-US" sz="1200">
                  <a:solidFill>
                    <a:schemeClr val="tx1"/>
                  </a:solidFill>
                  <a:latin typeface="+mn-lt"/>
                </a:rPr>
                <a:t>Tribal Nations (29)</a:t>
              </a:r>
            </a:p>
          </p:txBody>
        </p:sp>
        <p:sp>
          <p:nvSpPr>
            <p:cNvPr id="17" name="Rectangle 16"/>
            <p:cNvSpPr/>
            <p:nvPr userDrawn="1"/>
          </p:nvSpPr>
          <p:spPr>
            <a:xfrm>
              <a:off x="291886" y="5068873"/>
              <a:ext cx="2402823" cy="369332"/>
            </a:xfrm>
            <a:prstGeom prst="rect">
              <a:avLst/>
            </a:prstGeom>
            <a:solidFill>
              <a:schemeClr val="bg1"/>
            </a:solidFill>
          </p:spPr>
          <p:txBody>
            <a:bodyPr wrap="square">
              <a:spAutoFit/>
            </a:bodyPr>
            <a:lstStyle/>
            <a:p>
              <a:pPr algn="l"/>
              <a:r>
                <a:rPr lang="en-US" sz="1800">
                  <a:solidFill>
                    <a:srgbClr val="349D96"/>
                  </a:solidFill>
                  <a:latin typeface="Century Gothic" panose="020B0502020202020204" pitchFamily="34" charset="0"/>
                </a:rPr>
                <a:t>WASHINGTON STATE</a:t>
              </a:r>
            </a:p>
          </p:txBody>
        </p:sp>
      </p:grpSp>
      <p:sp>
        <p:nvSpPr>
          <p:cNvPr id="13" name="Title 2"/>
          <p:cNvSpPr>
            <a:spLocks noGrp="1"/>
          </p:cNvSpPr>
          <p:nvPr>
            <p:ph type="title" hasCustomPrompt="1"/>
          </p:nvPr>
        </p:nvSpPr>
        <p:spPr>
          <a:xfrm>
            <a:off x="0" y="618424"/>
            <a:ext cx="12192000" cy="544750"/>
          </a:xfrm>
        </p:spPr>
        <p:txBody>
          <a:bodyPr>
            <a:normAutofit/>
          </a:bodyPr>
          <a:lstStyle>
            <a:lvl1pPr algn="ctr">
              <a:defRPr sz="2700" baseline="0"/>
            </a:lvl1pPr>
          </a:lstStyle>
          <a:p>
            <a:r>
              <a:rPr lang="en-US"/>
              <a:t>Public Health System</a:t>
            </a:r>
          </a:p>
        </p:txBody>
      </p:sp>
    </p:spTree>
    <p:extLst>
      <p:ext uri="{BB962C8B-B14F-4D97-AF65-F5344CB8AC3E}">
        <p14:creationId xmlns:p14="http://schemas.microsoft.com/office/powerpoint/2010/main" val="402001767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Icon List">
    <p:spTree>
      <p:nvGrpSpPr>
        <p:cNvPr id="1" name=""/>
        <p:cNvGrpSpPr/>
        <p:nvPr/>
      </p:nvGrpSpPr>
      <p:grpSpPr>
        <a:xfrm>
          <a:off x="0" y="0"/>
          <a:ext cx="0" cy="0"/>
          <a:chOff x="0" y="0"/>
          <a:chExt cx="0" cy="0"/>
        </a:xfrm>
      </p:grpSpPr>
      <p:cxnSp>
        <p:nvCxnSpPr>
          <p:cNvPr id="25" name="Straight Connector 24"/>
          <p:cNvCxnSpPr/>
          <p:nvPr userDrawn="1"/>
        </p:nvCxnSpPr>
        <p:spPr>
          <a:xfrm flipV="1">
            <a:off x="5763752" y="1246350"/>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sz="quarter" idx="22" hasCustomPrompt="1"/>
          </p:nvPr>
        </p:nvSpPr>
        <p:spPr>
          <a:xfrm>
            <a:off x="1693987" y="2616608"/>
            <a:ext cx="2387600" cy="372955"/>
          </a:xfrm>
        </p:spPr>
        <p:txBody>
          <a:bodyPr>
            <a:noAutofit/>
          </a:bodyPr>
          <a:lstStyle>
            <a:lvl1pPr marL="285750" indent="-285750" algn="l">
              <a:buFont typeface="Arial" panose="020B0604020202020204" pitchFamily="34" charset="0"/>
              <a:buNone/>
              <a:defRPr lang="en-US" sz="2200" b="1"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19" name="Text Placeholder 2"/>
          <p:cNvSpPr>
            <a:spLocks noGrp="1"/>
          </p:cNvSpPr>
          <p:nvPr>
            <p:ph type="body" sz="quarter" idx="23" hasCustomPrompt="1"/>
          </p:nvPr>
        </p:nvSpPr>
        <p:spPr>
          <a:xfrm>
            <a:off x="4893857" y="2616606"/>
            <a:ext cx="2387600" cy="372955"/>
          </a:xfrm>
        </p:spPr>
        <p:txBody>
          <a:bodyPr>
            <a:noAutofit/>
          </a:bodyPr>
          <a:lstStyle>
            <a:lvl1pPr marL="285750" indent="-285750" algn="l">
              <a:buFont typeface="Arial" panose="020B0604020202020204" pitchFamily="34" charset="0"/>
              <a:buNone/>
              <a:defRPr lang="en-US" sz="2200" b="1" kern="120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22" name="Text Placeholder 2"/>
          <p:cNvSpPr>
            <a:spLocks noGrp="1"/>
          </p:cNvSpPr>
          <p:nvPr>
            <p:ph type="body" sz="quarter" idx="24" hasCustomPrompt="1"/>
          </p:nvPr>
        </p:nvSpPr>
        <p:spPr>
          <a:xfrm>
            <a:off x="8123306" y="2616610"/>
            <a:ext cx="2387600" cy="372955"/>
          </a:xfrm>
        </p:spPr>
        <p:txBody>
          <a:bodyPr>
            <a:noAutofit/>
          </a:bodyPr>
          <a:lstStyle>
            <a:lvl1pPr marL="285750" indent="-285750" algn="l">
              <a:buFont typeface="Arial" panose="020B0604020202020204" pitchFamily="34" charset="0"/>
              <a:buNone/>
              <a:defRPr lang="en-US" sz="2200" b="1" kern="120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5" name="Text Placeholder 4"/>
          <p:cNvSpPr>
            <a:spLocks noGrp="1"/>
          </p:cNvSpPr>
          <p:nvPr>
            <p:ph type="body" sz="quarter" idx="25" hasCustomPrompt="1"/>
          </p:nvPr>
        </p:nvSpPr>
        <p:spPr>
          <a:xfrm>
            <a:off x="1693987" y="2992984"/>
            <a:ext cx="2387600" cy="3198287"/>
          </a:xfrm>
        </p:spPr>
        <p:txBody>
          <a:bodyPr>
            <a:noAutofit/>
          </a:bodyPr>
          <a:lstStyle>
            <a:lvl1pPr marL="285750" indent="-285750">
              <a:buFont typeface="Arial" panose="020B0604020202020204" pitchFamily="34" charset="0"/>
              <a:buNone/>
              <a:defRPr lang="en-US" sz="2200"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26" name="Text Placeholder 4"/>
          <p:cNvSpPr>
            <a:spLocks noGrp="1"/>
          </p:cNvSpPr>
          <p:nvPr>
            <p:ph type="body" sz="quarter" idx="26" hasCustomPrompt="1"/>
          </p:nvPr>
        </p:nvSpPr>
        <p:spPr>
          <a:xfrm>
            <a:off x="4893679" y="2992982"/>
            <a:ext cx="2387600" cy="3198289"/>
          </a:xfrm>
        </p:spPr>
        <p:txBody>
          <a:bodyPr>
            <a:noAutofit/>
          </a:bodyPr>
          <a:lstStyle>
            <a:lvl1pPr marL="285750" indent="-285750">
              <a:buFont typeface="Arial" panose="020B0604020202020204" pitchFamily="34" charset="0"/>
              <a:buNone/>
              <a:defRPr lang="en-US" sz="2200"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27" name="Text Placeholder 4"/>
          <p:cNvSpPr>
            <a:spLocks noGrp="1"/>
          </p:cNvSpPr>
          <p:nvPr>
            <p:ph type="body" sz="quarter" idx="27" hasCustomPrompt="1"/>
          </p:nvPr>
        </p:nvSpPr>
        <p:spPr>
          <a:xfrm>
            <a:off x="8122719" y="2992986"/>
            <a:ext cx="2387600" cy="3198285"/>
          </a:xfrm>
        </p:spPr>
        <p:txBody>
          <a:bodyPr>
            <a:noAutofit/>
          </a:bodyPr>
          <a:lstStyle>
            <a:lvl1pPr marL="285750" indent="-285750">
              <a:buFont typeface="Arial" panose="020B0604020202020204" pitchFamily="34" charset="0"/>
              <a:buNone/>
              <a:defRPr lang="en-US" sz="2200"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14" name="Oval 13"/>
          <p:cNvSpPr/>
          <p:nvPr/>
        </p:nvSpPr>
        <p:spPr>
          <a:xfrm>
            <a:off x="2496566" y="1604609"/>
            <a:ext cx="777240" cy="777240"/>
          </a:xfrm>
          <a:prstGeom prst="ellipse">
            <a:avLst/>
          </a:prstGeom>
          <a:solidFill>
            <a:srgbClr val="349D96"/>
          </a:solidFill>
          <a:ln w="19050">
            <a:solidFill>
              <a:srgbClr val="349D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a:p>
        </p:txBody>
      </p:sp>
      <p:sp>
        <p:nvSpPr>
          <p:cNvPr id="17" name="Oval 16"/>
          <p:cNvSpPr/>
          <p:nvPr/>
        </p:nvSpPr>
        <p:spPr>
          <a:xfrm>
            <a:off x="5688064" y="1604609"/>
            <a:ext cx="777240" cy="777240"/>
          </a:xfrm>
          <a:prstGeom prst="ellipse">
            <a:avLst/>
          </a:prstGeom>
          <a:solidFill>
            <a:srgbClr val="349D96"/>
          </a:solidFill>
          <a:ln w="19050">
            <a:solidFill>
              <a:srgbClr val="349D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a:p>
        </p:txBody>
      </p:sp>
      <p:sp>
        <p:nvSpPr>
          <p:cNvPr id="21" name="Oval 20"/>
          <p:cNvSpPr/>
          <p:nvPr/>
        </p:nvSpPr>
        <p:spPr>
          <a:xfrm>
            <a:off x="8927312" y="1614127"/>
            <a:ext cx="777240" cy="777240"/>
          </a:xfrm>
          <a:prstGeom prst="ellipse">
            <a:avLst/>
          </a:prstGeom>
          <a:solidFill>
            <a:srgbClr val="349D96"/>
          </a:solidFill>
          <a:ln w="19050">
            <a:solidFill>
              <a:srgbClr val="349D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a:p>
        </p:txBody>
      </p:sp>
      <p:sp>
        <p:nvSpPr>
          <p:cNvPr id="16" name="TextBox 15"/>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a:t>
            </a:r>
            <a:r>
              <a:rPr lang="en-US" sz="1800" baseline="0">
                <a:solidFill>
                  <a:srgbClr val="349D96"/>
                </a:solidFill>
                <a:latin typeface="Century Gothic" panose="020B0502020202020204" pitchFamily="34" charset="0"/>
              </a:rPr>
              <a:t>State Department of Health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15" name="Title 1"/>
          <p:cNvSpPr>
            <a:spLocks noGrp="1"/>
          </p:cNvSpPr>
          <p:nvPr>
            <p:ph type="title" hasCustomPrompt="1"/>
          </p:nvPr>
        </p:nvSpPr>
        <p:spPr>
          <a:xfrm>
            <a:off x="-11081" y="670552"/>
            <a:ext cx="12180916" cy="485451"/>
          </a:xfrm>
        </p:spPr>
        <p:txBody>
          <a:bodyPr>
            <a:normAutofit/>
          </a:bodyPr>
          <a:lstStyle>
            <a:lvl1pPr algn="ctr">
              <a:defRPr sz="3000"/>
            </a:lvl1pPr>
          </a:lstStyle>
          <a:p>
            <a:pPr lvl="0"/>
            <a:r>
              <a:rPr lang="en-US"/>
              <a:t>Icon List (insert icons inside the circles)</a:t>
            </a:r>
          </a:p>
        </p:txBody>
      </p:sp>
    </p:spTree>
    <p:extLst>
      <p:ext uri="{BB962C8B-B14F-4D97-AF65-F5344CB8AC3E}">
        <p14:creationId xmlns:p14="http://schemas.microsoft.com/office/powerpoint/2010/main" val="122303305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Washington State Map with Population">
    <p:spTree>
      <p:nvGrpSpPr>
        <p:cNvPr id="1" name=""/>
        <p:cNvGrpSpPr/>
        <p:nvPr/>
      </p:nvGrpSpPr>
      <p:grpSpPr>
        <a:xfrm>
          <a:off x="0" y="0"/>
          <a:ext cx="0" cy="0"/>
          <a:chOff x="0" y="0"/>
          <a:chExt cx="0" cy="0"/>
        </a:xfrm>
      </p:grpSpPr>
      <p:sp>
        <p:nvSpPr>
          <p:cNvPr id="5" name="Rectangle 4"/>
          <p:cNvSpPr/>
          <p:nvPr userDrawn="1"/>
        </p:nvSpPr>
        <p:spPr>
          <a:xfrm>
            <a:off x="1" y="0"/>
            <a:ext cx="12192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9" name="Title 2"/>
          <p:cNvSpPr>
            <a:spLocks noGrp="1"/>
          </p:cNvSpPr>
          <p:nvPr>
            <p:ph type="title" hasCustomPrompt="1"/>
          </p:nvPr>
        </p:nvSpPr>
        <p:spPr>
          <a:xfrm>
            <a:off x="0" y="618424"/>
            <a:ext cx="12192000" cy="544750"/>
          </a:xfrm>
        </p:spPr>
        <p:txBody>
          <a:bodyPr>
            <a:normAutofit/>
          </a:bodyPr>
          <a:lstStyle>
            <a:lvl1pPr algn="ctr">
              <a:defRPr sz="2700" baseline="0"/>
            </a:lvl1pPr>
          </a:lstStyle>
          <a:p>
            <a:r>
              <a:rPr lang="en-US"/>
              <a:t>Washington State Population Served</a:t>
            </a:r>
          </a:p>
        </p:txBody>
      </p:sp>
      <p:cxnSp>
        <p:nvCxnSpPr>
          <p:cNvPr id="125" name="Straight Connector 124"/>
          <p:cNvCxnSpPr/>
          <p:nvPr userDrawn="1"/>
        </p:nvCxnSpPr>
        <p:spPr>
          <a:xfrm flipV="1">
            <a:off x="5763752" y="1246748"/>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135" name="TextBox 134"/>
          <p:cNvSpPr txBox="1"/>
          <p:nvPr userDrawn="1"/>
        </p:nvSpPr>
        <p:spPr>
          <a:xfrm>
            <a:off x="8832913" y="3836351"/>
            <a:ext cx="1473881" cy="553998"/>
          </a:xfrm>
          <a:prstGeom prst="rect">
            <a:avLst/>
          </a:prstGeom>
          <a:noFill/>
          <a:effectLst/>
        </p:spPr>
        <p:txBody>
          <a:bodyPr wrap="square" rtlCol="0">
            <a:spAutoFit/>
          </a:bodyPr>
          <a:lstStyle/>
          <a:p>
            <a:r>
              <a:rPr lang="en-US" sz="1000" b="1">
                <a:solidFill>
                  <a:schemeClr val="tx1"/>
                </a:solidFill>
                <a:latin typeface="+mn-lt"/>
              </a:rPr>
              <a:t>*</a:t>
            </a:r>
            <a:r>
              <a:rPr lang="en-US" sz="1000" b="1" kern="1200">
                <a:solidFill>
                  <a:schemeClr val="tx1"/>
                </a:solidFill>
                <a:latin typeface="+mn-lt"/>
                <a:ea typeface="+mn-ea"/>
                <a:cs typeface="+mn-cs"/>
              </a:rPr>
              <a:t>Agency leader is both director and health officer (2)</a:t>
            </a:r>
          </a:p>
        </p:txBody>
      </p:sp>
      <p:sp>
        <p:nvSpPr>
          <p:cNvPr id="137" name="TextBox 136"/>
          <p:cNvSpPr txBox="1"/>
          <p:nvPr/>
        </p:nvSpPr>
        <p:spPr>
          <a:xfrm>
            <a:off x="8829929" y="4706438"/>
            <a:ext cx="2620283" cy="579646"/>
          </a:xfrm>
          <a:prstGeom prst="rect">
            <a:avLst/>
          </a:prstGeom>
          <a:noFill/>
          <a:ln w="12700">
            <a:solidFill>
              <a:schemeClr val="bg1"/>
            </a:solidFill>
          </a:ln>
          <a:effectLst/>
        </p:spPr>
        <p:txBody>
          <a:bodyPr wrap="square" rtlCol="0">
            <a:spAutoFit/>
          </a:bodyPr>
          <a:lstStyle/>
          <a:p>
            <a:r>
              <a:rPr lang="en-US" sz="1000" b="1">
                <a:solidFill>
                  <a:schemeClr val="tx1"/>
                </a:solidFill>
                <a:latin typeface="+mn-lt"/>
              </a:rPr>
              <a:t>Washington State Total Population </a:t>
            </a:r>
            <a:r>
              <a:rPr lang="en-US" sz="1000" b="1" i="1">
                <a:solidFill>
                  <a:schemeClr val="tx1"/>
                </a:solidFill>
                <a:latin typeface="+mn-lt"/>
              </a:rPr>
              <a:t>(estimate)</a:t>
            </a:r>
          </a:p>
          <a:p>
            <a:r>
              <a:rPr lang="en-US" sz="1000" b="1">
                <a:solidFill>
                  <a:schemeClr val="tx1"/>
                </a:solidFill>
                <a:latin typeface="+mn-lt"/>
              </a:rPr>
              <a:t>April 2019: 7,546,410</a:t>
            </a:r>
          </a:p>
          <a:p>
            <a:pPr>
              <a:spcBef>
                <a:spcPts val="200"/>
              </a:spcBef>
            </a:pPr>
            <a:r>
              <a:rPr lang="en-US" sz="1000" b="1" i="1">
                <a:solidFill>
                  <a:schemeClr val="tx1"/>
                </a:solidFill>
                <a:latin typeface="+mn-lt"/>
              </a:rPr>
              <a:t>Source: </a:t>
            </a:r>
            <a:r>
              <a:rPr lang="en-US" sz="1000" b="1">
                <a:solidFill>
                  <a:schemeClr val="tx1"/>
                </a:solidFill>
                <a:latin typeface="+mn-lt"/>
              </a:rPr>
              <a:t>Office of Financial Management</a:t>
            </a:r>
          </a:p>
        </p:txBody>
      </p:sp>
      <p:grpSp>
        <p:nvGrpSpPr>
          <p:cNvPr id="2" name="Group 1"/>
          <p:cNvGrpSpPr/>
          <p:nvPr userDrawn="1"/>
        </p:nvGrpSpPr>
        <p:grpSpPr>
          <a:xfrm>
            <a:off x="769585" y="1561493"/>
            <a:ext cx="7690075" cy="4807252"/>
            <a:chOff x="2834162" y="1379236"/>
            <a:chExt cx="6709529" cy="4194289"/>
          </a:xfrm>
        </p:grpSpPr>
        <p:grpSp>
          <p:nvGrpSpPr>
            <p:cNvPr id="136" name="Group 135"/>
            <p:cNvGrpSpPr/>
            <p:nvPr/>
          </p:nvGrpSpPr>
          <p:grpSpPr>
            <a:xfrm>
              <a:off x="2834162" y="1379236"/>
              <a:ext cx="6693635" cy="4194289"/>
              <a:chOff x="1777366" y="2155881"/>
              <a:chExt cx="4480731" cy="2843080"/>
            </a:xfrm>
            <a:effectLst/>
          </p:grpSpPr>
          <p:sp>
            <p:nvSpPr>
              <p:cNvPr id="185" name="Freeform 26"/>
              <p:cNvSpPr>
                <a:spLocks/>
              </p:cNvSpPr>
              <p:nvPr/>
            </p:nvSpPr>
            <p:spPr bwMode="auto">
              <a:xfrm>
                <a:off x="3095735" y="2769165"/>
                <a:ext cx="842722" cy="427767"/>
              </a:xfrm>
              <a:custGeom>
                <a:avLst/>
                <a:gdLst/>
                <a:ahLst/>
                <a:cxnLst>
                  <a:cxn ang="0">
                    <a:pos x="3" y="449"/>
                  </a:cxn>
                  <a:cxn ang="0">
                    <a:pos x="6" y="435"/>
                  </a:cxn>
                  <a:cxn ang="0">
                    <a:pos x="30" y="409"/>
                  </a:cxn>
                  <a:cxn ang="0">
                    <a:pos x="41" y="395"/>
                  </a:cxn>
                  <a:cxn ang="0">
                    <a:pos x="45" y="375"/>
                  </a:cxn>
                  <a:cxn ang="0">
                    <a:pos x="46" y="355"/>
                  </a:cxn>
                  <a:cxn ang="0">
                    <a:pos x="55" y="337"/>
                  </a:cxn>
                  <a:cxn ang="0">
                    <a:pos x="60" y="315"/>
                  </a:cxn>
                  <a:cxn ang="0">
                    <a:pos x="78" y="306"/>
                  </a:cxn>
                  <a:cxn ang="0">
                    <a:pos x="108" y="295"/>
                  </a:cxn>
                  <a:cxn ang="0">
                    <a:pos x="112" y="266"/>
                  </a:cxn>
                  <a:cxn ang="0">
                    <a:pos x="108" y="237"/>
                  </a:cxn>
                  <a:cxn ang="0">
                    <a:pos x="77" y="220"/>
                  </a:cxn>
                  <a:cxn ang="0">
                    <a:pos x="55" y="197"/>
                  </a:cxn>
                  <a:cxn ang="0">
                    <a:pos x="41" y="179"/>
                  </a:cxn>
                  <a:cxn ang="0">
                    <a:pos x="28" y="157"/>
                  </a:cxn>
                  <a:cxn ang="0">
                    <a:pos x="28" y="140"/>
                  </a:cxn>
                  <a:cxn ang="0">
                    <a:pos x="23" y="117"/>
                  </a:cxn>
                  <a:cxn ang="0">
                    <a:pos x="25" y="97"/>
                  </a:cxn>
                  <a:cxn ang="0">
                    <a:pos x="13" y="70"/>
                  </a:cxn>
                  <a:cxn ang="0">
                    <a:pos x="12" y="53"/>
                  </a:cxn>
                  <a:cxn ang="0">
                    <a:pos x="12" y="25"/>
                  </a:cxn>
                  <a:cxn ang="0">
                    <a:pos x="15" y="15"/>
                  </a:cxn>
                  <a:cxn ang="0">
                    <a:pos x="165" y="1"/>
                  </a:cxn>
                  <a:cxn ang="0">
                    <a:pos x="273" y="1"/>
                  </a:cxn>
                  <a:cxn ang="0">
                    <a:pos x="513" y="5"/>
                  </a:cxn>
                  <a:cxn ang="0">
                    <a:pos x="912" y="15"/>
                  </a:cxn>
                  <a:cxn ang="0">
                    <a:pos x="912" y="32"/>
                  </a:cxn>
                  <a:cxn ang="0">
                    <a:pos x="927" y="57"/>
                  </a:cxn>
                  <a:cxn ang="0">
                    <a:pos x="940" y="70"/>
                  </a:cxn>
                  <a:cxn ang="0">
                    <a:pos x="945" y="85"/>
                  </a:cxn>
                  <a:cxn ang="0">
                    <a:pos x="960" y="97"/>
                  </a:cxn>
                  <a:cxn ang="0">
                    <a:pos x="972" y="117"/>
                  </a:cxn>
                  <a:cxn ang="0">
                    <a:pos x="970" y="132"/>
                  </a:cxn>
                  <a:cxn ang="0">
                    <a:pos x="945" y="137"/>
                  </a:cxn>
                  <a:cxn ang="0">
                    <a:pos x="938" y="155"/>
                  </a:cxn>
                  <a:cxn ang="0">
                    <a:pos x="947" y="172"/>
                  </a:cxn>
                  <a:cxn ang="0">
                    <a:pos x="932" y="184"/>
                  </a:cxn>
                  <a:cxn ang="0">
                    <a:pos x="918" y="197"/>
                  </a:cxn>
                  <a:cxn ang="0">
                    <a:pos x="900" y="204"/>
                  </a:cxn>
                  <a:cxn ang="0">
                    <a:pos x="883" y="212"/>
                  </a:cxn>
                  <a:cxn ang="0">
                    <a:pos x="860" y="217"/>
                  </a:cxn>
                  <a:cxn ang="0">
                    <a:pos x="842" y="224"/>
                  </a:cxn>
                  <a:cxn ang="0">
                    <a:pos x="822" y="235"/>
                  </a:cxn>
                  <a:cxn ang="0">
                    <a:pos x="820" y="252"/>
                  </a:cxn>
                  <a:cxn ang="0">
                    <a:pos x="838" y="266"/>
                  </a:cxn>
                  <a:cxn ang="0">
                    <a:pos x="829" y="284"/>
                  </a:cxn>
                  <a:cxn ang="0">
                    <a:pos x="817" y="302"/>
                  </a:cxn>
                  <a:cxn ang="0">
                    <a:pos x="807" y="322"/>
                  </a:cxn>
                  <a:cxn ang="0">
                    <a:pos x="802" y="340"/>
                  </a:cxn>
                  <a:cxn ang="0">
                    <a:pos x="802" y="357"/>
                  </a:cxn>
                  <a:cxn ang="0">
                    <a:pos x="800" y="375"/>
                  </a:cxn>
                  <a:cxn ang="0">
                    <a:pos x="812" y="389"/>
                  </a:cxn>
                  <a:cxn ang="0">
                    <a:pos x="815" y="407"/>
                  </a:cxn>
                  <a:cxn ang="0">
                    <a:pos x="830" y="419"/>
                  </a:cxn>
                  <a:cxn ang="0">
                    <a:pos x="843" y="426"/>
                  </a:cxn>
                  <a:cxn ang="0">
                    <a:pos x="862" y="424"/>
                  </a:cxn>
                  <a:cxn ang="0">
                    <a:pos x="862" y="439"/>
                  </a:cxn>
                  <a:cxn ang="0">
                    <a:pos x="850" y="455"/>
                  </a:cxn>
                  <a:cxn ang="0">
                    <a:pos x="837" y="474"/>
                  </a:cxn>
                  <a:cxn ang="0">
                    <a:pos x="282" y="471"/>
                  </a:cxn>
                  <a:cxn ang="0">
                    <a:pos x="133" y="467"/>
                  </a:cxn>
                  <a:cxn ang="0">
                    <a:pos x="1" y="459"/>
                  </a:cxn>
                </a:cxnLst>
                <a:rect l="0" t="0" r="r" b="b"/>
                <a:pathLst>
                  <a:path w="978" h="475">
                    <a:moveTo>
                      <a:pt x="1" y="459"/>
                    </a:moveTo>
                    <a:lnTo>
                      <a:pt x="3" y="449"/>
                    </a:lnTo>
                    <a:lnTo>
                      <a:pt x="0" y="442"/>
                    </a:lnTo>
                    <a:lnTo>
                      <a:pt x="6" y="435"/>
                    </a:lnTo>
                    <a:lnTo>
                      <a:pt x="13" y="426"/>
                    </a:lnTo>
                    <a:lnTo>
                      <a:pt x="30" y="409"/>
                    </a:lnTo>
                    <a:lnTo>
                      <a:pt x="35" y="404"/>
                    </a:lnTo>
                    <a:lnTo>
                      <a:pt x="41" y="395"/>
                    </a:lnTo>
                    <a:lnTo>
                      <a:pt x="45" y="384"/>
                    </a:lnTo>
                    <a:lnTo>
                      <a:pt x="45" y="375"/>
                    </a:lnTo>
                    <a:lnTo>
                      <a:pt x="45" y="366"/>
                    </a:lnTo>
                    <a:lnTo>
                      <a:pt x="46" y="355"/>
                    </a:lnTo>
                    <a:lnTo>
                      <a:pt x="52" y="342"/>
                    </a:lnTo>
                    <a:lnTo>
                      <a:pt x="55" y="337"/>
                    </a:lnTo>
                    <a:lnTo>
                      <a:pt x="57" y="324"/>
                    </a:lnTo>
                    <a:lnTo>
                      <a:pt x="60" y="315"/>
                    </a:lnTo>
                    <a:lnTo>
                      <a:pt x="73" y="312"/>
                    </a:lnTo>
                    <a:lnTo>
                      <a:pt x="78" y="306"/>
                    </a:lnTo>
                    <a:lnTo>
                      <a:pt x="97" y="306"/>
                    </a:lnTo>
                    <a:lnTo>
                      <a:pt x="108" y="295"/>
                    </a:lnTo>
                    <a:lnTo>
                      <a:pt x="112" y="279"/>
                    </a:lnTo>
                    <a:lnTo>
                      <a:pt x="112" y="266"/>
                    </a:lnTo>
                    <a:lnTo>
                      <a:pt x="115" y="252"/>
                    </a:lnTo>
                    <a:lnTo>
                      <a:pt x="108" y="237"/>
                    </a:lnTo>
                    <a:lnTo>
                      <a:pt x="88" y="225"/>
                    </a:lnTo>
                    <a:lnTo>
                      <a:pt x="77" y="220"/>
                    </a:lnTo>
                    <a:lnTo>
                      <a:pt x="68" y="205"/>
                    </a:lnTo>
                    <a:lnTo>
                      <a:pt x="55" y="197"/>
                    </a:lnTo>
                    <a:lnTo>
                      <a:pt x="52" y="186"/>
                    </a:lnTo>
                    <a:lnTo>
                      <a:pt x="41" y="179"/>
                    </a:lnTo>
                    <a:lnTo>
                      <a:pt x="35" y="170"/>
                    </a:lnTo>
                    <a:lnTo>
                      <a:pt x="28" y="157"/>
                    </a:lnTo>
                    <a:lnTo>
                      <a:pt x="28" y="146"/>
                    </a:lnTo>
                    <a:lnTo>
                      <a:pt x="28" y="140"/>
                    </a:lnTo>
                    <a:lnTo>
                      <a:pt x="25" y="128"/>
                    </a:lnTo>
                    <a:lnTo>
                      <a:pt x="23" y="117"/>
                    </a:lnTo>
                    <a:lnTo>
                      <a:pt x="28" y="108"/>
                    </a:lnTo>
                    <a:lnTo>
                      <a:pt x="25" y="97"/>
                    </a:lnTo>
                    <a:lnTo>
                      <a:pt x="18" y="88"/>
                    </a:lnTo>
                    <a:lnTo>
                      <a:pt x="13" y="70"/>
                    </a:lnTo>
                    <a:lnTo>
                      <a:pt x="6" y="65"/>
                    </a:lnTo>
                    <a:lnTo>
                      <a:pt x="12" y="53"/>
                    </a:lnTo>
                    <a:lnTo>
                      <a:pt x="8" y="32"/>
                    </a:lnTo>
                    <a:lnTo>
                      <a:pt x="12" y="25"/>
                    </a:lnTo>
                    <a:lnTo>
                      <a:pt x="5" y="15"/>
                    </a:lnTo>
                    <a:lnTo>
                      <a:pt x="15" y="15"/>
                    </a:lnTo>
                    <a:lnTo>
                      <a:pt x="18" y="0"/>
                    </a:lnTo>
                    <a:lnTo>
                      <a:pt x="165" y="1"/>
                    </a:lnTo>
                    <a:lnTo>
                      <a:pt x="265" y="1"/>
                    </a:lnTo>
                    <a:lnTo>
                      <a:pt x="273" y="1"/>
                    </a:lnTo>
                    <a:lnTo>
                      <a:pt x="378" y="5"/>
                    </a:lnTo>
                    <a:lnTo>
                      <a:pt x="513" y="5"/>
                    </a:lnTo>
                    <a:lnTo>
                      <a:pt x="912" y="8"/>
                    </a:lnTo>
                    <a:lnTo>
                      <a:pt x="912" y="15"/>
                    </a:lnTo>
                    <a:lnTo>
                      <a:pt x="907" y="21"/>
                    </a:lnTo>
                    <a:lnTo>
                      <a:pt x="912" y="32"/>
                    </a:lnTo>
                    <a:lnTo>
                      <a:pt x="923" y="46"/>
                    </a:lnTo>
                    <a:lnTo>
                      <a:pt x="927" y="57"/>
                    </a:lnTo>
                    <a:lnTo>
                      <a:pt x="932" y="65"/>
                    </a:lnTo>
                    <a:lnTo>
                      <a:pt x="940" y="70"/>
                    </a:lnTo>
                    <a:lnTo>
                      <a:pt x="938" y="83"/>
                    </a:lnTo>
                    <a:lnTo>
                      <a:pt x="945" y="85"/>
                    </a:lnTo>
                    <a:lnTo>
                      <a:pt x="949" y="93"/>
                    </a:lnTo>
                    <a:lnTo>
                      <a:pt x="960" y="97"/>
                    </a:lnTo>
                    <a:lnTo>
                      <a:pt x="967" y="102"/>
                    </a:lnTo>
                    <a:lnTo>
                      <a:pt x="972" y="117"/>
                    </a:lnTo>
                    <a:lnTo>
                      <a:pt x="977" y="126"/>
                    </a:lnTo>
                    <a:lnTo>
                      <a:pt x="970" y="132"/>
                    </a:lnTo>
                    <a:lnTo>
                      <a:pt x="960" y="133"/>
                    </a:lnTo>
                    <a:lnTo>
                      <a:pt x="945" y="137"/>
                    </a:lnTo>
                    <a:lnTo>
                      <a:pt x="940" y="146"/>
                    </a:lnTo>
                    <a:lnTo>
                      <a:pt x="938" y="155"/>
                    </a:lnTo>
                    <a:lnTo>
                      <a:pt x="943" y="165"/>
                    </a:lnTo>
                    <a:lnTo>
                      <a:pt x="947" y="172"/>
                    </a:lnTo>
                    <a:lnTo>
                      <a:pt x="940" y="179"/>
                    </a:lnTo>
                    <a:lnTo>
                      <a:pt x="932" y="184"/>
                    </a:lnTo>
                    <a:lnTo>
                      <a:pt x="923" y="192"/>
                    </a:lnTo>
                    <a:lnTo>
                      <a:pt x="918" y="197"/>
                    </a:lnTo>
                    <a:lnTo>
                      <a:pt x="909" y="200"/>
                    </a:lnTo>
                    <a:lnTo>
                      <a:pt x="900" y="204"/>
                    </a:lnTo>
                    <a:lnTo>
                      <a:pt x="892" y="205"/>
                    </a:lnTo>
                    <a:lnTo>
                      <a:pt x="883" y="212"/>
                    </a:lnTo>
                    <a:lnTo>
                      <a:pt x="869" y="215"/>
                    </a:lnTo>
                    <a:lnTo>
                      <a:pt x="860" y="217"/>
                    </a:lnTo>
                    <a:lnTo>
                      <a:pt x="850" y="217"/>
                    </a:lnTo>
                    <a:lnTo>
                      <a:pt x="842" y="224"/>
                    </a:lnTo>
                    <a:lnTo>
                      <a:pt x="829" y="233"/>
                    </a:lnTo>
                    <a:lnTo>
                      <a:pt x="822" y="235"/>
                    </a:lnTo>
                    <a:lnTo>
                      <a:pt x="815" y="237"/>
                    </a:lnTo>
                    <a:lnTo>
                      <a:pt x="820" y="252"/>
                    </a:lnTo>
                    <a:lnTo>
                      <a:pt x="830" y="260"/>
                    </a:lnTo>
                    <a:lnTo>
                      <a:pt x="838" y="266"/>
                    </a:lnTo>
                    <a:lnTo>
                      <a:pt x="835" y="279"/>
                    </a:lnTo>
                    <a:lnTo>
                      <a:pt x="829" y="284"/>
                    </a:lnTo>
                    <a:lnTo>
                      <a:pt x="820" y="292"/>
                    </a:lnTo>
                    <a:lnTo>
                      <a:pt x="817" y="302"/>
                    </a:lnTo>
                    <a:lnTo>
                      <a:pt x="807" y="312"/>
                    </a:lnTo>
                    <a:lnTo>
                      <a:pt x="807" y="322"/>
                    </a:lnTo>
                    <a:lnTo>
                      <a:pt x="803" y="332"/>
                    </a:lnTo>
                    <a:lnTo>
                      <a:pt x="802" y="340"/>
                    </a:lnTo>
                    <a:lnTo>
                      <a:pt x="797" y="347"/>
                    </a:lnTo>
                    <a:lnTo>
                      <a:pt x="802" y="357"/>
                    </a:lnTo>
                    <a:lnTo>
                      <a:pt x="797" y="364"/>
                    </a:lnTo>
                    <a:lnTo>
                      <a:pt x="800" y="375"/>
                    </a:lnTo>
                    <a:lnTo>
                      <a:pt x="807" y="384"/>
                    </a:lnTo>
                    <a:lnTo>
                      <a:pt x="812" y="389"/>
                    </a:lnTo>
                    <a:lnTo>
                      <a:pt x="817" y="399"/>
                    </a:lnTo>
                    <a:lnTo>
                      <a:pt x="815" y="407"/>
                    </a:lnTo>
                    <a:lnTo>
                      <a:pt x="817" y="415"/>
                    </a:lnTo>
                    <a:lnTo>
                      <a:pt x="830" y="419"/>
                    </a:lnTo>
                    <a:lnTo>
                      <a:pt x="837" y="426"/>
                    </a:lnTo>
                    <a:lnTo>
                      <a:pt x="843" y="426"/>
                    </a:lnTo>
                    <a:lnTo>
                      <a:pt x="852" y="424"/>
                    </a:lnTo>
                    <a:lnTo>
                      <a:pt x="862" y="424"/>
                    </a:lnTo>
                    <a:lnTo>
                      <a:pt x="865" y="433"/>
                    </a:lnTo>
                    <a:lnTo>
                      <a:pt x="862" y="439"/>
                    </a:lnTo>
                    <a:lnTo>
                      <a:pt x="858" y="449"/>
                    </a:lnTo>
                    <a:lnTo>
                      <a:pt x="850" y="455"/>
                    </a:lnTo>
                    <a:lnTo>
                      <a:pt x="843" y="464"/>
                    </a:lnTo>
                    <a:lnTo>
                      <a:pt x="837" y="474"/>
                    </a:lnTo>
                    <a:lnTo>
                      <a:pt x="535" y="471"/>
                    </a:lnTo>
                    <a:lnTo>
                      <a:pt x="282" y="471"/>
                    </a:lnTo>
                    <a:lnTo>
                      <a:pt x="265" y="471"/>
                    </a:lnTo>
                    <a:lnTo>
                      <a:pt x="133" y="467"/>
                    </a:lnTo>
                    <a:lnTo>
                      <a:pt x="92" y="467"/>
                    </a:lnTo>
                    <a:lnTo>
                      <a:pt x="1" y="459"/>
                    </a:lnTo>
                  </a:path>
                </a:pathLst>
              </a:custGeom>
              <a:solidFill>
                <a:srgbClr val="E8E8E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86" name="Freeform 5"/>
              <p:cNvSpPr>
                <a:spLocks/>
              </p:cNvSpPr>
              <p:nvPr/>
            </p:nvSpPr>
            <p:spPr bwMode="auto">
              <a:xfrm>
                <a:off x="4821678" y="3587777"/>
                <a:ext cx="809978" cy="446680"/>
              </a:xfrm>
              <a:custGeom>
                <a:avLst/>
                <a:gdLst/>
                <a:ahLst/>
                <a:cxnLst>
                  <a:cxn ang="0">
                    <a:pos x="854" y="436"/>
                  </a:cxn>
                  <a:cxn ang="0">
                    <a:pos x="845" y="441"/>
                  </a:cxn>
                  <a:cxn ang="0">
                    <a:pos x="837" y="448"/>
                  </a:cxn>
                  <a:cxn ang="0">
                    <a:pos x="815" y="454"/>
                  </a:cxn>
                  <a:cxn ang="0">
                    <a:pos x="809" y="461"/>
                  </a:cxn>
                  <a:cxn ang="0">
                    <a:pos x="797" y="465"/>
                  </a:cxn>
                  <a:cxn ang="0">
                    <a:pos x="789" y="461"/>
                  </a:cxn>
                  <a:cxn ang="0">
                    <a:pos x="782" y="470"/>
                  </a:cxn>
                  <a:cxn ang="0">
                    <a:pos x="778" y="473"/>
                  </a:cxn>
                  <a:cxn ang="0">
                    <a:pos x="482" y="483"/>
                  </a:cxn>
                  <a:cxn ang="0">
                    <a:pos x="315" y="485"/>
                  </a:cxn>
                  <a:cxn ang="0">
                    <a:pos x="3" y="495"/>
                  </a:cxn>
                  <a:cxn ang="0">
                    <a:pos x="0" y="334"/>
                  </a:cxn>
                  <a:cxn ang="0">
                    <a:pos x="80" y="334"/>
                  </a:cxn>
                  <a:cxn ang="0">
                    <a:pos x="257" y="332"/>
                  </a:cxn>
                  <a:cxn ang="0">
                    <a:pos x="252" y="175"/>
                  </a:cxn>
                  <a:cxn ang="0">
                    <a:pos x="249" y="90"/>
                  </a:cxn>
                  <a:cxn ang="0">
                    <a:pos x="249" y="15"/>
                  </a:cxn>
                  <a:cxn ang="0">
                    <a:pos x="925" y="0"/>
                  </a:cxn>
                  <a:cxn ang="0">
                    <a:pos x="932" y="167"/>
                  </a:cxn>
                  <a:cxn ang="0">
                    <a:pos x="939" y="308"/>
                  </a:cxn>
                  <a:cxn ang="0">
                    <a:pos x="932" y="352"/>
                  </a:cxn>
                  <a:cxn ang="0">
                    <a:pos x="924" y="358"/>
                  </a:cxn>
                  <a:cxn ang="0">
                    <a:pos x="917" y="366"/>
                  </a:cxn>
                  <a:cxn ang="0">
                    <a:pos x="911" y="376"/>
                  </a:cxn>
                  <a:cxn ang="0">
                    <a:pos x="917" y="381"/>
                  </a:cxn>
                  <a:cxn ang="0">
                    <a:pos x="914" y="390"/>
                  </a:cxn>
                  <a:cxn ang="0">
                    <a:pos x="909" y="399"/>
                  </a:cxn>
                  <a:cxn ang="0">
                    <a:pos x="902" y="405"/>
                  </a:cxn>
                  <a:cxn ang="0">
                    <a:pos x="904" y="413"/>
                  </a:cxn>
                  <a:cxn ang="0">
                    <a:pos x="907" y="425"/>
                  </a:cxn>
                  <a:cxn ang="0">
                    <a:pos x="898" y="425"/>
                  </a:cxn>
                  <a:cxn ang="0">
                    <a:pos x="887" y="430"/>
                  </a:cxn>
                  <a:cxn ang="0">
                    <a:pos x="887" y="441"/>
                  </a:cxn>
                  <a:cxn ang="0">
                    <a:pos x="871" y="441"/>
                  </a:cxn>
                  <a:cxn ang="0">
                    <a:pos x="854" y="436"/>
                  </a:cxn>
                </a:cxnLst>
                <a:rect l="0" t="0" r="r" b="b"/>
                <a:pathLst>
                  <a:path w="940" h="496">
                    <a:moveTo>
                      <a:pt x="854" y="436"/>
                    </a:moveTo>
                    <a:lnTo>
                      <a:pt x="845" y="441"/>
                    </a:lnTo>
                    <a:lnTo>
                      <a:pt x="837" y="448"/>
                    </a:lnTo>
                    <a:lnTo>
                      <a:pt x="815" y="454"/>
                    </a:lnTo>
                    <a:lnTo>
                      <a:pt x="809" y="461"/>
                    </a:lnTo>
                    <a:lnTo>
                      <a:pt x="797" y="465"/>
                    </a:lnTo>
                    <a:lnTo>
                      <a:pt x="789" y="461"/>
                    </a:lnTo>
                    <a:lnTo>
                      <a:pt x="782" y="470"/>
                    </a:lnTo>
                    <a:lnTo>
                      <a:pt x="778" y="473"/>
                    </a:lnTo>
                    <a:lnTo>
                      <a:pt x="482" y="483"/>
                    </a:lnTo>
                    <a:lnTo>
                      <a:pt x="315" y="485"/>
                    </a:lnTo>
                    <a:lnTo>
                      <a:pt x="3" y="495"/>
                    </a:lnTo>
                    <a:lnTo>
                      <a:pt x="0" y="334"/>
                    </a:lnTo>
                    <a:lnTo>
                      <a:pt x="80" y="334"/>
                    </a:lnTo>
                    <a:lnTo>
                      <a:pt x="257" y="332"/>
                    </a:lnTo>
                    <a:lnTo>
                      <a:pt x="252" y="175"/>
                    </a:lnTo>
                    <a:lnTo>
                      <a:pt x="249" y="90"/>
                    </a:lnTo>
                    <a:lnTo>
                      <a:pt x="249" y="15"/>
                    </a:lnTo>
                    <a:lnTo>
                      <a:pt x="925" y="0"/>
                    </a:lnTo>
                    <a:lnTo>
                      <a:pt x="932" y="167"/>
                    </a:lnTo>
                    <a:lnTo>
                      <a:pt x="939" y="308"/>
                    </a:lnTo>
                    <a:lnTo>
                      <a:pt x="932" y="352"/>
                    </a:lnTo>
                    <a:lnTo>
                      <a:pt x="924" y="358"/>
                    </a:lnTo>
                    <a:lnTo>
                      <a:pt x="917" y="366"/>
                    </a:lnTo>
                    <a:lnTo>
                      <a:pt x="911" y="376"/>
                    </a:lnTo>
                    <a:lnTo>
                      <a:pt x="917" y="381"/>
                    </a:lnTo>
                    <a:lnTo>
                      <a:pt x="914" y="390"/>
                    </a:lnTo>
                    <a:lnTo>
                      <a:pt x="909" y="399"/>
                    </a:lnTo>
                    <a:lnTo>
                      <a:pt x="902" y="405"/>
                    </a:lnTo>
                    <a:lnTo>
                      <a:pt x="904" y="413"/>
                    </a:lnTo>
                    <a:lnTo>
                      <a:pt x="907" y="425"/>
                    </a:lnTo>
                    <a:lnTo>
                      <a:pt x="898" y="425"/>
                    </a:lnTo>
                    <a:lnTo>
                      <a:pt x="887" y="430"/>
                    </a:lnTo>
                    <a:lnTo>
                      <a:pt x="887" y="441"/>
                    </a:lnTo>
                    <a:lnTo>
                      <a:pt x="871" y="441"/>
                    </a:lnTo>
                    <a:lnTo>
                      <a:pt x="854" y="436"/>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87" name="Freeform 6"/>
              <p:cNvSpPr>
                <a:spLocks/>
              </p:cNvSpPr>
              <p:nvPr/>
            </p:nvSpPr>
            <p:spPr bwMode="auto">
              <a:xfrm>
                <a:off x="5927212" y="4217271"/>
                <a:ext cx="330885" cy="384541"/>
              </a:xfrm>
              <a:custGeom>
                <a:avLst/>
                <a:gdLst/>
                <a:ahLst/>
                <a:cxnLst>
                  <a:cxn ang="0">
                    <a:pos x="150" y="0"/>
                  </a:cxn>
                  <a:cxn ang="0">
                    <a:pos x="165" y="12"/>
                  </a:cxn>
                  <a:cxn ang="0">
                    <a:pos x="165" y="33"/>
                  </a:cxn>
                  <a:cxn ang="0">
                    <a:pos x="184" y="37"/>
                  </a:cxn>
                  <a:cxn ang="0">
                    <a:pos x="212" y="28"/>
                  </a:cxn>
                  <a:cxn ang="0">
                    <a:pos x="231" y="33"/>
                  </a:cxn>
                  <a:cxn ang="0">
                    <a:pos x="264" y="28"/>
                  </a:cxn>
                  <a:cxn ang="0">
                    <a:pos x="279" y="28"/>
                  </a:cxn>
                  <a:cxn ang="0">
                    <a:pos x="281" y="50"/>
                  </a:cxn>
                  <a:cxn ang="0">
                    <a:pos x="279" y="70"/>
                  </a:cxn>
                  <a:cxn ang="0">
                    <a:pos x="269" y="86"/>
                  </a:cxn>
                  <a:cxn ang="0">
                    <a:pos x="279" y="101"/>
                  </a:cxn>
                  <a:cxn ang="0">
                    <a:pos x="296" y="106"/>
                  </a:cxn>
                  <a:cxn ang="0">
                    <a:pos x="300" y="126"/>
                  </a:cxn>
                  <a:cxn ang="0">
                    <a:pos x="316" y="139"/>
                  </a:cxn>
                  <a:cxn ang="0">
                    <a:pos x="320" y="156"/>
                  </a:cxn>
                  <a:cxn ang="0">
                    <a:pos x="336" y="170"/>
                  </a:cxn>
                  <a:cxn ang="0">
                    <a:pos x="346" y="192"/>
                  </a:cxn>
                  <a:cxn ang="0">
                    <a:pos x="346" y="213"/>
                  </a:cxn>
                  <a:cxn ang="0">
                    <a:pos x="355" y="238"/>
                  </a:cxn>
                  <a:cxn ang="0">
                    <a:pos x="364" y="250"/>
                  </a:cxn>
                  <a:cxn ang="0">
                    <a:pos x="369" y="266"/>
                  </a:cxn>
                  <a:cxn ang="0">
                    <a:pos x="366" y="283"/>
                  </a:cxn>
                  <a:cxn ang="0">
                    <a:pos x="356" y="308"/>
                  </a:cxn>
                  <a:cxn ang="0">
                    <a:pos x="341" y="321"/>
                  </a:cxn>
                  <a:cxn ang="0">
                    <a:pos x="341" y="339"/>
                  </a:cxn>
                  <a:cxn ang="0">
                    <a:pos x="361" y="352"/>
                  </a:cxn>
                  <a:cxn ang="0">
                    <a:pos x="369" y="371"/>
                  </a:cxn>
                  <a:cxn ang="0">
                    <a:pos x="378" y="391"/>
                  </a:cxn>
                  <a:cxn ang="0">
                    <a:pos x="256" y="418"/>
                  </a:cxn>
                  <a:cxn ang="0">
                    <a:pos x="0" y="312"/>
                  </a:cxn>
                  <a:cxn ang="0">
                    <a:pos x="30" y="153"/>
                  </a:cxn>
                  <a:cxn ang="0">
                    <a:pos x="41" y="78"/>
                  </a:cxn>
                  <a:cxn ang="0">
                    <a:pos x="67" y="63"/>
                  </a:cxn>
                  <a:cxn ang="0">
                    <a:pos x="152" y="46"/>
                  </a:cxn>
                </a:cxnLst>
                <a:rect l="0" t="0" r="r" b="b"/>
                <a:pathLst>
                  <a:path w="384" h="427">
                    <a:moveTo>
                      <a:pt x="152" y="46"/>
                    </a:moveTo>
                    <a:lnTo>
                      <a:pt x="150" y="0"/>
                    </a:lnTo>
                    <a:lnTo>
                      <a:pt x="159" y="1"/>
                    </a:lnTo>
                    <a:lnTo>
                      <a:pt x="165" y="12"/>
                    </a:lnTo>
                    <a:lnTo>
                      <a:pt x="164" y="25"/>
                    </a:lnTo>
                    <a:lnTo>
                      <a:pt x="165" y="33"/>
                    </a:lnTo>
                    <a:lnTo>
                      <a:pt x="174" y="37"/>
                    </a:lnTo>
                    <a:lnTo>
                      <a:pt x="184" y="37"/>
                    </a:lnTo>
                    <a:lnTo>
                      <a:pt x="202" y="28"/>
                    </a:lnTo>
                    <a:lnTo>
                      <a:pt x="212" y="28"/>
                    </a:lnTo>
                    <a:lnTo>
                      <a:pt x="219" y="32"/>
                    </a:lnTo>
                    <a:lnTo>
                      <a:pt x="231" y="33"/>
                    </a:lnTo>
                    <a:lnTo>
                      <a:pt x="239" y="33"/>
                    </a:lnTo>
                    <a:lnTo>
                      <a:pt x="264" y="28"/>
                    </a:lnTo>
                    <a:lnTo>
                      <a:pt x="269" y="25"/>
                    </a:lnTo>
                    <a:lnTo>
                      <a:pt x="279" y="28"/>
                    </a:lnTo>
                    <a:lnTo>
                      <a:pt x="284" y="37"/>
                    </a:lnTo>
                    <a:lnTo>
                      <a:pt x="281" y="50"/>
                    </a:lnTo>
                    <a:lnTo>
                      <a:pt x="279" y="57"/>
                    </a:lnTo>
                    <a:lnTo>
                      <a:pt x="279" y="70"/>
                    </a:lnTo>
                    <a:lnTo>
                      <a:pt x="271" y="78"/>
                    </a:lnTo>
                    <a:lnTo>
                      <a:pt x="269" y="86"/>
                    </a:lnTo>
                    <a:lnTo>
                      <a:pt x="269" y="98"/>
                    </a:lnTo>
                    <a:lnTo>
                      <a:pt x="279" y="101"/>
                    </a:lnTo>
                    <a:lnTo>
                      <a:pt x="287" y="105"/>
                    </a:lnTo>
                    <a:lnTo>
                      <a:pt x="296" y="106"/>
                    </a:lnTo>
                    <a:lnTo>
                      <a:pt x="298" y="119"/>
                    </a:lnTo>
                    <a:lnTo>
                      <a:pt x="300" y="126"/>
                    </a:lnTo>
                    <a:lnTo>
                      <a:pt x="309" y="132"/>
                    </a:lnTo>
                    <a:lnTo>
                      <a:pt x="316" y="139"/>
                    </a:lnTo>
                    <a:lnTo>
                      <a:pt x="324" y="143"/>
                    </a:lnTo>
                    <a:lnTo>
                      <a:pt x="320" y="156"/>
                    </a:lnTo>
                    <a:lnTo>
                      <a:pt x="326" y="165"/>
                    </a:lnTo>
                    <a:lnTo>
                      <a:pt x="336" y="170"/>
                    </a:lnTo>
                    <a:lnTo>
                      <a:pt x="341" y="179"/>
                    </a:lnTo>
                    <a:lnTo>
                      <a:pt x="346" y="192"/>
                    </a:lnTo>
                    <a:lnTo>
                      <a:pt x="349" y="203"/>
                    </a:lnTo>
                    <a:lnTo>
                      <a:pt x="346" y="213"/>
                    </a:lnTo>
                    <a:lnTo>
                      <a:pt x="341" y="223"/>
                    </a:lnTo>
                    <a:lnTo>
                      <a:pt x="355" y="238"/>
                    </a:lnTo>
                    <a:lnTo>
                      <a:pt x="360" y="243"/>
                    </a:lnTo>
                    <a:lnTo>
                      <a:pt x="364" y="250"/>
                    </a:lnTo>
                    <a:lnTo>
                      <a:pt x="371" y="256"/>
                    </a:lnTo>
                    <a:lnTo>
                      <a:pt x="369" y="266"/>
                    </a:lnTo>
                    <a:lnTo>
                      <a:pt x="364" y="276"/>
                    </a:lnTo>
                    <a:lnTo>
                      <a:pt x="366" y="283"/>
                    </a:lnTo>
                    <a:lnTo>
                      <a:pt x="360" y="292"/>
                    </a:lnTo>
                    <a:lnTo>
                      <a:pt x="356" y="308"/>
                    </a:lnTo>
                    <a:lnTo>
                      <a:pt x="355" y="316"/>
                    </a:lnTo>
                    <a:lnTo>
                      <a:pt x="341" y="321"/>
                    </a:lnTo>
                    <a:lnTo>
                      <a:pt x="336" y="331"/>
                    </a:lnTo>
                    <a:lnTo>
                      <a:pt x="341" y="339"/>
                    </a:lnTo>
                    <a:lnTo>
                      <a:pt x="355" y="343"/>
                    </a:lnTo>
                    <a:lnTo>
                      <a:pt x="361" y="352"/>
                    </a:lnTo>
                    <a:lnTo>
                      <a:pt x="364" y="361"/>
                    </a:lnTo>
                    <a:lnTo>
                      <a:pt x="369" y="371"/>
                    </a:lnTo>
                    <a:lnTo>
                      <a:pt x="375" y="379"/>
                    </a:lnTo>
                    <a:lnTo>
                      <a:pt x="378" y="391"/>
                    </a:lnTo>
                    <a:lnTo>
                      <a:pt x="383" y="407"/>
                    </a:lnTo>
                    <a:lnTo>
                      <a:pt x="256" y="418"/>
                    </a:lnTo>
                    <a:lnTo>
                      <a:pt x="3" y="426"/>
                    </a:lnTo>
                    <a:lnTo>
                      <a:pt x="0" y="312"/>
                    </a:lnTo>
                    <a:lnTo>
                      <a:pt x="39" y="311"/>
                    </a:lnTo>
                    <a:lnTo>
                      <a:pt x="30" y="153"/>
                    </a:lnTo>
                    <a:lnTo>
                      <a:pt x="28" y="78"/>
                    </a:lnTo>
                    <a:lnTo>
                      <a:pt x="41" y="78"/>
                    </a:lnTo>
                    <a:lnTo>
                      <a:pt x="41" y="63"/>
                    </a:lnTo>
                    <a:lnTo>
                      <a:pt x="67" y="63"/>
                    </a:lnTo>
                    <a:lnTo>
                      <a:pt x="68" y="50"/>
                    </a:lnTo>
                    <a:lnTo>
                      <a:pt x="152" y="46"/>
                    </a:lnTo>
                  </a:path>
                </a:pathLst>
              </a:custGeom>
              <a:solidFill>
                <a:srgbClr val="E8E8E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88" name="Freeform 7"/>
              <p:cNvSpPr>
                <a:spLocks/>
              </p:cNvSpPr>
              <p:nvPr/>
            </p:nvSpPr>
            <p:spPr bwMode="auto">
              <a:xfrm>
                <a:off x="4527845" y="4040761"/>
                <a:ext cx="553198" cy="727656"/>
              </a:xfrm>
              <a:custGeom>
                <a:avLst/>
                <a:gdLst/>
                <a:ahLst/>
                <a:cxnLst>
                  <a:cxn ang="0">
                    <a:pos x="57" y="797"/>
                  </a:cxn>
                  <a:cxn ang="0">
                    <a:pos x="13" y="624"/>
                  </a:cxn>
                  <a:cxn ang="0">
                    <a:pos x="8" y="475"/>
                  </a:cxn>
                  <a:cxn ang="0">
                    <a:pos x="0" y="93"/>
                  </a:cxn>
                  <a:cxn ang="0">
                    <a:pos x="33" y="97"/>
                  </a:cxn>
                  <a:cxn ang="0">
                    <a:pos x="55" y="90"/>
                  </a:cxn>
                  <a:cxn ang="0">
                    <a:pos x="83" y="88"/>
                  </a:cxn>
                  <a:cxn ang="0">
                    <a:pos x="126" y="75"/>
                  </a:cxn>
                  <a:cxn ang="0">
                    <a:pos x="164" y="77"/>
                  </a:cxn>
                  <a:cxn ang="0">
                    <a:pos x="184" y="68"/>
                  </a:cxn>
                  <a:cxn ang="0">
                    <a:pos x="226" y="17"/>
                  </a:cxn>
                  <a:cxn ang="0">
                    <a:pos x="240" y="0"/>
                  </a:cxn>
                  <a:cxn ang="0">
                    <a:pos x="259" y="12"/>
                  </a:cxn>
                  <a:cxn ang="0">
                    <a:pos x="277" y="32"/>
                  </a:cxn>
                  <a:cxn ang="0">
                    <a:pos x="282" y="45"/>
                  </a:cxn>
                  <a:cxn ang="0">
                    <a:pos x="293" y="61"/>
                  </a:cxn>
                  <a:cxn ang="0">
                    <a:pos x="309" y="70"/>
                  </a:cxn>
                  <a:cxn ang="0">
                    <a:pos x="315" y="99"/>
                  </a:cxn>
                  <a:cxn ang="0">
                    <a:pos x="342" y="133"/>
                  </a:cxn>
                  <a:cxn ang="0">
                    <a:pos x="366" y="146"/>
                  </a:cxn>
                  <a:cxn ang="0">
                    <a:pos x="406" y="183"/>
                  </a:cxn>
                  <a:cxn ang="0">
                    <a:pos x="412" y="208"/>
                  </a:cxn>
                  <a:cxn ang="0">
                    <a:pos x="412" y="228"/>
                  </a:cxn>
                  <a:cxn ang="0">
                    <a:pos x="412" y="255"/>
                  </a:cxn>
                  <a:cxn ang="0">
                    <a:pos x="411" y="286"/>
                  </a:cxn>
                  <a:cxn ang="0">
                    <a:pos x="412" y="310"/>
                  </a:cxn>
                  <a:cxn ang="0">
                    <a:pos x="412" y="337"/>
                  </a:cxn>
                  <a:cxn ang="0">
                    <a:pos x="422" y="362"/>
                  </a:cxn>
                  <a:cxn ang="0">
                    <a:pos x="412" y="392"/>
                  </a:cxn>
                  <a:cxn ang="0">
                    <a:pos x="419" y="412"/>
                  </a:cxn>
                  <a:cxn ang="0">
                    <a:pos x="453" y="437"/>
                  </a:cxn>
                  <a:cxn ang="0">
                    <a:pos x="479" y="446"/>
                  </a:cxn>
                  <a:cxn ang="0">
                    <a:pos x="509" y="448"/>
                  </a:cxn>
                  <a:cxn ang="0">
                    <a:pos x="582" y="490"/>
                  </a:cxn>
                  <a:cxn ang="0">
                    <a:pos x="614" y="528"/>
                  </a:cxn>
                  <a:cxn ang="0">
                    <a:pos x="622" y="548"/>
                  </a:cxn>
                  <a:cxn ang="0">
                    <a:pos x="634" y="592"/>
                  </a:cxn>
                  <a:cxn ang="0">
                    <a:pos x="641" y="620"/>
                  </a:cxn>
                  <a:cxn ang="0">
                    <a:pos x="627" y="630"/>
                  </a:cxn>
                  <a:cxn ang="0">
                    <a:pos x="594" y="670"/>
                  </a:cxn>
                  <a:cxn ang="0">
                    <a:pos x="514" y="713"/>
                  </a:cxn>
                  <a:cxn ang="0">
                    <a:pos x="486" y="719"/>
                  </a:cxn>
                  <a:cxn ang="0">
                    <a:pos x="427" y="708"/>
                  </a:cxn>
                  <a:cxn ang="0">
                    <a:pos x="355" y="724"/>
                  </a:cxn>
                  <a:cxn ang="0">
                    <a:pos x="295" y="730"/>
                  </a:cxn>
                  <a:cxn ang="0">
                    <a:pos x="247" y="739"/>
                  </a:cxn>
                  <a:cxn ang="0">
                    <a:pos x="193" y="730"/>
                  </a:cxn>
                  <a:cxn ang="0">
                    <a:pos x="148" y="788"/>
                  </a:cxn>
                </a:cxnLst>
                <a:rect l="0" t="0" r="r" b="b"/>
                <a:pathLst>
                  <a:path w="642" h="808">
                    <a:moveTo>
                      <a:pt x="79" y="797"/>
                    </a:moveTo>
                    <a:lnTo>
                      <a:pt x="57" y="797"/>
                    </a:lnTo>
                    <a:lnTo>
                      <a:pt x="13" y="807"/>
                    </a:lnTo>
                    <a:lnTo>
                      <a:pt x="13" y="624"/>
                    </a:lnTo>
                    <a:lnTo>
                      <a:pt x="10" y="546"/>
                    </a:lnTo>
                    <a:lnTo>
                      <a:pt x="8" y="475"/>
                    </a:lnTo>
                    <a:lnTo>
                      <a:pt x="1" y="195"/>
                    </a:lnTo>
                    <a:lnTo>
                      <a:pt x="0" y="93"/>
                    </a:lnTo>
                    <a:lnTo>
                      <a:pt x="13" y="97"/>
                    </a:lnTo>
                    <a:lnTo>
                      <a:pt x="33" y="97"/>
                    </a:lnTo>
                    <a:lnTo>
                      <a:pt x="45" y="93"/>
                    </a:lnTo>
                    <a:lnTo>
                      <a:pt x="55" y="90"/>
                    </a:lnTo>
                    <a:lnTo>
                      <a:pt x="70" y="88"/>
                    </a:lnTo>
                    <a:lnTo>
                      <a:pt x="83" y="88"/>
                    </a:lnTo>
                    <a:lnTo>
                      <a:pt x="102" y="75"/>
                    </a:lnTo>
                    <a:lnTo>
                      <a:pt x="126" y="75"/>
                    </a:lnTo>
                    <a:lnTo>
                      <a:pt x="142" y="81"/>
                    </a:lnTo>
                    <a:lnTo>
                      <a:pt x="164" y="77"/>
                    </a:lnTo>
                    <a:lnTo>
                      <a:pt x="173" y="72"/>
                    </a:lnTo>
                    <a:lnTo>
                      <a:pt x="184" y="68"/>
                    </a:lnTo>
                    <a:lnTo>
                      <a:pt x="192" y="59"/>
                    </a:lnTo>
                    <a:lnTo>
                      <a:pt x="226" y="17"/>
                    </a:lnTo>
                    <a:lnTo>
                      <a:pt x="232" y="6"/>
                    </a:lnTo>
                    <a:lnTo>
                      <a:pt x="240" y="0"/>
                    </a:lnTo>
                    <a:lnTo>
                      <a:pt x="247" y="6"/>
                    </a:lnTo>
                    <a:lnTo>
                      <a:pt x="259" y="12"/>
                    </a:lnTo>
                    <a:lnTo>
                      <a:pt x="267" y="23"/>
                    </a:lnTo>
                    <a:lnTo>
                      <a:pt x="277" y="32"/>
                    </a:lnTo>
                    <a:lnTo>
                      <a:pt x="282" y="39"/>
                    </a:lnTo>
                    <a:lnTo>
                      <a:pt x="282" y="45"/>
                    </a:lnTo>
                    <a:lnTo>
                      <a:pt x="282" y="52"/>
                    </a:lnTo>
                    <a:lnTo>
                      <a:pt x="293" y="61"/>
                    </a:lnTo>
                    <a:lnTo>
                      <a:pt x="302" y="65"/>
                    </a:lnTo>
                    <a:lnTo>
                      <a:pt x="309" y="70"/>
                    </a:lnTo>
                    <a:lnTo>
                      <a:pt x="315" y="81"/>
                    </a:lnTo>
                    <a:lnTo>
                      <a:pt x="315" y="99"/>
                    </a:lnTo>
                    <a:lnTo>
                      <a:pt x="319" y="108"/>
                    </a:lnTo>
                    <a:lnTo>
                      <a:pt x="342" y="133"/>
                    </a:lnTo>
                    <a:lnTo>
                      <a:pt x="355" y="139"/>
                    </a:lnTo>
                    <a:lnTo>
                      <a:pt x="366" y="146"/>
                    </a:lnTo>
                    <a:lnTo>
                      <a:pt x="380" y="163"/>
                    </a:lnTo>
                    <a:lnTo>
                      <a:pt x="406" y="183"/>
                    </a:lnTo>
                    <a:lnTo>
                      <a:pt x="411" y="195"/>
                    </a:lnTo>
                    <a:lnTo>
                      <a:pt x="412" y="208"/>
                    </a:lnTo>
                    <a:lnTo>
                      <a:pt x="412" y="217"/>
                    </a:lnTo>
                    <a:lnTo>
                      <a:pt x="412" y="228"/>
                    </a:lnTo>
                    <a:lnTo>
                      <a:pt x="412" y="245"/>
                    </a:lnTo>
                    <a:lnTo>
                      <a:pt x="412" y="255"/>
                    </a:lnTo>
                    <a:lnTo>
                      <a:pt x="412" y="266"/>
                    </a:lnTo>
                    <a:lnTo>
                      <a:pt x="411" y="286"/>
                    </a:lnTo>
                    <a:lnTo>
                      <a:pt x="412" y="299"/>
                    </a:lnTo>
                    <a:lnTo>
                      <a:pt x="412" y="310"/>
                    </a:lnTo>
                    <a:lnTo>
                      <a:pt x="411" y="323"/>
                    </a:lnTo>
                    <a:lnTo>
                      <a:pt x="412" y="337"/>
                    </a:lnTo>
                    <a:lnTo>
                      <a:pt x="419" y="346"/>
                    </a:lnTo>
                    <a:lnTo>
                      <a:pt x="422" y="362"/>
                    </a:lnTo>
                    <a:lnTo>
                      <a:pt x="422" y="375"/>
                    </a:lnTo>
                    <a:lnTo>
                      <a:pt x="412" y="392"/>
                    </a:lnTo>
                    <a:lnTo>
                      <a:pt x="412" y="405"/>
                    </a:lnTo>
                    <a:lnTo>
                      <a:pt x="419" y="412"/>
                    </a:lnTo>
                    <a:lnTo>
                      <a:pt x="427" y="415"/>
                    </a:lnTo>
                    <a:lnTo>
                      <a:pt x="453" y="437"/>
                    </a:lnTo>
                    <a:lnTo>
                      <a:pt x="466" y="445"/>
                    </a:lnTo>
                    <a:lnTo>
                      <a:pt x="479" y="446"/>
                    </a:lnTo>
                    <a:lnTo>
                      <a:pt x="499" y="448"/>
                    </a:lnTo>
                    <a:lnTo>
                      <a:pt x="509" y="448"/>
                    </a:lnTo>
                    <a:lnTo>
                      <a:pt x="567" y="479"/>
                    </a:lnTo>
                    <a:lnTo>
                      <a:pt x="582" y="490"/>
                    </a:lnTo>
                    <a:lnTo>
                      <a:pt x="607" y="519"/>
                    </a:lnTo>
                    <a:lnTo>
                      <a:pt x="614" y="528"/>
                    </a:lnTo>
                    <a:lnTo>
                      <a:pt x="618" y="535"/>
                    </a:lnTo>
                    <a:lnTo>
                      <a:pt x="622" y="548"/>
                    </a:lnTo>
                    <a:lnTo>
                      <a:pt x="634" y="579"/>
                    </a:lnTo>
                    <a:lnTo>
                      <a:pt x="634" y="592"/>
                    </a:lnTo>
                    <a:lnTo>
                      <a:pt x="633" y="602"/>
                    </a:lnTo>
                    <a:lnTo>
                      <a:pt x="641" y="620"/>
                    </a:lnTo>
                    <a:lnTo>
                      <a:pt x="634" y="626"/>
                    </a:lnTo>
                    <a:lnTo>
                      <a:pt x="627" y="630"/>
                    </a:lnTo>
                    <a:lnTo>
                      <a:pt x="607" y="650"/>
                    </a:lnTo>
                    <a:lnTo>
                      <a:pt x="594" y="670"/>
                    </a:lnTo>
                    <a:lnTo>
                      <a:pt x="582" y="679"/>
                    </a:lnTo>
                    <a:lnTo>
                      <a:pt x="514" y="713"/>
                    </a:lnTo>
                    <a:lnTo>
                      <a:pt x="504" y="713"/>
                    </a:lnTo>
                    <a:lnTo>
                      <a:pt x="486" y="719"/>
                    </a:lnTo>
                    <a:lnTo>
                      <a:pt x="469" y="719"/>
                    </a:lnTo>
                    <a:lnTo>
                      <a:pt x="427" y="708"/>
                    </a:lnTo>
                    <a:lnTo>
                      <a:pt x="382" y="713"/>
                    </a:lnTo>
                    <a:lnTo>
                      <a:pt x="355" y="724"/>
                    </a:lnTo>
                    <a:lnTo>
                      <a:pt x="309" y="728"/>
                    </a:lnTo>
                    <a:lnTo>
                      <a:pt x="295" y="730"/>
                    </a:lnTo>
                    <a:lnTo>
                      <a:pt x="272" y="739"/>
                    </a:lnTo>
                    <a:lnTo>
                      <a:pt x="247" y="739"/>
                    </a:lnTo>
                    <a:lnTo>
                      <a:pt x="215" y="724"/>
                    </a:lnTo>
                    <a:lnTo>
                      <a:pt x="193" y="730"/>
                    </a:lnTo>
                    <a:lnTo>
                      <a:pt x="177" y="742"/>
                    </a:lnTo>
                    <a:lnTo>
                      <a:pt x="148" y="788"/>
                    </a:lnTo>
                    <a:lnTo>
                      <a:pt x="79" y="797"/>
                    </a:lnTo>
                  </a:path>
                </a:pathLst>
              </a:custGeom>
              <a:solidFill>
                <a:srgbClr val="349D96"/>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89" name="Freeform 8"/>
              <p:cNvSpPr>
                <a:spLocks/>
              </p:cNvSpPr>
              <p:nvPr/>
            </p:nvSpPr>
            <p:spPr bwMode="auto">
              <a:xfrm>
                <a:off x="3783355" y="2572842"/>
                <a:ext cx="742767" cy="1045554"/>
              </a:xfrm>
              <a:custGeom>
                <a:avLst/>
                <a:gdLst/>
                <a:ahLst/>
                <a:cxnLst>
                  <a:cxn ang="0">
                    <a:pos x="450" y="1112"/>
                  </a:cxn>
                  <a:cxn ang="0">
                    <a:pos x="399" y="1113"/>
                  </a:cxn>
                  <a:cxn ang="0">
                    <a:pos x="349" y="1086"/>
                  </a:cxn>
                  <a:cxn ang="0">
                    <a:pos x="299" y="1057"/>
                  </a:cxn>
                  <a:cxn ang="0">
                    <a:pos x="254" y="1026"/>
                  </a:cxn>
                  <a:cxn ang="0">
                    <a:pos x="207" y="1018"/>
                  </a:cxn>
                  <a:cxn ang="0">
                    <a:pos x="150" y="979"/>
                  </a:cxn>
                  <a:cxn ang="0">
                    <a:pos x="101" y="921"/>
                  </a:cxn>
                  <a:cxn ang="0">
                    <a:pos x="57" y="873"/>
                  </a:cxn>
                  <a:cxn ang="0">
                    <a:pos x="35" y="828"/>
                  </a:cxn>
                  <a:cxn ang="0">
                    <a:pos x="45" y="774"/>
                  </a:cxn>
                  <a:cxn ang="0">
                    <a:pos x="61" y="743"/>
                  </a:cxn>
                  <a:cxn ang="0">
                    <a:pos x="39" y="692"/>
                  </a:cxn>
                  <a:cxn ang="0">
                    <a:pos x="63" y="643"/>
                  </a:cxn>
                  <a:cxn ang="0">
                    <a:pos x="15" y="626"/>
                  </a:cxn>
                  <a:cxn ang="0">
                    <a:pos x="5" y="576"/>
                  </a:cxn>
                  <a:cxn ang="0">
                    <a:pos x="17" y="522"/>
                  </a:cxn>
                  <a:cxn ang="0">
                    <a:pos x="23" y="470"/>
                  </a:cxn>
                  <a:cxn ang="0">
                    <a:pos x="63" y="437"/>
                  </a:cxn>
                  <a:cxn ang="0">
                    <a:pos x="121" y="415"/>
                  </a:cxn>
                  <a:cxn ang="0">
                    <a:pos x="139" y="374"/>
                  </a:cxn>
                  <a:cxn ang="0">
                    <a:pos x="174" y="335"/>
                  </a:cxn>
                  <a:cxn ang="0">
                    <a:pos x="143" y="288"/>
                  </a:cxn>
                  <a:cxn ang="0">
                    <a:pos x="115" y="234"/>
                  </a:cxn>
                  <a:cxn ang="0">
                    <a:pos x="73" y="195"/>
                  </a:cxn>
                  <a:cxn ang="0">
                    <a:pos x="79" y="150"/>
                  </a:cxn>
                  <a:cxn ang="0">
                    <a:pos x="92" y="95"/>
                  </a:cxn>
                  <a:cxn ang="0">
                    <a:pos x="119" y="50"/>
                  </a:cxn>
                  <a:cxn ang="0">
                    <a:pos x="167" y="19"/>
                  </a:cxn>
                  <a:cxn ang="0">
                    <a:pos x="214" y="0"/>
                  </a:cxn>
                  <a:cxn ang="0">
                    <a:pos x="252" y="37"/>
                  </a:cxn>
                  <a:cxn ang="0">
                    <a:pos x="312" y="13"/>
                  </a:cxn>
                  <a:cxn ang="0">
                    <a:pos x="343" y="37"/>
                  </a:cxn>
                  <a:cxn ang="0">
                    <a:pos x="342" y="86"/>
                  </a:cxn>
                  <a:cxn ang="0">
                    <a:pos x="357" y="135"/>
                  </a:cxn>
                  <a:cxn ang="0">
                    <a:pos x="397" y="179"/>
                  </a:cxn>
                  <a:cxn ang="0">
                    <a:pos x="432" y="210"/>
                  </a:cxn>
                  <a:cxn ang="0">
                    <a:pos x="484" y="262"/>
                  </a:cxn>
                  <a:cxn ang="0">
                    <a:pos x="524" y="295"/>
                  </a:cxn>
                  <a:cxn ang="0">
                    <a:pos x="534" y="342"/>
                  </a:cxn>
                  <a:cxn ang="0">
                    <a:pos x="579" y="379"/>
                  </a:cxn>
                  <a:cxn ang="0">
                    <a:pos x="632" y="422"/>
                  </a:cxn>
                  <a:cxn ang="0">
                    <a:pos x="679" y="442"/>
                  </a:cxn>
                  <a:cxn ang="0">
                    <a:pos x="714" y="481"/>
                  </a:cxn>
                  <a:cxn ang="0">
                    <a:pos x="854" y="526"/>
                  </a:cxn>
                  <a:cxn ang="0">
                    <a:pos x="833" y="574"/>
                  </a:cxn>
                  <a:cxn ang="0">
                    <a:pos x="796" y="637"/>
                  </a:cxn>
                  <a:cxn ang="0">
                    <a:pos x="762" y="689"/>
                  </a:cxn>
                  <a:cxn ang="0">
                    <a:pos x="632" y="724"/>
                  </a:cxn>
                  <a:cxn ang="0">
                    <a:pos x="634" y="794"/>
                  </a:cxn>
                  <a:cxn ang="0">
                    <a:pos x="619" y="853"/>
                  </a:cxn>
                  <a:cxn ang="0">
                    <a:pos x="574" y="926"/>
                  </a:cxn>
                  <a:cxn ang="0">
                    <a:pos x="579" y="1021"/>
                  </a:cxn>
                  <a:cxn ang="0">
                    <a:pos x="644" y="1053"/>
                  </a:cxn>
                  <a:cxn ang="0">
                    <a:pos x="722" y="1086"/>
                  </a:cxn>
                  <a:cxn ang="0">
                    <a:pos x="714" y="1157"/>
                  </a:cxn>
                </a:cxnLst>
                <a:rect l="0" t="0" r="r" b="b"/>
                <a:pathLst>
                  <a:path w="862" h="1161">
                    <a:moveTo>
                      <a:pt x="490" y="1145"/>
                    </a:moveTo>
                    <a:lnTo>
                      <a:pt x="482" y="1133"/>
                    </a:lnTo>
                    <a:lnTo>
                      <a:pt x="474" y="1125"/>
                    </a:lnTo>
                    <a:lnTo>
                      <a:pt x="469" y="1123"/>
                    </a:lnTo>
                    <a:lnTo>
                      <a:pt x="456" y="1118"/>
                    </a:lnTo>
                    <a:lnTo>
                      <a:pt x="450" y="1112"/>
                    </a:lnTo>
                    <a:lnTo>
                      <a:pt x="442" y="1108"/>
                    </a:lnTo>
                    <a:lnTo>
                      <a:pt x="430" y="1099"/>
                    </a:lnTo>
                    <a:lnTo>
                      <a:pt x="425" y="1105"/>
                    </a:lnTo>
                    <a:lnTo>
                      <a:pt x="417" y="1113"/>
                    </a:lnTo>
                    <a:lnTo>
                      <a:pt x="407" y="1118"/>
                    </a:lnTo>
                    <a:lnTo>
                      <a:pt x="399" y="1113"/>
                    </a:lnTo>
                    <a:lnTo>
                      <a:pt x="397" y="1103"/>
                    </a:lnTo>
                    <a:lnTo>
                      <a:pt x="394" y="1092"/>
                    </a:lnTo>
                    <a:lnTo>
                      <a:pt x="383" y="1086"/>
                    </a:lnTo>
                    <a:lnTo>
                      <a:pt x="370" y="1085"/>
                    </a:lnTo>
                    <a:lnTo>
                      <a:pt x="357" y="1086"/>
                    </a:lnTo>
                    <a:lnTo>
                      <a:pt x="349" y="1086"/>
                    </a:lnTo>
                    <a:lnTo>
                      <a:pt x="342" y="1086"/>
                    </a:lnTo>
                    <a:lnTo>
                      <a:pt x="332" y="1081"/>
                    </a:lnTo>
                    <a:lnTo>
                      <a:pt x="319" y="1072"/>
                    </a:lnTo>
                    <a:lnTo>
                      <a:pt x="312" y="1066"/>
                    </a:lnTo>
                    <a:lnTo>
                      <a:pt x="305" y="1063"/>
                    </a:lnTo>
                    <a:lnTo>
                      <a:pt x="299" y="1057"/>
                    </a:lnTo>
                    <a:lnTo>
                      <a:pt x="295" y="1046"/>
                    </a:lnTo>
                    <a:lnTo>
                      <a:pt x="290" y="1041"/>
                    </a:lnTo>
                    <a:lnTo>
                      <a:pt x="279" y="1041"/>
                    </a:lnTo>
                    <a:lnTo>
                      <a:pt x="268" y="1033"/>
                    </a:lnTo>
                    <a:lnTo>
                      <a:pt x="262" y="1033"/>
                    </a:lnTo>
                    <a:lnTo>
                      <a:pt x="254" y="1026"/>
                    </a:lnTo>
                    <a:lnTo>
                      <a:pt x="248" y="1018"/>
                    </a:lnTo>
                    <a:lnTo>
                      <a:pt x="239" y="1018"/>
                    </a:lnTo>
                    <a:lnTo>
                      <a:pt x="230" y="1013"/>
                    </a:lnTo>
                    <a:lnTo>
                      <a:pt x="223" y="1021"/>
                    </a:lnTo>
                    <a:lnTo>
                      <a:pt x="215" y="1021"/>
                    </a:lnTo>
                    <a:lnTo>
                      <a:pt x="207" y="1018"/>
                    </a:lnTo>
                    <a:lnTo>
                      <a:pt x="187" y="1008"/>
                    </a:lnTo>
                    <a:lnTo>
                      <a:pt x="175" y="1011"/>
                    </a:lnTo>
                    <a:lnTo>
                      <a:pt x="168" y="1006"/>
                    </a:lnTo>
                    <a:lnTo>
                      <a:pt x="167" y="991"/>
                    </a:lnTo>
                    <a:lnTo>
                      <a:pt x="159" y="979"/>
                    </a:lnTo>
                    <a:lnTo>
                      <a:pt x="150" y="979"/>
                    </a:lnTo>
                    <a:lnTo>
                      <a:pt x="150" y="966"/>
                    </a:lnTo>
                    <a:lnTo>
                      <a:pt x="143" y="963"/>
                    </a:lnTo>
                    <a:lnTo>
                      <a:pt x="137" y="953"/>
                    </a:lnTo>
                    <a:lnTo>
                      <a:pt x="121" y="943"/>
                    </a:lnTo>
                    <a:lnTo>
                      <a:pt x="119" y="930"/>
                    </a:lnTo>
                    <a:lnTo>
                      <a:pt x="101" y="921"/>
                    </a:lnTo>
                    <a:lnTo>
                      <a:pt x="93" y="916"/>
                    </a:lnTo>
                    <a:lnTo>
                      <a:pt x="85" y="911"/>
                    </a:lnTo>
                    <a:lnTo>
                      <a:pt x="70" y="898"/>
                    </a:lnTo>
                    <a:lnTo>
                      <a:pt x="63" y="893"/>
                    </a:lnTo>
                    <a:lnTo>
                      <a:pt x="61" y="883"/>
                    </a:lnTo>
                    <a:lnTo>
                      <a:pt x="57" y="873"/>
                    </a:lnTo>
                    <a:lnTo>
                      <a:pt x="53" y="866"/>
                    </a:lnTo>
                    <a:lnTo>
                      <a:pt x="45" y="861"/>
                    </a:lnTo>
                    <a:lnTo>
                      <a:pt x="41" y="858"/>
                    </a:lnTo>
                    <a:lnTo>
                      <a:pt x="39" y="848"/>
                    </a:lnTo>
                    <a:lnTo>
                      <a:pt x="39" y="837"/>
                    </a:lnTo>
                    <a:lnTo>
                      <a:pt x="35" y="828"/>
                    </a:lnTo>
                    <a:lnTo>
                      <a:pt x="33" y="819"/>
                    </a:lnTo>
                    <a:lnTo>
                      <a:pt x="28" y="811"/>
                    </a:lnTo>
                    <a:lnTo>
                      <a:pt x="33" y="803"/>
                    </a:lnTo>
                    <a:lnTo>
                      <a:pt x="30" y="788"/>
                    </a:lnTo>
                    <a:lnTo>
                      <a:pt x="35" y="777"/>
                    </a:lnTo>
                    <a:lnTo>
                      <a:pt x="45" y="774"/>
                    </a:lnTo>
                    <a:lnTo>
                      <a:pt x="52" y="770"/>
                    </a:lnTo>
                    <a:lnTo>
                      <a:pt x="55" y="763"/>
                    </a:lnTo>
                    <a:lnTo>
                      <a:pt x="63" y="763"/>
                    </a:lnTo>
                    <a:lnTo>
                      <a:pt x="73" y="754"/>
                    </a:lnTo>
                    <a:lnTo>
                      <a:pt x="66" y="748"/>
                    </a:lnTo>
                    <a:lnTo>
                      <a:pt x="61" y="743"/>
                    </a:lnTo>
                    <a:lnTo>
                      <a:pt x="63" y="729"/>
                    </a:lnTo>
                    <a:lnTo>
                      <a:pt x="61" y="724"/>
                    </a:lnTo>
                    <a:lnTo>
                      <a:pt x="55" y="714"/>
                    </a:lnTo>
                    <a:lnTo>
                      <a:pt x="45" y="714"/>
                    </a:lnTo>
                    <a:lnTo>
                      <a:pt x="45" y="701"/>
                    </a:lnTo>
                    <a:lnTo>
                      <a:pt x="39" y="692"/>
                    </a:lnTo>
                    <a:lnTo>
                      <a:pt x="45" y="684"/>
                    </a:lnTo>
                    <a:lnTo>
                      <a:pt x="53" y="676"/>
                    </a:lnTo>
                    <a:lnTo>
                      <a:pt x="61" y="668"/>
                    </a:lnTo>
                    <a:lnTo>
                      <a:pt x="63" y="657"/>
                    </a:lnTo>
                    <a:lnTo>
                      <a:pt x="68" y="652"/>
                    </a:lnTo>
                    <a:lnTo>
                      <a:pt x="63" y="643"/>
                    </a:lnTo>
                    <a:lnTo>
                      <a:pt x="55" y="643"/>
                    </a:lnTo>
                    <a:lnTo>
                      <a:pt x="46" y="644"/>
                    </a:lnTo>
                    <a:lnTo>
                      <a:pt x="39" y="644"/>
                    </a:lnTo>
                    <a:lnTo>
                      <a:pt x="33" y="637"/>
                    </a:lnTo>
                    <a:lnTo>
                      <a:pt x="17" y="634"/>
                    </a:lnTo>
                    <a:lnTo>
                      <a:pt x="15" y="626"/>
                    </a:lnTo>
                    <a:lnTo>
                      <a:pt x="17" y="617"/>
                    </a:lnTo>
                    <a:lnTo>
                      <a:pt x="15" y="608"/>
                    </a:lnTo>
                    <a:lnTo>
                      <a:pt x="10" y="602"/>
                    </a:lnTo>
                    <a:lnTo>
                      <a:pt x="3" y="594"/>
                    </a:lnTo>
                    <a:lnTo>
                      <a:pt x="0" y="582"/>
                    </a:lnTo>
                    <a:lnTo>
                      <a:pt x="5" y="576"/>
                    </a:lnTo>
                    <a:lnTo>
                      <a:pt x="0" y="566"/>
                    </a:lnTo>
                    <a:lnTo>
                      <a:pt x="5" y="559"/>
                    </a:lnTo>
                    <a:lnTo>
                      <a:pt x="6" y="550"/>
                    </a:lnTo>
                    <a:lnTo>
                      <a:pt x="10" y="541"/>
                    </a:lnTo>
                    <a:lnTo>
                      <a:pt x="10" y="530"/>
                    </a:lnTo>
                    <a:lnTo>
                      <a:pt x="17" y="522"/>
                    </a:lnTo>
                    <a:lnTo>
                      <a:pt x="23" y="510"/>
                    </a:lnTo>
                    <a:lnTo>
                      <a:pt x="30" y="504"/>
                    </a:lnTo>
                    <a:lnTo>
                      <a:pt x="35" y="497"/>
                    </a:lnTo>
                    <a:lnTo>
                      <a:pt x="41" y="486"/>
                    </a:lnTo>
                    <a:lnTo>
                      <a:pt x="33" y="481"/>
                    </a:lnTo>
                    <a:lnTo>
                      <a:pt x="23" y="470"/>
                    </a:lnTo>
                    <a:lnTo>
                      <a:pt x="15" y="457"/>
                    </a:lnTo>
                    <a:lnTo>
                      <a:pt x="25" y="454"/>
                    </a:lnTo>
                    <a:lnTo>
                      <a:pt x="30" y="452"/>
                    </a:lnTo>
                    <a:lnTo>
                      <a:pt x="45" y="442"/>
                    </a:lnTo>
                    <a:lnTo>
                      <a:pt x="53" y="437"/>
                    </a:lnTo>
                    <a:lnTo>
                      <a:pt x="63" y="437"/>
                    </a:lnTo>
                    <a:lnTo>
                      <a:pt x="70" y="434"/>
                    </a:lnTo>
                    <a:lnTo>
                      <a:pt x="87" y="432"/>
                    </a:lnTo>
                    <a:lnTo>
                      <a:pt x="93" y="424"/>
                    </a:lnTo>
                    <a:lnTo>
                      <a:pt x="103" y="422"/>
                    </a:lnTo>
                    <a:lnTo>
                      <a:pt x="112" y="421"/>
                    </a:lnTo>
                    <a:lnTo>
                      <a:pt x="121" y="415"/>
                    </a:lnTo>
                    <a:lnTo>
                      <a:pt x="127" y="412"/>
                    </a:lnTo>
                    <a:lnTo>
                      <a:pt x="135" y="402"/>
                    </a:lnTo>
                    <a:lnTo>
                      <a:pt x="143" y="397"/>
                    </a:lnTo>
                    <a:lnTo>
                      <a:pt x="150" y="390"/>
                    </a:lnTo>
                    <a:lnTo>
                      <a:pt x="147" y="382"/>
                    </a:lnTo>
                    <a:lnTo>
                      <a:pt x="139" y="374"/>
                    </a:lnTo>
                    <a:lnTo>
                      <a:pt x="143" y="367"/>
                    </a:lnTo>
                    <a:lnTo>
                      <a:pt x="148" y="355"/>
                    </a:lnTo>
                    <a:lnTo>
                      <a:pt x="161" y="354"/>
                    </a:lnTo>
                    <a:lnTo>
                      <a:pt x="174" y="350"/>
                    </a:lnTo>
                    <a:lnTo>
                      <a:pt x="177" y="344"/>
                    </a:lnTo>
                    <a:lnTo>
                      <a:pt x="174" y="335"/>
                    </a:lnTo>
                    <a:lnTo>
                      <a:pt x="170" y="321"/>
                    </a:lnTo>
                    <a:lnTo>
                      <a:pt x="161" y="315"/>
                    </a:lnTo>
                    <a:lnTo>
                      <a:pt x="152" y="312"/>
                    </a:lnTo>
                    <a:lnTo>
                      <a:pt x="148" y="304"/>
                    </a:lnTo>
                    <a:lnTo>
                      <a:pt x="139" y="300"/>
                    </a:lnTo>
                    <a:lnTo>
                      <a:pt x="143" y="288"/>
                    </a:lnTo>
                    <a:lnTo>
                      <a:pt x="135" y="285"/>
                    </a:lnTo>
                    <a:lnTo>
                      <a:pt x="130" y="275"/>
                    </a:lnTo>
                    <a:lnTo>
                      <a:pt x="127" y="267"/>
                    </a:lnTo>
                    <a:lnTo>
                      <a:pt x="115" y="252"/>
                    </a:lnTo>
                    <a:lnTo>
                      <a:pt x="110" y="240"/>
                    </a:lnTo>
                    <a:lnTo>
                      <a:pt x="115" y="234"/>
                    </a:lnTo>
                    <a:lnTo>
                      <a:pt x="115" y="228"/>
                    </a:lnTo>
                    <a:lnTo>
                      <a:pt x="103" y="219"/>
                    </a:lnTo>
                    <a:lnTo>
                      <a:pt x="95" y="214"/>
                    </a:lnTo>
                    <a:lnTo>
                      <a:pt x="87" y="214"/>
                    </a:lnTo>
                    <a:lnTo>
                      <a:pt x="79" y="208"/>
                    </a:lnTo>
                    <a:lnTo>
                      <a:pt x="73" y="195"/>
                    </a:lnTo>
                    <a:lnTo>
                      <a:pt x="73" y="187"/>
                    </a:lnTo>
                    <a:lnTo>
                      <a:pt x="79" y="182"/>
                    </a:lnTo>
                    <a:lnTo>
                      <a:pt x="92" y="179"/>
                    </a:lnTo>
                    <a:lnTo>
                      <a:pt x="90" y="167"/>
                    </a:lnTo>
                    <a:lnTo>
                      <a:pt x="87" y="159"/>
                    </a:lnTo>
                    <a:lnTo>
                      <a:pt x="79" y="150"/>
                    </a:lnTo>
                    <a:lnTo>
                      <a:pt x="73" y="140"/>
                    </a:lnTo>
                    <a:lnTo>
                      <a:pt x="77" y="130"/>
                    </a:lnTo>
                    <a:lnTo>
                      <a:pt x="81" y="120"/>
                    </a:lnTo>
                    <a:lnTo>
                      <a:pt x="88" y="115"/>
                    </a:lnTo>
                    <a:lnTo>
                      <a:pt x="92" y="105"/>
                    </a:lnTo>
                    <a:lnTo>
                      <a:pt x="92" y="95"/>
                    </a:lnTo>
                    <a:lnTo>
                      <a:pt x="81" y="86"/>
                    </a:lnTo>
                    <a:lnTo>
                      <a:pt x="77" y="77"/>
                    </a:lnTo>
                    <a:lnTo>
                      <a:pt x="81" y="70"/>
                    </a:lnTo>
                    <a:lnTo>
                      <a:pt x="87" y="53"/>
                    </a:lnTo>
                    <a:lnTo>
                      <a:pt x="95" y="50"/>
                    </a:lnTo>
                    <a:lnTo>
                      <a:pt x="119" y="50"/>
                    </a:lnTo>
                    <a:lnTo>
                      <a:pt x="133" y="45"/>
                    </a:lnTo>
                    <a:lnTo>
                      <a:pt x="143" y="45"/>
                    </a:lnTo>
                    <a:lnTo>
                      <a:pt x="150" y="37"/>
                    </a:lnTo>
                    <a:lnTo>
                      <a:pt x="148" y="26"/>
                    </a:lnTo>
                    <a:lnTo>
                      <a:pt x="153" y="17"/>
                    </a:lnTo>
                    <a:lnTo>
                      <a:pt x="167" y="19"/>
                    </a:lnTo>
                    <a:lnTo>
                      <a:pt x="181" y="23"/>
                    </a:lnTo>
                    <a:lnTo>
                      <a:pt x="183" y="13"/>
                    </a:lnTo>
                    <a:lnTo>
                      <a:pt x="194" y="10"/>
                    </a:lnTo>
                    <a:lnTo>
                      <a:pt x="205" y="17"/>
                    </a:lnTo>
                    <a:lnTo>
                      <a:pt x="208" y="8"/>
                    </a:lnTo>
                    <a:lnTo>
                      <a:pt x="214" y="0"/>
                    </a:lnTo>
                    <a:lnTo>
                      <a:pt x="223" y="0"/>
                    </a:lnTo>
                    <a:lnTo>
                      <a:pt x="232" y="8"/>
                    </a:lnTo>
                    <a:lnTo>
                      <a:pt x="239" y="13"/>
                    </a:lnTo>
                    <a:lnTo>
                      <a:pt x="237" y="28"/>
                    </a:lnTo>
                    <a:lnTo>
                      <a:pt x="245" y="30"/>
                    </a:lnTo>
                    <a:lnTo>
                      <a:pt x="252" y="37"/>
                    </a:lnTo>
                    <a:lnTo>
                      <a:pt x="265" y="37"/>
                    </a:lnTo>
                    <a:lnTo>
                      <a:pt x="274" y="33"/>
                    </a:lnTo>
                    <a:lnTo>
                      <a:pt x="282" y="28"/>
                    </a:lnTo>
                    <a:lnTo>
                      <a:pt x="295" y="28"/>
                    </a:lnTo>
                    <a:lnTo>
                      <a:pt x="302" y="23"/>
                    </a:lnTo>
                    <a:lnTo>
                      <a:pt x="312" y="13"/>
                    </a:lnTo>
                    <a:lnTo>
                      <a:pt x="323" y="17"/>
                    </a:lnTo>
                    <a:lnTo>
                      <a:pt x="334" y="13"/>
                    </a:lnTo>
                    <a:lnTo>
                      <a:pt x="343" y="10"/>
                    </a:lnTo>
                    <a:lnTo>
                      <a:pt x="343" y="19"/>
                    </a:lnTo>
                    <a:lnTo>
                      <a:pt x="342" y="28"/>
                    </a:lnTo>
                    <a:lnTo>
                      <a:pt x="343" y="37"/>
                    </a:lnTo>
                    <a:lnTo>
                      <a:pt x="357" y="45"/>
                    </a:lnTo>
                    <a:lnTo>
                      <a:pt x="347" y="52"/>
                    </a:lnTo>
                    <a:lnTo>
                      <a:pt x="343" y="60"/>
                    </a:lnTo>
                    <a:lnTo>
                      <a:pt x="349" y="66"/>
                    </a:lnTo>
                    <a:lnTo>
                      <a:pt x="357" y="72"/>
                    </a:lnTo>
                    <a:lnTo>
                      <a:pt x="342" y="86"/>
                    </a:lnTo>
                    <a:lnTo>
                      <a:pt x="335" y="95"/>
                    </a:lnTo>
                    <a:lnTo>
                      <a:pt x="343" y="103"/>
                    </a:lnTo>
                    <a:lnTo>
                      <a:pt x="343" y="112"/>
                    </a:lnTo>
                    <a:lnTo>
                      <a:pt x="347" y="120"/>
                    </a:lnTo>
                    <a:lnTo>
                      <a:pt x="349" y="130"/>
                    </a:lnTo>
                    <a:lnTo>
                      <a:pt x="357" y="135"/>
                    </a:lnTo>
                    <a:lnTo>
                      <a:pt x="372" y="140"/>
                    </a:lnTo>
                    <a:lnTo>
                      <a:pt x="379" y="147"/>
                    </a:lnTo>
                    <a:lnTo>
                      <a:pt x="390" y="153"/>
                    </a:lnTo>
                    <a:lnTo>
                      <a:pt x="397" y="155"/>
                    </a:lnTo>
                    <a:lnTo>
                      <a:pt x="402" y="170"/>
                    </a:lnTo>
                    <a:lnTo>
                      <a:pt x="397" y="179"/>
                    </a:lnTo>
                    <a:lnTo>
                      <a:pt x="387" y="187"/>
                    </a:lnTo>
                    <a:lnTo>
                      <a:pt x="387" y="199"/>
                    </a:lnTo>
                    <a:lnTo>
                      <a:pt x="394" y="208"/>
                    </a:lnTo>
                    <a:lnTo>
                      <a:pt x="410" y="217"/>
                    </a:lnTo>
                    <a:lnTo>
                      <a:pt x="425" y="217"/>
                    </a:lnTo>
                    <a:lnTo>
                      <a:pt x="432" y="210"/>
                    </a:lnTo>
                    <a:lnTo>
                      <a:pt x="442" y="222"/>
                    </a:lnTo>
                    <a:lnTo>
                      <a:pt x="450" y="234"/>
                    </a:lnTo>
                    <a:lnTo>
                      <a:pt x="459" y="242"/>
                    </a:lnTo>
                    <a:lnTo>
                      <a:pt x="465" y="252"/>
                    </a:lnTo>
                    <a:lnTo>
                      <a:pt x="472" y="257"/>
                    </a:lnTo>
                    <a:lnTo>
                      <a:pt x="484" y="262"/>
                    </a:lnTo>
                    <a:lnTo>
                      <a:pt x="490" y="267"/>
                    </a:lnTo>
                    <a:lnTo>
                      <a:pt x="504" y="268"/>
                    </a:lnTo>
                    <a:lnTo>
                      <a:pt x="510" y="272"/>
                    </a:lnTo>
                    <a:lnTo>
                      <a:pt x="517" y="277"/>
                    </a:lnTo>
                    <a:lnTo>
                      <a:pt x="517" y="288"/>
                    </a:lnTo>
                    <a:lnTo>
                      <a:pt x="524" y="295"/>
                    </a:lnTo>
                    <a:lnTo>
                      <a:pt x="536" y="295"/>
                    </a:lnTo>
                    <a:lnTo>
                      <a:pt x="539" y="304"/>
                    </a:lnTo>
                    <a:lnTo>
                      <a:pt x="544" y="315"/>
                    </a:lnTo>
                    <a:lnTo>
                      <a:pt x="539" y="324"/>
                    </a:lnTo>
                    <a:lnTo>
                      <a:pt x="536" y="334"/>
                    </a:lnTo>
                    <a:lnTo>
                      <a:pt x="534" y="342"/>
                    </a:lnTo>
                    <a:lnTo>
                      <a:pt x="537" y="354"/>
                    </a:lnTo>
                    <a:lnTo>
                      <a:pt x="544" y="362"/>
                    </a:lnTo>
                    <a:lnTo>
                      <a:pt x="551" y="367"/>
                    </a:lnTo>
                    <a:lnTo>
                      <a:pt x="559" y="379"/>
                    </a:lnTo>
                    <a:lnTo>
                      <a:pt x="571" y="379"/>
                    </a:lnTo>
                    <a:lnTo>
                      <a:pt x="579" y="379"/>
                    </a:lnTo>
                    <a:lnTo>
                      <a:pt x="592" y="388"/>
                    </a:lnTo>
                    <a:lnTo>
                      <a:pt x="602" y="397"/>
                    </a:lnTo>
                    <a:lnTo>
                      <a:pt x="611" y="404"/>
                    </a:lnTo>
                    <a:lnTo>
                      <a:pt x="616" y="412"/>
                    </a:lnTo>
                    <a:lnTo>
                      <a:pt x="624" y="417"/>
                    </a:lnTo>
                    <a:lnTo>
                      <a:pt x="632" y="422"/>
                    </a:lnTo>
                    <a:lnTo>
                      <a:pt x="642" y="422"/>
                    </a:lnTo>
                    <a:lnTo>
                      <a:pt x="651" y="422"/>
                    </a:lnTo>
                    <a:lnTo>
                      <a:pt x="656" y="429"/>
                    </a:lnTo>
                    <a:lnTo>
                      <a:pt x="671" y="432"/>
                    </a:lnTo>
                    <a:lnTo>
                      <a:pt x="678" y="434"/>
                    </a:lnTo>
                    <a:lnTo>
                      <a:pt x="679" y="442"/>
                    </a:lnTo>
                    <a:lnTo>
                      <a:pt x="674" y="449"/>
                    </a:lnTo>
                    <a:lnTo>
                      <a:pt x="676" y="461"/>
                    </a:lnTo>
                    <a:lnTo>
                      <a:pt x="687" y="462"/>
                    </a:lnTo>
                    <a:lnTo>
                      <a:pt x="696" y="470"/>
                    </a:lnTo>
                    <a:lnTo>
                      <a:pt x="711" y="474"/>
                    </a:lnTo>
                    <a:lnTo>
                      <a:pt x="714" y="481"/>
                    </a:lnTo>
                    <a:lnTo>
                      <a:pt x="719" y="494"/>
                    </a:lnTo>
                    <a:lnTo>
                      <a:pt x="726" y="506"/>
                    </a:lnTo>
                    <a:lnTo>
                      <a:pt x="727" y="512"/>
                    </a:lnTo>
                    <a:lnTo>
                      <a:pt x="727" y="522"/>
                    </a:lnTo>
                    <a:lnTo>
                      <a:pt x="738" y="526"/>
                    </a:lnTo>
                    <a:lnTo>
                      <a:pt x="854" y="526"/>
                    </a:lnTo>
                    <a:lnTo>
                      <a:pt x="861" y="536"/>
                    </a:lnTo>
                    <a:lnTo>
                      <a:pt x="861" y="544"/>
                    </a:lnTo>
                    <a:lnTo>
                      <a:pt x="854" y="554"/>
                    </a:lnTo>
                    <a:lnTo>
                      <a:pt x="846" y="562"/>
                    </a:lnTo>
                    <a:lnTo>
                      <a:pt x="839" y="566"/>
                    </a:lnTo>
                    <a:lnTo>
                      <a:pt x="833" y="574"/>
                    </a:lnTo>
                    <a:lnTo>
                      <a:pt x="827" y="579"/>
                    </a:lnTo>
                    <a:lnTo>
                      <a:pt x="831" y="596"/>
                    </a:lnTo>
                    <a:lnTo>
                      <a:pt x="827" y="614"/>
                    </a:lnTo>
                    <a:lnTo>
                      <a:pt x="819" y="619"/>
                    </a:lnTo>
                    <a:lnTo>
                      <a:pt x="802" y="628"/>
                    </a:lnTo>
                    <a:lnTo>
                      <a:pt x="796" y="637"/>
                    </a:lnTo>
                    <a:lnTo>
                      <a:pt x="794" y="648"/>
                    </a:lnTo>
                    <a:lnTo>
                      <a:pt x="791" y="661"/>
                    </a:lnTo>
                    <a:lnTo>
                      <a:pt x="787" y="668"/>
                    </a:lnTo>
                    <a:lnTo>
                      <a:pt x="779" y="677"/>
                    </a:lnTo>
                    <a:lnTo>
                      <a:pt x="776" y="689"/>
                    </a:lnTo>
                    <a:lnTo>
                      <a:pt x="762" y="689"/>
                    </a:lnTo>
                    <a:lnTo>
                      <a:pt x="718" y="703"/>
                    </a:lnTo>
                    <a:lnTo>
                      <a:pt x="706" y="701"/>
                    </a:lnTo>
                    <a:lnTo>
                      <a:pt x="692" y="694"/>
                    </a:lnTo>
                    <a:lnTo>
                      <a:pt x="649" y="709"/>
                    </a:lnTo>
                    <a:lnTo>
                      <a:pt x="638" y="716"/>
                    </a:lnTo>
                    <a:lnTo>
                      <a:pt x="632" y="724"/>
                    </a:lnTo>
                    <a:lnTo>
                      <a:pt x="629" y="736"/>
                    </a:lnTo>
                    <a:lnTo>
                      <a:pt x="629" y="748"/>
                    </a:lnTo>
                    <a:lnTo>
                      <a:pt x="634" y="756"/>
                    </a:lnTo>
                    <a:lnTo>
                      <a:pt x="644" y="777"/>
                    </a:lnTo>
                    <a:lnTo>
                      <a:pt x="642" y="784"/>
                    </a:lnTo>
                    <a:lnTo>
                      <a:pt x="634" y="794"/>
                    </a:lnTo>
                    <a:lnTo>
                      <a:pt x="629" y="803"/>
                    </a:lnTo>
                    <a:lnTo>
                      <a:pt x="624" y="811"/>
                    </a:lnTo>
                    <a:lnTo>
                      <a:pt x="619" y="819"/>
                    </a:lnTo>
                    <a:lnTo>
                      <a:pt x="616" y="831"/>
                    </a:lnTo>
                    <a:lnTo>
                      <a:pt x="619" y="844"/>
                    </a:lnTo>
                    <a:lnTo>
                      <a:pt x="619" y="853"/>
                    </a:lnTo>
                    <a:lnTo>
                      <a:pt x="616" y="863"/>
                    </a:lnTo>
                    <a:lnTo>
                      <a:pt x="609" y="873"/>
                    </a:lnTo>
                    <a:lnTo>
                      <a:pt x="607" y="884"/>
                    </a:lnTo>
                    <a:lnTo>
                      <a:pt x="594" y="898"/>
                    </a:lnTo>
                    <a:lnTo>
                      <a:pt x="587" y="903"/>
                    </a:lnTo>
                    <a:lnTo>
                      <a:pt x="574" y="926"/>
                    </a:lnTo>
                    <a:lnTo>
                      <a:pt x="569" y="971"/>
                    </a:lnTo>
                    <a:lnTo>
                      <a:pt x="565" y="983"/>
                    </a:lnTo>
                    <a:lnTo>
                      <a:pt x="571" y="991"/>
                    </a:lnTo>
                    <a:lnTo>
                      <a:pt x="571" y="1003"/>
                    </a:lnTo>
                    <a:lnTo>
                      <a:pt x="576" y="1008"/>
                    </a:lnTo>
                    <a:lnTo>
                      <a:pt x="579" y="1021"/>
                    </a:lnTo>
                    <a:lnTo>
                      <a:pt x="584" y="1030"/>
                    </a:lnTo>
                    <a:lnTo>
                      <a:pt x="587" y="1038"/>
                    </a:lnTo>
                    <a:lnTo>
                      <a:pt x="609" y="1050"/>
                    </a:lnTo>
                    <a:lnTo>
                      <a:pt x="619" y="1051"/>
                    </a:lnTo>
                    <a:lnTo>
                      <a:pt x="629" y="1051"/>
                    </a:lnTo>
                    <a:lnTo>
                      <a:pt x="644" y="1053"/>
                    </a:lnTo>
                    <a:lnTo>
                      <a:pt x="665" y="1061"/>
                    </a:lnTo>
                    <a:lnTo>
                      <a:pt x="691" y="1063"/>
                    </a:lnTo>
                    <a:lnTo>
                      <a:pt x="698" y="1066"/>
                    </a:lnTo>
                    <a:lnTo>
                      <a:pt x="707" y="1077"/>
                    </a:lnTo>
                    <a:lnTo>
                      <a:pt x="714" y="1085"/>
                    </a:lnTo>
                    <a:lnTo>
                      <a:pt x="722" y="1086"/>
                    </a:lnTo>
                    <a:lnTo>
                      <a:pt x="722" y="1099"/>
                    </a:lnTo>
                    <a:lnTo>
                      <a:pt x="722" y="1108"/>
                    </a:lnTo>
                    <a:lnTo>
                      <a:pt x="722" y="1118"/>
                    </a:lnTo>
                    <a:lnTo>
                      <a:pt x="719" y="1143"/>
                    </a:lnTo>
                    <a:lnTo>
                      <a:pt x="718" y="1150"/>
                    </a:lnTo>
                    <a:lnTo>
                      <a:pt x="714" y="1157"/>
                    </a:lnTo>
                    <a:lnTo>
                      <a:pt x="522" y="1160"/>
                    </a:lnTo>
                    <a:lnTo>
                      <a:pt x="514" y="1150"/>
                    </a:lnTo>
                    <a:lnTo>
                      <a:pt x="499" y="1145"/>
                    </a:lnTo>
                    <a:lnTo>
                      <a:pt x="490" y="1145"/>
                    </a:lnTo>
                  </a:path>
                </a:pathLst>
              </a:custGeom>
              <a:solidFill>
                <a:srgbClr val="349D96"/>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90" name="Freeform 9"/>
              <p:cNvSpPr>
                <a:spLocks/>
              </p:cNvSpPr>
              <p:nvPr/>
            </p:nvSpPr>
            <p:spPr bwMode="auto">
              <a:xfrm>
                <a:off x="1777366" y="2643086"/>
                <a:ext cx="1031430" cy="462890"/>
              </a:xfrm>
              <a:custGeom>
                <a:avLst/>
                <a:gdLst/>
                <a:ahLst/>
                <a:cxnLst>
                  <a:cxn ang="0">
                    <a:pos x="1196" y="309"/>
                  </a:cxn>
                  <a:cxn ang="0">
                    <a:pos x="1117" y="319"/>
                  </a:cxn>
                  <a:cxn ang="0">
                    <a:pos x="1088" y="274"/>
                  </a:cxn>
                  <a:cxn ang="0">
                    <a:pos x="1069" y="257"/>
                  </a:cxn>
                  <a:cxn ang="0">
                    <a:pos x="1069" y="227"/>
                  </a:cxn>
                  <a:cxn ang="0">
                    <a:pos x="1037" y="242"/>
                  </a:cxn>
                  <a:cxn ang="0">
                    <a:pos x="1002" y="272"/>
                  </a:cxn>
                  <a:cxn ang="0">
                    <a:pos x="969" y="286"/>
                  </a:cxn>
                  <a:cxn ang="0">
                    <a:pos x="937" y="286"/>
                  </a:cxn>
                  <a:cxn ang="0">
                    <a:pos x="892" y="284"/>
                  </a:cxn>
                  <a:cxn ang="0">
                    <a:pos x="862" y="274"/>
                  </a:cxn>
                  <a:cxn ang="0">
                    <a:pos x="846" y="259"/>
                  </a:cxn>
                  <a:cxn ang="0">
                    <a:pos x="809" y="264"/>
                  </a:cxn>
                  <a:cxn ang="0">
                    <a:pos x="787" y="247"/>
                  </a:cxn>
                  <a:cxn ang="0">
                    <a:pos x="755" y="259"/>
                  </a:cxn>
                  <a:cxn ang="0">
                    <a:pos x="726" y="247"/>
                  </a:cxn>
                  <a:cxn ang="0">
                    <a:pos x="684" y="229"/>
                  </a:cxn>
                  <a:cxn ang="0">
                    <a:pos x="640" y="239"/>
                  </a:cxn>
                  <a:cxn ang="0">
                    <a:pos x="597" y="234"/>
                  </a:cxn>
                  <a:cxn ang="0">
                    <a:pos x="559" y="232"/>
                  </a:cxn>
                  <a:cxn ang="0">
                    <a:pos x="530" y="224"/>
                  </a:cxn>
                  <a:cxn ang="0">
                    <a:pos x="494" y="219"/>
                  </a:cxn>
                  <a:cxn ang="0">
                    <a:pos x="452" y="204"/>
                  </a:cxn>
                  <a:cxn ang="0">
                    <a:pos x="428" y="184"/>
                  </a:cxn>
                  <a:cxn ang="0">
                    <a:pos x="407" y="165"/>
                  </a:cxn>
                  <a:cxn ang="0">
                    <a:pos x="365" y="144"/>
                  </a:cxn>
                  <a:cxn ang="0">
                    <a:pos x="340" y="132"/>
                  </a:cxn>
                  <a:cxn ang="0">
                    <a:pos x="315" y="139"/>
                  </a:cxn>
                  <a:cxn ang="0">
                    <a:pos x="279" y="113"/>
                  </a:cxn>
                  <a:cxn ang="0">
                    <a:pos x="257" y="108"/>
                  </a:cxn>
                  <a:cxn ang="0">
                    <a:pos x="105" y="15"/>
                  </a:cxn>
                  <a:cxn ang="0">
                    <a:pos x="79" y="5"/>
                  </a:cxn>
                  <a:cxn ang="0">
                    <a:pos x="21" y="0"/>
                  </a:cxn>
                  <a:cxn ang="0">
                    <a:pos x="43" y="35"/>
                  </a:cxn>
                  <a:cxn ang="0">
                    <a:pos x="65" y="68"/>
                  </a:cxn>
                  <a:cxn ang="0">
                    <a:pos x="53" y="97"/>
                  </a:cxn>
                  <a:cxn ang="0">
                    <a:pos x="52" y="125"/>
                  </a:cxn>
                  <a:cxn ang="0">
                    <a:pos x="46" y="155"/>
                  </a:cxn>
                  <a:cxn ang="0">
                    <a:pos x="37" y="185"/>
                  </a:cxn>
                  <a:cxn ang="0">
                    <a:pos x="0" y="193"/>
                  </a:cxn>
                  <a:cxn ang="0">
                    <a:pos x="28" y="227"/>
                  </a:cxn>
                  <a:cxn ang="0">
                    <a:pos x="41" y="257"/>
                  </a:cxn>
                  <a:cxn ang="0">
                    <a:pos x="35" y="286"/>
                  </a:cxn>
                  <a:cxn ang="0">
                    <a:pos x="43" y="312"/>
                  </a:cxn>
                  <a:cxn ang="0">
                    <a:pos x="28" y="344"/>
                  </a:cxn>
                  <a:cxn ang="0">
                    <a:pos x="46" y="376"/>
                  </a:cxn>
                  <a:cxn ang="0">
                    <a:pos x="57" y="401"/>
                  </a:cxn>
                  <a:cxn ang="0">
                    <a:pos x="65" y="429"/>
                  </a:cxn>
                  <a:cxn ang="0">
                    <a:pos x="68" y="461"/>
                  </a:cxn>
                  <a:cxn ang="0">
                    <a:pos x="827" y="499"/>
                  </a:cxn>
                  <a:cxn ang="0">
                    <a:pos x="1168" y="513"/>
                  </a:cxn>
                  <a:cxn ang="0">
                    <a:pos x="1188" y="334"/>
                  </a:cxn>
                </a:cxnLst>
                <a:rect l="0" t="0" r="r" b="b"/>
                <a:pathLst>
                  <a:path w="1197" h="514">
                    <a:moveTo>
                      <a:pt x="1188" y="334"/>
                    </a:moveTo>
                    <a:lnTo>
                      <a:pt x="1188" y="327"/>
                    </a:lnTo>
                    <a:lnTo>
                      <a:pt x="1196" y="309"/>
                    </a:lnTo>
                    <a:lnTo>
                      <a:pt x="1177" y="304"/>
                    </a:lnTo>
                    <a:lnTo>
                      <a:pt x="1159" y="304"/>
                    </a:lnTo>
                    <a:lnTo>
                      <a:pt x="1117" y="319"/>
                    </a:lnTo>
                    <a:lnTo>
                      <a:pt x="1109" y="300"/>
                    </a:lnTo>
                    <a:lnTo>
                      <a:pt x="1099" y="284"/>
                    </a:lnTo>
                    <a:lnTo>
                      <a:pt x="1088" y="274"/>
                    </a:lnTo>
                    <a:lnTo>
                      <a:pt x="1081" y="271"/>
                    </a:lnTo>
                    <a:lnTo>
                      <a:pt x="1075" y="264"/>
                    </a:lnTo>
                    <a:lnTo>
                      <a:pt x="1069" y="257"/>
                    </a:lnTo>
                    <a:lnTo>
                      <a:pt x="1061" y="252"/>
                    </a:lnTo>
                    <a:lnTo>
                      <a:pt x="1059" y="232"/>
                    </a:lnTo>
                    <a:lnTo>
                      <a:pt x="1069" y="227"/>
                    </a:lnTo>
                    <a:lnTo>
                      <a:pt x="1059" y="232"/>
                    </a:lnTo>
                    <a:lnTo>
                      <a:pt x="1046" y="232"/>
                    </a:lnTo>
                    <a:lnTo>
                      <a:pt x="1037" y="242"/>
                    </a:lnTo>
                    <a:lnTo>
                      <a:pt x="1029" y="247"/>
                    </a:lnTo>
                    <a:lnTo>
                      <a:pt x="1021" y="259"/>
                    </a:lnTo>
                    <a:lnTo>
                      <a:pt x="1002" y="272"/>
                    </a:lnTo>
                    <a:lnTo>
                      <a:pt x="989" y="284"/>
                    </a:lnTo>
                    <a:lnTo>
                      <a:pt x="981" y="286"/>
                    </a:lnTo>
                    <a:lnTo>
                      <a:pt x="969" y="286"/>
                    </a:lnTo>
                    <a:lnTo>
                      <a:pt x="959" y="284"/>
                    </a:lnTo>
                    <a:lnTo>
                      <a:pt x="949" y="284"/>
                    </a:lnTo>
                    <a:lnTo>
                      <a:pt x="937" y="286"/>
                    </a:lnTo>
                    <a:lnTo>
                      <a:pt x="924" y="286"/>
                    </a:lnTo>
                    <a:lnTo>
                      <a:pt x="915" y="284"/>
                    </a:lnTo>
                    <a:lnTo>
                      <a:pt x="892" y="284"/>
                    </a:lnTo>
                    <a:lnTo>
                      <a:pt x="882" y="284"/>
                    </a:lnTo>
                    <a:lnTo>
                      <a:pt x="875" y="280"/>
                    </a:lnTo>
                    <a:lnTo>
                      <a:pt x="862" y="274"/>
                    </a:lnTo>
                    <a:lnTo>
                      <a:pt x="855" y="272"/>
                    </a:lnTo>
                    <a:lnTo>
                      <a:pt x="855" y="259"/>
                    </a:lnTo>
                    <a:lnTo>
                      <a:pt x="846" y="259"/>
                    </a:lnTo>
                    <a:lnTo>
                      <a:pt x="837" y="264"/>
                    </a:lnTo>
                    <a:lnTo>
                      <a:pt x="827" y="264"/>
                    </a:lnTo>
                    <a:lnTo>
                      <a:pt x="809" y="264"/>
                    </a:lnTo>
                    <a:lnTo>
                      <a:pt x="802" y="259"/>
                    </a:lnTo>
                    <a:lnTo>
                      <a:pt x="794" y="252"/>
                    </a:lnTo>
                    <a:lnTo>
                      <a:pt x="787" y="247"/>
                    </a:lnTo>
                    <a:lnTo>
                      <a:pt x="779" y="247"/>
                    </a:lnTo>
                    <a:lnTo>
                      <a:pt x="767" y="259"/>
                    </a:lnTo>
                    <a:lnTo>
                      <a:pt x="755" y="259"/>
                    </a:lnTo>
                    <a:lnTo>
                      <a:pt x="742" y="257"/>
                    </a:lnTo>
                    <a:lnTo>
                      <a:pt x="735" y="257"/>
                    </a:lnTo>
                    <a:lnTo>
                      <a:pt x="726" y="247"/>
                    </a:lnTo>
                    <a:lnTo>
                      <a:pt x="722" y="242"/>
                    </a:lnTo>
                    <a:lnTo>
                      <a:pt x="710" y="234"/>
                    </a:lnTo>
                    <a:lnTo>
                      <a:pt x="684" y="229"/>
                    </a:lnTo>
                    <a:lnTo>
                      <a:pt x="659" y="232"/>
                    </a:lnTo>
                    <a:lnTo>
                      <a:pt x="650" y="234"/>
                    </a:lnTo>
                    <a:lnTo>
                      <a:pt x="640" y="239"/>
                    </a:lnTo>
                    <a:lnTo>
                      <a:pt x="615" y="239"/>
                    </a:lnTo>
                    <a:lnTo>
                      <a:pt x="610" y="232"/>
                    </a:lnTo>
                    <a:lnTo>
                      <a:pt x="597" y="234"/>
                    </a:lnTo>
                    <a:lnTo>
                      <a:pt x="580" y="234"/>
                    </a:lnTo>
                    <a:lnTo>
                      <a:pt x="572" y="232"/>
                    </a:lnTo>
                    <a:lnTo>
                      <a:pt x="559" y="232"/>
                    </a:lnTo>
                    <a:lnTo>
                      <a:pt x="550" y="229"/>
                    </a:lnTo>
                    <a:lnTo>
                      <a:pt x="535" y="229"/>
                    </a:lnTo>
                    <a:lnTo>
                      <a:pt x="530" y="224"/>
                    </a:lnTo>
                    <a:lnTo>
                      <a:pt x="522" y="224"/>
                    </a:lnTo>
                    <a:lnTo>
                      <a:pt x="499" y="222"/>
                    </a:lnTo>
                    <a:lnTo>
                      <a:pt x="494" y="219"/>
                    </a:lnTo>
                    <a:lnTo>
                      <a:pt x="480" y="215"/>
                    </a:lnTo>
                    <a:lnTo>
                      <a:pt x="473" y="215"/>
                    </a:lnTo>
                    <a:lnTo>
                      <a:pt x="452" y="204"/>
                    </a:lnTo>
                    <a:lnTo>
                      <a:pt x="442" y="199"/>
                    </a:lnTo>
                    <a:lnTo>
                      <a:pt x="432" y="193"/>
                    </a:lnTo>
                    <a:lnTo>
                      <a:pt x="428" y="184"/>
                    </a:lnTo>
                    <a:lnTo>
                      <a:pt x="422" y="172"/>
                    </a:lnTo>
                    <a:lnTo>
                      <a:pt x="412" y="172"/>
                    </a:lnTo>
                    <a:lnTo>
                      <a:pt x="407" y="165"/>
                    </a:lnTo>
                    <a:lnTo>
                      <a:pt x="387" y="155"/>
                    </a:lnTo>
                    <a:lnTo>
                      <a:pt x="377" y="147"/>
                    </a:lnTo>
                    <a:lnTo>
                      <a:pt x="365" y="144"/>
                    </a:lnTo>
                    <a:lnTo>
                      <a:pt x="355" y="139"/>
                    </a:lnTo>
                    <a:lnTo>
                      <a:pt x="350" y="139"/>
                    </a:lnTo>
                    <a:lnTo>
                      <a:pt x="340" y="132"/>
                    </a:lnTo>
                    <a:lnTo>
                      <a:pt x="332" y="132"/>
                    </a:lnTo>
                    <a:lnTo>
                      <a:pt x="322" y="139"/>
                    </a:lnTo>
                    <a:lnTo>
                      <a:pt x="315" y="139"/>
                    </a:lnTo>
                    <a:lnTo>
                      <a:pt x="305" y="132"/>
                    </a:lnTo>
                    <a:lnTo>
                      <a:pt x="302" y="124"/>
                    </a:lnTo>
                    <a:lnTo>
                      <a:pt x="279" y="113"/>
                    </a:lnTo>
                    <a:lnTo>
                      <a:pt x="272" y="108"/>
                    </a:lnTo>
                    <a:lnTo>
                      <a:pt x="262" y="105"/>
                    </a:lnTo>
                    <a:lnTo>
                      <a:pt x="257" y="108"/>
                    </a:lnTo>
                    <a:lnTo>
                      <a:pt x="247" y="105"/>
                    </a:lnTo>
                    <a:lnTo>
                      <a:pt x="115" y="15"/>
                    </a:lnTo>
                    <a:lnTo>
                      <a:pt x="105" y="15"/>
                    </a:lnTo>
                    <a:lnTo>
                      <a:pt x="93" y="15"/>
                    </a:lnTo>
                    <a:lnTo>
                      <a:pt x="90" y="6"/>
                    </a:lnTo>
                    <a:lnTo>
                      <a:pt x="79" y="5"/>
                    </a:lnTo>
                    <a:lnTo>
                      <a:pt x="63" y="1"/>
                    </a:lnTo>
                    <a:lnTo>
                      <a:pt x="41" y="5"/>
                    </a:lnTo>
                    <a:lnTo>
                      <a:pt x="21" y="0"/>
                    </a:lnTo>
                    <a:lnTo>
                      <a:pt x="26" y="10"/>
                    </a:lnTo>
                    <a:lnTo>
                      <a:pt x="28" y="25"/>
                    </a:lnTo>
                    <a:lnTo>
                      <a:pt x="43" y="35"/>
                    </a:lnTo>
                    <a:lnTo>
                      <a:pt x="53" y="48"/>
                    </a:lnTo>
                    <a:lnTo>
                      <a:pt x="63" y="59"/>
                    </a:lnTo>
                    <a:lnTo>
                      <a:pt x="65" y="68"/>
                    </a:lnTo>
                    <a:lnTo>
                      <a:pt x="59" y="79"/>
                    </a:lnTo>
                    <a:lnTo>
                      <a:pt x="52" y="82"/>
                    </a:lnTo>
                    <a:lnTo>
                      <a:pt x="53" y="97"/>
                    </a:lnTo>
                    <a:lnTo>
                      <a:pt x="57" y="108"/>
                    </a:lnTo>
                    <a:lnTo>
                      <a:pt x="55" y="117"/>
                    </a:lnTo>
                    <a:lnTo>
                      <a:pt x="52" y="125"/>
                    </a:lnTo>
                    <a:lnTo>
                      <a:pt x="45" y="132"/>
                    </a:lnTo>
                    <a:lnTo>
                      <a:pt x="41" y="139"/>
                    </a:lnTo>
                    <a:lnTo>
                      <a:pt x="46" y="155"/>
                    </a:lnTo>
                    <a:lnTo>
                      <a:pt x="45" y="165"/>
                    </a:lnTo>
                    <a:lnTo>
                      <a:pt x="43" y="173"/>
                    </a:lnTo>
                    <a:lnTo>
                      <a:pt x="37" y="185"/>
                    </a:lnTo>
                    <a:lnTo>
                      <a:pt x="28" y="189"/>
                    </a:lnTo>
                    <a:lnTo>
                      <a:pt x="19" y="199"/>
                    </a:lnTo>
                    <a:lnTo>
                      <a:pt x="0" y="193"/>
                    </a:lnTo>
                    <a:lnTo>
                      <a:pt x="6" y="212"/>
                    </a:lnTo>
                    <a:lnTo>
                      <a:pt x="25" y="219"/>
                    </a:lnTo>
                    <a:lnTo>
                      <a:pt x="28" y="227"/>
                    </a:lnTo>
                    <a:lnTo>
                      <a:pt x="28" y="239"/>
                    </a:lnTo>
                    <a:lnTo>
                      <a:pt x="35" y="247"/>
                    </a:lnTo>
                    <a:lnTo>
                      <a:pt x="41" y="257"/>
                    </a:lnTo>
                    <a:lnTo>
                      <a:pt x="45" y="264"/>
                    </a:lnTo>
                    <a:lnTo>
                      <a:pt x="41" y="272"/>
                    </a:lnTo>
                    <a:lnTo>
                      <a:pt x="35" y="286"/>
                    </a:lnTo>
                    <a:lnTo>
                      <a:pt x="37" y="296"/>
                    </a:lnTo>
                    <a:lnTo>
                      <a:pt x="41" y="304"/>
                    </a:lnTo>
                    <a:lnTo>
                      <a:pt x="43" y="312"/>
                    </a:lnTo>
                    <a:lnTo>
                      <a:pt x="28" y="326"/>
                    </a:lnTo>
                    <a:lnTo>
                      <a:pt x="35" y="336"/>
                    </a:lnTo>
                    <a:lnTo>
                      <a:pt x="28" y="344"/>
                    </a:lnTo>
                    <a:lnTo>
                      <a:pt x="30" y="352"/>
                    </a:lnTo>
                    <a:lnTo>
                      <a:pt x="35" y="366"/>
                    </a:lnTo>
                    <a:lnTo>
                      <a:pt x="46" y="376"/>
                    </a:lnTo>
                    <a:lnTo>
                      <a:pt x="41" y="381"/>
                    </a:lnTo>
                    <a:lnTo>
                      <a:pt x="46" y="398"/>
                    </a:lnTo>
                    <a:lnTo>
                      <a:pt x="57" y="401"/>
                    </a:lnTo>
                    <a:lnTo>
                      <a:pt x="63" y="411"/>
                    </a:lnTo>
                    <a:lnTo>
                      <a:pt x="65" y="421"/>
                    </a:lnTo>
                    <a:lnTo>
                      <a:pt x="65" y="429"/>
                    </a:lnTo>
                    <a:lnTo>
                      <a:pt x="59" y="441"/>
                    </a:lnTo>
                    <a:lnTo>
                      <a:pt x="68" y="451"/>
                    </a:lnTo>
                    <a:lnTo>
                      <a:pt x="68" y="461"/>
                    </a:lnTo>
                    <a:lnTo>
                      <a:pt x="315" y="476"/>
                    </a:lnTo>
                    <a:lnTo>
                      <a:pt x="821" y="499"/>
                    </a:lnTo>
                    <a:lnTo>
                      <a:pt x="827" y="499"/>
                    </a:lnTo>
                    <a:lnTo>
                      <a:pt x="1021" y="508"/>
                    </a:lnTo>
                    <a:lnTo>
                      <a:pt x="1037" y="508"/>
                    </a:lnTo>
                    <a:lnTo>
                      <a:pt x="1168" y="513"/>
                    </a:lnTo>
                    <a:lnTo>
                      <a:pt x="1169" y="425"/>
                    </a:lnTo>
                    <a:lnTo>
                      <a:pt x="1174" y="334"/>
                    </a:lnTo>
                    <a:lnTo>
                      <a:pt x="1188" y="334"/>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91" name="Freeform 10"/>
              <p:cNvSpPr>
                <a:spLocks/>
              </p:cNvSpPr>
              <p:nvPr/>
            </p:nvSpPr>
            <p:spPr bwMode="auto">
              <a:xfrm>
                <a:off x="2826029" y="4581099"/>
                <a:ext cx="323991" cy="417862"/>
              </a:xfrm>
              <a:custGeom>
                <a:avLst/>
                <a:gdLst/>
                <a:ahLst/>
                <a:cxnLst>
                  <a:cxn ang="0">
                    <a:pos x="0" y="216"/>
                  </a:cxn>
                  <a:cxn ang="0">
                    <a:pos x="6" y="183"/>
                  </a:cxn>
                  <a:cxn ang="0">
                    <a:pos x="17" y="169"/>
                  </a:cxn>
                  <a:cxn ang="0">
                    <a:pos x="35" y="159"/>
                  </a:cxn>
                  <a:cxn ang="0">
                    <a:pos x="45" y="154"/>
                  </a:cxn>
                  <a:cxn ang="0">
                    <a:pos x="32" y="134"/>
                  </a:cxn>
                  <a:cxn ang="0">
                    <a:pos x="38" y="119"/>
                  </a:cxn>
                  <a:cxn ang="0">
                    <a:pos x="63" y="105"/>
                  </a:cxn>
                  <a:cxn ang="0">
                    <a:pos x="90" y="102"/>
                  </a:cxn>
                  <a:cxn ang="0">
                    <a:pos x="100" y="102"/>
                  </a:cxn>
                  <a:cxn ang="0">
                    <a:pos x="120" y="102"/>
                  </a:cxn>
                  <a:cxn ang="0">
                    <a:pos x="140" y="88"/>
                  </a:cxn>
                  <a:cxn ang="0">
                    <a:pos x="160" y="87"/>
                  </a:cxn>
                  <a:cxn ang="0">
                    <a:pos x="171" y="75"/>
                  </a:cxn>
                  <a:cxn ang="0">
                    <a:pos x="182" y="61"/>
                  </a:cxn>
                  <a:cxn ang="0">
                    <a:pos x="200" y="65"/>
                  </a:cxn>
                  <a:cxn ang="0">
                    <a:pos x="236" y="61"/>
                  </a:cxn>
                  <a:cxn ang="0">
                    <a:pos x="251" y="67"/>
                  </a:cxn>
                  <a:cxn ang="0">
                    <a:pos x="271" y="75"/>
                  </a:cxn>
                  <a:cxn ang="0">
                    <a:pos x="288" y="81"/>
                  </a:cxn>
                  <a:cxn ang="0">
                    <a:pos x="315" y="81"/>
                  </a:cxn>
                  <a:cxn ang="0">
                    <a:pos x="321" y="61"/>
                  </a:cxn>
                  <a:cxn ang="0">
                    <a:pos x="320" y="43"/>
                  </a:cxn>
                  <a:cxn ang="0">
                    <a:pos x="328" y="26"/>
                  </a:cxn>
                  <a:cxn ang="0">
                    <a:pos x="341" y="6"/>
                  </a:cxn>
                  <a:cxn ang="0">
                    <a:pos x="356" y="0"/>
                  </a:cxn>
                  <a:cxn ang="0">
                    <a:pos x="375" y="0"/>
                  </a:cxn>
                  <a:cxn ang="0">
                    <a:pos x="365" y="354"/>
                  </a:cxn>
                  <a:cxn ang="0">
                    <a:pos x="348" y="463"/>
                  </a:cxn>
                  <a:cxn ang="0">
                    <a:pos x="308" y="456"/>
                  </a:cxn>
                  <a:cxn ang="0">
                    <a:pos x="276" y="433"/>
                  </a:cxn>
                  <a:cxn ang="0">
                    <a:pos x="253" y="438"/>
                  </a:cxn>
                  <a:cxn ang="0">
                    <a:pos x="223" y="438"/>
                  </a:cxn>
                  <a:cxn ang="0">
                    <a:pos x="160" y="411"/>
                  </a:cxn>
                  <a:cxn ang="0">
                    <a:pos x="97" y="398"/>
                  </a:cxn>
                  <a:cxn ang="0">
                    <a:pos x="63" y="384"/>
                  </a:cxn>
                  <a:cxn ang="0">
                    <a:pos x="32" y="364"/>
                  </a:cxn>
                  <a:cxn ang="0">
                    <a:pos x="8" y="331"/>
                  </a:cxn>
                  <a:cxn ang="0">
                    <a:pos x="17" y="289"/>
                  </a:cxn>
                  <a:cxn ang="0">
                    <a:pos x="18" y="259"/>
                  </a:cxn>
                  <a:cxn ang="0">
                    <a:pos x="13" y="242"/>
                  </a:cxn>
                </a:cxnLst>
                <a:rect l="0" t="0" r="r" b="b"/>
                <a:pathLst>
                  <a:path w="376" h="464">
                    <a:moveTo>
                      <a:pt x="13" y="242"/>
                    </a:moveTo>
                    <a:lnTo>
                      <a:pt x="0" y="216"/>
                    </a:lnTo>
                    <a:lnTo>
                      <a:pt x="0" y="199"/>
                    </a:lnTo>
                    <a:lnTo>
                      <a:pt x="6" y="183"/>
                    </a:lnTo>
                    <a:lnTo>
                      <a:pt x="8" y="177"/>
                    </a:lnTo>
                    <a:lnTo>
                      <a:pt x="17" y="169"/>
                    </a:lnTo>
                    <a:lnTo>
                      <a:pt x="30" y="167"/>
                    </a:lnTo>
                    <a:lnTo>
                      <a:pt x="35" y="159"/>
                    </a:lnTo>
                    <a:lnTo>
                      <a:pt x="45" y="163"/>
                    </a:lnTo>
                    <a:lnTo>
                      <a:pt x="45" y="154"/>
                    </a:lnTo>
                    <a:lnTo>
                      <a:pt x="43" y="143"/>
                    </a:lnTo>
                    <a:lnTo>
                      <a:pt x="32" y="134"/>
                    </a:lnTo>
                    <a:lnTo>
                      <a:pt x="38" y="130"/>
                    </a:lnTo>
                    <a:lnTo>
                      <a:pt x="38" y="119"/>
                    </a:lnTo>
                    <a:lnTo>
                      <a:pt x="52" y="110"/>
                    </a:lnTo>
                    <a:lnTo>
                      <a:pt x="63" y="105"/>
                    </a:lnTo>
                    <a:lnTo>
                      <a:pt x="70" y="95"/>
                    </a:lnTo>
                    <a:lnTo>
                      <a:pt x="90" y="102"/>
                    </a:lnTo>
                    <a:lnTo>
                      <a:pt x="95" y="107"/>
                    </a:lnTo>
                    <a:lnTo>
                      <a:pt x="100" y="102"/>
                    </a:lnTo>
                    <a:lnTo>
                      <a:pt x="110" y="102"/>
                    </a:lnTo>
                    <a:lnTo>
                      <a:pt x="120" y="102"/>
                    </a:lnTo>
                    <a:lnTo>
                      <a:pt x="131" y="95"/>
                    </a:lnTo>
                    <a:lnTo>
                      <a:pt x="140" y="88"/>
                    </a:lnTo>
                    <a:lnTo>
                      <a:pt x="148" y="87"/>
                    </a:lnTo>
                    <a:lnTo>
                      <a:pt x="160" y="87"/>
                    </a:lnTo>
                    <a:lnTo>
                      <a:pt x="162" y="81"/>
                    </a:lnTo>
                    <a:lnTo>
                      <a:pt x="171" y="75"/>
                    </a:lnTo>
                    <a:lnTo>
                      <a:pt x="178" y="68"/>
                    </a:lnTo>
                    <a:lnTo>
                      <a:pt x="182" y="61"/>
                    </a:lnTo>
                    <a:lnTo>
                      <a:pt x="190" y="61"/>
                    </a:lnTo>
                    <a:lnTo>
                      <a:pt x="200" y="65"/>
                    </a:lnTo>
                    <a:lnTo>
                      <a:pt x="218" y="59"/>
                    </a:lnTo>
                    <a:lnTo>
                      <a:pt x="236" y="61"/>
                    </a:lnTo>
                    <a:lnTo>
                      <a:pt x="243" y="68"/>
                    </a:lnTo>
                    <a:lnTo>
                      <a:pt x="251" y="67"/>
                    </a:lnTo>
                    <a:lnTo>
                      <a:pt x="263" y="72"/>
                    </a:lnTo>
                    <a:lnTo>
                      <a:pt x="271" y="75"/>
                    </a:lnTo>
                    <a:lnTo>
                      <a:pt x="280" y="79"/>
                    </a:lnTo>
                    <a:lnTo>
                      <a:pt x="288" y="81"/>
                    </a:lnTo>
                    <a:lnTo>
                      <a:pt x="302" y="87"/>
                    </a:lnTo>
                    <a:lnTo>
                      <a:pt x="315" y="81"/>
                    </a:lnTo>
                    <a:lnTo>
                      <a:pt x="320" y="68"/>
                    </a:lnTo>
                    <a:lnTo>
                      <a:pt x="321" y="61"/>
                    </a:lnTo>
                    <a:lnTo>
                      <a:pt x="321" y="52"/>
                    </a:lnTo>
                    <a:lnTo>
                      <a:pt x="320" y="43"/>
                    </a:lnTo>
                    <a:lnTo>
                      <a:pt x="327" y="39"/>
                    </a:lnTo>
                    <a:lnTo>
                      <a:pt x="328" y="26"/>
                    </a:lnTo>
                    <a:lnTo>
                      <a:pt x="340" y="17"/>
                    </a:lnTo>
                    <a:lnTo>
                      <a:pt x="341" y="6"/>
                    </a:lnTo>
                    <a:lnTo>
                      <a:pt x="348" y="3"/>
                    </a:lnTo>
                    <a:lnTo>
                      <a:pt x="356" y="0"/>
                    </a:lnTo>
                    <a:lnTo>
                      <a:pt x="370" y="0"/>
                    </a:lnTo>
                    <a:lnTo>
                      <a:pt x="375" y="0"/>
                    </a:lnTo>
                    <a:lnTo>
                      <a:pt x="368" y="216"/>
                    </a:lnTo>
                    <a:lnTo>
                      <a:pt x="365" y="354"/>
                    </a:lnTo>
                    <a:lnTo>
                      <a:pt x="363" y="456"/>
                    </a:lnTo>
                    <a:lnTo>
                      <a:pt x="348" y="463"/>
                    </a:lnTo>
                    <a:lnTo>
                      <a:pt x="330" y="463"/>
                    </a:lnTo>
                    <a:lnTo>
                      <a:pt x="308" y="456"/>
                    </a:lnTo>
                    <a:lnTo>
                      <a:pt x="293" y="436"/>
                    </a:lnTo>
                    <a:lnTo>
                      <a:pt x="276" y="433"/>
                    </a:lnTo>
                    <a:lnTo>
                      <a:pt x="267" y="433"/>
                    </a:lnTo>
                    <a:lnTo>
                      <a:pt x="253" y="438"/>
                    </a:lnTo>
                    <a:lnTo>
                      <a:pt x="235" y="441"/>
                    </a:lnTo>
                    <a:lnTo>
                      <a:pt x="223" y="438"/>
                    </a:lnTo>
                    <a:lnTo>
                      <a:pt x="211" y="428"/>
                    </a:lnTo>
                    <a:lnTo>
                      <a:pt x="160" y="411"/>
                    </a:lnTo>
                    <a:lnTo>
                      <a:pt x="120" y="398"/>
                    </a:lnTo>
                    <a:lnTo>
                      <a:pt x="97" y="398"/>
                    </a:lnTo>
                    <a:lnTo>
                      <a:pt x="75" y="389"/>
                    </a:lnTo>
                    <a:lnTo>
                      <a:pt x="63" y="384"/>
                    </a:lnTo>
                    <a:lnTo>
                      <a:pt x="48" y="373"/>
                    </a:lnTo>
                    <a:lnTo>
                      <a:pt x="32" y="364"/>
                    </a:lnTo>
                    <a:lnTo>
                      <a:pt x="17" y="354"/>
                    </a:lnTo>
                    <a:lnTo>
                      <a:pt x="8" y="331"/>
                    </a:lnTo>
                    <a:lnTo>
                      <a:pt x="12" y="314"/>
                    </a:lnTo>
                    <a:lnTo>
                      <a:pt x="17" y="289"/>
                    </a:lnTo>
                    <a:lnTo>
                      <a:pt x="18" y="267"/>
                    </a:lnTo>
                    <a:lnTo>
                      <a:pt x="18" y="259"/>
                    </a:lnTo>
                    <a:lnTo>
                      <a:pt x="15" y="249"/>
                    </a:lnTo>
                    <a:lnTo>
                      <a:pt x="13" y="242"/>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92" name="Freeform 11"/>
              <p:cNvSpPr>
                <a:spLocks/>
              </p:cNvSpPr>
              <p:nvPr/>
            </p:nvSpPr>
            <p:spPr bwMode="auto">
              <a:xfrm>
                <a:off x="5471383" y="4105601"/>
                <a:ext cx="389479" cy="506117"/>
              </a:xfrm>
              <a:custGeom>
                <a:avLst/>
                <a:gdLst/>
                <a:ahLst/>
                <a:cxnLst>
                  <a:cxn ang="0">
                    <a:pos x="12" y="37"/>
                  </a:cxn>
                  <a:cxn ang="0">
                    <a:pos x="15" y="37"/>
                  </a:cxn>
                  <a:cxn ang="0">
                    <a:pos x="25" y="45"/>
                  </a:cxn>
                  <a:cxn ang="0">
                    <a:pos x="37" y="57"/>
                  </a:cxn>
                  <a:cxn ang="0">
                    <a:pos x="45" y="66"/>
                  </a:cxn>
                  <a:cxn ang="0">
                    <a:pos x="53" y="68"/>
                  </a:cxn>
                  <a:cxn ang="0">
                    <a:pos x="65" y="66"/>
                  </a:cxn>
                  <a:cxn ang="0">
                    <a:pos x="80" y="66"/>
                  </a:cxn>
                  <a:cxn ang="0">
                    <a:pos x="90" y="63"/>
                  </a:cxn>
                  <a:cxn ang="0">
                    <a:pos x="95" y="53"/>
                  </a:cxn>
                  <a:cxn ang="0">
                    <a:pos x="100" y="48"/>
                  </a:cxn>
                  <a:cxn ang="0">
                    <a:pos x="115" y="48"/>
                  </a:cxn>
                  <a:cxn ang="0">
                    <a:pos x="124" y="45"/>
                  </a:cxn>
                  <a:cxn ang="0">
                    <a:pos x="138" y="37"/>
                  </a:cxn>
                  <a:cxn ang="0">
                    <a:pos x="148" y="33"/>
                  </a:cxn>
                  <a:cxn ang="0">
                    <a:pos x="162" y="33"/>
                  </a:cxn>
                  <a:cxn ang="0">
                    <a:pos x="171" y="37"/>
                  </a:cxn>
                  <a:cxn ang="0">
                    <a:pos x="191" y="28"/>
                  </a:cxn>
                  <a:cxn ang="0">
                    <a:pos x="220" y="33"/>
                  </a:cxn>
                  <a:cxn ang="0">
                    <a:pos x="229" y="33"/>
                  </a:cxn>
                  <a:cxn ang="0">
                    <a:pos x="236" y="33"/>
                  </a:cxn>
                  <a:cxn ang="0">
                    <a:pos x="241" y="21"/>
                  </a:cxn>
                  <a:cxn ang="0">
                    <a:pos x="241" y="10"/>
                  </a:cxn>
                  <a:cxn ang="0">
                    <a:pos x="248" y="1"/>
                  </a:cxn>
                  <a:cxn ang="0">
                    <a:pos x="253" y="0"/>
                  </a:cxn>
                  <a:cxn ang="0">
                    <a:pos x="258" y="0"/>
                  </a:cxn>
                  <a:cxn ang="0">
                    <a:pos x="260" y="57"/>
                  </a:cxn>
                  <a:cxn ang="0">
                    <a:pos x="256" y="138"/>
                  </a:cxn>
                  <a:cxn ang="0">
                    <a:pos x="339" y="131"/>
                  </a:cxn>
                  <a:cxn ang="0">
                    <a:pos x="341" y="158"/>
                  </a:cxn>
                  <a:cxn ang="0">
                    <a:pos x="354" y="158"/>
                  </a:cxn>
                  <a:cxn ang="0">
                    <a:pos x="356" y="197"/>
                  </a:cxn>
                  <a:cxn ang="0">
                    <a:pos x="371" y="197"/>
                  </a:cxn>
                  <a:cxn ang="0">
                    <a:pos x="371" y="210"/>
                  </a:cxn>
                  <a:cxn ang="0">
                    <a:pos x="386" y="210"/>
                  </a:cxn>
                  <a:cxn ang="0">
                    <a:pos x="386" y="250"/>
                  </a:cxn>
                  <a:cxn ang="0">
                    <a:pos x="428" y="248"/>
                  </a:cxn>
                  <a:cxn ang="0">
                    <a:pos x="432" y="288"/>
                  </a:cxn>
                  <a:cxn ang="0">
                    <a:pos x="451" y="554"/>
                  </a:cxn>
                  <a:cxn ang="0">
                    <a:pos x="195" y="561"/>
                  </a:cxn>
                  <a:cxn ang="0">
                    <a:pos x="183" y="561"/>
                  </a:cxn>
                  <a:cxn ang="0">
                    <a:pos x="180" y="375"/>
                  </a:cxn>
                  <a:cxn ang="0">
                    <a:pos x="95" y="376"/>
                  </a:cxn>
                  <a:cxn ang="0">
                    <a:pos x="93" y="316"/>
                  </a:cxn>
                  <a:cxn ang="0">
                    <a:pos x="93" y="301"/>
                  </a:cxn>
                  <a:cxn ang="0">
                    <a:pos x="46" y="301"/>
                  </a:cxn>
                  <a:cxn ang="0">
                    <a:pos x="8" y="303"/>
                  </a:cxn>
                  <a:cxn ang="0">
                    <a:pos x="0" y="63"/>
                  </a:cxn>
                  <a:cxn ang="0">
                    <a:pos x="8" y="63"/>
                  </a:cxn>
                  <a:cxn ang="0">
                    <a:pos x="8" y="33"/>
                  </a:cxn>
                  <a:cxn ang="0">
                    <a:pos x="12" y="37"/>
                  </a:cxn>
                </a:cxnLst>
                <a:rect l="0" t="0" r="r" b="b"/>
                <a:pathLst>
                  <a:path w="452" h="562">
                    <a:moveTo>
                      <a:pt x="12" y="37"/>
                    </a:moveTo>
                    <a:lnTo>
                      <a:pt x="15" y="37"/>
                    </a:lnTo>
                    <a:lnTo>
                      <a:pt x="25" y="45"/>
                    </a:lnTo>
                    <a:lnTo>
                      <a:pt x="37" y="57"/>
                    </a:lnTo>
                    <a:lnTo>
                      <a:pt x="45" y="66"/>
                    </a:lnTo>
                    <a:lnTo>
                      <a:pt x="53" y="68"/>
                    </a:lnTo>
                    <a:lnTo>
                      <a:pt x="65" y="66"/>
                    </a:lnTo>
                    <a:lnTo>
                      <a:pt x="80" y="66"/>
                    </a:lnTo>
                    <a:lnTo>
                      <a:pt x="90" y="63"/>
                    </a:lnTo>
                    <a:lnTo>
                      <a:pt x="95" y="53"/>
                    </a:lnTo>
                    <a:lnTo>
                      <a:pt x="100" y="48"/>
                    </a:lnTo>
                    <a:lnTo>
                      <a:pt x="115" y="48"/>
                    </a:lnTo>
                    <a:lnTo>
                      <a:pt x="124" y="45"/>
                    </a:lnTo>
                    <a:lnTo>
                      <a:pt x="138" y="37"/>
                    </a:lnTo>
                    <a:lnTo>
                      <a:pt x="148" y="33"/>
                    </a:lnTo>
                    <a:lnTo>
                      <a:pt x="162" y="33"/>
                    </a:lnTo>
                    <a:lnTo>
                      <a:pt x="171" y="37"/>
                    </a:lnTo>
                    <a:lnTo>
                      <a:pt x="191" y="28"/>
                    </a:lnTo>
                    <a:lnTo>
                      <a:pt x="220" y="33"/>
                    </a:lnTo>
                    <a:lnTo>
                      <a:pt x="229" y="33"/>
                    </a:lnTo>
                    <a:lnTo>
                      <a:pt x="236" y="33"/>
                    </a:lnTo>
                    <a:lnTo>
                      <a:pt x="241" y="21"/>
                    </a:lnTo>
                    <a:lnTo>
                      <a:pt x="241" y="10"/>
                    </a:lnTo>
                    <a:lnTo>
                      <a:pt x="248" y="1"/>
                    </a:lnTo>
                    <a:lnTo>
                      <a:pt x="253" y="0"/>
                    </a:lnTo>
                    <a:lnTo>
                      <a:pt x="258" y="0"/>
                    </a:lnTo>
                    <a:lnTo>
                      <a:pt x="260" y="57"/>
                    </a:lnTo>
                    <a:lnTo>
                      <a:pt x="256" y="138"/>
                    </a:lnTo>
                    <a:lnTo>
                      <a:pt x="339" y="131"/>
                    </a:lnTo>
                    <a:lnTo>
                      <a:pt x="341" y="158"/>
                    </a:lnTo>
                    <a:lnTo>
                      <a:pt x="354" y="158"/>
                    </a:lnTo>
                    <a:lnTo>
                      <a:pt x="356" y="197"/>
                    </a:lnTo>
                    <a:lnTo>
                      <a:pt x="371" y="197"/>
                    </a:lnTo>
                    <a:lnTo>
                      <a:pt x="371" y="210"/>
                    </a:lnTo>
                    <a:lnTo>
                      <a:pt x="386" y="210"/>
                    </a:lnTo>
                    <a:lnTo>
                      <a:pt x="386" y="250"/>
                    </a:lnTo>
                    <a:lnTo>
                      <a:pt x="428" y="248"/>
                    </a:lnTo>
                    <a:lnTo>
                      <a:pt x="432" y="288"/>
                    </a:lnTo>
                    <a:lnTo>
                      <a:pt x="451" y="554"/>
                    </a:lnTo>
                    <a:lnTo>
                      <a:pt x="195" y="561"/>
                    </a:lnTo>
                    <a:lnTo>
                      <a:pt x="183" y="561"/>
                    </a:lnTo>
                    <a:lnTo>
                      <a:pt x="180" y="375"/>
                    </a:lnTo>
                    <a:lnTo>
                      <a:pt x="95" y="376"/>
                    </a:lnTo>
                    <a:lnTo>
                      <a:pt x="93" y="316"/>
                    </a:lnTo>
                    <a:lnTo>
                      <a:pt x="93" y="301"/>
                    </a:lnTo>
                    <a:lnTo>
                      <a:pt x="46" y="301"/>
                    </a:lnTo>
                    <a:lnTo>
                      <a:pt x="8" y="303"/>
                    </a:lnTo>
                    <a:lnTo>
                      <a:pt x="0" y="63"/>
                    </a:lnTo>
                    <a:lnTo>
                      <a:pt x="8" y="63"/>
                    </a:lnTo>
                    <a:lnTo>
                      <a:pt x="8" y="33"/>
                    </a:lnTo>
                    <a:lnTo>
                      <a:pt x="12" y="37"/>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93" name="Freeform 12"/>
              <p:cNvSpPr>
                <a:spLocks/>
              </p:cNvSpPr>
              <p:nvPr/>
            </p:nvSpPr>
            <p:spPr bwMode="auto">
              <a:xfrm>
                <a:off x="2587344" y="4304625"/>
                <a:ext cx="572155" cy="443979"/>
              </a:xfrm>
              <a:custGeom>
                <a:avLst/>
                <a:gdLst/>
                <a:ahLst/>
                <a:cxnLst>
                  <a:cxn ang="0">
                    <a:pos x="121" y="223"/>
                  </a:cxn>
                  <a:cxn ang="0">
                    <a:pos x="137" y="228"/>
                  </a:cxn>
                  <a:cxn ang="0">
                    <a:pos x="207" y="280"/>
                  </a:cxn>
                  <a:cxn ang="0">
                    <a:pos x="223" y="323"/>
                  </a:cxn>
                  <a:cxn ang="0">
                    <a:pos x="237" y="342"/>
                  </a:cxn>
                  <a:cxn ang="0">
                    <a:pos x="265" y="390"/>
                  </a:cxn>
                  <a:cxn ang="0">
                    <a:pos x="270" y="412"/>
                  </a:cxn>
                  <a:cxn ang="0">
                    <a:pos x="274" y="458"/>
                  </a:cxn>
                  <a:cxn ang="0">
                    <a:pos x="285" y="492"/>
                  </a:cxn>
                  <a:cxn ang="0">
                    <a:pos x="307" y="478"/>
                  </a:cxn>
                  <a:cxn ang="0">
                    <a:pos x="319" y="475"/>
                  </a:cxn>
                  <a:cxn ang="0">
                    <a:pos x="317" y="455"/>
                  </a:cxn>
                  <a:cxn ang="0">
                    <a:pos x="316" y="444"/>
                  </a:cxn>
                  <a:cxn ang="0">
                    <a:pos x="329" y="422"/>
                  </a:cxn>
                  <a:cxn ang="0">
                    <a:pos x="345" y="409"/>
                  </a:cxn>
                  <a:cxn ang="0">
                    <a:pos x="372" y="420"/>
                  </a:cxn>
                  <a:cxn ang="0">
                    <a:pos x="385" y="412"/>
                  </a:cxn>
                  <a:cxn ang="0">
                    <a:pos x="409" y="409"/>
                  </a:cxn>
                  <a:cxn ang="0">
                    <a:pos x="426" y="400"/>
                  </a:cxn>
                  <a:cxn ang="0">
                    <a:pos x="439" y="392"/>
                  </a:cxn>
                  <a:cxn ang="0">
                    <a:pos x="456" y="382"/>
                  </a:cxn>
                  <a:cxn ang="0">
                    <a:pos x="466" y="375"/>
                  </a:cxn>
                  <a:cxn ang="0">
                    <a:pos x="494" y="370"/>
                  </a:cxn>
                  <a:cxn ang="0">
                    <a:pos x="520" y="382"/>
                  </a:cxn>
                  <a:cxn ang="0">
                    <a:pos x="540" y="385"/>
                  </a:cxn>
                  <a:cxn ang="0">
                    <a:pos x="556" y="390"/>
                  </a:cxn>
                  <a:cxn ang="0">
                    <a:pos x="578" y="400"/>
                  </a:cxn>
                  <a:cxn ang="0">
                    <a:pos x="598" y="382"/>
                  </a:cxn>
                  <a:cxn ang="0">
                    <a:pos x="601" y="365"/>
                  </a:cxn>
                  <a:cxn ang="0">
                    <a:pos x="604" y="350"/>
                  </a:cxn>
                  <a:cxn ang="0">
                    <a:pos x="616" y="330"/>
                  </a:cxn>
                  <a:cxn ang="0">
                    <a:pos x="629" y="315"/>
                  </a:cxn>
                  <a:cxn ang="0">
                    <a:pos x="649" y="312"/>
                  </a:cxn>
                  <a:cxn ang="0">
                    <a:pos x="655" y="232"/>
                  </a:cxn>
                  <a:cxn ang="0">
                    <a:pos x="357" y="8"/>
                  </a:cxn>
                  <a:cxn ang="0">
                    <a:pos x="65" y="3"/>
                  </a:cxn>
                  <a:cxn ang="0">
                    <a:pos x="0" y="198"/>
                  </a:cxn>
                  <a:cxn ang="0">
                    <a:pos x="30" y="180"/>
                  </a:cxn>
                  <a:cxn ang="0">
                    <a:pos x="67" y="185"/>
                  </a:cxn>
                  <a:cxn ang="0">
                    <a:pos x="97" y="208"/>
                  </a:cxn>
                  <a:cxn ang="0">
                    <a:pos x="121" y="220"/>
                  </a:cxn>
                </a:cxnLst>
                <a:rect l="0" t="0" r="r" b="b"/>
                <a:pathLst>
                  <a:path w="664" h="493">
                    <a:moveTo>
                      <a:pt x="121" y="220"/>
                    </a:moveTo>
                    <a:lnTo>
                      <a:pt x="121" y="223"/>
                    </a:lnTo>
                    <a:lnTo>
                      <a:pt x="128" y="225"/>
                    </a:lnTo>
                    <a:lnTo>
                      <a:pt x="137" y="228"/>
                    </a:lnTo>
                    <a:lnTo>
                      <a:pt x="168" y="258"/>
                    </a:lnTo>
                    <a:lnTo>
                      <a:pt x="207" y="280"/>
                    </a:lnTo>
                    <a:lnTo>
                      <a:pt x="217" y="298"/>
                    </a:lnTo>
                    <a:lnTo>
                      <a:pt x="223" y="323"/>
                    </a:lnTo>
                    <a:lnTo>
                      <a:pt x="229" y="332"/>
                    </a:lnTo>
                    <a:lnTo>
                      <a:pt x="237" y="342"/>
                    </a:lnTo>
                    <a:lnTo>
                      <a:pt x="249" y="370"/>
                    </a:lnTo>
                    <a:lnTo>
                      <a:pt x="265" y="390"/>
                    </a:lnTo>
                    <a:lnTo>
                      <a:pt x="265" y="397"/>
                    </a:lnTo>
                    <a:lnTo>
                      <a:pt x="270" y="412"/>
                    </a:lnTo>
                    <a:lnTo>
                      <a:pt x="265" y="435"/>
                    </a:lnTo>
                    <a:lnTo>
                      <a:pt x="274" y="458"/>
                    </a:lnTo>
                    <a:lnTo>
                      <a:pt x="284" y="475"/>
                    </a:lnTo>
                    <a:lnTo>
                      <a:pt x="285" y="492"/>
                    </a:lnTo>
                    <a:lnTo>
                      <a:pt x="294" y="482"/>
                    </a:lnTo>
                    <a:lnTo>
                      <a:pt x="307" y="478"/>
                    </a:lnTo>
                    <a:lnTo>
                      <a:pt x="310" y="470"/>
                    </a:lnTo>
                    <a:lnTo>
                      <a:pt x="319" y="475"/>
                    </a:lnTo>
                    <a:lnTo>
                      <a:pt x="319" y="467"/>
                    </a:lnTo>
                    <a:lnTo>
                      <a:pt x="317" y="455"/>
                    </a:lnTo>
                    <a:lnTo>
                      <a:pt x="307" y="445"/>
                    </a:lnTo>
                    <a:lnTo>
                      <a:pt x="316" y="444"/>
                    </a:lnTo>
                    <a:lnTo>
                      <a:pt x="316" y="430"/>
                    </a:lnTo>
                    <a:lnTo>
                      <a:pt x="329" y="422"/>
                    </a:lnTo>
                    <a:lnTo>
                      <a:pt x="339" y="418"/>
                    </a:lnTo>
                    <a:lnTo>
                      <a:pt x="345" y="409"/>
                    </a:lnTo>
                    <a:lnTo>
                      <a:pt x="367" y="412"/>
                    </a:lnTo>
                    <a:lnTo>
                      <a:pt x="372" y="420"/>
                    </a:lnTo>
                    <a:lnTo>
                      <a:pt x="378" y="412"/>
                    </a:lnTo>
                    <a:lnTo>
                      <a:pt x="385" y="412"/>
                    </a:lnTo>
                    <a:lnTo>
                      <a:pt x="396" y="412"/>
                    </a:lnTo>
                    <a:lnTo>
                      <a:pt x="409" y="409"/>
                    </a:lnTo>
                    <a:lnTo>
                      <a:pt x="416" y="402"/>
                    </a:lnTo>
                    <a:lnTo>
                      <a:pt x="426" y="400"/>
                    </a:lnTo>
                    <a:lnTo>
                      <a:pt x="436" y="400"/>
                    </a:lnTo>
                    <a:lnTo>
                      <a:pt x="439" y="392"/>
                    </a:lnTo>
                    <a:lnTo>
                      <a:pt x="447" y="387"/>
                    </a:lnTo>
                    <a:lnTo>
                      <a:pt x="456" y="382"/>
                    </a:lnTo>
                    <a:lnTo>
                      <a:pt x="458" y="375"/>
                    </a:lnTo>
                    <a:lnTo>
                      <a:pt x="466" y="375"/>
                    </a:lnTo>
                    <a:lnTo>
                      <a:pt x="476" y="377"/>
                    </a:lnTo>
                    <a:lnTo>
                      <a:pt x="494" y="370"/>
                    </a:lnTo>
                    <a:lnTo>
                      <a:pt x="514" y="375"/>
                    </a:lnTo>
                    <a:lnTo>
                      <a:pt x="520" y="382"/>
                    </a:lnTo>
                    <a:lnTo>
                      <a:pt x="529" y="380"/>
                    </a:lnTo>
                    <a:lnTo>
                      <a:pt x="540" y="385"/>
                    </a:lnTo>
                    <a:lnTo>
                      <a:pt x="547" y="387"/>
                    </a:lnTo>
                    <a:lnTo>
                      <a:pt x="556" y="390"/>
                    </a:lnTo>
                    <a:lnTo>
                      <a:pt x="568" y="392"/>
                    </a:lnTo>
                    <a:lnTo>
                      <a:pt x="578" y="400"/>
                    </a:lnTo>
                    <a:lnTo>
                      <a:pt x="591" y="392"/>
                    </a:lnTo>
                    <a:lnTo>
                      <a:pt x="598" y="382"/>
                    </a:lnTo>
                    <a:lnTo>
                      <a:pt x="601" y="375"/>
                    </a:lnTo>
                    <a:lnTo>
                      <a:pt x="601" y="365"/>
                    </a:lnTo>
                    <a:lnTo>
                      <a:pt x="598" y="357"/>
                    </a:lnTo>
                    <a:lnTo>
                      <a:pt x="604" y="350"/>
                    </a:lnTo>
                    <a:lnTo>
                      <a:pt x="606" y="338"/>
                    </a:lnTo>
                    <a:lnTo>
                      <a:pt x="616" y="330"/>
                    </a:lnTo>
                    <a:lnTo>
                      <a:pt x="620" y="320"/>
                    </a:lnTo>
                    <a:lnTo>
                      <a:pt x="629" y="315"/>
                    </a:lnTo>
                    <a:lnTo>
                      <a:pt x="635" y="310"/>
                    </a:lnTo>
                    <a:lnTo>
                      <a:pt x="649" y="312"/>
                    </a:lnTo>
                    <a:lnTo>
                      <a:pt x="651" y="312"/>
                    </a:lnTo>
                    <a:lnTo>
                      <a:pt x="655" y="232"/>
                    </a:lnTo>
                    <a:lnTo>
                      <a:pt x="663" y="12"/>
                    </a:lnTo>
                    <a:lnTo>
                      <a:pt x="357" y="8"/>
                    </a:lnTo>
                    <a:lnTo>
                      <a:pt x="202" y="5"/>
                    </a:lnTo>
                    <a:lnTo>
                      <a:pt x="65" y="3"/>
                    </a:lnTo>
                    <a:lnTo>
                      <a:pt x="3" y="0"/>
                    </a:lnTo>
                    <a:lnTo>
                      <a:pt x="0" y="198"/>
                    </a:lnTo>
                    <a:lnTo>
                      <a:pt x="19" y="183"/>
                    </a:lnTo>
                    <a:lnTo>
                      <a:pt x="30" y="180"/>
                    </a:lnTo>
                    <a:lnTo>
                      <a:pt x="41" y="180"/>
                    </a:lnTo>
                    <a:lnTo>
                      <a:pt x="67" y="185"/>
                    </a:lnTo>
                    <a:lnTo>
                      <a:pt x="73" y="190"/>
                    </a:lnTo>
                    <a:lnTo>
                      <a:pt x="97" y="208"/>
                    </a:lnTo>
                    <a:lnTo>
                      <a:pt x="110" y="214"/>
                    </a:lnTo>
                    <a:lnTo>
                      <a:pt x="121" y="220"/>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94" name="Freeform 13"/>
              <p:cNvSpPr>
                <a:spLocks/>
              </p:cNvSpPr>
              <p:nvPr/>
            </p:nvSpPr>
            <p:spPr bwMode="auto">
              <a:xfrm>
                <a:off x="4265894" y="2885337"/>
                <a:ext cx="761725" cy="762778"/>
              </a:xfrm>
              <a:custGeom>
                <a:avLst/>
                <a:gdLst/>
                <a:ahLst/>
                <a:cxnLst>
                  <a:cxn ang="0">
                    <a:pos x="639" y="75"/>
                  </a:cxn>
                  <a:cxn ang="0">
                    <a:pos x="665" y="35"/>
                  </a:cxn>
                  <a:cxn ang="0">
                    <a:pos x="704" y="32"/>
                  </a:cxn>
                  <a:cxn ang="0">
                    <a:pos x="750" y="8"/>
                  </a:cxn>
                  <a:cxn ang="0">
                    <a:pos x="790" y="12"/>
                  </a:cxn>
                  <a:cxn ang="0">
                    <a:pos x="835" y="32"/>
                  </a:cxn>
                  <a:cxn ang="0">
                    <a:pos x="869" y="100"/>
                  </a:cxn>
                  <a:cxn ang="0">
                    <a:pos x="878" y="146"/>
                  </a:cxn>
                  <a:cxn ang="0">
                    <a:pos x="790" y="182"/>
                  </a:cxn>
                  <a:cxn ang="0">
                    <a:pos x="761" y="222"/>
                  </a:cxn>
                  <a:cxn ang="0">
                    <a:pos x="719" y="257"/>
                  </a:cxn>
                  <a:cxn ang="0">
                    <a:pos x="708" y="342"/>
                  </a:cxn>
                  <a:cxn ang="0">
                    <a:pos x="681" y="382"/>
                  </a:cxn>
                  <a:cxn ang="0">
                    <a:pos x="653" y="471"/>
                  </a:cxn>
                  <a:cxn ang="0">
                    <a:pos x="599" y="499"/>
                  </a:cxn>
                  <a:cxn ang="0">
                    <a:pos x="570" y="524"/>
                  </a:cxn>
                  <a:cxn ang="0">
                    <a:pos x="543" y="549"/>
                  </a:cxn>
                  <a:cxn ang="0">
                    <a:pos x="518" y="644"/>
                  </a:cxn>
                  <a:cxn ang="0">
                    <a:pos x="291" y="672"/>
                  </a:cxn>
                  <a:cxn ang="0">
                    <a:pos x="263" y="714"/>
                  </a:cxn>
                  <a:cxn ang="0">
                    <a:pos x="235" y="739"/>
                  </a:cxn>
                  <a:cxn ang="0">
                    <a:pos x="208" y="846"/>
                  </a:cxn>
                  <a:cxn ang="0">
                    <a:pos x="153" y="827"/>
                  </a:cxn>
                  <a:cxn ang="0">
                    <a:pos x="153" y="794"/>
                  </a:cxn>
                  <a:cxn ang="0">
                    <a:pos x="155" y="738"/>
                  </a:cxn>
                  <a:cxn ang="0">
                    <a:pos x="122" y="714"/>
                  </a:cxn>
                  <a:cxn ang="0">
                    <a:pos x="52" y="704"/>
                  </a:cxn>
                  <a:cxn ang="0">
                    <a:pos x="13" y="671"/>
                  </a:cxn>
                  <a:cxn ang="0">
                    <a:pos x="0" y="634"/>
                  </a:cxn>
                  <a:cxn ang="0">
                    <a:pos x="28" y="549"/>
                  </a:cxn>
                  <a:cxn ang="0">
                    <a:pos x="55" y="505"/>
                  </a:cxn>
                  <a:cxn ang="0">
                    <a:pos x="57" y="464"/>
                  </a:cxn>
                  <a:cxn ang="0">
                    <a:pos x="77" y="427"/>
                  </a:cxn>
                  <a:cxn ang="0">
                    <a:pos x="66" y="375"/>
                  </a:cxn>
                  <a:cxn ang="0">
                    <a:pos x="138" y="353"/>
                  </a:cxn>
                  <a:cxn ang="0">
                    <a:pos x="213" y="329"/>
                  </a:cxn>
                  <a:cxn ang="0">
                    <a:pos x="231" y="290"/>
                  </a:cxn>
                  <a:cxn ang="0">
                    <a:pos x="263" y="248"/>
                  </a:cxn>
                  <a:cxn ang="0">
                    <a:pos x="278" y="213"/>
                  </a:cxn>
                  <a:cxn ang="0">
                    <a:pos x="288" y="179"/>
                  </a:cxn>
                  <a:cxn ang="0">
                    <a:pos x="289" y="140"/>
                  </a:cxn>
                  <a:cxn ang="0">
                    <a:pos x="276" y="92"/>
                  </a:cxn>
                  <a:cxn ang="0">
                    <a:pos x="320" y="68"/>
                  </a:cxn>
                  <a:cxn ang="0">
                    <a:pos x="363" y="50"/>
                  </a:cxn>
                  <a:cxn ang="0">
                    <a:pos x="400" y="63"/>
                  </a:cxn>
                  <a:cxn ang="0">
                    <a:pos x="405" y="106"/>
                  </a:cxn>
                  <a:cxn ang="0">
                    <a:pos x="443" y="145"/>
                  </a:cxn>
                  <a:cxn ang="0">
                    <a:pos x="470" y="117"/>
                  </a:cxn>
                  <a:cxn ang="0">
                    <a:pos x="510" y="88"/>
                  </a:cxn>
                  <a:cxn ang="0">
                    <a:pos x="543" y="68"/>
                  </a:cxn>
                  <a:cxn ang="0">
                    <a:pos x="578" y="80"/>
                  </a:cxn>
                  <a:cxn ang="0">
                    <a:pos x="619" y="88"/>
                  </a:cxn>
                </a:cxnLst>
                <a:rect l="0" t="0" r="r" b="b"/>
                <a:pathLst>
                  <a:path w="884" h="847">
                    <a:moveTo>
                      <a:pt x="619" y="88"/>
                    </a:moveTo>
                    <a:lnTo>
                      <a:pt x="630" y="92"/>
                    </a:lnTo>
                    <a:lnTo>
                      <a:pt x="638" y="86"/>
                    </a:lnTo>
                    <a:lnTo>
                      <a:pt x="639" y="75"/>
                    </a:lnTo>
                    <a:lnTo>
                      <a:pt x="639" y="63"/>
                    </a:lnTo>
                    <a:lnTo>
                      <a:pt x="639" y="52"/>
                    </a:lnTo>
                    <a:lnTo>
                      <a:pt x="655" y="35"/>
                    </a:lnTo>
                    <a:lnTo>
                      <a:pt x="665" y="35"/>
                    </a:lnTo>
                    <a:lnTo>
                      <a:pt x="675" y="40"/>
                    </a:lnTo>
                    <a:lnTo>
                      <a:pt x="686" y="46"/>
                    </a:lnTo>
                    <a:lnTo>
                      <a:pt x="697" y="40"/>
                    </a:lnTo>
                    <a:lnTo>
                      <a:pt x="704" y="32"/>
                    </a:lnTo>
                    <a:lnTo>
                      <a:pt x="713" y="32"/>
                    </a:lnTo>
                    <a:lnTo>
                      <a:pt x="726" y="23"/>
                    </a:lnTo>
                    <a:lnTo>
                      <a:pt x="737" y="17"/>
                    </a:lnTo>
                    <a:lnTo>
                      <a:pt x="750" y="8"/>
                    </a:lnTo>
                    <a:lnTo>
                      <a:pt x="756" y="3"/>
                    </a:lnTo>
                    <a:lnTo>
                      <a:pt x="770" y="0"/>
                    </a:lnTo>
                    <a:lnTo>
                      <a:pt x="778" y="5"/>
                    </a:lnTo>
                    <a:lnTo>
                      <a:pt x="790" y="12"/>
                    </a:lnTo>
                    <a:lnTo>
                      <a:pt x="801" y="8"/>
                    </a:lnTo>
                    <a:lnTo>
                      <a:pt x="811" y="8"/>
                    </a:lnTo>
                    <a:lnTo>
                      <a:pt x="826" y="23"/>
                    </a:lnTo>
                    <a:lnTo>
                      <a:pt x="835" y="32"/>
                    </a:lnTo>
                    <a:lnTo>
                      <a:pt x="844" y="83"/>
                    </a:lnTo>
                    <a:lnTo>
                      <a:pt x="851" y="88"/>
                    </a:lnTo>
                    <a:lnTo>
                      <a:pt x="858" y="97"/>
                    </a:lnTo>
                    <a:lnTo>
                      <a:pt x="869" y="100"/>
                    </a:lnTo>
                    <a:lnTo>
                      <a:pt x="883" y="115"/>
                    </a:lnTo>
                    <a:lnTo>
                      <a:pt x="883" y="130"/>
                    </a:lnTo>
                    <a:lnTo>
                      <a:pt x="883" y="137"/>
                    </a:lnTo>
                    <a:lnTo>
                      <a:pt x="878" y="146"/>
                    </a:lnTo>
                    <a:lnTo>
                      <a:pt x="869" y="155"/>
                    </a:lnTo>
                    <a:lnTo>
                      <a:pt x="869" y="166"/>
                    </a:lnTo>
                    <a:lnTo>
                      <a:pt x="786" y="166"/>
                    </a:lnTo>
                    <a:lnTo>
                      <a:pt x="790" y="182"/>
                    </a:lnTo>
                    <a:lnTo>
                      <a:pt x="775" y="182"/>
                    </a:lnTo>
                    <a:lnTo>
                      <a:pt x="775" y="208"/>
                    </a:lnTo>
                    <a:lnTo>
                      <a:pt x="761" y="208"/>
                    </a:lnTo>
                    <a:lnTo>
                      <a:pt x="761" y="222"/>
                    </a:lnTo>
                    <a:lnTo>
                      <a:pt x="733" y="222"/>
                    </a:lnTo>
                    <a:lnTo>
                      <a:pt x="733" y="237"/>
                    </a:lnTo>
                    <a:lnTo>
                      <a:pt x="719" y="237"/>
                    </a:lnTo>
                    <a:lnTo>
                      <a:pt x="719" y="257"/>
                    </a:lnTo>
                    <a:lnTo>
                      <a:pt x="719" y="292"/>
                    </a:lnTo>
                    <a:lnTo>
                      <a:pt x="719" y="315"/>
                    </a:lnTo>
                    <a:lnTo>
                      <a:pt x="706" y="315"/>
                    </a:lnTo>
                    <a:lnTo>
                      <a:pt x="708" y="342"/>
                    </a:lnTo>
                    <a:lnTo>
                      <a:pt x="697" y="342"/>
                    </a:lnTo>
                    <a:lnTo>
                      <a:pt x="695" y="362"/>
                    </a:lnTo>
                    <a:lnTo>
                      <a:pt x="681" y="367"/>
                    </a:lnTo>
                    <a:lnTo>
                      <a:pt x="681" y="382"/>
                    </a:lnTo>
                    <a:lnTo>
                      <a:pt x="666" y="382"/>
                    </a:lnTo>
                    <a:lnTo>
                      <a:pt x="666" y="435"/>
                    </a:lnTo>
                    <a:lnTo>
                      <a:pt x="653" y="435"/>
                    </a:lnTo>
                    <a:lnTo>
                      <a:pt x="653" y="471"/>
                    </a:lnTo>
                    <a:lnTo>
                      <a:pt x="639" y="471"/>
                    </a:lnTo>
                    <a:lnTo>
                      <a:pt x="639" y="485"/>
                    </a:lnTo>
                    <a:lnTo>
                      <a:pt x="599" y="485"/>
                    </a:lnTo>
                    <a:lnTo>
                      <a:pt x="599" y="499"/>
                    </a:lnTo>
                    <a:lnTo>
                      <a:pt x="585" y="499"/>
                    </a:lnTo>
                    <a:lnTo>
                      <a:pt x="585" y="511"/>
                    </a:lnTo>
                    <a:lnTo>
                      <a:pt x="570" y="511"/>
                    </a:lnTo>
                    <a:lnTo>
                      <a:pt x="570" y="524"/>
                    </a:lnTo>
                    <a:lnTo>
                      <a:pt x="558" y="524"/>
                    </a:lnTo>
                    <a:lnTo>
                      <a:pt x="558" y="537"/>
                    </a:lnTo>
                    <a:lnTo>
                      <a:pt x="543" y="537"/>
                    </a:lnTo>
                    <a:lnTo>
                      <a:pt x="543" y="549"/>
                    </a:lnTo>
                    <a:lnTo>
                      <a:pt x="530" y="549"/>
                    </a:lnTo>
                    <a:lnTo>
                      <a:pt x="530" y="564"/>
                    </a:lnTo>
                    <a:lnTo>
                      <a:pt x="518" y="564"/>
                    </a:lnTo>
                    <a:lnTo>
                      <a:pt x="518" y="644"/>
                    </a:lnTo>
                    <a:lnTo>
                      <a:pt x="496" y="644"/>
                    </a:lnTo>
                    <a:lnTo>
                      <a:pt x="476" y="644"/>
                    </a:lnTo>
                    <a:lnTo>
                      <a:pt x="291" y="649"/>
                    </a:lnTo>
                    <a:lnTo>
                      <a:pt x="291" y="672"/>
                    </a:lnTo>
                    <a:lnTo>
                      <a:pt x="278" y="672"/>
                    </a:lnTo>
                    <a:lnTo>
                      <a:pt x="278" y="689"/>
                    </a:lnTo>
                    <a:lnTo>
                      <a:pt x="263" y="689"/>
                    </a:lnTo>
                    <a:lnTo>
                      <a:pt x="263" y="714"/>
                    </a:lnTo>
                    <a:lnTo>
                      <a:pt x="251" y="714"/>
                    </a:lnTo>
                    <a:lnTo>
                      <a:pt x="251" y="729"/>
                    </a:lnTo>
                    <a:lnTo>
                      <a:pt x="235" y="729"/>
                    </a:lnTo>
                    <a:lnTo>
                      <a:pt x="235" y="739"/>
                    </a:lnTo>
                    <a:lnTo>
                      <a:pt x="222" y="739"/>
                    </a:lnTo>
                    <a:lnTo>
                      <a:pt x="222" y="754"/>
                    </a:lnTo>
                    <a:lnTo>
                      <a:pt x="211" y="754"/>
                    </a:lnTo>
                    <a:lnTo>
                      <a:pt x="208" y="846"/>
                    </a:lnTo>
                    <a:lnTo>
                      <a:pt x="197" y="838"/>
                    </a:lnTo>
                    <a:lnTo>
                      <a:pt x="170" y="843"/>
                    </a:lnTo>
                    <a:lnTo>
                      <a:pt x="158" y="836"/>
                    </a:lnTo>
                    <a:lnTo>
                      <a:pt x="153" y="827"/>
                    </a:lnTo>
                    <a:lnTo>
                      <a:pt x="148" y="819"/>
                    </a:lnTo>
                    <a:lnTo>
                      <a:pt x="148" y="807"/>
                    </a:lnTo>
                    <a:lnTo>
                      <a:pt x="150" y="801"/>
                    </a:lnTo>
                    <a:lnTo>
                      <a:pt x="153" y="794"/>
                    </a:lnTo>
                    <a:lnTo>
                      <a:pt x="155" y="771"/>
                    </a:lnTo>
                    <a:lnTo>
                      <a:pt x="155" y="759"/>
                    </a:lnTo>
                    <a:lnTo>
                      <a:pt x="155" y="749"/>
                    </a:lnTo>
                    <a:lnTo>
                      <a:pt x="155" y="738"/>
                    </a:lnTo>
                    <a:lnTo>
                      <a:pt x="148" y="734"/>
                    </a:lnTo>
                    <a:lnTo>
                      <a:pt x="142" y="729"/>
                    </a:lnTo>
                    <a:lnTo>
                      <a:pt x="131" y="718"/>
                    </a:lnTo>
                    <a:lnTo>
                      <a:pt x="122" y="714"/>
                    </a:lnTo>
                    <a:lnTo>
                      <a:pt x="98" y="712"/>
                    </a:lnTo>
                    <a:lnTo>
                      <a:pt x="77" y="705"/>
                    </a:lnTo>
                    <a:lnTo>
                      <a:pt x="63" y="704"/>
                    </a:lnTo>
                    <a:lnTo>
                      <a:pt x="52" y="704"/>
                    </a:lnTo>
                    <a:lnTo>
                      <a:pt x="43" y="699"/>
                    </a:lnTo>
                    <a:lnTo>
                      <a:pt x="21" y="689"/>
                    </a:lnTo>
                    <a:lnTo>
                      <a:pt x="17" y="679"/>
                    </a:lnTo>
                    <a:lnTo>
                      <a:pt x="13" y="671"/>
                    </a:lnTo>
                    <a:lnTo>
                      <a:pt x="10" y="658"/>
                    </a:lnTo>
                    <a:lnTo>
                      <a:pt x="6" y="652"/>
                    </a:lnTo>
                    <a:lnTo>
                      <a:pt x="3" y="644"/>
                    </a:lnTo>
                    <a:lnTo>
                      <a:pt x="0" y="634"/>
                    </a:lnTo>
                    <a:lnTo>
                      <a:pt x="1" y="624"/>
                    </a:lnTo>
                    <a:lnTo>
                      <a:pt x="8" y="579"/>
                    </a:lnTo>
                    <a:lnTo>
                      <a:pt x="18" y="554"/>
                    </a:lnTo>
                    <a:lnTo>
                      <a:pt x="28" y="549"/>
                    </a:lnTo>
                    <a:lnTo>
                      <a:pt x="40" y="537"/>
                    </a:lnTo>
                    <a:lnTo>
                      <a:pt x="43" y="525"/>
                    </a:lnTo>
                    <a:lnTo>
                      <a:pt x="52" y="512"/>
                    </a:lnTo>
                    <a:lnTo>
                      <a:pt x="55" y="505"/>
                    </a:lnTo>
                    <a:lnTo>
                      <a:pt x="52" y="494"/>
                    </a:lnTo>
                    <a:lnTo>
                      <a:pt x="52" y="484"/>
                    </a:lnTo>
                    <a:lnTo>
                      <a:pt x="52" y="471"/>
                    </a:lnTo>
                    <a:lnTo>
                      <a:pt x="57" y="464"/>
                    </a:lnTo>
                    <a:lnTo>
                      <a:pt x="63" y="452"/>
                    </a:lnTo>
                    <a:lnTo>
                      <a:pt x="68" y="445"/>
                    </a:lnTo>
                    <a:lnTo>
                      <a:pt x="75" y="437"/>
                    </a:lnTo>
                    <a:lnTo>
                      <a:pt x="77" y="427"/>
                    </a:lnTo>
                    <a:lnTo>
                      <a:pt x="68" y="407"/>
                    </a:lnTo>
                    <a:lnTo>
                      <a:pt x="63" y="399"/>
                    </a:lnTo>
                    <a:lnTo>
                      <a:pt x="63" y="387"/>
                    </a:lnTo>
                    <a:lnTo>
                      <a:pt x="66" y="375"/>
                    </a:lnTo>
                    <a:lnTo>
                      <a:pt x="73" y="367"/>
                    </a:lnTo>
                    <a:lnTo>
                      <a:pt x="80" y="362"/>
                    </a:lnTo>
                    <a:lnTo>
                      <a:pt x="126" y="345"/>
                    </a:lnTo>
                    <a:lnTo>
                      <a:pt x="138" y="353"/>
                    </a:lnTo>
                    <a:lnTo>
                      <a:pt x="150" y="355"/>
                    </a:lnTo>
                    <a:lnTo>
                      <a:pt x="193" y="342"/>
                    </a:lnTo>
                    <a:lnTo>
                      <a:pt x="211" y="342"/>
                    </a:lnTo>
                    <a:lnTo>
                      <a:pt x="213" y="329"/>
                    </a:lnTo>
                    <a:lnTo>
                      <a:pt x="220" y="320"/>
                    </a:lnTo>
                    <a:lnTo>
                      <a:pt x="222" y="313"/>
                    </a:lnTo>
                    <a:lnTo>
                      <a:pt x="228" y="300"/>
                    </a:lnTo>
                    <a:lnTo>
                      <a:pt x="231" y="290"/>
                    </a:lnTo>
                    <a:lnTo>
                      <a:pt x="233" y="280"/>
                    </a:lnTo>
                    <a:lnTo>
                      <a:pt x="253" y="272"/>
                    </a:lnTo>
                    <a:lnTo>
                      <a:pt x="260" y="265"/>
                    </a:lnTo>
                    <a:lnTo>
                      <a:pt x="263" y="248"/>
                    </a:lnTo>
                    <a:lnTo>
                      <a:pt x="260" y="232"/>
                    </a:lnTo>
                    <a:lnTo>
                      <a:pt x="265" y="225"/>
                    </a:lnTo>
                    <a:lnTo>
                      <a:pt x="273" y="219"/>
                    </a:lnTo>
                    <a:lnTo>
                      <a:pt x="278" y="213"/>
                    </a:lnTo>
                    <a:lnTo>
                      <a:pt x="288" y="205"/>
                    </a:lnTo>
                    <a:lnTo>
                      <a:pt x="293" y="195"/>
                    </a:lnTo>
                    <a:lnTo>
                      <a:pt x="293" y="188"/>
                    </a:lnTo>
                    <a:lnTo>
                      <a:pt x="288" y="179"/>
                    </a:lnTo>
                    <a:lnTo>
                      <a:pt x="280" y="170"/>
                    </a:lnTo>
                    <a:lnTo>
                      <a:pt x="280" y="162"/>
                    </a:lnTo>
                    <a:lnTo>
                      <a:pt x="283" y="150"/>
                    </a:lnTo>
                    <a:lnTo>
                      <a:pt x="289" y="140"/>
                    </a:lnTo>
                    <a:lnTo>
                      <a:pt x="289" y="132"/>
                    </a:lnTo>
                    <a:lnTo>
                      <a:pt x="278" y="112"/>
                    </a:lnTo>
                    <a:lnTo>
                      <a:pt x="273" y="100"/>
                    </a:lnTo>
                    <a:lnTo>
                      <a:pt x="276" y="92"/>
                    </a:lnTo>
                    <a:lnTo>
                      <a:pt x="288" y="86"/>
                    </a:lnTo>
                    <a:lnTo>
                      <a:pt x="298" y="77"/>
                    </a:lnTo>
                    <a:lnTo>
                      <a:pt x="307" y="72"/>
                    </a:lnTo>
                    <a:lnTo>
                      <a:pt x="320" y="68"/>
                    </a:lnTo>
                    <a:lnTo>
                      <a:pt x="341" y="63"/>
                    </a:lnTo>
                    <a:lnTo>
                      <a:pt x="348" y="57"/>
                    </a:lnTo>
                    <a:lnTo>
                      <a:pt x="351" y="50"/>
                    </a:lnTo>
                    <a:lnTo>
                      <a:pt x="363" y="50"/>
                    </a:lnTo>
                    <a:lnTo>
                      <a:pt x="373" y="52"/>
                    </a:lnTo>
                    <a:lnTo>
                      <a:pt x="380" y="63"/>
                    </a:lnTo>
                    <a:lnTo>
                      <a:pt x="388" y="68"/>
                    </a:lnTo>
                    <a:lnTo>
                      <a:pt x="400" y="63"/>
                    </a:lnTo>
                    <a:lnTo>
                      <a:pt x="407" y="57"/>
                    </a:lnTo>
                    <a:lnTo>
                      <a:pt x="418" y="72"/>
                    </a:lnTo>
                    <a:lnTo>
                      <a:pt x="414" y="88"/>
                    </a:lnTo>
                    <a:lnTo>
                      <a:pt x="405" y="106"/>
                    </a:lnTo>
                    <a:lnTo>
                      <a:pt x="405" y="117"/>
                    </a:lnTo>
                    <a:lnTo>
                      <a:pt x="420" y="132"/>
                    </a:lnTo>
                    <a:lnTo>
                      <a:pt x="427" y="137"/>
                    </a:lnTo>
                    <a:lnTo>
                      <a:pt x="443" y="145"/>
                    </a:lnTo>
                    <a:lnTo>
                      <a:pt x="450" y="145"/>
                    </a:lnTo>
                    <a:lnTo>
                      <a:pt x="460" y="132"/>
                    </a:lnTo>
                    <a:lnTo>
                      <a:pt x="465" y="125"/>
                    </a:lnTo>
                    <a:lnTo>
                      <a:pt x="470" y="117"/>
                    </a:lnTo>
                    <a:lnTo>
                      <a:pt x="481" y="112"/>
                    </a:lnTo>
                    <a:lnTo>
                      <a:pt x="488" y="106"/>
                    </a:lnTo>
                    <a:lnTo>
                      <a:pt x="501" y="92"/>
                    </a:lnTo>
                    <a:lnTo>
                      <a:pt x="510" y="88"/>
                    </a:lnTo>
                    <a:lnTo>
                      <a:pt x="518" y="77"/>
                    </a:lnTo>
                    <a:lnTo>
                      <a:pt x="523" y="68"/>
                    </a:lnTo>
                    <a:lnTo>
                      <a:pt x="534" y="68"/>
                    </a:lnTo>
                    <a:lnTo>
                      <a:pt x="543" y="68"/>
                    </a:lnTo>
                    <a:lnTo>
                      <a:pt x="550" y="68"/>
                    </a:lnTo>
                    <a:lnTo>
                      <a:pt x="561" y="68"/>
                    </a:lnTo>
                    <a:lnTo>
                      <a:pt x="570" y="72"/>
                    </a:lnTo>
                    <a:lnTo>
                      <a:pt x="578" y="80"/>
                    </a:lnTo>
                    <a:lnTo>
                      <a:pt x="583" y="86"/>
                    </a:lnTo>
                    <a:lnTo>
                      <a:pt x="592" y="92"/>
                    </a:lnTo>
                    <a:lnTo>
                      <a:pt x="608" y="88"/>
                    </a:lnTo>
                    <a:lnTo>
                      <a:pt x="619" y="88"/>
                    </a:lnTo>
                  </a:path>
                </a:pathLst>
              </a:custGeom>
              <a:solidFill>
                <a:srgbClr val="349D96"/>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95" name="Freeform 14"/>
              <p:cNvSpPr>
                <a:spLocks/>
              </p:cNvSpPr>
              <p:nvPr/>
            </p:nvSpPr>
            <p:spPr bwMode="auto">
              <a:xfrm>
                <a:off x="5070703" y="2183798"/>
                <a:ext cx="425670" cy="949194"/>
              </a:xfrm>
              <a:custGeom>
                <a:avLst/>
                <a:gdLst/>
                <a:ahLst/>
                <a:cxnLst>
                  <a:cxn ang="0">
                    <a:pos x="490" y="299"/>
                  </a:cxn>
                  <a:cxn ang="0">
                    <a:pos x="481" y="267"/>
                  </a:cxn>
                  <a:cxn ang="0">
                    <a:pos x="474" y="240"/>
                  </a:cxn>
                  <a:cxn ang="0">
                    <a:pos x="476" y="220"/>
                  </a:cxn>
                  <a:cxn ang="0">
                    <a:pos x="474" y="197"/>
                  </a:cxn>
                  <a:cxn ang="0">
                    <a:pos x="458" y="186"/>
                  </a:cxn>
                  <a:cxn ang="0">
                    <a:pos x="446" y="159"/>
                  </a:cxn>
                  <a:cxn ang="0">
                    <a:pos x="423" y="126"/>
                  </a:cxn>
                  <a:cxn ang="0">
                    <a:pos x="413" y="97"/>
                  </a:cxn>
                  <a:cxn ang="0">
                    <a:pos x="419" y="70"/>
                  </a:cxn>
                  <a:cxn ang="0">
                    <a:pos x="413" y="26"/>
                  </a:cxn>
                  <a:cxn ang="0">
                    <a:pos x="413" y="6"/>
                  </a:cxn>
                  <a:cxn ang="0">
                    <a:pos x="325" y="1"/>
                  </a:cxn>
                  <a:cxn ang="0">
                    <a:pos x="21" y="319"/>
                  </a:cxn>
                  <a:cxn ang="0">
                    <a:pos x="21" y="477"/>
                  </a:cxn>
                  <a:cxn ang="0">
                    <a:pos x="41" y="954"/>
                  </a:cxn>
                  <a:cxn ang="0">
                    <a:pos x="53" y="979"/>
                  </a:cxn>
                  <a:cxn ang="0">
                    <a:pos x="83" y="985"/>
                  </a:cxn>
                  <a:cxn ang="0">
                    <a:pos x="112" y="994"/>
                  </a:cxn>
                  <a:cxn ang="0">
                    <a:pos x="125" y="963"/>
                  </a:cxn>
                  <a:cxn ang="0">
                    <a:pos x="155" y="966"/>
                  </a:cxn>
                  <a:cxn ang="0">
                    <a:pos x="185" y="966"/>
                  </a:cxn>
                  <a:cxn ang="0">
                    <a:pos x="210" y="965"/>
                  </a:cxn>
                  <a:cxn ang="0">
                    <a:pos x="235" y="994"/>
                  </a:cxn>
                  <a:cxn ang="0">
                    <a:pos x="243" y="1014"/>
                  </a:cxn>
                  <a:cxn ang="0">
                    <a:pos x="288" y="1014"/>
                  </a:cxn>
                  <a:cxn ang="0">
                    <a:pos x="303" y="1043"/>
                  </a:cxn>
                  <a:cxn ang="0">
                    <a:pos x="353" y="1041"/>
                  </a:cxn>
                  <a:cxn ang="0">
                    <a:pos x="359" y="1005"/>
                  </a:cxn>
                  <a:cxn ang="0">
                    <a:pos x="358" y="971"/>
                  </a:cxn>
                  <a:cxn ang="0">
                    <a:pos x="353" y="941"/>
                  </a:cxn>
                  <a:cxn ang="0">
                    <a:pos x="341" y="906"/>
                  </a:cxn>
                  <a:cxn ang="0">
                    <a:pos x="348" y="854"/>
                  </a:cxn>
                  <a:cxn ang="0">
                    <a:pos x="399" y="861"/>
                  </a:cxn>
                  <a:cxn ang="0">
                    <a:pos x="423" y="845"/>
                  </a:cxn>
                  <a:cxn ang="0">
                    <a:pos x="428" y="818"/>
                  </a:cxn>
                  <a:cxn ang="0">
                    <a:pos x="412" y="789"/>
                  </a:cxn>
                  <a:cxn ang="0">
                    <a:pos x="434" y="774"/>
                  </a:cxn>
                  <a:cxn ang="0">
                    <a:pos x="452" y="747"/>
                  </a:cxn>
                  <a:cxn ang="0">
                    <a:pos x="454" y="714"/>
                  </a:cxn>
                  <a:cxn ang="0">
                    <a:pos x="485" y="656"/>
                  </a:cxn>
                  <a:cxn ang="0">
                    <a:pos x="468" y="626"/>
                  </a:cxn>
                  <a:cxn ang="0">
                    <a:pos x="456" y="596"/>
                  </a:cxn>
                  <a:cxn ang="0">
                    <a:pos x="446" y="554"/>
                  </a:cxn>
                  <a:cxn ang="0">
                    <a:pos x="436" y="519"/>
                  </a:cxn>
                  <a:cxn ang="0">
                    <a:pos x="428" y="491"/>
                  </a:cxn>
                  <a:cxn ang="0">
                    <a:pos x="445" y="464"/>
                  </a:cxn>
                  <a:cxn ang="0">
                    <a:pos x="458" y="427"/>
                  </a:cxn>
                  <a:cxn ang="0">
                    <a:pos x="470" y="409"/>
                  </a:cxn>
                  <a:cxn ang="0">
                    <a:pos x="476" y="375"/>
                  </a:cxn>
                  <a:cxn ang="0">
                    <a:pos x="479" y="342"/>
                  </a:cxn>
                  <a:cxn ang="0">
                    <a:pos x="493" y="319"/>
                  </a:cxn>
                </a:cxnLst>
                <a:rect l="0" t="0" r="r" b="b"/>
                <a:pathLst>
                  <a:path w="494" h="1054">
                    <a:moveTo>
                      <a:pt x="493" y="319"/>
                    </a:moveTo>
                    <a:lnTo>
                      <a:pt x="493" y="310"/>
                    </a:lnTo>
                    <a:lnTo>
                      <a:pt x="490" y="299"/>
                    </a:lnTo>
                    <a:lnTo>
                      <a:pt x="488" y="290"/>
                    </a:lnTo>
                    <a:lnTo>
                      <a:pt x="486" y="280"/>
                    </a:lnTo>
                    <a:lnTo>
                      <a:pt x="481" y="267"/>
                    </a:lnTo>
                    <a:lnTo>
                      <a:pt x="481" y="262"/>
                    </a:lnTo>
                    <a:lnTo>
                      <a:pt x="481" y="250"/>
                    </a:lnTo>
                    <a:lnTo>
                      <a:pt x="474" y="240"/>
                    </a:lnTo>
                    <a:lnTo>
                      <a:pt x="481" y="232"/>
                    </a:lnTo>
                    <a:lnTo>
                      <a:pt x="474" y="230"/>
                    </a:lnTo>
                    <a:lnTo>
                      <a:pt x="476" y="220"/>
                    </a:lnTo>
                    <a:lnTo>
                      <a:pt x="470" y="215"/>
                    </a:lnTo>
                    <a:lnTo>
                      <a:pt x="470" y="205"/>
                    </a:lnTo>
                    <a:lnTo>
                      <a:pt x="474" y="197"/>
                    </a:lnTo>
                    <a:lnTo>
                      <a:pt x="470" y="188"/>
                    </a:lnTo>
                    <a:lnTo>
                      <a:pt x="461" y="195"/>
                    </a:lnTo>
                    <a:lnTo>
                      <a:pt x="458" y="186"/>
                    </a:lnTo>
                    <a:lnTo>
                      <a:pt x="452" y="179"/>
                    </a:lnTo>
                    <a:lnTo>
                      <a:pt x="452" y="168"/>
                    </a:lnTo>
                    <a:lnTo>
                      <a:pt x="446" y="159"/>
                    </a:lnTo>
                    <a:lnTo>
                      <a:pt x="445" y="152"/>
                    </a:lnTo>
                    <a:lnTo>
                      <a:pt x="428" y="139"/>
                    </a:lnTo>
                    <a:lnTo>
                      <a:pt x="423" y="126"/>
                    </a:lnTo>
                    <a:lnTo>
                      <a:pt x="423" y="113"/>
                    </a:lnTo>
                    <a:lnTo>
                      <a:pt x="413" y="108"/>
                    </a:lnTo>
                    <a:lnTo>
                      <a:pt x="413" y="97"/>
                    </a:lnTo>
                    <a:lnTo>
                      <a:pt x="418" y="88"/>
                    </a:lnTo>
                    <a:lnTo>
                      <a:pt x="423" y="79"/>
                    </a:lnTo>
                    <a:lnTo>
                      <a:pt x="419" y="70"/>
                    </a:lnTo>
                    <a:lnTo>
                      <a:pt x="412" y="59"/>
                    </a:lnTo>
                    <a:lnTo>
                      <a:pt x="408" y="50"/>
                    </a:lnTo>
                    <a:lnTo>
                      <a:pt x="413" y="26"/>
                    </a:lnTo>
                    <a:lnTo>
                      <a:pt x="405" y="25"/>
                    </a:lnTo>
                    <a:lnTo>
                      <a:pt x="408" y="15"/>
                    </a:lnTo>
                    <a:lnTo>
                      <a:pt x="413" y="6"/>
                    </a:lnTo>
                    <a:lnTo>
                      <a:pt x="408" y="0"/>
                    </a:lnTo>
                    <a:lnTo>
                      <a:pt x="421" y="0"/>
                    </a:lnTo>
                    <a:lnTo>
                      <a:pt x="325" y="1"/>
                    </a:lnTo>
                    <a:lnTo>
                      <a:pt x="13" y="6"/>
                    </a:lnTo>
                    <a:lnTo>
                      <a:pt x="15" y="162"/>
                    </a:lnTo>
                    <a:lnTo>
                      <a:pt x="21" y="319"/>
                    </a:lnTo>
                    <a:lnTo>
                      <a:pt x="0" y="319"/>
                    </a:lnTo>
                    <a:lnTo>
                      <a:pt x="3" y="477"/>
                    </a:lnTo>
                    <a:lnTo>
                      <a:pt x="21" y="477"/>
                    </a:lnTo>
                    <a:lnTo>
                      <a:pt x="26" y="943"/>
                    </a:lnTo>
                    <a:lnTo>
                      <a:pt x="32" y="946"/>
                    </a:lnTo>
                    <a:lnTo>
                      <a:pt x="41" y="954"/>
                    </a:lnTo>
                    <a:lnTo>
                      <a:pt x="41" y="965"/>
                    </a:lnTo>
                    <a:lnTo>
                      <a:pt x="46" y="972"/>
                    </a:lnTo>
                    <a:lnTo>
                      <a:pt x="53" y="979"/>
                    </a:lnTo>
                    <a:lnTo>
                      <a:pt x="63" y="983"/>
                    </a:lnTo>
                    <a:lnTo>
                      <a:pt x="73" y="983"/>
                    </a:lnTo>
                    <a:lnTo>
                      <a:pt x="83" y="985"/>
                    </a:lnTo>
                    <a:lnTo>
                      <a:pt x="93" y="990"/>
                    </a:lnTo>
                    <a:lnTo>
                      <a:pt x="103" y="994"/>
                    </a:lnTo>
                    <a:lnTo>
                      <a:pt x="112" y="994"/>
                    </a:lnTo>
                    <a:lnTo>
                      <a:pt x="121" y="990"/>
                    </a:lnTo>
                    <a:lnTo>
                      <a:pt x="121" y="979"/>
                    </a:lnTo>
                    <a:lnTo>
                      <a:pt x="125" y="963"/>
                    </a:lnTo>
                    <a:lnTo>
                      <a:pt x="132" y="956"/>
                    </a:lnTo>
                    <a:lnTo>
                      <a:pt x="139" y="956"/>
                    </a:lnTo>
                    <a:lnTo>
                      <a:pt x="155" y="966"/>
                    </a:lnTo>
                    <a:lnTo>
                      <a:pt x="165" y="971"/>
                    </a:lnTo>
                    <a:lnTo>
                      <a:pt x="172" y="966"/>
                    </a:lnTo>
                    <a:lnTo>
                      <a:pt x="185" y="966"/>
                    </a:lnTo>
                    <a:lnTo>
                      <a:pt x="195" y="966"/>
                    </a:lnTo>
                    <a:lnTo>
                      <a:pt x="203" y="965"/>
                    </a:lnTo>
                    <a:lnTo>
                      <a:pt x="210" y="965"/>
                    </a:lnTo>
                    <a:lnTo>
                      <a:pt x="235" y="972"/>
                    </a:lnTo>
                    <a:lnTo>
                      <a:pt x="238" y="983"/>
                    </a:lnTo>
                    <a:lnTo>
                      <a:pt x="235" y="994"/>
                    </a:lnTo>
                    <a:lnTo>
                      <a:pt x="232" y="1003"/>
                    </a:lnTo>
                    <a:lnTo>
                      <a:pt x="235" y="1012"/>
                    </a:lnTo>
                    <a:lnTo>
                      <a:pt x="243" y="1014"/>
                    </a:lnTo>
                    <a:lnTo>
                      <a:pt x="259" y="1014"/>
                    </a:lnTo>
                    <a:lnTo>
                      <a:pt x="283" y="1008"/>
                    </a:lnTo>
                    <a:lnTo>
                      <a:pt x="288" y="1014"/>
                    </a:lnTo>
                    <a:lnTo>
                      <a:pt x="288" y="1025"/>
                    </a:lnTo>
                    <a:lnTo>
                      <a:pt x="293" y="1038"/>
                    </a:lnTo>
                    <a:lnTo>
                      <a:pt x="303" y="1043"/>
                    </a:lnTo>
                    <a:lnTo>
                      <a:pt x="339" y="1053"/>
                    </a:lnTo>
                    <a:lnTo>
                      <a:pt x="348" y="1048"/>
                    </a:lnTo>
                    <a:lnTo>
                      <a:pt x="353" y="1041"/>
                    </a:lnTo>
                    <a:lnTo>
                      <a:pt x="358" y="1028"/>
                    </a:lnTo>
                    <a:lnTo>
                      <a:pt x="359" y="1018"/>
                    </a:lnTo>
                    <a:lnTo>
                      <a:pt x="359" y="1005"/>
                    </a:lnTo>
                    <a:lnTo>
                      <a:pt x="363" y="994"/>
                    </a:lnTo>
                    <a:lnTo>
                      <a:pt x="363" y="983"/>
                    </a:lnTo>
                    <a:lnTo>
                      <a:pt x="358" y="971"/>
                    </a:lnTo>
                    <a:lnTo>
                      <a:pt x="352" y="965"/>
                    </a:lnTo>
                    <a:lnTo>
                      <a:pt x="352" y="954"/>
                    </a:lnTo>
                    <a:lnTo>
                      <a:pt x="353" y="941"/>
                    </a:lnTo>
                    <a:lnTo>
                      <a:pt x="358" y="926"/>
                    </a:lnTo>
                    <a:lnTo>
                      <a:pt x="348" y="918"/>
                    </a:lnTo>
                    <a:lnTo>
                      <a:pt x="341" y="906"/>
                    </a:lnTo>
                    <a:lnTo>
                      <a:pt x="338" y="901"/>
                    </a:lnTo>
                    <a:lnTo>
                      <a:pt x="323" y="872"/>
                    </a:lnTo>
                    <a:lnTo>
                      <a:pt x="348" y="854"/>
                    </a:lnTo>
                    <a:lnTo>
                      <a:pt x="358" y="854"/>
                    </a:lnTo>
                    <a:lnTo>
                      <a:pt x="378" y="861"/>
                    </a:lnTo>
                    <a:lnTo>
                      <a:pt x="399" y="861"/>
                    </a:lnTo>
                    <a:lnTo>
                      <a:pt x="405" y="854"/>
                    </a:lnTo>
                    <a:lnTo>
                      <a:pt x="413" y="845"/>
                    </a:lnTo>
                    <a:lnTo>
                      <a:pt x="423" y="845"/>
                    </a:lnTo>
                    <a:lnTo>
                      <a:pt x="428" y="839"/>
                    </a:lnTo>
                    <a:lnTo>
                      <a:pt x="428" y="829"/>
                    </a:lnTo>
                    <a:lnTo>
                      <a:pt x="428" y="818"/>
                    </a:lnTo>
                    <a:lnTo>
                      <a:pt x="423" y="803"/>
                    </a:lnTo>
                    <a:lnTo>
                      <a:pt x="413" y="796"/>
                    </a:lnTo>
                    <a:lnTo>
                      <a:pt x="412" y="789"/>
                    </a:lnTo>
                    <a:lnTo>
                      <a:pt x="418" y="776"/>
                    </a:lnTo>
                    <a:lnTo>
                      <a:pt x="426" y="776"/>
                    </a:lnTo>
                    <a:lnTo>
                      <a:pt x="434" y="774"/>
                    </a:lnTo>
                    <a:lnTo>
                      <a:pt x="446" y="767"/>
                    </a:lnTo>
                    <a:lnTo>
                      <a:pt x="452" y="759"/>
                    </a:lnTo>
                    <a:lnTo>
                      <a:pt x="452" y="747"/>
                    </a:lnTo>
                    <a:lnTo>
                      <a:pt x="450" y="736"/>
                    </a:lnTo>
                    <a:lnTo>
                      <a:pt x="450" y="726"/>
                    </a:lnTo>
                    <a:lnTo>
                      <a:pt x="454" y="714"/>
                    </a:lnTo>
                    <a:lnTo>
                      <a:pt x="450" y="706"/>
                    </a:lnTo>
                    <a:lnTo>
                      <a:pt x="476" y="674"/>
                    </a:lnTo>
                    <a:lnTo>
                      <a:pt x="485" y="656"/>
                    </a:lnTo>
                    <a:lnTo>
                      <a:pt x="476" y="647"/>
                    </a:lnTo>
                    <a:lnTo>
                      <a:pt x="474" y="636"/>
                    </a:lnTo>
                    <a:lnTo>
                      <a:pt x="468" y="626"/>
                    </a:lnTo>
                    <a:lnTo>
                      <a:pt x="461" y="616"/>
                    </a:lnTo>
                    <a:lnTo>
                      <a:pt x="458" y="609"/>
                    </a:lnTo>
                    <a:lnTo>
                      <a:pt x="456" y="596"/>
                    </a:lnTo>
                    <a:lnTo>
                      <a:pt x="454" y="587"/>
                    </a:lnTo>
                    <a:lnTo>
                      <a:pt x="452" y="562"/>
                    </a:lnTo>
                    <a:lnTo>
                      <a:pt x="446" y="554"/>
                    </a:lnTo>
                    <a:lnTo>
                      <a:pt x="445" y="542"/>
                    </a:lnTo>
                    <a:lnTo>
                      <a:pt x="436" y="531"/>
                    </a:lnTo>
                    <a:lnTo>
                      <a:pt x="436" y="519"/>
                    </a:lnTo>
                    <a:lnTo>
                      <a:pt x="436" y="507"/>
                    </a:lnTo>
                    <a:lnTo>
                      <a:pt x="434" y="497"/>
                    </a:lnTo>
                    <a:lnTo>
                      <a:pt x="428" y="491"/>
                    </a:lnTo>
                    <a:lnTo>
                      <a:pt x="428" y="479"/>
                    </a:lnTo>
                    <a:lnTo>
                      <a:pt x="436" y="469"/>
                    </a:lnTo>
                    <a:lnTo>
                      <a:pt x="445" y="464"/>
                    </a:lnTo>
                    <a:lnTo>
                      <a:pt x="446" y="447"/>
                    </a:lnTo>
                    <a:lnTo>
                      <a:pt x="450" y="435"/>
                    </a:lnTo>
                    <a:lnTo>
                      <a:pt x="458" y="427"/>
                    </a:lnTo>
                    <a:lnTo>
                      <a:pt x="466" y="427"/>
                    </a:lnTo>
                    <a:lnTo>
                      <a:pt x="474" y="420"/>
                    </a:lnTo>
                    <a:lnTo>
                      <a:pt x="470" y="409"/>
                    </a:lnTo>
                    <a:lnTo>
                      <a:pt x="474" y="397"/>
                    </a:lnTo>
                    <a:lnTo>
                      <a:pt x="474" y="385"/>
                    </a:lnTo>
                    <a:lnTo>
                      <a:pt x="476" y="375"/>
                    </a:lnTo>
                    <a:lnTo>
                      <a:pt x="479" y="362"/>
                    </a:lnTo>
                    <a:lnTo>
                      <a:pt x="476" y="353"/>
                    </a:lnTo>
                    <a:lnTo>
                      <a:pt x="479" y="342"/>
                    </a:lnTo>
                    <a:lnTo>
                      <a:pt x="485" y="333"/>
                    </a:lnTo>
                    <a:lnTo>
                      <a:pt x="486" y="322"/>
                    </a:lnTo>
                    <a:lnTo>
                      <a:pt x="493" y="319"/>
                    </a:lnTo>
                  </a:path>
                </a:pathLst>
              </a:custGeom>
              <a:solidFill>
                <a:srgbClr val="349D96"/>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96" name="Freeform 15"/>
              <p:cNvSpPr>
                <a:spLocks/>
              </p:cNvSpPr>
              <p:nvPr/>
            </p:nvSpPr>
            <p:spPr bwMode="auto">
              <a:xfrm>
                <a:off x="4772562" y="4018247"/>
                <a:ext cx="726396" cy="456586"/>
              </a:xfrm>
              <a:custGeom>
                <a:avLst/>
                <a:gdLst/>
                <a:ahLst/>
                <a:cxnLst>
                  <a:cxn ang="0">
                    <a:pos x="555" y="266"/>
                  </a:cxn>
                  <a:cxn ang="0">
                    <a:pos x="552" y="286"/>
                  </a:cxn>
                  <a:cxn ang="0">
                    <a:pos x="543" y="306"/>
                  </a:cxn>
                  <a:cxn ang="0">
                    <a:pos x="528" y="326"/>
                  </a:cxn>
                  <a:cxn ang="0">
                    <a:pos x="513" y="346"/>
                  </a:cxn>
                  <a:cxn ang="0">
                    <a:pos x="485" y="349"/>
                  </a:cxn>
                  <a:cxn ang="0">
                    <a:pos x="472" y="378"/>
                  </a:cxn>
                  <a:cxn ang="0">
                    <a:pos x="468" y="398"/>
                  </a:cxn>
                  <a:cxn ang="0">
                    <a:pos x="460" y="413"/>
                  </a:cxn>
                  <a:cxn ang="0">
                    <a:pos x="443" y="413"/>
                  </a:cxn>
                  <a:cxn ang="0">
                    <a:pos x="427" y="427"/>
                  </a:cxn>
                  <a:cxn ang="0">
                    <a:pos x="413" y="441"/>
                  </a:cxn>
                  <a:cxn ang="0">
                    <a:pos x="352" y="459"/>
                  </a:cxn>
                  <a:cxn ang="0">
                    <a:pos x="325" y="467"/>
                  </a:cxn>
                  <a:cxn ang="0">
                    <a:pos x="303" y="479"/>
                  </a:cxn>
                  <a:cxn ang="0">
                    <a:pos x="290" y="494"/>
                  </a:cxn>
                  <a:cxn ang="0">
                    <a:pos x="228" y="476"/>
                  </a:cxn>
                  <a:cxn ang="0">
                    <a:pos x="199" y="472"/>
                  </a:cxn>
                  <a:cxn ang="0">
                    <a:pos x="172" y="463"/>
                  </a:cxn>
                  <a:cxn ang="0">
                    <a:pos x="139" y="438"/>
                  </a:cxn>
                  <a:cxn ang="0">
                    <a:pos x="133" y="418"/>
                  </a:cxn>
                  <a:cxn ang="0">
                    <a:pos x="141" y="389"/>
                  </a:cxn>
                  <a:cxn ang="0">
                    <a:pos x="133" y="363"/>
                  </a:cxn>
                  <a:cxn ang="0">
                    <a:pos x="130" y="336"/>
                  </a:cxn>
                  <a:cxn ang="0">
                    <a:pos x="130" y="313"/>
                  </a:cxn>
                  <a:cxn ang="0">
                    <a:pos x="133" y="281"/>
                  </a:cxn>
                  <a:cxn ang="0">
                    <a:pos x="130" y="256"/>
                  </a:cxn>
                  <a:cxn ang="0">
                    <a:pos x="133" y="236"/>
                  </a:cxn>
                  <a:cxn ang="0">
                    <a:pos x="125" y="211"/>
                  </a:cxn>
                  <a:cxn ang="0">
                    <a:pos x="85" y="171"/>
                  </a:cxn>
                  <a:cxn ang="0">
                    <a:pos x="63" y="160"/>
                  </a:cxn>
                  <a:cxn ang="0">
                    <a:pos x="33" y="124"/>
                  </a:cxn>
                  <a:cxn ang="0">
                    <a:pos x="28" y="97"/>
                  </a:cxn>
                  <a:cxn ang="0">
                    <a:pos x="10" y="88"/>
                  </a:cxn>
                  <a:cxn ang="0">
                    <a:pos x="0" y="71"/>
                  </a:cxn>
                  <a:cxn ang="0">
                    <a:pos x="55" y="18"/>
                  </a:cxn>
                  <a:cxn ang="0">
                    <a:pos x="533" y="6"/>
                  </a:cxn>
                  <a:cxn ang="0">
                    <a:pos x="814" y="3"/>
                  </a:cxn>
                  <a:cxn ang="0">
                    <a:pos x="827" y="50"/>
                  </a:cxn>
                  <a:cxn ang="0">
                    <a:pos x="819" y="71"/>
                  </a:cxn>
                  <a:cxn ang="0">
                    <a:pos x="830" y="88"/>
                  </a:cxn>
                  <a:cxn ang="0">
                    <a:pos x="839" y="100"/>
                  </a:cxn>
                  <a:cxn ang="0">
                    <a:pos x="835" y="117"/>
                  </a:cxn>
                  <a:cxn ang="0">
                    <a:pos x="832" y="131"/>
                  </a:cxn>
                  <a:cxn ang="0">
                    <a:pos x="820" y="130"/>
                  </a:cxn>
                  <a:cxn ang="0">
                    <a:pos x="792" y="130"/>
                  </a:cxn>
                  <a:cxn ang="0">
                    <a:pos x="777" y="124"/>
                  </a:cxn>
                  <a:cxn ang="0">
                    <a:pos x="759" y="120"/>
                  </a:cxn>
                  <a:cxn ang="0">
                    <a:pos x="720" y="138"/>
                  </a:cxn>
                  <a:cxn ang="0">
                    <a:pos x="699" y="144"/>
                  </a:cxn>
                  <a:cxn ang="0">
                    <a:pos x="677" y="135"/>
                  </a:cxn>
                  <a:cxn ang="0">
                    <a:pos x="663" y="130"/>
                  </a:cxn>
                  <a:cxn ang="0">
                    <a:pos x="648" y="144"/>
                  </a:cxn>
                  <a:cxn ang="0">
                    <a:pos x="632" y="155"/>
                  </a:cxn>
                  <a:cxn ang="0">
                    <a:pos x="608" y="170"/>
                  </a:cxn>
                  <a:cxn ang="0">
                    <a:pos x="585" y="193"/>
                  </a:cxn>
                  <a:cxn ang="0">
                    <a:pos x="560" y="228"/>
                  </a:cxn>
                </a:cxnLst>
                <a:rect l="0" t="0" r="r" b="b"/>
                <a:pathLst>
                  <a:path w="843" h="507">
                    <a:moveTo>
                      <a:pt x="565" y="240"/>
                    </a:moveTo>
                    <a:lnTo>
                      <a:pt x="555" y="266"/>
                    </a:lnTo>
                    <a:lnTo>
                      <a:pt x="552" y="275"/>
                    </a:lnTo>
                    <a:lnTo>
                      <a:pt x="552" y="286"/>
                    </a:lnTo>
                    <a:lnTo>
                      <a:pt x="555" y="296"/>
                    </a:lnTo>
                    <a:lnTo>
                      <a:pt x="543" y="306"/>
                    </a:lnTo>
                    <a:lnTo>
                      <a:pt x="533" y="320"/>
                    </a:lnTo>
                    <a:lnTo>
                      <a:pt x="528" y="326"/>
                    </a:lnTo>
                    <a:lnTo>
                      <a:pt x="517" y="331"/>
                    </a:lnTo>
                    <a:lnTo>
                      <a:pt x="513" y="346"/>
                    </a:lnTo>
                    <a:lnTo>
                      <a:pt x="507" y="349"/>
                    </a:lnTo>
                    <a:lnTo>
                      <a:pt x="485" y="349"/>
                    </a:lnTo>
                    <a:lnTo>
                      <a:pt x="472" y="366"/>
                    </a:lnTo>
                    <a:lnTo>
                      <a:pt x="472" y="378"/>
                    </a:lnTo>
                    <a:lnTo>
                      <a:pt x="463" y="387"/>
                    </a:lnTo>
                    <a:lnTo>
                      <a:pt x="468" y="398"/>
                    </a:lnTo>
                    <a:lnTo>
                      <a:pt x="470" y="407"/>
                    </a:lnTo>
                    <a:lnTo>
                      <a:pt x="460" y="413"/>
                    </a:lnTo>
                    <a:lnTo>
                      <a:pt x="452" y="413"/>
                    </a:lnTo>
                    <a:lnTo>
                      <a:pt x="443" y="413"/>
                    </a:lnTo>
                    <a:lnTo>
                      <a:pt x="432" y="418"/>
                    </a:lnTo>
                    <a:lnTo>
                      <a:pt x="427" y="427"/>
                    </a:lnTo>
                    <a:lnTo>
                      <a:pt x="419" y="433"/>
                    </a:lnTo>
                    <a:lnTo>
                      <a:pt x="413" y="441"/>
                    </a:lnTo>
                    <a:lnTo>
                      <a:pt x="408" y="447"/>
                    </a:lnTo>
                    <a:lnTo>
                      <a:pt x="352" y="459"/>
                    </a:lnTo>
                    <a:lnTo>
                      <a:pt x="332" y="461"/>
                    </a:lnTo>
                    <a:lnTo>
                      <a:pt x="325" y="467"/>
                    </a:lnTo>
                    <a:lnTo>
                      <a:pt x="312" y="472"/>
                    </a:lnTo>
                    <a:lnTo>
                      <a:pt x="303" y="479"/>
                    </a:lnTo>
                    <a:lnTo>
                      <a:pt x="295" y="486"/>
                    </a:lnTo>
                    <a:lnTo>
                      <a:pt x="290" y="494"/>
                    </a:lnTo>
                    <a:lnTo>
                      <a:pt x="287" y="506"/>
                    </a:lnTo>
                    <a:lnTo>
                      <a:pt x="228" y="476"/>
                    </a:lnTo>
                    <a:lnTo>
                      <a:pt x="219" y="476"/>
                    </a:lnTo>
                    <a:lnTo>
                      <a:pt x="199" y="472"/>
                    </a:lnTo>
                    <a:lnTo>
                      <a:pt x="186" y="471"/>
                    </a:lnTo>
                    <a:lnTo>
                      <a:pt x="172" y="463"/>
                    </a:lnTo>
                    <a:lnTo>
                      <a:pt x="146" y="441"/>
                    </a:lnTo>
                    <a:lnTo>
                      <a:pt x="139" y="438"/>
                    </a:lnTo>
                    <a:lnTo>
                      <a:pt x="130" y="431"/>
                    </a:lnTo>
                    <a:lnTo>
                      <a:pt x="133" y="418"/>
                    </a:lnTo>
                    <a:lnTo>
                      <a:pt x="141" y="400"/>
                    </a:lnTo>
                    <a:lnTo>
                      <a:pt x="141" y="389"/>
                    </a:lnTo>
                    <a:lnTo>
                      <a:pt x="139" y="373"/>
                    </a:lnTo>
                    <a:lnTo>
                      <a:pt x="133" y="363"/>
                    </a:lnTo>
                    <a:lnTo>
                      <a:pt x="130" y="349"/>
                    </a:lnTo>
                    <a:lnTo>
                      <a:pt x="130" y="336"/>
                    </a:lnTo>
                    <a:lnTo>
                      <a:pt x="130" y="326"/>
                    </a:lnTo>
                    <a:lnTo>
                      <a:pt x="130" y="313"/>
                    </a:lnTo>
                    <a:lnTo>
                      <a:pt x="133" y="293"/>
                    </a:lnTo>
                    <a:lnTo>
                      <a:pt x="133" y="281"/>
                    </a:lnTo>
                    <a:lnTo>
                      <a:pt x="130" y="271"/>
                    </a:lnTo>
                    <a:lnTo>
                      <a:pt x="130" y="256"/>
                    </a:lnTo>
                    <a:lnTo>
                      <a:pt x="130" y="246"/>
                    </a:lnTo>
                    <a:lnTo>
                      <a:pt x="133" y="236"/>
                    </a:lnTo>
                    <a:lnTo>
                      <a:pt x="130" y="224"/>
                    </a:lnTo>
                    <a:lnTo>
                      <a:pt x="125" y="211"/>
                    </a:lnTo>
                    <a:lnTo>
                      <a:pt x="101" y="191"/>
                    </a:lnTo>
                    <a:lnTo>
                      <a:pt x="85" y="171"/>
                    </a:lnTo>
                    <a:lnTo>
                      <a:pt x="73" y="166"/>
                    </a:lnTo>
                    <a:lnTo>
                      <a:pt x="63" y="160"/>
                    </a:lnTo>
                    <a:lnTo>
                      <a:pt x="37" y="135"/>
                    </a:lnTo>
                    <a:lnTo>
                      <a:pt x="33" y="124"/>
                    </a:lnTo>
                    <a:lnTo>
                      <a:pt x="33" y="110"/>
                    </a:lnTo>
                    <a:lnTo>
                      <a:pt x="28" y="97"/>
                    </a:lnTo>
                    <a:lnTo>
                      <a:pt x="21" y="91"/>
                    </a:lnTo>
                    <a:lnTo>
                      <a:pt x="10" y="88"/>
                    </a:lnTo>
                    <a:lnTo>
                      <a:pt x="0" y="78"/>
                    </a:lnTo>
                    <a:lnTo>
                      <a:pt x="0" y="71"/>
                    </a:lnTo>
                    <a:lnTo>
                      <a:pt x="55" y="71"/>
                    </a:lnTo>
                    <a:lnTo>
                      <a:pt x="55" y="18"/>
                    </a:lnTo>
                    <a:lnTo>
                      <a:pt x="370" y="10"/>
                    </a:lnTo>
                    <a:lnTo>
                      <a:pt x="533" y="6"/>
                    </a:lnTo>
                    <a:lnTo>
                      <a:pt x="832" y="0"/>
                    </a:lnTo>
                    <a:lnTo>
                      <a:pt x="814" y="3"/>
                    </a:lnTo>
                    <a:lnTo>
                      <a:pt x="805" y="6"/>
                    </a:lnTo>
                    <a:lnTo>
                      <a:pt x="827" y="50"/>
                    </a:lnTo>
                    <a:lnTo>
                      <a:pt x="820" y="58"/>
                    </a:lnTo>
                    <a:lnTo>
                      <a:pt x="819" y="71"/>
                    </a:lnTo>
                    <a:lnTo>
                      <a:pt x="820" y="78"/>
                    </a:lnTo>
                    <a:lnTo>
                      <a:pt x="830" y="88"/>
                    </a:lnTo>
                    <a:lnTo>
                      <a:pt x="832" y="95"/>
                    </a:lnTo>
                    <a:lnTo>
                      <a:pt x="839" y="100"/>
                    </a:lnTo>
                    <a:lnTo>
                      <a:pt x="842" y="111"/>
                    </a:lnTo>
                    <a:lnTo>
                      <a:pt x="835" y="117"/>
                    </a:lnTo>
                    <a:lnTo>
                      <a:pt x="832" y="130"/>
                    </a:lnTo>
                    <a:lnTo>
                      <a:pt x="832" y="131"/>
                    </a:lnTo>
                    <a:lnTo>
                      <a:pt x="827" y="131"/>
                    </a:lnTo>
                    <a:lnTo>
                      <a:pt x="820" y="130"/>
                    </a:lnTo>
                    <a:lnTo>
                      <a:pt x="812" y="124"/>
                    </a:lnTo>
                    <a:lnTo>
                      <a:pt x="792" y="130"/>
                    </a:lnTo>
                    <a:lnTo>
                      <a:pt x="783" y="130"/>
                    </a:lnTo>
                    <a:lnTo>
                      <a:pt x="777" y="124"/>
                    </a:lnTo>
                    <a:lnTo>
                      <a:pt x="768" y="120"/>
                    </a:lnTo>
                    <a:lnTo>
                      <a:pt x="759" y="120"/>
                    </a:lnTo>
                    <a:lnTo>
                      <a:pt x="734" y="130"/>
                    </a:lnTo>
                    <a:lnTo>
                      <a:pt x="720" y="138"/>
                    </a:lnTo>
                    <a:lnTo>
                      <a:pt x="717" y="144"/>
                    </a:lnTo>
                    <a:lnTo>
                      <a:pt x="699" y="144"/>
                    </a:lnTo>
                    <a:lnTo>
                      <a:pt x="692" y="140"/>
                    </a:lnTo>
                    <a:lnTo>
                      <a:pt x="677" y="135"/>
                    </a:lnTo>
                    <a:lnTo>
                      <a:pt x="672" y="131"/>
                    </a:lnTo>
                    <a:lnTo>
                      <a:pt x="663" y="130"/>
                    </a:lnTo>
                    <a:lnTo>
                      <a:pt x="654" y="135"/>
                    </a:lnTo>
                    <a:lnTo>
                      <a:pt x="648" y="144"/>
                    </a:lnTo>
                    <a:lnTo>
                      <a:pt x="645" y="150"/>
                    </a:lnTo>
                    <a:lnTo>
                      <a:pt x="632" y="155"/>
                    </a:lnTo>
                    <a:lnTo>
                      <a:pt x="620" y="158"/>
                    </a:lnTo>
                    <a:lnTo>
                      <a:pt x="608" y="170"/>
                    </a:lnTo>
                    <a:lnTo>
                      <a:pt x="600" y="188"/>
                    </a:lnTo>
                    <a:lnTo>
                      <a:pt x="585" y="193"/>
                    </a:lnTo>
                    <a:lnTo>
                      <a:pt x="565" y="215"/>
                    </a:lnTo>
                    <a:lnTo>
                      <a:pt x="560" y="228"/>
                    </a:lnTo>
                    <a:lnTo>
                      <a:pt x="565" y="240"/>
                    </a:lnTo>
                  </a:path>
                </a:pathLst>
              </a:custGeom>
              <a:solidFill>
                <a:srgbClr val="349D96"/>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97" name="Freeform 16"/>
              <p:cNvSpPr>
                <a:spLocks/>
              </p:cNvSpPr>
              <p:nvPr/>
            </p:nvSpPr>
            <p:spPr bwMode="auto">
              <a:xfrm>
                <a:off x="5691112" y="4031756"/>
                <a:ext cx="370522" cy="574560"/>
              </a:xfrm>
              <a:custGeom>
                <a:avLst/>
                <a:gdLst/>
                <a:ahLst/>
                <a:cxnLst>
                  <a:cxn ang="0">
                    <a:pos x="314" y="61"/>
                  </a:cxn>
                  <a:cxn ang="0">
                    <a:pos x="308" y="41"/>
                  </a:cxn>
                  <a:cxn ang="0">
                    <a:pos x="290" y="37"/>
                  </a:cxn>
                  <a:cxn ang="0">
                    <a:pos x="274" y="26"/>
                  </a:cxn>
                  <a:cxn ang="0">
                    <a:pos x="267" y="10"/>
                  </a:cxn>
                  <a:cxn ang="0">
                    <a:pos x="250" y="0"/>
                  </a:cxn>
                  <a:cxn ang="0">
                    <a:pos x="230" y="21"/>
                  </a:cxn>
                  <a:cxn ang="0">
                    <a:pos x="207" y="21"/>
                  </a:cxn>
                  <a:cxn ang="0">
                    <a:pos x="179" y="26"/>
                  </a:cxn>
                  <a:cxn ang="0">
                    <a:pos x="159" y="26"/>
                  </a:cxn>
                  <a:cxn ang="0">
                    <a:pos x="140" y="10"/>
                  </a:cxn>
                  <a:cxn ang="0">
                    <a:pos x="110" y="3"/>
                  </a:cxn>
                  <a:cxn ang="0">
                    <a:pos x="70" y="12"/>
                  </a:cxn>
                  <a:cxn ang="0">
                    <a:pos x="63" y="32"/>
                  </a:cxn>
                  <a:cxn ang="0">
                    <a:pos x="55" y="52"/>
                  </a:cxn>
                  <a:cxn ang="0">
                    <a:pos x="39" y="72"/>
                  </a:cxn>
                  <a:cxn ang="0">
                    <a:pos x="21" y="80"/>
                  </a:cxn>
                  <a:cxn ang="0">
                    <a:pos x="5" y="137"/>
                  </a:cxn>
                  <a:cxn ang="0">
                    <a:pos x="85" y="212"/>
                  </a:cxn>
                  <a:cxn ang="0">
                    <a:pos x="99" y="237"/>
                  </a:cxn>
                  <a:cxn ang="0">
                    <a:pos x="117" y="277"/>
                  </a:cxn>
                  <a:cxn ang="0">
                    <a:pos x="132" y="290"/>
                  </a:cxn>
                  <a:cxn ang="0">
                    <a:pos x="173" y="328"/>
                  </a:cxn>
                  <a:cxn ang="0">
                    <a:pos x="193" y="637"/>
                  </a:cxn>
                  <a:cxn ang="0">
                    <a:pos x="274" y="520"/>
                  </a:cxn>
                  <a:cxn ang="0">
                    <a:pos x="307" y="360"/>
                  </a:cxn>
                  <a:cxn ang="0">
                    <a:pos x="317" y="285"/>
                  </a:cxn>
                  <a:cxn ang="0">
                    <a:pos x="342" y="270"/>
                  </a:cxn>
                  <a:cxn ang="0">
                    <a:pos x="429" y="252"/>
                  </a:cxn>
                  <a:cxn ang="0">
                    <a:pos x="419" y="201"/>
                  </a:cxn>
                  <a:cxn ang="0">
                    <a:pos x="424" y="175"/>
                  </a:cxn>
                  <a:cxn ang="0">
                    <a:pos x="415" y="153"/>
                  </a:cxn>
                  <a:cxn ang="0">
                    <a:pos x="406" y="137"/>
                  </a:cxn>
                  <a:cxn ang="0">
                    <a:pos x="384" y="120"/>
                  </a:cxn>
                  <a:cxn ang="0">
                    <a:pos x="374" y="105"/>
                  </a:cxn>
                  <a:cxn ang="0">
                    <a:pos x="348" y="101"/>
                  </a:cxn>
                  <a:cxn ang="0">
                    <a:pos x="334" y="85"/>
                  </a:cxn>
                  <a:cxn ang="0">
                    <a:pos x="317" y="75"/>
                  </a:cxn>
                </a:cxnLst>
                <a:rect l="0" t="0" r="r" b="b"/>
                <a:pathLst>
                  <a:path w="430" h="638">
                    <a:moveTo>
                      <a:pt x="314" y="65"/>
                    </a:moveTo>
                    <a:lnTo>
                      <a:pt x="314" y="61"/>
                    </a:lnTo>
                    <a:lnTo>
                      <a:pt x="314" y="50"/>
                    </a:lnTo>
                    <a:lnTo>
                      <a:pt x="308" y="41"/>
                    </a:lnTo>
                    <a:lnTo>
                      <a:pt x="299" y="37"/>
                    </a:lnTo>
                    <a:lnTo>
                      <a:pt x="290" y="37"/>
                    </a:lnTo>
                    <a:lnTo>
                      <a:pt x="282" y="33"/>
                    </a:lnTo>
                    <a:lnTo>
                      <a:pt x="274" y="26"/>
                    </a:lnTo>
                    <a:lnTo>
                      <a:pt x="270" y="17"/>
                    </a:lnTo>
                    <a:lnTo>
                      <a:pt x="267" y="10"/>
                    </a:lnTo>
                    <a:lnTo>
                      <a:pt x="259" y="0"/>
                    </a:lnTo>
                    <a:lnTo>
                      <a:pt x="250" y="0"/>
                    </a:lnTo>
                    <a:lnTo>
                      <a:pt x="240" y="6"/>
                    </a:lnTo>
                    <a:lnTo>
                      <a:pt x="230" y="21"/>
                    </a:lnTo>
                    <a:lnTo>
                      <a:pt x="217" y="21"/>
                    </a:lnTo>
                    <a:lnTo>
                      <a:pt x="207" y="21"/>
                    </a:lnTo>
                    <a:lnTo>
                      <a:pt x="199" y="21"/>
                    </a:lnTo>
                    <a:lnTo>
                      <a:pt x="179" y="26"/>
                    </a:lnTo>
                    <a:lnTo>
                      <a:pt x="168" y="30"/>
                    </a:lnTo>
                    <a:lnTo>
                      <a:pt x="159" y="26"/>
                    </a:lnTo>
                    <a:lnTo>
                      <a:pt x="152" y="23"/>
                    </a:lnTo>
                    <a:lnTo>
                      <a:pt x="140" y="10"/>
                    </a:lnTo>
                    <a:lnTo>
                      <a:pt x="132" y="3"/>
                    </a:lnTo>
                    <a:lnTo>
                      <a:pt x="110" y="3"/>
                    </a:lnTo>
                    <a:lnTo>
                      <a:pt x="100" y="6"/>
                    </a:lnTo>
                    <a:lnTo>
                      <a:pt x="70" y="12"/>
                    </a:lnTo>
                    <a:lnTo>
                      <a:pt x="65" y="21"/>
                    </a:lnTo>
                    <a:lnTo>
                      <a:pt x="63" y="32"/>
                    </a:lnTo>
                    <a:lnTo>
                      <a:pt x="60" y="43"/>
                    </a:lnTo>
                    <a:lnTo>
                      <a:pt x="55" y="52"/>
                    </a:lnTo>
                    <a:lnTo>
                      <a:pt x="52" y="61"/>
                    </a:lnTo>
                    <a:lnTo>
                      <a:pt x="39" y="72"/>
                    </a:lnTo>
                    <a:lnTo>
                      <a:pt x="32" y="75"/>
                    </a:lnTo>
                    <a:lnTo>
                      <a:pt x="21" y="80"/>
                    </a:lnTo>
                    <a:lnTo>
                      <a:pt x="3" y="80"/>
                    </a:lnTo>
                    <a:lnTo>
                      <a:pt x="5" y="137"/>
                    </a:lnTo>
                    <a:lnTo>
                      <a:pt x="0" y="220"/>
                    </a:lnTo>
                    <a:lnTo>
                      <a:pt x="85" y="212"/>
                    </a:lnTo>
                    <a:lnTo>
                      <a:pt x="86" y="237"/>
                    </a:lnTo>
                    <a:lnTo>
                      <a:pt x="99" y="237"/>
                    </a:lnTo>
                    <a:lnTo>
                      <a:pt x="100" y="277"/>
                    </a:lnTo>
                    <a:lnTo>
                      <a:pt x="117" y="277"/>
                    </a:lnTo>
                    <a:lnTo>
                      <a:pt x="117" y="290"/>
                    </a:lnTo>
                    <a:lnTo>
                      <a:pt x="132" y="290"/>
                    </a:lnTo>
                    <a:lnTo>
                      <a:pt x="132" y="330"/>
                    </a:lnTo>
                    <a:lnTo>
                      <a:pt x="173" y="328"/>
                    </a:lnTo>
                    <a:lnTo>
                      <a:pt x="175" y="368"/>
                    </a:lnTo>
                    <a:lnTo>
                      <a:pt x="193" y="637"/>
                    </a:lnTo>
                    <a:lnTo>
                      <a:pt x="277" y="632"/>
                    </a:lnTo>
                    <a:lnTo>
                      <a:pt x="274" y="520"/>
                    </a:lnTo>
                    <a:lnTo>
                      <a:pt x="314" y="518"/>
                    </a:lnTo>
                    <a:lnTo>
                      <a:pt x="307" y="360"/>
                    </a:lnTo>
                    <a:lnTo>
                      <a:pt x="302" y="285"/>
                    </a:lnTo>
                    <a:lnTo>
                      <a:pt x="317" y="285"/>
                    </a:lnTo>
                    <a:lnTo>
                      <a:pt x="317" y="270"/>
                    </a:lnTo>
                    <a:lnTo>
                      <a:pt x="342" y="270"/>
                    </a:lnTo>
                    <a:lnTo>
                      <a:pt x="344" y="255"/>
                    </a:lnTo>
                    <a:lnTo>
                      <a:pt x="429" y="252"/>
                    </a:lnTo>
                    <a:lnTo>
                      <a:pt x="426" y="207"/>
                    </a:lnTo>
                    <a:lnTo>
                      <a:pt x="419" y="201"/>
                    </a:lnTo>
                    <a:lnTo>
                      <a:pt x="419" y="190"/>
                    </a:lnTo>
                    <a:lnTo>
                      <a:pt x="424" y="175"/>
                    </a:lnTo>
                    <a:lnTo>
                      <a:pt x="419" y="163"/>
                    </a:lnTo>
                    <a:lnTo>
                      <a:pt x="415" y="153"/>
                    </a:lnTo>
                    <a:lnTo>
                      <a:pt x="410" y="147"/>
                    </a:lnTo>
                    <a:lnTo>
                      <a:pt x="406" y="137"/>
                    </a:lnTo>
                    <a:lnTo>
                      <a:pt x="402" y="128"/>
                    </a:lnTo>
                    <a:lnTo>
                      <a:pt x="384" y="120"/>
                    </a:lnTo>
                    <a:lnTo>
                      <a:pt x="379" y="108"/>
                    </a:lnTo>
                    <a:lnTo>
                      <a:pt x="374" y="105"/>
                    </a:lnTo>
                    <a:lnTo>
                      <a:pt x="357" y="105"/>
                    </a:lnTo>
                    <a:lnTo>
                      <a:pt x="348" y="101"/>
                    </a:lnTo>
                    <a:lnTo>
                      <a:pt x="339" y="95"/>
                    </a:lnTo>
                    <a:lnTo>
                      <a:pt x="334" y="85"/>
                    </a:lnTo>
                    <a:lnTo>
                      <a:pt x="324" y="80"/>
                    </a:lnTo>
                    <a:lnTo>
                      <a:pt x="317" y="75"/>
                    </a:lnTo>
                    <a:lnTo>
                      <a:pt x="314" y="65"/>
                    </a:lnTo>
                  </a:path>
                </a:pathLst>
              </a:custGeom>
              <a:solidFill>
                <a:srgbClr val="E8E8E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98" name="Freeform 17"/>
              <p:cNvSpPr>
                <a:spLocks/>
              </p:cNvSpPr>
              <p:nvPr/>
            </p:nvSpPr>
            <p:spPr bwMode="auto">
              <a:xfrm>
                <a:off x="4430504" y="3036632"/>
                <a:ext cx="608345" cy="1093284"/>
              </a:xfrm>
              <a:custGeom>
                <a:avLst/>
                <a:gdLst/>
                <a:ahLst/>
                <a:cxnLst>
                  <a:cxn ang="0">
                    <a:pos x="60" y="1086"/>
                  </a:cxn>
                  <a:cxn ang="0">
                    <a:pos x="77" y="1046"/>
                  </a:cxn>
                  <a:cxn ang="0">
                    <a:pos x="50" y="976"/>
                  </a:cxn>
                  <a:cxn ang="0">
                    <a:pos x="33" y="896"/>
                  </a:cxn>
                  <a:cxn ang="0">
                    <a:pos x="23" y="861"/>
                  </a:cxn>
                  <a:cxn ang="0">
                    <a:pos x="0" y="817"/>
                  </a:cxn>
                  <a:cxn ang="0">
                    <a:pos x="6" y="783"/>
                  </a:cxn>
                  <a:cxn ang="0">
                    <a:pos x="23" y="766"/>
                  </a:cxn>
                  <a:cxn ang="0">
                    <a:pos x="19" y="736"/>
                  </a:cxn>
                  <a:cxn ang="0">
                    <a:pos x="19" y="697"/>
                  </a:cxn>
                  <a:cxn ang="0">
                    <a:pos x="23" y="589"/>
                  </a:cxn>
                  <a:cxn ang="0">
                    <a:pos x="46" y="574"/>
                  </a:cxn>
                  <a:cxn ang="0">
                    <a:pos x="63" y="549"/>
                  </a:cxn>
                  <a:cxn ang="0">
                    <a:pos x="90" y="521"/>
                  </a:cxn>
                  <a:cxn ang="0">
                    <a:pos x="102" y="481"/>
                  </a:cxn>
                  <a:cxn ang="0">
                    <a:pos x="329" y="475"/>
                  </a:cxn>
                  <a:cxn ang="0">
                    <a:pos x="342" y="382"/>
                  </a:cxn>
                  <a:cxn ang="0">
                    <a:pos x="369" y="370"/>
                  </a:cxn>
                  <a:cxn ang="0">
                    <a:pos x="382" y="345"/>
                  </a:cxn>
                  <a:cxn ang="0">
                    <a:pos x="411" y="330"/>
                  </a:cxn>
                  <a:cxn ang="0">
                    <a:pos x="451" y="305"/>
                  </a:cxn>
                  <a:cxn ang="0">
                    <a:pos x="479" y="268"/>
                  </a:cxn>
                  <a:cxn ang="0">
                    <a:pos x="493" y="199"/>
                  </a:cxn>
                  <a:cxn ang="0">
                    <a:pos x="521" y="173"/>
                  </a:cxn>
                  <a:cxn ang="0">
                    <a:pos x="533" y="125"/>
                  </a:cxn>
                  <a:cxn ang="0">
                    <a:pos x="546" y="68"/>
                  </a:cxn>
                  <a:cxn ang="0">
                    <a:pos x="573" y="41"/>
                  </a:cxn>
                  <a:cxn ang="0">
                    <a:pos x="603" y="13"/>
                  </a:cxn>
                  <a:cxn ang="0">
                    <a:pos x="682" y="10"/>
                  </a:cxn>
                  <a:cxn ang="0">
                    <a:pos x="695" y="407"/>
                  </a:cxn>
                  <a:cxn ang="0">
                    <a:pos x="700" y="789"/>
                  </a:cxn>
                  <a:cxn ang="0">
                    <a:pos x="448" y="948"/>
                  </a:cxn>
                  <a:cxn ang="0">
                    <a:pos x="396" y="1159"/>
                  </a:cxn>
                  <a:cxn ang="0">
                    <a:pos x="382" y="1139"/>
                  </a:cxn>
                  <a:cxn ang="0">
                    <a:pos x="355" y="1116"/>
                  </a:cxn>
                  <a:cxn ang="0">
                    <a:pos x="306" y="1174"/>
                  </a:cxn>
                  <a:cxn ang="0">
                    <a:pos x="281" y="1194"/>
                  </a:cxn>
                  <a:cxn ang="0">
                    <a:pos x="217" y="1190"/>
                  </a:cxn>
                  <a:cxn ang="0">
                    <a:pos x="170" y="1206"/>
                  </a:cxn>
                  <a:cxn ang="0">
                    <a:pos x="127" y="1213"/>
                  </a:cxn>
                  <a:cxn ang="0">
                    <a:pos x="93" y="1205"/>
                  </a:cxn>
                  <a:cxn ang="0">
                    <a:pos x="73" y="1178"/>
                  </a:cxn>
                  <a:cxn ang="0">
                    <a:pos x="46" y="1123"/>
                  </a:cxn>
                  <a:cxn ang="0">
                    <a:pos x="46" y="1098"/>
                  </a:cxn>
                </a:cxnLst>
                <a:rect l="0" t="0" r="r" b="b"/>
                <a:pathLst>
                  <a:path w="706" h="1214">
                    <a:moveTo>
                      <a:pt x="46" y="1098"/>
                    </a:moveTo>
                    <a:lnTo>
                      <a:pt x="52" y="1094"/>
                    </a:lnTo>
                    <a:lnTo>
                      <a:pt x="60" y="1086"/>
                    </a:lnTo>
                    <a:lnTo>
                      <a:pt x="68" y="1078"/>
                    </a:lnTo>
                    <a:lnTo>
                      <a:pt x="75" y="1063"/>
                    </a:lnTo>
                    <a:lnTo>
                      <a:pt x="77" y="1046"/>
                    </a:lnTo>
                    <a:lnTo>
                      <a:pt x="73" y="1034"/>
                    </a:lnTo>
                    <a:lnTo>
                      <a:pt x="52" y="1004"/>
                    </a:lnTo>
                    <a:lnTo>
                      <a:pt x="50" y="976"/>
                    </a:lnTo>
                    <a:lnTo>
                      <a:pt x="52" y="948"/>
                    </a:lnTo>
                    <a:lnTo>
                      <a:pt x="50" y="931"/>
                    </a:lnTo>
                    <a:lnTo>
                      <a:pt x="33" y="896"/>
                    </a:lnTo>
                    <a:lnTo>
                      <a:pt x="25" y="883"/>
                    </a:lnTo>
                    <a:lnTo>
                      <a:pt x="25" y="874"/>
                    </a:lnTo>
                    <a:lnTo>
                      <a:pt x="23" y="861"/>
                    </a:lnTo>
                    <a:lnTo>
                      <a:pt x="19" y="843"/>
                    </a:lnTo>
                    <a:lnTo>
                      <a:pt x="3" y="826"/>
                    </a:lnTo>
                    <a:lnTo>
                      <a:pt x="0" y="817"/>
                    </a:lnTo>
                    <a:lnTo>
                      <a:pt x="0" y="804"/>
                    </a:lnTo>
                    <a:lnTo>
                      <a:pt x="1" y="794"/>
                    </a:lnTo>
                    <a:lnTo>
                      <a:pt x="6" y="783"/>
                    </a:lnTo>
                    <a:lnTo>
                      <a:pt x="12" y="777"/>
                    </a:lnTo>
                    <a:lnTo>
                      <a:pt x="19" y="772"/>
                    </a:lnTo>
                    <a:lnTo>
                      <a:pt x="23" y="766"/>
                    </a:lnTo>
                    <a:lnTo>
                      <a:pt x="23" y="754"/>
                    </a:lnTo>
                    <a:lnTo>
                      <a:pt x="23" y="744"/>
                    </a:lnTo>
                    <a:lnTo>
                      <a:pt x="19" y="736"/>
                    </a:lnTo>
                    <a:lnTo>
                      <a:pt x="17" y="724"/>
                    </a:lnTo>
                    <a:lnTo>
                      <a:pt x="23" y="710"/>
                    </a:lnTo>
                    <a:lnTo>
                      <a:pt x="19" y="697"/>
                    </a:lnTo>
                    <a:lnTo>
                      <a:pt x="23" y="689"/>
                    </a:lnTo>
                    <a:lnTo>
                      <a:pt x="19" y="677"/>
                    </a:lnTo>
                    <a:lnTo>
                      <a:pt x="23" y="589"/>
                    </a:lnTo>
                    <a:lnTo>
                      <a:pt x="33" y="589"/>
                    </a:lnTo>
                    <a:lnTo>
                      <a:pt x="33" y="574"/>
                    </a:lnTo>
                    <a:lnTo>
                      <a:pt x="46" y="574"/>
                    </a:lnTo>
                    <a:lnTo>
                      <a:pt x="46" y="562"/>
                    </a:lnTo>
                    <a:lnTo>
                      <a:pt x="63" y="562"/>
                    </a:lnTo>
                    <a:lnTo>
                      <a:pt x="63" y="549"/>
                    </a:lnTo>
                    <a:lnTo>
                      <a:pt x="75" y="549"/>
                    </a:lnTo>
                    <a:lnTo>
                      <a:pt x="75" y="521"/>
                    </a:lnTo>
                    <a:lnTo>
                      <a:pt x="90" y="521"/>
                    </a:lnTo>
                    <a:lnTo>
                      <a:pt x="90" y="507"/>
                    </a:lnTo>
                    <a:lnTo>
                      <a:pt x="102" y="507"/>
                    </a:lnTo>
                    <a:lnTo>
                      <a:pt x="102" y="481"/>
                    </a:lnTo>
                    <a:lnTo>
                      <a:pt x="287" y="475"/>
                    </a:lnTo>
                    <a:lnTo>
                      <a:pt x="307" y="475"/>
                    </a:lnTo>
                    <a:lnTo>
                      <a:pt x="329" y="475"/>
                    </a:lnTo>
                    <a:lnTo>
                      <a:pt x="329" y="397"/>
                    </a:lnTo>
                    <a:lnTo>
                      <a:pt x="342" y="397"/>
                    </a:lnTo>
                    <a:lnTo>
                      <a:pt x="342" y="382"/>
                    </a:lnTo>
                    <a:lnTo>
                      <a:pt x="355" y="382"/>
                    </a:lnTo>
                    <a:lnTo>
                      <a:pt x="355" y="370"/>
                    </a:lnTo>
                    <a:lnTo>
                      <a:pt x="369" y="370"/>
                    </a:lnTo>
                    <a:lnTo>
                      <a:pt x="369" y="357"/>
                    </a:lnTo>
                    <a:lnTo>
                      <a:pt x="382" y="357"/>
                    </a:lnTo>
                    <a:lnTo>
                      <a:pt x="382" y="345"/>
                    </a:lnTo>
                    <a:lnTo>
                      <a:pt x="397" y="345"/>
                    </a:lnTo>
                    <a:lnTo>
                      <a:pt x="397" y="330"/>
                    </a:lnTo>
                    <a:lnTo>
                      <a:pt x="411" y="330"/>
                    </a:lnTo>
                    <a:lnTo>
                      <a:pt x="411" y="317"/>
                    </a:lnTo>
                    <a:lnTo>
                      <a:pt x="451" y="317"/>
                    </a:lnTo>
                    <a:lnTo>
                      <a:pt x="451" y="305"/>
                    </a:lnTo>
                    <a:lnTo>
                      <a:pt x="466" y="305"/>
                    </a:lnTo>
                    <a:lnTo>
                      <a:pt x="466" y="268"/>
                    </a:lnTo>
                    <a:lnTo>
                      <a:pt x="479" y="268"/>
                    </a:lnTo>
                    <a:lnTo>
                      <a:pt x="479" y="213"/>
                    </a:lnTo>
                    <a:lnTo>
                      <a:pt x="493" y="213"/>
                    </a:lnTo>
                    <a:lnTo>
                      <a:pt x="493" y="199"/>
                    </a:lnTo>
                    <a:lnTo>
                      <a:pt x="508" y="193"/>
                    </a:lnTo>
                    <a:lnTo>
                      <a:pt x="509" y="173"/>
                    </a:lnTo>
                    <a:lnTo>
                      <a:pt x="521" y="173"/>
                    </a:lnTo>
                    <a:lnTo>
                      <a:pt x="519" y="148"/>
                    </a:lnTo>
                    <a:lnTo>
                      <a:pt x="533" y="148"/>
                    </a:lnTo>
                    <a:lnTo>
                      <a:pt x="533" y="125"/>
                    </a:lnTo>
                    <a:lnTo>
                      <a:pt x="531" y="90"/>
                    </a:lnTo>
                    <a:lnTo>
                      <a:pt x="531" y="68"/>
                    </a:lnTo>
                    <a:lnTo>
                      <a:pt x="546" y="68"/>
                    </a:lnTo>
                    <a:lnTo>
                      <a:pt x="546" y="53"/>
                    </a:lnTo>
                    <a:lnTo>
                      <a:pt x="573" y="53"/>
                    </a:lnTo>
                    <a:lnTo>
                      <a:pt x="573" y="41"/>
                    </a:lnTo>
                    <a:lnTo>
                      <a:pt x="588" y="41"/>
                    </a:lnTo>
                    <a:lnTo>
                      <a:pt x="588" y="13"/>
                    </a:lnTo>
                    <a:lnTo>
                      <a:pt x="603" y="13"/>
                    </a:lnTo>
                    <a:lnTo>
                      <a:pt x="600" y="0"/>
                    </a:lnTo>
                    <a:lnTo>
                      <a:pt x="682" y="0"/>
                    </a:lnTo>
                    <a:lnTo>
                      <a:pt x="682" y="10"/>
                    </a:lnTo>
                    <a:lnTo>
                      <a:pt x="686" y="13"/>
                    </a:lnTo>
                    <a:lnTo>
                      <a:pt x="688" y="92"/>
                    </a:lnTo>
                    <a:lnTo>
                      <a:pt x="695" y="407"/>
                    </a:lnTo>
                    <a:lnTo>
                      <a:pt x="698" y="630"/>
                    </a:lnTo>
                    <a:lnTo>
                      <a:pt x="698" y="704"/>
                    </a:lnTo>
                    <a:lnTo>
                      <a:pt x="700" y="789"/>
                    </a:lnTo>
                    <a:lnTo>
                      <a:pt x="705" y="944"/>
                    </a:lnTo>
                    <a:lnTo>
                      <a:pt x="529" y="948"/>
                    </a:lnTo>
                    <a:lnTo>
                      <a:pt x="448" y="948"/>
                    </a:lnTo>
                    <a:lnTo>
                      <a:pt x="451" y="1106"/>
                    </a:lnTo>
                    <a:lnTo>
                      <a:pt x="451" y="1159"/>
                    </a:lnTo>
                    <a:lnTo>
                      <a:pt x="396" y="1159"/>
                    </a:lnTo>
                    <a:lnTo>
                      <a:pt x="397" y="1154"/>
                    </a:lnTo>
                    <a:lnTo>
                      <a:pt x="389" y="1148"/>
                    </a:lnTo>
                    <a:lnTo>
                      <a:pt x="382" y="1139"/>
                    </a:lnTo>
                    <a:lnTo>
                      <a:pt x="374" y="1128"/>
                    </a:lnTo>
                    <a:lnTo>
                      <a:pt x="362" y="1123"/>
                    </a:lnTo>
                    <a:lnTo>
                      <a:pt x="355" y="1116"/>
                    </a:lnTo>
                    <a:lnTo>
                      <a:pt x="346" y="1123"/>
                    </a:lnTo>
                    <a:lnTo>
                      <a:pt x="341" y="1134"/>
                    </a:lnTo>
                    <a:lnTo>
                      <a:pt x="306" y="1174"/>
                    </a:lnTo>
                    <a:lnTo>
                      <a:pt x="295" y="1183"/>
                    </a:lnTo>
                    <a:lnTo>
                      <a:pt x="287" y="1188"/>
                    </a:lnTo>
                    <a:lnTo>
                      <a:pt x="281" y="1194"/>
                    </a:lnTo>
                    <a:lnTo>
                      <a:pt x="255" y="1198"/>
                    </a:lnTo>
                    <a:lnTo>
                      <a:pt x="241" y="1190"/>
                    </a:lnTo>
                    <a:lnTo>
                      <a:pt x="217" y="1190"/>
                    </a:lnTo>
                    <a:lnTo>
                      <a:pt x="195" y="1205"/>
                    </a:lnTo>
                    <a:lnTo>
                      <a:pt x="182" y="1205"/>
                    </a:lnTo>
                    <a:lnTo>
                      <a:pt x="170" y="1206"/>
                    </a:lnTo>
                    <a:lnTo>
                      <a:pt x="159" y="1210"/>
                    </a:lnTo>
                    <a:lnTo>
                      <a:pt x="148" y="1213"/>
                    </a:lnTo>
                    <a:lnTo>
                      <a:pt x="127" y="1213"/>
                    </a:lnTo>
                    <a:lnTo>
                      <a:pt x="113" y="1210"/>
                    </a:lnTo>
                    <a:lnTo>
                      <a:pt x="102" y="1206"/>
                    </a:lnTo>
                    <a:lnTo>
                      <a:pt x="93" y="1205"/>
                    </a:lnTo>
                    <a:lnTo>
                      <a:pt x="88" y="1190"/>
                    </a:lnTo>
                    <a:lnTo>
                      <a:pt x="83" y="1183"/>
                    </a:lnTo>
                    <a:lnTo>
                      <a:pt x="73" y="1178"/>
                    </a:lnTo>
                    <a:lnTo>
                      <a:pt x="68" y="1171"/>
                    </a:lnTo>
                    <a:lnTo>
                      <a:pt x="50" y="1130"/>
                    </a:lnTo>
                    <a:lnTo>
                      <a:pt x="46" y="1123"/>
                    </a:lnTo>
                    <a:lnTo>
                      <a:pt x="46" y="1114"/>
                    </a:lnTo>
                    <a:lnTo>
                      <a:pt x="46" y="1106"/>
                    </a:lnTo>
                    <a:lnTo>
                      <a:pt x="46" y="1098"/>
                    </a:lnTo>
                  </a:path>
                </a:pathLst>
              </a:custGeom>
              <a:solidFill>
                <a:srgbClr val="E8E8E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99" name="Freeform 18"/>
              <p:cNvSpPr>
                <a:spLocks/>
              </p:cNvSpPr>
              <p:nvPr/>
            </p:nvSpPr>
            <p:spPr bwMode="auto">
              <a:xfrm>
                <a:off x="1972967" y="3349128"/>
                <a:ext cx="669524" cy="626793"/>
              </a:xfrm>
              <a:custGeom>
                <a:avLst/>
                <a:gdLst/>
                <a:ahLst/>
                <a:cxnLst>
                  <a:cxn ang="0">
                    <a:pos x="564" y="267"/>
                  </a:cxn>
                  <a:cxn ang="0">
                    <a:pos x="641" y="424"/>
                  </a:cxn>
                  <a:cxn ang="0">
                    <a:pos x="753" y="428"/>
                  </a:cxn>
                  <a:cxn ang="0">
                    <a:pos x="748" y="506"/>
                  </a:cxn>
                  <a:cxn ang="0">
                    <a:pos x="776" y="510"/>
                  </a:cxn>
                  <a:cxn ang="0">
                    <a:pos x="769" y="695"/>
                  </a:cxn>
                  <a:cxn ang="0">
                    <a:pos x="526" y="685"/>
                  </a:cxn>
                  <a:cxn ang="0">
                    <a:pos x="143" y="672"/>
                  </a:cxn>
                  <a:cxn ang="0">
                    <a:pos x="132" y="603"/>
                  </a:cxn>
                  <a:cxn ang="0">
                    <a:pos x="123" y="573"/>
                  </a:cxn>
                  <a:cxn ang="0">
                    <a:pos x="128" y="573"/>
                  </a:cxn>
                  <a:cxn ang="0">
                    <a:pos x="143" y="573"/>
                  </a:cxn>
                  <a:cxn ang="0">
                    <a:pos x="152" y="585"/>
                  </a:cxn>
                  <a:cxn ang="0">
                    <a:pos x="160" y="612"/>
                  </a:cxn>
                  <a:cxn ang="0">
                    <a:pos x="175" y="600"/>
                  </a:cxn>
                  <a:cxn ang="0">
                    <a:pos x="185" y="583"/>
                  </a:cxn>
                  <a:cxn ang="0">
                    <a:pos x="208" y="568"/>
                  </a:cxn>
                  <a:cxn ang="0">
                    <a:pos x="222" y="559"/>
                  </a:cxn>
                  <a:cxn ang="0">
                    <a:pos x="297" y="545"/>
                  </a:cxn>
                  <a:cxn ang="0">
                    <a:pos x="295" y="523"/>
                  </a:cxn>
                  <a:cxn ang="0">
                    <a:pos x="262" y="516"/>
                  </a:cxn>
                  <a:cxn ang="0">
                    <a:pos x="244" y="503"/>
                  </a:cxn>
                  <a:cxn ang="0">
                    <a:pos x="222" y="506"/>
                  </a:cxn>
                  <a:cxn ang="0">
                    <a:pos x="208" y="492"/>
                  </a:cxn>
                  <a:cxn ang="0">
                    <a:pos x="207" y="474"/>
                  </a:cxn>
                  <a:cxn ang="0">
                    <a:pos x="190" y="458"/>
                  </a:cxn>
                  <a:cxn ang="0">
                    <a:pos x="175" y="448"/>
                  </a:cxn>
                  <a:cxn ang="0">
                    <a:pos x="139" y="448"/>
                  </a:cxn>
                  <a:cxn ang="0">
                    <a:pos x="120" y="458"/>
                  </a:cxn>
                  <a:cxn ang="0">
                    <a:pos x="123" y="478"/>
                  </a:cxn>
                  <a:cxn ang="0">
                    <a:pos x="123" y="503"/>
                  </a:cxn>
                  <a:cxn ang="0">
                    <a:pos x="128" y="526"/>
                  </a:cxn>
                  <a:cxn ang="0">
                    <a:pos x="120" y="539"/>
                  </a:cxn>
                  <a:cxn ang="0">
                    <a:pos x="92" y="550"/>
                  </a:cxn>
                  <a:cxn ang="0">
                    <a:pos x="106" y="466"/>
                  </a:cxn>
                  <a:cxn ang="0">
                    <a:pos x="83" y="267"/>
                  </a:cxn>
                  <a:cxn ang="0">
                    <a:pos x="70" y="217"/>
                  </a:cxn>
                  <a:cxn ang="0">
                    <a:pos x="41" y="214"/>
                  </a:cxn>
                  <a:cxn ang="0">
                    <a:pos x="37" y="179"/>
                  </a:cxn>
                  <a:cxn ang="0">
                    <a:pos x="30" y="165"/>
                  </a:cxn>
                  <a:cxn ang="0">
                    <a:pos x="17" y="145"/>
                  </a:cxn>
                  <a:cxn ang="0">
                    <a:pos x="17" y="125"/>
                  </a:cxn>
                  <a:cxn ang="0">
                    <a:pos x="0" y="110"/>
                  </a:cxn>
                  <a:cxn ang="0">
                    <a:pos x="8" y="87"/>
                  </a:cxn>
                  <a:cxn ang="0">
                    <a:pos x="8" y="65"/>
                  </a:cxn>
                  <a:cxn ang="0">
                    <a:pos x="5" y="0"/>
                  </a:cxn>
                  <a:cxn ang="0">
                    <a:pos x="541" y="32"/>
                  </a:cxn>
                  <a:cxn ang="0">
                    <a:pos x="555" y="267"/>
                  </a:cxn>
                </a:cxnLst>
                <a:rect l="0" t="0" r="r" b="b"/>
                <a:pathLst>
                  <a:path w="777" h="696">
                    <a:moveTo>
                      <a:pt x="555" y="267"/>
                    </a:moveTo>
                    <a:lnTo>
                      <a:pt x="564" y="267"/>
                    </a:lnTo>
                    <a:lnTo>
                      <a:pt x="561" y="424"/>
                    </a:lnTo>
                    <a:lnTo>
                      <a:pt x="641" y="424"/>
                    </a:lnTo>
                    <a:lnTo>
                      <a:pt x="671" y="428"/>
                    </a:lnTo>
                    <a:lnTo>
                      <a:pt x="753" y="428"/>
                    </a:lnTo>
                    <a:lnTo>
                      <a:pt x="748" y="492"/>
                    </a:lnTo>
                    <a:lnTo>
                      <a:pt x="748" y="506"/>
                    </a:lnTo>
                    <a:lnTo>
                      <a:pt x="757" y="510"/>
                    </a:lnTo>
                    <a:lnTo>
                      <a:pt x="776" y="510"/>
                    </a:lnTo>
                    <a:lnTo>
                      <a:pt x="773" y="600"/>
                    </a:lnTo>
                    <a:lnTo>
                      <a:pt x="769" y="695"/>
                    </a:lnTo>
                    <a:lnTo>
                      <a:pt x="629" y="690"/>
                    </a:lnTo>
                    <a:lnTo>
                      <a:pt x="526" y="685"/>
                    </a:lnTo>
                    <a:lnTo>
                      <a:pt x="315" y="678"/>
                    </a:lnTo>
                    <a:lnTo>
                      <a:pt x="143" y="672"/>
                    </a:lnTo>
                    <a:lnTo>
                      <a:pt x="139" y="628"/>
                    </a:lnTo>
                    <a:lnTo>
                      <a:pt x="132" y="603"/>
                    </a:lnTo>
                    <a:lnTo>
                      <a:pt x="128" y="588"/>
                    </a:lnTo>
                    <a:lnTo>
                      <a:pt x="123" y="573"/>
                    </a:lnTo>
                    <a:lnTo>
                      <a:pt x="112" y="568"/>
                    </a:lnTo>
                    <a:lnTo>
                      <a:pt x="128" y="573"/>
                    </a:lnTo>
                    <a:lnTo>
                      <a:pt x="135" y="563"/>
                    </a:lnTo>
                    <a:lnTo>
                      <a:pt x="143" y="573"/>
                    </a:lnTo>
                    <a:lnTo>
                      <a:pt x="152" y="574"/>
                    </a:lnTo>
                    <a:lnTo>
                      <a:pt x="152" y="585"/>
                    </a:lnTo>
                    <a:lnTo>
                      <a:pt x="153" y="600"/>
                    </a:lnTo>
                    <a:lnTo>
                      <a:pt x="160" y="612"/>
                    </a:lnTo>
                    <a:lnTo>
                      <a:pt x="172" y="608"/>
                    </a:lnTo>
                    <a:lnTo>
                      <a:pt x="175" y="600"/>
                    </a:lnTo>
                    <a:lnTo>
                      <a:pt x="179" y="588"/>
                    </a:lnTo>
                    <a:lnTo>
                      <a:pt x="185" y="583"/>
                    </a:lnTo>
                    <a:lnTo>
                      <a:pt x="197" y="576"/>
                    </a:lnTo>
                    <a:lnTo>
                      <a:pt x="208" y="568"/>
                    </a:lnTo>
                    <a:lnTo>
                      <a:pt x="217" y="565"/>
                    </a:lnTo>
                    <a:lnTo>
                      <a:pt x="222" y="559"/>
                    </a:lnTo>
                    <a:lnTo>
                      <a:pt x="240" y="559"/>
                    </a:lnTo>
                    <a:lnTo>
                      <a:pt x="297" y="545"/>
                    </a:lnTo>
                    <a:lnTo>
                      <a:pt x="302" y="526"/>
                    </a:lnTo>
                    <a:lnTo>
                      <a:pt x="295" y="523"/>
                    </a:lnTo>
                    <a:lnTo>
                      <a:pt x="280" y="518"/>
                    </a:lnTo>
                    <a:lnTo>
                      <a:pt x="262" y="516"/>
                    </a:lnTo>
                    <a:lnTo>
                      <a:pt x="253" y="518"/>
                    </a:lnTo>
                    <a:lnTo>
                      <a:pt x="244" y="503"/>
                    </a:lnTo>
                    <a:lnTo>
                      <a:pt x="232" y="503"/>
                    </a:lnTo>
                    <a:lnTo>
                      <a:pt x="222" y="506"/>
                    </a:lnTo>
                    <a:lnTo>
                      <a:pt x="208" y="501"/>
                    </a:lnTo>
                    <a:lnTo>
                      <a:pt x="208" y="492"/>
                    </a:lnTo>
                    <a:lnTo>
                      <a:pt x="212" y="485"/>
                    </a:lnTo>
                    <a:lnTo>
                      <a:pt x="207" y="474"/>
                    </a:lnTo>
                    <a:lnTo>
                      <a:pt x="202" y="466"/>
                    </a:lnTo>
                    <a:lnTo>
                      <a:pt x="190" y="458"/>
                    </a:lnTo>
                    <a:lnTo>
                      <a:pt x="182" y="452"/>
                    </a:lnTo>
                    <a:lnTo>
                      <a:pt x="175" y="448"/>
                    </a:lnTo>
                    <a:lnTo>
                      <a:pt x="152" y="444"/>
                    </a:lnTo>
                    <a:lnTo>
                      <a:pt x="139" y="448"/>
                    </a:lnTo>
                    <a:lnTo>
                      <a:pt x="126" y="452"/>
                    </a:lnTo>
                    <a:lnTo>
                      <a:pt x="120" y="458"/>
                    </a:lnTo>
                    <a:lnTo>
                      <a:pt x="120" y="468"/>
                    </a:lnTo>
                    <a:lnTo>
                      <a:pt x="123" y="478"/>
                    </a:lnTo>
                    <a:lnTo>
                      <a:pt x="123" y="491"/>
                    </a:lnTo>
                    <a:lnTo>
                      <a:pt x="123" y="503"/>
                    </a:lnTo>
                    <a:lnTo>
                      <a:pt x="128" y="516"/>
                    </a:lnTo>
                    <a:lnTo>
                      <a:pt x="128" y="526"/>
                    </a:lnTo>
                    <a:lnTo>
                      <a:pt x="130" y="536"/>
                    </a:lnTo>
                    <a:lnTo>
                      <a:pt x="120" y="539"/>
                    </a:lnTo>
                    <a:lnTo>
                      <a:pt x="113" y="545"/>
                    </a:lnTo>
                    <a:lnTo>
                      <a:pt x="92" y="550"/>
                    </a:lnTo>
                    <a:lnTo>
                      <a:pt x="103" y="518"/>
                    </a:lnTo>
                    <a:lnTo>
                      <a:pt x="106" y="466"/>
                    </a:lnTo>
                    <a:lnTo>
                      <a:pt x="99" y="363"/>
                    </a:lnTo>
                    <a:lnTo>
                      <a:pt x="83" y="267"/>
                    </a:lnTo>
                    <a:lnTo>
                      <a:pt x="75" y="225"/>
                    </a:lnTo>
                    <a:lnTo>
                      <a:pt x="70" y="217"/>
                    </a:lnTo>
                    <a:lnTo>
                      <a:pt x="65" y="210"/>
                    </a:lnTo>
                    <a:lnTo>
                      <a:pt x="41" y="214"/>
                    </a:lnTo>
                    <a:lnTo>
                      <a:pt x="45" y="205"/>
                    </a:lnTo>
                    <a:lnTo>
                      <a:pt x="37" y="179"/>
                    </a:lnTo>
                    <a:lnTo>
                      <a:pt x="35" y="170"/>
                    </a:lnTo>
                    <a:lnTo>
                      <a:pt x="30" y="165"/>
                    </a:lnTo>
                    <a:lnTo>
                      <a:pt x="19" y="162"/>
                    </a:lnTo>
                    <a:lnTo>
                      <a:pt x="17" y="145"/>
                    </a:lnTo>
                    <a:lnTo>
                      <a:pt x="17" y="135"/>
                    </a:lnTo>
                    <a:lnTo>
                      <a:pt x="17" y="125"/>
                    </a:lnTo>
                    <a:lnTo>
                      <a:pt x="12" y="115"/>
                    </a:lnTo>
                    <a:lnTo>
                      <a:pt x="0" y="110"/>
                    </a:lnTo>
                    <a:lnTo>
                      <a:pt x="10" y="97"/>
                    </a:lnTo>
                    <a:lnTo>
                      <a:pt x="8" y="87"/>
                    </a:lnTo>
                    <a:lnTo>
                      <a:pt x="10" y="75"/>
                    </a:lnTo>
                    <a:lnTo>
                      <a:pt x="8" y="65"/>
                    </a:lnTo>
                    <a:lnTo>
                      <a:pt x="10" y="52"/>
                    </a:lnTo>
                    <a:lnTo>
                      <a:pt x="5" y="0"/>
                    </a:lnTo>
                    <a:lnTo>
                      <a:pt x="148" y="8"/>
                    </a:lnTo>
                    <a:lnTo>
                      <a:pt x="541" y="32"/>
                    </a:lnTo>
                    <a:lnTo>
                      <a:pt x="564" y="33"/>
                    </a:lnTo>
                    <a:lnTo>
                      <a:pt x="555" y="267"/>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00" name="Freeform 19"/>
              <p:cNvSpPr>
                <a:spLocks/>
              </p:cNvSpPr>
              <p:nvPr/>
            </p:nvSpPr>
            <p:spPr bwMode="auto">
              <a:xfrm>
                <a:off x="3622221" y="3343725"/>
                <a:ext cx="880636" cy="694334"/>
              </a:xfrm>
              <a:custGeom>
                <a:avLst/>
                <a:gdLst/>
                <a:ahLst/>
                <a:cxnLst>
                  <a:cxn ang="0">
                    <a:pos x="50" y="450"/>
                  </a:cxn>
                  <a:cxn ang="0">
                    <a:pos x="37" y="425"/>
                  </a:cxn>
                  <a:cxn ang="0">
                    <a:pos x="80" y="415"/>
                  </a:cxn>
                  <a:cxn ang="0">
                    <a:pos x="100" y="392"/>
                  </a:cxn>
                  <a:cxn ang="0">
                    <a:pos x="99" y="355"/>
                  </a:cxn>
                  <a:cxn ang="0">
                    <a:pos x="65" y="327"/>
                  </a:cxn>
                  <a:cxn ang="0">
                    <a:pos x="83" y="298"/>
                  </a:cxn>
                  <a:cxn ang="0">
                    <a:pos x="57" y="278"/>
                  </a:cxn>
                  <a:cxn ang="0">
                    <a:pos x="21" y="275"/>
                  </a:cxn>
                  <a:cxn ang="0">
                    <a:pos x="19" y="233"/>
                  </a:cxn>
                  <a:cxn ang="0">
                    <a:pos x="13" y="196"/>
                  </a:cxn>
                  <a:cxn ang="0">
                    <a:pos x="26" y="162"/>
                  </a:cxn>
                  <a:cxn ang="0">
                    <a:pos x="53" y="138"/>
                  </a:cxn>
                  <a:cxn ang="0">
                    <a:pos x="73" y="115"/>
                  </a:cxn>
                  <a:cxn ang="0">
                    <a:pos x="106" y="90"/>
                  </a:cxn>
                  <a:cxn ang="0">
                    <a:pos x="130" y="65"/>
                  </a:cxn>
                  <a:cxn ang="0">
                    <a:pos x="148" y="37"/>
                  </a:cxn>
                  <a:cxn ang="0">
                    <a:pos x="192" y="18"/>
                  </a:cxn>
                  <a:cxn ang="0">
                    <a:pos x="222" y="3"/>
                  </a:cxn>
                  <a:cxn ang="0">
                    <a:pos x="246" y="17"/>
                  </a:cxn>
                  <a:cxn ang="0">
                    <a:pos x="272" y="55"/>
                  </a:cxn>
                  <a:cxn ang="0">
                    <a:pos x="310" y="85"/>
                  </a:cxn>
                  <a:cxn ang="0">
                    <a:pos x="339" y="122"/>
                  </a:cxn>
                  <a:cxn ang="0">
                    <a:pos x="364" y="153"/>
                  </a:cxn>
                  <a:cxn ang="0">
                    <a:pos x="412" y="163"/>
                  </a:cxn>
                  <a:cxn ang="0">
                    <a:pos x="442" y="168"/>
                  </a:cxn>
                  <a:cxn ang="0">
                    <a:pos x="479" y="182"/>
                  </a:cxn>
                  <a:cxn ang="0">
                    <a:pos x="500" y="207"/>
                  </a:cxn>
                  <a:cxn ang="0">
                    <a:pos x="537" y="227"/>
                  </a:cxn>
                  <a:cxn ang="0">
                    <a:pos x="584" y="233"/>
                  </a:cxn>
                  <a:cxn ang="0">
                    <a:pos x="604" y="255"/>
                  </a:cxn>
                  <a:cxn ang="0">
                    <a:pos x="637" y="251"/>
                  </a:cxn>
                  <a:cxn ang="0">
                    <a:pos x="669" y="275"/>
                  </a:cxn>
                  <a:cxn ang="0">
                    <a:pos x="707" y="300"/>
                  </a:cxn>
                  <a:cxn ang="0">
                    <a:pos x="913" y="327"/>
                  </a:cxn>
                  <a:cxn ang="0">
                    <a:pos x="966" y="345"/>
                  </a:cxn>
                  <a:cxn ang="0">
                    <a:pos x="962" y="392"/>
                  </a:cxn>
                  <a:cxn ang="0">
                    <a:pos x="962" y="427"/>
                  </a:cxn>
                  <a:cxn ang="0">
                    <a:pos x="942" y="461"/>
                  </a:cxn>
                  <a:cxn ang="0">
                    <a:pos x="966" y="517"/>
                  </a:cxn>
                  <a:cxn ang="0">
                    <a:pos x="993" y="586"/>
                  </a:cxn>
                  <a:cxn ang="0">
                    <a:pos x="1016" y="690"/>
                  </a:cxn>
                  <a:cxn ang="0">
                    <a:pos x="1004" y="742"/>
                  </a:cxn>
                  <a:cxn ang="0">
                    <a:pos x="989" y="770"/>
                  </a:cxn>
                  <a:cxn ang="0">
                    <a:pos x="547" y="690"/>
                  </a:cxn>
                  <a:cxn ang="0">
                    <a:pos x="273" y="595"/>
                  </a:cxn>
                  <a:cxn ang="0">
                    <a:pos x="246" y="565"/>
                  </a:cxn>
                  <a:cxn ang="0">
                    <a:pos x="217" y="525"/>
                  </a:cxn>
                  <a:cxn ang="0">
                    <a:pos x="186" y="500"/>
                  </a:cxn>
                  <a:cxn ang="0">
                    <a:pos x="157" y="473"/>
                  </a:cxn>
                  <a:cxn ang="0">
                    <a:pos x="117" y="458"/>
                  </a:cxn>
                  <a:cxn ang="0">
                    <a:pos x="85" y="468"/>
                  </a:cxn>
                </a:cxnLst>
                <a:rect l="0" t="0" r="r" b="b"/>
                <a:pathLst>
                  <a:path w="1022" h="771">
                    <a:moveTo>
                      <a:pt x="59" y="465"/>
                    </a:moveTo>
                    <a:lnTo>
                      <a:pt x="53" y="460"/>
                    </a:lnTo>
                    <a:lnTo>
                      <a:pt x="53" y="458"/>
                    </a:lnTo>
                    <a:lnTo>
                      <a:pt x="50" y="450"/>
                    </a:lnTo>
                    <a:lnTo>
                      <a:pt x="41" y="450"/>
                    </a:lnTo>
                    <a:lnTo>
                      <a:pt x="37" y="441"/>
                    </a:lnTo>
                    <a:lnTo>
                      <a:pt x="32" y="430"/>
                    </a:lnTo>
                    <a:lnTo>
                      <a:pt x="37" y="425"/>
                    </a:lnTo>
                    <a:lnTo>
                      <a:pt x="46" y="412"/>
                    </a:lnTo>
                    <a:lnTo>
                      <a:pt x="55" y="410"/>
                    </a:lnTo>
                    <a:lnTo>
                      <a:pt x="68" y="407"/>
                    </a:lnTo>
                    <a:lnTo>
                      <a:pt x="80" y="415"/>
                    </a:lnTo>
                    <a:lnTo>
                      <a:pt x="88" y="412"/>
                    </a:lnTo>
                    <a:lnTo>
                      <a:pt x="99" y="410"/>
                    </a:lnTo>
                    <a:lnTo>
                      <a:pt x="105" y="403"/>
                    </a:lnTo>
                    <a:lnTo>
                      <a:pt x="100" y="392"/>
                    </a:lnTo>
                    <a:lnTo>
                      <a:pt x="97" y="383"/>
                    </a:lnTo>
                    <a:lnTo>
                      <a:pt x="97" y="376"/>
                    </a:lnTo>
                    <a:lnTo>
                      <a:pt x="100" y="367"/>
                    </a:lnTo>
                    <a:lnTo>
                      <a:pt x="99" y="355"/>
                    </a:lnTo>
                    <a:lnTo>
                      <a:pt x="93" y="343"/>
                    </a:lnTo>
                    <a:lnTo>
                      <a:pt x="85" y="338"/>
                    </a:lnTo>
                    <a:lnTo>
                      <a:pt x="75" y="338"/>
                    </a:lnTo>
                    <a:lnTo>
                      <a:pt x="65" y="327"/>
                    </a:lnTo>
                    <a:lnTo>
                      <a:pt x="68" y="318"/>
                    </a:lnTo>
                    <a:lnTo>
                      <a:pt x="73" y="313"/>
                    </a:lnTo>
                    <a:lnTo>
                      <a:pt x="80" y="305"/>
                    </a:lnTo>
                    <a:lnTo>
                      <a:pt x="83" y="298"/>
                    </a:lnTo>
                    <a:lnTo>
                      <a:pt x="80" y="288"/>
                    </a:lnTo>
                    <a:lnTo>
                      <a:pt x="73" y="280"/>
                    </a:lnTo>
                    <a:lnTo>
                      <a:pt x="66" y="273"/>
                    </a:lnTo>
                    <a:lnTo>
                      <a:pt x="57" y="278"/>
                    </a:lnTo>
                    <a:lnTo>
                      <a:pt x="48" y="278"/>
                    </a:lnTo>
                    <a:lnTo>
                      <a:pt x="41" y="275"/>
                    </a:lnTo>
                    <a:lnTo>
                      <a:pt x="32" y="275"/>
                    </a:lnTo>
                    <a:lnTo>
                      <a:pt x="21" y="275"/>
                    </a:lnTo>
                    <a:lnTo>
                      <a:pt x="19" y="263"/>
                    </a:lnTo>
                    <a:lnTo>
                      <a:pt x="12" y="255"/>
                    </a:lnTo>
                    <a:lnTo>
                      <a:pt x="15" y="245"/>
                    </a:lnTo>
                    <a:lnTo>
                      <a:pt x="19" y="233"/>
                    </a:lnTo>
                    <a:lnTo>
                      <a:pt x="12" y="225"/>
                    </a:lnTo>
                    <a:lnTo>
                      <a:pt x="0" y="213"/>
                    </a:lnTo>
                    <a:lnTo>
                      <a:pt x="5" y="198"/>
                    </a:lnTo>
                    <a:lnTo>
                      <a:pt x="13" y="196"/>
                    </a:lnTo>
                    <a:lnTo>
                      <a:pt x="13" y="188"/>
                    </a:lnTo>
                    <a:lnTo>
                      <a:pt x="23" y="182"/>
                    </a:lnTo>
                    <a:lnTo>
                      <a:pt x="23" y="173"/>
                    </a:lnTo>
                    <a:lnTo>
                      <a:pt x="26" y="162"/>
                    </a:lnTo>
                    <a:lnTo>
                      <a:pt x="26" y="155"/>
                    </a:lnTo>
                    <a:lnTo>
                      <a:pt x="35" y="150"/>
                    </a:lnTo>
                    <a:lnTo>
                      <a:pt x="46" y="143"/>
                    </a:lnTo>
                    <a:lnTo>
                      <a:pt x="53" y="138"/>
                    </a:lnTo>
                    <a:lnTo>
                      <a:pt x="55" y="130"/>
                    </a:lnTo>
                    <a:lnTo>
                      <a:pt x="59" y="125"/>
                    </a:lnTo>
                    <a:lnTo>
                      <a:pt x="66" y="115"/>
                    </a:lnTo>
                    <a:lnTo>
                      <a:pt x="73" y="115"/>
                    </a:lnTo>
                    <a:lnTo>
                      <a:pt x="80" y="110"/>
                    </a:lnTo>
                    <a:lnTo>
                      <a:pt x="88" y="106"/>
                    </a:lnTo>
                    <a:lnTo>
                      <a:pt x="100" y="105"/>
                    </a:lnTo>
                    <a:lnTo>
                      <a:pt x="106" y="90"/>
                    </a:lnTo>
                    <a:lnTo>
                      <a:pt x="112" y="85"/>
                    </a:lnTo>
                    <a:lnTo>
                      <a:pt x="117" y="71"/>
                    </a:lnTo>
                    <a:lnTo>
                      <a:pt x="120" y="66"/>
                    </a:lnTo>
                    <a:lnTo>
                      <a:pt x="130" y="65"/>
                    </a:lnTo>
                    <a:lnTo>
                      <a:pt x="135" y="57"/>
                    </a:lnTo>
                    <a:lnTo>
                      <a:pt x="143" y="55"/>
                    </a:lnTo>
                    <a:lnTo>
                      <a:pt x="146" y="46"/>
                    </a:lnTo>
                    <a:lnTo>
                      <a:pt x="148" y="37"/>
                    </a:lnTo>
                    <a:lnTo>
                      <a:pt x="153" y="25"/>
                    </a:lnTo>
                    <a:lnTo>
                      <a:pt x="170" y="25"/>
                    </a:lnTo>
                    <a:lnTo>
                      <a:pt x="185" y="25"/>
                    </a:lnTo>
                    <a:lnTo>
                      <a:pt x="192" y="18"/>
                    </a:lnTo>
                    <a:lnTo>
                      <a:pt x="192" y="12"/>
                    </a:lnTo>
                    <a:lnTo>
                      <a:pt x="199" y="3"/>
                    </a:lnTo>
                    <a:lnTo>
                      <a:pt x="210" y="3"/>
                    </a:lnTo>
                    <a:lnTo>
                      <a:pt x="222" y="3"/>
                    </a:lnTo>
                    <a:lnTo>
                      <a:pt x="230" y="0"/>
                    </a:lnTo>
                    <a:lnTo>
                      <a:pt x="232" y="3"/>
                    </a:lnTo>
                    <a:lnTo>
                      <a:pt x="242" y="8"/>
                    </a:lnTo>
                    <a:lnTo>
                      <a:pt x="246" y="17"/>
                    </a:lnTo>
                    <a:lnTo>
                      <a:pt x="250" y="25"/>
                    </a:lnTo>
                    <a:lnTo>
                      <a:pt x="252" y="35"/>
                    </a:lnTo>
                    <a:lnTo>
                      <a:pt x="259" y="40"/>
                    </a:lnTo>
                    <a:lnTo>
                      <a:pt x="272" y="55"/>
                    </a:lnTo>
                    <a:lnTo>
                      <a:pt x="282" y="57"/>
                    </a:lnTo>
                    <a:lnTo>
                      <a:pt x="290" y="65"/>
                    </a:lnTo>
                    <a:lnTo>
                      <a:pt x="305" y="71"/>
                    </a:lnTo>
                    <a:lnTo>
                      <a:pt x="310" y="85"/>
                    </a:lnTo>
                    <a:lnTo>
                      <a:pt x="324" y="93"/>
                    </a:lnTo>
                    <a:lnTo>
                      <a:pt x="332" y="105"/>
                    </a:lnTo>
                    <a:lnTo>
                      <a:pt x="339" y="110"/>
                    </a:lnTo>
                    <a:lnTo>
                      <a:pt x="339" y="122"/>
                    </a:lnTo>
                    <a:lnTo>
                      <a:pt x="346" y="122"/>
                    </a:lnTo>
                    <a:lnTo>
                      <a:pt x="353" y="133"/>
                    </a:lnTo>
                    <a:lnTo>
                      <a:pt x="355" y="146"/>
                    </a:lnTo>
                    <a:lnTo>
                      <a:pt x="364" y="153"/>
                    </a:lnTo>
                    <a:lnTo>
                      <a:pt x="375" y="150"/>
                    </a:lnTo>
                    <a:lnTo>
                      <a:pt x="395" y="158"/>
                    </a:lnTo>
                    <a:lnTo>
                      <a:pt x="402" y="162"/>
                    </a:lnTo>
                    <a:lnTo>
                      <a:pt x="412" y="163"/>
                    </a:lnTo>
                    <a:lnTo>
                      <a:pt x="419" y="155"/>
                    </a:lnTo>
                    <a:lnTo>
                      <a:pt x="426" y="158"/>
                    </a:lnTo>
                    <a:lnTo>
                      <a:pt x="437" y="158"/>
                    </a:lnTo>
                    <a:lnTo>
                      <a:pt x="442" y="168"/>
                    </a:lnTo>
                    <a:lnTo>
                      <a:pt x="450" y="175"/>
                    </a:lnTo>
                    <a:lnTo>
                      <a:pt x="457" y="175"/>
                    </a:lnTo>
                    <a:lnTo>
                      <a:pt x="467" y="182"/>
                    </a:lnTo>
                    <a:lnTo>
                      <a:pt x="479" y="182"/>
                    </a:lnTo>
                    <a:lnTo>
                      <a:pt x="486" y="188"/>
                    </a:lnTo>
                    <a:lnTo>
                      <a:pt x="487" y="198"/>
                    </a:lnTo>
                    <a:lnTo>
                      <a:pt x="493" y="205"/>
                    </a:lnTo>
                    <a:lnTo>
                      <a:pt x="500" y="207"/>
                    </a:lnTo>
                    <a:lnTo>
                      <a:pt x="507" y="213"/>
                    </a:lnTo>
                    <a:lnTo>
                      <a:pt x="519" y="222"/>
                    </a:lnTo>
                    <a:lnTo>
                      <a:pt x="529" y="227"/>
                    </a:lnTo>
                    <a:lnTo>
                      <a:pt x="537" y="227"/>
                    </a:lnTo>
                    <a:lnTo>
                      <a:pt x="544" y="227"/>
                    </a:lnTo>
                    <a:lnTo>
                      <a:pt x="559" y="225"/>
                    </a:lnTo>
                    <a:lnTo>
                      <a:pt x="572" y="227"/>
                    </a:lnTo>
                    <a:lnTo>
                      <a:pt x="584" y="233"/>
                    </a:lnTo>
                    <a:lnTo>
                      <a:pt x="586" y="243"/>
                    </a:lnTo>
                    <a:lnTo>
                      <a:pt x="587" y="255"/>
                    </a:lnTo>
                    <a:lnTo>
                      <a:pt x="595" y="260"/>
                    </a:lnTo>
                    <a:lnTo>
                      <a:pt x="604" y="255"/>
                    </a:lnTo>
                    <a:lnTo>
                      <a:pt x="613" y="245"/>
                    </a:lnTo>
                    <a:lnTo>
                      <a:pt x="619" y="240"/>
                    </a:lnTo>
                    <a:lnTo>
                      <a:pt x="629" y="250"/>
                    </a:lnTo>
                    <a:lnTo>
                      <a:pt x="637" y="251"/>
                    </a:lnTo>
                    <a:lnTo>
                      <a:pt x="644" y="260"/>
                    </a:lnTo>
                    <a:lnTo>
                      <a:pt x="659" y="263"/>
                    </a:lnTo>
                    <a:lnTo>
                      <a:pt x="664" y="265"/>
                    </a:lnTo>
                    <a:lnTo>
                      <a:pt x="669" y="275"/>
                    </a:lnTo>
                    <a:lnTo>
                      <a:pt x="677" y="285"/>
                    </a:lnTo>
                    <a:lnTo>
                      <a:pt x="687" y="285"/>
                    </a:lnTo>
                    <a:lnTo>
                      <a:pt x="702" y="293"/>
                    </a:lnTo>
                    <a:lnTo>
                      <a:pt x="707" y="300"/>
                    </a:lnTo>
                    <a:lnTo>
                      <a:pt x="902" y="298"/>
                    </a:lnTo>
                    <a:lnTo>
                      <a:pt x="902" y="308"/>
                    </a:lnTo>
                    <a:lnTo>
                      <a:pt x="906" y="318"/>
                    </a:lnTo>
                    <a:lnTo>
                      <a:pt x="913" y="327"/>
                    </a:lnTo>
                    <a:lnTo>
                      <a:pt x="924" y="330"/>
                    </a:lnTo>
                    <a:lnTo>
                      <a:pt x="951" y="328"/>
                    </a:lnTo>
                    <a:lnTo>
                      <a:pt x="962" y="335"/>
                    </a:lnTo>
                    <a:lnTo>
                      <a:pt x="966" y="345"/>
                    </a:lnTo>
                    <a:lnTo>
                      <a:pt x="962" y="355"/>
                    </a:lnTo>
                    <a:lnTo>
                      <a:pt x="966" y="367"/>
                    </a:lnTo>
                    <a:lnTo>
                      <a:pt x="960" y="381"/>
                    </a:lnTo>
                    <a:lnTo>
                      <a:pt x="962" y="392"/>
                    </a:lnTo>
                    <a:lnTo>
                      <a:pt x="966" y="403"/>
                    </a:lnTo>
                    <a:lnTo>
                      <a:pt x="966" y="410"/>
                    </a:lnTo>
                    <a:lnTo>
                      <a:pt x="966" y="421"/>
                    </a:lnTo>
                    <a:lnTo>
                      <a:pt x="962" y="427"/>
                    </a:lnTo>
                    <a:lnTo>
                      <a:pt x="954" y="432"/>
                    </a:lnTo>
                    <a:lnTo>
                      <a:pt x="949" y="440"/>
                    </a:lnTo>
                    <a:lnTo>
                      <a:pt x="944" y="450"/>
                    </a:lnTo>
                    <a:lnTo>
                      <a:pt x="942" y="461"/>
                    </a:lnTo>
                    <a:lnTo>
                      <a:pt x="942" y="473"/>
                    </a:lnTo>
                    <a:lnTo>
                      <a:pt x="944" y="483"/>
                    </a:lnTo>
                    <a:lnTo>
                      <a:pt x="962" y="500"/>
                    </a:lnTo>
                    <a:lnTo>
                      <a:pt x="966" y="517"/>
                    </a:lnTo>
                    <a:lnTo>
                      <a:pt x="967" y="528"/>
                    </a:lnTo>
                    <a:lnTo>
                      <a:pt x="967" y="538"/>
                    </a:lnTo>
                    <a:lnTo>
                      <a:pt x="976" y="552"/>
                    </a:lnTo>
                    <a:lnTo>
                      <a:pt x="993" y="586"/>
                    </a:lnTo>
                    <a:lnTo>
                      <a:pt x="994" y="605"/>
                    </a:lnTo>
                    <a:lnTo>
                      <a:pt x="993" y="630"/>
                    </a:lnTo>
                    <a:lnTo>
                      <a:pt x="994" y="660"/>
                    </a:lnTo>
                    <a:lnTo>
                      <a:pt x="1016" y="690"/>
                    </a:lnTo>
                    <a:lnTo>
                      <a:pt x="1021" y="702"/>
                    </a:lnTo>
                    <a:lnTo>
                      <a:pt x="1016" y="715"/>
                    </a:lnTo>
                    <a:lnTo>
                      <a:pt x="1011" y="733"/>
                    </a:lnTo>
                    <a:lnTo>
                      <a:pt x="1004" y="742"/>
                    </a:lnTo>
                    <a:lnTo>
                      <a:pt x="994" y="750"/>
                    </a:lnTo>
                    <a:lnTo>
                      <a:pt x="989" y="753"/>
                    </a:lnTo>
                    <a:lnTo>
                      <a:pt x="989" y="762"/>
                    </a:lnTo>
                    <a:lnTo>
                      <a:pt x="989" y="770"/>
                    </a:lnTo>
                    <a:lnTo>
                      <a:pt x="675" y="770"/>
                    </a:lnTo>
                    <a:lnTo>
                      <a:pt x="631" y="770"/>
                    </a:lnTo>
                    <a:lnTo>
                      <a:pt x="631" y="690"/>
                    </a:lnTo>
                    <a:lnTo>
                      <a:pt x="547" y="690"/>
                    </a:lnTo>
                    <a:lnTo>
                      <a:pt x="547" y="611"/>
                    </a:lnTo>
                    <a:lnTo>
                      <a:pt x="284" y="615"/>
                    </a:lnTo>
                    <a:lnTo>
                      <a:pt x="273" y="605"/>
                    </a:lnTo>
                    <a:lnTo>
                      <a:pt x="273" y="595"/>
                    </a:lnTo>
                    <a:lnTo>
                      <a:pt x="264" y="591"/>
                    </a:lnTo>
                    <a:lnTo>
                      <a:pt x="260" y="580"/>
                    </a:lnTo>
                    <a:lnTo>
                      <a:pt x="257" y="572"/>
                    </a:lnTo>
                    <a:lnTo>
                      <a:pt x="246" y="565"/>
                    </a:lnTo>
                    <a:lnTo>
                      <a:pt x="242" y="543"/>
                    </a:lnTo>
                    <a:lnTo>
                      <a:pt x="233" y="538"/>
                    </a:lnTo>
                    <a:lnTo>
                      <a:pt x="220" y="533"/>
                    </a:lnTo>
                    <a:lnTo>
                      <a:pt x="217" y="525"/>
                    </a:lnTo>
                    <a:lnTo>
                      <a:pt x="208" y="513"/>
                    </a:lnTo>
                    <a:lnTo>
                      <a:pt x="200" y="510"/>
                    </a:lnTo>
                    <a:lnTo>
                      <a:pt x="193" y="505"/>
                    </a:lnTo>
                    <a:lnTo>
                      <a:pt x="186" y="500"/>
                    </a:lnTo>
                    <a:lnTo>
                      <a:pt x="180" y="493"/>
                    </a:lnTo>
                    <a:lnTo>
                      <a:pt x="170" y="488"/>
                    </a:lnTo>
                    <a:lnTo>
                      <a:pt x="160" y="483"/>
                    </a:lnTo>
                    <a:lnTo>
                      <a:pt x="157" y="473"/>
                    </a:lnTo>
                    <a:lnTo>
                      <a:pt x="146" y="468"/>
                    </a:lnTo>
                    <a:lnTo>
                      <a:pt x="135" y="461"/>
                    </a:lnTo>
                    <a:lnTo>
                      <a:pt x="125" y="460"/>
                    </a:lnTo>
                    <a:lnTo>
                      <a:pt x="117" y="458"/>
                    </a:lnTo>
                    <a:lnTo>
                      <a:pt x="108" y="458"/>
                    </a:lnTo>
                    <a:lnTo>
                      <a:pt x="100" y="460"/>
                    </a:lnTo>
                    <a:lnTo>
                      <a:pt x="93" y="465"/>
                    </a:lnTo>
                    <a:lnTo>
                      <a:pt x="85" y="468"/>
                    </a:lnTo>
                    <a:lnTo>
                      <a:pt x="73" y="461"/>
                    </a:lnTo>
                    <a:lnTo>
                      <a:pt x="66" y="472"/>
                    </a:lnTo>
                    <a:lnTo>
                      <a:pt x="59" y="465"/>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01" name="Freeform 20"/>
              <p:cNvSpPr>
                <a:spLocks/>
              </p:cNvSpPr>
              <p:nvPr/>
            </p:nvSpPr>
            <p:spPr bwMode="auto">
              <a:xfrm>
                <a:off x="3521404" y="4600010"/>
                <a:ext cx="1017643" cy="358424"/>
              </a:xfrm>
              <a:custGeom>
                <a:avLst/>
                <a:gdLst/>
                <a:ahLst/>
                <a:cxnLst>
                  <a:cxn ang="0">
                    <a:pos x="1180" y="3"/>
                  </a:cxn>
                  <a:cxn ang="0">
                    <a:pos x="1180" y="184"/>
                  </a:cxn>
                  <a:cxn ang="0">
                    <a:pos x="1155" y="193"/>
                  </a:cxn>
                  <a:cxn ang="0">
                    <a:pos x="1118" y="195"/>
                  </a:cxn>
                  <a:cxn ang="0">
                    <a:pos x="1093" y="207"/>
                  </a:cxn>
                  <a:cxn ang="0">
                    <a:pos x="1046" y="233"/>
                  </a:cxn>
                  <a:cxn ang="0">
                    <a:pos x="996" y="244"/>
                  </a:cxn>
                  <a:cxn ang="0">
                    <a:pos x="978" y="255"/>
                  </a:cxn>
                  <a:cxn ang="0">
                    <a:pos x="948" y="289"/>
                  </a:cxn>
                  <a:cxn ang="0">
                    <a:pos x="901" y="293"/>
                  </a:cxn>
                  <a:cxn ang="0">
                    <a:pos x="821" y="312"/>
                  </a:cxn>
                  <a:cxn ang="0">
                    <a:pos x="779" y="315"/>
                  </a:cxn>
                  <a:cxn ang="0">
                    <a:pos x="767" y="318"/>
                  </a:cxn>
                  <a:cxn ang="0">
                    <a:pos x="749" y="312"/>
                  </a:cxn>
                  <a:cxn ang="0">
                    <a:pos x="712" y="277"/>
                  </a:cxn>
                  <a:cxn ang="0">
                    <a:pos x="691" y="269"/>
                  </a:cxn>
                  <a:cxn ang="0">
                    <a:pos x="661" y="270"/>
                  </a:cxn>
                  <a:cxn ang="0">
                    <a:pos x="649" y="280"/>
                  </a:cxn>
                  <a:cxn ang="0">
                    <a:pos x="638" y="285"/>
                  </a:cxn>
                  <a:cxn ang="0">
                    <a:pos x="626" y="297"/>
                  </a:cxn>
                  <a:cxn ang="0">
                    <a:pos x="522" y="335"/>
                  </a:cxn>
                  <a:cxn ang="0">
                    <a:pos x="511" y="338"/>
                  </a:cxn>
                  <a:cxn ang="0">
                    <a:pos x="484" y="363"/>
                  </a:cxn>
                  <a:cxn ang="0">
                    <a:pos x="471" y="363"/>
                  </a:cxn>
                  <a:cxn ang="0">
                    <a:pos x="451" y="352"/>
                  </a:cxn>
                  <a:cxn ang="0">
                    <a:pos x="427" y="358"/>
                  </a:cxn>
                  <a:cxn ang="0">
                    <a:pos x="407" y="354"/>
                  </a:cxn>
                  <a:cxn ang="0">
                    <a:pos x="391" y="354"/>
                  </a:cxn>
                  <a:cxn ang="0">
                    <a:pos x="367" y="354"/>
                  </a:cxn>
                  <a:cxn ang="0">
                    <a:pos x="355" y="358"/>
                  </a:cxn>
                  <a:cxn ang="0">
                    <a:pos x="333" y="378"/>
                  </a:cxn>
                  <a:cxn ang="0">
                    <a:pos x="322" y="392"/>
                  </a:cxn>
                  <a:cxn ang="0">
                    <a:pos x="313" y="397"/>
                  </a:cxn>
                  <a:cxn ang="0">
                    <a:pos x="287" y="397"/>
                  </a:cxn>
                  <a:cxn ang="0">
                    <a:pos x="279" y="387"/>
                  </a:cxn>
                  <a:cxn ang="0">
                    <a:pos x="279" y="377"/>
                  </a:cxn>
                  <a:cxn ang="0">
                    <a:pos x="277" y="354"/>
                  </a:cxn>
                  <a:cxn ang="0">
                    <a:pos x="265" y="338"/>
                  </a:cxn>
                  <a:cxn ang="0">
                    <a:pos x="217" y="323"/>
                  </a:cxn>
                  <a:cxn ang="0">
                    <a:pos x="200" y="312"/>
                  </a:cxn>
                  <a:cxn ang="0">
                    <a:pos x="184" y="305"/>
                  </a:cxn>
                  <a:cxn ang="0">
                    <a:pos x="159" y="309"/>
                  </a:cxn>
                  <a:cxn ang="0">
                    <a:pos x="140" y="318"/>
                  </a:cxn>
                  <a:cxn ang="0">
                    <a:pos x="125" y="318"/>
                  </a:cxn>
                  <a:cxn ang="0">
                    <a:pos x="113" y="312"/>
                  </a:cxn>
                  <a:cxn ang="0">
                    <a:pos x="99" y="309"/>
                  </a:cxn>
                  <a:cxn ang="0">
                    <a:pos x="72" y="293"/>
                  </a:cxn>
                  <a:cxn ang="0">
                    <a:pos x="55" y="289"/>
                  </a:cxn>
                  <a:cxn ang="0">
                    <a:pos x="59" y="277"/>
                  </a:cxn>
                  <a:cxn ang="0">
                    <a:pos x="55" y="265"/>
                  </a:cxn>
                  <a:cxn ang="0">
                    <a:pos x="48" y="258"/>
                  </a:cxn>
                  <a:cxn ang="0">
                    <a:pos x="48" y="244"/>
                  </a:cxn>
                  <a:cxn ang="0">
                    <a:pos x="55" y="238"/>
                  </a:cxn>
                  <a:cxn ang="0">
                    <a:pos x="65" y="237"/>
                  </a:cxn>
                  <a:cxn ang="0">
                    <a:pos x="0" y="237"/>
                  </a:cxn>
                  <a:cxn ang="0">
                    <a:pos x="0" y="165"/>
                  </a:cxn>
                  <a:cxn ang="0">
                    <a:pos x="0" y="0"/>
                  </a:cxn>
                  <a:cxn ang="0">
                    <a:pos x="60" y="3"/>
                  </a:cxn>
                  <a:cxn ang="0">
                    <a:pos x="113" y="3"/>
                  </a:cxn>
                  <a:cxn ang="0">
                    <a:pos x="299" y="3"/>
                  </a:cxn>
                  <a:cxn ang="0">
                    <a:pos x="861" y="5"/>
                  </a:cxn>
                  <a:cxn ang="0">
                    <a:pos x="879" y="5"/>
                  </a:cxn>
                  <a:cxn ang="0">
                    <a:pos x="1180" y="3"/>
                  </a:cxn>
                </a:cxnLst>
                <a:rect l="0" t="0" r="r" b="b"/>
                <a:pathLst>
                  <a:path w="1181" h="398">
                    <a:moveTo>
                      <a:pt x="1180" y="3"/>
                    </a:moveTo>
                    <a:lnTo>
                      <a:pt x="1180" y="184"/>
                    </a:lnTo>
                    <a:lnTo>
                      <a:pt x="1155" y="193"/>
                    </a:lnTo>
                    <a:lnTo>
                      <a:pt x="1118" y="195"/>
                    </a:lnTo>
                    <a:lnTo>
                      <a:pt x="1093" y="207"/>
                    </a:lnTo>
                    <a:lnTo>
                      <a:pt x="1046" y="233"/>
                    </a:lnTo>
                    <a:lnTo>
                      <a:pt x="996" y="244"/>
                    </a:lnTo>
                    <a:lnTo>
                      <a:pt x="978" y="255"/>
                    </a:lnTo>
                    <a:lnTo>
                      <a:pt x="948" y="289"/>
                    </a:lnTo>
                    <a:lnTo>
                      <a:pt x="901" y="293"/>
                    </a:lnTo>
                    <a:lnTo>
                      <a:pt x="821" y="312"/>
                    </a:lnTo>
                    <a:lnTo>
                      <a:pt x="779" y="315"/>
                    </a:lnTo>
                    <a:lnTo>
                      <a:pt x="767" y="318"/>
                    </a:lnTo>
                    <a:lnTo>
                      <a:pt x="749" y="312"/>
                    </a:lnTo>
                    <a:lnTo>
                      <a:pt x="712" y="277"/>
                    </a:lnTo>
                    <a:lnTo>
                      <a:pt x="691" y="269"/>
                    </a:lnTo>
                    <a:lnTo>
                      <a:pt x="661" y="270"/>
                    </a:lnTo>
                    <a:lnTo>
                      <a:pt x="649" y="280"/>
                    </a:lnTo>
                    <a:lnTo>
                      <a:pt x="638" y="285"/>
                    </a:lnTo>
                    <a:lnTo>
                      <a:pt x="626" y="297"/>
                    </a:lnTo>
                    <a:lnTo>
                      <a:pt x="522" y="335"/>
                    </a:lnTo>
                    <a:lnTo>
                      <a:pt x="511" y="338"/>
                    </a:lnTo>
                    <a:lnTo>
                      <a:pt x="484" y="363"/>
                    </a:lnTo>
                    <a:lnTo>
                      <a:pt x="471" y="363"/>
                    </a:lnTo>
                    <a:lnTo>
                      <a:pt x="451" y="352"/>
                    </a:lnTo>
                    <a:lnTo>
                      <a:pt x="427" y="358"/>
                    </a:lnTo>
                    <a:lnTo>
                      <a:pt x="407" y="354"/>
                    </a:lnTo>
                    <a:lnTo>
                      <a:pt x="391" y="354"/>
                    </a:lnTo>
                    <a:lnTo>
                      <a:pt x="367" y="354"/>
                    </a:lnTo>
                    <a:lnTo>
                      <a:pt x="355" y="358"/>
                    </a:lnTo>
                    <a:lnTo>
                      <a:pt x="333" y="378"/>
                    </a:lnTo>
                    <a:lnTo>
                      <a:pt x="322" y="392"/>
                    </a:lnTo>
                    <a:lnTo>
                      <a:pt x="313" y="397"/>
                    </a:lnTo>
                    <a:lnTo>
                      <a:pt x="287" y="397"/>
                    </a:lnTo>
                    <a:lnTo>
                      <a:pt x="279" y="387"/>
                    </a:lnTo>
                    <a:lnTo>
                      <a:pt x="279" y="377"/>
                    </a:lnTo>
                    <a:lnTo>
                      <a:pt x="277" y="354"/>
                    </a:lnTo>
                    <a:lnTo>
                      <a:pt x="265" y="338"/>
                    </a:lnTo>
                    <a:lnTo>
                      <a:pt x="217" y="323"/>
                    </a:lnTo>
                    <a:lnTo>
                      <a:pt x="200" y="312"/>
                    </a:lnTo>
                    <a:lnTo>
                      <a:pt x="184" y="305"/>
                    </a:lnTo>
                    <a:lnTo>
                      <a:pt x="159" y="309"/>
                    </a:lnTo>
                    <a:lnTo>
                      <a:pt x="140" y="318"/>
                    </a:lnTo>
                    <a:lnTo>
                      <a:pt x="125" y="318"/>
                    </a:lnTo>
                    <a:lnTo>
                      <a:pt x="113" y="312"/>
                    </a:lnTo>
                    <a:lnTo>
                      <a:pt x="99" y="309"/>
                    </a:lnTo>
                    <a:lnTo>
                      <a:pt x="72" y="293"/>
                    </a:lnTo>
                    <a:lnTo>
                      <a:pt x="55" y="289"/>
                    </a:lnTo>
                    <a:lnTo>
                      <a:pt x="59" y="277"/>
                    </a:lnTo>
                    <a:lnTo>
                      <a:pt x="55" y="265"/>
                    </a:lnTo>
                    <a:lnTo>
                      <a:pt x="48" y="258"/>
                    </a:lnTo>
                    <a:lnTo>
                      <a:pt x="48" y="244"/>
                    </a:lnTo>
                    <a:lnTo>
                      <a:pt x="55" y="238"/>
                    </a:lnTo>
                    <a:lnTo>
                      <a:pt x="65" y="237"/>
                    </a:lnTo>
                    <a:lnTo>
                      <a:pt x="0" y="237"/>
                    </a:lnTo>
                    <a:lnTo>
                      <a:pt x="0" y="165"/>
                    </a:lnTo>
                    <a:lnTo>
                      <a:pt x="0" y="0"/>
                    </a:lnTo>
                    <a:lnTo>
                      <a:pt x="60" y="3"/>
                    </a:lnTo>
                    <a:lnTo>
                      <a:pt x="113" y="3"/>
                    </a:lnTo>
                    <a:lnTo>
                      <a:pt x="299" y="3"/>
                    </a:lnTo>
                    <a:lnTo>
                      <a:pt x="861" y="5"/>
                    </a:lnTo>
                    <a:lnTo>
                      <a:pt x="879" y="5"/>
                    </a:lnTo>
                    <a:lnTo>
                      <a:pt x="1180" y="3"/>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02" name="Freeform 21"/>
              <p:cNvSpPr>
                <a:spLocks/>
              </p:cNvSpPr>
              <p:nvPr/>
            </p:nvSpPr>
            <p:spPr bwMode="auto">
              <a:xfrm>
                <a:off x="2511516" y="3971417"/>
                <a:ext cx="1163267" cy="352121"/>
              </a:xfrm>
              <a:custGeom>
                <a:avLst/>
                <a:gdLst/>
                <a:ahLst/>
                <a:cxnLst>
                  <a:cxn ang="0">
                    <a:pos x="1324" y="365"/>
                  </a:cxn>
                  <a:cxn ang="0">
                    <a:pos x="1315" y="390"/>
                  </a:cxn>
                  <a:cxn ang="0">
                    <a:pos x="1290" y="385"/>
                  </a:cxn>
                  <a:cxn ang="0">
                    <a:pos x="1274" y="382"/>
                  </a:cxn>
                  <a:cxn ang="0">
                    <a:pos x="1249" y="390"/>
                  </a:cxn>
                  <a:cxn ang="0">
                    <a:pos x="942" y="385"/>
                  </a:cxn>
                  <a:cxn ang="0">
                    <a:pos x="750" y="382"/>
                  </a:cxn>
                  <a:cxn ang="0">
                    <a:pos x="292" y="375"/>
                  </a:cxn>
                  <a:cxn ang="0">
                    <a:pos x="93" y="367"/>
                  </a:cxn>
                  <a:cxn ang="0">
                    <a:pos x="0" y="367"/>
                  </a:cxn>
                  <a:cxn ang="0">
                    <a:pos x="1" y="140"/>
                  </a:cxn>
                  <a:cxn ang="0">
                    <a:pos x="3" y="0"/>
                  </a:cxn>
                  <a:cxn ang="0">
                    <a:pos x="142" y="28"/>
                  </a:cxn>
                  <a:cxn ang="0">
                    <a:pos x="318" y="33"/>
                  </a:cxn>
                  <a:cxn ang="0">
                    <a:pos x="780" y="41"/>
                  </a:cxn>
                  <a:cxn ang="0">
                    <a:pos x="796" y="48"/>
                  </a:cxn>
                  <a:cxn ang="0">
                    <a:pos x="812" y="52"/>
                  </a:cxn>
                  <a:cxn ang="0">
                    <a:pos x="830" y="52"/>
                  </a:cxn>
                  <a:cxn ang="0">
                    <a:pos x="852" y="53"/>
                  </a:cxn>
                  <a:cxn ang="0">
                    <a:pos x="870" y="57"/>
                  </a:cxn>
                  <a:cxn ang="0">
                    <a:pos x="892" y="63"/>
                  </a:cxn>
                  <a:cxn ang="0">
                    <a:pos x="912" y="53"/>
                  </a:cxn>
                  <a:cxn ang="0">
                    <a:pos x="927" y="63"/>
                  </a:cxn>
                  <a:cxn ang="0">
                    <a:pos x="947" y="52"/>
                  </a:cxn>
                  <a:cxn ang="0">
                    <a:pos x="962" y="66"/>
                  </a:cxn>
                  <a:cxn ang="0">
                    <a:pos x="979" y="68"/>
                  </a:cxn>
                  <a:cxn ang="0">
                    <a:pos x="1005" y="78"/>
                  </a:cxn>
                  <a:cxn ang="0">
                    <a:pos x="1025" y="78"/>
                  </a:cxn>
                  <a:cxn ang="0">
                    <a:pos x="1049" y="60"/>
                  </a:cxn>
                  <a:cxn ang="0">
                    <a:pos x="1059" y="41"/>
                  </a:cxn>
                  <a:cxn ang="0">
                    <a:pos x="1082" y="28"/>
                  </a:cxn>
                  <a:cxn ang="0">
                    <a:pos x="1286" y="40"/>
                  </a:cxn>
                  <a:cxn ang="0">
                    <a:pos x="1299" y="53"/>
                  </a:cxn>
                  <a:cxn ang="0">
                    <a:pos x="1299" y="72"/>
                  </a:cxn>
                  <a:cxn ang="0">
                    <a:pos x="1321" y="83"/>
                  </a:cxn>
                  <a:cxn ang="0">
                    <a:pos x="1341" y="86"/>
                  </a:cxn>
                  <a:cxn ang="0">
                    <a:pos x="1339" y="98"/>
                  </a:cxn>
                  <a:cxn ang="0">
                    <a:pos x="1335" y="112"/>
                  </a:cxn>
                  <a:cxn ang="0">
                    <a:pos x="1321" y="120"/>
                  </a:cxn>
                  <a:cxn ang="0">
                    <a:pos x="1310" y="130"/>
                  </a:cxn>
                  <a:cxn ang="0">
                    <a:pos x="1306" y="150"/>
                  </a:cxn>
                  <a:cxn ang="0">
                    <a:pos x="1326" y="165"/>
                  </a:cxn>
                  <a:cxn ang="0">
                    <a:pos x="1321" y="183"/>
                  </a:cxn>
                  <a:cxn ang="0">
                    <a:pos x="1315" y="200"/>
                  </a:cxn>
                  <a:cxn ang="0">
                    <a:pos x="1306" y="218"/>
                  </a:cxn>
                  <a:cxn ang="0">
                    <a:pos x="1304" y="232"/>
                  </a:cxn>
                  <a:cxn ang="0">
                    <a:pos x="1299" y="248"/>
                  </a:cxn>
                  <a:cxn ang="0">
                    <a:pos x="1281" y="255"/>
                  </a:cxn>
                  <a:cxn ang="0">
                    <a:pos x="1281" y="278"/>
                  </a:cxn>
                  <a:cxn ang="0">
                    <a:pos x="1297" y="290"/>
                  </a:cxn>
                  <a:cxn ang="0">
                    <a:pos x="1292" y="310"/>
                  </a:cxn>
                  <a:cxn ang="0">
                    <a:pos x="1306" y="325"/>
                  </a:cxn>
                  <a:cxn ang="0">
                    <a:pos x="1319" y="356"/>
                  </a:cxn>
                </a:cxnLst>
                <a:rect l="0" t="0" r="r" b="b"/>
                <a:pathLst>
                  <a:path w="1350" h="391">
                    <a:moveTo>
                      <a:pt x="1319" y="356"/>
                    </a:moveTo>
                    <a:lnTo>
                      <a:pt x="1324" y="365"/>
                    </a:lnTo>
                    <a:lnTo>
                      <a:pt x="1321" y="380"/>
                    </a:lnTo>
                    <a:lnTo>
                      <a:pt x="1315" y="390"/>
                    </a:lnTo>
                    <a:lnTo>
                      <a:pt x="1304" y="385"/>
                    </a:lnTo>
                    <a:lnTo>
                      <a:pt x="1290" y="385"/>
                    </a:lnTo>
                    <a:lnTo>
                      <a:pt x="1281" y="390"/>
                    </a:lnTo>
                    <a:lnTo>
                      <a:pt x="1274" y="382"/>
                    </a:lnTo>
                    <a:lnTo>
                      <a:pt x="1264" y="382"/>
                    </a:lnTo>
                    <a:lnTo>
                      <a:pt x="1249" y="390"/>
                    </a:lnTo>
                    <a:lnTo>
                      <a:pt x="1234" y="390"/>
                    </a:lnTo>
                    <a:lnTo>
                      <a:pt x="942" y="385"/>
                    </a:lnTo>
                    <a:lnTo>
                      <a:pt x="757" y="382"/>
                    </a:lnTo>
                    <a:lnTo>
                      <a:pt x="750" y="382"/>
                    </a:lnTo>
                    <a:lnTo>
                      <a:pt x="447" y="376"/>
                    </a:lnTo>
                    <a:lnTo>
                      <a:pt x="292" y="375"/>
                    </a:lnTo>
                    <a:lnTo>
                      <a:pt x="155" y="371"/>
                    </a:lnTo>
                    <a:lnTo>
                      <a:pt x="93" y="367"/>
                    </a:lnTo>
                    <a:lnTo>
                      <a:pt x="28" y="367"/>
                    </a:lnTo>
                    <a:lnTo>
                      <a:pt x="0" y="367"/>
                    </a:lnTo>
                    <a:lnTo>
                      <a:pt x="1" y="247"/>
                    </a:lnTo>
                    <a:lnTo>
                      <a:pt x="1" y="140"/>
                    </a:lnTo>
                    <a:lnTo>
                      <a:pt x="3" y="72"/>
                    </a:lnTo>
                    <a:lnTo>
                      <a:pt x="3" y="0"/>
                    </a:lnTo>
                    <a:lnTo>
                      <a:pt x="142" y="3"/>
                    </a:lnTo>
                    <a:lnTo>
                      <a:pt x="142" y="28"/>
                    </a:lnTo>
                    <a:lnTo>
                      <a:pt x="232" y="32"/>
                    </a:lnTo>
                    <a:lnTo>
                      <a:pt x="318" y="33"/>
                    </a:lnTo>
                    <a:lnTo>
                      <a:pt x="480" y="37"/>
                    </a:lnTo>
                    <a:lnTo>
                      <a:pt x="780" y="41"/>
                    </a:lnTo>
                    <a:lnTo>
                      <a:pt x="789" y="45"/>
                    </a:lnTo>
                    <a:lnTo>
                      <a:pt x="796" y="48"/>
                    </a:lnTo>
                    <a:lnTo>
                      <a:pt x="807" y="48"/>
                    </a:lnTo>
                    <a:lnTo>
                      <a:pt x="812" y="52"/>
                    </a:lnTo>
                    <a:lnTo>
                      <a:pt x="822" y="52"/>
                    </a:lnTo>
                    <a:lnTo>
                      <a:pt x="830" y="52"/>
                    </a:lnTo>
                    <a:lnTo>
                      <a:pt x="842" y="60"/>
                    </a:lnTo>
                    <a:lnTo>
                      <a:pt x="852" y="53"/>
                    </a:lnTo>
                    <a:lnTo>
                      <a:pt x="862" y="53"/>
                    </a:lnTo>
                    <a:lnTo>
                      <a:pt x="870" y="57"/>
                    </a:lnTo>
                    <a:lnTo>
                      <a:pt x="885" y="60"/>
                    </a:lnTo>
                    <a:lnTo>
                      <a:pt x="892" y="63"/>
                    </a:lnTo>
                    <a:lnTo>
                      <a:pt x="902" y="63"/>
                    </a:lnTo>
                    <a:lnTo>
                      <a:pt x="912" y="53"/>
                    </a:lnTo>
                    <a:lnTo>
                      <a:pt x="922" y="57"/>
                    </a:lnTo>
                    <a:lnTo>
                      <a:pt x="927" y="63"/>
                    </a:lnTo>
                    <a:lnTo>
                      <a:pt x="936" y="60"/>
                    </a:lnTo>
                    <a:lnTo>
                      <a:pt x="947" y="52"/>
                    </a:lnTo>
                    <a:lnTo>
                      <a:pt x="956" y="57"/>
                    </a:lnTo>
                    <a:lnTo>
                      <a:pt x="962" y="66"/>
                    </a:lnTo>
                    <a:lnTo>
                      <a:pt x="970" y="68"/>
                    </a:lnTo>
                    <a:lnTo>
                      <a:pt x="979" y="68"/>
                    </a:lnTo>
                    <a:lnTo>
                      <a:pt x="992" y="73"/>
                    </a:lnTo>
                    <a:lnTo>
                      <a:pt x="1005" y="78"/>
                    </a:lnTo>
                    <a:lnTo>
                      <a:pt x="1017" y="78"/>
                    </a:lnTo>
                    <a:lnTo>
                      <a:pt x="1025" y="78"/>
                    </a:lnTo>
                    <a:lnTo>
                      <a:pt x="1034" y="68"/>
                    </a:lnTo>
                    <a:lnTo>
                      <a:pt x="1049" y="60"/>
                    </a:lnTo>
                    <a:lnTo>
                      <a:pt x="1050" y="48"/>
                    </a:lnTo>
                    <a:lnTo>
                      <a:pt x="1059" y="41"/>
                    </a:lnTo>
                    <a:lnTo>
                      <a:pt x="1074" y="32"/>
                    </a:lnTo>
                    <a:lnTo>
                      <a:pt x="1082" y="28"/>
                    </a:lnTo>
                    <a:lnTo>
                      <a:pt x="1281" y="32"/>
                    </a:lnTo>
                    <a:lnTo>
                      <a:pt x="1286" y="40"/>
                    </a:lnTo>
                    <a:lnTo>
                      <a:pt x="1290" y="48"/>
                    </a:lnTo>
                    <a:lnTo>
                      <a:pt x="1299" y="53"/>
                    </a:lnTo>
                    <a:lnTo>
                      <a:pt x="1301" y="60"/>
                    </a:lnTo>
                    <a:lnTo>
                      <a:pt x="1299" y="72"/>
                    </a:lnTo>
                    <a:lnTo>
                      <a:pt x="1312" y="78"/>
                    </a:lnTo>
                    <a:lnTo>
                      <a:pt x="1321" y="83"/>
                    </a:lnTo>
                    <a:lnTo>
                      <a:pt x="1330" y="81"/>
                    </a:lnTo>
                    <a:lnTo>
                      <a:pt x="1341" y="86"/>
                    </a:lnTo>
                    <a:lnTo>
                      <a:pt x="1349" y="92"/>
                    </a:lnTo>
                    <a:lnTo>
                      <a:pt x="1339" y="98"/>
                    </a:lnTo>
                    <a:lnTo>
                      <a:pt x="1332" y="103"/>
                    </a:lnTo>
                    <a:lnTo>
                      <a:pt x="1335" y="112"/>
                    </a:lnTo>
                    <a:lnTo>
                      <a:pt x="1330" y="120"/>
                    </a:lnTo>
                    <a:lnTo>
                      <a:pt x="1321" y="120"/>
                    </a:lnTo>
                    <a:lnTo>
                      <a:pt x="1312" y="121"/>
                    </a:lnTo>
                    <a:lnTo>
                      <a:pt x="1310" y="130"/>
                    </a:lnTo>
                    <a:lnTo>
                      <a:pt x="1306" y="141"/>
                    </a:lnTo>
                    <a:lnTo>
                      <a:pt x="1306" y="150"/>
                    </a:lnTo>
                    <a:lnTo>
                      <a:pt x="1321" y="156"/>
                    </a:lnTo>
                    <a:lnTo>
                      <a:pt x="1326" y="165"/>
                    </a:lnTo>
                    <a:lnTo>
                      <a:pt x="1324" y="176"/>
                    </a:lnTo>
                    <a:lnTo>
                      <a:pt x="1321" y="183"/>
                    </a:lnTo>
                    <a:lnTo>
                      <a:pt x="1315" y="192"/>
                    </a:lnTo>
                    <a:lnTo>
                      <a:pt x="1315" y="200"/>
                    </a:lnTo>
                    <a:lnTo>
                      <a:pt x="1315" y="212"/>
                    </a:lnTo>
                    <a:lnTo>
                      <a:pt x="1306" y="218"/>
                    </a:lnTo>
                    <a:lnTo>
                      <a:pt x="1301" y="223"/>
                    </a:lnTo>
                    <a:lnTo>
                      <a:pt x="1304" y="232"/>
                    </a:lnTo>
                    <a:lnTo>
                      <a:pt x="1304" y="243"/>
                    </a:lnTo>
                    <a:lnTo>
                      <a:pt x="1299" y="248"/>
                    </a:lnTo>
                    <a:lnTo>
                      <a:pt x="1290" y="252"/>
                    </a:lnTo>
                    <a:lnTo>
                      <a:pt x="1281" y="255"/>
                    </a:lnTo>
                    <a:lnTo>
                      <a:pt x="1281" y="267"/>
                    </a:lnTo>
                    <a:lnTo>
                      <a:pt x="1281" y="278"/>
                    </a:lnTo>
                    <a:lnTo>
                      <a:pt x="1286" y="287"/>
                    </a:lnTo>
                    <a:lnTo>
                      <a:pt x="1297" y="290"/>
                    </a:lnTo>
                    <a:lnTo>
                      <a:pt x="1297" y="298"/>
                    </a:lnTo>
                    <a:lnTo>
                      <a:pt x="1292" y="310"/>
                    </a:lnTo>
                    <a:lnTo>
                      <a:pt x="1299" y="320"/>
                    </a:lnTo>
                    <a:lnTo>
                      <a:pt x="1306" y="325"/>
                    </a:lnTo>
                    <a:lnTo>
                      <a:pt x="1312" y="351"/>
                    </a:lnTo>
                    <a:lnTo>
                      <a:pt x="1319" y="356"/>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03" name="Freeform 22"/>
              <p:cNvSpPr>
                <a:spLocks/>
              </p:cNvSpPr>
              <p:nvPr/>
            </p:nvSpPr>
            <p:spPr bwMode="auto">
              <a:xfrm>
                <a:off x="5026757" y="3035732"/>
                <a:ext cx="672110" cy="570056"/>
              </a:xfrm>
              <a:custGeom>
                <a:avLst/>
                <a:gdLst/>
                <a:ahLst/>
                <a:cxnLst>
                  <a:cxn ang="0">
                    <a:pos x="1" y="94"/>
                  </a:cxn>
                  <a:cxn ang="0">
                    <a:pos x="8" y="19"/>
                  </a:cxn>
                  <a:cxn ang="0">
                    <a:pos x="79" y="0"/>
                  </a:cxn>
                  <a:cxn ang="0">
                    <a:pos x="92" y="10"/>
                  </a:cxn>
                  <a:cxn ang="0">
                    <a:pos x="97" y="28"/>
                  </a:cxn>
                  <a:cxn ang="0">
                    <a:pos x="115" y="39"/>
                  </a:cxn>
                  <a:cxn ang="0">
                    <a:pos x="134" y="41"/>
                  </a:cxn>
                  <a:cxn ang="0">
                    <a:pos x="154" y="48"/>
                  </a:cxn>
                  <a:cxn ang="0">
                    <a:pos x="172" y="47"/>
                  </a:cxn>
                  <a:cxn ang="0">
                    <a:pos x="175" y="19"/>
                  </a:cxn>
                  <a:cxn ang="0">
                    <a:pos x="190" y="12"/>
                  </a:cxn>
                  <a:cxn ang="0">
                    <a:pos x="216" y="26"/>
                  </a:cxn>
                  <a:cxn ang="0">
                    <a:pos x="236" y="23"/>
                  </a:cxn>
                  <a:cxn ang="0">
                    <a:pos x="256" y="21"/>
                  </a:cxn>
                  <a:cxn ang="0">
                    <a:pos x="287" y="28"/>
                  </a:cxn>
                  <a:cxn ang="0">
                    <a:pos x="289" y="48"/>
                  </a:cxn>
                  <a:cxn ang="0">
                    <a:pos x="287" y="67"/>
                  </a:cxn>
                  <a:cxn ang="0">
                    <a:pos x="311" y="70"/>
                  </a:cxn>
                  <a:cxn ang="0">
                    <a:pos x="339" y="70"/>
                  </a:cxn>
                  <a:cxn ang="0">
                    <a:pos x="346" y="94"/>
                  </a:cxn>
                  <a:cxn ang="0">
                    <a:pos x="392" y="107"/>
                  </a:cxn>
                  <a:cxn ang="0">
                    <a:pos x="406" y="97"/>
                  </a:cxn>
                  <a:cxn ang="0">
                    <a:pos x="411" y="74"/>
                  </a:cxn>
                  <a:cxn ang="0">
                    <a:pos x="414" y="48"/>
                  </a:cxn>
                  <a:cxn ang="0">
                    <a:pos x="428" y="41"/>
                  </a:cxn>
                  <a:cxn ang="0">
                    <a:pos x="456" y="21"/>
                  </a:cxn>
                  <a:cxn ang="0">
                    <a:pos x="468" y="10"/>
                  </a:cxn>
                  <a:cxn ang="0">
                    <a:pos x="485" y="6"/>
                  </a:cxn>
                  <a:cxn ang="0">
                    <a:pos x="503" y="6"/>
                  </a:cxn>
                  <a:cxn ang="0">
                    <a:pos x="516" y="26"/>
                  </a:cxn>
                  <a:cxn ang="0">
                    <a:pos x="530" y="41"/>
                  </a:cxn>
                  <a:cxn ang="0">
                    <a:pos x="545" y="55"/>
                  </a:cxn>
                  <a:cxn ang="0">
                    <a:pos x="558" y="79"/>
                  </a:cxn>
                  <a:cxn ang="0">
                    <a:pos x="561" y="99"/>
                  </a:cxn>
                  <a:cxn ang="0">
                    <a:pos x="582" y="114"/>
                  </a:cxn>
                  <a:cxn ang="0">
                    <a:pos x="592" y="128"/>
                  </a:cxn>
                  <a:cxn ang="0">
                    <a:pos x="608" y="134"/>
                  </a:cxn>
                  <a:cxn ang="0">
                    <a:pos x="634" y="123"/>
                  </a:cxn>
                  <a:cxn ang="0">
                    <a:pos x="642" y="105"/>
                  </a:cxn>
                  <a:cxn ang="0">
                    <a:pos x="652" y="97"/>
                  </a:cxn>
                  <a:cxn ang="0">
                    <a:pos x="680" y="103"/>
                  </a:cxn>
                  <a:cxn ang="0">
                    <a:pos x="705" y="94"/>
                  </a:cxn>
                  <a:cxn ang="0">
                    <a:pos x="718" y="85"/>
                  </a:cxn>
                  <a:cxn ang="0">
                    <a:pos x="738" y="90"/>
                  </a:cxn>
                  <a:cxn ang="0">
                    <a:pos x="752" y="97"/>
                  </a:cxn>
                  <a:cxn ang="0">
                    <a:pos x="765" y="294"/>
                  </a:cxn>
                  <a:cxn ang="0">
                    <a:pos x="771" y="480"/>
                  </a:cxn>
                  <a:cxn ang="0">
                    <a:pos x="687" y="613"/>
                  </a:cxn>
                  <a:cxn ang="0">
                    <a:pos x="8" y="406"/>
                  </a:cxn>
                </a:cxnLst>
                <a:rect l="0" t="0" r="r" b="b"/>
                <a:pathLst>
                  <a:path w="780" h="633">
                    <a:moveTo>
                      <a:pt x="8" y="406"/>
                    </a:moveTo>
                    <a:lnTo>
                      <a:pt x="1" y="94"/>
                    </a:lnTo>
                    <a:lnTo>
                      <a:pt x="0" y="15"/>
                    </a:lnTo>
                    <a:lnTo>
                      <a:pt x="8" y="19"/>
                    </a:lnTo>
                    <a:lnTo>
                      <a:pt x="15" y="19"/>
                    </a:lnTo>
                    <a:lnTo>
                      <a:pt x="79" y="0"/>
                    </a:lnTo>
                    <a:lnTo>
                      <a:pt x="83" y="3"/>
                    </a:lnTo>
                    <a:lnTo>
                      <a:pt x="92" y="10"/>
                    </a:lnTo>
                    <a:lnTo>
                      <a:pt x="92" y="21"/>
                    </a:lnTo>
                    <a:lnTo>
                      <a:pt x="97" y="28"/>
                    </a:lnTo>
                    <a:lnTo>
                      <a:pt x="107" y="35"/>
                    </a:lnTo>
                    <a:lnTo>
                      <a:pt x="115" y="39"/>
                    </a:lnTo>
                    <a:lnTo>
                      <a:pt x="125" y="39"/>
                    </a:lnTo>
                    <a:lnTo>
                      <a:pt x="134" y="41"/>
                    </a:lnTo>
                    <a:lnTo>
                      <a:pt x="145" y="47"/>
                    </a:lnTo>
                    <a:lnTo>
                      <a:pt x="154" y="48"/>
                    </a:lnTo>
                    <a:lnTo>
                      <a:pt x="162" y="48"/>
                    </a:lnTo>
                    <a:lnTo>
                      <a:pt x="172" y="47"/>
                    </a:lnTo>
                    <a:lnTo>
                      <a:pt x="172" y="35"/>
                    </a:lnTo>
                    <a:lnTo>
                      <a:pt x="175" y="19"/>
                    </a:lnTo>
                    <a:lnTo>
                      <a:pt x="182" y="12"/>
                    </a:lnTo>
                    <a:lnTo>
                      <a:pt x="190" y="12"/>
                    </a:lnTo>
                    <a:lnTo>
                      <a:pt x="207" y="23"/>
                    </a:lnTo>
                    <a:lnTo>
                      <a:pt x="216" y="26"/>
                    </a:lnTo>
                    <a:lnTo>
                      <a:pt x="222" y="23"/>
                    </a:lnTo>
                    <a:lnTo>
                      <a:pt x="236" y="23"/>
                    </a:lnTo>
                    <a:lnTo>
                      <a:pt x="247" y="23"/>
                    </a:lnTo>
                    <a:lnTo>
                      <a:pt x="256" y="21"/>
                    </a:lnTo>
                    <a:lnTo>
                      <a:pt x="263" y="21"/>
                    </a:lnTo>
                    <a:lnTo>
                      <a:pt x="287" y="28"/>
                    </a:lnTo>
                    <a:lnTo>
                      <a:pt x="291" y="39"/>
                    </a:lnTo>
                    <a:lnTo>
                      <a:pt x="289" y="48"/>
                    </a:lnTo>
                    <a:lnTo>
                      <a:pt x="284" y="59"/>
                    </a:lnTo>
                    <a:lnTo>
                      <a:pt x="287" y="67"/>
                    </a:lnTo>
                    <a:lnTo>
                      <a:pt x="294" y="70"/>
                    </a:lnTo>
                    <a:lnTo>
                      <a:pt x="311" y="70"/>
                    </a:lnTo>
                    <a:lnTo>
                      <a:pt x="334" y="65"/>
                    </a:lnTo>
                    <a:lnTo>
                      <a:pt x="339" y="70"/>
                    </a:lnTo>
                    <a:lnTo>
                      <a:pt x="339" y="80"/>
                    </a:lnTo>
                    <a:lnTo>
                      <a:pt x="346" y="94"/>
                    </a:lnTo>
                    <a:lnTo>
                      <a:pt x="354" y="99"/>
                    </a:lnTo>
                    <a:lnTo>
                      <a:pt x="392" y="107"/>
                    </a:lnTo>
                    <a:lnTo>
                      <a:pt x="399" y="105"/>
                    </a:lnTo>
                    <a:lnTo>
                      <a:pt x="406" y="97"/>
                    </a:lnTo>
                    <a:lnTo>
                      <a:pt x="408" y="85"/>
                    </a:lnTo>
                    <a:lnTo>
                      <a:pt x="411" y="74"/>
                    </a:lnTo>
                    <a:lnTo>
                      <a:pt x="411" y="60"/>
                    </a:lnTo>
                    <a:lnTo>
                      <a:pt x="414" y="48"/>
                    </a:lnTo>
                    <a:lnTo>
                      <a:pt x="423" y="48"/>
                    </a:lnTo>
                    <a:lnTo>
                      <a:pt x="428" y="41"/>
                    </a:lnTo>
                    <a:lnTo>
                      <a:pt x="443" y="26"/>
                    </a:lnTo>
                    <a:lnTo>
                      <a:pt x="456" y="21"/>
                    </a:lnTo>
                    <a:lnTo>
                      <a:pt x="463" y="12"/>
                    </a:lnTo>
                    <a:lnTo>
                      <a:pt x="468" y="10"/>
                    </a:lnTo>
                    <a:lnTo>
                      <a:pt x="478" y="3"/>
                    </a:lnTo>
                    <a:lnTo>
                      <a:pt x="485" y="6"/>
                    </a:lnTo>
                    <a:lnTo>
                      <a:pt x="493" y="3"/>
                    </a:lnTo>
                    <a:lnTo>
                      <a:pt x="503" y="6"/>
                    </a:lnTo>
                    <a:lnTo>
                      <a:pt x="507" y="19"/>
                    </a:lnTo>
                    <a:lnTo>
                      <a:pt x="516" y="26"/>
                    </a:lnTo>
                    <a:lnTo>
                      <a:pt x="523" y="35"/>
                    </a:lnTo>
                    <a:lnTo>
                      <a:pt x="530" y="41"/>
                    </a:lnTo>
                    <a:lnTo>
                      <a:pt x="533" y="52"/>
                    </a:lnTo>
                    <a:lnTo>
                      <a:pt x="545" y="55"/>
                    </a:lnTo>
                    <a:lnTo>
                      <a:pt x="550" y="65"/>
                    </a:lnTo>
                    <a:lnTo>
                      <a:pt x="558" y="79"/>
                    </a:lnTo>
                    <a:lnTo>
                      <a:pt x="561" y="88"/>
                    </a:lnTo>
                    <a:lnTo>
                      <a:pt x="561" y="99"/>
                    </a:lnTo>
                    <a:lnTo>
                      <a:pt x="576" y="105"/>
                    </a:lnTo>
                    <a:lnTo>
                      <a:pt x="582" y="114"/>
                    </a:lnTo>
                    <a:lnTo>
                      <a:pt x="587" y="119"/>
                    </a:lnTo>
                    <a:lnTo>
                      <a:pt x="592" y="128"/>
                    </a:lnTo>
                    <a:lnTo>
                      <a:pt x="598" y="134"/>
                    </a:lnTo>
                    <a:lnTo>
                      <a:pt x="608" y="134"/>
                    </a:lnTo>
                    <a:lnTo>
                      <a:pt x="616" y="128"/>
                    </a:lnTo>
                    <a:lnTo>
                      <a:pt x="634" y="123"/>
                    </a:lnTo>
                    <a:lnTo>
                      <a:pt x="634" y="114"/>
                    </a:lnTo>
                    <a:lnTo>
                      <a:pt x="642" y="105"/>
                    </a:lnTo>
                    <a:lnTo>
                      <a:pt x="647" y="97"/>
                    </a:lnTo>
                    <a:lnTo>
                      <a:pt x="652" y="97"/>
                    </a:lnTo>
                    <a:lnTo>
                      <a:pt x="663" y="99"/>
                    </a:lnTo>
                    <a:lnTo>
                      <a:pt x="680" y="103"/>
                    </a:lnTo>
                    <a:lnTo>
                      <a:pt x="694" y="99"/>
                    </a:lnTo>
                    <a:lnTo>
                      <a:pt x="705" y="94"/>
                    </a:lnTo>
                    <a:lnTo>
                      <a:pt x="712" y="94"/>
                    </a:lnTo>
                    <a:lnTo>
                      <a:pt x="718" y="85"/>
                    </a:lnTo>
                    <a:lnTo>
                      <a:pt x="729" y="85"/>
                    </a:lnTo>
                    <a:lnTo>
                      <a:pt x="738" y="90"/>
                    </a:lnTo>
                    <a:lnTo>
                      <a:pt x="747" y="90"/>
                    </a:lnTo>
                    <a:lnTo>
                      <a:pt x="752" y="97"/>
                    </a:lnTo>
                    <a:lnTo>
                      <a:pt x="760" y="103"/>
                    </a:lnTo>
                    <a:lnTo>
                      <a:pt x="765" y="294"/>
                    </a:lnTo>
                    <a:lnTo>
                      <a:pt x="769" y="323"/>
                    </a:lnTo>
                    <a:lnTo>
                      <a:pt x="771" y="480"/>
                    </a:lnTo>
                    <a:lnTo>
                      <a:pt x="779" y="609"/>
                    </a:lnTo>
                    <a:lnTo>
                      <a:pt x="687" y="613"/>
                    </a:lnTo>
                    <a:lnTo>
                      <a:pt x="12" y="632"/>
                    </a:lnTo>
                    <a:lnTo>
                      <a:pt x="8" y="406"/>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04" name="Freeform 23"/>
              <p:cNvSpPr>
                <a:spLocks/>
              </p:cNvSpPr>
              <p:nvPr/>
            </p:nvSpPr>
            <p:spPr bwMode="auto">
              <a:xfrm>
                <a:off x="3949659" y="2191003"/>
                <a:ext cx="1144310" cy="863640"/>
              </a:xfrm>
              <a:custGeom>
                <a:avLst/>
                <a:gdLst/>
                <a:ahLst/>
                <a:cxnLst>
                  <a:cxn ang="0">
                    <a:pos x="217" y="641"/>
                  </a:cxn>
                  <a:cxn ang="0">
                    <a:pos x="257" y="657"/>
                  </a:cxn>
                  <a:cxn ang="0">
                    <a:pos x="290" y="686"/>
                  </a:cxn>
                  <a:cxn ang="0">
                    <a:pos x="323" y="701"/>
                  </a:cxn>
                  <a:cxn ang="0">
                    <a:pos x="348" y="726"/>
                  </a:cxn>
                  <a:cxn ang="0">
                    <a:pos x="339" y="764"/>
                  </a:cxn>
                  <a:cxn ang="0">
                    <a:pos x="366" y="803"/>
                  </a:cxn>
                  <a:cxn ang="0">
                    <a:pos x="408" y="821"/>
                  </a:cxn>
                  <a:cxn ang="0">
                    <a:pos x="439" y="846"/>
                  </a:cxn>
                  <a:cxn ang="0">
                    <a:pos x="475" y="853"/>
                  </a:cxn>
                  <a:cxn ang="0">
                    <a:pos x="480" y="883"/>
                  </a:cxn>
                  <a:cxn ang="0">
                    <a:pos x="520" y="903"/>
                  </a:cxn>
                  <a:cxn ang="0">
                    <a:pos x="533" y="944"/>
                  </a:cxn>
                  <a:cxn ang="0">
                    <a:pos x="653" y="933"/>
                  </a:cxn>
                  <a:cxn ang="0">
                    <a:pos x="652" y="883"/>
                  </a:cxn>
                  <a:cxn ang="0">
                    <a:pos x="670" y="848"/>
                  </a:cxn>
                  <a:cxn ang="0">
                    <a:pos x="722" y="828"/>
                  </a:cxn>
                  <a:cxn ang="0">
                    <a:pos x="753" y="833"/>
                  </a:cxn>
                  <a:cxn ang="0">
                    <a:pos x="792" y="843"/>
                  </a:cxn>
                  <a:cxn ang="0">
                    <a:pos x="793" y="903"/>
                  </a:cxn>
                  <a:cxn ang="0">
                    <a:pos x="833" y="903"/>
                  </a:cxn>
                  <a:cxn ang="0">
                    <a:pos x="862" y="877"/>
                  </a:cxn>
                  <a:cxn ang="0">
                    <a:pos x="897" y="839"/>
                  </a:cxn>
                  <a:cxn ang="0">
                    <a:pos x="935" y="839"/>
                  </a:cxn>
                  <a:cxn ang="0">
                    <a:pos x="964" y="863"/>
                  </a:cxn>
                  <a:cxn ang="0">
                    <a:pos x="1012" y="857"/>
                  </a:cxn>
                  <a:cxn ang="0">
                    <a:pos x="1030" y="806"/>
                  </a:cxn>
                  <a:cxn ang="0">
                    <a:pos x="1072" y="811"/>
                  </a:cxn>
                  <a:cxn ang="0">
                    <a:pos x="1112" y="788"/>
                  </a:cxn>
                  <a:cxn ang="0">
                    <a:pos x="1153" y="776"/>
                  </a:cxn>
                  <a:cxn ang="0">
                    <a:pos x="1200" y="793"/>
                  </a:cxn>
                  <a:cxn ang="0">
                    <a:pos x="1232" y="868"/>
                  </a:cxn>
                  <a:cxn ang="0">
                    <a:pos x="1257" y="908"/>
                  </a:cxn>
                  <a:cxn ang="0">
                    <a:pos x="1244" y="950"/>
                  </a:cxn>
                  <a:cxn ang="0">
                    <a:pos x="1327" y="936"/>
                  </a:cxn>
                  <a:cxn ang="0">
                    <a:pos x="1320" y="312"/>
                  </a:cxn>
                  <a:cxn ang="0">
                    <a:pos x="21" y="17"/>
                  </a:cxn>
                  <a:cxn ang="0">
                    <a:pos x="5" y="50"/>
                  </a:cxn>
                  <a:cxn ang="0">
                    <a:pos x="37" y="72"/>
                  </a:cxn>
                  <a:cxn ang="0">
                    <a:pos x="73" y="57"/>
                  </a:cxn>
                  <a:cxn ang="0">
                    <a:pos x="73" y="95"/>
                  </a:cxn>
                  <a:cxn ang="0">
                    <a:pos x="77" y="130"/>
                  </a:cxn>
                  <a:cxn ang="0">
                    <a:pos x="93" y="155"/>
                  </a:cxn>
                  <a:cxn ang="0">
                    <a:pos x="97" y="200"/>
                  </a:cxn>
                  <a:cxn ang="0">
                    <a:pos x="123" y="240"/>
                  </a:cxn>
                  <a:cxn ang="0">
                    <a:pos x="137" y="265"/>
                  </a:cxn>
                  <a:cxn ang="0">
                    <a:pos x="115" y="292"/>
                  </a:cxn>
                  <a:cxn ang="0">
                    <a:pos x="92" y="320"/>
                  </a:cxn>
                  <a:cxn ang="0">
                    <a:pos x="66" y="347"/>
                  </a:cxn>
                  <a:cxn ang="0">
                    <a:pos x="70" y="379"/>
                  </a:cxn>
                  <a:cxn ang="0">
                    <a:pos x="97" y="394"/>
                  </a:cxn>
                  <a:cxn ang="0">
                    <a:pos x="126" y="399"/>
                  </a:cxn>
                  <a:cxn ang="0">
                    <a:pos x="117" y="437"/>
                  </a:cxn>
                  <a:cxn ang="0">
                    <a:pos x="150" y="442"/>
                  </a:cxn>
                  <a:cxn ang="0">
                    <a:pos x="152" y="475"/>
                  </a:cxn>
                  <a:cxn ang="0">
                    <a:pos x="146" y="510"/>
                  </a:cxn>
                  <a:cxn ang="0">
                    <a:pos x="152" y="544"/>
                  </a:cxn>
                  <a:cxn ang="0">
                    <a:pos x="186" y="569"/>
                  </a:cxn>
                  <a:cxn ang="0">
                    <a:pos x="205" y="602"/>
                  </a:cxn>
                </a:cxnLst>
                <a:rect l="0" t="0" r="r" b="b"/>
                <a:pathLst>
                  <a:path w="1328" h="959">
                    <a:moveTo>
                      <a:pt x="193" y="609"/>
                    </a:moveTo>
                    <a:lnTo>
                      <a:pt x="193" y="621"/>
                    </a:lnTo>
                    <a:lnTo>
                      <a:pt x="203" y="632"/>
                    </a:lnTo>
                    <a:lnTo>
                      <a:pt x="217" y="641"/>
                    </a:lnTo>
                    <a:lnTo>
                      <a:pt x="232" y="641"/>
                    </a:lnTo>
                    <a:lnTo>
                      <a:pt x="237" y="634"/>
                    </a:lnTo>
                    <a:lnTo>
                      <a:pt x="248" y="646"/>
                    </a:lnTo>
                    <a:lnTo>
                      <a:pt x="257" y="657"/>
                    </a:lnTo>
                    <a:lnTo>
                      <a:pt x="266" y="666"/>
                    </a:lnTo>
                    <a:lnTo>
                      <a:pt x="270" y="674"/>
                    </a:lnTo>
                    <a:lnTo>
                      <a:pt x="277" y="681"/>
                    </a:lnTo>
                    <a:lnTo>
                      <a:pt x="290" y="686"/>
                    </a:lnTo>
                    <a:lnTo>
                      <a:pt x="295" y="688"/>
                    </a:lnTo>
                    <a:lnTo>
                      <a:pt x="308" y="691"/>
                    </a:lnTo>
                    <a:lnTo>
                      <a:pt x="317" y="696"/>
                    </a:lnTo>
                    <a:lnTo>
                      <a:pt x="323" y="701"/>
                    </a:lnTo>
                    <a:lnTo>
                      <a:pt x="323" y="711"/>
                    </a:lnTo>
                    <a:lnTo>
                      <a:pt x="328" y="719"/>
                    </a:lnTo>
                    <a:lnTo>
                      <a:pt x="340" y="719"/>
                    </a:lnTo>
                    <a:lnTo>
                      <a:pt x="348" y="726"/>
                    </a:lnTo>
                    <a:lnTo>
                      <a:pt x="348" y="739"/>
                    </a:lnTo>
                    <a:lnTo>
                      <a:pt x="348" y="748"/>
                    </a:lnTo>
                    <a:lnTo>
                      <a:pt x="340" y="757"/>
                    </a:lnTo>
                    <a:lnTo>
                      <a:pt x="339" y="764"/>
                    </a:lnTo>
                    <a:lnTo>
                      <a:pt x="343" y="776"/>
                    </a:lnTo>
                    <a:lnTo>
                      <a:pt x="348" y="786"/>
                    </a:lnTo>
                    <a:lnTo>
                      <a:pt x="357" y="788"/>
                    </a:lnTo>
                    <a:lnTo>
                      <a:pt x="366" y="803"/>
                    </a:lnTo>
                    <a:lnTo>
                      <a:pt x="377" y="803"/>
                    </a:lnTo>
                    <a:lnTo>
                      <a:pt x="386" y="803"/>
                    </a:lnTo>
                    <a:lnTo>
                      <a:pt x="399" y="811"/>
                    </a:lnTo>
                    <a:lnTo>
                      <a:pt x="408" y="821"/>
                    </a:lnTo>
                    <a:lnTo>
                      <a:pt x="415" y="828"/>
                    </a:lnTo>
                    <a:lnTo>
                      <a:pt x="420" y="833"/>
                    </a:lnTo>
                    <a:lnTo>
                      <a:pt x="430" y="839"/>
                    </a:lnTo>
                    <a:lnTo>
                      <a:pt x="439" y="846"/>
                    </a:lnTo>
                    <a:lnTo>
                      <a:pt x="448" y="846"/>
                    </a:lnTo>
                    <a:lnTo>
                      <a:pt x="455" y="846"/>
                    </a:lnTo>
                    <a:lnTo>
                      <a:pt x="460" y="851"/>
                    </a:lnTo>
                    <a:lnTo>
                      <a:pt x="475" y="853"/>
                    </a:lnTo>
                    <a:lnTo>
                      <a:pt x="485" y="857"/>
                    </a:lnTo>
                    <a:lnTo>
                      <a:pt x="486" y="866"/>
                    </a:lnTo>
                    <a:lnTo>
                      <a:pt x="480" y="871"/>
                    </a:lnTo>
                    <a:lnTo>
                      <a:pt x="480" y="883"/>
                    </a:lnTo>
                    <a:lnTo>
                      <a:pt x="493" y="886"/>
                    </a:lnTo>
                    <a:lnTo>
                      <a:pt x="500" y="893"/>
                    </a:lnTo>
                    <a:lnTo>
                      <a:pt x="517" y="897"/>
                    </a:lnTo>
                    <a:lnTo>
                      <a:pt x="520" y="903"/>
                    </a:lnTo>
                    <a:lnTo>
                      <a:pt x="525" y="915"/>
                    </a:lnTo>
                    <a:lnTo>
                      <a:pt x="532" y="928"/>
                    </a:lnTo>
                    <a:lnTo>
                      <a:pt x="533" y="935"/>
                    </a:lnTo>
                    <a:lnTo>
                      <a:pt x="533" y="944"/>
                    </a:lnTo>
                    <a:lnTo>
                      <a:pt x="545" y="950"/>
                    </a:lnTo>
                    <a:lnTo>
                      <a:pt x="660" y="950"/>
                    </a:lnTo>
                    <a:lnTo>
                      <a:pt x="653" y="941"/>
                    </a:lnTo>
                    <a:lnTo>
                      <a:pt x="653" y="933"/>
                    </a:lnTo>
                    <a:lnTo>
                      <a:pt x="657" y="921"/>
                    </a:lnTo>
                    <a:lnTo>
                      <a:pt x="662" y="911"/>
                    </a:lnTo>
                    <a:lnTo>
                      <a:pt x="662" y="903"/>
                    </a:lnTo>
                    <a:lnTo>
                      <a:pt x="652" y="883"/>
                    </a:lnTo>
                    <a:lnTo>
                      <a:pt x="646" y="871"/>
                    </a:lnTo>
                    <a:lnTo>
                      <a:pt x="650" y="863"/>
                    </a:lnTo>
                    <a:lnTo>
                      <a:pt x="660" y="857"/>
                    </a:lnTo>
                    <a:lnTo>
                      <a:pt x="670" y="848"/>
                    </a:lnTo>
                    <a:lnTo>
                      <a:pt x="680" y="843"/>
                    </a:lnTo>
                    <a:lnTo>
                      <a:pt x="693" y="839"/>
                    </a:lnTo>
                    <a:lnTo>
                      <a:pt x="715" y="833"/>
                    </a:lnTo>
                    <a:lnTo>
                      <a:pt x="722" y="828"/>
                    </a:lnTo>
                    <a:lnTo>
                      <a:pt x="725" y="821"/>
                    </a:lnTo>
                    <a:lnTo>
                      <a:pt x="737" y="821"/>
                    </a:lnTo>
                    <a:lnTo>
                      <a:pt x="746" y="823"/>
                    </a:lnTo>
                    <a:lnTo>
                      <a:pt x="753" y="833"/>
                    </a:lnTo>
                    <a:lnTo>
                      <a:pt x="760" y="839"/>
                    </a:lnTo>
                    <a:lnTo>
                      <a:pt x="772" y="833"/>
                    </a:lnTo>
                    <a:lnTo>
                      <a:pt x="780" y="828"/>
                    </a:lnTo>
                    <a:lnTo>
                      <a:pt x="792" y="843"/>
                    </a:lnTo>
                    <a:lnTo>
                      <a:pt x="788" y="859"/>
                    </a:lnTo>
                    <a:lnTo>
                      <a:pt x="777" y="877"/>
                    </a:lnTo>
                    <a:lnTo>
                      <a:pt x="777" y="888"/>
                    </a:lnTo>
                    <a:lnTo>
                      <a:pt x="793" y="903"/>
                    </a:lnTo>
                    <a:lnTo>
                      <a:pt x="799" y="908"/>
                    </a:lnTo>
                    <a:lnTo>
                      <a:pt x="817" y="915"/>
                    </a:lnTo>
                    <a:lnTo>
                      <a:pt x="825" y="915"/>
                    </a:lnTo>
                    <a:lnTo>
                      <a:pt x="833" y="903"/>
                    </a:lnTo>
                    <a:lnTo>
                      <a:pt x="839" y="895"/>
                    </a:lnTo>
                    <a:lnTo>
                      <a:pt x="845" y="888"/>
                    </a:lnTo>
                    <a:lnTo>
                      <a:pt x="855" y="883"/>
                    </a:lnTo>
                    <a:lnTo>
                      <a:pt x="862" y="877"/>
                    </a:lnTo>
                    <a:lnTo>
                      <a:pt x="875" y="863"/>
                    </a:lnTo>
                    <a:lnTo>
                      <a:pt x="885" y="859"/>
                    </a:lnTo>
                    <a:lnTo>
                      <a:pt x="892" y="848"/>
                    </a:lnTo>
                    <a:lnTo>
                      <a:pt x="897" y="839"/>
                    </a:lnTo>
                    <a:lnTo>
                      <a:pt x="908" y="839"/>
                    </a:lnTo>
                    <a:lnTo>
                      <a:pt x="917" y="839"/>
                    </a:lnTo>
                    <a:lnTo>
                      <a:pt x="925" y="839"/>
                    </a:lnTo>
                    <a:lnTo>
                      <a:pt x="935" y="839"/>
                    </a:lnTo>
                    <a:lnTo>
                      <a:pt x="945" y="843"/>
                    </a:lnTo>
                    <a:lnTo>
                      <a:pt x="952" y="851"/>
                    </a:lnTo>
                    <a:lnTo>
                      <a:pt x="957" y="857"/>
                    </a:lnTo>
                    <a:lnTo>
                      <a:pt x="964" y="863"/>
                    </a:lnTo>
                    <a:lnTo>
                      <a:pt x="982" y="859"/>
                    </a:lnTo>
                    <a:lnTo>
                      <a:pt x="993" y="859"/>
                    </a:lnTo>
                    <a:lnTo>
                      <a:pt x="1004" y="863"/>
                    </a:lnTo>
                    <a:lnTo>
                      <a:pt x="1012" y="857"/>
                    </a:lnTo>
                    <a:lnTo>
                      <a:pt x="1012" y="846"/>
                    </a:lnTo>
                    <a:lnTo>
                      <a:pt x="1012" y="833"/>
                    </a:lnTo>
                    <a:lnTo>
                      <a:pt x="1012" y="823"/>
                    </a:lnTo>
                    <a:lnTo>
                      <a:pt x="1030" y="806"/>
                    </a:lnTo>
                    <a:lnTo>
                      <a:pt x="1039" y="806"/>
                    </a:lnTo>
                    <a:lnTo>
                      <a:pt x="1050" y="811"/>
                    </a:lnTo>
                    <a:lnTo>
                      <a:pt x="1060" y="817"/>
                    </a:lnTo>
                    <a:lnTo>
                      <a:pt x="1072" y="811"/>
                    </a:lnTo>
                    <a:lnTo>
                      <a:pt x="1079" y="803"/>
                    </a:lnTo>
                    <a:lnTo>
                      <a:pt x="1088" y="803"/>
                    </a:lnTo>
                    <a:lnTo>
                      <a:pt x="1099" y="793"/>
                    </a:lnTo>
                    <a:lnTo>
                      <a:pt x="1112" y="788"/>
                    </a:lnTo>
                    <a:lnTo>
                      <a:pt x="1124" y="779"/>
                    </a:lnTo>
                    <a:lnTo>
                      <a:pt x="1130" y="773"/>
                    </a:lnTo>
                    <a:lnTo>
                      <a:pt x="1144" y="769"/>
                    </a:lnTo>
                    <a:lnTo>
                      <a:pt x="1153" y="776"/>
                    </a:lnTo>
                    <a:lnTo>
                      <a:pt x="1164" y="783"/>
                    </a:lnTo>
                    <a:lnTo>
                      <a:pt x="1173" y="779"/>
                    </a:lnTo>
                    <a:lnTo>
                      <a:pt x="1185" y="779"/>
                    </a:lnTo>
                    <a:lnTo>
                      <a:pt x="1200" y="793"/>
                    </a:lnTo>
                    <a:lnTo>
                      <a:pt x="1208" y="803"/>
                    </a:lnTo>
                    <a:lnTo>
                      <a:pt x="1219" y="853"/>
                    </a:lnTo>
                    <a:lnTo>
                      <a:pt x="1225" y="859"/>
                    </a:lnTo>
                    <a:lnTo>
                      <a:pt x="1232" y="868"/>
                    </a:lnTo>
                    <a:lnTo>
                      <a:pt x="1244" y="871"/>
                    </a:lnTo>
                    <a:lnTo>
                      <a:pt x="1257" y="886"/>
                    </a:lnTo>
                    <a:lnTo>
                      <a:pt x="1257" y="901"/>
                    </a:lnTo>
                    <a:lnTo>
                      <a:pt x="1257" y="908"/>
                    </a:lnTo>
                    <a:lnTo>
                      <a:pt x="1253" y="916"/>
                    </a:lnTo>
                    <a:lnTo>
                      <a:pt x="1244" y="926"/>
                    </a:lnTo>
                    <a:lnTo>
                      <a:pt x="1244" y="936"/>
                    </a:lnTo>
                    <a:lnTo>
                      <a:pt x="1244" y="950"/>
                    </a:lnTo>
                    <a:lnTo>
                      <a:pt x="1248" y="953"/>
                    </a:lnTo>
                    <a:lnTo>
                      <a:pt x="1257" y="958"/>
                    </a:lnTo>
                    <a:lnTo>
                      <a:pt x="1264" y="958"/>
                    </a:lnTo>
                    <a:lnTo>
                      <a:pt x="1327" y="936"/>
                    </a:lnTo>
                    <a:lnTo>
                      <a:pt x="1320" y="470"/>
                    </a:lnTo>
                    <a:lnTo>
                      <a:pt x="1302" y="470"/>
                    </a:lnTo>
                    <a:lnTo>
                      <a:pt x="1299" y="312"/>
                    </a:lnTo>
                    <a:lnTo>
                      <a:pt x="1320" y="312"/>
                    </a:lnTo>
                    <a:lnTo>
                      <a:pt x="1315" y="155"/>
                    </a:lnTo>
                    <a:lnTo>
                      <a:pt x="1312" y="0"/>
                    </a:lnTo>
                    <a:lnTo>
                      <a:pt x="617" y="12"/>
                    </a:lnTo>
                    <a:lnTo>
                      <a:pt x="21" y="17"/>
                    </a:lnTo>
                    <a:lnTo>
                      <a:pt x="17" y="26"/>
                    </a:lnTo>
                    <a:lnTo>
                      <a:pt x="13" y="33"/>
                    </a:lnTo>
                    <a:lnTo>
                      <a:pt x="0" y="37"/>
                    </a:lnTo>
                    <a:lnTo>
                      <a:pt x="5" y="50"/>
                    </a:lnTo>
                    <a:lnTo>
                      <a:pt x="15" y="53"/>
                    </a:lnTo>
                    <a:lnTo>
                      <a:pt x="21" y="57"/>
                    </a:lnTo>
                    <a:lnTo>
                      <a:pt x="28" y="63"/>
                    </a:lnTo>
                    <a:lnTo>
                      <a:pt x="37" y="72"/>
                    </a:lnTo>
                    <a:lnTo>
                      <a:pt x="43" y="66"/>
                    </a:lnTo>
                    <a:lnTo>
                      <a:pt x="53" y="57"/>
                    </a:lnTo>
                    <a:lnTo>
                      <a:pt x="65" y="53"/>
                    </a:lnTo>
                    <a:lnTo>
                      <a:pt x="73" y="57"/>
                    </a:lnTo>
                    <a:lnTo>
                      <a:pt x="83" y="72"/>
                    </a:lnTo>
                    <a:lnTo>
                      <a:pt x="79" y="80"/>
                    </a:lnTo>
                    <a:lnTo>
                      <a:pt x="72" y="83"/>
                    </a:lnTo>
                    <a:lnTo>
                      <a:pt x="73" y="95"/>
                    </a:lnTo>
                    <a:lnTo>
                      <a:pt x="73" y="103"/>
                    </a:lnTo>
                    <a:lnTo>
                      <a:pt x="75" y="112"/>
                    </a:lnTo>
                    <a:lnTo>
                      <a:pt x="73" y="123"/>
                    </a:lnTo>
                    <a:lnTo>
                      <a:pt x="77" y="130"/>
                    </a:lnTo>
                    <a:lnTo>
                      <a:pt x="85" y="135"/>
                    </a:lnTo>
                    <a:lnTo>
                      <a:pt x="93" y="139"/>
                    </a:lnTo>
                    <a:lnTo>
                      <a:pt x="99" y="147"/>
                    </a:lnTo>
                    <a:lnTo>
                      <a:pt x="93" y="155"/>
                    </a:lnTo>
                    <a:lnTo>
                      <a:pt x="93" y="167"/>
                    </a:lnTo>
                    <a:lnTo>
                      <a:pt x="90" y="185"/>
                    </a:lnTo>
                    <a:lnTo>
                      <a:pt x="93" y="193"/>
                    </a:lnTo>
                    <a:lnTo>
                      <a:pt x="97" y="200"/>
                    </a:lnTo>
                    <a:lnTo>
                      <a:pt x="97" y="213"/>
                    </a:lnTo>
                    <a:lnTo>
                      <a:pt x="103" y="219"/>
                    </a:lnTo>
                    <a:lnTo>
                      <a:pt x="112" y="222"/>
                    </a:lnTo>
                    <a:lnTo>
                      <a:pt x="123" y="240"/>
                    </a:lnTo>
                    <a:lnTo>
                      <a:pt x="128" y="248"/>
                    </a:lnTo>
                    <a:lnTo>
                      <a:pt x="135" y="255"/>
                    </a:lnTo>
                    <a:lnTo>
                      <a:pt x="146" y="262"/>
                    </a:lnTo>
                    <a:lnTo>
                      <a:pt x="137" y="265"/>
                    </a:lnTo>
                    <a:lnTo>
                      <a:pt x="130" y="272"/>
                    </a:lnTo>
                    <a:lnTo>
                      <a:pt x="133" y="282"/>
                    </a:lnTo>
                    <a:lnTo>
                      <a:pt x="128" y="292"/>
                    </a:lnTo>
                    <a:lnTo>
                      <a:pt x="115" y="292"/>
                    </a:lnTo>
                    <a:lnTo>
                      <a:pt x="110" y="300"/>
                    </a:lnTo>
                    <a:lnTo>
                      <a:pt x="108" y="310"/>
                    </a:lnTo>
                    <a:lnTo>
                      <a:pt x="103" y="319"/>
                    </a:lnTo>
                    <a:lnTo>
                      <a:pt x="92" y="320"/>
                    </a:lnTo>
                    <a:lnTo>
                      <a:pt x="85" y="322"/>
                    </a:lnTo>
                    <a:lnTo>
                      <a:pt x="86" y="327"/>
                    </a:lnTo>
                    <a:lnTo>
                      <a:pt x="72" y="339"/>
                    </a:lnTo>
                    <a:lnTo>
                      <a:pt x="66" y="347"/>
                    </a:lnTo>
                    <a:lnTo>
                      <a:pt x="61" y="352"/>
                    </a:lnTo>
                    <a:lnTo>
                      <a:pt x="65" y="361"/>
                    </a:lnTo>
                    <a:lnTo>
                      <a:pt x="61" y="374"/>
                    </a:lnTo>
                    <a:lnTo>
                      <a:pt x="70" y="379"/>
                    </a:lnTo>
                    <a:lnTo>
                      <a:pt x="75" y="384"/>
                    </a:lnTo>
                    <a:lnTo>
                      <a:pt x="83" y="394"/>
                    </a:lnTo>
                    <a:lnTo>
                      <a:pt x="90" y="397"/>
                    </a:lnTo>
                    <a:lnTo>
                      <a:pt x="97" y="394"/>
                    </a:lnTo>
                    <a:lnTo>
                      <a:pt x="103" y="381"/>
                    </a:lnTo>
                    <a:lnTo>
                      <a:pt x="115" y="384"/>
                    </a:lnTo>
                    <a:lnTo>
                      <a:pt x="119" y="394"/>
                    </a:lnTo>
                    <a:lnTo>
                      <a:pt x="126" y="399"/>
                    </a:lnTo>
                    <a:lnTo>
                      <a:pt x="125" y="408"/>
                    </a:lnTo>
                    <a:lnTo>
                      <a:pt x="117" y="417"/>
                    </a:lnTo>
                    <a:lnTo>
                      <a:pt x="115" y="427"/>
                    </a:lnTo>
                    <a:lnTo>
                      <a:pt x="117" y="437"/>
                    </a:lnTo>
                    <a:lnTo>
                      <a:pt x="128" y="441"/>
                    </a:lnTo>
                    <a:lnTo>
                      <a:pt x="141" y="437"/>
                    </a:lnTo>
                    <a:lnTo>
                      <a:pt x="148" y="434"/>
                    </a:lnTo>
                    <a:lnTo>
                      <a:pt x="150" y="442"/>
                    </a:lnTo>
                    <a:lnTo>
                      <a:pt x="146" y="452"/>
                    </a:lnTo>
                    <a:lnTo>
                      <a:pt x="148" y="461"/>
                    </a:lnTo>
                    <a:lnTo>
                      <a:pt x="163" y="466"/>
                    </a:lnTo>
                    <a:lnTo>
                      <a:pt x="152" y="475"/>
                    </a:lnTo>
                    <a:lnTo>
                      <a:pt x="148" y="482"/>
                    </a:lnTo>
                    <a:lnTo>
                      <a:pt x="155" y="490"/>
                    </a:lnTo>
                    <a:lnTo>
                      <a:pt x="163" y="494"/>
                    </a:lnTo>
                    <a:lnTo>
                      <a:pt x="146" y="510"/>
                    </a:lnTo>
                    <a:lnTo>
                      <a:pt x="141" y="519"/>
                    </a:lnTo>
                    <a:lnTo>
                      <a:pt x="150" y="526"/>
                    </a:lnTo>
                    <a:lnTo>
                      <a:pt x="150" y="535"/>
                    </a:lnTo>
                    <a:lnTo>
                      <a:pt x="152" y="544"/>
                    </a:lnTo>
                    <a:lnTo>
                      <a:pt x="155" y="554"/>
                    </a:lnTo>
                    <a:lnTo>
                      <a:pt x="163" y="559"/>
                    </a:lnTo>
                    <a:lnTo>
                      <a:pt x="179" y="564"/>
                    </a:lnTo>
                    <a:lnTo>
                      <a:pt x="186" y="569"/>
                    </a:lnTo>
                    <a:lnTo>
                      <a:pt x="197" y="577"/>
                    </a:lnTo>
                    <a:lnTo>
                      <a:pt x="205" y="579"/>
                    </a:lnTo>
                    <a:lnTo>
                      <a:pt x="208" y="594"/>
                    </a:lnTo>
                    <a:lnTo>
                      <a:pt x="205" y="602"/>
                    </a:lnTo>
                    <a:lnTo>
                      <a:pt x="193" y="609"/>
                    </a:lnTo>
                  </a:path>
                </a:pathLst>
              </a:custGeom>
              <a:solidFill>
                <a:srgbClr val="E8E8E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05" name="Freeform 24"/>
              <p:cNvSpPr>
                <a:spLocks/>
              </p:cNvSpPr>
              <p:nvPr/>
            </p:nvSpPr>
            <p:spPr bwMode="auto">
              <a:xfrm>
                <a:off x="5758323" y="2155881"/>
                <a:ext cx="353288" cy="785292"/>
              </a:xfrm>
              <a:custGeom>
                <a:avLst/>
                <a:gdLst/>
                <a:ahLst/>
                <a:cxnLst>
                  <a:cxn ang="0">
                    <a:pos x="409" y="859"/>
                  </a:cxn>
                  <a:cxn ang="0">
                    <a:pos x="307" y="866"/>
                  </a:cxn>
                  <a:cxn ang="0">
                    <a:pos x="230" y="866"/>
                  </a:cxn>
                  <a:cxn ang="0">
                    <a:pos x="150" y="871"/>
                  </a:cxn>
                  <a:cxn ang="0">
                    <a:pos x="147" y="790"/>
                  </a:cxn>
                  <a:cxn ang="0">
                    <a:pos x="103" y="794"/>
                  </a:cxn>
                  <a:cxn ang="0">
                    <a:pos x="93" y="578"/>
                  </a:cxn>
                  <a:cxn ang="0">
                    <a:pos x="90" y="518"/>
                  </a:cxn>
                  <a:cxn ang="0">
                    <a:pos x="85" y="383"/>
                  </a:cxn>
                  <a:cxn ang="0">
                    <a:pos x="83" y="321"/>
                  </a:cxn>
                  <a:cxn ang="0">
                    <a:pos x="0" y="326"/>
                  </a:cxn>
                  <a:cxn ang="0">
                    <a:pos x="0" y="247"/>
                  </a:cxn>
                  <a:cxn ang="0">
                    <a:pos x="37" y="247"/>
                  </a:cxn>
                  <a:cxn ang="0">
                    <a:pos x="37" y="234"/>
                  </a:cxn>
                  <a:cxn ang="0">
                    <a:pos x="35" y="163"/>
                  </a:cxn>
                  <a:cxn ang="0">
                    <a:pos x="77" y="161"/>
                  </a:cxn>
                  <a:cxn ang="0">
                    <a:pos x="73" y="80"/>
                  </a:cxn>
                  <a:cxn ang="0">
                    <a:pos x="119" y="80"/>
                  </a:cxn>
                  <a:cxn ang="0">
                    <a:pos x="113" y="8"/>
                  </a:cxn>
                  <a:cxn ang="0">
                    <a:pos x="370" y="0"/>
                  </a:cxn>
                  <a:cxn ang="0">
                    <a:pos x="375" y="139"/>
                  </a:cxn>
                  <a:cxn ang="0">
                    <a:pos x="387" y="443"/>
                  </a:cxn>
                  <a:cxn ang="0">
                    <a:pos x="401" y="727"/>
                  </a:cxn>
                  <a:cxn ang="0">
                    <a:pos x="409" y="859"/>
                  </a:cxn>
                </a:cxnLst>
                <a:rect l="0" t="0" r="r" b="b"/>
                <a:pathLst>
                  <a:path w="410" h="872">
                    <a:moveTo>
                      <a:pt x="409" y="859"/>
                    </a:moveTo>
                    <a:lnTo>
                      <a:pt x="307" y="866"/>
                    </a:lnTo>
                    <a:lnTo>
                      <a:pt x="230" y="866"/>
                    </a:lnTo>
                    <a:lnTo>
                      <a:pt x="150" y="871"/>
                    </a:lnTo>
                    <a:lnTo>
                      <a:pt x="147" y="790"/>
                    </a:lnTo>
                    <a:lnTo>
                      <a:pt x="103" y="794"/>
                    </a:lnTo>
                    <a:lnTo>
                      <a:pt x="93" y="578"/>
                    </a:lnTo>
                    <a:lnTo>
                      <a:pt x="90" y="518"/>
                    </a:lnTo>
                    <a:lnTo>
                      <a:pt x="85" y="383"/>
                    </a:lnTo>
                    <a:lnTo>
                      <a:pt x="83" y="321"/>
                    </a:lnTo>
                    <a:lnTo>
                      <a:pt x="0" y="326"/>
                    </a:lnTo>
                    <a:lnTo>
                      <a:pt x="0" y="247"/>
                    </a:lnTo>
                    <a:lnTo>
                      <a:pt x="37" y="247"/>
                    </a:lnTo>
                    <a:lnTo>
                      <a:pt x="37" y="234"/>
                    </a:lnTo>
                    <a:lnTo>
                      <a:pt x="35" y="163"/>
                    </a:lnTo>
                    <a:lnTo>
                      <a:pt x="77" y="161"/>
                    </a:lnTo>
                    <a:lnTo>
                      <a:pt x="73" y="80"/>
                    </a:lnTo>
                    <a:lnTo>
                      <a:pt x="119" y="80"/>
                    </a:lnTo>
                    <a:lnTo>
                      <a:pt x="113" y="8"/>
                    </a:lnTo>
                    <a:lnTo>
                      <a:pt x="370" y="0"/>
                    </a:lnTo>
                    <a:lnTo>
                      <a:pt x="375" y="139"/>
                    </a:lnTo>
                    <a:lnTo>
                      <a:pt x="387" y="443"/>
                    </a:lnTo>
                    <a:lnTo>
                      <a:pt x="401" y="727"/>
                    </a:lnTo>
                    <a:lnTo>
                      <a:pt x="409" y="859"/>
                    </a:lnTo>
                  </a:path>
                </a:pathLst>
              </a:custGeom>
              <a:solidFill>
                <a:srgbClr val="349D96"/>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06" name="Freeform 25"/>
              <p:cNvSpPr>
                <a:spLocks/>
              </p:cNvSpPr>
              <p:nvPr/>
            </p:nvSpPr>
            <p:spPr bwMode="auto">
              <a:xfrm>
                <a:off x="3141404" y="4315433"/>
                <a:ext cx="435147" cy="682627"/>
              </a:xfrm>
              <a:custGeom>
                <a:avLst/>
                <a:gdLst/>
                <a:ahLst/>
                <a:cxnLst>
                  <a:cxn ang="0">
                    <a:pos x="504" y="6"/>
                  </a:cxn>
                  <a:cxn ang="0">
                    <a:pos x="499" y="315"/>
                  </a:cxn>
                  <a:cxn ang="0">
                    <a:pos x="437" y="314"/>
                  </a:cxn>
                  <a:cxn ang="0">
                    <a:pos x="437" y="482"/>
                  </a:cxn>
                  <a:cxn ang="0">
                    <a:pos x="437" y="552"/>
                  </a:cxn>
                  <a:cxn ang="0">
                    <a:pos x="504" y="552"/>
                  </a:cxn>
                  <a:cxn ang="0">
                    <a:pos x="494" y="554"/>
                  </a:cxn>
                  <a:cxn ang="0">
                    <a:pos x="487" y="560"/>
                  </a:cxn>
                  <a:cxn ang="0">
                    <a:pos x="487" y="572"/>
                  </a:cxn>
                  <a:cxn ang="0">
                    <a:pos x="494" y="582"/>
                  </a:cxn>
                  <a:cxn ang="0">
                    <a:pos x="496" y="592"/>
                  </a:cxn>
                  <a:cxn ang="0">
                    <a:pos x="494" y="605"/>
                  </a:cxn>
                  <a:cxn ang="0">
                    <a:pos x="422" y="622"/>
                  </a:cxn>
                  <a:cxn ang="0">
                    <a:pos x="396" y="620"/>
                  </a:cxn>
                  <a:cxn ang="0">
                    <a:pos x="369" y="630"/>
                  </a:cxn>
                  <a:cxn ang="0">
                    <a:pos x="349" y="630"/>
                  </a:cxn>
                  <a:cxn ang="0">
                    <a:pos x="300" y="620"/>
                  </a:cxn>
                  <a:cxn ang="0">
                    <a:pos x="289" y="622"/>
                  </a:cxn>
                  <a:cxn ang="0">
                    <a:pos x="262" y="630"/>
                  </a:cxn>
                  <a:cxn ang="0">
                    <a:pos x="237" y="650"/>
                  </a:cxn>
                  <a:cxn ang="0">
                    <a:pos x="238" y="658"/>
                  </a:cxn>
                  <a:cxn ang="0">
                    <a:pos x="232" y="667"/>
                  </a:cxn>
                  <a:cxn ang="0">
                    <a:pos x="224" y="669"/>
                  </a:cxn>
                  <a:cxn ang="0">
                    <a:pos x="215" y="674"/>
                  </a:cxn>
                  <a:cxn ang="0">
                    <a:pos x="204" y="670"/>
                  </a:cxn>
                  <a:cxn ang="0">
                    <a:pos x="197" y="683"/>
                  </a:cxn>
                  <a:cxn ang="0">
                    <a:pos x="182" y="692"/>
                  </a:cxn>
                  <a:cxn ang="0">
                    <a:pos x="168" y="698"/>
                  </a:cxn>
                  <a:cxn ang="0">
                    <a:pos x="137" y="702"/>
                  </a:cxn>
                  <a:cxn ang="0">
                    <a:pos x="98" y="727"/>
                  </a:cxn>
                  <a:cxn ang="0">
                    <a:pos x="73" y="727"/>
                  </a:cxn>
                  <a:cxn ang="0">
                    <a:pos x="45" y="732"/>
                  </a:cxn>
                  <a:cxn ang="0">
                    <a:pos x="33" y="740"/>
                  </a:cxn>
                  <a:cxn ang="0">
                    <a:pos x="0" y="757"/>
                  </a:cxn>
                  <a:cxn ang="0">
                    <a:pos x="0" y="654"/>
                  </a:cxn>
                  <a:cxn ang="0">
                    <a:pos x="5" y="514"/>
                  </a:cxn>
                  <a:cxn ang="0">
                    <a:pos x="10" y="300"/>
                  </a:cxn>
                  <a:cxn ang="0">
                    <a:pos x="12" y="220"/>
                  </a:cxn>
                  <a:cxn ang="0">
                    <a:pos x="18" y="0"/>
                  </a:cxn>
                  <a:cxn ang="0">
                    <a:pos x="25" y="0"/>
                  </a:cxn>
                  <a:cxn ang="0">
                    <a:pos x="210" y="3"/>
                  </a:cxn>
                  <a:cxn ang="0">
                    <a:pos x="504" y="6"/>
                  </a:cxn>
                </a:cxnLst>
                <a:rect l="0" t="0" r="r" b="b"/>
                <a:pathLst>
                  <a:path w="505" h="758">
                    <a:moveTo>
                      <a:pt x="504" y="6"/>
                    </a:moveTo>
                    <a:lnTo>
                      <a:pt x="499" y="315"/>
                    </a:lnTo>
                    <a:lnTo>
                      <a:pt x="437" y="314"/>
                    </a:lnTo>
                    <a:lnTo>
                      <a:pt x="437" y="482"/>
                    </a:lnTo>
                    <a:lnTo>
                      <a:pt x="437" y="552"/>
                    </a:lnTo>
                    <a:lnTo>
                      <a:pt x="504" y="552"/>
                    </a:lnTo>
                    <a:lnTo>
                      <a:pt x="494" y="554"/>
                    </a:lnTo>
                    <a:lnTo>
                      <a:pt x="487" y="560"/>
                    </a:lnTo>
                    <a:lnTo>
                      <a:pt x="487" y="572"/>
                    </a:lnTo>
                    <a:lnTo>
                      <a:pt x="494" y="582"/>
                    </a:lnTo>
                    <a:lnTo>
                      <a:pt x="496" y="592"/>
                    </a:lnTo>
                    <a:lnTo>
                      <a:pt x="494" y="605"/>
                    </a:lnTo>
                    <a:lnTo>
                      <a:pt x="422" y="622"/>
                    </a:lnTo>
                    <a:lnTo>
                      <a:pt x="396" y="620"/>
                    </a:lnTo>
                    <a:lnTo>
                      <a:pt x="369" y="630"/>
                    </a:lnTo>
                    <a:lnTo>
                      <a:pt x="349" y="630"/>
                    </a:lnTo>
                    <a:lnTo>
                      <a:pt x="300" y="620"/>
                    </a:lnTo>
                    <a:lnTo>
                      <a:pt x="289" y="622"/>
                    </a:lnTo>
                    <a:lnTo>
                      <a:pt x="262" y="630"/>
                    </a:lnTo>
                    <a:lnTo>
                      <a:pt x="237" y="650"/>
                    </a:lnTo>
                    <a:lnTo>
                      <a:pt x="238" y="658"/>
                    </a:lnTo>
                    <a:lnTo>
                      <a:pt x="232" y="667"/>
                    </a:lnTo>
                    <a:lnTo>
                      <a:pt x="224" y="669"/>
                    </a:lnTo>
                    <a:lnTo>
                      <a:pt x="215" y="674"/>
                    </a:lnTo>
                    <a:lnTo>
                      <a:pt x="204" y="670"/>
                    </a:lnTo>
                    <a:lnTo>
                      <a:pt x="197" y="683"/>
                    </a:lnTo>
                    <a:lnTo>
                      <a:pt x="182" y="692"/>
                    </a:lnTo>
                    <a:lnTo>
                      <a:pt x="168" y="698"/>
                    </a:lnTo>
                    <a:lnTo>
                      <a:pt x="137" y="702"/>
                    </a:lnTo>
                    <a:lnTo>
                      <a:pt x="98" y="727"/>
                    </a:lnTo>
                    <a:lnTo>
                      <a:pt x="73" y="727"/>
                    </a:lnTo>
                    <a:lnTo>
                      <a:pt x="45" y="732"/>
                    </a:lnTo>
                    <a:lnTo>
                      <a:pt x="33" y="740"/>
                    </a:lnTo>
                    <a:lnTo>
                      <a:pt x="0" y="757"/>
                    </a:lnTo>
                    <a:lnTo>
                      <a:pt x="0" y="654"/>
                    </a:lnTo>
                    <a:lnTo>
                      <a:pt x="5" y="514"/>
                    </a:lnTo>
                    <a:lnTo>
                      <a:pt x="10" y="300"/>
                    </a:lnTo>
                    <a:lnTo>
                      <a:pt x="12" y="220"/>
                    </a:lnTo>
                    <a:lnTo>
                      <a:pt x="18" y="0"/>
                    </a:lnTo>
                    <a:lnTo>
                      <a:pt x="25" y="0"/>
                    </a:lnTo>
                    <a:lnTo>
                      <a:pt x="210" y="3"/>
                    </a:lnTo>
                    <a:lnTo>
                      <a:pt x="504" y="6"/>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07" name="Freeform 206"/>
              <p:cNvSpPr>
                <a:spLocks/>
              </p:cNvSpPr>
              <p:nvPr/>
            </p:nvSpPr>
            <p:spPr bwMode="auto">
              <a:xfrm>
                <a:off x="5681634" y="2928564"/>
                <a:ext cx="465307" cy="656511"/>
              </a:xfrm>
              <a:custGeom>
                <a:avLst/>
                <a:gdLst/>
                <a:ahLst/>
                <a:cxnLst>
                  <a:cxn ang="0">
                    <a:pos x="396" y="5"/>
                  </a:cxn>
                  <a:cxn ang="0">
                    <a:pos x="500" y="0"/>
                  </a:cxn>
                  <a:cxn ang="0">
                    <a:pos x="500" y="59"/>
                  </a:cxn>
                  <a:cxn ang="0">
                    <a:pos x="505" y="147"/>
                  </a:cxn>
                  <a:cxn ang="0">
                    <a:pos x="512" y="277"/>
                  </a:cxn>
                  <a:cxn ang="0">
                    <a:pos x="517" y="377"/>
                  </a:cxn>
                  <a:cxn ang="0">
                    <a:pos x="520" y="417"/>
                  </a:cxn>
                  <a:cxn ang="0">
                    <a:pos x="525" y="472"/>
                  </a:cxn>
                  <a:cxn ang="0">
                    <a:pos x="531" y="611"/>
                  </a:cxn>
                  <a:cxn ang="0">
                    <a:pos x="539" y="706"/>
                  </a:cxn>
                  <a:cxn ang="0">
                    <a:pos x="445" y="711"/>
                  </a:cxn>
                  <a:cxn ang="0">
                    <a:pos x="236" y="720"/>
                  </a:cxn>
                  <a:cxn ang="0">
                    <a:pos x="181" y="721"/>
                  </a:cxn>
                  <a:cxn ang="0">
                    <a:pos x="17" y="728"/>
                  </a:cxn>
                  <a:cxn ang="0">
                    <a:pos x="10" y="596"/>
                  </a:cxn>
                  <a:cxn ang="0">
                    <a:pos x="8" y="441"/>
                  </a:cxn>
                  <a:cxn ang="0">
                    <a:pos x="5" y="412"/>
                  </a:cxn>
                  <a:cxn ang="0">
                    <a:pos x="0" y="219"/>
                  </a:cxn>
                  <a:cxn ang="0">
                    <a:pos x="5" y="225"/>
                  </a:cxn>
                  <a:cxn ang="0">
                    <a:pos x="13" y="232"/>
                  </a:cxn>
                  <a:cxn ang="0">
                    <a:pos x="21" y="225"/>
                  </a:cxn>
                  <a:cxn ang="0">
                    <a:pos x="23" y="217"/>
                  </a:cxn>
                  <a:cxn ang="0">
                    <a:pos x="37" y="215"/>
                  </a:cxn>
                  <a:cxn ang="0">
                    <a:pos x="47" y="215"/>
                  </a:cxn>
                  <a:cxn ang="0">
                    <a:pos x="53" y="207"/>
                  </a:cxn>
                  <a:cxn ang="0">
                    <a:pos x="67" y="199"/>
                  </a:cxn>
                  <a:cxn ang="0">
                    <a:pos x="72" y="190"/>
                  </a:cxn>
                  <a:cxn ang="0">
                    <a:pos x="74" y="183"/>
                  </a:cxn>
                  <a:cxn ang="0">
                    <a:pos x="77" y="170"/>
                  </a:cxn>
                  <a:cxn ang="0">
                    <a:pos x="83" y="163"/>
                  </a:cxn>
                  <a:cxn ang="0">
                    <a:pos x="90" y="159"/>
                  </a:cxn>
                  <a:cxn ang="0">
                    <a:pos x="97" y="165"/>
                  </a:cxn>
                  <a:cxn ang="0">
                    <a:pos x="97" y="175"/>
                  </a:cxn>
                  <a:cxn ang="0">
                    <a:pos x="99" y="187"/>
                  </a:cxn>
                  <a:cxn ang="0">
                    <a:pos x="101" y="199"/>
                  </a:cxn>
                  <a:cxn ang="0">
                    <a:pos x="112" y="207"/>
                  </a:cxn>
                  <a:cxn ang="0">
                    <a:pos x="122" y="207"/>
                  </a:cxn>
                  <a:cxn ang="0">
                    <a:pos x="130" y="215"/>
                  </a:cxn>
                  <a:cxn ang="0">
                    <a:pos x="135" y="223"/>
                  </a:cxn>
                  <a:cxn ang="0">
                    <a:pos x="144" y="235"/>
                  </a:cxn>
                  <a:cxn ang="0">
                    <a:pos x="154" y="241"/>
                  </a:cxn>
                  <a:cxn ang="0">
                    <a:pos x="162" y="237"/>
                  </a:cxn>
                  <a:cxn ang="0">
                    <a:pos x="170" y="235"/>
                  </a:cxn>
                  <a:cxn ang="0">
                    <a:pos x="183" y="237"/>
                  </a:cxn>
                  <a:cxn ang="0">
                    <a:pos x="176" y="10"/>
                  </a:cxn>
                  <a:cxn ang="0">
                    <a:pos x="241" y="10"/>
                  </a:cxn>
                  <a:cxn ang="0">
                    <a:pos x="321" y="5"/>
                  </a:cxn>
                  <a:cxn ang="0">
                    <a:pos x="396" y="5"/>
                  </a:cxn>
                </a:cxnLst>
                <a:rect l="0" t="0" r="r" b="b"/>
                <a:pathLst>
                  <a:path w="540" h="729">
                    <a:moveTo>
                      <a:pt x="396" y="5"/>
                    </a:moveTo>
                    <a:lnTo>
                      <a:pt x="500" y="0"/>
                    </a:lnTo>
                    <a:lnTo>
                      <a:pt x="500" y="59"/>
                    </a:lnTo>
                    <a:lnTo>
                      <a:pt x="505" y="147"/>
                    </a:lnTo>
                    <a:lnTo>
                      <a:pt x="512" y="277"/>
                    </a:lnTo>
                    <a:lnTo>
                      <a:pt x="517" y="377"/>
                    </a:lnTo>
                    <a:lnTo>
                      <a:pt x="520" y="417"/>
                    </a:lnTo>
                    <a:lnTo>
                      <a:pt x="525" y="472"/>
                    </a:lnTo>
                    <a:lnTo>
                      <a:pt x="531" y="611"/>
                    </a:lnTo>
                    <a:lnTo>
                      <a:pt x="539" y="706"/>
                    </a:lnTo>
                    <a:lnTo>
                      <a:pt x="445" y="711"/>
                    </a:lnTo>
                    <a:lnTo>
                      <a:pt x="236" y="720"/>
                    </a:lnTo>
                    <a:lnTo>
                      <a:pt x="181" y="721"/>
                    </a:lnTo>
                    <a:lnTo>
                      <a:pt x="17" y="728"/>
                    </a:lnTo>
                    <a:lnTo>
                      <a:pt x="10" y="596"/>
                    </a:lnTo>
                    <a:lnTo>
                      <a:pt x="8" y="441"/>
                    </a:lnTo>
                    <a:lnTo>
                      <a:pt x="5" y="412"/>
                    </a:lnTo>
                    <a:lnTo>
                      <a:pt x="0" y="219"/>
                    </a:lnTo>
                    <a:lnTo>
                      <a:pt x="5" y="225"/>
                    </a:lnTo>
                    <a:lnTo>
                      <a:pt x="13" y="232"/>
                    </a:lnTo>
                    <a:lnTo>
                      <a:pt x="21" y="225"/>
                    </a:lnTo>
                    <a:lnTo>
                      <a:pt x="23" y="217"/>
                    </a:lnTo>
                    <a:lnTo>
                      <a:pt x="37" y="215"/>
                    </a:lnTo>
                    <a:lnTo>
                      <a:pt x="47" y="215"/>
                    </a:lnTo>
                    <a:lnTo>
                      <a:pt x="53" y="207"/>
                    </a:lnTo>
                    <a:lnTo>
                      <a:pt x="67" y="199"/>
                    </a:lnTo>
                    <a:lnTo>
                      <a:pt x="72" y="190"/>
                    </a:lnTo>
                    <a:lnTo>
                      <a:pt x="74" y="183"/>
                    </a:lnTo>
                    <a:lnTo>
                      <a:pt x="77" y="170"/>
                    </a:lnTo>
                    <a:lnTo>
                      <a:pt x="83" y="163"/>
                    </a:lnTo>
                    <a:lnTo>
                      <a:pt x="90" y="159"/>
                    </a:lnTo>
                    <a:lnTo>
                      <a:pt x="97" y="165"/>
                    </a:lnTo>
                    <a:lnTo>
                      <a:pt x="97" y="175"/>
                    </a:lnTo>
                    <a:lnTo>
                      <a:pt x="99" y="187"/>
                    </a:lnTo>
                    <a:lnTo>
                      <a:pt x="101" y="199"/>
                    </a:lnTo>
                    <a:lnTo>
                      <a:pt x="112" y="207"/>
                    </a:lnTo>
                    <a:lnTo>
                      <a:pt x="122" y="207"/>
                    </a:lnTo>
                    <a:lnTo>
                      <a:pt x="130" y="215"/>
                    </a:lnTo>
                    <a:lnTo>
                      <a:pt x="135" y="223"/>
                    </a:lnTo>
                    <a:lnTo>
                      <a:pt x="144" y="235"/>
                    </a:lnTo>
                    <a:lnTo>
                      <a:pt x="154" y="241"/>
                    </a:lnTo>
                    <a:lnTo>
                      <a:pt x="162" y="237"/>
                    </a:lnTo>
                    <a:lnTo>
                      <a:pt x="170" y="235"/>
                    </a:lnTo>
                    <a:lnTo>
                      <a:pt x="183" y="237"/>
                    </a:lnTo>
                    <a:lnTo>
                      <a:pt x="176" y="10"/>
                    </a:lnTo>
                    <a:lnTo>
                      <a:pt x="241" y="10"/>
                    </a:lnTo>
                    <a:lnTo>
                      <a:pt x="321" y="5"/>
                    </a:lnTo>
                    <a:lnTo>
                      <a:pt x="396" y="5"/>
                    </a:lnTo>
                  </a:path>
                </a:pathLst>
              </a:custGeom>
              <a:solidFill>
                <a:srgbClr val="E8E8E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08" name="Freeform 207"/>
              <p:cNvSpPr>
                <a:spLocks/>
              </p:cNvSpPr>
              <p:nvPr/>
            </p:nvSpPr>
            <p:spPr bwMode="auto">
              <a:xfrm>
                <a:off x="5349887" y="2164887"/>
                <a:ext cx="539411" cy="993322"/>
              </a:xfrm>
              <a:custGeom>
                <a:avLst/>
                <a:gdLst/>
                <a:ahLst/>
                <a:cxnLst>
                  <a:cxn ang="0">
                    <a:pos x="548" y="72"/>
                  </a:cxn>
                  <a:cxn ang="0">
                    <a:pos x="511" y="237"/>
                  </a:cxn>
                  <a:cxn ang="0">
                    <a:pos x="558" y="373"/>
                  </a:cxn>
                  <a:cxn ang="0">
                    <a:pos x="620" y="779"/>
                  </a:cxn>
                  <a:cxn ang="0">
                    <a:pos x="555" y="1085"/>
                  </a:cxn>
                  <a:cxn ang="0">
                    <a:pos x="518" y="1072"/>
                  </a:cxn>
                  <a:cxn ang="0">
                    <a:pos x="486" y="1048"/>
                  </a:cxn>
                  <a:cxn ang="0">
                    <a:pos x="473" y="1008"/>
                  </a:cxn>
                  <a:cxn ang="0">
                    <a:pos x="456" y="1039"/>
                  </a:cxn>
                  <a:cxn ang="0">
                    <a:pos x="423" y="1065"/>
                  </a:cxn>
                  <a:cxn ang="0">
                    <a:pos x="388" y="1074"/>
                  </a:cxn>
                  <a:cxn ang="0">
                    <a:pos x="361" y="1057"/>
                  </a:cxn>
                  <a:cxn ang="0">
                    <a:pos x="329" y="1060"/>
                  </a:cxn>
                  <a:cxn ang="0">
                    <a:pos x="277" y="1065"/>
                  </a:cxn>
                  <a:cxn ang="0">
                    <a:pos x="259" y="1090"/>
                  </a:cxn>
                  <a:cxn ang="0">
                    <a:pos x="215" y="1095"/>
                  </a:cxn>
                  <a:cxn ang="0">
                    <a:pos x="186" y="1067"/>
                  </a:cxn>
                  <a:cxn ang="0">
                    <a:pos x="168" y="1023"/>
                  </a:cxn>
                  <a:cxn ang="0">
                    <a:pos x="140" y="994"/>
                  </a:cxn>
                  <a:cxn ang="0">
                    <a:pos x="110" y="974"/>
                  </a:cxn>
                  <a:cxn ang="0">
                    <a:pos x="80" y="988"/>
                  </a:cxn>
                  <a:cxn ang="0">
                    <a:pos x="39" y="1015"/>
                  </a:cxn>
                  <a:cxn ang="0">
                    <a:pos x="28" y="977"/>
                  </a:cxn>
                  <a:cxn ang="0">
                    <a:pos x="17" y="930"/>
                  </a:cxn>
                  <a:cxn ang="0">
                    <a:pos x="32" y="877"/>
                  </a:cxn>
                  <a:cxn ang="0">
                    <a:pos x="90" y="867"/>
                  </a:cxn>
                  <a:cxn ang="0">
                    <a:pos x="105" y="840"/>
                  </a:cxn>
                  <a:cxn ang="0">
                    <a:pos x="93" y="799"/>
                  </a:cxn>
                  <a:cxn ang="0">
                    <a:pos x="128" y="783"/>
                  </a:cxn>
                  <a:cxn ang="0">
                    <a:pos x="128" y="737"/>
                  </a:cxn>
                  <a:cxn ang="0">
                    <a:pos x="152" y="670"/>
                  </a:cxn>
                  <a:cxn ang="0">
                    <a:pos x="133" y="632"/>
                  </a:cxn>
                  <a:cxn ang="0">
                    <a:pos x="122" y="575"/>
                  </a:cxn>
                  <a:cxn ang="0">
                    <a:pos x="112" y="530"/>
                  </a:cxn>
                  <a:cxn ang="0">
                    <a:pos x="112" y="492"/>
                  </a:cxn>
                  <a:cxn ang="0">
                    <a:pos x="133" y="450"/>
                  </a:cxn>
                  <a:cxn ang="0">
                    <a:pos x="150" y="419"/>
                  </a:cxn>
                  <a:cxn ang="0">
                    <a:pos x="152" y="375"/>
                  </a:cxn>
                  <a:cxn ang="0">
                    <a:pos x="168" y="339"/>
                  </a:cxn>
                  <a:cxn ang="0">
                    <a:pos x="160" y="303"/>
                  </a:cxn>
                  <a:cxn ang="0">
                    <a:pos x="150" y="263"/>
                  </a:cxn>
                  <a:cxn ang="0">
                    <a:pos x="147" y="237"/>
                  </a:cxn>
                  <a:cxn ang="0">
                    <a:pos x="137" y="217"/>
                  </a:cxn>
                  <a:cxn ang="0">
                    <a:pos x="122" y="181"/>
                  </a:cxn>
                  <a:cxn ang="0">
                    <a:pos x="97" y="135"/>
                  </a:cxn>
                  <a:cxn ang="0">
                    <a:pos x="97" y="101"/>
                  </a:cxn>
                  <a:cxn ang="0">
                    <a:pos x="90" y="48"/>
                  </a:cxn>
                  <a:cxn ang="0">
                    <a:pos x="85" y="21"/>
                  </a:cxn>
                </a:cxnLst>
                <a:rect l="0" t="0" r="r" b="b"/>
                <a:pathLst>
                  <a:path w="626" h="1103">
                    <a:moveTo>
                      <a:pt x="97" y="21"/>
                    </a:moveTo>
                    <a:lnTo>
                      <a:pt x="588" y="0"/>
                    </a:lnTo>
                    <a:lnTo>
                      <a:pt x="593" y="72"/>
                    </a:lnTo>
                    <a:lnTo>
                      <a:pt x="548" y="72"/>
                    </a:lnTo>
                    <a:lnTo>
                      <a:pt x="551" y="152"/>
                    </a:lnTo>
                    <a:lnTo>
                      <a:pt x="510" y="153"/>
                    </a:lnTo>
                    <a:lnTo>
                      <a:pt x="511" y="225"/>
                    </a:lnTo>
                    <a:lnTo>
                      <a:pt x="511" y="237"/>
                    </a:lnTo>
                    <a:lnTo>
                      <a:pt x="473" y="237"/>
                    </a:lnTo>
                    <a:lnTo>
                      <a:pt x="473" y="315"/>
                    </a:lnTo>
                    <a:lnTo>
                      <a:pt x="557" y="312"/>
                    </a:lnTo>
                    <a:lnTo>
                      <a:pt x="558" y="373"/>
                    </a:lnTo>
                    <a:lnTo>
                      <a:pt x="564" y="510"/>
                    </a:lnTo>
                    <a:lnTo>
                      <a:pt x="568" y="568"/>
                    </a:lnTo>
                    <a:lnTo>
                      <a:pt x="577" y="783"/>
                    </a:lnTo>
                    <a:lnTo>
                      <a:pt x="620" y="779"/>
                    </a:lnTo>
                    <a:lnTo>
                      <a:pt x="625" y="859"/>
                    </a:lnTo>
                    <a:lnTo>
                      <a:pt x="558" y="859"/>
                    </a:lnTo>
                    <a:lnTo>
                      <a:pt x="568" y="1087"/>
                    </a:lnTo>
                    <a:lnTo>
                      <a:pt x="555" y="1085"/>
                    </a:lnTo>
                    <a:lnTo>
                      <a:pt x="548" y="1087"/>
                    </a:lnTo>
                    <a:lnTo>
                      <a:pt x="536" y="1090"/>
                    </a:lnTo>
                    <a:lnTo>
                      <a:pt x="528" y="1085"/>
                    </a:lnTo>
                    <a:lnTo>
                      <a:pt x="518" y="1072"/>
                    </a:lnTo>
                    <a:lnTo>
                      <a:pt x="513" y="1065"/>
                    </a:lnTo>
                    <a:lnTo>
                      <a:pt x="506" y="1055"/>
                    </a:lnTo>
                    <a:lnTo>
                      <a:pt x="495" y="1055"/>
                    </a:lnTo>
                    <a:lnTo>
                      <a:pt x="486" y="1048"/>
                    </a:lnTo>
                    <a:lnTo>
                      <a:pt x="484" y="1037"/>
                    </a:lnTo>
                    <a:lnTo>
                      <a:pt x="483" y="1025"/>
                    </a:lnTo>
                    <a:lnTo>
                      <a:pt x="483" y="1014"/>
                    </a:lnTo>
                    <a:lnTo>
                      <a:pt x="473" y="1008"/>
                    </a:lnTo>
                    <a:lnTo>
                      <a:pt x="468" y="1012"/>
                    </a:lnTo>
                    <a:lnTo>
                      <a:pt x="461" y="1019"/>
                    </a:lnTo>
                    <a:lnTo>
                      <a:pt x="459" y="1032"/>
                    </a:lnTo>
                    <a:lnTo>
                      <a:pt x="456" y="1039"/>
                    </a:lnTo>
                    <a:lnTo>
                      <a:pt x="449" y="1048"/>
                    </a:lnTo>
                    <a:lnTo>
                      <a:pt x="439" y="1055"/>
                    </a:lnTo>
                    <a:lnTo>
                      <a:pt x="429" y="1065"/>
                    </a:lnTo>
                    <a:lnTo>
                      <a:pt x="423" y="1065"/>
                    </a:lnTo>
                    <a:lnTo>
                      <a:pt x="408" y="1067"/>
                    </a:lnTo>
                    <a:lnTo>
                      <a:pt x="406" y="1074"/>
                    </a:lnTo>
                    <a:lnTo>
                      <a:pt x="399" y="1080"/>
                    </a:lnTo>
                    <a:lnTo>
                      <a:pt x="388" y="1074"/>
                    </a:lnTo>
                    <a:lnTo>
                      <a:pt x="384" y="1070"/>
                    </a:lnTo>
                    <a:lnTo>
                      <a:pt x="377" y="1065"/>
                    </a:lnTo>
                    <a:lnTo>
                      <a:pt x="371" y="1057"/>
                    </a:lnTo>
                    <a:lnTo>
                      <a:pt x="361" y="1057"/>
                    </a:lnTo>
                    <a:lnTo>
                      <a:pt x="353" y="1052"/>
                    </a:lnTo>
                    <a:lnTo>
                      <a:pt x="342" y="1052"/>
                    </a:lnTo>
                    <a:lnTo>
                      <a:pt x="335" y="1060"/>
                    </a:lnTo>
                    <a:lnTo>
                      <a:pt x="329" y="1060"/>
                    </a:lnTo>
                    <a:lnTo>
                      <a:pt x="319" y="1067"/>
                    </a:lnTo>
                    <a:lnTo>
                      <a:pt x="304" y="1070"/>
                    </a:lnTo>
                    <a:lnTo>
                      <a:pt x="286" y="1067"/>
                    </a:lnTo>
                    <a:lnTo>
                      <a:pt x="277" y="1065"/>
                    </a:lnTo>
                    <a:lnTo>
                      <a:pt x="272" y="1065"/>
                    </a:lnTo>
                    <a:lnTo>
                      <a:pt x="264" y="1072"/>
                    </a:lnTo>
                    <a:lnTo>
                      <a:pt x="259" y="1080"/>
                    </a:lnTo>
                    <a:lnTo>
                      <a:pt x="259" y="1090"/>
                    </a:lnTo>
                    <a:lnTo>
                      <a:pt x="241" y="1095"/>
                    </a:lnTo>
                    <a:lnTo>
                      <a:pt x="232" y="1102"/>
                    </a:lnTo>
                    <a:lnTo>
                      <a:pt x="222" y="1102"/>
                    </a:lnTo>
                    <a:lnTo>
                      <a:pt x="215" y="1095"/>
                    </a:lnTo>
                    <a:lnTo>
                      <a:pt x="210" y="1087"/>
                    </a:lnTo>
                    <a:lnTo>
                      <a:pt x="206" y="1080"/>
                    </a:lnTo>
                    <a:lnTo>
                      <a:pt x="200" y="1072"/>
                    </a:lnTo>
                    <a:lnTo>
                      <a:pt x="186" y="1067"/>
                    </a:lnTo>
                    <a:lnTo>
                      <a:pt x="186" y="1055"/>
                    </a:lnTo>
                    <a:lnTo>
                      <a:pt x="182" y="1047"/>
                    </a:lnTo>
                    <a:lnTo>
                      <a:pt x="175" y="1032"/>
                    </a:lnTo>
                    <a:lnTo>
                      <a:pt x="168" y="1023"/>
                    </a:lnTo>
                    <a:lnTo>
                      <a:pt x="157" y="1019"/>
                    </a:lnTo>
                    <a:lnTo>
                      <a:pt x="154" y="1008"/>
                    </a:lnTo>
                    <a:lnTo>
                      <a:pt x="147" y="1003"/>
                    </a:lnTo>
                    <a:lnTo>
                      <a:pt x="140" y="994"/>
                    </a:lnTo>
                    <a:lnTo>
                      <a:pt x="130" y="985"/>
                    </a:lnTo>
                    <a:lnTo>
                      <a:pt x="128" y="974"/>
                    </a:lnTo>
                    <a:lnTo>
                      <a:pt x="117" y="970"/>
                    </a:lnTo>
                    <a:lnTo>
                      <a:pt x="110" y="974"/>
                    </a:lnTo>
                    <a:lnTo>
                      <a:pt x="99" y="970"/>
                    </a:lnTo>
                    <a:lnTo>
                      <a:pt x="93" y="977"/>
                    </a:lnTo>
                    <a:lnTo>
                      <a:pt x="88" y="979"/>
                    </a:lnTo>
                    <a:lnTo>
                      <a:pt x="80" y="988"/>
                    </a:lnTo>
                    <a:lnTo>
                      <a:pt x="66" y="994"/>
                    </a:lnTo>
                    <a:lnTo>
                      <a:pt x="53" y="1008"/>
                    </a:lnTo>
                    <a:lnTo>
                      <a:pt x="48" y="1015"/>
                    </a:lnTo>
                    <a:lnTo>
                      <a:pt x="39" y="1015"/>
                    </a:lnTo>
                    <a:lnTo>
                      <a:pt x="39" y="1007"/>
                    </a:lnTo>
                    <a:lnTo>
                      <a:pt x="32" y="994"/>
                    </a:lnTo>
                    <a:lnTo>
                      <a:pt x="28" y="988"/>
                    </a:lnTo>
                    <a:lnTo>
                      <a:pt x="28" y="977"/>
                    </a:lnTo>
                    <a:lnTo>
                      <a:pt x="30" y="965"/>
                    </a:lnTo>
                    <a:lnTo>
                      <a:pt x="32" y="950"/>
                    </a:lnTo>
                    <a:lnTo>
                      <a:pt x="25" y="940"/>
                    </a:lnTo>
                    <a:lnTo>
                      <a:pt x="17" y="930"/>
                    </a:lnTo>
                    <a:lnTo>
                      <a:pt x="13" y="925"/>
                    </a:lnTo>
                    <a:lnTo>
                      <a:pt x="0" y="895"/>
                    </a:lnTo>
                    <a:lnTo>
                      <a:pt x="25" y="877"/>
                    </a:lnTo>
                    <a:lnTo>
                      <a:pt x="32" y="877"/>
                    </a:lnTo>
                    <a:lnTo>
                      <a:pt x="53" y="883"/>
                    </a:lnTo>
                    <a:lnTo>
                      <a:pt x="75" y="883"/>
                    </a:lnTo>
                    <a:lnTo>
                      <a:pt x="80" y="877"/>
                    </a:lnTo>
                    <a:lnTo>
                      <a:pt x="90" y="867"/>
                    </a:lnTo>
                    <a:lnTo>
                      <a:pt x="97" y="868"/>
                    </a:lnTo>
                    <a:lnTo>
                      <a:pt x="105" y="863"/>
                    </a:lnTo>
                    <a:lnTo>
                      <a:pt x="105" y="852"/>
                    </a:lnTo>
                    <a:lnTo>
                      <a:pt x="105" y="840"/>
                    </a:lnTo>
                    <a:lnTo>
                      <a:pt x="97" y="827"/>
                    </a:lnTo>
                    <a:lnTo>
                      <a:pt x="90" y="819"/>
                    </a:lnTo>
                    <a:lnTo>
                      <a:pt x="88" y="812"/>
                    </a:lnTo>
                    <a:lnTo>
                      <a:pt x="93" y="799"/>
                    </a:lnTo>
                    <a:lnTo>
                      <a:pt x="99" y="799"/>
                    </a:lnTo>
                    <a:lnTo>
                      <a:pt x="110" y="797"/>
                    </a:lnTo>
                    <a:lnTo>
                      <a:pt x="122" y="790"/>
                    </a:lnTo>
                    <a:lnTo>
                      <a:pt x="128" y="783"/>
                    </a:lnTo>
                    <a:lnTo>
                      <a:pt x="128" y="770"/>
                    </a:lnTo>
                    <a:lnTo>
                      <a:pt x="127" y="757"/>
                    </a:lnTo>
                    <a:lnTo>
                      <a:pt x="127" y="748"/>
                    </a:lnTo>
                    <a:lnTo>
                      <a:pt x="128" y="737"/>
                    </a:lnTo>
                    <a:lnTo>
                      <a:pt x="127" y="728"/>
                    </a:lnTo>
                    <a:lnTo>
                      <a:pt x="152" y="697"/>
                    </a:lnTo>
                    <a:lnTo>
                      <a:pt x="159" y="679"/>
                    </a:lnTo>
                    <a:lnTo>
                      <a:pt x="152" y="670"/>
                    </a:lnTo>
                    <a:lnTo>
                      <a:pt x="150" y="657"/>
                    </a:lnTo>
                    <a:lnTo>
                      <a:pt x="144" y="648"/>
                    </a:lnTo>
                    <a:lnTo>
                      <a:pt x="137" y="639"/>
                    </a:lnTo>
                    <a:lnTo>
                      <a:pt x="133" y="632"/>
                    </a:lnTo>
                    <a:lnTo>
                      <a:pt x="130" y="619"/>
                    </a:lnTo>
                    <a:lnTo>
                      <a:pt x="128" y="610"/>
                    </a:lnTo>
                    <a:lnTo>
                      <a:pt x="128" y="585"/>
                    </a:lnTo>
                    <a:lnTo>
                      <a:pt x="122" y="575"/>
                    </a:lnTo>
                    <a:lnTo>
                      <a:pt x="120" y="565"/>
                    </a:lnTo>
                    <a:lnTo>
                      <a:pt x="112" y="553"/>
                    </a:lnTo>
                    <a:lnTo>
                      <a:pt x="112" y="541"/>
                    </a:lnTo>
                    <a:lnTo>
                      <a:pt x="112" y="530"/>
                    </a:lnTo>
                    <a:lnTo>
                      <a:pt x="110" y="519"/>
                    </a:lnTo>
                    <a:lnTo>
                      <a:pt x="105" y="512"/>
                    </a:lnTo>
                    <a:lnTo>
                      <a:pt x="105" y="501"/>
                    </a:lnTo>
                    <a:lnTo>
                      <a:pt x="112" y="492"/>
                    </a:lnTo>
                    <a:lnTo>
                      <a:pt x="119" y="487"/>
                    </a:lnTo>
                    <a:lnTo>
                      <a:pt x="122" y="470"/>
                    </a:lnTo>
                    <a:lnTo>
                      <a:pt x="127" y="457"/>
                    </a:lnTo>
                    <a:lnTo>
                      <a:pt x="133" y="450"/>
                    </a:lnTo>
                    <a:lnTo>
                      <a:pt x="142" y="450"/>
                    </a:lnTo>
                    <a:lnTo>
                      <a:pt x="150" y="443"/>
                    </a:lnTo>
                    <a:lnTo>
                      <a:pt x="147" y="430"/>
                    </a:lnTo>
                    <a:lnTo>
                      <a:pt x="150" y="419"/>
                    </a:lnTo>
                    <a:lnTo>
                      <a:pt x="150" y="408"/>
                    </a:lnTo>
                    <a:lnTo>
                      <a:pt x="152" y="397"/>
                    </a:lnTo>
                    <a:lnTo>
                      <a:pt x="154" y="385"/>
                    </a:lnTo>
                    <a:lnTo>
                      <a:pt x="152" y="375"/>
                    </a:lnTo>
                    <a:lnTo>
                      <a:pt x="154" y="365"/>
                    </a:lnTo>
                    <a:lnTo>
                      <a:pt x="159" y="355"/>
                    </a:lnTo>
                    <a:lnTo>
                      <a:pt x="160" y="345"/>
                    </a:lnTo>
                    <a:lnTo>
                      <a:pt x="168" y="339"/>
                    </a:lnTo>
                    <a:lnTo>
                      <a:pt x="168" y="332"/>
                    </a:lnTo>
                    <a:lnTo>
                      <a:pt x="167" y="321"/>
                    </a:lnTo>
                    <a:lnTo>
                      <a:pt x="164" y="312"/>
                    </a:lnTo>
                    <a:lnTo>
                      <a:pt x="160" y="303"/>
                    </a:lnTo>
                    <a:lnTo>
                      <a:pt x="157" y="290"/>
                    </a:lnTo>
                    <a:lnTo>
                      <a:pt x="157" y="285"/>
                    </a:lnTo>
                    <a:lnTo>
                      <a:pt x="157" y="270"/>
                    </a:lnTo>
                    <a:lnTo>
                      <a:pt x="150" y="263"/>
                    </a:lnTo>
                    <a:lnTo>
                      <a:pt x="157" y="253"/>
                    </a:lnTo>
                    <a:lnTo>
                      <a:pt x="150" y="252"/>
                    </a:lnTo>
                    <a:lnTo>
                      <a:pt x="152" y="243"/>
                    </a:lnTo>
                    <a:lnTo>
                      <a:pt x="147" y="237"/>
                    </a:lnTo>
                    <a:lnTo>
                      <a:pt x="147" y="228"/>
                    </a:lnTo>
                    <a:lnTo>
                      <a:pt x="150" y="219"/>
                    </a:lnTo>
                    <a:lnTo>
                      <a:pt x="147" y="210"/>
                    </a:lnTo>
                    <a:lnTo>
                      <a:pt x="137" y="217"/>
                    </a:lnTo>
                    <a:lnTo>
                      <a:pt x="133" y="208"/>
                    </a:lnTo>
                    <a:lnTo>
                      <a:pt x="128" y="201"/>
                    </a:lnTo>
                    <a:lnTo>
                      <a:pt x="128" y="190"/>
                    </a:lnTo>
                    <a:lnTo>
                      <a:pt x="122" y="181"/>
                    </a:lnTo>
                    <a:lnTo>
                      <a:pt x="119" y="172"/>
                    </a:lnTo>
                    <a:lnTo>
                      <a:pt x="105" y="161"/>
                    </a:lnTo>
                    <a:lnTo>
                      <a:pt x="97" y="148"/>
                    </a:lnTo>
                    <a:lnTo>
                      <a:pt x="97" y="135"/>
                    </a:lnTo>
                    <a:lnTo>
                      <a:pt x="90" y="130"/>
                    </a:lnTo>
                    <a:lnTo>
                      <a:pt x="90" y="117"/>
                    </a:lnTo>
                    <a:lnTo>
                      <a:pt x="93" y="110"/>
                    </a:lnTo>
                    <a:lnTo>
                      <a:pt x="97" y="101"/>
                    </a:lnTo>
                    <a:lnTo>
                      <a:pt x="95" y="92"/>
                    </a:lnTo>
                    <a:lnTo>
                      <a:pt x="88" y="81"/>
                    </a:lnTo>
                    <a:lnTo>
                      <a:pt x="85" y="72"/>
                    </a:lnTo>
                    <a:lnTo>
                      <a:pt x="90" y="48"/>
                    </a:lnTo>
                    <a:lnTo>
                      <a:pt x="80" y="46"/>
                    </a:lnTo>
                    <a:lnTo>
                      <a:pt x="85" y="37"/>
                    </a:lnTo>
                    <a:lnTo>
                      <a:pt x="90" y="28"/>
                    </a:lnTo>
                    <a:lnTo>
                      <a:pt x="85" y="21"/>
                    </a:lnTo>
                    <a:lnTo>
                      <a:pt x="97" y="21"/>
                    </a:lnTo>
                  </a:path>
                </a:pathLst>
              </a:custGeom>
              <a:solidFill>
                <a:srgbClr val="349D96"/>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09" name="Freeform 208"/>
              <p:cNvSpPr>
                <a:spLocks/>
              </p:cNvSpPr>
              <p:nvPr/>
            </p:nvSpPr>
            <p:spPr bwMode="auto">
              <a:xfrm>
                <a:off x="2616641" y="3657121"/>
                <a:ext cx="568708" cy="353021"/>
              </a:xfrm>
              <a:custGeom>
                <a:avLst/>
                <a:gdLst/>
                <a:ahLst/>
                <a:cxnLst>
                  <a:cxn ang="0">
                    <a:pos x="388" y="201"/>
                  </a:cxn>
                  <a:cxn ang="0">
                    <a:pos x="406" y="197"/>
                  </a:cxn>
                  <a:cxn ang="0">
                    <a:pos x="411" y="202"/>
                  </a:cxn>
                  <a:cxn ang="0">
                    <a:pos x="418" y="215"/>
                  </a:cxn>
                  <a:cxn ang="0">
                    <a:pos x="426" y="234"/>
                  </a:cxn>
                  <a:cxn ang="0">
                    <a:pos x="442" y="241"/>
                  </a:cxn>
                  <a:cxn ang="0">
                    <a:pos x="458" y="252"/>
                  </a:cxn>
                  <a:cxn ang="0">
                    <a:pos x="466" y="270"/>
                  </a:cxn>
                  <a:cxn ang="0">
                    <a:pos x="471" y="289"/>
                  </a:cxn>
                  <a:cxn ang="0">
                    <a:pos x="489" y="296"/>
                  </a:cxn>
                  <a:cxn ang="0">
                    <a:pos x="504" y="312"/>
                  </a:cxn>
                  <a:cxn ang="0">
                    <a:pos x="526" y="319"/>
                  </a:cxn>
                  <a:cxn ang="0">
                    <a:pos x="546" y="316"/>
                  </a:cxn>
                  <a:cxn ang="0">
                    <a:pos x="571" y="321"/>
                  </a:cxn>
                  <a:cxn ang="0">
                    <a:pos x="582" y="332"/>
                  </a:cxn>
                  <a:cxn ang="0">
                    <a:pos x="591" y="354"/>
                  </a:cxn>
                  <a:cxn ang="0">
                    <a:pos x="600" y="372"/>
                  </a:cxn>
                  <a:cxn ang="0">
                    <a:pos x="616" y="388"/>
                  </a:cxn>
                  <a:cxn ang="0">
                    <a:pos x="636" y="383"/>
                  </a:cxn>
                  <a:cxn ang="0">
                    <a:pos x="654" y="386"/>
                  </a:cxn>
                  <a:cxn ang="0">
                    <a:pos x="356" y="386"/>
                  </a:cxn>
                  <a:cxn ang="0">
                    <a:pos x="110" y="381"/>
                  </a:cxn>
                  <a:cxn ang="0">
                    <a:pos x="21" y="352"/>
                  </a:cxn>
                  <a:cxn ang="0">
                    <a:pos x="28" y="170"/>
                  </a:cxn>
                  <a:cxn ang="0">
                    <a:pos x="0" y="167"/>
                  </a:cxn>
                  <a:cxn ang="0">
                    <a:pos x="5" y="88"/>
                  </a:cxn>
                  <a:cxn ang="0">
                    <a:pos x="88" y="75"/>
                  </a:cxn>
                  <a:cxn ang="0">
                    <a:pos x="106" y="70"/>
                  </a:cxn>
                  <a:cxn ang="0">
                    <a:pos x="133" y="60"/>
                  </a:cxn>
                  <a:cxn ang="0">
                    <a:pos x="138" y="39"/>
                  </a:cxn>
                  <a:cxn ang="0">
                    <a:pos x="161" y="33"/>
                  </a:cxn>
                  <a:cxn ang="0">
                    <a:pos x="181" y="8"/>
                  </a:cxn>
                  <a:cxn ang="0">
                    <a:pos x="188" y="12"/>
                  </a:cxn>
                  <a:cxn ang="0">
                    <a:pos x="175" y="39"/>
                  </a:cxn>
                  <a:cxn ang="0">
                    <a:pos x="164" y="73"/>
                  </a:cxn>
                  <a:cxn ang="0">
                    <a:pos x="144" y="88"/>
                  </a:cxn>
                  <a:cxn ang="0">
                    <a:pos x="151" y="92"/>
                  </a:cxn>
                  <a:cxn ang="0">
                    <a:pos x="177" y="73"/>
                  </a:cxn>
                  <a:cxn ang="0">
                    <a:pos x="184" y="40"/>
                  </a:cxn>
                  <a:cxn ang="0">
                    <a:pos x="188" y="65"/>
                  </a:cxn>
                  <a:cxn ang="0">
                    <a:pos x="181" y="90"/>
                  </a:cxn>
                  <a:cxn ang="0">
                    <a:pos x="191" y="112"/>
                  </a:cxn>
                  <a:cxn ang="0">
                    <a:pos x="201" y="115"/>
                  </a:cxn>
                  <a:cxn ang="0">
                    <a:pos x="210" y="75"/>
                  </a:cxn>
                  <a:cxn ang="0">
                    <a:pos x="208" y="35"/>
                  </a:cxn>
                  <a:cxn ang="0">
                    <a:pos x="246" y="33"/>
                  </a:cxn>
                  <a:cxn ang="0">
                    <a:pos x="248" y="70"/>
                  </a:cxn>
                  <a:cxn ang="0">
                    <a:pos x="251" y="52"/>
                  </a:cxn>
                  <a:cxn ang="0">
                    <a:pos x="251" y="13"/>
                  </a:cxn>
                  <a:cxn ang="0">
                    <a:pos x="273" y="33"/>
                  </a:cxn>
                  <a:cxn ang="0">
                    <a:pos x="284" y="59"/>
                  </a:cxn>
                  <a:cxn ang="0">
                    <a:pos x="302" y="73"/>
                  </a:cxn>
                  <a:cxn ang="0">
                    <a:pos x="338" y="88"/>
                  </a:cxn>
                  <a:cxn ang="0">
                    <a:pos x="333" y="108"/>
                  </a:cxn>
                  <a:cxn ang="0">
                    <a:pos x="342" y="125"/>
                  </a:cxn>
                  <a:cxn ang="0">
                    <a:pos x="348" y="148"/>
                  </a:cxn>
                  <a:cxn ang="0">
                    <a:pos x="356" y="167"/>
                  </a:cxn>
                  <a:cxn ang="0">
                    <a:pos x="374" y="174"/>
                  </a:cxn>
                  <a:cxn ang="0">
                    <a:pos x="374" y="188"/>
                  </a:cxn>
                </a:cxnLst>
                <a:rect l="0" t="0" r="r" b="b"/>
                <a:pathLst>
                  <a:path w="660" h="392">
                    <a:moveTo>
                      <a:pt x="381" y="197"/>
                    </a:moveTo>
                    <a:lnTo>
                      <a:pt x="388" y="201"/>
                    </a:lnTo>
                    <a:lnTo>
                      <a:pt x="391" y="194"/>
                    </a:lnTo>
                    <a:lnTo>
                      <a:pt x="406" y="197"/>
                    </a:lnTo>
                    <a:lnTo>
                      <a:pt x="413" y="194"/>
                    </a:lnTo>
                    <a:lnTo>
                      <a:pt x="411" y="202"/>
                    </a:lnTo>
                    <a:lnTo>
                      <a:pt x="422" y="207"/>
                    </a:lnTo>
                    <a:lnTo>
                      <a:pt x="418" y="215"/>
                    </a:lnTo>
                    <a:lnTo>
                      <a:pt x="422" y="222"/>
                    </a:lnTo>
                    <a:lnTo>
                      <a:pt x="426" y="234"/>
                    </a:lnTo>
                    <a:lnTo>
                      <a:pt x="436" y="237"/>
                    </a:lnTo>
                    <a:lnTo>
                      <a:pt x="442" y="241"/>
                    </a:lnTo>
                    <a:lnTo>
                      <a:pt x="449" y="250"/>
                    </a:lnTo>
                    <a:lnTo>
                      <a:pt x="458" y="252"/>
                    </a:lnTo>
                    <a:lnTo>
                      <a:pt x="469" y="257"/>
                    </a:lnTo>
                    <a:lnTo>
                      <a:pt x="466" y="270"/>
                    </a:lnTo>
                    <a:lnTo>
                      <a:pt x="471" y="279"/>
                    </a:lnTo>
                    <a:lnTo>
                      <a:pt x="471" y="289"/>
                    </a:lnTo>
                    <a:lnTo>
                      <a:pt x="476" y="296"/>
                    </a:lnTo>
                    <a:lnTo>
                      <a:pt x="489" y="296"/>
                    </a:lnTo>
                    <a:lnTo>
                      <a:pt x="494" y="304"/>
                    </a:lnTo>
                    <a:lnTo>
                      <a:pt x="504" y="312"/>
                    </a:lnTo>
                    <a:lnTo>
                      <a:pt x="514" y="314"/>
                    </a:lnTo>
                    <a:lnTo>
                      <a:pt x="526" y="319"/>
                    </a:lnTo>
                    <a:lnTo>
                      <a:pt x="540" y="319"/>
                    </a:lnTo>
                    <a:lnTo>
                      <a:pt x="546" y="316"/>
                    </a:lnTo>
                    <a:lnTo>
                      <a:pt x="562" y="321"/>
                    </a:lnTo>
                    <a:lnTo>
                      <a:pt x="571" y="321"/>
                    </a:lnTo>
                    <a:lnTo>
                      <a:pt x="578" y="324"/>
                    </a:lnTo>
                    <a:lnTo>
                      <a:pt x="582" y="332"/>
                    </a:lnTo>
                    <a:lnTo>
                      <a:pt x="591" y="336"/>
                    </a:lnTo>
                    <a:lnTo>
                      <a:pt x="591" y="354"/>
                    </a:lnTo>
                    <a:lnTo>
                      <a:pt x="589" y="366"/>
                    </a:lnTo>
                    <a:lnTo>
                      <a:pt x="600" y="372"/>
                    </a:lnTo>
                    <a:lnTo>
                      <a:pt x="609" y="381"/>
                    </a:lnTo>
                    <a:lnTo>
                      <a:pt x="616" y="388"/>
                    </a:lnTo>
                    <a:lnTo>
                      <a:pt x="629" y="383"/>
                    </a:lnTo>
                    <a:lnTo>
                      <a:pt x="636" y="383"/>
                    </a:lnTo>
                    <a:lnTo>
                      <a:pt x="645" y="386"/>
                    </a:lnTo>
                    <a:lnTo>
                      <a:pt x="654" y="386"/>
                    </a:lnTo>
                    <a:lnTo>
                      <a:pt x="659" y="391"/>
                    </a:lnTo>
                    <a:lnTo>
                      <a:pt x="356" y="386"/>
                    </a:lnTo>
                    <a:lnTo>
                      <a:pt x="196" y="383"/>
                    </a:lnTo>
                    <a:lnTo>
                      <a:pt x="110" y="381"/>
                    </a:lnTo>
                    <a:lnTo>
                      <a:pt x="21" y="377"/>
                    </a:lnTo>
                    <a:lnTo>
                      <a:pt x="21" y="352"/>
                    </a:lnTo>
                    <a:lnTo>
                      <a:pt x="25" y="257"/>
                    </a:lnTo>
                    <a:lnTo>
                      <a:pt x="28" y="170"/>
                    </a:lnTo>
                    <a:lnTo>
                      <a:pt x="8" y="170"/>
                    </a:lnTo>
                    <a:lnTo>
                      <a:pt x="0" y="167"/>
                    </a:lnTo>
                    <a:lnTo>
                      <a:pt x="0" y="152"/>
                    </a:lnTo>
                    <a:lnTo>
                      <a:pt x="5" y="88"/>
                    </a:lnTo>
                    <a:lnTo>
                      <a:pt x="88" y="90"/>
                    </a:lnTo>
                    <a:lnTo>
                      <a:pt x="88" y="75"/>
                    </a:lnTo>
                    <a:lnTo>
                      <a:pt x="91" y="70"/>
                    </a:lnTo>
                    <a:lnTo>
                      <a:pt x="106" y="70"/>
                    </a:lnTo>
                    <a:lnTo>
                      <a:pt x="121" y="67"/>
                    </a:lnTo>
                    <a:lnTo>
                      <a:pt x="133" y="60"/>
                    </a:lnTo>
                    <a:lnTo>
                      <a:pt x="138" y="52"/>
                    </a:lnTo>
                    <a:lnTo>
                      <a:pt x="138" y="39"/>
                    </a:lnTo>
                    <a:lnTo>
                      <a:pt x="148" y="35"/>
                    </a:lnTo>
                    <a:lnTo>
                      <a:pt x="161" y="33"/>
                    </a:lnTo>
                    <a:lnTo>
                      <a:pt x="173" y="21"/>
                    </a:lnTo>
                    <a:lnTo>
                      <a:pt x="181" y="8"/>
                    </a:lnTo>
                    <a:lnTo>
                      <a:pt x="183" y="0"/>
                    </a:lnTo>
                    <a:lnTo>
                      <a:pt x="188" y="12"/>
                    </a:lnTo>
                    <a:lnTo>
                      <a:pt x="191" y="23"/>
                    </a:lnTo>
                    <a:lnTo>
                      <a:pt x="175" y="39"/>
                    </a:lnTo>
                    <a:lnTo>
                      <a:pt x="163" y="60"/>
                    </a:lnTo>
                    <a:lnTo>
                      <a:pt x="164" y="73"/>
                    </a:lnTo>
                    <a:lnTo>
                      <a:pt x="155" y="75"/>
                    </a:lnTo>
                    <a:lnTo>
                      <a:pt x="144" y="88"/>
                    </a:lnTo>
                    <a:lnTo>
                      <a:pt x="133" y="100"/>
                    </a:lnTo>
                    <a:lnTo>
                      <a:pt x="151" y="92"/>
                    </a:lnTo>
                    <a:lnTo>
                      <a:pt x="170" y="83"/>
                    </a:lnTo>
                    <a:lnTo>
                      <a:pt x="177" y="73"/>
                    </a:lnTo>
                    <a:lnTo>
                      <a:pt x="175" y="59"/>
                    </a:lnTo>
                    <a:lnTo>
                      <a:pt x="184" y="40"/>
                    </a:lnTo>
                    <a:lnTo>
                      <a:pt x="188" y="55"/>
                    </a:lnTo>
                    <a:lnTo>
                      <a:pt x="188" y="65"/>
                    </a:lnTo>
                    <a:lnTo>
                      <a:pt x="184" y="75"/>
                    </a:lnTo>
                    <a:lnTo>
                      <a:pt x="181" y="90"/>
                    </a:lnTo>
                    <a:lnTo>
                      <a:pt x="186" y="100"/>
                    </a:lnTo>
                    <a:lnTo>
                      <a:pt x="191" y="112"/>
                    </a:lnTo>
                    <a:lnTo>
                      <a:pt x="193" y="125"/>
                    </a:lnTo>
                    <a:lnTo>
                      <a:pt x="201" y="115"/>
                    </a:lnTo>
                    <a:lnTo>
                      <a:pt x="206" y="108"/>
                    </a:lnTo>
                    <a:lnTo>
                      <a:pt x="210" y="75"/>
                    </a:lnTo>
                    <a:lnTo>
                      <a:pt x="201" y="46"/>
                    </a:lnTo>
                    <a:lnTo>
                      <a:pt x="208" y="35"/>
                    </a:lnTo>
                    <a:lnTo>
                      <a:pt x="236" y="17"/>
                    </a:lnTo>
                    <a:lnTo>
                      <a:pt x="246" y="33"/>
                    </a:lnTo>
                    <a:lnTo>
                      <a:pt x="243" y="50"/>
                    </a:lnTo>
                    <a:lnTo>
                      <a:pt x="248" y="70"/>
                    </a:lnTo>
                    <a:lnTo>
                      <a:pt x="255" y="60"/>
                    </a:lnTo>
                    <a:lnTo>
                      <a:pt x="251" y="52"/>
                    </a:lnTo>
                    <a:lnTo>
                      <a:pt x="255" y="23"/>
                    </a:lnTo>
                    <a:lnTo>
                      <a:pt x="251" y="13"/>
                    </a:lnTo>
                    <a:lnTo>
                      <a:pt x="266" y="21"/>
                    </a:lnTo>
                    <a:lnTo>
                      <a:pt x="273" y="33"/>
                    </a:lnTo>
                    <a:lnTo>
                      <a:pt x="276" y="52"/>
                    </a:lnTo>
                    <a:lnTo>
                      <a:pt x="284" y="59"/>
                    </a:lnTo>
                    <a:lnTo>
                      <a:pt x="293" y="60"/>
                    </a:lnTo>
                    <a:lnTo>
                      <a:pt x="302" y="73"/>
                    </a:lnTo>
                    <a:lnTo>
                      <a:pt x="318" y="83"/>
                    </a:lnTo>
                    <a:lnTo>
                      <a:pt x="338" y="88"/>
                    </a:lnTo>
                    <a:lnTo>
                      <a:pt x="333" y="95"/>
                    </a:lnTo>
                    <a:lnTo>
                      <a:pt x="333" y="108"/>
                    </a:lnTo>
                    <a:lnTo>
                      <a:pt x="336" y="115"/>
                    </a:lnTo>
                    <a:lnTo>
                      <a:pt x="342" y="125"/>
                    </a:lnTo>
                    <a:lnTo>
                      <a:pt x="348" y="137"/>
                    </a:lnTo>
                    <a:lnTo>
                      <a:pt x="348" y="148"/>
                    </a:lnTo>
                    <a:lnTo>
                      <a:pt x="351" y="155"/>
                    </a:lnTo>
                    <a:lnTo>
                      <a:pt x="356" y="167"/>
                    </a:lnTo>
                    <a:lnTo>
                      <a:pt x="368" y="170"/>
                    </a:lnTo>
                    <a:lnTo>
                      <a:pt x="374" y="174"/>
                    </a:lnTo>
                    <a:lnTo>
                      <a:pt x="381" y="182"/>
                    </a:lnTo>
                    <a:lnTo>
                      <a:pt x="374" y="188"/>
                    </a:lnTo>
                    <a:lnTo>
                      <a:pt x="381" y="197"/>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10" name="Freeform 209"/>
              <p:cNvSpPr>
                <a:spLocks/>
              </p:cNvSpPr>
              <p:nvPr/>
            </p:nvSpPr>
            <p:spPr bwMode="auto">
              <a:xfrm>
                <a:off x="5019002" y="4129016"/>
                <a:ext cx="612654" cy="498912"/>
              </a:xfrm>
              <a:custGeom>
                <a:avLst/>
                <a:gdLst/>
                <a:ahLst/>
                <a:cxnLst>
                  <a:cxn ang="0">
                    <a:pos x="25" y="349"/>
                  </a:cxn>
                  <a:cxn ang="0">
                    <a:pos x="45" y="339"/>
                  </a:cxn>
                  <a:cxn ang="0">
                    <a:pos x="119" y="326"/>
                  </a:cxn>
                  <a:cxn ang="0">
                    <a:pos x="130" y="311"/>
                  </a:cxn>
                  <a:cxn ang="0">
                    <a:pos x="142" y="294"/>
                  </a:cxn>
                  <a:cxn ang="0">
                    <a:pos x="164" y="289"/>
                  </a:cxn>
                  <a:cxn ang="0">
                    <a:pos x="182" y="284"/>
                  </a:cxn>
                  <a:cxn ang="0">
                    <a:pos x="175" y="264"/>
                  </a:cxn>
                  <a:cxn ang="0">
                    <a:pos x="184" y="244"/>
                  </a:cxn>
                  <a:cxn ang="0">
                    <a:pos x="217" y="227"/>
                  </a:cxn>
                  <a:cxn ang="0">
                    <a:pos x="227" y="209"/>
                  </a:cxn>
                  <a:cxn ang="0">
                    <a:pos x="246" y="197"/>
                  </a:cxn>
                  <a:cxn ang="0">
                    <a:pos x="266" y="173"/>
                  </a:cxn>
                  <a:cxn ang="0">
                    <a:pos x="266" y="152"/>
                  </a:cxn>
                  <a:cxn ang="0">
                    <a:pos x="275" y="117"/>
                  </a:cxn>
                  <a:cxn ang="0">
                    <a:pos x="277" y="93"/>
                  </a:cxn>
                  <a:cxn ang="0">
                    <a:pos x="311" y="65"/>
                  </a:cxn>
                  <a:cxn ang="0">
                    <a:pos x="333" y="35"/>
                  </a:cxn>
                  <a:cxn ang="0">
                    <a:pos x="355" y="26"/>
                  </a:cxn>
                  <a:cxn ang="0">
                    <a:pos x="366" y="12"/>
                  </a:cxn>
                  <a:cxn ang="0">
                    <a:pos x="384" y="10"/>
                  </a:cxn>
                  <a:cxn ang="0">
                    <a:pos x="402" y="17"/>
                  </a:cxn>
                  <a:cxn ang="0">
                    <a:pos x="428" y="20"/>
                  </a:cxn>
                  <a:cxn ang="0">
                    <a:pos x="446" y="6"/>
                  </a:cxn>
                  <a:cxn ang="0">
                    <a:pos x="481" y="0"/>
                  </a:cxn>
                  <a:cxn ang="0">
                    <a:pos x="494" y="6"/>
                  </a:cxn>
                  <a:cxn ang="0">
                    <a:pos x="521" y="1"/>
                  </a:cxn>
                  <a:cxn ang="0">
                    <a:pos x="535" y="35"/>
                  </a:cxn>
                  <a:cxn ang="0">
                    <a:pos x="533" y="274"/>
                  </a:cxn>
                  <a:cxn ang="0">
                    <a:pos x="618" y="272"/>
                  </a:cxn>
                  <a:cxn ang="0">
                    <a:pos x="622" y="349"/>
                  </a:cxn>
                  <a:cxn ang="0">
                    <a:pos x="710" y="532"/>
                  </a:cxn>
                  <a:cxn ang="0">
                    <a:pos x="431" y="543"/>
                  </a:cxn>
                  <a:cxn ang="0">
                    <a:pos x="306" y="546"/>
                  </a:cxn>
                  <a:cxn ang="0">
                    <a:pos x="39" y="553"/>
                  </a:cxn>
                  <a:cxn ang="0">
                    <a:pos x="66" y="528"/>
                  </a:cxn>
                  <a:cxn ang="0">
                    <a:pos x="65" y="506"/>
                  </a:cxn>
                  <a:cxn ang="0">
                    <a:pos x="66" y="483"/>
                  </a:cxn>
                  <a:cxn ang="0">
                    <a:pos x="50" y="439"/>
                  </a:cxn>
                  <a:cxn ang="0">
                    <a:pos x="39" y="421"/>
                  </a:cxn>
                  <a:cxn ang="0">
                    <a:pos x="0" y="381"/>
                  </a:cxn>
                  <a:cxn ang="0">
                    <a:pos x="6" y="362"/>
                  </a:cxn>
                </a:cxnLst>
                <a:rect l="0" t="0" r="r" b="b"/>
                <a:pathLst>
                  <a:path w="711" h="554">
                    <a:moveTo>
                      <a:pt x="15" y="356"/>
                    </a:moveTo>
                    <a:lnTo>
                      <a:pt x="25" y="349"/>
                    </a:lnTo>
                    <a:lnTo>
                      <a:pt x="37" y="346"/>
                    </a:lnTo>
                    <a:lnTo>
                      <a:pt x="45" y="339"/>
                    </a:lnTo>
                    <a:lnTo>
                      <a:pt x="63" y="336"/>
                    </a:lnTo>
                    <a:lnTo>
                      <a:pt x="119" y="326"/>
                    </a:lnTo>
                    <a:lnTo>
                      <a:pt x="124" y="320"/>
                    </a:lnTo>
                    <a:lnTo>
                      <a:pt x="130" y="311"/>
                    </a:lnTo>
                    <a:lnTo>
                      <a:pt x="137" y="304"/>
                    </a:lnTo>
                    <a:lnTo>
                      <a:pt x="142" y="294"/>
                    </a:lnTo>
                    <a:lnTo>
                      <a:pt x="153" y="289"/>
                    </a:lnTo>
                    <a:lnTo>
                      <a:pt x="164" y="289"/>
                    </a:lnTo>
                    <a:lnTo>
                      <a:pt x="173" y="289"/>
                    </a:lnTo>
                    <a:lnTo>
                      <a:pt x="182" y="284"/>
                    </a:lnTo>
                    <a:lnTo>
                      <a:pt x="179" y="274"/>
                    </a:lnTo>
                    <a:lnTo>
                      <a:pt x="175" y="264"/>
                    </a:lnTo>
                    <a:lnTo>
                      <a:pt x="182" y="254"/>
                    </a:lnTo>
                    <a:lnTo>
                      <a:pt x="184" y="244"/>
                    </a:lnTo>
                    <a:lnTo>
                      <a:pt x="195" y="227"/>
                    </a:lnTo>
                    <a:lnTo>
                      <a:pt x="217" y="227"/>
                    </a:lnTo>
                    <a:lnTo>
                      <a:pt x="224" y="222"/>
                    </a:lnTo>
                    <a:lnTo>
                      <a:pt x="227" y="209"/>
                    </a:lnTo>
                    <a:lnTo>
                      <a:pt x="239" y="202"/>
                    </a:lnTo>
                    <a:lnTo>
                      <a:pt x="246" y="197"/>
                    </a:lnTo>
                    <a:lnTo>
                      <a:pt x="255" y="182"/>
                    </a:lnTo>
                    <a:lnTo>
                      <a:pt x="266" y="173"/>
                    </a:lnTo>
                    <a:lnTo>
                      <a:pt x="266" y="162"/>
                    </a:lnTo>
                    <a:lnTo>
                      <a:pt x="266" y="152"/>
                    </a:lnTo>
                    <a:lnTo>
                      <a:pt x="266" y="142"/>
                    </a:lnTo>
                    <a:lnTo>
                      <a:pt x="275" y="117"/>
                    </a:lnTo>
                    <a:lnTo>
                      <a:pt x="274" y="104"/>
                    </a:lnTo>
                    <a:lnTo>
                      <a:pt x="277" y="93"/>
                    </a:lnTo>
                    <a:lnTo>
                      <a:pt x="297" y="72"/>
                    </a:lnTo>
                    <a:lnTo>
                      <a:pt x="311" y="65"/>
                    </a:lnTo>
                    <a:lnTo>
                      <a:pt x="321" y="48"/>
                    </a:lnTo>
                    <a:lnTo>
                      <a:pt x="333" y="35"/>
                    </a:lnTo>
                    <a:lnTo>
                      <a:pt x="344" y="32"/>
                    </a:lnTo>
                    <a:lnTo>
                      <a:pt x="355" y="26"/>
                    </a:lnTo>
                    <a:lnTo>
                      <a:pt x="361" y="20"/>
                    </a:lnTo>
                    <a:lnTo>
                      <a:pt x="366" y="12"/>
                    </a:lnTo>
                    <a:lnTo>
                      <a:pt x="374" y="6"/>
                    </a:lnTo>
                    <a:lnTo>
                      <a:pt x="384" y="10"/>
                    </a:lnTo>
                    <a:lnTo>
                      <a:pt x="389" y="12"/>
                    </a:lnTo>
                    <a:lnTo>
                      <a:pt x="402" y="17"/>
                    </a:lnTo>
                    <a:lnTo>
                      <a:pt x="411" y="20"/>
                    </a:lnTo>
                    <a:lnTo>
                      <a:pt x="428" y="20"/>
                    </a:lnTo>
                    <a:lnTo>
                      <a:pt x="431" y="15"/>
                    </a:lnTo>
                    <a:lnTo>
                      <a:pt x="446" y="6"/>
                    </a:lnTo>
                    <a:lnTo>
                      <a:pt x="471" y="0"/>
                    </a:lnTo>
                    <a:lnTo>
                      <a:pt x="481" y="0"/>
                    </a:lnTo>
                    <a:lnTo>
                      <a:pt x="488" y="3"/>
                    </a:lnTo>
                    <a:lnTo>
                      <a:pt x="494" y="6"/>
                    </a:lnTo>
                    <a:lnTo>
                      <a:pt x="504" y="6"/>
                    </a:lnTo>
                    <a:lnTo>
                      <a:pt x="521" y="1"/>
                    </a:lnTo>
                    <a:lnTo>
                      <a:pt x="533" y="6"/>
                    </a:lnTo>
                    <a:lnTo>
                      <a:pt x="535" y="35"/>
                    </a:lnTo>
                    <a:lnTo>
                      <a:pt x="526" y="35"/>
                    </a:lnTo>
                    <a:lnTo>
                      <a:pt x="533" y="274"/>
                    </a:lnTo>
                    <a:lnTo>
                      <a:pt x="573" y="272"/>
                    </a:lnTo>
                    <a:lnTo>
                      <a:pt x="618" y="272"/>
                    </a:lnTo>
                    <a:lnTo>
                      <a:pt x="618" y="289"/>
                    </a:lnTo>
                    <a:lnTo>
                      <a:pt x="622" y="349"/>
                    </a:lnTo>
                    <a:lnTo>
                      <a:pt x="707" y="347"/>
                    </a:lnTo>
                    <a:lnTo>
                      <a:pt x="710" y="532"/>
                    </a:lnTo>
                    <a:lnTo>
                      <a:pt x="546" y="539"/>
                    </a:lnTo>
                    <a:lnTo>
                      <a:pt x="431" y="543"/>
                    </a:lnTo>
                    <a:lnTo>
                      <a:pt x="413" y="543"/>
                    </a:lnTo>
                    <a:lnTo>
                      <a:pt x="306" y="546"/>
                    </a:lnTo>
                    <a:lnTo>
                      <a:pt x="177" y="550"/>
                    </a:lnTo>
                    <a:lnTo>
                      <a:pt x="39" y="553"/>
                    </a:lnTo>
                    <a:lnTo>
                      <a:pt x="59" y="532"/>
                    </a:lnTo>
                    <a:lnTo>
                      <a:pt x="66" y="528"/>
                    </a:lnTo>
                    <a:lnTo>
                      <a:pt x="70" y="523"/>
                    </a:lnTo>
                    <a:lnTo>
                      <a:pt x="65" y="506"/>
                    </a:lnTo>
                    <a:lnTo>
                      <a:pt x="66" y="496"/>
                    </a:lnTo>
                    <a:lnTo>
                      <a:pt x="66" y="483"/>
                    </a:lnTo>
                    <a:lnTo>
                      <a:pt x="52" y="451"/>
                    </a:lnTo>
                    <a:lnTo>
                      <a:pt x="50" y="439"/>
                    </a:lnTo>
                    <a:lnTo>
                      <a:pt x="46" y="431"/>
                    </a:lnTo>
                    <a:lnTo>
                      <a:pt x="39" y="421"/>
                    </a:lnTo>
                    <a:lnTo>
                      <a:pt x="13" y="394"/>
                    </a:lnTo>
                    <a:lnTo>
                      <a:pt x="0" y="381"/>
                    </a:lnTo>
                    <a:lnTo>
                      <a:pt x="5" y="371"/>
                    </a:lnTo>
                    <a:lnTo>
                      <a:pt x="6" y="362"/>
                    </a:lnTo>
                    <a:lnTo>
                      <a:pt x="15" y="356"/>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11" name="Freeform 210"/>
              <p:cNvSpPr>
                <a:spLocks/>
              </p:cNvSpPr>
              <p:nvPr/>
            </p:nvSpPr>
            <p:spPr bwMode="auto">
              <a:xfrm>
                <a:off x="5467937" y="3567964"/>
                <a:ext cx="709162" cy="681727"/>
              </a:xfrm>
              <a:custGeom>
                <a:avLst/>
                <a:gdLst/>
                <a:ahLst/>
                <a:cxnLst>
                  <a:cxn ang="0">
                    <a:pos x="583" y="588"/>
                  </a:cxn>
                  <a:cxn ang="0">
                    <a:pos x="580" y="563"/>
                  </a:cxn>
                  <a:cxn ang="0">
                    <a:pos x="557" y="552"/>
                  </a:cxn>
                  <a:cxn ang="0">
                    <a:pos x="535" y="530"/>
                  </a:cxn>
                  <a:cxn ang="0">
                    <a:pos x="515" y="512"/>
                  </a:cxn>
                  <a:cxn ang="0">
                    <a:pos x="483" y="532"/>
                  </a:cxn>
                  <a:cxn ang="0">
                    <a:pos x="445" y="539"/>
                  </a:cxn>
                  <a:cxn ang="0">
                    <a:pos x="417" y="536"/>
                  </a:cxn>
                  <a:cxn ang="0">
                    <a:pos x="375" y="516"/>
                  </a:cxn>
                  <a:cxn ang="0">
                    <a:pos x="330" y="532"/>
                  </a:cxn>
                  <a:cxn ang="0">
                    <a:pos x="321" y="564"/>
                  </a:cxn>
                  <a:cxn ang="0">
                    <a:pos x="297" y="588"/>
                  </a:cxn>
                  <a:cxn ang="0">
                    <a:pos x="263" y="591"/>
                  </a:cxn>
                  <a:cxn ang="0">
                    <a:pos x="250" y="614"/>
                  </a:cxn>
                  <a:cxn ang="0">
                    <a:pos x="228" y="624"/>
                  </a:cxn>
                  <a:cxn ang="0">
                    <a:pos x="172" y="624"/>
                  </a:cxn>
                  <a:cxn ang="0">
                    <a:pos x="135" y="637"/>
                  </a:cxn>
                  <a:cxn ang="0">
                    <a:pos x="105" y="646"/>
                  </a:cxn>
                  <a:cxn ang="0">
                    <a:pos x="72" y="657"/>
                  </a:cxn>
                  <a:cxn ang="0">
                    <a:pos x="46" y="648"/>
                  </a:cxn>
                  <a:cxn ang="0">
                    <a:pos x="26" y="624"/>
                  </a:cxn>
                  <a:cxn ang="0">
                    <a:pos x="33" y="596"/>
                  </a:cxn>
                  <a:cxn ang="0">
                    <a:pos x="15" y="578"/>
                  </a:cxn>
                  <a:cxn ang="0">
                    <a:pos x="19" y="548"/>
                  </a:cxn>
                  <a:cxn ang="0">
                    <a:pos x="26" y="496"/>
                  </a:cxn>
                  <a:cxn ang="0">
                    <a:pos x="45" y="486"/>
                  </a:cxn>
                  <a:cxn ang="0">
                    <a:pos x="86" y="468"/>
                  </a:cxn>
                  <a:cxn ang="0">
                    <a:pos x="121" y="463"/>
                  </a:cxn>
                  <a:cxn ang="0">
                    <a:pos x="145" y="446"/>
                  </a:cxn>
                  <a:cxn ang="0">
                    <a:pos x="150" y="426"/>
                  </a:cxn>
                  <a:cxn ang="0">
                    <a:pos x="165" y="403"/>
                  </a:cxn>
                  <a:cxn ang="0">
                    <a:pos x="172" y="380"/>
                  </a:cxn>
                  <a:cxn ang="0">
                    <a:pos x="179" y="190"/>
                  </a:cxn>
                  <a:cxn ang="0">
                    <a:pos x="427" y="13"/>
                  </a:cxn>
                  <a:cxn ang="0">
                    <a:pos x="783" y="0"/>
                  </a:cxn>
                  <a:cxn ang="0">
                    <a:pos x="795" y="258"/>
                  </a:cxn>
                  <a:cxn ang="0">
                    <a:pos x="810" y="521"/>
                  </a:cxn>
                  <a:cxn ang="0">
                    <a:pos x="822" y="748"/>
                  </a:cxn>
                  <a:cxn ang="0">
                    <a:pos x="779" y="751"/>
                  </a:cxn>
                  <a:cxn ang="0">
                    <a:pos x="752" y="748"/>
                  </a:cxn>
                  <a:cxn ang="0">
                    <a:pos x="715" y="756"/>
                  </a:cxn>
                  <a:cxn ang="0">
                    <a:pos x="707" y="729"/>
                  </a:cxn>
                  <a:cxn ang="0">
                    <a:pos x="685" y="711"/>
                  </a:cxn>
                  <a:cxn ang="0">
                    <a:pos x="685" y="676"/>
                  </a:cxn>
                  <a:cxn ang="0">
                    <a:pos x="672" y="648"/>
                  </a:cxn>
                  <a:cxn ang="0">
                    <a:pos x="645" y="623"/>
                  </a:cxn>
                  <a:cxn ang="0">
                    <a:pos x="615" y="614"/>
                  </a:cxn>
                </a:cxnLst>
                <a:rect l="0" t="0" r="r" b="b"/>
                <a:pathLst>
                  <a:path w="823" h="757">
                    <a:moveTo>
                      <a:pt x="600" y="596"/>
                    </a:moveTo>
                    <a:lnTo>
                      <a:pt x="590" y="591"/>
                    </a:lnTo>
                    <a:lnTo>
                      <a:pt x="583" y="588"/>
                    </a:lnTo>
                    <a:lnTo>
                      <a:pt x="577" y="578"/>
                    </a:lnTo>
                    <a:lnTo>
                      <a:pt x="577" y="574"/>
                    </a:lnTo>
                    <a:lnTo>
                      <a:pt x="580" y="563"/>
                    </a:lnTo>
                    <a:lnTo>
                      <a:pt x="575" y="552"/>
                    </a:lnTo>
                    <a:lnTo>
                      <a:pt x="565" y="552"/>
                    </a:lnTo>
                    <a:lnTo>
                      <a:pt x="557" y="552"/>
                    </a:lnTo>
                    <a:lnTo>
                      <a:pt x="547" y="548"/>
                    </a:lnTo>
                    <a:lnTo>
                      <a:pt x="539" y="539"/>
                    </a:lnTo>
                    <a:lnTo>
                      <a:pt x="535" y="530"/>
                    </a:lnTo>
                    <a:lnTo>
                      <a:pt x="533" y="521"/>
                    </a:lnTo>
                    <a:lnTo>
                      <a:pt x="523" y="512"/>
                    </a:lnTo>
                    <a:lnTo>
                      <a:pt x="515" y="512"/>
                    </a:lnTo>
                    <a:lnTo>
                      <a:pt x="505" y="519"/>
                    </a:lnTo>
                    <a:lnTo>
                      <a:pt x="497" y="532"/>
                    </a:lnTo>
                    <a:lnTo>
                      <a:pt x="483" y="532"/>
                    </a:lnTo>
                    <a:lnTo>
                      <a:pt x="472" y="532"/>
                    </a:lnTo>
                    <a:lnTo>
                      <a:pt x="463" y="532"/>
                    </a:lnTo>
                    <a:lnTo>
                      <a:pt x="445" y="539"/>
                    </a:lnTo>
                    <a:lnTo>
                      <a:pt x="433" y="543"/>
                    </a:lnTo>
                    <a:lnTo>
                      <a:pt x="427" y="539"/>
                    </a:lnTo>
                    <a:lnTo>
                      <a:pt x="417" y="536"/>
                    </a:lnTo>
                    <a:lnTo>
                      <a:pt x="407" y="521"/>
                    </a:lnTo>
                    <a:lnTo>
                      <a:pt x="397" y="516"/>
                    </a:lnTo>
                    <a:lnTo>
                      <a:pt x="375" y="516"/>
                    </a:lnTo>
                    <a:lnTo>
                      <a:pt x="368" y="519"/>
                    </a:lnTo>
                    <a:lnTo>
                      <a:pt x="337" y="525"/>
                    </a:lnTo>
                    <a:lnTo>
                      <a:pt x="330" y="532"/>
                    </a:lnTo>
                    <a:lnTo>
                      <a:pt x="328" y="544"/>
                    </a:lnTo>
                    <a:lnTo>
                      <a:pt x="327" y="556"/>
                    </a:lnTo>
                    <a:lnTo>
                      <a:pt x="321" y="564"/>
                    </a:lnTo>
                    <a:lnTo>
                      <a:pt x="317" y="574"/>
                    </a:lnTo>
                    <a:lnTo>
                      <a:pt x="307" y="584"/>
                    </a:lnTo>
                    <a:lnTo>
                      <a:pt x="297" y="588"/>
                    </a:lnTo>
                    <a:lnTo>
                      <a:pt x="288" y="591"/>
                    </a:lnTo>
                    <a:lnTo>
                      <a:pt x="268" y="591"/>
                    </a:lnTo>
                    <a:lnTo>
                      <a:pt x="263" y="591"/>
                    </a:lnTo>
                    <a:lnTo>
                      <a:pt x="257" y="594"/>
                    </a:lnTo>
                    <a:lnTo>
                      <a:pt x="250" y="603"/>
                    </a:lnTo>
                    <a:lnTo>
                      <a:pt x="250" y="614"/>
                    </a:lnTo>
                    <a:lnTo>
                      <a:pt x="246" y="624"/>
                    </a:lnTo>
                    <a:lnTo>
                      <a:pt x="239" y="624"/>
                    </a:lnTo>
                    <a:lnTo>
                      <a:pt x="228" y="624"/>
                    </a:lnTo>
                    <a:lnTo>
                      <a:pt x="201" y="623"/>
                    </a:lnTo>
                    <a:lnTo>
                      <a:pt x="179" y="628"/>
                    </a:lnTo>
                    <a:lnTo>
                      <a:pt x="172" y="624"/>
                    </a:lnTo>
                    <a:lnTo>
                      <a:pt x="157" y="624"/>
                    </a:lnTo>
                    <a:lnTo>
                      <a:pt x="148" y="628"/>
                    </a:lnTo>
                    <a:lnTo>
                      <a:pt x="135" y="637"/>
                    </a:lnTo>
                    <a:lnTo>
                      <a:pt x="125" y="641"/>
                    </a:lnTo>
                    <a:lnTo>
                      <a:pt x="112" y="641"/>
                    </a:lnTo>
                    <a:lnTo>
                      <a:pt x="105" y="646"/>
                    </a:lnTo>
                    <a:lnTo>
                      <a:pt x="97" y="654"/>
                    </a:lnTo>
                    <a:lnTo>
                      <a:pt x="88" y="657"/>
                    </a:lnTo>
                    <a:lnTo>
                      <a:pt x="72" y="657"/>
                    </a:lnTo>
                    <a:lnTo>
                      <a:pt x="63" y="661"/>
                    </a:lnTo>
                    <a:lnTo>
                      <a:pt x="52" y="657"/>
                    </a:lnTo>
                    <a:lnTo>
                      <a:pt x="46" y="648"/>
                    </a:lnTo>
                    <a:lnTo>
                      <a:pt x="33" y="637"/>
                    </a:lnTo>
                    <a:lnTo>
                      <a:pt x="26" y="628"/>
                    </a:lnTo>
                    <a:lnTo>
                      <a:pt x="26" y="624"/>
                    </a:lnTo>
                    <a:lnTo>
                      <a:pt x="30" y="614"/>
                    </a:lnTo>
                    <a:lnTo>
                      <a:pt x="35" y="608"/>
                    </a:lnTo>
                    <a:lnTo>
                      <a:pt x="33" y="596"/>
                    </a:lnTo>
                    <a:lnTo>
                      <a:pt x="26" y="591"/>
                    </a:lnTo>
                    <a:lnTo>
                      <a:pt x="23" y="584"/>
                    </a:lnTo>
                    <a:lnTo>
                      <a:pt x="15" y="578"/>
                    </a:lnTo>
                    <a:lnTo>
                      <a:pt x="13" y="568"/>
                    </a:lnTo>
                    <a:lnTo>
                      <a:pt x="15" y="556"/>
                    </a:lnTo>
                    <a:lnTo>
                      <a:pt x="19" y="548"/>
                    </a:lnTo>
                    <a:lnTo>
                      <a:pt x="0" y="503"/>
                    </a:lnTo>
                    <a:lnTo>
                      <a:pt x="8" y="498"/>
                    </a:lnTo>
                    <a:lnTo>
                      <a:pt x="26" y="496"/>
                    </a:lnTo>
                    <a:lnTo>
                      <a:pt x="30" y="492"/>
                    </a:lnTo>
                    <a:lnTo>
                      <a:pt x="35" y="483"/>
                    </a:lnTo>
                    <a:lnTo>
                      <a:pt x="45" y="486"/>
                    </a:lnTo>
                    <a:lnTo>
                      <a:pt x="57" y="483"/>
                    </a:lnTo>
                    <a:lnTo>
                      <a:pt x="63" y="476"/>
                    </a:lnTo>
                    <a:lnTo>
                      <a:pt x="86" y="468"/>
                    </a:lnTo>
                    <a:lnTo>
                      <a:pt x="93" y="463"/>
                    </a:lnTo>
                    <a:lnTo>
                      <a:pt x="103" y="458"/>
                    </a:lnTo>
                    <a:lnTo>
                      <a:pt x="121" y="463"/>
                    </a:lnTo>
                    <a:lnTo>
                      <a:pt x="135" y="463"/>
                    </a:lnTo>
                    <a:lnTo>
                      <a:pt x="137" y="453"/>
                    </a:lnTo>
                    <a:lnTo>
                      <a:pt x="145" y="446"/>
                    </a:lnTo>
                    <a:lnTo>
                      <a:pt x="153" y="446"/>
                    </a:lnTo>
                    <a:lnTo>
                      <a:pt x="152" y="434"/>
                    </a:lnTo>
                    <a:lnTo>
                      <a:pt x="150" y="426"/>
                    </a:lnTo>
                    <a:lnTo>
                      <a:pt x="157" y="421"/>
                    </a:lnTo>
                    <a:lnTo>
                      <a:pt x="163" y="413"/>
                    </a:lnTo>
                    <a:lnTo>
                      <a:pt x="165" y="403"/>
                    </a:lnTo>
                    <a:lnTo>
                      <a:pt x="159" y="398"/>
                    </a:lnTo>
                    <a:lnTo>
                      <a:pt x="165" y="389"/>
                    </a:lnTo>
                    <a:lnTo>
                      <a:pt x="172" y="380"/>
                    </a:lnTo>
                    <a:lnTo>
                      <a:pt x="179" y="374"/>
                    </a:lnTo>
                    <a:lnTo>
                      <a:pt x="186" y="331"/>
                    </a:lnTo>
                    <a:lnTo>
                      <a:pt x="179" y="190"/>
                    </a:lnTo>
                    <a:lnTo>
                      <a:pt x="173" y="21"/>
                    </a:lnTo>
                    <a:lnTo>
                      <a:pt x="263" y="17"/>
                    </a:lnTo>
                    <a:lnTo>
                      <a:pt x="427" y="13"/>
                    </a:lnTo>
                    <a:lnTo>
                      <a:pt x="480" y="10"/>
                    </a:lnTo>
                    <a:lnTo>
                      <a:pt x="690" y="3"/>
                    </a:lnTo>
                    <a:lnTo>
                      <a:pt x="783" y="0"/>
                    </a:lnTo>
                    <a:lnTo>
                      <a:pt x="783" y="17"/>
                    </a:lnTo>
                    <a:lnTo>
                      <a:pt x="788" y="111"/>
                    </a:lnTo>
                    <a:lnTo>
                      <a:pt x="795" y="258"/>
                    </a:lnTo>
                    <a:lnTo>
                      <a:pt x="803" y="376"/>
                    </a:lnTo>
                    <a:lnTo>
                      <a:pt x="805" y="394"/>
                    </a:lnTo>
                    <a:lnTo>
                      <a:pt x="810" y="521"/>
                    </a:lnTo>
                    <a:lnTo>
                      <a:pt x="814" y="568"/>
                    </a:lnTo>
                    <a:lnTo>
                      <a:pt x="815" y="643"/>
                    </a:lnTo>
                    <a:lnTo>
                      <a:pt x="822" y="748"/>
                    </a:lnTo>
                    <a:lnTo>
                      <a:pt x="810" y="744"/>
                    </a:lnTo>
                    <a:lnTo>
                      <a:pt x="805" y="748"/>
                    </a:lnTo>
                    <a:lnTo>
                      <a:pt x="779" y="751"/>
                    </a:lnTo>
                    <a:lnTo>
                      <a:pt x="772" y="751"/>
                    </a:lnTo>
                    <a:lnTo>
                      <a:pt x="759" y="751"/>
                    </a:lnTo>
                    <a:lnTo>
                      <a:pt x="752" y="748"/>
                    </a:lnTo>
                    <a:lnTo>
                      <a:pt x="740" y="748"/>
                    </a:lnTo>
                    <a:lnTo>
                      <a:pt x="723" y="756"/>
                    </a:lnTo>
                    <a:lnTo>
                      <a:pt x="715" y="756"/>
                    </a:lnTo>
                    <a:lnTo>
                      <a:pt x="707" y="751"/>
                    </a:lnTo>
                    <a:lnTo>
                      <a:pt x="707" y="744"/>
                    </a:lnTo>
                    <a:lnTo>
                      <a:pt x="707" y="729"/>
                    </a:lnTo>
                    <a:lnTo>
                      <a:pt x="700" y="721"/>
                    </a:lnTo>
                    <a:lnTo>
                      <a:pt x="692" y="719"/>
                    </a:lnTo>
                    <a:lnTo>
                      <a:pt x="685" y="711"/>
                    </a:lnTo>
                    <a:lnTo>
                      <a:pt x="685" y="701"/>
                    </a:lnTo>
                    <a:lnTo>
                      <a:pt x="690" y="686"/>
                    </a:lnTo>
                    <a:lnTo>
                      <a:pt x="685" y="676"/>
                    </a:lnTo>
                    <a:lnTo>
                      <a:pt x="680" y="666"/>
                    </a:lnTo>
                    <a:lnTo>
                      <a:pt x="677" y="657"/>
                    </a:lnTo>
                    <a:lnTo>
                      <a:pt x="672" y="648"/>
                    </a:lnTo>
                    <a:lnTo>
                      <a:pt x="668" y="641"/>
                    </a:lnTo>
                    <a:lnTo>
                      <a:pt x="650" y="631"/>
                    </a:lnTo>
                    <a:lnTo>
                      <a:pt x="645" y="623"/>
                    </a:lnTo>
                    <a:lnTo>
                      <a:pt x="637" y="617"/>
                    </a:lnTo>
                    <a:lnTo>
                      <a:pt x="623" y="617"/>
                    </a:lnTo>
                    <a:lnTo>
                      <a:pt x="615" y="614"/>
                    </a:lnTo>
                    <a:lnTo>
                      <a:pt x="607" y="608"/>
                    </a:lnTo>
                    <a:lnTo>
                      <a:pt x="600" y="596"/>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r>
                  <a:rPr lang="en-US" sz="800">
                    <a:solidFill>
                      <a:schemeClr val="tx1">
                        <a:lumMod val="75000"/>
                        <a:lumOff val="25000"/>
                      </a:schemeClr>
                    </a:solidFill>
                    <a:latin typeface="Century Gothic" panose="020B0502020202020204" pitchFamily="34" charset="0"/>
                  </a:rPr>
                  <a:t> </a:t>
                </a:r>
              </a:p>
            </p:txBody>
          </p:sp>
          <p:sp>
            <p:nvSpPr>
              <p:cNvPr id="212" name="Freeform 211"/>
              <p:cNvSpPr>
                <a:spLocks/>
              </p:cNvSpPr>
              <p:nvPr/>
            </p:nvSpPr>
            <p:spPr bwMode="auto">
              <a:xfrm>
                <a:off x="3573104" y="3757984"/>
                <a:ext cx="965942" cy="848331"/>
              </a:xfrm>
              <a:custGeom>
                <a:avLst/>
                <a:gdLst/>
                <a:ahLst/>
                <a:cxnLst>
                  <a:cxn ang="0">
                    <a:pos x="819" y="941"/>
                  </a:cxn>
                  <a:cxn ang="0">
                    <a:pos x="50" y="936"/>
                  </a:cxn>
                  <a:cxn ang="0">
                    <a:pos x="15" y="626"/>
                  </a:cxn>
                  <a:cxn ang="0">
                    <a:pos x="46" y="626"/>
                  </a:cxn>
                  <a:cxn ang="0">
                    <a:pos x="83" y="626"/>
                  </a:cxn>
                  <a:cxn ang="0">
                    <a:pos x="85" y="595"/>
                  </a:cxn>
                  <a:cxn ang="0">
                    <a:pos x="66" y="558"/>
                  </a:cxn>
                  <a:cxn ang="0">
                    <a:pos x="65" y="529"/>
                  </a:cxn>
                  <a:cxn ang="0">
                    <a:pos x="46" y="506"/>
                  </a:cxn>
                  <a:cxn ang="0">
                    <a:pos x="66" y="488"/>
                  </a:cxn>
                  <a:cxn ang="0">
                    <a:pos x="68" y="461"/>
                  </a:cxn>
                  <a:cxn ang="0">
                    <a:pos x="80" y="438"/>
                  </a:cxn>
                  <a:cxn ang="0">
                    <a:pos x="92" y="415"/>
                  </a:cxn>
                  <a:cxn ang="0">
                    <a:pos x="73" y="390"/>
                  </a:cxn>
                  <a:cxn ang="0">
                    <a:pos x="79" y="361"/>
                  </a:cxn>
                  <a:cxn ang="0">
                    <a:pos x="103" y="351"/>
                  </a:cxn>
                  <a:cxn ang="0">
                    <a:pos x="115" y="331"/>
                  </a:cxn>
                  <a:cxn ang="0">
                    <a:pos x="88" y="323"/>
                  </a:cxn>
                  <a:cxn ang="0">
                    <a:pos x="68" y="301"/>
                  </a:cxn>
                  <a:cxn ang="0">
                    <a:pos x="53" y="278"/>
                  </a:cxn>
                  <a:cxn ang="0">
                    <a:pos x="48" y="253"/>
                  </a:cxn>
                  <a:cxn ang="0">
                    <a:pos x="33" y="223"/>
                  </a:cxn>
                  <a:cxn ang="0">
                    <a:pos x="21" y="198"/>
                  </a:cxn>
                  <a:cxn ang="0">
                    <a:pos x="10" y="181"/>
                  </a:cxn>
                  <a:cxn ang="0">
                    <a:pos x="28" y="153"/>
                  </a:cxn>
                  <a:cxn ang="0">
                    <a:pos x="50" y="141"/>
                  </a:cxn>
                  <a:cxn ang="0">
                    <a:pos x="48" y="108"/>
                  </a:cxn>
                  <a:cxn ang="0">
                    <a:pos x="68" y="88"/>
                  </a:cxn>
                  <a:cxn ang="0">
                    <a:pos x="83" y="65"/>
                  </a:cxn>
                  <a:cxn ang="0">
                    <a:pos x="103" y="18"/>
                  </a:cxn>
                  <a:cxn ang="0">
                    <a:pos x="103" y="1"/>
                  </a:cxn>
                  <a:cxn ang="0">
                    <a:pos x="125" y="5"/>
                  </a:cxn>
                  <a:cxn ang="0">
                    <a:pos x="148" y="1"/>
                  </a:cxn>
                  <a:cxn ang="0">
                    <a:pos x="175" y="1"/>
                  </a:cxn>
                  <a:cxn ang="0">
                    <a:pos x="205" y="15"/>
                  </a:cxn>
                  <a:cxn ang="0">
                    <a:pos x="228" y="35"/>
                  </a:cxn>
                  <a:cxn ang="0">
                    <a:pos x="250" y="53"/>
                  </a:cxn>
                  <a:cxn ang="0">
                    <a:pos x="270" y="75"/>
                  </a:cxn>
                  <a:cxn ang="0">
                    <a:pos x="297" y="106"/>
                  </a:cxn>
                  <a:cxn ang="0">
                    <a:pos x="314" y="133"/>
                  </a:cxn>
                  <a:cxn ang="0">
                    <a:pos x="335" y="157"/>
                  </a:cxn>
                  <a:cxn ang="0">
                    <a:pos x="681" y="231"/>
                  </a:cxn>
                  <a:cxn ang="0">
                    <a:pos x="1041" y="311"/>
                  </a:cxn>
                  <a:cxn ang="0">
                    <a:pos x="1061" y="370"/>
                  </a:cxn>
                  <a:cxn ang="0">
                    <a:pos x="1083" y="390"/>
                  </a:cxn>
                  <a:cxn ang="0">
                    <a:pos x="1106" y="406"/>
                  </a:cxn>
                  <a:cxn ang="0">
                    <a:pos x="1117" y="861"/>
                  </a:cxn>
                </a:cxnLst>
                <a:rect l="0" t="0" r="r" b="b"/>
                <a:pathLst>
                  <a:path w="1121" h="942">
                    <a:moveTo>
                      <a:pt x="1117" y="861"/>
                    </a:moveTo>
                    <a:lnTo>
                      <a:pt x="1120" y="936"/>
                    </a:lnTo>
                    <a:lnTo>
                      <a:pt x="819" y="941"/>
                    </a:lnTo>
                    <a:lnTo>
                      <a:pt x="799" y="941"/>
                    </a:lnTo>
                    <a:lnTo>
                      <a:pt x="237" y="936"/>
                    </a:lnTo>
                    <a:lnTo>
                      <a:pt x="50" y="936"/>
                    </a:lnTo>
                    <a:lnTo>
                      <a:pt x="0" y="936"/>
                    </a:lnTo>
                    <a:lnTo>
                      <a:pt x="1" y="626"/>
                    </a:lnTo>
                    <a:lnTo>
                      <a:pt x="15" y="626"/>
                    </a:lnTo>
                    <a:lnTo>
                      <a:pt x="32" y="621"/>
                    </a:lnTo>
                    <a:lnTo>
                      <a:pt x="41" y="621"/>
                    </a:lnTo>
                    <a:lnTo>
                      <a:pt x="46" y="626"/>
                    </a:lnTo>
                    <a:lnTo>
                      <a:pt x="57" y="624"/>
                    </a:lnTo>
                    <a:lnTo>
                      <a:pt x="72" y="624"/>
                    </a:lnTo>
                    <a:lnTo>
                      <a:pt x="83" y="626"/>
                    </a:lnTo>
                    <a:lnTo>
                      <a:pt x="88" y="618"/>
                    </a:lnTo>
                    <a:lnTo>
                      <a:pt x="92" y="602"/>
                    </a:lnTo>
                    <a:lnTo>
                      <a:pt x="85" y="595"/>
                    </a:lnTo>
                    <a:lnTo>
                      <a:pt x="79" y="589"/>
                    </a:lnTo>
                    <a:lnTo>
                      <a:pt x="73" y="563"/>
                    </a:lnTo>
                    <a:lnTo>
                      <a:pt x="66" y="558"/>
                    </a:lnTo>
                    <a:lnTo>
                      <a:pt x="59" y="549"/>
                    </a:lnTo>
                    <a:lnTo>
                      <a:pt x="65" y="538"/>
                    </a:lnTo>
                    <a:lnTo>
                      <a:pt x="65" y="529"/>
                    </a:lnTo>
                    <a:lnTo>
                      <a:pt x="53" y="526"/>
                    </a:lnTo>
                    <a:lnTo>
                      <a:pt x="48" y="516"/>
                    </a:lnTo>
                    <a:lnTo>
                      <a:pt x="46" y="506"/>
                    </a:lnTo>
                    <a:lnTo>
                      <a:pt x="48" y="493"/>
                    </a:lnTo>
                    <a:lnTo>
                      <a:pt x="57" y="491"/>
                    </a:lnTo>
                    <a:lnTo>
                      <a:pt x="66" y="488"/>
                    </a:lnTo>
                    <a:lnTo>
                      <a:pt x="72" y="483"/>
                    </a:lnTo>
                    <a:lnTo>
                      <a:pt x="72" y="471"/>
                    </a:lnTo>
                    <a:lnTo>
                      <a:pt x="68" y="461"/>
                    </a:lnTo>
                    <a:lnTo>
                      <a:pt x="73" y="456"/>
                    </a:lnTo>
                    <a:lnTo>
                      <a:pt x="80" y="451"/>
                    </a:lnTo>
                    <a:lnTo>
                      <a:pt x="80" y="438"/>
                    </a:lnTo>
                    <a:lnTo>
                      <a:pt x="83" y="430"/>
                    </a:lnTo>
                    <a:lnTo>
                      <a:pt x="88" y="423"/>
                    </a:lnTo>
                    <a:lnTo>
                      <a:pt x="92" y="415"/>
                    </a:lnTo>
                    <a:lnTo>
                      <a:pt x="93" y="404"/>
                    </a:lnTo>
                    <a:lnTo>
                      <a:pt x="88" y="395"/>
                    </a:lnTo>
                    <a:lnTo>
                      <a:pt x="73" y="390"/>
                    </a:lnTo>
                    <a:lnTo>
                      <a:pt x="73" y="381"/>
                    </a:lnTo>
                    <a:lnTo>
                      <a:pt x="77" y="370"/>
                    </a:lnTo>
                    <a:lnTo>
                      <a:pt x="79" y="361"/>
                    </a:lnTo>
                    <a:lnTo>
                      <a:pt x="88" y="358"/>
                    </a:lnTo>
                    <a:lnTo>
                      <a:pt x="97" y="358"/>
                    </a:lnTo>
                    <a:lnTo>
                      <a:pt x="103" y="351"/>
                    </a:lnTo>
                    <a:lnTo>
                      <a:pt x="99" y="343"/>
                    </a:lnTo>
                    <a:lnTo>
                      <a:pt x="107" y="337"/>
                    </a:lnTo>
                    <a:lnTo>
                      <a:pt x="115" y="331"/>
                    </a:lnTo>
                    <a:lnTo>
                      <a:pt x="108" y="326"/>
                    </a:lnTo>
                    <a:lnTo>
                      <a:pt x="97" y="321"/>
                    </a:lnTo>
                    <a:lnTo>
                      <a:pt x="88" y="323"/>
                    </a:lnTo>
                    <a:lnTo>
                      <a:pt x="79" y="317"/>
                    </a:lnTo>
                    <a:lnTo>
                      <a:pt x="66" y="311"/>
                    </a:lnTo>
                    <a:lnTo>
                      <a:pt x="68" y="301"/>
                    </a:lnTo>
                    <a:lnTo>
                      <a:pt x="66" y="293"/>
                    </a:lnTo>
                    <a:lnTo>
                      <a:pt x="57" y="288"/>
                    </a:lnTo>
                    <a:lnTo>
                      <a:pt x="53" y="278"/>
                    </a:lnTo>
                    <a:lnTo>
                      <a:pt x="48" y="271"/>
                    </a:lnTo>
                    <a:lnTo>
                      <a:pt x="53" y="263"/>
                    </a:lnTo>
                    <a:lnTo>
                      <a:pt x="48" y="253"/>
                    </a:lnTo>
                    <a:lnTo>
                      <a:pt x="43" y="244"/>
                    </a:lnTo>
                    <a:lnTo>
                      <a:pt x="37" y="231"/>
                    </a:lnTo>
                    <a:lnTo>
                      <a:pt x="33" y="223"/>
                    </a:lnTo>
                    <a:lnTo>
                      <a:pt x="30" y="218"/>
                    </a:lnTo>
                    <a:lnTo>
                      <a:pt x="23" y="206"/>
                    </a:lnTo>
                    <a:lnTo>
                      <a:pt x="21" y="198"/>
                    </a:lnTo>
                    <a:lnTo>
                      <a:pt x="12" y="193"/>
                    </a:lnTo>
                    <a:lnTo>
                      <a:pt x="5" y="186"/>
                    </a:lnTo>
                    <a:lnTo>
                      <a:pt x="10" y="181"/>
                    </a:lnTo>
                    <a:lnTo>
                      <a:pt x="12" y="170"/>
                    </a:lnTo>
                    <a:lnTo>
                      <a:pt x="21" y="161"/>
                    </a:lnTo>
                    <a:lnTo>
                      <a:pt x="28" y="153"/>
                    </a:lnTo>
                    <a:lnTo>
                      <a:pt x="35" y="151"/>
                    </a:lnTo>
                    <a:lnTo>
                      <a:pt x="43" y="146"/>
                    </a:lnTo>
                    <a:lnTo>
                      <a:pt x="50" y="141"/>
                    </a:lnTo>
                    <a:lnTo>
                      <a:pt x="53" y="131"/>
                    </a:lnTo>
                    <a:lnTo>
                      <a:pt x="50" y="121"/>
                    </a:lnTo>
                    <a:lnTo>
                      <a:pt x="48" y="108"/>
                    </a:lnTo>
                    <a:lnTo>
                      <a:pt x="55" y="105"/>
                    </a:lnTo>
                    <a:lnTo>
                      <a:pt x="57" y="92"/>
                    </a:lnTo>
                    <a:lnTo>
                      <a:pt x="68" y="88"/>
                    </a:lnTo>
                    <a:lnTo>
                      <a:pt x="73" y="83"/>
                    </a:lnTo>
                    <a:lnTo>
                      <a:pt x="80" y="73"/>
                    </a:lnTo>
                    <a:lnTo>
                      <a:pt x="83" y="65"/>
                    </a:lnTo>
                    <a:lnTo>
                      <a:pt x="88" y="55"/>
                    </a:lnTo>
                    <a:lnTo>
                      <a:pt x="88" y="45"/>
                    </a:lnTo>
                    <a:lnTo>
                      <a:pt x="103" y="18"/>
                    </a:lnTo>
                    <a:lnTo>
                      <a:pt x="103" y="6"/>
                    </a:lnTo>
                    <a:lnTo>
                      <a:pt x="103" y="0"/>
                    </a:lnTo>
                    <a:lnTo>
                      <a:pt x="103" y="1"/>
                    </a:lnTo>
                    <a:lnTo>
                      <a:pt x="108" y="6"/>
                    </a:lnTo>
                    <a:lnTo>
                      <a:pt x="115" y="13"/>
                    </a:lnTo>
                    <a:lnTo>
                      <a:pt x="125" y="5"/>
                    </a:lnTo>
                    <a:lnTo>
                      <a:pt x="135" y="10"/>
                    </a:lnTo>
                    <a:lnTo>
                      <a:pt x="143" y="6"/>
                    </a:lnTo>
                    <a:lnTo>
                      <a:pt x="148" y="1"/>
                    </a:lnTo>
                    <a:lnTo>
                      <a:pt x="159" y="0"/>
                    </a:lnTo>
                    <a:lnTo>
                      <a:pt x="168" y="0"/>
                    </a:lnTo>
                    <a:lnTo>
                      <a:pt x="175" y="1"/>
                    </a:lnTo>
                    <a:lnTo>
                      <a:pt x="185" y="5"/>
                    </a:lnTo>
                    <a:lnTo>
                      <a:pt x="197" y="10"/>
                    </a:lnTo>
                    <a:lnTo>
                      <a:pt x="205" y="15"/>
                    </a:lnTo>
                    <a:lnTo>
                      <a:pt x="210" y="25"/>
                    </a:lnTo>
                    <a:lnTo>
                      <a:pt x="217" y="30"/>
                    </a:lnTo>
                    <a:lnTo>
                      <a:pt x="228" y="35"/>
                    </a:lnTo>
                    <a:lnTo>
                      <a:pt x="237" y="43"/>
                    </a:lnTo>
                    <a:lnTo>
                      <a:pt x="245" y="48"/>
                    </a:lnTo>
                    <a:lnTo>
                      <a:pt x="250" y="53"/>
                    </a:lnTo>
                    <a:lnTo>
                      <a:pt x="257" y="55"/>
                    </a:lnTo>
                    <a:lnTo>
                      <a:pt x="268" y="66"/>
                    </a:lnTo>
                    <a:lnTo>
                      <a:pt x="270" y="75"/>
                    </a:lnTo>
                    <a:lnTo>
                      <a:pt x="284" y="81"/>
                    </a:lnTo>
                    <a:lnTo>
                      <a:pt x="294" y="85"/>
                    </a:lnTo>
                    <a:lnTo>
                      <a:pt x="297" y="106"/>
                    </a:lnTo>
                    <a:lnTo>
                      <a:pt x="307" y="113"/>
                    </a:lnTo>
                    <a:lnTo>
                      <a:pt x="310" y="123"/>
                    </a:lnTo>
                    <a:lnTo>
                      <a:pt x="314" y="133"/>
                    </a:lnTo>
                    <a:lnTo>
                      <a:pt x="324" y="137"/>
                    </a:lnTo>
                    <a:lnTo>
                      <a:pt x="324" y="146"/>
                    </a:lnTo>
                    <a:lnTo>
                      <a:pt x="335" y="157"/>
                    </a:lnTo>
                    <a:lnTo>
                      <a:pt x="597" y="153"/>
                    </a:lnTo>
                    <a:lnTo>
                      <a:pt x="597" y="231"/>
                    </a:lnTo>
                    <a:lnTo>
                      <a:pt x="681" y="231"/>
                    </a:lnTo>
                    <a:lnTo>
                      <a:pt x="681" y="311"/>
                    </a:lnTo>
                    <a:lnTo>
                      <a:pt x="724" y="311"/>
                    </a:lnTo>
                    <a:lnTo>
                      <a:pt x="1041" y="311"/>
                    </a:lnTo>
                    <a:lnTo>
                      <a:pt x="1041" y="321"/>
                    </a:lnTo>
                    <a:lnTo>
                      <a:pt x="1043" y="328"/>
                    </a:lnTo>
                    <a:lnTo>
                      <a:pt x="1061" y="370"/>
                    </a:lnTo>
                    <a:lnTo>
                      <a:pt x="1066" y="375"/>
                    </a:lnTo>
                    <a:lnTo>
                      <a:pt x="1075" y="381"/>
                    </a:lnTo>
                    <a:lnTo>
                      <a:pt x="1083" y="390"/>
                    </a:lnTo>
                    <a:lnTo>
                      <a:pt x="1088" y="403"/>
                    </a:lnTo>
                    <a:lnTo>
                      <a:pt x="1095" y="404"/>
                    </a:lnTo>
                    <a:lnTo>
                      <a:pt x="1106" y="406"/>
                    </a:lnTo>
                    <a:lnTo>
                      <a:pt x="1108" y="509"/>
                    </a:lnTo>
                    <a:lnTo>
                      <a:pt x="1115" y="789"/>
                    </a:lnTo>
                    <a:lnTo>
                      <a:pt x="1117" y="861"/>
                    </a:lnTo>
                  </a:path>
                </a:pathLst>
              </a:custGeom>
              <a:solidFill>
                <a:srgbClr val="E8E8E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13" name="Freeform 212"/>
              <p:cNvSpPr>
                <a:spLocks/>
              </p:cNvSpPr>
              <p:nvPr/>
            </p:nvSpPr>
            <p:spPr bwMode="auto">
              <a:xfrm>
                <a:off x="2895826" y="2675506"/>
                <a:ext cx="230068" cy="419662"/>
              </a:xfrm>
              <a:custGeom>
                <a:avLst/>
                <a:gdLst/>
                <a:ahLst/>
                <a:cxnLst>
                  <a:cxn ang="0">
                    <a:pos x="6" y="148"/>
                  </a:cxn>
                  <a:cxn ang="0">
                    <a:pos x="15" y="128"/>
                  </a:cxn>
                  <a:cxn ang="0">
                    <a:pos x="26" y="112"/>
                  </a:cxn>
                  <a:cxn ang="0">
                    <a:pos x="37" y="92"/>
                  </a:cxn>
                  <a:cxn ang="0">
                    <a:pos x="47" y="73"/>
                  </a:cxn>
                  <a:cxn ang="0">
                    <a:pos x="60" y="57"/>
                  </a:cxn>
                  <a:cxn ang="0">
                    <a:pos x="70" y="33"/>
                  </a:cxn>
                  <a:cxn ang="0">
                    <a:pos x="68" y="1"/>
                  </a:cxn>
                  <a:cxn ang="0">
                    <a:pos x="88" y="8"/>
                  </a:cxn>
                  <a:cxn ang="0">
                    <a:pos x="108" y="0"/>
                  </a:cxn>
                  <a:cxn ang="0">
                    <a:pos x="129" y="8"/>
                  </a:cxn>
                  <a:cxn ang="0">
                    <a:pos x="121" y="28"/>
                  </a:cxn>
                  <a:cxn ang="0">
                    <a:pos x="119" y="46"/>
                  </a:cxn>
                  <a:cxn ang="0">
                    <a:pos x="130" y="58"/>
                  </a:cxn>
                  <a:cxn ang="0">
                    <a:pos x="159" y="83"/>
                  </a:cxn>
                  <a:cxn ang="0">
                    <a:pos x="170" y="97"/>
                  </a:cxn>
                  <a:cxn ang="0">
                    <a:pos x="165" y="115"/>
                  </a:cxn>
                  <a:cxn ang="0">
                    <a:pos x="137" y="118"/>
                  </a:cxn>
                  <a:cxn ang="0">
                    <a:pos x="119" y="106"/>
                  </a:cxn>
                  <a:cxn ang="0">
                    <a:pos x="97" y="118"/>
                  </a:cxn>
                  <a:cxn ang="0">
                    <a:pos x="74" y="140"/>
                  </a:cxn>
                  <a:cxn ang="0">
                    <a:pos x="68" y="155"/>
                  </a:cxn>
                  <a:cxn ang="0">
                    <a:pos x="75" y="170"/>
                  </a:cxn>
                  <a:cxn ang="0">
                    <a:pos x="97" y="183"/>
                  </a:cxn>
                  <a:cxn ang="0">
                    <a:pos x="112" y="203"/>
                  </a:cxn>
                  <a:cxn ang="0">
                    <a:pos x="119" y="223"/>
                  </a:cxn>
                  <a:cxn ang="0">
                    <a:pos x="129" y="238"/>
                  </a:cxn>
                  <a:cxn ang="0">
                    <a:pos x="132" y="263"/>
                  </a:cxn>
                  <a:cxn ang="0">
                    <a:pos x="129" y="291"/>
                  </a:cxn>
                  <a:cxn ang="0">
                    <a:pos x="137" y="310"/>
                  </a:cxn>
                  <a:cxn ang="0">
                    <a:pos x="141" y="326"/>
                  </a:cxn>
                  <a:cxn ang="0">
                    <a:pos x="159" y="326"/>
                  </a:cxn>
                  <a:cxn ang="0">
                    <a:pos x="159" y="305"/>
                  </a:cxn>
                  <a:cxn ang="0">
                    <a:pos x="172" y="288"/>
                  </a:cxn>
                  <a:cxn ang="0">
                    <a:pos x="192" y="310"/>
                  </a:cxn>
                  <a:cxn ang="0">
                    <a:pos x="207" y="330"/>
                  </a:cxn>
                  <a:cxn ang="0">
                    <a:pos x="232" y="340"/>
                  </a:cxn>
                  <a:cxn ang="0">
                    <a:pos x="252" y="375"/>
                  </a:cxn>
                  <a:cxn ang="0">
                    <a:pos x="266" y="400"/>
                  </a:cxn>
                  <a:cxn ang="0">
                    <a:pos x="263" y="426"/>
                  </a:cxn>
                  <a:cxn ang="0">
                    <a:pos x="251" y="440"/>
                  </a:cxn>
                  <a:cxn ang="0">
                    <a:pos x="244" y="465"/>
                  </a:cxn>
                  <a:cxn ang="0">
                    <a:pos x="221" y="455"/>
                  </a:cxn>
                  <a:cxn ang="0">
                    <a:pos x="205" y="442"/>
                  </a:cxn>
                  <a:cxn ang="0">
                    <a:pos x="205" y="417"/>
                  </a:cxn>
                  <a:cxn ang="0">
                    <a:pos x="190" y="393"/>
                  </a:cxn>
                  <a:cxn ang="0">
                    <a:pos x="172" y="385"/>
                  </a:cxn>
                  <a:cxn ang="0">
                    <a:pos x="156" y="398"/>
                  </a:cxn>
                  <a:cxn ang="0">
                    <a:pos x="134" y="398"/>
                  </a:cxn>
                  <a:cxn ang="0">
                    <a:pos x="141" y="378"/>
                  </a:cxn>
                  <a:cxn ang="0">
                    <a:pos x="119" y="366"/>
                  </a:cxn>
                  <a:cxn ang="0">
                    <a:pos x="103" y="345"/>
                  </a:cxn>
                  <a:cxn ang="0">
                    <a:pos x="103" y="317"/>
                  </a:cxn>
                  <a:cxn ang="0">
                    <a:pos x="101" y="297"/>
                  </a:cxn>
                  <a:cxn ang="0">
                    <a:pos x="107" y="263"/>
                  </a:cxn>
                  <a:cxn ang="0">
                    <a:pos x="103" y="238"/>
                  </a:cxn>
                  <a:cxn ang="0">
                    <a:pos x="88" y="228"/>
                  </a:cxn>
                  <a:cxn ang="0">
                    <a:pos x="67" y="228"/>
                  </a:cxn>
                  <a:cxn ang="0">
                    <a:pos x="52" y="223"/>
                  </a:cxn>
                  <a:cxn ang="0">
                    <a:pos x="43" y="208"/>
                  </a:cxn>
                  <a:cxn ang="0">
                    <a:pos x="21" y="193"/>
                  </a:cxn>
                  <a:cxn ang="0">
                    <a:pos x="5" y="178"/>
                  </a:cxn>
                  <a:cxn ang="0">
                    <a:pos x="1" y="160"/>
                  </a:cxn>
                </a:cxnLst>
                <a:rect l="0" t="0" r="r" b="b"/>
                <a:pathLst>
                  <a:path w="267" h="466">
                    <a:moveTo>
                      <a:pt x="3" y="155"/>
                    </a:moveTo>
                    <a:lnTo>
                      <a:pt x="6" y="148"/>
                    </a:lnTo>
                    <a:lnTo>
                      <a:pt x="12" y="135"/>
                    </a:lnTo>
                    <a:lnTo>
                      <a:pt x="15" y="128"/>
                    </a:lnTo>
                    <a:lnTo>
                      <a:pt x="21" y="125"/>
                    </a:lnTo>
                    <a:lnTo>
                      <a:pt x="26" y="112"/>
                    </a:lnTo>
                    <a:lnTo>
                      <a:pt x="30" y="100"/>
                    </a:lnTo>
                    <a:lnTo>
                      <a:pt x="37" y="92"/>
                    </a:lnTo>
                    <a:lnTo>
                      <a:pt x="43" y="83"/>
                    </a:lnTo>
                    <a:lnTo>
                      <a:pt x="47" y="73"/>
                    </a:lnTo>
                    <a:lnTo>
                      <a:pt x="53" y="66"/>
                    </a:lnTo>
                    <a:lnTo>
                      <a:pt x="60" y="57"/>
                    </a:lnTo>
                    <a:lnTo>
                      <a:pt x="67" y="48"/>
                    </a:lnTo>
                    <a:lnTo>
                      <a:pt x="70" y="33"/>
                    </a:lnTo>
                    <a:lnTo>
                      <a:pt x="70" y="13"/>
                    </a:lnTo>
                    <a:lnTo>
                      <a:pt x="68" y="1"/>
                    </a:lnTo>
                    <a:lnTo>
                      <a:pt x="75" y="8"/>
                    </a:lnTo>
                    <a:lnTo>
                      <a:pt x="88" y="8"/>
                    </a:lnTo>
                    <a:lnTo>
                      <a:pt x="101" y="5"/>
                    </a:lnTo>
                    <a:lnTo>
                      <a:pt x="108" y="0"/>
                    </a:lnTo>
                    <a:lnTo>
                      <a:pt x="121" y="1"/>
                    </a:lnTo>
                    <a:lnTo>
                      <a:pt x="129" y="8"/>
                    </a:lnTo>
                    <a:lnTo>
                      <a:pt x="123" y="18"/>
                    </a:lnTo>
                    <a:lnTo>
                      <a:pt x="121" y="28"/>
                    </a:lnTo>
                    <a:lnTo>
                      <a:pt x="123" y="37"/>
                    </a:lnTo>
                    <a:lnTo>
                      <a:pt x="119" y="46"/>
                    </a:lnTo>
                    <a:lnTo>
                      <a:pt x="121" y="57"/>
                    </a:lnTo>
                    <a:lnTo>
                      <a:pt x="130" y="58"/>
                    </a:lnTo>
                    <a:lnTo>
                      <a:pt x="142" y="66"/>
                    </a:lnTo>
                    <a:lnTo>
                      <a:pt x="159" y="83"/>
                    </a:lnTo>
                    <a:lnTo>
                      <a:pt x="167" y="88"/>
                    </a:lnTo>
                    <a:lnTo>
                      <a:pt x="170" y="97"/>
                    </a:lnTo>
                    <a:lnTo>
                      <a:pt x="170" y="106"/>
                    </a:lnTo>
                    <a:lnTo>
                      <a:pt x="165" y="115"/>
                    </a:lnTo>
                    <a:lnTo>
                      <a:pt x="156" y="118"/>
                    </a:lnTo>
                    <a:lnTo>
                      <a:pt x="137" y="118"/>
                    </a:lnTo>
                    <a:lnTo>
                      <a:pt x="129" y="112"/>
                    </a:lnTo>
                    <a:lnTo>
                      <a:pt x="119" y="106"/>
                    </a:lnTo>
                    <a:lnTo>
                      <a:pt x="103" y="106"/>
                    </a:lnTo>
                    <a:lnTo>
                      <a:pt x="97" y="118"/>
                    </a:lnTo>
                    <a:lnTo>
                      <a:pt x="90" y="132"/>
                    </a:lnTo>
                    <a:lnTo>
                      <a:pt x="74" y="140"/>
                    </a:lnTo>
                    <a:lnTo>
                      <a:pt x="74" y="150"/>
                    </a:lnTo>
                    <a:lnTo>
                      <a:pt x="68" y="155"/>
                    </a:lnTo>
                    <a:lnTo>
                      <a:pt x="60" y="173"/>
                    </a:lnTo>
                    <a:lnTo>
                      <a:pt x="75" y="170"/>
                    </a:lnTo>
                    <a:lnTo>
                      <a:pt x="85" y="173"/>
                    </a:lnTo>
                    <a:lnTo>
                      <a:pt x="97" y="183"/>
                    </a:lnTo>
                    <a:lnTo>
                      <a:pt x="103" y="193"/>
                    </a:lnTo>
                    <a:lnTo>
                      <a:pt x="112" y="203"/>
                    </a:lnTo>
                    <a:lnTo>
                      <a:pt x="117" y="210"/>
                    </a:lnTo>
                    <a:lnTo>
                      <a:pt x="119" y="223"/>
                    </a:lnTo>
                    <a:lnTo>
                      <a:pt x="121" y="233"/>
                    </a:lnTo>
                    <a:lnTo>
                      <a:pt x="129" y="238"/>
                    </a:lnTo>
                    <a:lnTo>
                      <a:pt x="129" y="253"/>
                    </a:lnTo>
                    <a:lnTo>
                      <a:pt x="132" y="263"/>
                    </a:lnTo>
                    <a:lnTo>
                      <a:pt x="123" y="285"/>
                    </a:lnTo>
                    <a:lnTo>
                      <a:pt x="129" y="291"/>
                    </a:lnTo>
                    <a:lnTo>
                      <a:pt x="132" y="300"/>
                    </a:lnTo>
                    <a:lnTo>
                      <a:pt x="137" y="310"/>
                    </a:lnTo>
                    <a:lnTo>
                      <a:pt x="141" y="317"/>
                    </a:lnTo>
                    <a:lnTo>
                      <a:pt x="141" y="326"/>
                    </a:lnTo>
                    <a:lnTo>
                      <a:pt x="150" y="326"/>
                    </a:lnTo>
                    <a:lnTo>
                      <a:pt x="159" y="326"/>
                    </a:lnTo>
                    <a:lnTo>
                      <a:pt x="159" y="311"/>
                    </a:lnTo>
                    <a:lnTo>
                      <a:pt x="159" y="305"/>
                    </a:lnTo>
                    <a:lnTo>
                      <a:pt x="159" y="288"/>
                    </a:lnTo>
                    <a:lnTo>
                      <a:pt x="172" y="288"/>
                    </a:lnTo>
                    <a:lnTo>
                      <a:pt x="179" y="295"/>
                    </a:lnTo>
                    <a:lnTo>
                      <a:pt x="192" y="310"/>
                    </a:lnTo>
                    <a:lnTo>
                      <a:pt x="199" y="325"/>
                    </a:lnTo>
                    <a:lnTo>
                      <a:pt x="207" y="330"/>
                    </a:lnTo>
                    <a:lnTo>
                      <a:pt x="212" y="335"/>
                    </a:lnTo>
                    <a:lnTo>
                      <a:pt x="232" y="340"/>
                    </a:lnTo>
                    <a:lnTo>
                      <a:pt x="251" y="346"/>
                    </a:lnTo>
                    <a:lnTo>
                      <a:pt x="252" y="375"/>
                    </a:lnTo>
                    <a:lnTo>
                      <a:pt x="263" y="393"/>
                    </a:lnTo>
                    <a:lnTo>
                      <a:pt x="266" y="400"/>
                    </a:lnTo>
                    <a:lnTo>
                      <a:pt x="266" y="417"/>
                    </a:lnTo>
                    <a:lnTo>
                      <a:pt x="263" y="426"/>
                    </a:lnTo>
                    <a:lnTo>
                      <a:pt x="258" y="433"/>
                    </a:lnTo>
                    <a:lnTo>
                      <a:pt x="251" y="440"/>
                    </a:lnTo>
                    <a:lnTo>
                      <a:pt x="249" y="455"/>
                    </a:lnTo>
                    <a:lnTo>
                      <a:pt x="244" y="465"/>
                    </a:lnTo>
                    <a:lnTo>
                      <a:pt x="236" y="458"/>
                    </a:lnTo>
                    <a:lnTo>
                      <a:pt x="221" y="455"/>
                    </a:lnTo>
                    <a:lnTo>
                      <a:pt x="211" y="455"/>
                    </a:lnTo>
                    <a:lnTo>
                      <a:pt x="205" y="442"/>
                    </a:lnTo>
                    <a:lnTo>
                      <a:pt x="203" y="431"/>
                    </a:lnTo>
                    <a:lnTo>
                      <a:pt x="205" y="417"/>
                    </a:lnTo>
                    <a:lnTo>
                      <a:pt x="197" y="400"/>
                    </a:lnTo>
                    <a:lnTo>
                      <a:pt x="190" y="393"/>
                    </a:lnTo>
                    <a:lnTo>
                      <a:pt x="183" y="385"/>
                    </a:lnTo>
                    <a:lnTo>
                      <a:pt x="172" y="385"/>
                    </a:lnTo>
                    <a:lnTo>
                      <a:pt x="161" y="390"/>
                    </a:lnTo>
                    <a:lnTo>
                      <a:pt x="156" y="398"/>
                    </a:lnTo>
                    <a:lnTo>
                      <a:pt x="141" y="406"/>
                    </a:lnTo>
                    <a:lnTo>
                      <a:pt x="134" y="398"/>
                    </a:lnTo>
                    <a:lnTo>
                      <a:pt x="137" y="386"/>
                    </a:lnTo>
                    <a:lnTo>
                      <a:pt x="141" y="378"/>
                    </a:lnTo>
                    <a:lnTo>
                      <a:pt x="132" y="370"/>
                    </a:lnTo>
                    <a:lnTo>
                      <a:pt x="119" y="366"/>
                    </a:lnTo>
                    <a:lnTo>
                      <a:pt x="112" y="360"/>
                    </a:lnTo>
                    <a:lnTo>
                      <a:pt x="103" y="345"/>
                    </a:lnTo>
                    <a:lnTo>
                      <a:pt x="108" y="331"/>
                    </a:lnTo>
                    <a:lnTo>
                      <a:pt x="103" y="317"/>
                    </a:lnTo>
                    <a:lnTo>
                      <a:pt x="95" y="310"/>
                    </a:lnTo>
                    <a:lnTo>
                      <a:pt x="101" y="297"/>
                    </a:lnTo>
                    <a:lnTo>
                      <a:pt x="107" y="275"/>
                    </a:lnTo>
                    <a:lnTo>
                      <a:pt x="107" y="263"/>
                    </a:lnTo>
                    <a:lnTo>
                      <a:pt x="103" y="251"/>
                    </a:lnTo>
                    <a:lnTo>
                      <a:pt x="103" y="238"/>
                    </a:lnTo>
                    <a:lnTo>
                      <a:pt x="97" y="230"/>
                    </a:lnTo>
                    <a:lnTo>
                      <a:pt x="88" y="228"/>
                    </a:lnTo>
                    <a:lnTo>
                      <a:pt x="77" y="226"/>
                    </a:lnTo>
                    <a:lnTo>
                      <a:pt x="67" y="228"/>
                    </a:lnTo>
                    <a:lnTo>
                      <a:pt x="53" y="233"/>
                    </a:lnTo>
                    <a:lnTo>
                      <a:pt x="52" y="223"/>
                    </a:lnTo>
                    <a:lnTo>
                      <a:pt x="48" y="213"/>
                    </a:lnTo>
                    <a:lnTo>
                      <a:pt x="43" y="208"/>
                    </a:lnTo>
                    <a:lnTo>
                      <a:pt x="37" y="198"/>
                    </a:lnTo>
                    <a:lnTo>
                      <a:pt x="21" y="193"/>
                    </a:lnTo>
                    <a:lnTo>
                      <a:pt x="15" y="188"/>
                    </a:lnTo>
                    <a:lnTo>
                      <a:pt x="5" y="178"/>
                    </a:lnTo>
                    <a:lnTo>
                      <a:pt x="0" y="170"/>
                    </a:lnTo>
                    <a:lnTo>
                      <a:pt x="1" y="160"/>
                    </a:lnTo>
                    <a:lnTo>
                      <a:pt x="3" y="155"/>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14" name="Freeform 213"/>
              <p:cNvSpPr>
                <a:spLocks/>
              </p:cNvSpPr>
              <p:nvPr/>
            </p:nvSpPr>
            <p:spPr bwMode="auto">
              <a:xfrm>
                <a:off x="3025078" y="2793480"/>
                <a:ext cx="100817" cy="178312"/>
              </a:xfrm>
              <a:custGeom>
                <a:avLst/>
                <a:gdLst/>
                <a:ahLst/>
                <a:cxnLst>
                  <a:cxn ang="0">
                    <a:pos x="40" y="78"/>
                  </a:cxn>
                  <a:cxn ang="0">
                    <a:pos x="42" y="87"/>
                  </a:cxn>
                  <a:cxn ang="0">
                    <a:pos x="45" y="97"/>
                  </a:cxn>
                  <a:cxn ang="0">
                    <a:pos x="49" y="105"/>
                  </a:cxn>
                  <a:cxn ang="0">
                    <a:pos x="58" y="117"/>
                  </a:cxn>
                  <a:cxn ang="0">
                    <a:pos x="60" y="128"/>
                  </a:cxn>
                  <a:cxn ang="0">
                    <a:pos x="69" y="132"/>
                  </a:cxn>
                  <a:cxn ang="0">
                    <a:pos x="79" y="140"/>
                  </a:cxn>
                  <a:cxn ang="0">
                    <a:pos x="86" y="147"/>
                  </a:cxn>
                  <a:cxn ang="0">
                    <a:pos x="102" y="167"/>
                  </a:cxn>
                  <a:cxn ang="0">
                    <a:pos x="111" y="182"/>
                  </a:cxn>
                  <a:cxn ang="0">
                    <a:pos x="116" y="187"/>
                  </a:cxn>
                  <a:cxn ang="0">
                    <a:pos x="113" y="197"/>
                  </a:cxn>
                  <a:cxn ang="0">
                    <a:pos x="104" y="194"/>
                  </a:cxn>
                  <a:cxn ang="0">
                    <a:pos x="99" y="187"/>
                  </a:cxn>
                  <a:cxn ang="0">
                    <a:pos x="97" y="180"/>
                  </a:cxn>
                  <a:cxn ang="0">
                    <a:pos x="89" y="170"/>
                  </a:cxn>
                  <a:cxn ang="0">
                    <a:pos x="82" y="160"/>
                  </a:cxn>
                  <a:cxn ang="0">
                    <a:pos x="74" y="154"/>
                  </a:cxn>
                  <a:cxn ang="0">
                    <a:pos x="60" y="148"/>
                  </a:cxn>
                  <a:cxn ang="0">
                    <a:pos x="47" y="130"/>
                  </a:cxn>
                  <a:cxn ang="0">
                    <a:pos x="37" y="132"/>
                  </a:cxn>
                  <a:cxn ang="0">
                    <a:pos x="27" y="132"/>
                  </a:cxn>
                  <a:cxn ang="0">
                    <a:pos x="17" y="128"/>
                  </a:cxn>
                  <a:cxn ang="0">
                    <a:pos x="13" y="115"/>
                  </a:cxn>
                  <a:cxn ang="0">
                    <a:pos x="13" y="102"/>
                  </a:cxn>
                  <a:cxn ang="0">
                    <a:pos x="10" y="95"/>
                  </a:cxn>
                  <a:cxn ang="0">
                    <a:pos x="5" y="85"/>
                  </a:cxn>
                  <a:cxn ang="0">
                    <a:pos x="1" y="77"/>
                  </a:cxn>
                  <a:cxn ang="0">
                    <a:pos x="0" y="62"/>
                  </a:cxn>
                  <a:cxn ang="0">
                    <a:pos x="1" y="50"/>
                  </a:cxn>
                  <a:cxn ang="0">
                    <a:pos x="5" y="38"/>
                  </a:cxn>
                  <a:cxn ang="0">
                    <a:pos x="5" y="28"/>
                  </a:cxn>
                  <a:cxn ang="0">
                    <a:pos x="8" y="18"/>
                  </a:cxn>
                  <a:cxn ang="0">
                    <a:pos x="27" y="12"/>
                  </a:cxn>
                  <a:cxn ang="0">
                    <a:pos x="32" y="18"/>
                  </a:cxn>
                  <a:cxn ang="0">
                    <a:pos x="42" y="18"/>
                  </a:cxn>
                  <a:cxn ang="0">
                    <a:pos x="45" y="8"/>
                  </a:cxn>
                  <a:cxn ang="0">
                    <a:pos x="52" y="0"/>
                  </a:cxn>
                  <a:cxn ang="0">
                    <a:pos x="82" y="15"/>
                  </a:cxn>
                  <a:cxn ang="0">
                    <a:pos x="99" y="32"/>
                  </a:cxn>
                  <a:cxn ang="0">
                    <a:pos x="94" y="45"/>
                  </a:cxn>
                  <a:cxn ang="0">
                    <a:pos x="86" y="41"/>
                  </a:cxn>
                  <a:cxn ang="0">
                    <a:pos x="74" y="36"/>
                  </a:cxn>
                  <a:cxn ang="0">
                    <a:pos x="62" y="32"/>
                  </a:cxn>
                  <a:cxn ang="0">
                    <a:pos x="56" y="38"/>
                  </a:cxn>
                  <a:cxn ang="0">
                    <a:pos x="58" y="50"/>
                  </a:cxn>
                  <a:cxn ang="0">
                    <a:pos x="65" y="56"/>
                  </a:cxn>
                  <a:cxn ang="0">
                    <a:pos x="58" y="65"/>
                  </a:cxn>
                  <a:cxn ang="0">
                    <a:pos x="52" y="70"/>
                  </a:cxn>
                  <a:cxn ang="0">
                    <a:pos x="42" y="73"/>
                  </a:cxn>
                  <a:cxn ang="0">
                    <a:pos x="40" y="78"/>
                  </a:cxn>
                </a:cxnLst>
                <a:rect l="0" t="0" r="r" b="b"/>
                <a:pathLst>
                  <a:path w="117" h="198">
                    <a:moveTo>
                      <a:pt x="40" y="78"/>
                    </a:moveTo>
                    <a:lnTo>
                      <a:pt x="42" y="87"/>
                    </a:lnTo>
                    <a:lnTo>
                      <a:pt x="45" y="97"/>
                    </a:lnTo>
                    <a:lnTo>
                      <a:pt x="49" y="105"/>
                    </a:lnTo>
                    <a:lnTo>
                      <a:pt x="58" y="117"/>
                    </a:lnTo>
                    <a:lnTo>
                      <a:pt x="60" y="128"/>
                    </a:lnTo>
                    <a:lnTo>
                      <a:pt x="69" y="132"/>
                    </a:lnTo>
                    <a:lnTo>
                      <a:pt x="79" y="140"/>
                    </a:lnTo>
                    <a:lnTo>
                      <a:pt x="86" y="147"/>
                    </a:lnTo>
                    <a:lnTo>
                      <a:pt x="102" y="167"/>
                    </a:lnTo>
                    <a:lnTo>
                      <a:pt x="111" y="182"/>
                    </a:lnTo>
                    <a:lnTo>
                      <a:pt x="116" y="187"/>
                    </a:lnTo>
                    <a:lnTo>
                      <a:pt x="113" y="197"/>
                    </a:lnTo>
                    <a:lnTo>
                      <a:pt x="104" y="194"/>
                    </a:lnTo>
                    <a:lnTo>
                      <a:pt x="99" y="187"/>
                    </a:lnTo>
                    <a:lnTo>
                      <a:pt x="97" y="180"/>
                    </a:lnTo>
                    <a:lnTo>
                      <a:pt x="89" y="170"/>
                    </a:lnTo>
                    <a:lnTo>
                      <a:pt x="82" y="160"/>
                    </a:lnTo>
                    <a:lnTo>
                      <a:pt x="74" y="154"/>
                    </a:lnTo>
                    <a:lnTo>
                      <a:pt x="60" y="148"/>
                    </a:lnTo>
                    <a:lnTo>
                      <a:pt x="47" y="130"/>
                    </a:lnTo>
                    <a:lnTo>
                      <a:pt x="37" y="132"/>
                    </a:lnTo>
                    <a:lnTo>
                      <a:pt x="27" y="132"/>
                    </a:lnTo>
                    <a:lnTo>
                      <a:pt x="17" y="128"/>
                    </a:lnTo>
                    <a:lnTo>
                      <a:pt x="13" y="115"/>
                    </a:lnTo>
                    <a:lnTo>
                      <a:pt x="13" y="102"/>
                    </a:lnTo>
                    <a:lnTo>
                      <a:pt x="10" y="95"/>
                    </a:lnTo>
                    <a:lnTo>
                      <a:pt x="5" y="85"/>
                    </a:lnTo>
                    <a:lnTo>
                      <a:pt x="1" y="77"/>
                    </a:lnTo>
                    <a:lnTo>
                      <a:pt x="0" y="62"/>
                    </a:lnTo>
                    <a:lnTo>
                      <a:pt x="1" y="50"/>
                    </a:lnTo>
                    <a:lnTo>
                      <a:pt x="5" y="38"/>
                    </a:lnTo>
                    <a:lnTo>
                      <a:pt x="5" y="28"/>
                    </a:lnTo>
                    <a:lnTo>
                      <a:pt x="8" y="18"/>
                    </a:lnTo>
                    <a:lnTo>
                      <a:pt x="27" y="12"/>
                    </a:lnTo>
                    <a:lnTo>
                      <a:pt x="32" y="18"/>
                    </a:lnTo>
                    <a:lnTo>
                      <a:pt x="42" y="18"/>
                    </a:lnTo>
                    <a:lnTo>
                      <a:pt x="45" y="8"/>
                    </a:lnTo>
                    <a:lnTo>
                      <a:pt x="52" y="0"/>
                    </a:lnTo>
                    <a:lnTo>
                      <a:pt x="82" y="15"/>
                    </a:lnTo>
                    <a:lnTo>
                      <a:pt x="99" y="32"/>
                    </a:lnTo>
                    <a:lnTo>
                      <a:pt x="94" y="45"/>
                    </a:lnTo>
                    <a:lnTo>
                      <a:pt x="86" y="41"/>
                    </a:lnTo>
                    <a:lnTo>
                      <a:pt x="74" y="36"/>
                    </a:lnTo>
                    <a:lnTo>
                      <a:pt x="62" y="32"/>
                    </a:lnTo>
                    <a:lnTo>
                      <a:pt x="56" y="38"/>
                    </a:lnTo>
                    <a:lnTo>
                      <a:pt x="58" y="50"/>
                    </a:lnTo>
                    <a:lnTo>
                      <a:pt x="65" y="56"/>
                    </a:lnTo>
                    <a:lnTo>
                      <a:pt x="58" y="65"/>
                    </a:lnTo>
                    <a:lnTo>
                      <a:pt x="52" y="70"/>
                    </a:lnTo>
                    <a:lnTo>
                      <a:pt x="42" y="73"/>
                    </a:lnTo>
                    <a:lnTo>
                      <a:pt x="40" y="78"/>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15" name="Freeform 214"/>
              <p:cNvSpPr>
                <a:spLocks/>
              </p:cNvSpPr>
              <p:nvPr/>
            </p:nvSpPr>
            <p:spPr bwMode="auto">
              <a:xfrm>
                <a:off x="1838545" y="2899747"/>
                <a:ext cx="1136554" cy="481802"/>
              </a:xfrm>
              <a:custGeom>
                <a:avLst/>
                <a:gdLst/>
                <a:ahLst/>
                <a:cxnLst>
                  <a:cxn ang="0">
                    <a:pos x="307" y="507"/>
                  </a:cxn>
                  <a:cxn ang="0">
                    <a:pos x="157" y="437"/>
                  </a:cxn>
                  <a:cxn ang="0">
                    <a:pos x="150" y="400"/>
                  </a:cxn>
                  <a:cxn ang="0">
                    <a:pos x="126" y="347"/>
                  </a:cxn>
                  <a:cxn ang="0">
                    <a:pos x="130" y="313"/>
                  </a:cxn>
                  <a:cxn ang="0">
                    <a:pos x="113" y="288"/>
                  </a:cxn>
                  <a:cxn ang="0">
                    <a:pos x="93" y="270"/>
                  </a:cxn>
                  <a:cxn ang="0">
                    <a:pos x="39" y="224"/>
                  </a:cxn>
                  <a:cxn ang="0">
                    <a:pos x="21" y="186"/>
                  </a:cxn>
                  <a:cxn ang="0">
                    <a:pos x="245" y="192"/>
                  </a:cxn>
                  <a:cxn ang="0">
                    <a:pos x="951" y="224"/>
                  </a:cxn>
                  <a:cxn ang="0">
                    <a:pos x="1101" y="140"/>
                  </a:cxn>
                  <a:cxn ang="0">
                    <a:pos x="1124" y="59"/>
                  </a:cxn>
                  <a:cxn ang="0">
                    <a:pos x="1159" y="97"/>
                  </a:cxn>
                  <a:cxn ang="0">
                    <a:pos x="1143" y="125"/>
                  </a:cxn>
                  <a:cxn ang="0">
                    <a:pos x="1178" y="110"/>
                  </a:cxn>
                  <a:cxn ang="0">
                    <a:pos x="1184" y="80"/>
                  </a:cxn>
                  <a:cxn ang="0">
                    <a:pos x="1144" y="59"/>
                  </a:cxn>
                  <a:cxn ang="0">
                    <a:pos x="1178" y="6"/>
                  </a:cxn>
                  <a:cxn ang="0">
                    <a:pos x="1233" y="0"/>
                  </a:cxn>
                  <a:cxn ang="0">
                    <a:pos x="1204" y="43"/>
                  </a:cxn>
                  <a:cxn ang="0">
                    <a:pos x="1224" y="72"/>
                  </a:cxn>
                  <a:cxn ang="0">
                    <a:pos x="1248" y="106"/>
                  </a:cxn>
                  <a:cxn ang="0">
                    <a:pos x="1261" y="140"/>
                  </a:cxn>
                  <a:cxn ang="0">
                    <a:pos x="1275" y="166"/>
                  </a:cxn>
                  <a:cxn ang="0">
                    <a:pos x="1290" y="182"/>
                  </a:cxn>
                  <a:cxn ang="0">
                    <a:pos x="1304" y="215"/>
                  </a:cxn>
                  <a:cxn ang="0">
                    <a:pos x="1306" y="226"/>
                  </a:cxn>
                  <a:cxn ang="0">
                    <a:pos x="1273" y="262"/>
                  </a:cxn>
                  <a:cxn ang="0">
                    <a:pos x="1230" y="293"/>
                  </a:cxn>
                  <a:cxn ang="0">
                    <a:pos x="1226" y="333"/>
                  </a:cxn>
                  <a:cxn ang="0">
                    <a:pos x="1206" y="377"/>
                  </a:cxn>
                  <a:cxn ang="0">
                    <a:pos x="1178" y="387"/>
                  </a:cxn>
                  <a:cxn ang="0">
                    <a:pos x="1190" y="353"/>
                  </a:cxn>
                  <a:cxn ang="0">
                    <a:pos x="1201" y="306"/>
                  </a:cxn>
                  <a:cxn ang="0">
                    <a:pos x="1198" y="273"/>
                  </a:cxn>
                  <a:cxn ang="0">
                    <a:pos x="1181" y="267"/>
                  </a:cxn>
                  <a:cxn ang="0">
                    <a:pos x="1166" y="310"/>
                  </a:cxn>
                  <a:cxn ang="0">
                    <a:pos x="1164" y="270"/>
                  </a:cxn>
                  <a:cxn ang="0">
                    <a:pos x="1154" y="299"/>
                  </a:cxn>
                  <a:cxn ang="0">
                    <a:pos x="1161" y="335"/>
                  </a:cxn>
                  <a:cxn ang="0">
                    <a:pos x="1148" y="352"/>
                  </a:cxn>
                  <a:cxn ang="0">
                    <a:pos x="1138" y="382"/>
                  </a:cxn>
                  <a:cxn ang="0">
                    <a:pos x="1123" y="412"/>
                  </a:cxn>
                  <a:cxn ang="0">
                    <a:pos x="1098" y="435"/>
                  </a:cxn>
                  <a:cxn ang="0">
                    <a:pos x="1063" y="464"/>
                  </a:cxn>
                  <a:cxn ang="0">
                    <a:pos x="724" y="534"/>
                  </a:cxn>
                </a:cxnLst>
                <a:rect l="0" t="0" r="r" b="b"/>
                <a:pathLst>
                  <a:path w="1319" h="535">
                    <a:moveTo>
                      <a:pt x="724" y="534"/>
                    </a:moveTo>
                    <a:lnTo>
                      <a:pt x="699" y="529"/>
                    </a:lnTo>
                    <a:lnTo>
                      <a:pt x="307" y="507"/>
                    </a:lnTo>
                    <a:lnTo>
                      <a:pt x="166" y="497"/>
                    </a:lnTo>
                    <a:lnTo>
                      <a:pt x="160" y="446"/>
                    </a:lnTo>
                    <a:lnTo>
                      <a:pt x="157" y="437"/>
                    </a:lnTo>
                    <a:lnTo>
                      <a:pt x="153" y="420"/>
                    </a:lnTo>
                    <a:lnTo>
                      <a:pt x="152" y="409"/>
                    </a:lnTo>
                    <a:lnTo>
                      <a:pt x="150" y="400"/>
                    </a:lnTo>
                    <a:lnTo>
                      <a:pt x="145" y="379"/>
                    </a:lnTo>
                    <a:lnTo>
                      <a:pt x="133" y="353"/>
                    </a:lnTo>
                    <a:lnTo>
                      <a:pt x="126" y="347"/>
                    </a:lnTo>
                    <a:lnTo>
                      <a:pt x="130" y="339"/>
                    </a:lnTo>
                    <a:lnTo>
                      <a:pt x="132" y="330"/>
                    </a:lnTo>
                    <a:lnTo>
                      <a:pt x="130" y="313"/>
                    </a:lnTo>
                    <a:lnTo>
                      <a:pt x="126" y="304"/>
                    </a:lnTo>
                    <a:lnTo>
                      <a:pt x="113" y="302"/>
                    </a:lnTo>
                    <a:lnTo>
                      <a:pt x="113" y="288"/>
                    </a:lnTo>
                    <a:lnTo>
                      <a:pt x="103" y="284"/>
                    </a:lnTo>
                    <a:lnTo>
                      <a:pt x="93" y="284"/>
                    </a:lnTo>
                    <a:lnTo>
                      <a:pt x="93" y="270"/>
                    </a:lnTo>
                    <a:lnTo>
                      <a:pt x="75" y="255"/>
                    </a:lnTo>
                    <a:lnTo>
                      <a:pt x="75" y="240"/>
                    </a:lnTo>
                    <a:lnTo>
                      <a:pt x="39" y="224"/>
                    </a:lnTo>
                    <a:lnTo>
                      <a:pt x="40" y="202"/>
                    </a:lnTo>
                    <a:lnTo>
                      <a:pt x="35" y="188"/>
                    </a:lnTo>
                    <a:lnTo>
                      <a:pt x="21" y="186"/>
                    </a:lnTo>
                    <a:lnTo>
                      <a:pt x="0" y="179"/>
                    </a:lnTo>
                    <a:lnTo>
                      <a:pt x="0" y="177"/>
                    </a:lnTo>
                    <a:lnTo>
                      <a:pt x="245" y="192"/>
                    </a:lnTo>
                    <a:lnTo>
                      <a:pt x="751" y="215"/>
                    </a:lnTo>
                    <a:lnTo>
                      <a:pt x="758" y="215"/>
                    </a:lnTo>
                    <a:lnTo>
                      <a:pt x="951" y="224"/>
                    </a:lnTo>
                    <a:lnTo>
                      <a:pt x="966" y="224"/>
                    </a:lnTo>
                    <a:lnTo>
                      <a:pt x="1098" y="228"/>
                    </a:lnTo>
                    <a:lnTo>
                      <a:pt x="1101" y="140"/>
                    </a:lnTo>
                    <a:lnTo>
                      <a:pt x="1104" y="50"/>
                    </a:lnTo>
                    <a:lnTo>
                      <a:pt x="1118" y="50"/>
                    </a:lnTo>
                    <a:lnTo>
                      <a:pt x="1124" y="59"/>
                    </a:lnTo>
                    <a:lnTo>
                      <a:pt x="1144" y="66"/>
                    </a:lnTo>
                    <a:lnTo>
                      <a:pt x="1158" y="85"/>
                    </a:lnTo>
                    <a:lnTo>
                      <a:pt x="1159" y="97"/>
                    </a:lnTo>
                    <a:lnTo>
                      <a:pt x="1164" y="106"/>
                    </a:lnTo>
                    <a:lnTo>
                      <a:pt x="1154" y="119"/>
                    </a:lnTo>
                    <a:lnTo>
                      <a:pt x="1143" y="125"/>
                    </a:lnTo>
                    <a:lnTo>
                      <a:pt x="1161" y="126"/>
                    </a:lnTo>
                    <a:lnTo>
                      <a:pt x="1171" y="125"/>
                    </a:lnTo>
                    <a:lnTo>
                      <a:pt x="1178" y="110"/>
                    </a:lnTo>
                    <a:lnTo>
                      <a:pt x="1184" y="97"/>
                    </a:lnTo>
                    <a:lnTo>
                      <a:pt x="1183" y="90"/>
                    </a:lnTo>
                    <a:lnTo>
                      <a:pt x="1184" y="80"/>
                    </a:lnTo>
                    <a:lnTo>
                      <a:pt x="1166" y="68"/>
                    </a:lnTo>
                    <a:lnTo>
                      <a:pt x="1159" y="60"/>
                    </a:lnTo>
                    <a:lnTo>
                      <a:pt x="1144" y="59"/>
                    </a:lnTo>
                    <a:lnTo>
                      <a:pt x="1154" y="40"/>
                    </a:lnTo>
                    <a:lnTo>
                      <a:pt x="1148" y="26"/>
                    </a:lnTo>
                    <a:lnTo>
                      <a:pt x="1178" y="6"/>
                    </a:lnTo>
                    <a:lnTo>
                      <a:pt x="1199" y="3"/>
                    </a:lnTo>
                    <a:lnTo>
                      <a:pt x="1216" y="0"/>
                    </a:lnTo>
                    <a:lnTo>
                      <a:pt x="1233" y="0"/>
                    </a:lnTo>
                    <a:lnTo>
                      <a:pt x="1239" y="19"/>
                    </a:lnTo>
                    <a:lnTo>
                      <a:pt x="1216" y="33"/>
                    </a:lnTo>
                    <a:lnTo>
                      <a:pt x="1204" y="43"/>
                    </a:lnTo>
                    <a:lnTo>
                      <a:pt x="1210" y="52"/>
                    </a:lnTo>
                    <a:lnTo>
                      <a:pt x="1216" y="65"/>
                    </a:lnTo>
                    <a:lnTo>
                      <a:pt x="1224" y="72"/>
                    </a:lnTo>
                    <a:lnTo>
                      <a:pt x="1233" y="92"/>
                    </a:lnTo>
                    <a:lnTo>
                      <a:pt x="1244" y="95"/>
                    </a:lnTo>
                    <a:lnTo>
                      <a:pt x="1248" y="106"/>
                    </a:lnTo>
                    <a:lnTo>
                      <a:pt x="1248" y="115"/>
                    </a:lnTo>
                    <a:lnTo>
                      <a:pt x="1253" y="130"/>
                    </a:lnTo>
                    <a:lnTo>
                      <a:pt x="1261" y="140"/>
                    </a:lnTo>
                    <a:lnTo>
                      <a:pt x="1273" y="146"/>
                    </a:lnTo>
                    <a:lnTo>
                      <a:pt x="1279" y="157"/>
                    </a:lnTo>
                    <a:lnTo>
                      <a:pt x="1275" y="166"/>
                    </a:lnTo>
                    <a:lnTo>
                      <a:pt x="1279" y="182"/>
                    </a:lnTo>
                    <a:lnTo>
                      <a:pt x="1279" y="192"/>
                    </a:lnTo>
                    <a:lnTo>
                      <a:pt x="1290" y="182"/>
                    </a:lnTo>
                    <a:lnTo>
                      <a:pt x="1293" y="202"/>
                    </a:lnTo>
                    <a:lnTo>
                      <a:pt x="1295" y="212"/>
                    </a:lnTo>
                    <a:lnTo>
                      <a:pt x="1304" y="215"/>
                    </a:lnTo>
                    <a:lnTo>
                      <a:pt x="1318" y="217"/>
                    </a:lnTo>
                    <a:lnTo>
                      <a:pt x="1315" y="226"/>
                    </a:lnTo>
                    <a:lnTo>
                      <a:pt x="1306" y="226"/>
                    </a:lnTo>
                    <a:lnTo>
                      <a:pt x="1301" y="237"/>
                    </a:lnTo>
                    <a:lnTo>
                      <a:pt x="1268" y="235"/>
                    </a:lnTo>
                    <a:lnTo>
                      <a:pt x="1273" y="262"/>
                    </a:lnTo>
                    <a:lnTo>
                      <a:pt x="1244" y="284"/>
                    </a:lnTo>
                    <a:lnTo>
                      <a:pt x="1231" y="284"/>
                    </a:lnTo>
                    <a:lnTo>
                      <a:pt x="1230" y="293"/>
                    </a:lnTo>
                    <a:lnTo>
                      <a:pt x="1230" y="306"/>
                    </a:lnTo>
                    <a:lnTo>
                      <a:pt x="1224" y="326"/>
                    </a:lnTo>
                    <a:lnTo>
                      <a:pt x="1226" y="333"/>
                    </a:lnTo>
                    <a:lnTo>
                      <a:pt x="1218" y="342"/>
                    </a:lnTo>
                    <a:lnTo>
                      <a:pt x="1208" y="352"/>
                    </a:lnTo>
                    <a:lnTo>
                      <a:pt x="1206" y="377"/>
                    </a:lnTo>
                    <a:lnTo>
                      <a:pt x="1210" y="382"/>
                    </a:lnTo>
                    <a:lnTo>
                      <a:pt x="1190" y="392"/>
                    </a:lnTo>
                    <a:lnTo>
                      <a:pt x="1178" y="387"/>
                    </a:lnTo>
                    <a:lnTo>
                      <a:pt x="1174" y="377"/>
                    </a:lnTo>
                    <a:lnTo>
                      <a:pt x="1186" y="362"/>
                    </a:lnTo>
                    <a:lnTo>
                      <a:pt x="1190" y="353"/>
                    </a:lnTo>
                    <a:lnTo>
                      <a:pt x="1186" y="342"/>
                    </a:lnTo>
                    <a:lnTo>
                      <a:pt x="1193" y="335"/>
                    </a:lnTo>
                    <a:lnTo>
                      <a:pt x="1201" y="306"/>
                    </a:lnTo>
                    <a:lnTo>
                      <a:pt x="1204" y="293"/>
                    </a:lnTo>
                    <a:lnTo>
                      <a:pt x="1199" y="284"/>
                    </a:lnTo>
                    <a:lnTo>
                      <a:pt x="1198" y="273"/>
                    </a:lnTo>
                    <a:lnTo>
                      <a:pt x="1191" y="262"/>
                    </a:lnTo>
                    <a:lnTo>
                      <a:pt x="1184" y="255"/>
                    </a:lnTo>
                    <a:lnTo>
                      <a:pt x="1181" y="267"/>
                    </a:lnTo>
                    <a:lnTo>
                      <a:pt x="1181" y="279"/>
                    </a:lnTo>
                    <a:lnTo>
                      <a:pt x="1183" y="299"/>
                    </a:lnTo>
                    <a:lnTo>
                      <a:pt x="1166" y="310"/>
                    </a:lnTo>
                    <a:lnTo>
                      <a:pt x="1161" y="297"/>
                    </a:lnTo>
                    <a:lnTo>
                      <a:pt x="1166" y="279"/>
                    </a:lnTo>
                    <a:lnTo>
                      <a:pt x="1164" y="270"/>
                    </a:lnTo>
                    <a:lnTo>
                      <a:pt x="1154" y="273"/>
                    </a:lnTo>
                    <a:lnTo>
                      <a:pt x="1150" y="290"/>
                    </a:lnTo>
                    <a:lnTo>
                      <a:pt x="1154" y="299"/>
                    </a:lnTo>
                    <a:lnTo>
                      <a:pt x="1154" y="319"/>
                    </a:lnTo>
                    <a:lnTo>
                      <a:pt x="1161" y="326"/>
                    </a:lnTo>
                    <a:lnTo>
                      <a:pt x="1161" y="335"/>
                    </a:lnTo>
                    <a:lnTo>
                      <a:pt x="1159" y="347"/>
                    </a:lnTo>
                    <a:lnTo>
                      <a:pt x="1154" y="339"/>
                    </a:lnTo>
                    <a:lnTo>
                      <a:pt x="1148" y="352"/>
                    </a:lnTo>
                    <a:lnTo>
                      <a:pt x="1139" y="362"/>
                    </a:lnTo>
                    <a:lnTo>
                      <a:pt x="1134" y="375"/>
                    </a:lnTo>
                    <a:lnTo>
                      <a:pt x="1138" y="382"/>
                    </a:lnTo>
                    <a:lnTo>
                      <a:pt x="1134" y="392"/>
                    </a:lnTo>
                    <a:lnTo>
                      <a:pt x="1126" y="395"/>
                    </a:lnTo>
                    <a:lnTo>
                      <a:pt x="1123" y="412"/>
                    </a:lnTo>
                    <a:lnTo>
                      <a:pt x="1124" y="424"/>
                    </a:lnTo>
                    <a:lnTo>
                      <a:pt x="1110" y="420"/>
                    </a:lnTo>
                    <a:lnTo>
                      <a:pt x="1098" y="435"/>
                    </a:lnTo>
                    <a:lnTo>
                      <a:pt x="1086" y="440"/>
                    </a:lnTo>
                    <a:lnTo>
                      <a:pt x="1076" y="464"/>
                    </a:lnTo>
                    <a:lnTo>
                      <a:pt x="1063" y="464"/>
                    </a:lnTo>
                    <a:lnTo>
                      <a:pt x="744" y="453"/>
                    </a:lnTo>
                    <a:lnTo>
                      <a:pt x="729" y="453"/>
                    </a:lnTo>
                    <a:lnTo>
                      <a:pt x="724" y="534"/>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16" name="Freeform 215"/>
              <p:cNvSpPr>
                <a:spLocks/>
              </p:cNvSpPr>
              <p:nvPr/>
            </p:nvSpPr>
            <p:spPr bwMode="auto">
              <a:xfrm>
                <a:off x="2900996" y="2941172"/>
                <a:ext cx="42222" cy="71145"/>
              </a:xfrm>
              <a:custGeom>
                <a:avLst/>
                <a:gdLst/>
                <a:ahLst/>
                <a:cxnLst>
                  <a:cxn ang="0">
                    <a:pos x="24" y="70"/>
                  </a:cxn>
                  <a:cxn ang="0">
                    <a:pos x="15" y="68"/>
                  </a:cxn>
                  <a:cxn ang="0">
                    <a:pos x="10" y="61"/>
                  </a:cxn>
                  <a:cxn ang="0">
                    <a:pos x="7" y="51"/>
                  </a:cxn>
                  <a:cxn ang="0">
                    <a:pos x="3" y="43"/>
                  </a:cxn>
                  <a:cxn ang="0">
                    <a:pos x="0" y="31"/>
                  </a:cxn>
                  <a:cxn ang="0">
                    <a:pos x="3" y="15"/>
                  </a:cxn>
                  <a:cxn ang="0">
                    <a:pos x="5" y="12"/>
                  </a:cxn>
                  <a:cxn ang="0">
                    <a:pos x="27" y="0"/>
                  </a:cxn>
                  <a:cxn ang="0">
                    <a:pos x="38" y="8"/>
                  </a:cxn>
                  <a:cxn ang="0">
                    <a:pos x="38" y="28"/>
                  </a:cxn>
                  <a:cxn ang="0">
                    <a:pos x="39" y="43"/>
                  </a:cxn>
                  <a:cxn ang="0">
                    <a:pos x="41" y="57"/>
                  </a:cxn>
                  <a:cxn ang="0">
                    <a:pos x="48" y="68"/>
                  </a:cxn>
                  <a:cxn ang="0">
                    <a:pos x="39" y="78"/>
                  </a:cxn>
                  <a:cxn ang="0">
                    <a:pos x="31" y="78"/>
                  </a:cxn>
                  <a:cxn ang="0">
                    <a:pos x="24" y="70"/>
                  </a:cxn>
                </a:cxnLst>
                <a:rect l="0" t="0" r="r" b="b"/>
                <a:pathLst>
                  <a:path w="49" h="79">
                    <a:moveTo>
                      <a:pt x="24" y="70"/>
                    </a:moveTo>
                    <a:lnTo>
                      <a:pt x="15" y="68"/>
                    </a:lnTo>
                    <a:lnTo>
                      <a:pt x="10" y="61"/>
                    </a:lnTo>
                    <a:lnTo>
                      <a:pt x="7" y="51"/>
                    </a:lnTo>
                    <a:lnTo>
                      <a:pt x="3" y="43"/>
                    </a:lnTo>
                    <a:lnTo>
                      <a:pt x="0" y="31"/>
                    </a:lnTo>
                    <a:lnTo>
                      <a:pt x="3" y="15"/>
                    </a:lnTo>
                    <a:lnTo>
                      <a:pt x="5" y="12"/>
                    </a:lnTo>
                    <a:lnTo>
                      <a:pt x="27" y="0"/>
                    </a:lnTo>
                    <a:lnTo>
                      <a:pt x="38" y="8"/>
                    </a:lnTo>
                    <a:lnTo>
                      <a:pt x="38" y="28"/>
                    </a:lnTo>
                    <a:lnTo>
                      <a:pt x="39" y="43"/>
                    </a:lnTo>
                    <a:lnTo>
                      <a:pt x="41" y="57"/>
                    </a:lnTo>
                    <a:lnTo>
                      <a:pt x="48" y="68"/>
                    </a:lnTo>
                    <a:lnTo>
                      <a:pt x="39" y="78"/>
                    </a:lnTo>
                    <a:lnTo>
                      <a:pt x="31" y="78"/>
                    </a:lnTo>
                    <a:lnTo>
                      <a:pt x="24" y="70"/>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17" name="Freeform 216"/>
              <p:cNvSpPr>
                <a:spLocks/>
              </p:cNvSpPr>
              <p:nvPr/>
            </p:nvSpPr>
            <p:spPr bwMode="auto">
              <a:xfrm>
                <a:off x="2801902" y="2901548"/>
                <a:ext cx="26712" cy="27017"/>
              </a:xfrm>
              <a:custGeom>
                <a:avLst/>
                <a:gdLst/>
                <a:ahLst/>
                <a:cxnLst>
                  <a:cxn ang="0">
                    <a:pos x="30" y="11"/>
                  </a:cxn>
                  <a:cxn ang="0">
                    <a:pos x="0" y="29"/>
                  </a:cxn>
                  <a:cxn ang="0">
                    <a:pos x="0" y="0"/>
                  </a:cxn>
                  <a:cxn ang="0">
                    <a:pos x="30" y="11"/>
                  </a:cxn>
                </a:cxnLst>
                <a:rect l="0" t="0" r="r" b="b"/>
                <a:pathLst>
                  <a:path w="31" h="30">
                    <a:moveTo>
                      <a:pt x="30" y="11"/>
                    </a:moveTo>
                    <a:lnTo>
                      <a:pt x="0" y="29"/>
                    </a:lnTo>
                    <a:lnTo>
                      <a:pt x="0" y="0"/>
                    </a:lnTo>
                    <a:lnTo>
                      <a:pt x="30" y="11"/>
                    </a:lnTo>
                  </a:path>
                </a:pathLst>
              </a:custGeom>
              <a:solidFill>
                <a:srgbClr val="FAD62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18" name="Freeform 217"/>
              <p:cNvSpPr>
                <a:spLocks/>
              </p:cNvSpPr>
              <p:nvPr/>
            </p:nvSpPr>
            <p:spPr bwMode="auto">
              <a:xfrm>
                <a:off x="2728660" y="3054643"/>
                <a:ext cx="324853" cy="434972"/>
              </a:xfrm>
              <a:custGeom>
                <a:avLst/>
                <a:gdLst/>
                <a:ahLst/>
                <a:cxnLst>
                  <a:cxn ang="0">
                    <a:pos x="279" y="350"/>
                  </a:cxn>
                  <a:cxn ang="0">
                    <a:pos x="314" y="316"/>
                  </a:cxn>
                  <a:cxn ang="0">
                    <a:pos x="324" y="336"/>
                  </a:cxn>
                  <a:cxn ang="0">
                    <a:pos x="322" y="355"/>
                  </a:cxn>
                  <a:cxn ang="0">
                    <a:pos x="326" y="373"/>
                  </a:cxn>
                  <a:cxn ang="0">
                    <a:pos x="344" y="375"/>
                  </a:cxn>
                  <a:cxn ang="0">
                    <a:pos x="359" y="388"/>
                  </a:cxn>
                  <a:cxn ang="0">
                    <a:pos x="339" y="417"/>
                  </a:cxn>
                  <a:cxn ang="0">
                    <a:pos x="333" y="437"/>
                  </a:cxn>
                  <a:cxn ang="0">
                    <a:pos x="322" y="482"/>
                  </a:cxn>
                  <a:cxn ang="0">
                    <a:pos x="148" y="477"/>
                  </a:cxn>
                  <a:cxn ang="0">
                    <a:pos x="152" y="372"/>
                  </a:cxn>
                  <a:cxn ang="0">
                    <a:pos x="0" y="368"/>
                  </a:cxn>
                  <a:cxn ang="0">
                    <a:pos x="28" y="321"/>
                  </a:cxn>
                  <a:cxn ang="0">
                    <a:pos x="43" y="298"/>
                  </a:cxn>
                  <a:cxn ang="0">
                    <a:pos x="60" y="284"/>
                  </a:cxn>
                  <a:cxn ang="0">
                    <a:pos x="75" y="268"/>
                  </a:cxn>
                  <a:cxn ang="0">
                    <a:pos x="105" y="252"/>
                  </a:cxn>
                  <a:cxn ang="0">
                    <a:pos x="127" y="237"/>
                  </a:cxn>
                  <a:cxn ang="0">
                    <a:pos x="175" y="228"/>
                  </a:cxn>
                  <a:cxn ang="0">
                    <a:pos x="179" y="204"/>
                  </a:cxn>
                  <a:cxn ang="0">
                    <a:pos x="184" y="179"/>
                  </a:cxn>
                  <a:cxn ang="0">
                    <a:pos x="199" y="176"/>
                  </a:cxn>
                  <a:cxn ang="0">
                    <a:pos x="207" y="162"/>
                  </a:cxn>
                  <a:cxn ang="0">
                    <a:pos x="220" y="147"/>
                  </a:cxn>
                  <a:cxn ang="0">
                    <a:pos x="234" y="127"/>
                  </a:cxn>
                  <a:cxn ang="0">
                    <a:pos x="252" y="110"/>
                  </a:cxn>
                  <a:cxn ang="0">
                    <a:pos x="267" y="94"/>
                  </a:cxn>
                  <a:cxn ang="0">
                    <a:pos x="299" y="72"/>
                  </a:cxn>
                  <a:cxn ang="0">
                    <a:pos x="308" y="55"/>
                  </a:cxn>
                  <a:cxn ang="0">
                    <a:pos x="301" y="32"/>
                  </a:cxn>
                  <a:cxn ang="0">
                    <a:pos x="294" y="13"/>
                  </a:cxn>
                  <a:cxn ang="0">
                    <a:pos x="281" y="0"/>
                  </a:cxn>
                  <a:cxn ang="0">
                    <a:pos x="295" y="8"/>
                  </a:cxn>
                  <a:cxn ang="0">
                    <a:pos x="324" y="17"/>
                  </a:cxn>
                  <a:cxn ang="0">
                    <a:pos x="339" y="28"/>
                  </a:cxn>
                  <a:cxn ang="0">
                    <a:pos x="346" y="45"/>
                  </a:cxn>
                  <a:cxn ang="0">
                    <a:pos x="348" y="67"/>
                  </a:cxn>
                  <a:cxn ang="0">
                    <a:pos x="351" y="94"/>
                  </a:cxn>
                  <a:cxn ang="0">
                    <a:pos x="364" y="110"/>
                  </a:cxn>
                  <a:cxn ang="0">
                    <a:pos x="359" y="127"/>
                  </a:cxn>
                  <a:cxn ang="0">
                    <a:pos x="364" y="142"/>
                  </a:cxn>
                  <a:cxn ang="0">
                    <a:pos x="376" y="159"/>
                  </a:cxn>
                  <a:cxn ang="0">
                    <a:pos x="362" y="174"/>
                  </a:cxn>
                  <a:cxn ang="0">
                    <a:pos x="346" y="176"/>
                  </a:cxn>
                  <a:cxn ang="0">
                    <a:pos x="321" y="176"/>
                  </a:cxn>
                  <a:cxn ang="0">
                    <a:pos x="301" y="201"/>
                  </a:cxn>
                  <a:cxn ang="0">
                    <a:pos x="282" y="221"/>
                  </a:cxn>
                  <a:cxn ang="0">
                    <a:pos x="269" y="202"/>
                  </a:cxn>
                  <a:cxn ang="0">
                    <a:pos x="255" y="182"/>
                  </a:cxn>
                  <a:cxn ang="0">
                    <a:pos x="257" y="202"/>
                  </a:cxn>
                  <a:cxn ang="0">
                    <a:pos x="275" y="226"/>
                  </a:cxn>
                  <a:cxn ang="0">
                    <a:pos x="275" y="256"/>
                  </a:cxn>
                  <a:cxn ang="0">
                    <a:pos x="284" y="288"/>
                  </a:cxn>
                  <a:cxn ang="0">
                    <a:pos x="287" y="313"/>
                  </a:cxn>
                  <a:cxn ang="0">
                    <a:pos x="262" y="343"/>
                  </a:cxn>
                  <a:cxn ang="0">
                    <a:pos x="235" y="353"/>
                  </a:cxn>
                  <a:cxn ang="0">
                    <a:pos x="226" y="372"/>
                  </a:cxn>
                  <a:cxn ang="0">
                    <a:pos x="267" y="350"/>
                  </a:cxn>
                </a:cxnLst>
                <a:rect l="0" t="0" r="r" b="b"/>
                <a:pathLst>
                  <a:path w="377" h="483">
                    <a:moveTo>
                      <a:pt x="267" y="350"/>
                    </a:moveTo>
                    <a:lnTo>
                      <a:pt x="279" y="350"/>
                    </a:lnTo>
                    <a:lnTo>
                      <a:pt x="302" y="316"/>
                    </a:lnTo>
                    <a:lnTo>
                      <a:pt x="314" y="316"/>
                    </a:lnTo>
                    <a:lnTo>
                      <a:pt x="314" y="323"/>
                    </a:lnTo>
                    <a:lnTo>
                      <a:pt x="324" y="336"/>
                    </a:lnTo>
                    <a:lnTo>
                      <a:pt x="322" y="348"/>
                    </a:lnTo>
                    <a:lnTo>
                      <a:pt x="322" y="355"/>
                    </a:lnTo>
                    <a:lnTo>
                      <a:pt x="321" y="365"/>
                    </a:lnTo>
                    <a:lnTo>
                      <a:pt x="326" y="373"/>
                    </a:lnTo>
                    <a:lnTo>
                      <a:pt x="335" y="373"/>
                    </a:lnTo>
                    <a:lnTo>
                      <a:pt x="344" y="375"/>
                    </a:lnTo>
                    <a:lnTo>
                      <a:pt x="351" y="383"/>
                    </a:lnTo>
                    <a:lnTo>
                      <a:pt x="359" y="388"/>
                    </a:lnTo>
                    <a:lnTo>
                      <a:pt x="348" y="408"/>
                    </a:lnTo>
                    <a:lnTo>
                      <a:pt x="339" y="417"/>
                    </a:lnTo>
                    <a:lnTo>
                      <a:pt x="335" y="425"/>
                    </a:lnTo>
                    <a:lnTo>
                      <a:pt x="333" y="437"/>
                    </a:lnTo>
                    <a:lnTo>
                      <a:pt x="329" y="460"/>
                    </a:lnTo>
                    <a:lnTo>
                      <a:pt x="322" y="482"/>
                    </a:lnTo>
                    <a:lnTo>
                      <a:pt x="234" y="477"/>
                    </a:lnTo>
                    <a:lnTo>
                      <a:pt x="148" y="477"/>
                    </a:lnTo>
                    <a:lnTo>
                      <a:pt x="150" y="403"/>
                    </a:lnTo>
                    <a:lnTo>
                      <a:pt x="152" y="372"/>
                    </a:lnTo>
                    <a:lnTo>
                      <a:pt x="124" y="372"/>
                    </a:lnTo>
                    <a:lnTo>
                      <a:pt x="0" y="368"/>
                    </a:lnTo>
                    <a:lnTo>
                      <a:pt x="1" y="355"/>
                    </a:lnTo>
                    <a:lnTo>
                      <a:pt x="28" y="321"/>
                    </a:lnTo>
                    <a:lnTo>
                      <a:pt x="37" y="306"/>
                    </a:lnTo>
                    <a:lnTo>
                      <a:pt x="43" y="298"/>
                    </a:lnTo>
                    <a:lnTo>
                      <a:pt x="53" y="294"/>
                    </a:lnTo>
                    <a:lnTo>
                      <a:pt x="60" y="284"/>
                    </a:lnTo>
                    <a:lnTo>
                      <a:pt x="66" y="276"/>
                    </a:lnTo>
                    <a:lnTo>
                      <a:pt x="75" y="268"/>
                    </a:lnTo>
                    <a:lnTo>
                      <a:pt x="90" y="264"/>
                    </a:lnTo>
                    <a:lnTo>
                      <a:pt x="105" y="252"/>
                    </a:lnTo>
                    <a:lnTo>
                      <a:pt x="113" y="243"/>
                    </a:lnTo>
                    <a:lnTo>
                      <a:pt x="127" y="237"/>
                    </a:lnTo>
                    <a:lnTo>
                      <a:pt x="166" y="234"/>
                    </a:lnTo>
                    <a:lnTo>
                      <a:pt x="175" y="228"/>
                    </a:lnTo>
                    <a:lnTo>
                      <a:pt x="182" y="217"/>
                    </a:lnTo>
                    <a:lnTo>
                      <a:pt x="179" y="204"/>
                    </a:lnTo>
                    <a:lnTo>
                      <a:pt x="180" y="190"/>
                    </a:lnTo>
                    <a:lnTo>
                      <a:pt x="184" y="179"/>
                    </a:lnTo>
                    <a:lnTo>
                      <a:pt x="190" y="174"/>
                    </a:lnTo>
                    <a:lnTo>
                      <a:pt x="199" y="176"/>
                    </a:lnTo>
                    <a:lnTo>
                      <a:pt x="206" y="169"/>
                    </a:lnTo>
                    <a:lnTo>
                      <a:pt x="207" y="162"/>
                    </a:lnTo>
                    <a:lnTo>
                      <a:pt x="212" y="150"/>
                    </a:lnTo>
                    <a:lnTo>
                      <a:pt x="220" y="147"/>
                    </a:lnTo>
                    <a:lnTo>
                      <a:pt x="230" y="139"/>
                    </a:lnTo>
                    <a:lnTo>
                      <a:pt x="234" y="127"/>
                    </a:lnTo>
                    <a:lnTo>
                      <a:pt x="241" y="115"/>
                    </a:lnTo>
                    <a:lnTo>
                      <a:pt x="252" y="110"/>
                    </a:lnTo>
                    <a:lnTo>
                      <a:pt x="257" y="100"/>
                    </a:lnTo>
                    <a:lnTo>
                      <a:pt x="267" y="94"/>
                    </a:lnTo>
                    <a:lnTo>
                      <a:pt x="282" y="75"/>
                    </a:lnTo>
                    <a:lnTo>
                      <a:pt x="299" y="72"/>
                    </a:lnTo>
                    <a:lnTo>
                      <a:pt x="308" y="70"/>
                    </a:lnTo>
                    <a:lnTo>
                      <a:pt x="308" y="55"/>
                    </a:lnTo>
                    <a:lnTo>
                      <a:pt x="306" y="45"/>
                    </a:lnTo>
                    <a:lnTo>
                      <a:pt x="301" y="32"/>
                    </a:lnTo>
                    <a:lnTo>
                      <a:pt x="299" y="21"/>
                    </a:lnTo>
                    <a:lnTo>
                      <a:pt x="294" y="13"/>
                    </a:lnTo>
                    <a:lnTo>
                      <a:pt x="281" y="12"/>
                    </a:lnTo>
                    <a:lnTo>
                      <a:pt x="281" y="0"/>
                    </a:lnTo>
                    <a:lnTo>
                      <a:pt x="289" y="0"/>
                    </a:lnTo>
                    <a:lnTo>
                      <a:pt x="295" y="8"/>
                    </a:lnTo>
                    <a:lnTo>
                      <a:pt x="301" y="13"/>
                    </a:lnTo>
                    <a:lnTo>
                      <a:pt x="324" y="17"/>
                    </a:lnTo>
                    <a:lnTo>
                      <a:pt x="329" y="23"/>
                    </a:lnTo>
                    <a:lnTo>
                      <a:pt x="339" y="28"/>
                    </a:lnTo>
                    <a:lnTo>
                      <a:pt x="341" y="35"/>
                    </a:lnTo>
                    <a:lnTo>
                      <a:pt x="346" y="45"/>
                    </a:lnTo>
                    <a:lnTo>
                      <a:pt x="348" y="57"/>
                    </a:lnTo>
                    <a:lnTo>
                      <a:pt x="348" y="67"/>
                    </a:lnTo>
                    <a:lnTo>
                      <a:pt x="351" y="82"/>
                    </a:lnTo>
                    <a:lnTo>
                      <a:pt x="351" y="94"/>
                    </a:lnTo>
                    <a:lnTo>
                      <a:pt x="353" y="100"/>
                    </a:lnTo>
                    <a:lnTo>
                      <a:pt x="364" y="110"/>
                    </a:lnTo>
                    <a:lnTo>
                      <a:pt x="364" y="121"/>
                    </a:lnTo>
                    <a:lnTo>
                      <a:pt x="359" y="127"/>
                    </a:lnTo>
                    <a:lnTo>
                      <a:pt x="359" y="135"/>
                    </a:lnTo>
                    <a:lnTo>
                      <a:pt x="364" y="142"/>
                    </a:lnTo>
                    <a:lnTo>
                      <a:pt x="366" y="150"/>
                    </a:lnTo>
                    <a:lnTo>
                      <a:pt x="376" y="159"/>
                    </a:lnTo>
                    <a:lnTo>
                      <a:pt x="371" y="172"/>
                    </a:lnTo>
                    <a:lnTo>
                      <a:pt x="362" y="174"/>
                    </a:lnTo>
                    <a:lnTo>
                      <a:pt x="353" y="174"/>
                    </a:lnTo>
                    <a:lnTo>
                      <a:pt x="346" y="176"/>
                    </a:lnTo>
                    <a:lnTo>
                      <a:pt x="329" y="172"/>
                    </a:lnTo>
                    <a:lnTo>
                      <a:pt x="321" y="176"/>
                    </a:lnTo>
                    <a:lnTo>
                      <a:pt x="321" y="189"/>
                    </a:lnTo>
                    <a:lnTo>
                      <a:pt x="301" y="201"/>
                    </a:lnTo>
                    <a:lnTo>
                      <a:pt x="295" y="216"/>
                    </a:lnTo>
                    <a:lnTo>
                      <a:pt x="282" y="221"/>
                    </a:lnTo>
                    <a:lnTo>
                      <a:pt x="281" y="204"/>
                    </a:lnTo>
                    <a:lnTo>
                      <a:pt x="269" y="202"/>
                    </a:lnTo>
                    <a:lnTo>
                      <a:pt x="262" y="197"/>
                    </a:lnTo>
                    <a:lnTo>
                      <a:pt x="255" y="182"/>
                    </a:lnTo>
                    <a:lnTo>
                      <a:pt x="249" y="189"/>
                    </a:lnTo>
                    <a:lnTo>
                      <a:pt x="257" y="202"/>
                    </a:lnTo>
                    <a:lnTo>
                      <a:pt x="266" y="212"/>
                    </a:lnTo>
                    <a:lnTo>
                      <a:pt x="275" y="226"/>
                    </a:lnTo>
                    <a:lnTo>
                      <a:pt x="275" y="246"/>
                    </a:lnTo>
                    <a:lnTo>
                      <a:pt x="275" y="256"/>
                    </a:lnTo>
                    <a:lnTo>
                      <a:pt x="289" y="276"/>
                    </a:lnTo>
                    <a:lnTo>
                      <a:pt x="284" y="288"/>
                    </a:lnTo>
                    <a:lnTo>
                      <a:pt x="284" y="304"/>
                    </a:lnTo>
                    <a:lnTo>
                      <a:pt x="287" y="313"/>
                    </a:lnTo>
                    <a:lnTo>
                      <a:pt x="281" y="323"/>
                    </a:lnTo>
                    <a:lnTo>
                      <a:pt x="262" y="343"/>
                    </a:lnTo>
                    <a:lnTo>
                      <a:pt x="249" y="343"/>
                    </a:lnTo>
                    <a:lnTo>
                      <a:pt x="235" y="353"/>
                    </a:lnTo>
                    <a:lnTo>
                      <a:pt x="226" y="363"/>
                    </a:lnTo>
                    <a:lnTo>
                      <a:pt x="226" y="372"/>
                    </a:lnTo>
                    <a:lnTo>
                      <a:pt x="246" y="359"/>
                    </a:lnTo>
                    <a:lnTo>
                      <a:pt x="267" y="350"/>
                    </a:lnTo>
                  </a:path>
                </a:pathLst>
              </a:custGeom>
              <a:solidFill>
                <a:srgbClr val="E8E8E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19" name="Freeform 218"/>
              <p:cNvSpPr>
                <a:spLocks/>
              </p:cNvSpPr>
              <p:nvPr/>
            </p:nvSpPr>
            <p:spPr bwMode="auto">
              <a:xfrm>
                <a:off x="2986302" y="3230253"/>
                <a:ext cx="56009" cy="115272"/>
              </a:xfrm>
              <a:custGeom>
                <a:avLst/>
                <a:gdLst/>
                <a:ahLst/>
                <a:cxnLst>
                  <a:cxn ang="0">
                    <a:pos x="35" y="86"/>
                  </a:cxn>
                  <a:cxn ang="0">
                    <a:pos x="50" y="90"/>
                  </a:cxn>
                  <a:cxn ang="0">
                    <a:pos x="54" y="100"/>
                  </a:cxn>
                  <a:cxn ang="0">
                    <a:pos x="48" y="110"/>
                  </a:cxn>
                  <a:cxn ang="0">
                    <a:pos x="64" y="119"/>
                  </a:cxn>
                  <a:cxn ang="0">
                    <a:pos x="54" y="124"/>
                  </a:cxn>
                  <a:cxn ang="0">
                    <a:pos x="39" y="127"/>
                  </a:cxn>
                  <a:cxn ang="0">
                    <a:pos x="35" y="119"/>
                  </a:cxn>
                  <a:cxn ang="0">
                    <a:pos x="25" y="108"/>
                  </a:cxn>
                  <a:cxn ang="0">
                    <a:pos x="14" y="110"/>
                  </a:cxn>
                  <a:cxn ang="0">
                    <a:pos x="3" y="99"/>
                  </a:cxn>
                  <a:cxn ang="0">
                    <a:pos x="7" y="77"/>
                  </a:cxn>
                  <a:cxn ang="0">
                    <a:pos x="1" y="62"/>
                  </a:cxn>
                  <a:cxn ang="0">
                    <a:pos x="0" y="46"/>
                  </a:cxn>
                  <a:cxn ang="0">
                    <a:pos x="12" y="37"/>
                  </a:cxn>
                  <a:cxn ang="0">
                    <a:pos x="14" y="23"/>
                  </a:cxn>
                  <a:cxn ang="0">
                    <a:pos x="16" y="0"/>
                  </a:cxn>
                  <a:cxn ang="0">
                    <a:pos x="27" y="0"/>
                  </a:cxn>
                  <a:cxn ang="0">
                    <a:pos x="35" y="12"/>
                  </a:cxn>
                  <a:cxn ang="0">
                    <a:pos x="46" y="8"/>
                  </a:cxn>
                  <a:cxn ang="0">
                    <a:pos x="50" y="23"/>
                  </a:cxn>
                  <a:cxn ang="0">
                    <a:pos x="50" y="37"/>
                  </a:cxn>
                  <a:cxn ang="0">
                    <a:pos x="50" y="46"/>
                  </a:cxn>
                  <a:cxn ang="0">
                    <a:pos x="46" y="62"/>
                  </a:cxn>
                  <a:cxn ang="0">
                    <a:pos x="54" y="70"/>
                  </a:cxn>
                  <a:cxn ang="0">
                    <a:pos x="55" y="80"/>
                  </a:cxn>
                  <a:cxn ang="0">
                    <a:pos x="35" y="86"/>
                  </a:cxn>
                </a:cxnLst>
                <a:rect l="0" t="0" r="r" b="b"/>
                <a:pathLst>
                  <a:path w="65" h="128">
                    <a:moveTo>
                      <a:pt x="35" y="86"/>
                    </a:moveTo>
                    <a:lnTo>
                      <a:pt x="50" y="90"/>
                    </a:lnTo>
                    <a:lnTo>
                      <a:pt x="54" y="100"/>
                    </a:lnTo>
                    <a:lnTo>
                      <a:pt x="48" y="110"/>
                    </a:lnTo>
                    <a:lnTo>
                      <a:pt x="64" y="119"/>
                    </a:lnTo>
                    <a:lnTo>
                      <a:pt x="54" y="124"/>
                    </a:lnTo>
                    <a:lnTo>
                      <a:pt x="39" y="127"/>
                    </a:lnTo>
                    <a:lnTo>
                      <a:pt x="35" y="119"/>
                    </a:lnTo>
                    <a:lnTo>
                      <a:pt x="25" y="108"/>
                    </a:lnTo>
                    <a:lnTo>
                      <a:pt x="14" y="110"/>
                    </a:lnTo>
                    <a:lnTo>
                      <a:pt x="3" y="99"/>
                    </a:lnTo>
                    <a:lnTo>
                      <a:pt x="7" y="77"/>
                    </a:lnTo>
                    <a:lnTo>
                      <a:pt x="1" y="62"/>
                    </a:lnTo>
                    <a:lnTo>
                      <a:pt x="0" y="46"/>
                    </a:lnTo>
                    <a:lnTo>
                      <a:pt x="12" y="37"/>
                    </a:lnTo>
                    <a:lnTo>
                      <a:pt x="14" y="23"/>
                    </a:lnTo>
                    <a:lnTo>
                      <a:pt x="16" y="0"/>
                    </a:lnTo>
                    <a:lnTo>
                      <a:pt x="27" y="0"/>
                    </a:lnTo>
                    <a:lnTo>
                      <a:pt x="35" y="12"/>
                    </a:lnTo>
                    <a:lnTo>
                      <a:pt x="46" y="8"/>
                    </a:lnTo>
                    <a:lnTo>
                      <a:pt x="50" y="23"/>
                    </a:lnTo>
                    <a:lnTo>
                      <a:pt x="50" y="37"/>
                    </a:lnTo>
                    <a:lnTo>
                      <a:pt x="50" y="46"/>
                    </a:lnTo>
                    <a:lnTo>
                      <a:pt x="46" y="62"/>
                    </a:lnTo>
                    <a:lnTo>
                      <a:pt x="54" y="70"/>
                    </a:lnTo>
                    <a:lnTo>
                      <a:pt x="55" y="80"/>
                    </a:lnTo>
                    <a:lnTo>
                      <a:pt x="35" y="86"/>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20" name="Freeform 219"/>
              <p:cNvSpPr>
                <a:spLocks/>
              </p:cNvSpPr>
              <p:nvPr/>
            </p:nvSpPr>
            <p:spPr bwMode="auto">
              <a:xfrm>
                <a:off x="3033694" y="3373443"/>
                <a:ext cx="25850" cy="28818"/>
              </a:xfrm>
              <a:custGeom>
                <a:avLst/>
                <a:gdLst/>
                <a:ahLst/>
                <a:cxnLst>
                  <a:cxn ang="0">
                    <a:pos x="16" y="31"/>
                  </a:cxn>
                  <a:cxn ang="0">
                    <a:pos x="0" y="8"/>
                  </a:cxn>
                  <a:cxn ang="0">
                    <a:pos x="22" y="0"/>
                  </a:cxn>
                  <a:cxn ang="0">
                    <a:pos x="29" y="21"/>
                  </a:cxn>
                  <a:cxn ang="0">
                    <a:pos x="16" y="31"/>
                  </a:cxn>
                </a:cxnLst>
                <a:rect l="0" t="0" r="r" b="b"/>
                <a:pathLst>
                  <a:path w="30" h="32">
                    <a:moveTo>
                      <a:pt x="16" y="31"/>
                    </a:moveTo>
                    <a:lnTo>
                      <a:pt x="0" y="8"/>
                    </a:lnTo>
                    <a:lnTo>
                      <a:pt x="22" y="0"/>
                    </a:lnTo>
                    <a:lnTo>
                      <a:pt x="29" y="21"/>
                    </a:lnTo>
                    <a:lnTo>
                      <a:pt x="16" y="31"/>
                    </a:lnTo>
                  </a:path>
                </a:pathLst>
              </a:custGeom>
              <a:solidFill>
                <a:srgbClr val="FAD62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21" name="Freeform 220"/>
              <p:cNvSpPr>
                <a:spLocks/>
              </p:cNvSpPr>
              <p:nvPr/>
            </p:nvSpPr>
            <p:spPr bwMode="auto">
              <a:xfrm>
                <a:off x="2087570" y="3957008"/>
                <a:ext cx="426531" cy="451182"/>
              </a:xfrm>
              <a:custGeom>
                <a:avLst/>
                <a:gdLst/>
                <a:ahLst/>
                <a:cxnLst>
                  <a:cxn ang="0">
                    <a:pos x="83" y="483"/>
                  </a:cxn>
                  <a:cxn ang="0">
                    <a:pos x="83" y="460"/>
                  </a:cxn>
                  <a:cxn ang="0">
                    <a:pos x="73" y="445"/>
                  </a:cxn>
                  <a:cxn ang="0">
                    <a:pos x="57" y="433"/>
                  </a:cxn>
                  <a:cxn ang="0">
                    <a:pos x="33" y="435"/>
                  </a:cxn>
                  <a:cxn ang="0">
                    <a:pos x="28" y="457"/>
                  </a:cxn>
                  <a:cxn ang="0">
                    <a:pos x="21" y="466"/>
                  </a:cxn>
                  <a:cxn ang="0">
                    <a:pos x="0" y="461"/>
                  </a:cxn>
                  <a:cxn ang="0">
                    <a:pos x="3" y="440"/>
                  </a:cxn>
                  <a:cxn ang="0">
                    <a:pos x="12" y="420"/>
                  </a:cxn>
                  <a:cxn ang="0">
                    <a:pos x="23" y="263"/>
                  </a:cxn>
                  <a:cxn ang="0">
                    <a:pos x="23" y="137"/>
                  </a:cxn>
                  <a:cxn ang="0">
                    <a:pos x="37" y="141"/>
                  </a:cxn>
                  <a:cxn ang="0">
                    <a:pos x="37" y="148"/>
                  </a:cxn>
                  <a:cxn ang="0">
                    <a:pos x="37" y="168"/>
                  </a:cxn>
                  <a:cxn ang="0">
                    <a:pos x="50" y="188"/>
                  </a:cxn>
                  <a:cxn ang="0">
                    <a:pos x="46" y="237"/>
                  </a:cxn>
                  <a:cxn ang="0">
                    <a:pos x="43" y="260"/>
                  </a:cxn>
                  <a:cxn ang="0">
                    <a:pos x="43" y="280"/>
                  </a:cxn>
                  <a:cxn ang="0">
                    <a:pos x="46" y="326"/>
                  </a:cxn>
                  <a:cxn ang="0">
                    <a:pos x="46" y="355"/>
                  </a:cxn>
                  <a:cxn ang="0">
                    <a:pos x="50" y="372"/>
                  </a:cxn>
                  <a:cxn ang="0">
                    <a:pos x="70" y="372"/>
                  </a:cxn>
                  <a:cxn ang="0">
                    <a:pos x="90" y="355"/>
                  </a:cxn>
                  <a:cxn ang="0">
                    <a:pos x="106" y="341"/>
                  </a:cxn>
                  <a:cxn ang="0">
                    <a:pos x="99" y="306"/>
                  </a:cxn>
                  <a:cxn ang="0">
                    <a:pos x="111" y="317"/>
                  </a:cxn>
                  <a:cxn ang="0">
                    <a:pos x="124" y="323"/>
                  </a:cxn>
                  <a:cxn ang="0">
                    <a:pos x="119" y="300"/>
                  </a:cxn>
                  <a:cxn ang="0">
                    <a:pos x="99" y="277"/>
                  </a:cxn>
                  <a:cxn ang="0">
                    <a:pos x="115" y="263"/>
                  </a:cxn>
                  <a:cxn ang="0">
                    <a:pos x="131" y="237"/>
                  </a:cxn>
                  <a:cxn ang="0">
                    <a:pos x="128" y="217"/>
                  </a:cxn>
                  <a:cxn ang="0">
                    <a:pos x="119" y="205"/>
                  </a:cxn>
                  <a:cxn ang="0">
                    <a:pos x="108" y="180"/>
                  </a:cxn>
                  <a:cxn ang="0">
                    <a:pos x="93" y="163"/>
                  </a:cxn>
                  <a:cxn ang="0">
                    <a:pos x="97" y="143"/>
                  </a:cxn>
                  <a:cxn ang="0">
                    <a:pos x="119" y="132"/>
                  </a:cxn>
                  <a:cxn ang="0">
                    <a:pos x="123" y="113"/>
                  </a:cxn>
                  <a:cxn ang="0">
                    <a:pos x="146" y="97"/>
                  </a:cxn>
                  <a:cxn ang="0">
                    <a:pos x="164" y="70"/>
                  </a:cxn>
                  <a:cxn ang="0">
                    <a:pos x="153" y="53"/>
                  </a:cxn>
                  <a:cxn ang="0">
                    <a:pos x="128" y="61"/>
                  </a:cxn>
                  <a:cxn ang="0">
                    <a:pos x="108" y="61"/>
                  </a:cxn>
                  <a:cxn ang="0">
                    <a:pos x="85" y="61"/>
                  </a:cxn>
                  <a:cxn ang="0">
                    <a:pos x="93" y="80"/>
                  </a:cxn>
                  <a:cxn ang="0">
                    <a:pos x="70" y="83"/>
                  </a:cxn>
                  <a:cxn ang="0">
                    <a:pos x="35" y="61"/>
                  </a:cxn>
                  <a:cxn ang="0">
                    <a:pos x="8" y="48"/>
                  </a:cxn>
                  <a:cxn ang="0">
                    <a:pos x="8" y="0"/>
                  </a:cxn>
                  <a:cxn ang="0">
                    <a:pos x="389" y="12"/>
                  </a:cxn>
                  <a:cxn ang="0">
                    <a:pos x="494" y="88"/>
                  </a:cxn>
                  <a:cxn ang="0">
                    <a:pos x="491" y="263"/>
                  </a:cxn>
                  <a:cxn ang="0">
                    <a:pos x="354" y="377"/>
                  </a:cxn>
                  <a:cxn ang="0">
                    <a:pos x="239" y="460"/>
                  </a:cxn>
                  <a:cxn ang="0">
                    <a:pos x="221" y="466"/>
                  </a:cxn>
                  <a:cxn ang="0">
                    <a:pos x="201" y="468"/>
                  </a:cxn>
                  <a:cxn ang="0">
                    <a:pos x="186" y="466"/>
                  </a:cxn>
                  <a:cxn ang="0">
                    <a:pos x="171" y="475"/>
                  </a:cxn>
                  <a:cxn ang="0">
                    <a:pos x="153" y="485"/>
                  </a:cxn>
                  <a:cxn ang="0">
                    <a:pos x="141" y="497"/>
                  </a:cxn>
                  <a:cxn ang="0">
                    <a:pos x="115" y="497"/>
                  </a:cxn>
                  <a:cxn ang="0">
                    <a:pos x="90" y="485"/>
                  </a:cxn>
                </a:cxnLst>
                <a:rect l="0" t="0" r="r" b="b"/>
                <a:pathLst>
                  <a:path w="495" h="501">
                    <a:moveTo>
                      <a:pt x="90" y="485"/>
                    </a:moveTo>
                    <a:lnTo>
                      <a:pt x="83" y="483"/>
                    </a:lnTo>
                    <a:lnTo>
                      <a:pt x="73" y="475"/>
                    </a:lnTo>
                    <a:lnTo>
                      <a:pt x="83" y="460"/>
                    </a:lnTo>
                    <a:lnTo>
                      <a:pt x="77" y="453"/>
                    </a:lnTo>
                    <a:lnTo>
                      <a:pt x="73" y="445"/>
                    </a:lnTo>
                    <a:lnTo>
                      <a:pt x="66" y="435"/>
                    </a:lnTo>
                    <a:lnTo>
                      <a:pt x="57" y="433"/>
                    </a:lnTo>
                    <a:lnTo>
                      <a:pt x="43" y="430"/>
                    </a:lnTo>
                    <a:lnTo>
                      <a:pt x="33" y="435"/>
                    </a:lnTo>
                    <a:lnTo>
                      <a:pt x="33" y="445"/>
                    </a:lnTo>
                    <a:lnTo>
                      <a:pt x="28" y="457"/>
                    </a:lnTo>
                    <a:lnTo>
                      <a:pt x="32" y="468"/>
                    </a:lnTo>
                    <a:lnTo>
                      <a:pt x="21" y="466"/>
                    </a:lnTo>
                    <a:lnTo>
                      <a:pt x="0" y="472"/>
                    </a:lnTo>
                    <a:lnTo>
                      <a:pt x="0" y="461"/>
                    </a:lnTo>
                    <a:lnTo>
                      <a:pt x="1" y="452"/>
                    </a:lnTo>
                    <a:lnTo>
                      <a:pt x="3" y="440"/>
                    </a:lnTo>
                    <a:lnTo>
                      <a:pt x="8" y="430"/>
                    </a:lnTo>
                    <a:lnTo>
                      <a:pt x="12" y="420"/>
                    </a:lnTo>
                    <a:lnTo>
                      <a:pt x="17" y="375"/>
                    </a:lnTo>
                    <a:lnTo>
                      <a:pt x="23" y="263"/>
                    </a:lnTo>
                    <a:lnTo>
                      <a:pt x="21" y="148"/>
                    </a:lnTo>
                    <a:lnTo>
                      <a:pt x="23" y="137"/>
                    </a:lnTo>
                    <a:lnTo>
                      <a:pt x="30" y="132"/>
                    </a:lnTo>
                    <a:lnTo>
                      <a:pt x="37" y="141"/>
                    </a:lnTo>
                    <a:lnTo>
                      <a:pt x="45" y="143"/>
                    </a:lnTo>
                    <a:lnTo>
                      <a:pt x="37" y="148"/>
                    </a:lnTo>
                    <a:lnTo>
                      <a:pt x="33" y="157"/>
                    </a:lnTo>
                    <a:lnTo>
                      <a:pt x="37" y="168"/>
                    </a:lnTo>
                    <a:lnTo>
                      <a:pt x="45" y="180"/>
                    </a:lnTo>
                    <a:lnTo>
                      <a:pt x="50" y="188"/>
                    </a:lnTo>
                    <a:lnTo>
                      <a:pt x="50" y="205"/>
                    </a:lnTo>
                    <a:lnTo>
                      <a:pt x="46" y="237"/>
                    </a:lnTo>
                    <a:lnTo>
                      <a:pt x="46" y="245"/>
                    </a:lnTo>
                    <a:lnTo>
                      <a:pt x="43" y="260"/>
                    </a:lnTo>
                    <a:lnTo>
                      <a:pt x="38" y="268"/>
                    </a:lnTo>
                    <a:lnTo>
                      <a:pt x="43" y="280"/>
                    </a:lnTo>
                    <a:lnTo>
                      <a:pt x="43" y="293"/>
                    </a:lnTo>
                    <a:lnTo>
                      <a:pt x="46" y="326"/>
                    </a:lnTo>
                    <a:lnTo>
                      <a:pt x="45" y="343"/>
                    </a:lnTo>
                    <a:lnTo>
                      <a:pt x="46" y="355"/>
                    </a:lnTo>
                    <a:lnTo>
                      <a:pt x="45" y="365"/>
                    </a:lnTo>
                    <a:lnTo>
                      <a:pt x="50" y="372"/>
                    </a:lnTo>
                    <a:lnTo>
                      <a:pt x="57" y="377"/>
                    </a:lnTo>
                    <a:lnTo>
                      <a:pt x="70" y="372"/>
                    </a:lnTo>
                    <a:lnTo>
                      <a:pt x="85" y="375"/>
                    </a:lnTo>
                    <a:lnTo>
                      <a:pt x="90" y="355"/>
                    </a:lnTo>
                    <a:lnTo>
                      <a:pt x="97" y="346"/>
                    </a:lnTo>
                    <a:lnTo>
                      <a:pt x="106" y="341"/>
                    </a:lnTo>
                    <a:lnTo>
                      <a:pt x="111" y="335"/>
                    </a:lnTo>
                    <a:lnTo>
                      <a:pt x="99" y="306"/>
                    </a:lnTo>
                    <a:lnTo>
                      <a:pt x="113" y="308"/>
                    </a:lnTo>
                    <a:lnTo>
                      <a:pt x="111" y="317"/>
                    </a:lnTo>
                    <a:lnTo>
                      <a:pt x="115" y="326"/>
                    </a:lnTo>
                    <a:lnTo>
                      <a:pt x="124" y="323"/>
                    </a:lnTo>
                    <a:lnTo>
                      <a:pt x="123" y="308"/>
                    </a:lnTo>
                    <a:lnTo>
                      <a:pt x="119" y="300"/>
                    </a:lnTo>
                    <a:lnTo>
                      <a:pt x="97" y="288"/>
                    </a:lnTo>
                    <a:lnTo>
                      <a:pt x="99" y="277"/>
                    </a:lnTo>
                    <a:lnTo>
                      <a:pt x="108" y="273"/>
                    </a:lnTo>
                    <a:lnTo>
                      <a:pt x="115" y="263"/>
                    </a:lnTo>
                    <a:lnTo>
                      <a:pt x="131" y="248"/>
                    </a:lnTo>
                    <a:lnTo>
                      <a:pt x="131" y="237"/>
                    </a:lnTo>
                    <a:lnTo>
                      <a:pt x="135" y="228"/>
                    </a:lnTo>
                    <a:lnTo>
                      <a:pt x="128" y="217"/>
                    </a:lnTo>
                    <a:lnTo>
                      <a:pt x="124" y="213"/>
                    </a:lnTo>
                    <a:lnTo>
                      <a:pt x="119" y="205"/>
                    </a:lnTo>
                    <a:lnTo>
                      <a:pt x="113" y="188"/>
                    </a:lnTo>
                    <a:lnTo>
                      <a:pt x="108" y="180"/>
                    </a:lnTo>
                    <a:lnTo>
                      <a:pt x="97" y="175"/>
                    </a:lnTo>
                    <a:lnTo>
                      <a:pt x="93" y="163"/>
                    </a:lnTo>
                    <a:lnTo>
                      <a:pt x="97" y="152"/>
                    </a:lnTo>
                    <a:lnTo>
                      <a:pt x="97" y="143"/>
                    </a:lnTo>
                    <a:lnTo>
                      <a:pt x="108" y="137"/>
                    </a:lnTo>
                    <a:lnTo>
                      <a:pt x="119" y="132"/>
                    </a:lnTo>
                    <a:lnTo>
                      <a:pt x="123" y="123"/>
                    </a:lnTo>
                    <a:lnTo>
                      <a:pt x="123" y="113"/>
                    </a:lnTo>
                    <a:lnTo>
                      <a:pt x="130" y="106"/>
                    </a:lnTo>
                    <a:lnTo>
                      <a:pt x="146" y="97"/>
                    </a:lnTo>
                    <a:lnTo>
                      <a:pt x="166" y="85"/>
                    </a:lnTo>
                    <a:lnTo>
                      <a:pt x="164" y="70"/>
                    </a:lnTo>
                    <a:lnTo>
                      <a:pt x="159" y="61"/>
                    </a:lnTo>
                    <a:lnTo>
                      <a:pt x="153" y="53"/>
                    </a:lnTo>
                    <a:lnTo>
                      <a:pt x="143" y="50"/>
                    </a:lnTo>
                    <a:lnTo>
                      <a:pt x="128" y="61"/>
                    </a:lnTo>
                    <a:lnTo>
                      <a:pt x="119" y="61"/>
                    </a:lnTo>
                    <a:lnTo>
                      <a:pt x="108" y="61"/>
                    </a:lnTo>
                    <a:lnTo>
                      <a:pt x="99" y="57"/>
                    </a:lnTo>
                    <a:lnTo>
                      <a:pt x="85" y="61"/>
                    </a:lnTo>
                    <a:lnTo>
                      <a:pt x="88" y="70"/>
                    </a:lnTo>
                    <a:lnTo>
                      <a:pt x="93" y="80"/>
                    </a:lnTo>
                    <a:lnTo>
                      <a:pt x="83" y="80"/>
                    </a:lnTo>
                    <a:lnTo>
                      <a:pt x="70" y="83"/>
                    </a:lnTo>
                    <a:lnTo>
                      <a:pt x="63" y="80"/>
                    </a:lnTo>
                    <a:lnTo>
                      <a:pt x="35" y="61"/>
                    </a:lnTo>
                    <a:lnTo>
                      <a:pt x="17" y="53"/>
                    </a:lnTo>
                    <a:lnTo>
                      <a:pt x="8" y="48"/>
                    </a:lnTo>
                    <a:lnTo>
                      <a:pt x="10" y="30"/>
                    </a:lnTo>
                    <a:lnTo>
                      <a:pt x="8" y="0"/>
                    </a:lnTo>
                    <a:lnTo>
                      <a:pt x="181" y="3"/>
                    </a:lnTo>
                    <a:lnTo>
                      <a:pt x="389" y="12"/>
                    </a:lnTo>
                    <a:lnTo>
                      <a:pt x="494" y="15"/>
                    </a:lnTo>
                    <a:lnTo>
                      <a:pt x="494" y="88"/>
                    </a:lnTo>
                    <a:lnTo>
                      <a:pt x="491" y="155"/>
                    </a:lnTo>
                    <a:lnTo>
                      <a:pt x="491" y="263"/>
                    </a:lnTo>
                    <a:lnTo>
                      <a:pt x="489" y="385"/>
                    </a:lnTo>
                    <a:lnTo>
                      <a:pt x="354" y="377"/>
                    </a:lnTo>
                    <a:lnTo>
                      <a:pt x="243" y="375"/>
                    </a:lnTo>
                    <a:lnTo>
                      <a:pt x="239" y="460"/>
                    </a:lnTo>
                    <a:lnTo>
                      <a:pt x="228" y="460"/>
                    </a:lnTo>
                    <a:lnTo>
                      <a:pt x="221" y="466"/>
                    </a:lnTo>
                    <a:lnTo>
                      <a:pt x="211" y="475"/>
                    </a:lnTo>
                    <a:lnTo>
                      <a:pt x="201" y="468"/>
                    </a:lnTo>
                    <a:lnTo>
                      <a:pt x="195" y="466"/>
                    </a:lnTo>
                    <a:lnTo>
                      <a:pt x="186" y="466"/>
                    </a:lnTo>
                    <a:lnTo>
                      <a:pt x="181" y="472"/>
                    </a:lnTo>
                    <a:lnTo>
                      <a:pt x="171" y="475"/>
                    </a:lnTo>
                    <a:lnTo>
                      <a:pt x="164" y="480"/>
                    </a:lnTo>
                    <a:lnTo>
                      <a:pt x="153" y="485"/>
                    </a:lnTo>
                    <a:lnTo>
                      <a:pt x="148" y="493"/>
                    </a:lnTo>
                    <a:lnTo>
                      <a:pt x="141" y="497"/>
                    </a:lnTo>
                    <a:lnTo>
                      <a:pt x="130" y="500"/>
                    </a:lnTo>
                    <a:lnTo>
                      <a:pt x="115" y="497"/>
                    </a:lnTo>
                    <a:lnTo>
                      <a:pt x="108" y="492"/>
                    </a:lnTo>
                    <a:lnTo>
                      <a:pt x="90" y="485"/>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22" name="Freeform 221"/>
              <p:cNvSpPr>
                <a:spLocks/>
              </p:cNvSpPr>
              <p:nvPr/>
            </p:nvSpPr>
            <p:spPr bwMode="auto">
              <a:xfrm>
                <a:off x="2147027" y="4195657"/>
                <a:ext cx="35329" cy="71145"/>
              </a:xfrm>
              <a:custGeom>
                <a:avLst/>
                <a:gdLst/>
                <a:ahLst/>
                <a:cxnLst>
                  <a:cxn ang="0">
                    <a:pos x="6" y="30"/>
                  </a:cxn>
                  <a:cxn ang="0">
                    <a:pos x="5" y="25"/>
                  </a:cxn>
                  <a:cxn ang="0">
                    <a:pos x="5" y="10"/>
                  </a:cxn>
                  <a:cxn ang="0">
                    <a:pos x="13" y="0"/>
                  </a:cxn>
                  <a:cxn ang="0">
                    <a:pos x="15" y="6"/>
                  </a:cxn>
                  <a:cxn ang="0">
                    <a:pos x="20" y="12"/>
                  </a:cxn>
                  <a:cxn ang="0">
                    <a:pos x="21" y="21"/>
                  </a:cxn>
                  <a:cxn ang="0">
                    <a:pos x="28" y="25"/>
                  </a:cxn>
                  <a:cxn ang="0">
                    <a:pos x="37" y="30"/>
                  </a:cxn>
                  <a:cxn ang="0">
                    <a:pos x="32" y="39"/>
                  </a:cxn>
                  <a:cxn ang="0">
                    <a:pos x="32" y="48"/>
                  </a:cxn>
                  <a:cxn ang="0">
                    <a:pos x="35" y="59"/>
                  </a:cxn>
                  <a:cxn ang="0">
                    <a:pos x="40" y="68"/>
                  </a:cxn>
                  <a:cxn ang="0">
                    <a:pos x="35" y="73"/>
                  </a:cxn>
                  <a:cxn ang="0">
                    <a:pos x="21" y="78"/>
                  </a:cxn>
                  <a:cxn ang="0">
                    <a:pos x="15" y="68"/>
                  </a:cxn>
                  <a:cxn ang="0">
                    <a:pos x="21" y="57"/>
                  </a:cxn>
                  <a:cxn ang="0">
                    <a:pos x="15" y="48"/>
                  </a:cxn>
                  <a:cxn ang="0">
                    <a:pos x="6" y="45"/>
                  </a:cxn>
                  <a:cxn ang="0">
                    <a:pos x="0" y="35"/>
                  </a:cxn>
                  <a:cxn ang="0">
                    <a:pos x="6" y="30"/>
                  </a:cxn>
                </a:cxnLst>
                <a:rect l="0" t="0" r="r" b="b"/>
                <a:pathLst>
                  <a:path w="41" h="79">
                    <a:moveTo>
                      <a:pt x="6" y="30"/>
                    </a:moveTo>
                    <a:lnTo>
                      <a:pt x="5" y="25"/>
                    </a:lnTo>
                    <a:lnTo>
                      <a:pt x="5" y="10"/>
                    </a:lnTo>
                    <a:lnTo>
                      <a:pt x="13" y="0"/>
                    </a:lnTo>
                    <a:lnTo>
                      <a:pt x="15" y="6"/>
                    </a:lnTo>
                    <a:lnTo>
                      <a:pt x="20" y="12"/>
                    </a:lnTo>
                    <a:lnTo>
                      <a:pt x="21" y="21"/>
                    </a:lnTo>
                    <a:lnTo>
                      <a:pt x="28" y="25"/>
                    </a:lnTo>
                    <a:lnTo>
                      <a:pt x="37" y="30"/>
                    </a:lnTo>
                    <a:lnTo>
                      <a:pt x="32" y="39"/>
                    </a:lnTo>
                    <a:lnTo>
                      <a:pt x="32" y="48"/>
                    </a:lnTo>
                    <a:lnTo>
                      <a:pt x="35" y="59"/>
                    </a:lnTo>
                    <a:lnTo>
                      <a:pt x="40" y="68"/>
                    </a:lnTo>
                    <a:lnTo>
                      <a:pt x="35" y="73"/>
                    </a:lnTo>
                    <a:lnTo>
                      <a:pt x="21" y="78"/>
                    </a:lnTo>
                    <a:lnTo>
                      <a:pt x="15" y="68"/>
                    </a:lnTo>
                    <a:lnTo>
                      <a:pt x="21" y="57"/>
                    </a:lnTo>
                    <a:lnTo>
                      <a:pt x="15" y="48"/>
                    </a:lnTo>
                    <a:lnTo>
                      <a:pt x="6" y="45"/>
                    </a:lnTo>
                    <a:lnTo>
                      <a:pt x="0" y="35"/>
                    </a:lnTo>
                    <a:lnTo>
                      <a:pt x="6" y="30"/>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23" name="Freeform 222"/>
              <p:cNvSpPr>
                <a:spLocks/>
              </p:cNvSpPr>
              <p:nvPr/>
            </p:nvSpPr>
            <p:spPr bwMode="auto">
              <a:xfrm>
                <a:off x="2894102" y="3667026"/>
                <a:ext cx="37914" cy="50431"/>
              </a:xfrm>
              <a:custGeom>
                <a:avLst/>
                <a:gdLst/>
                <a:ahLst/>
                <a:cxnLst>
                  <a:cxn ang="0">
                    <a:pos x="43" y="30"/>
                  </a:cxn>
                  <a:cxn ang="0">
                    <a:pos x="36" y="38"/>
                  </a:cxn>
                  <a:cxn ang="0">
                    <a:pos x="25" y="35"/>
                  </a:cxn>
                  <a:cxn ang="0">
                    <a:pos x="29" y="55"/>
                  </a:cxn>
                  <a:cxn ang="0">
                    <a:pos x="17" y="50"/>
                  </a:cxn>
                  <a:cxn ang="0">
                    <a:pos x="5" y="35"/>
                  </a:cxn>
                  <a:cxn ang="0">
                    <a:pos x="0" y="25"/>
                  </a:cxn>
                  <a:cxn ang="0">
                    <a:pos x="5" y="20"/>
                  </a:cxn>
                  <a:cxn ang="0">
                    <a:pos x="8" y="8"/>
                  </a:cxn>
                  <a:cxn ang="0">
                    <a:pos x="24" y="0"/>
                  </a:cxn>
                  <a:cxn ang="0">
                    <a:pos x="40" y="10"/>
                  </a:cxn>
                  <a:cxn ang="0">
                    <a:pos x="40" y="20"/>
                  </a:cxn>
                  <a:cxn ang="0">
                    <a:pos x="43" y="30"/>
                  </a:cxn>
                </a:cxnLst>
                <a:rect l="0" t="0" r="r" b="b"/>
                <a:pathLst>
                  <a:path w="44" h="56">
                    <a:moveTo>
                      <a:pt x="43" y="30"/>
                    </a:moveTo>
                    <a:lnTo>
                      <a:pt x="36" y="38"/>
                    </a:lnTo>
                    <a:lnTo>
                      <a:pt x="25" y="35"/>
                    </a:lnTo>
                    <a:lnTo>
                      <a:pt x="29" y="55"/>
                    </a:lnTo>
                    <a:lnTo>
                      <a:pt x="17" y="50"/>
                    </a:lnTo>
                    <a:lnTo>
                      <a:pt x="5" y="35"/>
                    </a:lnTo>
                    <a:lnTo>
                      <a:pt x="0" y="25"/>
                    </a:lnTo>
                    <a:lnTo>
                      <a:pt x="5" y="20"/>
                    </a:lnTo>
                    <a:lnTo>
                      <a:pt x="8" y="8"/>
                    </a:lnTo>
                    <a:lnTo>
                      <a:pt x="24" y="0"/>
                    </a:lnTo>
                    <a:lnTo>
                      <a:pt x="40" y="10"/>
                    </a:lnTo>
                    <a:lnTo>
                      <a:pt x="40" y="20"/>
                    </a:lnTo>
                    <a:lnTo>
                      <a:pt x="43" y="30"/>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24" name="Freeform 223"/>
              <p:cNvSpPr>
                <a:spLocks/>
              </p:cNvSpPr>
              <p:nvPr/>
            </p:nvSpPr>
            <p:spPr bwMode="auto">
              <a:xfrm>
                <a:off x="2910474" y="3563462"/>
                <a:ext cx="760001" cy="483602"/>
              </a:xfrm>
              <a:custGeom>
                <a:avLst/>
                <a:gdLst/>
                <a:ahLst/>
                <a:cxnLst>
                  <a:cxn ang="0">
                    <a:pos x="48" y="160"/>
                  </a:cxn>
                  <a:cxn ang="0">
                    <a:pos x="0" y="202"/>
                  </a:cxn>
                  <a:cxn ang="0">
                    <a:pos x="13" y="243"/>
                  </a:cxn>
                  <a:cxn ang="0">
                    <a:pos x="32" y="274"/>
                  </a:cxn>
                  <a:cxn ang="0">
                    <a:pos x="46" y="304"/>
                  </a:cxn>
                  <a:cxn ang="0">
                    <a:pos x="81" y="302"/>
                  </a:cxn>
                  <a:cxn ang="0">
                    <a:pos x="86" y="329"/>
                  </a:cxn>
                  <a:cxn ang="0">
                    <a:pos x="113" y="356"/>
                  </a:cxn>
                  <a:cxn ang="0">
                    <a:pos x="135" y="386"/>
                  </a:cxn>
                  <a:cxn ang="0">
                    <a:pos x="161" y="411"/>
                  </a:cxn>
                  <a:cxn ang="0">
                    <a:pos x="205" y="426"/>
                  </a:cxn>
                  <a:cxn ang="0">
                    <a:pos x="246" y="433"/>
                  </a:cxn>
                  <a:cxn ang="0">
                    <a:pos x="255" y="471"/>
                  </a:cxn>
                  <a:cxn ang="0">
                    <a:pos x="295" y="489"/>
                  </a:cxn>
                  <a:cxn ang="0">
                    <a:pos x="324" y="497"/>
                  </a:cxn>
                  <a:cxn ang="0">
                    <a:pos x="356" y="508"/>
                  </a:cxn>
                  <a:cxn ang="0">
                    <a:pos x="396" y="509"/>
                  </a:cxn>
                  <a:cxn ang="0">
                    <a:pos x="436" y="519"/>
                  </a:cxn>
                  <a:cxn ang="0">
                    <a:pos x="471" y="519"/>
                  </a:cxn>
                  <a:cxn ang="0">
                    <a:pos x="506" y="521"/>
                  </a:cxn>
                  <a:cxn ang="0">
                    <a:pos x="549" y="536"/>
                  </a:cxn>
                  <a:cxn ang="0">
                    <a:pos x="591" y="517"/>
                  </a:cxn>
                  <a:cxn ang="0">
                    <a:pos x="629" y="484"/>
                  </a:cxn>
                  <a:cxn ang="0">
                    <a:pos x="818" y="461"/>
                  </a:cxn>
                  <a:cxn ang="0">
                    <a:pos x="801" y="422"/>
                  </a:cxn>
                  <a:cxn ang="0">
                    <a:pos x="787" y="396"/>
                  </a:cxn>
                  <a:cxn ang="0">
                    <a:pos x="813" y="369"/>
                  </a:cxn>
                  <a:cxn ang="0">
                    <a:pos x="827" y="336"/>
                  </a:cxn>
                  <a:cxn ang="0">
                    <a:pos x="846" y="304"/>
                  </a:cxn>
                  <a:cxn ang="0">
                    <a:pos x="867" y="272"/>
                  </a:cxn>
                  <a:cxn ang="0">
                    <a:pos x="881" y="214"/>
                  </a:cxn>
                  <a:cxn ang="0">
                    <a:pos x="836" y="214"/>
                  </a:cxn>
                  <a:cxn ang="0">
                    <a:pos x="804" y="189"/>
                  </a:cxn>
                  <a:cxn ang="0">
                    <a:pos x="764" y="180"/>
                  </a:cxn>
                  <a:cxn ang="0">
                    <a:pos x="731" y="172"/>
                  </a:cxn>
                  <a:cxn ang="0">
                    <a:pos x="682" y="148"/>
                  </a:cxn>
                  <a:cxn ang="0">
                    <a:pos x="636" y="142"/>
                  </a:cxn>
                  <a:cxn ang="0">
                    <a:pos x="598" y="134"/>
                  </a:cxn>
                  <a:cxn ang="0">
                    <a:pos x="569" y="160"/>
                  </a:cxn>
                  <a:cxn ang="0">
                    <a:pos x="533" y="147"/>
                  </a:cxn>
                  <a:cxn ang="0">
                    <a:pos x="501" y="160"/>
                  </a:cxn>
                  <a:cxn ang="0">
                    <a:pos x="473" y="142"/>
                  </a:cxn>
                  <a:cxn ang="0">
                    <a:pos x="435" y="132"/>
                  </a:cxn>
                  <a:cxn ang="0">
                    <a:pos x="401" y="100"/>
                  </a:cxn>
                  <a:cxn ang="0">
                    <a:pos x="376" y="61"/>
                  </a:cxn>
                  <a:cxn ang="0">
                    <a:pos x="221" y="20"/>
                  </a:cxn>
                  <a:cxn ang="0">
                    <a:pos x="198" y="21"/>
                  </a:cxn>
                  <a:cxn ang="0">
                    <a:pos x="173" y="40"/>
                  </a:cxn>
                  <a:cxn ang="0">
                    <a:pos x="130" y="33"/>
                  </a:cxn>
                  <a:cxn ang="0">
                    <a:pos x="97" y="88"/>
                  </a:cxn>
                </a:cxnLst>
                <a:rect l="0" t="0" r="r" b="b"/>
                <a:pathLst>
                  <a:path w="882" h="537">
                    <a:moveTo>
                      <a:pt x="66" y="142"/>
                    </a:moveTo>
                    <a:lnTo>
                      <a:pt x="66" y="148"/>
                    </a:lnTo>
                    <a:lnTo>
                      <a:pt x="57" y="155"/>
                    </a:lnTo>
                    <a:lnTo>
                      <a:pt x="48" y="160"/>
                    </a:lnTo>
                    <a:lnTo>
                      <a:pt x="43" y="165"/>
                    </a:lnTo>
                    <a:lnTo>
                      <a:pt x="30" y="180"/>
                    </a:lnTo>
                    <a:lnTo>
                      <a:pt x="5" y="194"/>
                    </a:lnTo>
                    <a:lnTo>
                      <a:pt x="0" y="202"/>
                    </a:lnTo>
                    <a:lnTo>
                      <a:pt x="0" y="214"/>
                    </a:lnTo>
                    <a:lnTo>
                      <a:pt x="3" y="223"/>
                    </a:lnTo>
                    <a:lnTo>
                      <a:pt x="10" y="230"/>
                    </a:lnTo>
                    <a:lnTo>
                      <a:pt x="13" y="243"/>
                    </a:lnTo>
                    <a:lnTo>
                      <a:pt x="13" y="254"/>
                    </a:lnTo>
                    <a:lnTo>
                      <a:pt x="17" y="264"/>
                    </a:lnTo>
                    <a:lnTo>
                      <a:pt x="25" y="272"/>
                    </a:lnTo>
                    <a:lnTo>
                      <a:pt x="32" y="274"/>
                    </a:lnTo>
                    <a:lnTo>
                      <a:pt x="43" y="280"/>
                    </a:lnTo>
                    <a:lnTo>
                      <a:pt x="46" y="289"/>
                    </a:lnTo>
                    <a:lnTo>
                      <a:pt x="43" y="296"/>
                    </a:lnTo>
                    <a:lnTo>
                      <a:pt x="46" y="304"/>
                    </a:lnTo>
                    <a:lnTo>
                      <a:pt x="53" y="307"/>
                    </a:lnTo>
                    <a:lnTo>
                      <a:pt x="57" y="302"/>
                    </a:lnTo>
                    <a:lnTo>
                      <a:pt x="72" y="304"/>
                    </a:lnTo>
                    <a:lnTo>
                      <a:pt x="81" y="302"/>
                    </a:lnTo>
                    <a:lnTo>
                      <a:pt x="78" y="309"/>
                    </a:lnTo>
                    <a:lnTo>
                      <a:pt x="88" y="312"/>
                    </a:lnTo>
                    <a:lnTo>
                      <a:pt x="85" y="322"/>
                    </a:lnTo>
                    <a:lnTo>
                      <a:pt x="86" y="329"/>
                    </a:lnTo>
                    <a:lnTo>
                      <a:pt x="92" y="342"/>
                    </a:lnTo>
                    <a:lnTo>
                      <a:pt x="103" y="345"/>
                    </a:lnTo>
                    <a:lnTo>
                      <a:pt x="110" y="347"/>
                    </a:lnTo>
                    <a:lnTo>
                      <a:pt x="113" y="356"/>
                    </a:lnTo>
                    <a:lnTo>
                      <a:pt x="125" y="359"/>
                    </a:lnTo>
                    <a:lnTo>
                      <a:pt x="133" y="365"/>
                    </a:lnTo>
                    <a:lnTo>
                      <a:pt x="131" y="376"/>
                    </a:lnTo>
                    <a:lnTo>
                      <a:pt x="135" y="386"/>
                    </a:lnTo>
                    <a:lnTo>
                      <a:pt x="135" y="394"/>
                    </a:lnTo>
                    <a:lnTo>
                      <a:pt x="143" y="402"/>
                    </a:lnTo>
                    <a:lnTo>
                      <a:pt x="155" y="402"/>
                    </a:lnTo>
                    <a:lnTo>
                      <a:pt x="161" y="411"/>
                    </a:lnTo>
                    <a:lnTo>
                      <a:pt x="171" y="417"/>
                    </a:lnTo>
                    <a:lnTo>
                      <a:pt x="181" y="420"/>
                    </a:lnTo>
                    <a:lnTo>
                      <a:pt x="191" y="426"/>
                    </a:lnTo>
                    <a:lnTo>
                      <a:pt x="205" y="426"/>
                    </a:lnTo>
                    <a:lnTo>
                      <a:pt x="213" y="422"/>
                    </a:lnTo>
                    <a:lnTo>
                      <a:pt x="228" y="429"/>
                    </a:lnTo>
                    <a:lnTo>
                      <a:pt x="237" y="429"/>
                    </a:lnTo>
                    <a:lnTo>
                      <a:pt x="246" y="433"/>
                    </a:lnTo>
                    <a:lnTo>
                      <a:pt x="250" y="439"/>
                    </a:lnTo>
                    <a:lnTo>
                      <a:pt x="258" y="442"/>
                    </a:lnTo>
                    <a:lnTo>
                      <a:pt x="257" y="461"/>
                    </a:lnTo>
                    <a:lnTo>
                      <a:pt x="255" y="471"/>
                    </a:lnTo>
                    <a:lnTo>
                      <a:pt x="264" y="481"/>
                    </a:lnTo>
                    <a:lnTo>
                      <a:pt x="275" y="487"/>
                    </a:lnTo>
                    <a:lnTo>
                      <a:pt x="281" y="494"/>
                    </a:lnTo>
                    <a:lnTo>
                      <a:pt x="295" y="489"/>
                    </a:lnTo>
                    <a:lnTo>
                      <a:pt x="303" y="489"/>
                    </a:lnTo>
                    <a:lnTo>
                      <a:pt x="311" y="493"/>
                    </a:lnTo>
                    <a:lnTo>
                      <a:pt x="321" y="493"/>
                    </a:lnTo>
                    <a:lnTo>
                      <a:pt x="324" y="497"/>
                    </a:lnTo>
                    <a:lnTo>
                      <a:pt x="333" y="502"/>
                    </a:lnTo>
                    <a:lnTo>
                      <a:pt x="341" y="504"/>
                    </a:lnTo>
                    <a:lnTo>
                      <a:pt x="350" y="504"/>
                    </a:lnTo>
                    <a:lnTo>
                      <a:pt x="356" y="508"/>
                    </a:lnTo>
                    <a:lnTo>
                      <a:pt x="366" y="508"/>
                    </a:lnTo>
                    <a:lnTo>
                      <a:pt x="375" y="508"/>
                    </a:lnTo>
                    <a:lnTo>
                      <a:pt x="386" y="517"/>
                    </a:lnTo>
                    <a:lnTo>
                      <a:pt x="396" y="509"/>
                    </a:lnTo>
                    <a:lnTo>
                      <a:pt x="404" y="509"/>
                    </a:lnTo>
                    <a:lnTo>
                      <a:pt x="415" y="513"/>
                    </a:lnTo>
                    <a:lnTo>
                      <a:pt x="430" y="517"/>
                    </a:lnTo>
                    <a:lnTo>
                      <a:pt x="436" y="519"/>
                    </a:lnTo>
                    <a:lnTo>
                      <a:pt x="444" y="519"/>
                    </a:lnTo>
                    <a:lnTo>
                      <a:pt x="456" y="509"/>
                    </a:lnTo>
                    <a:lnTo>
                      <a:pt x="466" y="513"/>
                    </a:lnTo>
                    <a:lnTo>
                      <a:pt x="471" y="519"/>
                    </a:lnTo>
                    <a:lnTo>
                      <a:pt x="481" y="517"/>
                    </a:lnTo>
                    <a:lnTo>
                      <a:pt x="489" y="508"/>
                    </a:lnTo>
                    <a:lnTo>
                      <a:pt x="501" y="513"/>
                    </a:lnTo>
                    <a:lnTo>
                      <a:pt x="506" y="521"/>
                    </a:lnTo>
                    <a:lnTo>
                      <a:pt x="515" y="524"/>
                    </a:lnTo>
                    <a:lnTo>
                      <a:pt x="524" y="524"/>
                    </a:lnTo>
                    <a:lnTo>
                      <a:pt x="535" y="529"/>
                    </a:lnTo>
                    <a:lnTo>
                      <a:pt x="549" y="536"/>
                    </a:lnTo>
                    <a:lnTo>
                      <a:pt x="562" y="536"/>
                    </a:lnTo>
                    <a:lnTo>
                      <a:pt x="569" y="536"/>
                    </a:lnTo>
                    <a:lnTo>
                      <a:pt x="578" y="524"/>
                    </a:lnTo>
                    <a:lnTo>
                      <a:pt x="591" y="517"/>
                    </a:lnTo>
                    <a:lnTo>
                      <a:pt x="593" y="504"/>
                    </a:lnTo>
                    <a:lnTo>
                      <a:pt x="602" y="497"/>
                    </a:lnTo>
                    <a:lnTo>
                      <a:pt x="618" y="487"/>
                    </a:lnTo>
                    <a:lnTo>
                      <a:pt x="629" y="484"/>
                    </a:lnTo>
                    <a:lnTo>
                      <a:pt x="826" y="487"/>
                    </a:lnTo>
                    <a:lnTo>
                      <a:pt x="829" y="481"/>
                    </a:lnTo>
                    <a:lnTo>
                      <a:pt x="826" y="469"/>
                    </a:lnTo>
                    <a:lnTo>
                      <a:pt x="818" y="461"/>
                    </a:lnTo>
                    <a:lnTo>
                      <a:pt x="814" y="447"/>
                    </a:lnTo>
                    <a:lnTo>
                      <a:pt x="811" y="440"/>
                    </a:lnTo>
                    <a:lnTo>
                      <a:pt x="807" y="434"/>
                    </a:lnTo>
                    <a:lnTo>
                      <a:pt x="801" y="422"/>
                    </a:lnTo>
                    <a:lnTo>
                      <a:pt x="798" y="414"/>
                    </a:lnTo>
                    <a:lnTo>
                      <a:pt x="789" y="409"/>
                    </a:lnTo>
                    <a:lnTo>
                      <a:pt x="782" y="402"/>
                    </a:lnTo>
                    <a:lnTo>
                      <a:pt x="787" y="396"/>
                    </a:lnTo>
                    <a:lnTo>
                      <a:pt x="789" y="386"/>
                    </a:lnTo>
                    <a:lnTo>
                      <a:pt x="798" y="376"/>
                    </a:lnTo>
                    <a:lnTo>
                      <a:pt x="804" y="371"/>
                    </a:lnTo>
                    <a:lnTo>
                      <a:pt x="813" y="369"/>
                    </a:lnTo>
                    <a:lnTo>
                      <a:pt x="822" y="362"/>
                    </a:lnTo>
                    <a:lnTo>
                      <a:pt x="827" y="356"/>
                    </a:lnTo>
                    <a:lnTo>
                      <a:pt x="829" y="347"/>
                    </a:lnTo>
                    <a:lnTo>
                      <a:pt x="827" y="336"/>
                    </a:lnTo>
                    <a:lnTo>
                      <a:pt x="826" y="325"/>
                    </a:lnTo>
                    <a:lnTo>
                      <a:pt x="831" y="320"/>
                    </a:lnTo>
                    <a:lnTo>
                      <a:pt x="834" y="307"/>
                    </a:lnTo>
                    <a:lnTo>
                      <a:pt x="846" y="304"/>
                    </a:lnTo>
                    <a:lnTo>
                      <a:pt x="853" y="298"/>
                    </a:lnTo>
                    <a:lnTo>
                      <a:pt x="858" y="289"/>
                    </a:lnTo>
                    <a:lnTo>
                      <a:pt x="861" y="280"/>
                    </a:lnTo>
                    <a:lnTo>
                      <a:pt x="867" y="272"/>
                    </a:lnTo>
                    <a:lnTo>
                      <a:pt x="867" y="260"/>
                    </a:lnTo>
                    <a:lnTo>
                      <a:pt x="881" y="234"/>
                    </a:lnTo>
                    <a:lnTo>
                      <a:pt x="881" y="223"/>
                    </a:lnTo>
                    <a:lnTo>
                      <a:pt x="881" y="214"/>
                    </a:lnTo>
                    <a:lnTo>
                      <a:pt x="869" y="210"/>
                    </a:lnTo>
                    <a:lnTo>
                      <a:pt x="861" y="210"/>
                    </a:lnTo>
                    <a:lnTo>
                      <a:pt x="854" y="210"/>
                    </a:lnTo>
                    <a:lnTo>
                      <a:pt x="836" y="214"/>
                    </a:lnTo>
                    <a:lnTo>
                      <a:pt x="827" y="210"/>
                    </a:lnTo>
                    <a:lnTo>
                      <a:pt x="818" y="202"/>
                    </a:lnTo>
                    <a:lnTo>
                      <a:pt x="813" y="194"/>
                    </a:lnTo>
                    <a:lnTo>
                      <a:pt x="804" y="189"/>
                    </a:lnTo>
                    <a:lnTo>
                      <a:pt x="796" y="183"/>
                    </a:lnTo>
                    <a:lnTo>
                      <a:pt x="786" y="180"/>
                    </a:lnTo>
                    <a:lnTo>
                      <a:pt x="773" y="180"/>
                    </a:lnTo>
                    <a:lnTo>
                      <a:pt x="764" y="180"/>
                    </a:lnTo>
                    <a:lnTo>
                      <a:pt x="756" y="182"/>
                    </a:lnTo>
                    <a:lnTo>
                      <a:pt x="746" y="182"/>
                    </a:lnTo>
                    <a:lnTo>
                      <a:pt x="738" y="182"/>
                    </a:lnTo>
                    <a:lnTo>
                      <a:pt x="731" y="172"/>
                    </a:lnTo>
                    <a:lnTo>
                      <a:pt x="728" y="165"/>
                    </a:lnTo>
                    <a:lnTo>
                      <a:pt x="718" y="160"/>
                    </a:lnTo>
                    <a:lnTo>
                      <a:pt x="691" y="147"/>
                    </a:lnTo>
                    <a:lnTo>
                      <a:pt x="682" y="148"/>
                    </a:lnTo>
                    <a:lnTo>
                      <a:pt x="674" y="155"/>
                    </a:lnTo>
                    <a:lnTo>
                      <a:pt x="662" y="152"/>
                    </a:lnTo>
                    <a:lnTo>
                      <a:pt x="651" y="148"/>
                    </a:lnTo>
                    <a:lnTo>
                      <a:pt x="636" y="142"/>
                    </a:lnTo>
                    <a:lnTo>
                      <a:pt x="624" y="140"/>
                    </a:lnTo>
                    <a:lnTo>
                      <a:pt x="618" y="140"/>
                    </a:lnTo>
                    <a:lnTo>
                      <a:pt x="606" y="132"/>
                    </a:lnTo>
                    <a:lnTo>
                      <a:pt x="598" y="134"/>
                    </a:lnTo>
                    <a:lnTo>
                      <a:pt x="591" y="143"/>
                    </a:lnTo>
                    <a:lnTo>
                      <a:pt x="582" y="148"/>
                    </a:lnTo>
                    <a:lnTo>
                      <a:pt x="576" y="155"/>
                    </a:lnTo>
                    <a:lnTo>
                      <a:pt x="569" y="160"/>
                    </a:lnTo>
                    <a:lnTo>
                      <a:pt x="561" y="155"/>
                    </a:lnTo>
                    <a:lnTo>
                      <a:pt x="553" y="152"/>
                    </a:lnTo>
                    <a:lnTo>
                      <a:pt x="544" y="148"/>
                    </a:lnTo>
                    <a:lnTo>
                      <a:pt x="533" y="147"/>
                    </a:lnTo>
                    <a:lnTo>
                      <a:pt x="524" y="152"/>
                    </a:lnTo>
                    <a:lnTo>
                      <a:pt x="516" y="152"/>
                    </a:lnTo>
                    <a:lnTo>
                      <a:pt x="511" y="162"/>
                    </a:lnTo>
                    <a:lnTo>
                      <a:pt x="501" y="160"/>
                    </a:lnTo>
                    <a:lnTo>
                      <a:pt x="496" y="147"/>
                    </a:lnTo>
                    <a:lnTo>
                      <a:pt x="488" y="147"/>
                    </a:lnTo>
                    <a:lnTo>
                      <a:pt x="481" y="142"/>
                    </a:lnTo>
                    <a:lnTo>
                      <a:pt x="473" y="142"/>
                    </a:lnTo>
                    <a:lnTo>
                      <a:pt x="469" y="132"/>
                    </a:lnTo>
                    <a:lnTo>
                      <a:pt x="458" y="128"/>
                    </a:lnTo>
                    <a:lnTo>
                      <a:pt x="444" y="128"/>
                    </a:lnTo>
                    <a:lnTo>
                      <a:pt x="435" y="132"/>
                    </a:lnTo>
                    <a:lnTo>
                      <a:pt x="430" y="123"/>
                    </a:lnTo>
                    <a:lnTo>
                      <a:pt x="411" y="115"/>
                    </a:lnTo>
                    <a:lnTo>
                      <a:pt x="406" y="110"/>
                    </a:lnTo>
                    <a:lnTo>
                      <a:pt x="401" y="100"/>
                    </a:lnTo>
                    <a:lnTo>
                      <a:pt x="393" y="92"/>
                    </a:lnTo>
                    <a:lnTo>
                      <a:pt x="391" y="83"/>
                    </a:lnTo>
                    <a:lnTo>
                      <a:pt x="388" y="70"/>
                    </a:lnTo>
                    <a:lnTo>
                      <a:pt x="376" y="61"/>
                    </a:lnTo>
                    <a:lnTo>
                      <a:pt x="368" y="53"/>
                    </a:lnTo>
                    <a:lnTo>
                      <a:pt x="278" y="53"/>
                    </a:lnTo>
                    <a:lnTo>
                      <a:pt x="248" y="52"/>
                    </a:lnTo>
                    <a:lnTo>
                      <a:pt x="221" y="20"/>
                    </a:lnTo>
                    <a:lnTo>
                      <a:pt x="201" y="0"/>
                    </a:lnTo>
                    <a:lnTo>
                      <a:pt x="181" y="20"/>
                    </a:lnTo>
                    <a:lnTo>
                      <a:pt x="190" y="21"/>
                    </a:lnTo>
                    <a:lnTo>
                      <a:pt x="198" y="21"/>
                    </a:lnTo>
                    <a:lnTo>
                      <a:pt x="210" y="30"/>
                    </a:lnTo>
                    <a:lnTo>
                      <a:pt x="195" y="47"/>
                    </a:lnTo>
                    <a:lnTo>
                      <a:pt x="186" y="52"/>
                    </a:lnTo>
                    <a:lnTo>
                      <a:pt x="173" y="40"/>
                    </a:lnTo>
                    <a:lnTo>
                      <a:pt x="163" y="37"/>
                    </a:lnTo>
                    <a:lnTo>
                      <a:pt x="113" y="0"/>
                    </a:lnTo>
                    <a:lnTo>
                      <a:pt x="128" y="25"/>
                    </a:lnTo>
                    <a:lnTo>
                      <a:pt x="130" y="33"/>
                    </a:lnTo>
                    <a:lnTo>
                      <a:pt x="118" y="47"/>
                    </a:lnTo>
                    <a:lnTo>
                      <a:pt x="110" y="61"/>
                    </a:lnTo>
                    <a:lnTo>
                      <a:pt x="106" y="80"/>
                    </a:lnTo>
                    <a:lnTo>
                      <a:pt x="97" y="88"/>
                    </a:lnTo>
                    <a:lnTo>
                      <a:pt x="88" y="123"/>
                    </a:lnTo>
                    <a:lnTo>
                      <a:pt x="75" y="127"/>
                    </a:lnTo>
                    <a:lnTo>
                      <a:pt x="66" y="142"/>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25" name="Freeform 224"/>
              <p:cNvSpPr>
                <a:spLocks/>
              </p:cNvSpPr>
              <p:nvPr/>
            </p:nvSpPr>
            <p:spPr bwMode="auto">
              <a:xfrm>
                <a:off x="2849294" y="3483312"/>
                <a:ext cx="167165" cy="193621"/>
              </a:xfrm>
              <a:custGeom>
                <a:avLst/>
                <a:gdLst/>
                <a:ahLst/>
                <a:cxnLst>
                  <a:cxn ang="0">
                    <a:pos x="97" y="0"/>
                  </a:cxn>
                  <a:cxn ang="0">
                    <a:pos x="10" y="33"/>
                  </a:cxn>
                  <a:cxn ang="0">
                    <a:pos x="28" y="52"/>
                  </a:cxn>
                  <a:cxn ang="0">
                    <a:pos x="28" y="102"/>
                  </a:cxn>
                  <a:cxn ang="0">
                    <a:pos x="13" y="117"/>
                  </a:cxn>
                  <a:cxn ang="0">
                    <a:pos x="0" y="140"/>
                  </a:cxn>
                  <a:cxn ang="0">
                    <a:pos x="12" y="164"/>
                  </a:cxn>
                  <a:cxn ang="0">
                    <a:pos x="17" y="185"/>
                  </a:cxn>
                  <a:cxn ang="0">
                    <a:pos x="35" y="209"/>
                  </a:cxn>
                  <a:cxn ang="0">
                    <a:pos x="54" y="199"/>
                  </a:cxn>
                  <a:cxn ang="0">
                    <a:pos x="61" y="174"/>
                  </a:cxn>
                  <a:cxn ang="0">
                    <a:pos x="68" y="154"/>
                  </a:cxn>
                  <a:cxn ang="0">
                    <a:pos x="61" y="137"/>
                  </a:cxn>
                  <a:cxn ang="0">
                    <a:pos x="48" y="120"/>
                  </a:cxn>
                  <a:cxn ang="0">
                    <a:pos x="74" y="60"/>
                  </a:cxn>
                  <a:cxn ang="0">
                    <a:pos x="96" y="45"/>
                  </a:cxn>
                  <a:cxn ang="0">
                    <a:pos x="130" y="28"/>
                  </a:cxn>
                  <a:cxn ang="0">
                    <a:pos x="130" y="41"/>
                  </a:cxn>
                  <a:cxn ang="0">
                    <a:pos x="116" y="70"/>
                  </a:cxn>
                  <a:cxn ang="0">
                    <a:pos x="101" y="82"/>
                  </a:cxn>
                  <a:cxn ang="0">
                    <a:pos x="102" y="112"/>
                  </a:cxn>
                  <a:cxn ang="0">
                    <a:pos x="102" y="123"/>
                  </a:cxn>
                  <a:cxn ang="0">
                    <a:pos x="151" y="174"/>
                  </a:cxn>
                  <a:cxn ang="0">
                    <a:pos x="151" y="154"/>
                  </a:cxn>
                  <a:cxn ang="0">
                    <a:pos x="121" y="130"/>
                  </a:cxn>
                  <a:cxn ang="0">
                    <a:pos x="130" y="123"/>
                  </a:cxn>
                  <a:cxn ang="0">
                    <a:pos x="151" y="134"/>
                  </a:cxn>
                  <a:cxn ang="0">
                    <a:pos x="166" y="140"/>
                  </a:cxn>
                  <a:cxn ang="0">
                    <a:pos x="185" y="123"/>
                  </a:cxn>
                  <a:cxn ang="0">
                    <a:pos x="166" y="90"/>
                  </a:cxn>
                  <a:cxn ang="0">
                    <a:pos x="178" y="60"/>
                  </a:cxn>
                  <a:cxn ang="0">
                    <a:pos x="193" y="41"/>
                  </a:cxn>
                  <a:cxn ang="0">
                    <a:pos x="181" y="25"/>
                  </a:cxn>
                  <a:cxn ang="0">
                    <a:pos x="186" y="3"/>
                  </a:cxn>
                </a:cxnLst>
                <a:rect l="0" t="0" r="r" b="b"/>
                <a:pathLst>
                  <a:path w="194" h="215">
                    <a:moveTo>
                      <a:pt x="186" y="3"/>
                    </a:moveTo>
                    <a:lnTo>
                      <a:pt x="97" y="0"/>
                    </a:lnTo>
                    <a:lnTo>
                      <a:pt x="12" y="0"/>
                    </a:lnTo>
                    <a:lnTo>
                      <a:pt x="10" y="33"/>
                    </a:lnTo>
                    <a:lnTo>
                      <a:pt x="10" y="41"/>
                    </a:lnTo>
                    <a:lnTo>
                      <a:pt x="28" y="52"/>
                    </a:lnTo>
                    <a:lnTo>
                      <a:pt x="25" y="78"/>
                    </a:lnTo>
                    <a:lnTo>
                      <a:pt x="28" y="102"/>
                    </a:lnTo>
                    <a:lnTo>
                      <a:pt x="25" y="107"/>
                    </a:lnTo>
                    <a:lnTo>
                      <a:pt x="13" y="117"/>
                    </a:lnTo>
                    <a:lnTo>
                      <a:pt x="8" y="127"/>
                    </a:lnTo>
                    <a:lnTo>
                      <a:pt x="0" y="140"/>
                    </a:lnTo>
                    <a:lnTo>
                      <a:pt x="1" y="154"/>
                    </a:lnTo>
                    <a:lnTo>
                      <a:pt x="12" y="164"/>
                    </a:lnTo>
                    <a:lnTo>
                      <a:pt x="17" y="174"/>
                    </a:lnTo>
                    <a:lnTo>
                      <a:pt x="17" y="185"/>
                    </a:lnTo>
                    <a:lnTo>
                      <a:pt x="27" y="191"/>
                    </a:lnTo>
                    <a:lnTo>
                      <a:pt x="35" y="209"/>
                    </a:lnTo>
                    <a:lnTo>
                      <a:pt x="45" y="214"/>
                    </a:lnTo>
                    <a:lnTo>
                      <a:pt x="54" y="199"/>
                    </a:lnTo>
                    <a:lnTo>
                      <a:pt x="54" y="182"/>
                    </a:lnTo>
                    <a:lnTo>
                      <a:pt x="61" y="174"/>
                    </a:lnTo>
                    <a:lnTo>
                      <a:pt x="70" y="167"/>
                    </a:lnTo>
                    <a:lnTo>
                      <a:pt x="68" y="154"/>
                    </a:lnTo>
                    <a:lnTo>
                      <a:pt x="70" y="147"/>
                    </a:lnTo>
                    <a:lnTo>
                      <a:pt x="61" y="137"/>
                    </a:lnTo>
                    <a:lnTo>
                      <a:pt x="54" y="130"/>
                    </a:lnTo>
                    <a:lnTo>
                      <a:pt x="48" y="120"/>
                    </a:lnTo>
                    <a:lnTo>
                      <a:pt x="59" y="92"/>
                    </a:lnTo>
                    <a:lnTo>
                      <a:pt x="74" y="60"/>
                    </a:lnTo>
                    <a:lnTo>
                      <a:pt x="89" y="54"/>
                    </a:lnTo>
                    <a:lnTo>
                      <a:pt x="96" y="45"/>
                    </a:lnTo>
                    <a:lnTo>
                      <a:pt x="106" y="37"/>
                    </a:lnTo>
                    <a:lnTo>
                      <a:pt x="130" y="28"/>
                    </a:lnTo>
                    <a:lnTo>
                      <a:pt x="137" y="37"/>
                    </a:lnTo>
                    <a:lnTo>
                      <a:pt x="130" y="41"/>
                    </a:lnTo>
                    <a:lnTo>
                      <a:pt x="106" y="67"/>
                    </a:lnTo>
                    <a:lnTo>
                      <a:pt x="116" y="70"/>
                    </a:lnTo>
                    <a:lnTo>
                      <a:pt x="116" y="78"/>
                    </a:lnTo>
                    <a:lnTo>
                      <a:pt x="101" y="82"/>
                    </a:lnTo>
                    <a:lnTo>
                      <a:pt x="97" y="100"/>
                    </a:lnTo>
                    <a:lnTo>
                      <a:pt x="102" y="112"/>
                    </a:lnTo>
                    <a:lnTo>
                      <a:pt x="116" y="120"/>
                    </a:lnTo>
                    <a:lnTo>
                      <a:pt x="102" y="123"/>
                    </a:lnTo>
                    <a:lnTo>
                      <a:pt x="126" y="147"/>
                    </a:lnTo>
                    <a:lnTo>
                      <a:pt x="151" y="174"/>
                    </a:lnTo>
                    <a:lnTo>
                      <a:pt x="158" y="157"/>
                    </a:lnTo>
                    <a:lnTo>
                      <a:pt x="151" y="154"/>
                    </a:lnTo>
                    <a:lnTo>
                      <a:pt x="132" y="130"/>
                    </a:lnTo>
                    <a:lnTo>
                      <a:pt x="121" y="130"/>
                    </a:lnTo>
                    <a:lnTo>
                      <a:pt x="121" y="123"/>
                    </a:lnTo>
                    <a:lnTo>
                      <a:pt x="130" y="123"/>
                    </a:lnTo>
                    <a:lnTo>
                      <a:pt x="139" y="127"/>
                    </a:lnTo>
                    <a:lnTo>
                      <a:pt x="151" y="134"/>
                    </a:lnTo>
                    <a:lnTo>
                      <a:pt x="158" y="144"/>
                    </a:lnTo>
                    <a:lnTo>
                      <a:pt x="166" y="140"/>
                    </a:lnTo>
                    <a:lnTo>
                      <a:pt x="174" y="127"/>
                    </a:lnTo>
                    <a:lnTo>
                      <a:pt x="185" y="123"/>
                    </a:lnTo>
                    <a:lnTo>
                      <a:pt x="185" y="110"/>
                    </a:lnTo>
                    <a:lnTo>
                      <a:pt x="166" y="90"/>
                    </a:lnTo>
                    <a:lnTo>
                      <a:pt x="170" y="74"/>
                    </a:lnTo>
                    <a:lnTo>
                      <a:pt x="178" y="60"/>
                    </a:lnTo>
                    <a:lnTo>
                      <a:pt x="185" y="50"/>
                    </a:lnTo>
                    <a:lnTo>
                      <a:pt x="193" y="41"/>
                    </a:lnTo>
                    <a:lnTo>
                      <a:pt x="188" y="32"/>
                    </a:lnTo>
                    <a:lnTo>
                      <a:pt x="181" y="25"/>
                    </a:lnTo>
                    <a:lnTo>
                      <a:pt x="186" y="15"/>
                    </a:lnTo>
                    <a:lnTo>
                      <a:pt x="186" y="3"/>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26" name="Freeform 225"/>
              <p:cNvSpPr>
                <a:spLocks/>
              </p:cNvSpPr>
              <p:nvPr/>
            </p:nvSpPr>
            <p:spPr bwMode="auto">
              <a:xfrm>
                <a:off x="2905304" y="3640009"/>
                <a:ext cx="45669" cy="35122"/>
              </a:xfrm>
              <a:custGeom>
                <a:avLst/>
                <a:gdLst/>
                <a:ahLst/>
                <a:cxnLst>
                  <a:cxn ang="0">
                    <a:pos x="31" y="7"/>
                  </a:cxn>
                  <a:cxn ang="0">
                    <a:pos x="34" y="16"/>
                  </a:cxn>
                  <a:cxn ang="0">
                    <a:pos x="43" y="16"/>
                  </a:cxn>
                  <a:cxn ang="0">
                    <a:pos x="52" y="26"/>
                  </a:cxn>
                  <a:cxn ang="0">
                    <a:pos x="26" y="38"/>
                  </a:cxn>
                  <a:cxn ang="0">
                    <a:pos x="10" y="31"/>
                  </a:cxn>
                  <a:cxn ang="0">
                    <a:pos x="0" y="26"/>
                  </a:cxn>
                  <a:cxn ang="0">
                    <a:pos x="5" y="19"/>
                  </a:cxn>
                  <a:cxn ang="0">
                    <a:pos x="14" y="9"/>
                  </a:cxn>
                  <a:cxn ang="0">
                    <a:pos x="16" y="0"/>
                  </a:cxn>
                  <a:cxn ang="0">
                    <a:pos x="27" y="0"/>
                  </a:cxn>
                  <a:cxn ang="0">
                    <a:pos x="31" y="7"/>
                  </a:cxn>
                </a:cxnLst>
                <a:rect l="0" t="0" r="r" b="b"/>
                <a:pathLst>
                  <a:path w="53" h="39">
                    <a:moveTo>
                      <a:pt x="31" y="7"/>
                    </a:moveTo>
                    <a:lnTo>
                      <a:pt x="34" y="16"/>
                    </a:lnTo>
                    <a:lnTo>
                      <a:pt x="43" y="16"/>
                    </a:lnTo>
                    <a:lnTo>
                      <a:pt x="52" y="26"/>
                    </a:lnTo>
                    <a:lnTo>
                      <a:pt x="26" y="38"/>
                    </a:lnTo>
                    <a:lnTo>
                      <a:pt x="10" y="31"/>
                    </a:lnTo>
                    <a:lnTo>
                      <a:pt x="0" y="26"/>
                    </a:lnTo>
                    <a:lnTo>
                      <a:pt x="5" y="19"/>
                    </a:lnTo>
                    <a:lnTo>
                      <a:pt x="14" y="9"/>
                    </a:lnTo>
                    <a:lnTo>
                      <a:pt x="16" y="0"/>
                    </a:lnTo>
                    <a:lnTo>
                      <a:pt x="27" y="0"/>
                    </a:lnTo>
                    <a:lnTo>
                      <a:pt x="31" y="7"/>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27" name="Freeform 226"/>
              <p:cNvSpPr>
                <a:spLocks/>
              </p:cNvSpPr>
              <p:nvPr/>
            </p:nvSpPr>
            <p:spPr bwMode="auto">
              <a:xfrm>
                <a:off x="2757096" y="2523311"/>
                <a:ext cx="68935" cy="37823"/>
              </a:xfrm>
              <a:custGeom>
                <a:avLst/>
                <a:gdLst/>
                <a:ahLst/>
                <a:cxnLst>
                  <a:cxn ang="0">
                    <a:pos x="64" y="26"/>
                  </a:cxn>
                  <a:cxn ang="0">
                    <a:pos x="54" y="29"/>
                  </a:cxn>
                  <a:cxn ang="0">
                    <a:pos x="49" y="41"/>
                  </a:cxn>
                  <a:cxn ang="0">
                    <a:pos x="32" y="36"/>
                  </a:cxn>
                  <a:cxn ang="0">
                    <a:pos x="27" y="34"/>
                  </a:cxn>
                  <a:cxn ang="0">
                    <a:pos x="20" y="26"/>
                  </a:cxn>
                  <a:cxn ang="0">
                    <a:pos x="28" y="29"/>
                  </a:cxn>
                  <a:cxn ang="0">
                    <a:pos x="10" y="10"/>
                  </a:cxn>
                  <a:cxn ang="0">
                    <a:pos x="0" y="13"/>
                  </a:cxn>
                  <a:cxn ang="0">
                    <a:pos x="1" y="6"/>
                  </a:cxn>
                  <a:cxn ang="0">
                    <a:pos x="10" y="6"/>
                  </a:cxn>
                  <a:cxn ang="0">
                    <a:pos x="21" y="0"/>
                  </a:cxn>
                  <a:cxn ang="0">
                    <a:pos x="30" y="0"/>
                  </a:cxn>
                  <a:cxn ang="0">
                    <a:pos x="54" y="6"/>
                  </a:cxn>
                  <a:cxn ang="0">
                    <a:pos x="60" y="13"/>
                  </a:cxn>
                  <a:cxn ang="0">
                    <a:pos x="62" y="6"/>
                  </a:cxn>
                  <a:cxn ang="0">
                    <a:pos x="71" y="6"/>
                  </a:cxn>
                  <a:cxn ang="0">
                    <a:pos x="79" y="11"/>
                  </a:cxn>
                  <a:cxn ang="0">
                    <a:pos x="72" y="18"/>
                  </a:cxn>
                  <a:cxn ang="0">
                    <a:pos x="64" y="26"/>
                  </a:cxn>
                </a:cxnLst>
                <a:rect l="0" t="0" r="r" b="b"/>
                <a:pathLst>
                  <a:path w="80" h="42">
                    <a:moveTo>
                      <a:pt x="64" y="26"/>
                    </a:moveTo>
                    <a:lnTo>
                      <a:pt x="54" y="29"/>
                    </a:lnTo>
                    <a:lnTo>
                      <a:pt x="49" y="41"/>
                    </a:lnTo>
                    <a:lnTo>
                      <a:pt x="32" y="36"/>
                    </a:lnTo>
                    <a:lnTo>
                      <a:pt x="27" y="34"/>
                    </a:lnTo>
                    <a:lnTo>
                      <a:pt x="20" y="26"/>
                    </a:lnTo>
                    <a:lnTo>
                      <a:pt x="28" y="29"/>
                    </a:lnTo>
                    <a:lnTo>
                      <a:pt x="10" y="10"/>
                    </a:lnTo>
                    <a:lnTo>
                      <a:pt x="0" y="13"/>
                    </a:lnTo>
                    <a:lnTo>
                      <a:pt x="1" y="6"/>
                    </a:lnTo>
                    <a:lnTo>
                      <a:pt x="10" y="6"/>
                    </a:lnTo>
                    <a:lnTo>
                      <a:pt x="21" y="0"/>
                    </a:lnTo>
                    <a:lnTo>
                      <a:pt x="30" y="0"/>
                    </a:lnTo>
                    <a:lnTo>
                      <a:pt x="54" y="6"/>
                    </a:lnTo>
                    <a:lnTo>
                      <a:pt x="60" y="13"/>
                    </a:lnTo>
                    <a:lnTo>
                      <a:pt x="62" y="6"/>
                    </a:lnTo>
                    <a:lnTo>
                      <a:pt x="71" y="6"/>
                    </a:lnTo>
                    <a:lnTo>
                      <a:pt x="79" y="11"/>
                    </a:lnTo>
                    <a:lnTo>
                      <a:pt x="72" y="18"/>
                    </a:lnTo>
                    <a:lnTo>
                      <a:pt x="64" y="26"/>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28" name="Freeform 227"/>
              <p:cNvSpPr>
                <a:spLocks/>
              </p:cNvSpPr>
              <p:nvPr/>
            </p:nvSpPr>
            <p:spPr bwMode="auto">
              <a:xfrm>
                <a:off x="2660587" y="2500797"/>
                <a:ext cx="132698" cy="143190"/>
              </a:xfrm>
              <a:custGeom>
                <a:avLst/>
                <a:gdLst/>
                <a:ahLst/>
                <a:cxnLst>
                  <a:cxn ang="0">
                    <a:pos x="118" y="153"/>
                  </a:cxn>
                  <a:cxn ang="0">
                    <a:pos x="103" y="148"/>
                  </a:cxn>
                  <a:cxn ang="0">
                    <a:pos x="95" y="150"/>
                  </a:cxn>
                  <a:cxn ang="0">
                    <a:pos x="75" y="133"/>
                  </a:cxn>
                  <a:cxn ang="0">
                    <a:pos x="75" y="124"/>
                  </a:cxn>
                  <a:cxn ang="0">
                    <a:pos x="69" y="133"/>
                  </a:cxn>
                  <a:cxn ang="0">
                    <a:pos x="30" y="113"/>
                  </a:cxn>
                  <a:cxn ang="0">
                    <a:pos x="8" y="81"/>
                  </a:cxn>
                  <a:cxn ang="0">
                    <a:pos x="8" y="70"/>
                  </a:cxn>
                  <a:cxn ang="0">
                    <a:pos x="0" y="58"/>
                  </a:cxn>
                  <a:cxn ang="0">
                    <a:pos x="0" y="37"/>
                  </a:cxn>
                  <a:cxn ang="0">
                    <a:pos x="1" y="28"/>
                  </a:cxn>
                  <a:cxn ang="0">
                    <a:pos x="8" y="13"/>
                  </a:cxn>
                  <a:cxn ang="0">
                    <a:pos x="15" y="10"/>
                  </a:cxn>
                  <a:cxn ang="0">
                    <a:pos x="20" y="0"/>
                  </a:cxn>
                  <a:cxn ang="0">
                    <a:pos x="44" y="3"/>
                  </a:cxn>
                  <a:cxn ang="0">
                    <a:pos x="53" y="8"/>
                  </a:cxn>
                  <a:cxn ang="0">
                    <a:pos x="53" y="18"/>
                  </a:cxn>
                  <a:cxn ang="0">
                    <a:pos x="68" y="32"/>
                  </a:cxn>
                  <a:cxn ang="0">
                    <a:pos x="89" y="52"/>
                  </a:cxn>
                  <a:cxn ang="0">
                    <a:pos x="107" y="58"/>
                  </a:cxn>
                  <a:cxn ang="0">
                    <a:pos x="118" y="63"/>
                  </a:cxn>
                  <a:cxn ang="0">
                    <a:pos x="107" y="75"/>
                  </a:cxn>
                  <a:cxn ang="0">
                    <a:pos x="120" y="86"/>
                  </a:cxn>
                  <a:cxn ang="0">
                    <a:pos x="133" y="81"/>
                  </a:cxn>
                  <a:cxn ang="0">
                    <a:pos x="139" y="88"/>
                  </a:cxn>
                  <a:cxn ang="0">
                    <a:pos x="130" y="99"/>
                  </a:cxn>
                  <a:cxn ang="0">
                    <a:pos x="114" y="95"/>
                  </a:cxn>
                  <a:cxn ang="0">
                    <a:pos x="105" y="101"/>
                  </a:cxn>
                  <a:cxn ang="0">
                    <a:pos x="107" y="121"/>
                  </a:cxn>
                  <a:cxn ang="0">
                    <a:pos x="114" y="130"/>
                  </a:cxn>
                  <a:cxn ang="0">
                    <a:pos x="118" y="139"/>
                  </a:cxn>
                  <a:cxn ang="0">
                    <a:pos x="126" y="144"/>
                  </a:cxn>
                  <a:cxn ang="0">
                    <a:pos x="141" y="148"/>
                  </a:cxn>
                  <a:cxn ang="0">
                    <a:pos x="146" y="139"/>
                  </a:cxn>
                  <a:cxn ang="0">
                    <a:pos x="153" y="144"/>
                  </a:cxn>
                  <a:cxn ang="0">
                    <a:pos x="150" y="158"/>
                  </a:cxn>
                  <a:cxn ang="0">
                    <a:pos x="134" y="153"/>
                  </a:cxn>
                  <a:cxn ang="0">
                    <a:pos x="118" y="153"/>
                  </a:cxn>
                </a:cxnLst>
                <a:rect l="0" t="0" r="r" b="b"/>
                <a:pathLst>
                  <a:path w="154" h="159">
                    <a:moveTo>
                      <a:pt x="118" y="153"/>
                    </a:moveTo>
                    <a:lnTo>
                      <a:pt x="103" y="148"/>
                    </a:lnTo>
                    <a:lnTo>
                      <a:pt x="95" y="150"/>
                    </a:lnTo>
                    <a:lnTo>
                      <a:pt x="75" y="133"/>
                    </a:lnTo>
                    <a:lnTo>
                      <a:pt x="75" y="124"/>
                    </a:lnTo>
                    <a:lnTo>
                      <a:pt x="69" y="133"/>
                    </a:lnTo>
                    <a:lnTo>
                      <a:pt x="30" y="113"/>
                    </a:lnTo>
                    <a:lnTo>
                      <a:pt x="8" y="81"/>
                    </a:lnTo>
                    <a:lnTo>
                      <a:pt x="8" y="70"/>
                    </a:lnTo>
                    <a:lnTo>
                      <a:pt x="0" y="58"/>
                    </a:lnTo>
                    <a:lnTo>
                      <a:pt x="0" y="37"/>
                    </a:lnTo>
                    <a:lnTo>
                      <a:pt x="1" y="28"/>
                    </a:lnTo>
                    <a:lnTo>
                      <a:pt x="8" y="13"/>
                    </a:lnTo>
                    <a:lnTo>
                      <a:pt x="15" y="10"/>
                    </a:lnTo>
                    <a:lnTo>
                      <a:pt x="20" y="0"/>
                    </a:lnTo>
                    <a:lnTo>
                      <a:pt x="44" y="3"/>
                    </a:lnTo>
                    <a:lnTo>
                      <a:pt x="53" y="8"/>
                    </a:lnTo>
                    <a:lnTo>
                      <a:pt x="53" y="18"/>
                    </a:lnTo>
                    <a:lnTo>
                      <a:pt x="68" y="32"/>
                    </a:lnTo>
                    <a:lnTo>
                      <a:pt x="89" y="52"/>
                    </a:lnTo>
                    <a:lnTo>
                      <a:pt x="107" y="58"/>
                    </a:lnTo>
                    <a:lnTo>
                      <a:pt x="118" y="63"/>
                    </a:lnTo>
                    <a:lnTo>
                      <a:pt x="107" y="75"/>
                    </a:lnTo>
                    <a:lnTo>
                      <a:pt x="120" y="86"/>
                    </a:lnTo>
                    <a:lnTo>
                      <a:pt x="133" y="81"/>
                    </a:lnTo>
                    <a:lnTo>
                      <a:pt x="139" y="88"/>
                    </a:lnTo>
                    <a:lnTo>
                      <a:pt x="130" y="99"/>
                    </a:lnTo>
                    <a:lnTo>
                      <a:pt x="114" y="95"/>
                    </a:lnTo>
                    <a:lnTo>
                      <a:pt x="105" y="101"/>
                    </a:lnTo>
                    <a:lnTo>
                      <a:pt x="107" y="121"/>
                    </a:lnTo>
                    <a:lnTo>
                      <a:pt x="114" y="130"/>
                    </a:lnTo>
                    <a:lnTo>
                      <a:pt x="118" y="139"/>
                    </a:lnTo>
                    <a:lnTo>
                      <a:pt x="126" y="144"/>
                    </a:lnTo>
                    <a:lnTo>
                      <a:pt x="141" y="148"/>
                    </a:lnTo>
                    <a:lnTo>
                      <a:pt x="146" y="139"/>
                    </a:lnTo>
                    <a:lnTo>
                      <a:pt x="153" y="144"/>
                    </a:lnTo>
                    <a:lnTo>
                      <a:pt x="150" y="158"/>
                    </a:lnTo>
                    <a:lnTo>
                      <a:pt x="134" y="153"/>
                    </a:lnTo>
                    <a:lnTo>
                      <a:pt x="118" y="153"/>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29" name="Freeform 228"/>
              <p:cNvSpPr>
                <a:spLocks/>
              </p:cNvSpPr>
              <p:nvPr/>
            </p:nvSpPr>
            <p:spPr bwMode="auto">
              <a:xfrm>
                <a:off x="2801902" y="2541322"/>
                <a:ext cx="87029" cy="122476"/>
              </a:xfrm>
              <a:custGeom>
                <a:avLst/>
                <a:gdLst/>
                <a:ahLst/>
                <a:cxnLst>
                  <a:cxn ang="0">
                    <a:pos x="75" y="108"/>
                  </a:cxn>
                  <a:cxn ang="0">
                    <a:pos x="83" y="98"/>
                  </a:cxn>
                  <a:cxn ang="0">
                    <a:pos x="80" y="85"/>
                  </a:cxn>
                  <a:cxn ang="0">
                    <a:pos x="88" y="85"/>
                  </a:cxn>
                  <a:cxn ang="0">
                    <a:pos x="88" y="98"/>
                  </a:cxn>
                  <a:cxn ang="0">
                    <a:pos x="100" y="105"/>
                  </a:cxn>
                  <a:cxn ang="0">
                    <a:pos x="97" y="121"/>
                  </a:cxn>
                  <a:cxn ang="0">
                    <a:pos x="92" y="130"/>
                  </a:cxn>
                  <a:cxn ang="0">
                    <a:pos x="83" y="125"/>
                  </a:cxn>
                  <a:cxn ang="0">
                    <a:pos x="75" y="130"/>
                  </a:cxn>
                  <a:cxn ang="0">
                    <a:pos x="66" y="130"/>
                  </a:cxn>
                  <a:cxn ang="0">
                    <a:pos x="55" y="135"/>
                  </a:cxn>
                  <a:cxn ang="0">
                    <a:pos x="40" y="135"/>
                  </a:cxn>
                  <a:cxn ang="0">
                    <a:pos x="50" y="125"/>
                  </a:cxn>
                  <a:cxn ang="0">
                    <a:pos x="43" y="121"/>
                  </a:cxn>
                  <a:cxn ang="0">
                    <a:pos x="53" y="116"/>
                  </a:cxn>
                  <a:cxn ang="0">
                    <a:pos x="46" y="110"/>
                  </a:cxn>
                  <a:cxn ang="0">
                    <a:pos x="33" y="110"/>
                  </a:cxn>
                  <a:cxn ang="0">
                    <a:pos x="21" y="108"/>
                  </a:cxn>
                  <a:cxn ang="0">
                    <a:pos x="17" y="100"/>
                  </a:cxn>
                  <a:cxn ang="0">
                    <a:pos x="6" y="100"/>
                  </a:cxn>
                  <a:cxn ang="0">
                    <a:pos x="0" y="80"/>
                  </a:cxn>
                  <a:cxn ang="0">
                    <a:pos x="10" y="46"/>
                  </a:cxn>
                  <a:cxn ang="0">
                    <a:pos x="17" y="41"/>
                  </a:cxn>
                  <a:cxn ang="0">
                    <a:pos x="15" y="21"/>
                  </a:cxn>
                  <a:cxn ang="0">
                    <a:pos x="23" y="17"/>
                  </a:cxn>
                  <a:cxn ang="0">
                    <a:pos x="33" y="12"/>
                  </a:cxn>
                  <a:cxn ang="0">
                    <a:pos x="33" y="1"/>
                  </a:cxn>
                  <a:cxn ang="0">
                    <a:pos x="43" y="0"/>
                  </a:cxn>
                  <a:cxn ang="0">
                    <a:pos x="41" y="6"/>
                  </a:cxn>
                  <a:cxn ang="0">
                    <a:pos x="43" y="15"/>
                  </a:cxn>
                  <a:cxn ang="0">
                    <a:pos x="48" y="3"/>
                  </a:cxn>
                  <a:cxn ang="0">
                    <a:pos x="53" y="12"/>
                  </a:cxn>
                  <a:cxn ang="0">
                    <a:pos x="46" y="25"/>
                  </a:cxn>
                  <a:cxn ang="0">
                    <a:pos x="60" y="26"/>
                  </a:cxn>
                  <a:cxn ang="0">
                    <a:pos x="53" y="32"/>
                  </a:cxn>
                  <a:cxn ang="0">
                    <a:pos x="55" y="50"/>
                  </a:cxn>
                  <a:cxn ang="0">
                    <a:pos x="50" y="55"/>
                  </a:cxn>
                  <a:cxn ang="0">
                    <a:pos x="55" y="70"/>
                  </a:cxn>
                  <a:cxn ang="0">
                    <a:pos x="61" y="75"/>
                  </a:cxn>
                  <a:cxn ang="0">
                    <a:pos x="65" y="85"/>
                  </a:cxn>
                  <a:cxn ang="0">
                    <a:pos x="60" y="93"/>
                  </a:cxn>
                  <a:cxn ang="0">
                    <a:pos x="70" y="100"/>
                  </a:cxn>
                  <a:cxn ang="0">
                    <a:pos x="66" y="108"/>
                  </a:cxn>
                  <a:cxn ang="0">
                    <a:pos x="75" y="108"/>
                  </a:cxn>
                </a:cxnLst>
                <a:rect l="0" t="0" r="r" b="b"/>
                <a:pathLst>
                  <a:path w="101" h="136">
                    <a:moveTo>
                      <a:pt x="75" y="108"/>
                    </a:moveTo>
                    <a:lnTo>
                      <a:pt x="83" y="98"/>
                    </a:lnTo>
                    <a:lnTo>
                      <a:pt x="80" y="85"/>
                    </a:lnTo>
                    <a:lnTo>
                      <a:pt x="88" y="85"/>
                    </a:lnTo>
                    <a:lnTo>
                      <a:pt x="88" y="98"/>
                    </a:lnTo>
                    <a:lnTo>
                      <a:pt x="100" y="105"/>
                    </a:lnTo>
                    <a:lnTo>
                      <a:pt x="97" y="121"/>
                    </a:lnTo>
                    <a:lnTo>
                      <a:pt x="92" y="130"/>
                    </a:lnTo>
                    <a:lnTo>
                      <a:pt x="83" y="125"/>
                    </a:lnTo>
                    <a:lnTo>
                      <a:pt x="75" y="130"/>
                    </a:lnTo>
                    <a:lnTo>
                      <a:pt x="66" y="130"/>
                    </a:lnTo>
                    <a:lnTo>
                      <a:pt x="55" y="135"/>
                    </a:lnTo>
                    <a:lnTo>
                      <a:pt x="40" y="135"/>
                    </a:lnTo>
                    <a:lnTo>
                      <a:pt x="50" y="125"/>
                    </a:lnTo>
                    <a:lnTo>
                      <a:pt x="43" y="121"/>
                    </a:lnTo>
                    <a:lnTo>
                      <a:pt x="53" y="116"/>
                    </a:lnTo>
                    <a:lnTo>
                      <a:pt x="46" y="110"/>
                    </a:lnTo>
                    <a:lnTo>
                      <a:pt x="33" y="110"/>
                    </a:lnTo>
                    <a:lnTo>
                      <a:pt x="21" y="108"/>
                    </a:lnTo>
                    <a:lnTo>
                      <a:pt x="17" y="100"/>
                    </a:lnTo>
                    <a:lnTo>
                      <a:pt x="6" y="100"/>
                    </a:lnTo>
                    <a:lnTo>
                      <a:pt x="0" y="80"/>
                    </a:lnTo>
                    <a:lnTo>
                      <a:pt x="10" y="46"/>
                    </a:lnTo>
                    <a:lnTo>
                      <a:pt x="17" y="41"/>
                    </a:lnTo>
                    <a:lnTo>
                      <a:pt x="15" y="21"/>
                    </a:lnTo>
                    <a:lnTo>
                      <a:pt x="23" y="17"/>
                    </a:lnTo>
                    <a:lnTo>
                      <a:pt x="33" y="12"/>
                    </a:lnTo>
                    <a:lnTo>
                      <a:pt x="33" y="1"/>
                    </a:lnTo>
                    <a:lnTo>
                      <a:pt x="43" y="0"/>
                    </a:lnTo>
                    <a:lnTo>
                      <a:pt x="41" y="6"/>
                    </a:lnTo>
                    <a:lnTo>
                      <a:pt x="43" y="15"/>
                    </a:lnTo>
                    <a:lnTo>
                      <a:pt x="48" y="3"/>
                    </a:lnTo>
                    <a:lnTo>
                      <a:pt x="53" y="12"/>
                    </a:lnTo>
                    <a:lnTo>
                      <a:pt x="46" y="25"/>
                    </a:lnTo>
                    <a:lnTo>
                      <a:pt x="60" y="26"/>
                    </a:lnTo>
                    <a:lnTo>
                      <a:pt x="53" y="32"/>
                    </a:lnTo>
                    <a:lnTo>
                      <a:pt x="55" y="50"/>
                    </a:lnTo>
                    <a:lnTo>
                      <a:pt x="50" y="55"/>
                    </a:lnTo>
                    <a:lnTo>
                      <a:pt x="55" y="70"/>
                    </a:lnTo>
                    <a:lnTo>
                      <a:pt x="61" y="75"/>
                    </a:lnTo>
                    <a:lnTo>
                      <a:pt x="65" y="85"/>
                    </a:lnTo>
                    <a:lnTo>
                      <a:pt x="60" y="93"/>
                    </a:lnTo>
                    <a:lnTo>
                      <a:pt x="70" y="100"/>
                    </a:lnTo>
                    <a:lnTo>
                      <a:pt x="66" y="108"/>
                    </a:lnTo>
                    <a:lnTo>
                      <a:pt x="75" y="108"/>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30" name="Freeform 229"/>
              <p:cNvSpPr>
                <a:spLocks/>
              </p:cNvSpPr>
              <p:nvPr/>
            </p:nvSpPr>
            <p:spPr bwMode="auto">
              <a:xfrm>
                <a:off x="2863943" y="2515206"/>
                <a:ext cx="37052" cy="45928"/>
              </a:xfrm>
              <a:custGeom>
                <a:avLst/>
                <a:gdLst/>
                <a:ahLst/>
                <a:cxnLst>
                  <a:cxn ang="0">
                    <a:pos x="42" y="27"/>
                  </a:cxn>
                  <a:cxn ang="0">
                    <a:pos x="42" y="20"/>
                  </a:cxn>
                  <a:cxn ang="0">
                    <a:pos x="34" y="18"/>
                  </a:cxn>
                  <a:cxn ang="0">
                    <a:pos x="32" y="8"/>
                  </a:cxn>
                  <a:cxn ang="0">
                    <a:pos x="13" y="0"/>
                  </a:cxn>
                  <a:cxn ang="0">
                    <a:pos x="1" y="6"/>
                  </a:cxn>
                  <a:cxn ang="0">
                    <a:pos x="0" y="20"/>
                  </a:cxn>
                  <a:cxn ang="0">
                    <a:pos x="5" y="28"/>
                  </a:cxn>
                  <a:cxn ang="0">
                    <a:pos x="6" y="38"/>
                  </a:cxn>
                  <a:cxn ang="0">
                    <a:pos x="13" y="50"/>
                  </a:cxn>
                  <a:cxn ang="0">
                    <a:pos x="21" y="43"/>
                  </a:cxn>
                  <a:cxn ang="0">
                    <a:pos x="32" y="42"/>
                  </a:cxn>
                  <a:cxn ang="0">
                    <a:pos x="42" y="27"/>
                  </a:cxn>
                </a:cxnLst>
                <a:rect l="0" t="0" r="r" b="b"/>
                <a:pathLst>
                  <a:path w="43" h="51">
                    <a:moveTo>
                      <a:pt x="42" y="27"/>
                    </a:moveTo>
                    <a:lnTo>
                      <a:pt x="42" y="20"/>
                    </a:lnTo>
                    <a:lnTo>
                      <a:pt x="34" y="18"/>
                    </a:lnTo>
                    <a:lnTo>
                      <a:pt x="32" y="8"/>
                    </a:lnTo>
                    <a:lnTo>
                      <a:pt x="13" y="0"/>
                    </a:lnTo>
                    <a:lnTo>
                      <a:pt x="1" y="6"/>
                    </a:lnTo>
                    <a:lnTo>
                      <a:pt x="0" y="20"/>
                    </a:lnTo>
                    <a:lnTo>
                      <a:pt x="5" y="28"/>
                    </a:lnTo>
                    <a:lnTo>
                      <a:pt x="6" y="38"/>
                    </a:lnTo>
                    <a:lnTo>
                      <a:pt x="13" y="50"/>
                    </a:lnTo>
                    <a:lnTo>
                      <a:pt x="21" y="43"/>
                    </a:lnTo>
                    <a:lnTo>
                      <a:pt x="32" y="42"/>
                    </a:lnTo>
                    <a:lnTo>
                      <a:pt x="42" y="27"/>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31" name="Freeform 230"/>
              <p:cNvSpPr>
                <a:spLocks/>
              </p:cNvSpPr>
              <p:nvPr/>
            </p:nvSpPr>
            <p:spPr bwMode="auto">
              <a:xfrm>
                <a:off x="2750202" y="2418846"/>
                <a:ext cx="170612" cy="103565"/>
              </a:xfrm>
              <a:custGeom>
                <a:avLst/>
                <a:gdLst/>
                <a:ahLst/>
                <a:cxnLst>
                  <a:cxn ang="0">
                    <a:pos x="91" y="17"/>
                  </a:cxn>
                  <a:cxn ang="0">
                    <a:pos x="76" y="19"/>
                  </a:cxn>
                  <a:cxn ang="0">
                    <a:pos x="75" y="25"/>
                  </a:cxn>
                  <a:cxn ang="0">
                    <a:pos x="82" y="39"/>
                  </a:cxn>
                  <a:cxn ang="0">
                    <a:pos x="89" y="60"/>
                  </a:cxn>
                  <a:cxn ang="0">
                    <a:pos x="94" y="63"/>
                  </a:cxn>
                  <a:cxn ang="0">
                    <a:pos x="102" y="71"/>
                  </a:cxn>
                  <a:cxn ang="0">
                    <a:pos x="106" y="83"/>
                  </a:cxn>
                  <a:cxn ang="0">
                    <a:pos x="113" y="90"/>
                  </a:cxn>
                  <a:cxn ang="0">
                    <a:pos x="114" y="98"/>
                  </a:cxn>
                  <a:cxn ang="0">
                    <a:pos x="106" y="107"/>
                  </a:cxn>
                  <a:cxn ang="0">
                    <a:pos x="93" y="114"/>
                  </a:cxn>
                  <a:cxn ang="0">
                    <a:pos x="71" y="109"/>
                  </a:cxn>
                  <a:cxn ang="0">
                    <a:pos x="63" y="107"/>
                  </a:cxn>
                  <a:cxn ang="0">
                    <a:pos x="53" y="93"/>
                  </a:cxn>
                  <a:cxn ang="0">
                    <a:pos x="50" y="87"/>
                  </a:cxn>
                  <a:cxn ang="0">
                    <a:pos x="46" y="75"/>
                  </a:cxn>
                  <a:cxn ang="0">
                    <a:pos x="37" y="71"/>
                  </a:cxn>
                  <a:cxn ang="0">
                    <a:pos x="26" y="69"/>
                  </a:cxn>
                  <a:cxn ang="0">
                    <a:pos x="30" y="75"/>
                  </a:cxn>
                  <a:cxn ang="0">
                    <a:pos x="35" y="87"/>
                  </a:cxn>
                  <a:cxn ang="0">
                    <a:pos x="37" y="100"/>
                  </a:cxn>
                  <a:cxn ang="0">
                    <a:pos x="28" y="100"/>
                  </a:cxn>
                  <a:cxn ang="0">
                    <a:pos x="21" y="90"/>
                  </a:cxn>
                  <a:cxn ang="0">
                    <a:pos x="15" y="80"/>
                  </a:cxn>
                  <a:cxn ang="0">
                    <a:pos x="10" y="93"/>
                  </a:cxn>
                  <a:cxn ang="0">
                    <a:pos x="1" y="90"/>
                  </a:cxn>
                  <a:cxn ang="0">
                    <a:pos x="0" y="78"/>
                  </a:cxn>
                  <a:cxn ang="0">
                    <a:pos x="10" y="63"/>
                  </a:cxn>
                  <a:cxn ang="0">
                    <a:pos x="26" y="43"/>
                  </a:cxn>
                  <a:cxn ang="0">
                    <a:pos x="44" y="29"/>
                  </a:cxn>
                  <a:cxn ang="0">
                    <a:pos x="53" y="17"/>
                  </a:cxn>
                  <a:cxn ang="0">
                    <a:pos x="58" y="8"/>
                  </a:cxn>
                  <a:cxn ang="0">
                    <a:pos x="93" y="0"/>
                  </a:cxn>
                  <a:cxn ang="0">
                    <a:pos x="147" y="19"/>
                  </a:cxn>
                  <a:cxn ang="0">
                    <a:pos x="172" y="39"/>
                  </a:cxn>
                  <a:cxn ang="0">
                    <a:pos x="197" y="43"/>
                  </a:cxn>
                  <a:cxn ang="0">
                    <a:pos x="189" y="49"/>
                  </a:cxn>
                  <a:cxn ang="0">
                    <a:pos x="183" y="60"/>
                  </a:cxn>
                  <a:cxn ang="0">
                    <a:pos x="162" y="69"/>
                  </a:cxn>
                  <a:cxn ang="0">
                    <a:pos x="152" y="83"/>
                  </a:cxn>
                  <a:cxn ang="0">
                    <a:pos x="158" y="98"/>
                  </a:cxn>
                  <a:cxn ang="0">
                    <a:pos x="151" y="95"/>
                  </a:cxn>
                  <a:cxn ang="0">
                    <a:pos x="145" y="100"/>
                  </a:cxn>
                  <a:cxn ang="0">
                    <a:pos x="136" y="95"/>
                  </a:cxn>
                  <a:cxn ang="0">
                    <a:pos x="139" y="90"/>
                  </a:cxn>
                  <a:cxn ang="0">
                    <a:pos x="120" y="78"/>
                  </a:cxn>
                  <a:cxn ang="0">
                    <a:pos x="107" y="60"/>
                  </a:cxn>
                  <a:cxn ang="0">
                    <a:pos x="101" y="51"/>
                  </a:cxn>
                  <a:cxn ang="0">
                    <a:pos x="101" y="25"/>
                  </a:cxn>
                  <a:cxn ang="0">
                    <a:pos x="91" y="17"/>
                  </a:cxn>
                </a:cxnLst>
                <a:rect l="0" t="0" r="r" b="b"/>
                <a:pathLst>
                  <a:path w="198" h="115">
                    <a:moveTo>
                      <a:pt x="91" y="17"/>
                    </a:moveTo>
                    <a:lnTo>
                      <a:pt x="76" y="19"/>
                    </a:lnTo>
                    <a:lnTo>
                      <a:pt x="75" y="25"/>
                    </a:lnTo>
                    <a:lnTo>
                      <a:pt x="82" y="39"/>
                    </a:lnTo>
                    <a:lnTo>
                      <a:pt x="89" y="60"/>
                    </a:lnTo>
                    <a:lnTo>
                      <a:pt x="94" y="63"/>
                    </a:lnTo>
                    <a:lnTo>
                      <a:pt x="102" y="71"/>
                    </a:lnTo>
                    <a:lnTo>
                      <a:pt x="106" y="83"/>
                    </a:lnTo>
                    <a:lnTo>
                      <a:pt x="113" y="90"/>
                    </a:lnTo>
                    <a:lnTo>
                      <a:pt x="114" y="98"/>
                    </a:lnTo>
                    <a:lnTo>
                      <a:pt x="106" y="107"/>
                    </a:lnTo>
                    <a:lnTo>
                      <a:pt x="93" y="114"/>
                    </a:lnTo>
                    <a:lnTo>
                      <a:pt x="71" y="109"/>
                    </a:lnTo>
                    <a:lnTo>
                      <a:pt x="63" y="107"/>
                    </a:lnTo>
                    <a:lnTo>
                      <a:pt x="53" y="93"/>
                    </a:lnTo>
                    <a:lnTo>
                      <a:pt x="50" y="87"/>
                    </a:lnTo>
                    <a:lnTo>
                      <a:pt x="46" y="75"/>
                    </a:lnTo>
                    <a:lnTo>
                      <a:pt x="37" y="71"/>
                    </a:lnTo>
                    <a:lnTo>
                      <a:pt x="26" y="69"/>
                    </a:lnTo>
                    <a:lnTo>
                      <a:pt x="30" y="75"/>
                    </a:lnTo>
                    <a:lnTo>
                      <a:pt x="35" y="87"/>
                    </a:lnTo>
                    <a:lnTo>
                      <a:pt x="37" y="100"/>
                    </a:lnTo>
                    <a:lnTo>
                      <a:pt x="28" y="100"/>
                    </a:lnTo>
                    <a:lnTo>
                      <a:pt x="21" y="90"/>
                    </a:lnTo>
                    <a:lnTo>
                      <a:pt x="15" y="80"/>
                    </a:lnTo>
                    <a:lnTo>
                      <a:pt x="10" y="93"/>
                    </a:lnTo>
                    <a:lnTo>
                      <a:pt x="1" y="90"/>
                    </a:lnTo>
                    <a:lnTo>
                      <a:pt x="0" y="78"/>
                    </a:lnTo>
                    <a:lnTo>
                      <a:pt x="10" y="63"/>
                    </a:lnTo>
                    <a:lnTo>
                      <a:pt x="26" y="43"/>
                    </a:lnTo>
                    <a:lnTo>
                      <a:pt x="44" y="29"/>
                    </a:lnTo>
                    <a:lnTo>
                      <a:pt x="53" y="17"/>
                    </a:lnTo>
                    <a:lnTo>
                      <a:pt x="58" y="8"/>
                    </a:lnTo>
                    <a:lnTo>
                      <a:pt x="93" y="0"/>
                    </a:lnTo>
                    <a:lnTo>
                      <a:pt x="147" y="19"/>
                    </a:lnTo>
                    <a:lnTo>
                      <a:pt x="172" y="39"/>
                    </a:lnTo>
                    <a:lnTo>
                      <a:pt x="197" y="43"/>
                    </a:lnTo>
                    <a:lnTo>
                      <a:pt x="189" y="49"/>
                    </a:lnTo>
                    <a:lnTo>
                      <a:pt x="183" y="60"/>
                    </a:lnTo>
                    <a:lnTo>
                      <a:pt x="162" y="69"/>
                    </a:lnTo>
                    <a:lnTo>
                      <a:pt x="152" y="83"/>
                    </a:lnTo>
                    <a:lnTo>
                      <a:pt x="158" y="98"/>
                    </a:lnTo>
                    <a:lnTo>
                      <a:pt x="151" y="95"/>
                    </a:lnTo>
                    <a:lnTo>
                      <a:pt x="145" y="100"/>
                    </a:lnTo>
                    <a:lnTo>
                      <a:pt x="136" y="95"/>
                    </a:lnTo>
                    <a:lnTo>
                      <a:pt x="139" y="90"/>
                    </a:lnTo>
                    <a:lnTo>
                      <a:pt x="120" y="78"/>
                    </a:lnTo>
                    <a:lnTo>
                      <a:pt x="107" y="60"/>
                    </a:lnTo>
                    <a:lnTo>
                      <a:pt x="101" y="51"/>
                    </a:lnTo>
                    <a:lnTo>
                      <a:pt x="101" y="25"/>
                    </a:lnTo>
                    <a:lnTo>
                      <a:pt x="91" y="17"/>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32" name="Freeform 231"/>
              <p:cNvSpPr>
                <a:spLocks/>
              </p:cNvSpPr>
              <p:nvPr/>
            </p:nvSpPr>
            <p:spPr bwMode="auto">
              <a:xfrm>
                <a:off x="2869974" y="2571942"/>
                <a:ext cx="30159" cy="29719"/>
              </a:xfrm>
              <a:custGeom>
                <a:avLst/>
                <a:gdLst/>
                <a:ahLst/>
                <a:cxnLst>
                  <a:cxn ang="0">
                    <a:pos x="34" y="9"/>
                  </a:cxn>
                  <a:cxn ang="0">
                    <a:pos x="29" y="22"/>
                  </a:cxn>
                  <a:cxn ang="0">
                    <a:pos x="18" y="32"/>
                  </a:cxn>
                  <a:cxn ang="0">
                    <a:pos x="14" y="21"/>
                  </a:cxn>
                  <a:cxn ang="0">
                    <a:pos x="3" y="13"/>
                  </a:cxn>
                  <a:cxn ang="0">
                    <a:pos x="0" y="8"/>
                  </a:cxn>
                  <a:cxn ang="0">
                    <a:pos x="8" y="1"/>
                  </a:cxn>
                  <a:cxn ang="0">
                    <a:pos x="14" y="0"/>
                  </a:cxn>
                  <a:cxn ang="0">
                    <a:pos x="34" y="0"/>
                  </a:cxn>
                  <a:cxn ang="0">
                    <a:pos x="27" y="4"/>
                  </a:cxn>
                  <a:cxn ang="0">
                    <a:pos x="34" y="9"/>
                  </a:cxn>
                </a:cxnLst>
                <a:rect l="0" t="0" r="r" b="b"/>
                <a:pathLst>
                  <a:path w="35" h="33">
                    <a:moveTo>
                      <a:pt x="34" y="9"/>
                    </a:moveTo>
                    <a:lnTo>
                      <a:pt x="29" y="22"/>
                    </a:lnTo>
                    <a:lnTo>
                      <a:pt x="18" y="32"/>
                    </a:lnTo>
                    <a:lnTo>
                      <a:pt x="14" y="21"/>
                    </a:lnTo>
                    <a:lnTo>
                      <a:pt x="3" y="13"/>
                    </a:lnTo>
                    <a:lnTo>
                      <a:pt x="0" y="8"/>
                    </a:lnTo>
                    <a:lnTo>
                      <a:pt x="8" y="1"/>
                    </a:lnTo>
                    <a:lnTo>
                      <a:pt x="14" y="0"/>
                    </a:lnTo>
                    <a:lnTo>
                      <a:pt x="34" y="0"/>
                    </a:lnTo>
                    <a:lnTo>
                      <a:pt x="27" y="4"/>
                    </a:lnTo>
                    <a:lnTo>
                      <a:pt x="34" y="9"/>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33" name="Freeform 232"/>
              <p:cNvSpPr>
                <a:spLocks/>
              </p:cNvSpPr>
              <p:nvPr/>
            </p:nvSpPr>
            <p:spPr bwMode="auto">
              <a:xfrm>
                <a:off x="2933739" y="2483686"/>
                <a:ext cx="1126214" cy="295385"/>
              </a:xfrm>
              <a:custGeom>
                <a:avLst/>
                <a:gdLst/>
                <a:ahLst/>
                <a:cxnLst>
                  <a:cxn ang="0">
                    <a:pos x="110" y="159"/>
                  </a:cxn>
                  <a:cxn ang="0">
                    <a:pos x="146" y="161"/>
                  </a:cxn>
                  <a:cxn ang="0">
                    <a:pos x="145" y="121"/>
                  </a:cxn>
                  <a:cxn ang="0">
                    <a:pos x="137" y="91"/>
                  </a:cxn>
                  <a:cxn ang="0">
                    <a:pos x="123" y="71"/>
                  </a:cxn>
                  <a:cxn ang="0">
                    <a:pos x="99" y="53"/>
                  </a:cxn>
                  <a:cxn ang="0">
                    <a:pos x="160" y="71"/>
                  </a:cxn>
                  <a:cxn ang="0">
                    <a:pos x="182" y="48"/>
                  </a:cxn>
                  <a:cxn ang="0">
                    <a:pos x="160" y="15"/>
                  </a:cxn>
                  <a:cxn ang="0">
                    <a:pos x="328" y="1"/>
                  </a:cxn>
                  <a:cxn ang="0">
                    <a:pos x="1263" y="0"/>
                  </a:cxn>
                  <a:cxn ang="0">
                    <a:pos x="1247" y="21"/>
                  </a:cxn>
                  <a:cxn ang="0">
                    <a:pos x="1241" y="48"/>
                  </a:cxn>
                  <a:cxn ang="0">
                    <a:pos x="1259" y="68"/>
                  </a:cxn>
                  <a:cxn ang="0">
                    <a:pos x="1281" y="58"/>
                  </a:cxn>
                  <a:cxn ang="0">
                    <a:pos x="1306" y="75"/>
                  </a:cxn>
                  <a:cxn ang="0">
                    <a:pos x="1292" y="103"/>
                  </a:cxn>
                  <a:cxn ang="0">
                    <a:pos x="1281" y="126"/>
                  </a:cxn>
                  <a:cxn ang="0">
                    <a:pos x="1251" y="136"/>
                  </a:cxn>
                  <a:cxn ang="0">
                    <a:pos x="1223" y="126"/>
                  </a:cxn>
                  <a:cxn ang="0">
                    <a:pos x="1209" y="98"/>
                  </a:cxn>
                  <a:cxn ang="0">
                    <a:pos x="1191" y="116"/>
                  </a:cxn>
                  <a:cxn ang="0">
                    <a:pos x="1167" y="121"/>
                  </a:cxn>
                  <a:cxn ang="0">
                    <a:pos x="1134" y="124"/>
                  </a:cxn>
                  <a:cxn ang="0">
                    <a:pos x="1119" y="143"/>
                  </a:cxn>
                  <a:cxn ang="0">
                    <a:pos x="1072" y="151"/>
                  </a:cxn>
                  <a:cxn ang="0">
                    <a:pos x="1067" y="184"/>
                  </a:cxn>
                  <a:cxn ang="0">
                    <a:pos x="1074" y="214"/>
                  </a:cxn>
                  <a:cxn ang="0">
                    <a:pos x="1059" y="239"/>
                  </a:cxn>
                  <a:cxn ang="0">
                    <a:pos x="1076" y="264"/>
                  </a:cxn>
                  <a:cxn ang="0">
                    <a:pos x="1059" y="284"/>
                  </a:cxn>
                  <a:cxn ang="0">
                    <a:pos x="1072" y="312"/>
                  </a:cxn>
                  <a:cxn ang="0">
                    <a:pos x="1102" y="327"/>
                  </a:cxn>
                  <a:cxn ang="0">
                    <a:pos x="460" y="317"/>
                  </a:cxn>
                  <a:cxn ang="0">
                    <a:pos x="206" y="315"/>
                  </a:cxn>
                  <a:cxn ang="0">
                    <a:pos x="166" y="259"/>
                  </a:cxn>
                  <a:cxn ang="0">
                    <a:pos x="137" y="239"/>
                  </a:cxn>
                  <a:cxn ang="0">
                    <a:pos x="113" y="234"/>
                  </a:cxn>
                  <a:cxn ang="0">
                    <a:pos x="95" y="194"/>
                  </a:cxn>
                  <a:cxn ang="0">
                    <a:pos x="80" y="184"/>
                  </a:cxn>
                  <a:cxn ang="0">
                    <a:pos x="59" y="219"/>
                  </a:cxn>
                  <a:cxn ang="0">
                    <a:pos x="23" y="194"/>
                  </a:cxn>
                  <a:cxn ang="0">
                    <a:pos x="32" y="161"/>
                  </a:cxn>
                  <a:cxn ang="0">
                    <a:pos x="5" y="137"/>
                  </a:cxn>
                  <a:cxn ang="0">
                    <a:pos x="39" y="121"/>
                  </a:cxn>
                  <a:cxn ang="0">
                    <a:pos x="70" y="117"/>
                  </a:cxn>
                  <a:cxn ang="0">
                    <a:pos x="75" y="144"/>
                  </a:cxn>
                  <a:cxn ang="0">
                    <a:pos x="93" y="128"/>
                  </a:cxn>
                </a:cxnLst>
                <a:rect l="0" t="0" r="r" b="b"/>
                <a:pathLst>
                  <a:path w="1307" h="328">
                    <a:moveTo>
                      <a:pt x="100" y="136"/>
                    </a:moveTo>
                    <a:lnTo>
                      <a:pt x="105" y="148"/>
                    </a:lnTo>
                    <a:lnTo>
                      <a:pt x="110" y="159"/>
                    </a:lnTo>
                    <a:lnTo>
                      <a:pt x="117" y="164"/>
                    </a:lnTo>
                    <a:lnTo>
                      <a:pt x="128" y="168"/>
                    </a:lnTo>
                    <a:lnTo>
                      <a:pt x="146" y="161"/>
                    </a:lnTo>
                    <a:lnTo>
                      <a:pt x="146" y="148"/>
                    </a:lnTo>
                    <a:lnTo>
                      <a:pt x="146" y="131"/>
                    </a:lnTo>
                    <a:lnTo>
                      <a:pt x="145" y="121"/>
                    </a:lnTo>
                    <a:lnTo>
                      <a:pt x="146" y="111"/>
                    </a:lnTo>
                    <a:lnTo>
                      <a:pt x="145" y="101"/>
                    </a:lnTo>
                    <a:lnTo>
                      <a:pt x="137" y="91"/>
                    </a:lnTo>
                    <a:lnTo>
                      <a:pt x="137" y="83"/>
                    </a:lnTo>
                    <a:lnTo>
                      <a:pt x="132" y="75"/>
                    </a:lnTo>
                    <a:lnTo>
                      <a:pt x="123" y="71"/>
                    </a:lnTo>
                    <a:lnTo>
                      <a:pt x="115" y="63"/>
                    </a:lnTo>
                    <a:lnTo>
                      <a:pt x="103" y="63"/>
                    </a:lnTo>
                    <a:lnTo>
                      <a:pt x="99" y="53"/>
                    </a:lnTo>
                    <a:lnTo>
                      <a:pt x="106" y="59"/>
                    </a:lnTo>
                    <a:lnTo>
                      <a:pt x="139" y="63"/>
                    </a:lnTo>
                    <a:lnTo>
                      <a:pt x="160" y="71"/>
                    </a:lnTo>
                    <a:lnTo>
                      <a:pt x="172" y="68"/>
                    </a:lnTo>
                    <a:lnTo>
                      <a:pt x="177" y="63"/>
                    </a:lnTo>
                    <a:lnTo>
                      <a:pt x="182" y="48"/>
                    </a:lnTo>
                    <a:lnTo>
                      <a:pt x="175" y="30"/>
                    </a:lnTo>
                    <a:lnTo>
                      <a:pt x="172" y="21"/>
                    </a:lnTo>
                    <a:lnTo>
                      <a:pt x="160" y="15"/>
                    </a:lnTo>
                    <a:lnTo>
                      <a:pt x="146" y="0"/>
                    </a:lnTo>
                    <a:lnTo>
                      <a:pt x="279" y="1"/>
                    </a:lnTo>
                    <a:lnTo>
                      <a:pt x="328" y="1"/>
                    </a:lnTo>
                    <a:lnTo>
                      <a:pt x="377" y="1"/>
                    </a:lnTo>
                    <a:lnTo>
                      <a:pt x="622" y="1"/>
                    </a:lnTo>
                    <a:lnTo>
                      <a:pt x="1263" y="0"/>
                    </a:lnTo>
                    <a:lnTo>
                      <a:pt x="1264" y="1"/>
                    </a:lnTo>
                    <a:lnTo>
                      <a:pt x="1251" y="13"/>
                    </a:lnTo>
                    <a:lnTo>
                      <a:pt x="1247" y="21"/>
                    </a:lnTo>
                    <a:lnTo>
                      <a:pt x="1241" y="28"/>
                    </a:lnTo>
                    <a:lnTo>
                      <a:pt x="1243" y="35"/>
                    </a:lnTo>
                    <a:lnTo>
                      <a:pt x="1241" y="48"/>
                    </a:lnTo>
                    <a:lnTo>
                      <a:pt x="1249" y="53"/>
                    </a:lnTo>
                    <a:lnTo>
                      <a:pt x="1254" y="59"/>
                    </a:lnTo>
                    <a:lnTo>
                      <a:pt x="1259" y="68"/>
                    </a:lnTo>
                    <a:lnTo>
                      <a:pt x="1269" y="71"/>
                    </a:lnTo>
                    <a:lnTo>
                      <a:pt x="1274" y="68"/>
                    </a:lnTo>
                    <a:lnTo>
                      <a:pt x="1281" y="58"/>
                    </a:lnTo>
                    <a:lnTo>
                      <a:pt x="1292" y="59"/>
                    </a:lnTo>
                    <a:lnTo>
                      <a:pt x="1298" y="68"/>
                    </a:lnTo>
                    <a:lnTo>
                      <a:pt x="1306" y="75"/>
                    </a:lnTo>
                    <a:lnTo>
                      <a:pt x="1303" y="83"/>
                    </a:lnTo>
                    <a:lnTo>
                      <a:pt x="1298" y="91"/>
                    </a:lnTo>
                    <a:lnTo>
                      <a:pt x="1292" y="103"/>
                    </a:lnTo>
                    <a:lnTo>
                      <a:pt x="1298" y="111"/>
                    </a:lnTo>
                    <a:lnTo>
                      <a:pt x="1287" y="121"/>
                    </a:lnTo>
                    <a:lnTo>
                      <a:pt x="1281" y="126"/>
                    </a:lnTo>
                    <a:lnTo>
                      <a:pt x="1267" y="126"/>
                    </a:lnTo>
                    <a:lnTo>
                      <a:pt x="1259" y="131"/>
                    </a:lnTo>
                    <a:lnTo>
                      <a:pt x="1251" y="136"/>
                    </a:lnTo>
                    <a:lnTo>
                      <a:pt x="1236" y="136"/>
                    </a:lnTo>
                    <a:lnTo>
                      <a:pt x="1231" y="128"/>
                    </a:lnTo>
                    <a:lnTo>
                      <a:pt x="1223" y="126"/>
                    </a:lnTo>
                    <a:lnTo>
                      <a:pt x="1225" y="111"/>
                    </a:lnTo>
                    <a:lnTo>
                      <a:pt x="1218" y="106"/>
                    </a:lnTo>
                    <a:lnTo>
                      <a:pt x="1209" y="98"/>
                    </a:lnTo>
                    <a:lnTo>
                      <a:pt x="1199" y="98"/>
                    </a:lnTo>
                    <a:lnTo>
                      <a:pt x="1194" y="106"/>
                    </a:lnTo>
                    <a:lnTo>
                      <a:pt x="1191" y="116"/>
                    </a:lnTo>
                    <a:lnTo>
                      <a:pt x="1179" y="110"/>
                    </a:lnTo>
                    <a:lnTo>
                      <a:pt x="1169" y="111"/>
                    </a:lnTo>
                    <a:lnTo>
                      <a:pt x="1167" y="121"/>
                    </a:lnTo>
                    <a:lnTo>
                      <a:pt x="1152" y="117"/>
                    </a:lnTo>
                    <a:lnTo>
                      <a:pt x="1139" y="116"/>
                    </a:lnTo>
                    <a:lnTo>
                      <a:pt x="1134" y="124"/>
                    </a:lnTo>
                    <a:lnTo>
                      <a:pt x="1136" y="136"/>
                    </a:lnTo>
                    <a:lnTo>
                      <a:pt x="1129" y="143"/>
                    </a:lnTo>
                    <a:lnTo>
                      <a:pt x="1119" y="143"/>
                    </a:lnTo>
                    <a:lnTo>
                      <a:pt x="1104" y="148"/>
                    </a:lnTo>
                    <a:lnTo>
                      <a:pt x="1082" y="148"/>
                    </a:lnTo>
                    <a:lnTo>
                      <a:pt x="1072" y="151"/>
                    </a:lnTo>
                    <a:lnTo>
                      <a:pt x="1067" y="168"/>
                    </a:lnTo>
                    <a:lnTo>
                      <a:pt x="1064" y="176"/>
                    </a:lnTo>
                    <a:lnTo>
                      <a:pt x="1067" y="184"/>
                    </a:lnTo>
                    <a:lnTo>
                      <a:pt x="1078" y="194"/>
                    </a:lnTo>
                    <a:lnTo>
                      <a:pt x="1078" y="202"/>
                    </a:lnTo>
                    <a:lnTo>
                      <a:pt x="1074" y="214"/>
                    </a:lnTo>
                    <a:lnTo>
                      <a:pt x="1067" y="219"/>
                    </a:lnTo>
                    <a:lnTo>
                      <a:pt x="1064" y="228"/>
                    </a:lnTo>
                    <a:lnTo>
                      <a:pt x="1059" y="239"/>
                    </a:lnTo>
                    <a:lnTo>
                      <a:pt x="1065" y="247"/>
                    </a:lnTo>
                    <a:lnTo>
                      <a:pt x="1072" y="257"/>
                    </a:lnTo>
                    <a:lnTo>
                      <a:pt x="1076" y="264"/>
                    </a:lnTo>
                    <a:lnTo>
                      <a:pt x="1078" y="277"/>
                    </a:lnTo>
                    <a:lnTo>
                      <a:pt x="1065" y="280"/>
                    </a:lnTo>
                    <a:lnTo>
                      <a:pt x="1059" y="284"/>
                    </a:lnTo>
                    <a:lnTo>
                      <a:pt x="1059" y="294"/>
                    </a:lnTo>
                    <a:lnTo>
                      <a:pt x="1065" y="306"/>
                    </a:lnTo>
                    <a:lnTo>
                      <a:pt x="1072" y="312"/>
                    </a:lnTo>
                    <a:lnTo>
                      <a:pt x="1082" y="312"/>
                    </a:lnTo>
                    <a:lnTo>
                      <a:pt x="1089" y="317"/>
                    </a:lnTo>
                    <a:lnTo>
                      <a:pt x="1102" y="327"/>
                    </a:lnTo>
                    <a:lnTo>
                      <a:pt x="702" y="320"/>
                    </a:lnTo>
                    <a:lnTo>
                      <a:pt x="565" y="320"/>
                    </a:lnTo>
                    <a:lnTo>
                      <a:pt x="460" y="317"/>
                    </a:lnTo>
                    <a:lnTo>
                      <a:pt x="453" y="317"/>
                    </a:lnTo>
                    <a:lnTo>
                      <a:pt x="353" y="317"/>
                    </a:lnTo>
                    <a:lnTo>
                      <a:pt x="206" y="315"/>
                    </a:lnTo>
                    <a:lnTo>
                      <a:pt x="205" y="306"/>
                    </a:lnTo>
                    <a:lnTo>
                      <a:pt x="179" y="267"/>
                    </a:lnTo>
                    <a:lnTo>
                      <a:pt x="166" y="259"/>
                    </a:lnTo>
                    <a:lnTo>
                      <a:pt x="155" y="257"/>
                    </a:lnTo>
                    <a:lnTo>
                      <a:pt x="145" y="244"/>
                    </a:lnTo>
                    <a:lnTo>
                      <a:pt x="137" y="239"/>
                    </a:lnTo>
                    <a:lnTo>
                      <a:pt x="132" y="229"/>
                    </a:lnTo>
                    <a:lnTo>
                      <a:pt x="126" y="235"/>
                    </a:lnTo>
                    <a:lnTo>
                      <a:pt x="113" y="234"/>
                    </a:lnTo>
                    <a:lnTo>
                      <a:pt x="110" y="219"/>
                    </a:lnTo>
                    <a:lnTo>
                      <a:pt x="100" y="209"/>
                    </a:lnTo>
                    <a:lnTo>
                      <a:pt x="95" y="194"/>
                    </a:lnTo>
                    <a:lnTo>
                      <a:pt x="99" y="176"/>
                    </a:lnTo>
                    <a:lnTo>
                      <a:pt x="83" y="176"/>
                    </a:lnTo>
                    <a:lnTo>
                      <a:pt x="80" y="184"/>
                    </a:lnTo>
                    <a:lnTo>
                      <a:pt x="75" y="194"/>
                    </a:lnTo>
                    <a:lnTo>
                      <a:pt x="63" y="194"/>
                    </a:lnTo>
                    <a:lnTo>
                      <a:pt x="59" y="219"/>
                    </a:lnTo>
                    <a:lnTo>
                      <a:pt x="37" y="214"/>
                    </a:lnTo>
                    <a:lnTo>
                      <a:pt x="33" y="199"/>
                    </a:lnTo>
                    <a:lnTo>
                      <a:pt x="23" y="194"/>
                    </a:lnTo>
                    <a:lnTo>
                      <a:pt x="17" y="182"/>
                    </a:lnTo>
                    <a:lnTo>
                      <a:pt x="26" y="174"/>
                    </a:lnTo>
                    <a:lnTo>
                      <a:pt x="32" y="161"/>
                    </a:lnTo>
                    <a:lnTo>
                      <a:pt x="23" y="137"/>
                    </a:lnTo>
                    <a:lnTo>
                      <a:pt x="13" y="136"/>
                    </a:lnTo>
                    <a:lnTo>
                      <a:pt x="5" y="137"/>
                    </a:lnTo>
                    <a:lnTo>
                      <a:pt x="0" y="131"/>
                    </a:lnTo>
                    <a:lnTo>
                      <a:pt x="13" y="121"/>
                    </a:lnTo>
                    <a:lnTo>
                      <a:pt x="39" y="121"/>
                    </a:lnTo>
                    <a:lnTo>
                      <a:pt x="46" y="116"/>
                    </a:lnTo>
                    <a:lnTo>
                      <a:pt x="65" y="111"/>
                    </a:lnTo>
                    <a:lnTo>
                      <a:pt x="70" y="117"/>
                    </a:lnTo>
                    <a:lnTo>
                      <a:pt x="63" y="121"/>
                    </a:lnTo>
                    <a:lnTo>
                      <a:pt x="65" y="128"/>
                    </a:lnTo>
                    <a:lnTo>
                      <a:pt x="75" y="144"/>
                    </a:lnTo>
                    <a:lnTo>
                      <a:pt x="79" y="161"/>
                    </a:lnTo>
                    <a:lnTo>
                      <a:pt x="80" y="144"/>
                    </a:lnTo>
                    <a:lnTo>
                      <a:pt x="93" y="128"/>
                    </a:lnTo>
                    <a:lnTo>
                      <a:pt x="100" y="136"/>
                    </a:lnTo>
                  </a:path>
                </a:pathLst>
              </a:custGeom>
              <a:solidFill>
                <a:srgbClr val="999999"/>
              </a:solidFill>
              <a:ln w="12700" cap="rnd" cmpd="sng">
                <a:no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34" name="Freeform 233"/>
              <p:cNvSpPr>
                <a:spLocks/>
              </p:cNvSpPr>
              <p:nvPr/>
            </p:nvSpPr>
            <p:spPr bwMode="auto">
              <a:xfrm>
                <a:off x="2963036" y="2527814"/>
                <a:ext cx="47393" cy="45928"/>
              </a:xfrm>
              <a:custGeom>
                <a:avLst/>
                <a:gdLst/>
                <a:ahLst/>
                <a:cxnLst>
                  <a:cxn ang="0">
                    <a:pos x="54" y="47"/>
                  </a:cxn>
                  <a:cxn ang="0">
                    <a:pos x="40" y="42"/>
                  </a:cxn>
                  <a:cxn ang="0">
                    <a:pos x="24" y="45"/>
                  </a:cxn>
                  <a:cxn ang="0">
                    <a:pos x="17" y="50"/>
                  </a:cxn>
                  <a:cxn ang="0">
                    <a:pos x="8" y="50"/>
                  </a:cxn>
                  <a:cxn ang="0">
                    <a:pos x="0" y="30"/>
                  </a:cxn>
                  <a:cxn ang="0">
                    <a:pos x="5" y="22"/>
                  </a:cxn>
                  <a:cxn ang="0">
                    <a:pos x="0" y="8"/>
                  </a:cxn>
                  <a:cxn ang="0">
                    <a:pos x="1" y="0"/>
                  </a:cxn>
                  <a:cxn ang="0">
                    <a:pos x="8" y="5"/>
                  </a:cxn>
                  <a:cxn ang="0">
                    <a:pos x="12" y="13"/>
                  </a:cxn>
                  <a:cxn ang="0">
                    <a:pos x="32" y="28"/>
                  </a:cxn>
                  <a:cxn ang="0">
                    <a:pos x="40" y="30"/>
                  </a:cxn>
                  <a:cxn ang="0">
                    <a:pos x="47" y="40"/>
                  </a:cxn>
                  <a:cxn ang="0">
                    <a:pos x="54" y="47"/>
                  </a:cxn>
                </a:cxnLst>
                <a:rect l="0" t="0" r="r" b="b"/>
                <a:pathLst>
                  <a:path w="55" h="51">
                    <a:moveTo>
                      <a:pt x="54" y="47"/>
                    </a:moveTo>
                    <a:lnTo>
                      <a:pt x="40" y="42"/>
                    </a:lnTo>
                    <a:lnTo>
                      <a:pt x="24" y="45"/>
                    </a:lnTo>
                    <a:lnTo>
                      <a:pt x="17" y="50"/>
                    </a:lnTo>
                    <a:lnTo>
                      <a:pt x="8" y="50"/>
                    </a:lnTo>
                    <a:lnTo>
                      <a:pt x="0" y="30"/>
                    </a:lnTo>
                    <a:lnTo>
                      <a:pt x="5" y="22"/>
                    </a:lnTo>
                    <a:lnTo>
                      <a:pt x="0" y="8"/>
                    </a:lnTo>
                    <a:lnTo>
                      <a:pt x="1" y="0"/>
                    </a:lnTo>
                    <a:lnTo>
                      <a:pt x="8" y="5"/>
                    </a:lnTo>
                    <a:lnTo>
                      <a:pt x="12" y="13"/>
                    </a:lnTo>
                    <a:lnTo>
                      <a:pt x="32" y="28"/>
                    </a:lnTo>
                    <a:lnTo>
                      <a:pt x="40" y="30"/>
                    </a:lnTo>
                    <a:lnTo>
                      <a:pt x="47" y="40"/>
                    </a:lnTo>
                    <a:lnTo>
                      <a:pt x="54" y="47"/>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35" name="Freeform 234"/>
              <p:cNvSpPr>
                <a:spLocks/>
              </p:cNvSpPr>
              <p:nvPr/>
            </p:nvSpPr>
            <p:spPr bwMode="auto">
              <a:xfrm>
                <a:off x="2913059" y="2507100"/>
                <a:ext cx="43946" cy="46829"/>
              </a:xfrm>
              <a:custGeom>
                <a:avLst/>
                <a:gdLst/>
                <a:ahLst/>
                <a:cxnLst>
                  <a:cxn ang="0">
                    <a:pos x="35" y="51"/>
                  </a:cxn>
                  <a:cxn ang="0">
                    <a:pos x="22" y="51"/>
                  </a:cxn>
                  <a:cxn ang="0">
                    <a:pos x="18" y="31"/>
                  </a:cxn>
                  <a:cxn ang="0">
                    <a:pos x="5" y="23"/>
                  </a:cxn>
                  <a:cxn ang="0">
                    <a:pos x="0" y="15"/>
                  </a:cxn>
                  <a:cxn ang="0">
                    <a:pos x="7" y="10"/>
                  </a:cxn>
                  <a:cxn ang="0">
                    <a:pos x="13" y="1"/>
                  </a:cxn>
                  <a:cxn ang="0">
                    <a:pos x="18" y="0"/>
                  </a:cxn>
                  <a:cxn ang="0">
                    <a:pos x="28" y="0"/>
                  </a:cxn>
                  <a:cxn ang="0">
                    <a:pos x="33" y="10"/>
                  </a:cxn>
                  <a:cxn ang="0">
                    <a:pos x="41" y="20"/>
                  </a:cxn>
                  <a:cxn ang="0">
                    <a:pos x="50" y="31"/>
                  </a:cxn>
                  <a:cxn ang="0">
                    <a:pos x="38" y="36"/>
                  </a:cxn>
                  <a:cxn ang="0">
                    <a:pos x="41" y="44"/>
                  </a:cxn>
                  <a:cxn ang="0">
                    <a:pos x="35" y="51"/>
                  </a:cxn>
                </a:cxnLst>
                <a:rect l="0" t="0" r="r" b="b"/>
                <a:pathLst>
                  <a:path w="51" h="52">
                    <a:moveTo>
                      <a:pt x="35" y="51"/>
                    </a:moveTo>
                    <a:lnTo>
                      <a:pt x="22" y="51"/>
                    </a:lnTo>
                    <a:lnTo>
                      <a:pt x="18" y="31"/>
                    </a:lnTo>
                    <a:lnTo>
                      <a:pt x="5" y="23"/>
                    </a:lnTo>
                    <a:lnTo>
                      <a:pt x="0" y="15"/>
                    </a:lnTo>
                    <a:lnTo>
                      <a:pt x="7" y="10"/>
                    </a:lnTo>
                    <a:lnTo>
                      <a:pt x="13" y="1"/>
                    </a:lnTo>
                    <a:lnTo>
                      <a:pt x="18" y="0"/>
                    </a:lnTo>
                    <a:lnTo>
                      <a:pt x="28" y="0"/>
                    </a:lnTo>
                    <a:lnTo>
                      <a:pt x="33" y="10"/>
                    </a:lnTo>
                    <a:lnTo>
                      <a:pt x="41" y="20"/>
                    </a:lnTo>
                    <a:lnTo>
                      <a:pt x="50" y="31"/>
                    </a:lnTo>
                    <a:lnTo>
                      <a:pt x="38" y="36"/>
                    </a:lnTo>
                    <a:lnTo>
                      <a:pt x="41" y="44"/>
                    </a:lnTo>
                    <a:lnTo>
                      <a:pt x="35" y="51"/>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36" name="Freeform 235"/>
              <p:cNvSpPr>
                <a:spLocks/>
              </p:cNvSpPr>
              <p:nvPr/>
            </p:nvSpPr>
            <p:spPr bwMode="auto">
              <a:xfrm>
                <a:off x="2464124" y="4451418"/>
                <a:ext cx="53424" cy="47730"/>
              </a:xfrm>
              <a:custGeom>
                <a:avLst/>
                <a:gdLst/>
                <a:ahLst/>
                <a:cxnLst>
                  <a:cxn ang="0">
                    <a:pos x="51" y="52"/>
                  </a:cxn>
                  <a:cxn ang="0">
                    <a:pos x="42" y="49"/>
                  </a:cxn>
                  <a:cxn ang="0">
                    <a:pos x="30" y="44"/>
                  </a:cxn>
                  <a:cxn ang="0">
                    <a:pos x="23" y="33"/>
                  </a:cxn>
                  <a:cxn ang="0">
                    <a:pos x="8" y="24"/>
                  </a:cxn>
                  <a:cxn ang="0">
                    <a:pos x="0" y="22"/>
                  </a:cxn>
                  <a:cxn ang="0">
                    <a:pos x="0" y="0"/>
                  </a:cxn>
                  <a:cxn ang="0">
                    <a:pos x="13" y="5"/>
                  </a:cxn>
                  <a:cxn ang="0">
                    <a:pos x="21" y="13"/>
                  </a:cxn>
                  <a:cxn ang="0">
                    <a:pos x="36" y="28"/>
                  </a:cxn>
                  <a:cxn ang="0">
                    <a:pos x="51" y="39"/>
                  </a:cxn>
                  <a:cxn ang="0">
                    <a:pos x="61" y="44"/>
                  </a:cxn>
                  <a:cxn ang="0">
                    <a:pos x="51" y="52"/>
                  </a:cxn>
                </a:cxnLst>
                <a:rect l="0" t="0" r="r" b="b"/>
                <a:pathLst>
                  <a:path w="62" h="53">
                    <a:moveTo>
                      <a:pt x="51" y="52"/>
                    </a:moveTo>
                    <a:lnTo>
                      <a:pt x="42" y="49"/>
                    </a:lnTo>
                    <a:lnTo>
                      <a:pt x="30" y="44"/>
                    </a:lnTo>
                    <a:lnTo>
                      <a:pt x="23" y="33"/>
                    </a:lnTo>
                    <a:lnTo>
                      <a:pt x="8" y="24"/>
                    </a:lnTo>
                    <a:lnTo>
                      <a:pt x="0" y="22"/>
                    </a:lnTo>
                    <a:lnTo>
                      <a:pt x="0" y="0"/>
                    </a:lnTo>
                    <a:lnTo>
                      <a:pt x="13" y="5"/>
                    </a:lnTo>
                    <a:lnTo>
                      <a:pt x="21" y="13"/>
                    </a:lnTo>
                    <a:lnTo>
                      <a:pt x="36" y="28"/>
                    </a:lnTo>
                    <a:lnTo>
                      <a:pt x="51" y="39"/>
                    </a:lnTo>
                    <a:lnTo>
                      <a:pt x="61" y="44"/>
                    </a:lnTo>
                    <a:lnTo>
                      <a:pt x="51" y="52"/>
                    </a:lnTo>
                  </a:path>
                </a:pathLst>
              </a:custGeom>
              <a:solidFill>
                <a:srgbClr val="FAD62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37" name="Freeform 236"/>
              <p:cNvSpPr>
                <a:spLocks/>
              </p:cNvSpPr>
              <p:nvPr/>
            </p:nvSpPr>
            <p:spPr bwMode="auto">
              <a:xfrm>
                <a:off x="2293512" y="4294720"/>
                <a:ext cx="300726" cy="204427"/>
              </a:xfrm>
              <a:custGeom>
                <a:avLst/>
                <a:gdLst/>
                <a:ahLst/>
                <a:cxnLst>
                  <a:cxn ang="0">
                    <a:pos x="290" y="226"/>
                  </a:cxn>
                  <a:cxn ang="0">
                    <a:pos x="272" y="219"/>
                  </a:cxn>
                  <a:cxn ang="0">
                    <a:pos x="262" y="212"/>
                  </a:cxn>
                  <a:cxn ang="0">
                    <a:pos x="237" y="187"/>
                  </a:cxn>
                  <a:cxn ang="0">
                    <a:pos x="228" y="186"/>
                  </a:cxn>
                  <a:cxn ang="0">
                    <a:pos x="212" y="163"/>
                  </a:cxn>
                  <a:cxn ang="0">
                    <a:pos x="198" y="151"/>
                  </a:cxn>
                  <a:cxn ang="0">
                    <a:pos x="198" y="141"/>
                  </a:cxn>
                  <a:cxn ang="0">
                    <a:pos x="193" y="131"/>
                  </a:cxn>
                  <a:cxn ang="0">
                    <a:pos x="175" y="116"/>
                  </a:cxn>
                  <a:cxn ang="0">
                    <a:pos x="164" y="109"/>
                  </a:cxn>
                  <a:cxn ang="0">
                    <a:pos x="151" y="106"/>
                  </a:cxn>
                  <a:cxn ang="0">
                    <a:pos x="124" y="116"/>
                  </a:cxn>
                  <a:cxn ang="0">
                    <a:pos x="109" y="118"/>
                  </a:cxn>
                  <a:cxn ang="0">
                    <a:pos x="98" y="118"/>
                  </a:cxn>
                  <a:cxn ang="0">
                    <a:pos x="84" y="121"/>
                  </a:cxn>
                  <a:cxn ang="0">
                    <a:pos x="74" y="116"/>
                  </a:cxn>
                  <a:cxn ang="0">
                    <a:pos x="65" y="116"/>
                  </a:cxn>
                  <a:cxn ang="0">
                    <a:pos x="57" y="109"/>
                  </a:cxn>
                  <a:cxn ang="0">
                    <a:pos x="42" y="109"/>
                  </a:cxn>
                  <a:cxn ang="0">
                    <a:pos x="34" y="104"/>
                  </a:cxn>
                  <a:cxn ang="0">
                    <a:pos x="32" y="95"/>
                  </a:cxn>
                  <a:cxn ang="0">
                    <a:pos x="32" y="84"/>
                  </a:cxn>
                  <a:cxn ang="0">
                    <a:pos x="27" y="75"/>
                  </a:cxn>
                  <a:cxn ang="0">
                    <a:pos x="19" y="70"/>
                  </a:cxn>
                  <a:cxn ang="0">
                    <a:pos x="5" y="71"/>
                  </a:cxn>
                  <a:cxn ang="0">
                    <a:pos x="1" y="80"/>
                  </a:cxn>
                  <a:cxn ang="0">
                    <a:pos x="0" y="84"/>
                  </a:cxn>
                  <a:cxn ang="0">
                    <a:pos x="3" y="0"/>
                  </a:cxn>
                  <a:cxn ang="0">
                    <a:pos x="116" y="3"/>
                  </a:cxn>
                  <a:cxn ang="0">
                    <a:pos x="252" y="8"/>
                  </a:cxn>
                  <a:cxn ang="0">
                    <a:pos x="281" y="8"/>
                  </a:cxn>
                  <a:cxn ang="0">
                    <a:pos x="348" y="8"/>
                  </a:cxn>
                  <a:cxn ang="0">
                    <a:pos x="343" y="206"/>
                  </a:cxn>
                  <a:cxn ang="0">
                    <a:pos x="334" y="211"/>
                  </a:cxn>
                  <a:cxn ang="0">
                    <a:pos x="321" y="211"/>
                  </a:cxn>
                  <a:cxn ang="0">
                    <a:pos x="303" y="223"/>
                  </a:cxn>
                  <a:cxn ang="0">
                    <a:pos x="290" y="226"/>
                  </a:cxn>
                </a:cxnLst>
                <a:rect l="0" t="0" r="r" b="b"/>
                <a:pathLst>
                  <a:path w="349" h="227">
                    <a:moveTo>
                      <a:pt x="290" y="226"/>
                    </a:moveTo>
                    <a:lnTo>
                      <a:pt x="272" y="219"/>
                    </a:lnTo>
                    <a:lnTo>
                      <a:pt x="262" y="212"/>
                    </a:lnTo>
                    <a:lnTo>
                      <a:pt x="237" y="187"/>
                    </a:lnTo>
                    <a:lnTo>
                      <a:pt x="228" y="186"/>
                    </a:lnTo>
                    <a:lnTo>
                      <a:pt x="212" y="163"/>
                    </a:lnTo>
                    <a:lnTo>
                      <a:pt x="198" y="151"/>
                    </a:lnTo>
                    <a:lnTo>
                      <a:pt x="198" y="141"/>
                    </a:lnTo>
                    <a:lnTo>
                      <a:pt x="193" y="131"/>
                    </a:lnTo>
                    <a:lnTo>
                      <a:pt x="175" y="116"/>
                    </a:lnTo>
                    <a:lnTo>
                      <a:pt x="164" y="109"/>
                    </a:lnTo>
                    <a:lnTo>
                      <a:pt x="151" y="106"/>
                    </a:lnTo>
                    <a:lnTo>
                      <a:pt x="124" y="116"/>
                    </a:lnTo>
                    <a:lnTo>
                      <a:pt x="109" y="118"/>
                    </a:lnTo>
                    <a:lnTo>
                      <a:pt x="98" y="118"/>
                    </a:lnTo>
                    <a:lnTo>
                      <a:pt x="84" y="121"/>
                    </a:lnTo>
                    <a:lnTo>
                      <a:pt x="74" y="116"/>
                    </a:lnTo>
                    <a:lnTo>
                      <a:pt x="65" y="116"/>
                    </a:lnTo>
                    <a:lnTo>
                      <a:pt x="57" y="109"/>
                    </a:lnTo>
                    <a:lnTo>
                      <a:pt x="42" y="109"/>
                    </a:lnTo>
                    <a:lnTo>
                      <a:pt x="34" y="104"/>
                    </a:lnTo>
                    <a:lnTo>
                      <a:pt x="32" y="95"/>
                    </a:lnTo>
                    <a:lnTo>
                      <a:pt x="32" y="84"/>
                    </a:lnTo>
                    <a:lnTo>
                      <a:pt x="27" y="75"/>
                    </a:lnTo>
                    <a:lnTo>
                      <a:pt x="19" y="70"/>
                    </a:lnTo>
                    <a:lnTo>
                      <a:pt x="5" y="71"/>
                    </a:lnTo>
                    <a:lnTo>
                      <a:pt x="1" y="80"/>
                    </a:lnTo>
                    <a:lnTo>
                      <a:pt x="0" y="84"/>
                    </a:lnTo>
                    <a:lnTo>
                      <a:pt x="3" y="0"/>
                    </a:lnTo>
                    <a:lnTo>
                      <a:pt x="116" y="3"/>
                    </a:lnTo>
                    <a:lnTo>
                      <a:pt x="252" y="8"/>
                    </a:lnTo>
                    <a:lnTo>
                      <a:pt x="281" y="8"/>
                    </a:lnTo>
                    <a:lnTo>
                      <a:pt x="348" y="8"/>
                    </a:lnTo>
                    <a:lnTo>
                      <a:pt x="343" y="206"/>
                    </a:lnTo>
                    <a:lnTo>
                      <a:pt x="334" y="211"/>
                    </a:lnTo>
                    <a:lnTo>
                      <a:pt x="321" y="211"/>
                    </a:lnTo>
                    <a:lnTo>
                      <a:pt x="303" y="223"/>
                    </a:lnTo>
                    <a:lnTo>
                      <a:pt x="290" y="226"/>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38" name="Freeform 237"/>
              <p:cNvSpPr>
                <a:spLocks/>
              </p:cNvSpPr>
              <p:nvPr/>
            </p:nvSpPr>
            <p:spPr bwMode="auto">
              <a:xfrm>
                <a:off x="2882039" y="2192804"/>
                <a:ext cx="1197733" cy="296285"/>
              </a:xfrm>
              <a:custGeom>
                <a:avLst/>
                <a:gdLst/>
                <a:ahLst/>
                <a:cxnLst>
                  <a:cxn ang="0">
                    <a:pos x="187" y="3"/>
                  </a:cxn>
                  <a:cxn ang="0">
                    <a:pos x="452" y="6"/>
                  </a:cxn>
                  <a:cxn ang="0">
                    <a:pos x="1257" y="25"/>
                  </a:cxn>
                  <a:cxn ang="0">
                    <a:pos x="1239" y="35"/>
                  </a:cxn>
                  <a:cxn ang="0">
                    <a:pos x="1255" y="53"/>
                  </a:cxn>
                  <a:cxn ang="0">
                    <a:pos x="1268" y="61"/>
                  </a:cxn>
                  <a:cxn ang="0">
                    <a:pos x="1284" y="65"/>
                  </a:cxn>
                  <a:cxn ang="0">
                    <a:pos x="1306" y="53"/>
                  </a:cxn>
                  <a:cxn ang="0">
                    <a:pos x="1322" y="72"/>
                  </a:cxn>
                  <a:cxn ang="0">
                    <a:pos x="1312" y="81"/>
                  </a:cxn>
                  <a:cxn ang="0">
                    <a:pos x="1314" y="103"/>
                  </a:cxn>
                  <a:cxn ang="0">
                    <a:pos x="1314" y="121"/>
                  </a:cxn>
                  <a:cxn ang="0">
                    <a:pos x="1324" y="133"/>
                  </a:cxn>
                  <a:cxn ang="0">
                    <a:pos x="1341" y="146"/>
                  </a:cxn>
                  <a:cxn ang="0">
                    <a:pos x="1335" y="166"/>
                  </a:cxn>
                  <a:cxn ang="0">
                    <a:pos x="1335" y="193"/>
                  </a:cxn>
                  <a:cxn ang="0">
                    <a:pos x="1337" y="214"/>
                  </a:cxn>
                  <a:cxn ang="0">
                    <a:pos x="1352" y="221"/>
                  </a:cxn>
                  <a:cxn ang="0">
                    <a:pos x="1367" y="246"/>
                  </a:cxn>
                  <a:cxn ang="0">
                    <a:pos x="1389" y="263"/>
                  </a:cxn>
                  <a:cxn ang="0">
                    <a:pos x="1372" y="271"/>
                  </a:cxn>
                  <a:cxn ang="0">
                    <a:pos x="1367" y="291"/>
                  </a:cxn>
                  <a:cxn ang="0">
                    <a:pos x="1350" y="300"/>
                  </a:cxn>
                  <a:cxn ang="0">
                    <a:pos x="1344" y="318"/>
                  </a:cxn>
                  <a:cxn ang="0">
                    <a:pos x="1324" y="323"/>
                  </a:cxn>
                  <a:cxn ang="0">
                    <a:pos x="437" y="328"/>
                  </a:cxn>
                  <a:cxn ang="0">
                    <a:pos x="339" y="328"/>
                  </a:cxn>
                  <a:cxn ang="0">
                    <a:pos x="212" y="300"/>
                  </a:cxn>
                  <a:cxn ang="0">
                    <a:pos x="210" y="278"/>
                  </a:cxn>
                  <a:cxn ang="0">
                    <a:pos x="199" y="258"/>
                  </a:cxn>
                  <a:cxn ang="0">
                    <a:pos x="214" y="234"/>
                  </a:cxn>
                  <a:cxn ang="0">
                    <a:pos x="199" y="220"/>
                  </a:cxn>
                  <a:cxn ang="0">
                    <a:pos x="165" y="201"/>
                  </a:cxn>
                  <a:cxn ang="0">
                    <a:pos x="143" y="216"/>
                  </a:cxn>
                  <a:cxn ang="0">
                    <a:pos x="119" y="240"/>
                  </a:cxn>
                  <a:cxn ang="0">
                    <a:pos x="105" y="245"/>
                  </a:cxn>
                  <a:cxn ang="0">
                    <a:pos x="105" y="221"/>
                  </a:cxn>
                  <a:cxn ang="0">
                    <a:pos x="117" y="196"/>
                  </a:cxn>
                  <a:cxn ang="0">
                    <a:pos x="105" y="186"/>
                  </a:cxn>
                  <a:cxn ang="0">
                    <a:pos x="83" y="180"/>
                  </a:cxn>
                  <a:cxn ang="0">
                    <a:pos x="73" y="196"/>
                  </a:cxn>
                  <a:cxn ang="0">
                    <a:pos x="66" y="166"/>
                  </a:cxn>
                  <a:cxn ang="0">
                    <a:pos x="63" y="143"/>
                  </a:cxn>
                  <a:cxn ang="0">
                    <a:pos x="45" y="126"/>
                  </a:cxn>
                  <a:cxn ang="0">
                    <a:pos x="19" y="106"/>
                  </a:cxn>
                  <a:cxn ang="0">
                    <a:pos x="32" y="88"/>
                  </a:cxn>
                  <a:cxn ang="0">
                    <a:pos x="46" y="73"/>
                  </a:cxn>
                  <a:cxn ang="0">
                    <a:pos x="35" y="58"/>
                  </a:cxn>
                  <a:cxn ang="0">
                    <a:pos x="19" y="61"/>
                  </a:cxn>
                  <a:cxn ang="0">
                    <a:pos x="0" y="45"/>
                  </a:cxn>
                  <a:cxn ang="0">
                    <a:pos x="10" y="30"/>
                  </a:cxn>
                  <a:cxn ang="0">
                    <a:pos x="30" y="6"/>
                  </a:cxn>
                  <a:cxn ang="0">
                    <a:pos x="41" y="0"/>
                  </a:cxn>
                </a:cxnLst>
                <a:rect l="0" t="0" r="r" b="b"/>
                <a:pathLst>
                  <a:path w="1390" h="329">
                    <a:moveTo>
                      <a:pt x="41" y="0"/>
                    </a:moveTo>
                    <a:lnTo>
                      <a:pt x="187" y="3"/>
                    </a:lnTo>
                    <a:lnTo>
                      <a:pt x="274" y="3"/>
                    </a:lnTo>
                    <a:lnTo>
                      <a:pt x="452" y="6"/>
                    </a:lnTo>
                    <a:lnTo>
                      <a:pt x="1260" y="15"/>
                    </a:lnTo>
                    <a:lnTo>
                      <a:pt x="1257" y="25"/>
                    </a:lnTo>
                    <a:lnTo>
                      <a:pt x="1254" y="33"/>
                    </a:lnTo>
                    <a:lnTo>
                      <a:pt x="1239" y="35"/>
                    </a:lnTo>
                    <a:lnTo>
                      <a:pt x="1244" y="48"/>
                    </a:lnTo>
                    <a:lnTo>
                      <a:pt x="1255" y="53"/>
                    </a:lnTo>
                    <a:lnTo>
                      <a:pt x="1260" y="58"/>
                    </a:lnTo>
                    <a:lnTo>
                      <a:pt x="1268" y="61"/>
                    </a:lnTo>
                    <a:lnTo>
                      <a:pt x="1277" y="72"/>
                    </a:lnTo>
                    <a:lnTo>
                      <a:pt x="1284" y="65"/>
                    </a:lnTo>
                    <a:lnTo>
                      <a:pt x="1294" y="58"/>
                    </a:lnTo>
                    <a:lnTo>
                      <a:pt x="1306" y="53"/>
                    </a:lnTo>
                    <a:lnTo>
                      <a:pt x="1314" y="58"/>
                    </a:lnTo>
                    <a:lnTo>
                      <a:pt x="1322" y="72"/>
                    </a:lnTo>
                    <a:lnTo>
                      <a:pt x="1319" y="81"/>
                    </a:lnTo>
                    <a:lnTo>
                      <a:pt x="1312" y="81"/>
                    </a:lnTo>
                    <a:lnTo>
                      <a:pt x="1314" y="95"/>
                    </a:lnTo>
                    <a:lnTo>
                      <a:pt x="1314" y="103"/>
                    </a:lnTo>
                    <a:lnTo>
                      <a:pt x="1315" y="112"/>
                    </a:lnTo>
                    <a:lnTo>
                      <a:pt x="1314" y="121"/>
                    </a:lnTo>
                    <a:lnTo>
                      <a:pt x="1317" y="128"/>
                    </a:lnTo>
                    <a:lnTo>
                      <a:pt x="1324" y="133"/>
                    </a:lnTo>
                    <a:lnTo>
                      <a:pt x="1335" y="138"/>
                    </a:lnTo>
                    <a:lnTo>
                      <a:pt x="1341" y="146"/>
                    </a:lnTo>
                    <a:lnTo>
                      <a:pt x="1335" y="153"/>
                    </a:lnTo>
                    <a:lnTo>
                      <a:pt x="1335" y="166"/>
                    </a:lnTo>
                    <a:lnTo>
                      <a:pt x="1330" y="183"/>
                    </a:lnTo>
                    <a:lnTo>
                      <a:pt x="1335" y="193"/>
                    </a:lnTo>
                    <a:lnTo>
                      <a:pt x="1337" y="201"/>
                    </a:lnTo>
                    <a:lnTo>
                      <a:pt x="1337" y="214"/>
                    </a:lnTo>
                    <a:lnTo>
                      <a:pt x="1344" y="220"/>
                    </a:lnTo>
                    <a:lnTo>
                      <a:pt x="1352" y="221"/>
                    </a:lnTo>
                    <a:lnTo>
                      <a:pt x="1362" y="241"/>
                    </a:lnTo>
                    <a:lnTo>
                      <a:pt x="1367" y="246"/>
                    </a:lnTo>
                    <a:lnTo>
                      <a:pt x="1375" y="254"/>
                    </a:lnTo>
                    <a:lnTo>
                      <a:pt x="1389" y="263"/>
                    </a:lnTo>
                    <a:lnTo>
                      <a:pt x="1377" y="265"/>
                    </a:lnTo>
                    <a:lnTo>
                      <a:pt x="1372" y="271"/>
                    </a:lnTo>
                    <a:lnTo>
                      <a:pt x="1374" y="283"/>
                    </a:lnTo>
                    <a:lnTo>
                      <a:pt x="1367" y="291"/>
                    </a:lnTo>
                    <a:lnTo>
                      <a:pt x="1355" y="291"/>
                    </a:lnTo>
                    <a:lnTo>
                      <a:pt x="1350" y="300"/>
                    </a:lnTo>
                    <a:lnTo>
                      <a:pt x="1347" y="311"/>
                    </a:lnTo>
                    <a:lnTo>
                      <a:pt x="1344" y="318"/>
                    </a:lnTo>
                    <a:lnTo>
                      <a:pt x="1332" y="320"/>
                    </a:lnTo>
                    <a:lnTo>
                      <a:pt x="1324" y="323"/>
                    </a:lnTo>
                    <a:lnTo>
                      <a:pt x="683" y="328"/>
                    </a:lnTo>
                    <a:lnTo>
                      <a:pt x="437" y="328"/>
                    </a:lnTo>
                    <a:lnTo>
                      <a:pt x="389" y="328"/>
                    </a:lnTo>
                    <a:lnTo>
                      <a:pt x="339" y="328"/>
                    </a:lnTo>
                    <a:lnTo>
                      <a:pt x="202" y="306"/>
                    </a:lnTo>
                    <a:lnTo>
                      <a:pt x="212" y="300"/>
                    </a:lnTo>
                    <a:lnTo>
                      <a:pt x="214" y="288"/>
                    </a:lnTo>
                    <a:lnTo>
                      <a:pt x="210" y="278"/>
                    </a:lnTo>
                    <a:lnTo>
                      <a:pt x="199" y="268"/>
                    </a:lnTo>
                    <a:lnTo>
                      <a:pt x="199" y="258"/>
                    </a:lnTo>
                    <a:lnTo>
                      <a:pt x="208" y="246"/>
                    </a:lnTo>
                    <a:lnTo>
                      <a:pt x="214" y="234"/>
                    </a:lnTo>
                    <a:lnTo>
                      <a:pt x="212" y="220"/>
                    </a:lnTo>
                    <a:lnTo>
                      <a:pt x="199" y="220"/>
                    </a:lnTo>
                    <a:lnTo>
                      <a:pt x="188" y="208"/>
                    </a:lnTo>
                    <a:lnTo>
                      <a:pt x="165" y="201"/>
                    </a:lnTo>
                    <a:lnTo>
                      <a:pt x="148" y="205"/>
                    </a:lnTo>
                    <a:lnTo>
                      <a:pt x="143" y="216"/>
                    </a:lnTo>
                    <a:lnTo>
                      <a:pt x="135" y="220"/>
                    </a:lnTo>
                    <a:lnTo>
                      <a:pt x="119" y="240"/>
                    </a:lnTo>
                    <a:lnTo>
                      <a:pt x="112" y="254"/>
                    </a:lnTo>
                    <a:lnTo>
                      <a:pt x="105" y="245"/>
                    </a:lnTo>
                    <a:lnTo>
                      <a:pt x="95" y="236"/>
                    </a:lnTo>
                    <a:lnTo>
                      <a:pt x="105" y="221"/>
                    </a:lnTo>
                    <a:lnTo>
                      <a:pt x="113" y="216"/>
                    </a:lnTo>
                    <a:lnTo>
                      <a:pt x="117" y="196"/>
                    </a:lnTo>
                    <a:lnTo>
                      <a:pt x="110" y="193"/>
                    </a:lnTo>
                    <a:lnTo>
                      <a:pt x="105" y="186"/>
                    </a:lnTo>
                    <a:lnTo>
                      <a:pt x="95" y="183"/>
                    </a:lnTo>
                    <a:lnTo>
                      <a:pt x="83" y="180"/>
                    </a:lnTo>
                    <a:lnTo>
                      <a:pt x="83" y="196"/>
                    </a:lnTo>
                    <a:lnTo>
                      <a:pt x="73" y="196"/>
                    </a:lnTo>
                    <a:lnTo>
                      <a:pt x="66" y="176"/>
                    </a:lnTo>
                    <a:lnTo>
                      <a:pt x="66" y="166"/>
                    </a:lnTo>
                    <a:lnTo>
                      <a:pt x="66" y="158"/>
                    </a:lnTo>
                    <a:lnTo>
                      <a:pt x="63" y="143"/>
                    </a:lnTo>
                    <a:lnTo>
                      <a:pt x="59" y="133"/>
                    </a:lnTo>
                    <a:lnTo>
                      <a:pt x="45" y="126"/>
                    </a:lnTo>
                    <a:lnTo>
                      <a:pt x="37" y="121"/>
                    </a:lnTo>
                    <a:lnTo>
                      <a:pt x="19" y="106"/>
                    </a:lnTo>
                    <a:lnTo>
                      <a:pt x="15" y="95"/>
                    </a:lnTo>
                    <a:lnTo>
                      <a:pt x="32" y="88"/>
                    </a:lnTo>
                    <a:lnTo>
                      <a:pt x="37" y="81"/>
                    </a:lnTo>
                    <a:lnTo>
                      <a:pt x="46" y="73"/>
                    </a:lnTo>
                    <a:lnTo>
                      <a:pt x="45" y="61"/>
                    </a:lnTo>
                    <a:lnTo>
                      <a:pt x="35" y="58"/>
                    </a:lnTo>
                    <a:lnTo>
                      <a:pt x="25" y="60"/>
                    </a:lnTo>
                    <a:lnTo>
                      <a:pt x="19" y="61"/>
                    </a:lnTo>
                    <a:lnTo>
                      <a:pt x="0" y="58"/>
                    </a:lnTo>
                    <a:lnTo>
                      <a:pt x="0" y="45"/>
                    </a:lnTo>
                    <a:lnTo>
                      <a:pt x="3" y="35"/>
                    </a:lnTo>
                    <a:lnTo>
                      <a:pt x="10" y="30"/>
                    </a:lnTo>
                    <a:lnTo>
                      <a:pt x="15" y="21"/>
                    </a:lnTo>
                    <a:lnTo>
                      <a:pt x="30" y="6"/>
                    </a:lnTo>
                    <a:lnTo>
                      <a:pt x="37" y="3"/>
                    </a:lnTo>
                    <a:lnTo>
                      <a:pt x="41" y="0"/>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39" name="Freeform 238"/>
              <p:cNvSpPr>
                <a:spLocks/>
              </p:cNvSpPr>
              <p:nvPr/>
            </p:nvSpPr>
            <p:spPr bwMode="auto">
              <a:xfrm>
                <a:off x="2935463" y="2400834"/>
                <a:ext cx="63765" cy="84653"/>
              </a:xfrm>
              <a:custGeom>
                <a:avLst/>
                <a:gdLst/>
                <a:ahLst/>
                <a:cxnLst>
                  <a:cxn ang="0">
                    <a:pos x="0" y="6"/>
                  </a:cxn>
                  <a:cxn ang="0">
                    <a:pos x="5" y="0"/>
                  </a:cxn>
                  <a:cxn ang="0">
                    <a:pos x="15" y="10"/>
                  </a:cxn>
                  <a:cxn ang="0">
                    <a:pos x="25" y="25"/>
                  </a:cxn>
                  <a:cxn ang="0">
                    <a:pos x="38" y="47"/>
                  </a:cxn>
                  <a:cxn ang="0">
                    <a:pos x="45" y="49"/>
                  </a:cxn>
                  <a:cxn ang="0">
                    <a:pos x="61" y="66"/>
                  </a:cxn>
                  <a:cxn ang="0">
                    <a:pos x="68" y="78"/>
                  </a:cxn>
                  <a:cxn ang="0">
                    <a:pos x="73" y="93"/>
                  </a:cxn>
                  <a:cxn ang="0">
                    <a:pos x="63" y="88"/>
                  </a:cxn>
                  <a:cxn ang="0">
                    <a:pos x="52" y="86"/>
                  </a:cxn>
                  <a:cxn ang="0">
                    <a:pos x="32" y="61"/>
                  </a:cxn>
                  <a:cxn ang="0">
                    <a:pos x="25" y="56"/>
                  </a:cxn>
                  <a:cxn ang="0">
                    <a:pos x="17" y="30"/>
                  </a:cxn>
                  <a:cxn ang="0">
                    <a:pos x="12" y="25"/>
                  </a:cxn>
                  <a:cxn ang="0">
                    <a:pos x="1" y="28"/>
                  </a:cxn>
                  <a:cxn ang="0">
                    <a:pos x="0" y="6"/>
                  </a:cxn>
                </a:cxnLst>
                <a:rect l="0" t="0" r="r" b="b"/>
                <a:pathLst>
                  <a:path w="74" h="94">
                    <a:moveTo>
                      <a:pt x="0" y="6"/>
                    </a:moveTo>
                    <a:lnTo>
                      <a:pt x="5" y="0"/>
                    </a:lnTo>
                    <a:lnTo>
                      <a:pt x="15" y="10"/>
                    </a:lnTo>
                    <a:lnTo>
                      <a:pt x="25" y="25"/>
                    </a:lnTo>
                    <a:lnTo>
                      <a:pt x="38" y="47"/>
                    </a:lnTo>
                    <a:lnTo>
                      <a:pt x="45" y="49"/>
                    </a:lnTo>
                    <a:lnTo>
                      <a:pt x="61" y="66"/>
                    </a:lnTo>
                    <a:lnTo>
                      <a:pt x="68" y="78"/>
                    </a:lnTo>
                    <a:lnTo>
                      <a:pt x="73" y="93"/>
                    </a:lnTo>
                    <a:lnTo>
                      <a:pt x="63" y="88"/>
                    </a:lnTo>
                    <a:lnTo>
                      <a:pt x="52" y="86"/>
                    </a:lnTo>
                    <a:lnTo>
                      <a:pt x="32" y="61"/>
                    </a:lnTo>
                    <a:lnTo>
                      <a:pt x="25" y="56"/>
                    </a:lnTo>
                    <a:lnTo>
                      <a:pt x="17" y="30"/>
                    </a:lnTo>
                    <a:lnTo>
                      <a:pt x="12" y="25"/>
                    </a:lnTo>
                    <a:lnTo>
                      <a:pt x="1" y="28"/>
                    </a:lnTo>
                    <a:lnTo>
                      <a:pt x="0" y="6"/>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40" name="Freeform 239"/>
              <p:cNvSpPr>
                <a:spLocks/>
              </p:cNvSpPr>
              <p:nvPr/>
            </p:nvSpPr>
            <p:spPr bwMode="auto">
              <a:xfrm>
                <a:off x="2977685" y="2430553"/>
                <a:ext cx="25850" cy="27917"/>
              </a:xfrm>
              <a:custGeom>
                <a:avLst/>
                <a:gdLst/>
                <a:ahLst/>
                <a:cxnLst>
                  <a:cxn ang="0">
                    <a:pos x="0" y="5"/>
                  </a:cxn>
                  <a:cxn ang="0">
                    <a:pos x="0" y="11"/>
                  </a:cxn>
                  <a:cxn ang="0">
                    <a:pos x="10" y="30"/>
                  </a:cxn>
                  <a:cxn ang="0">
                    <a:pos x="29" y="30"/>
                  </a:cxn>
                  <a:cxn ang="0">
                    <a:pos x="29" y="0"/>
                  </a:cxn>
                  <a:cxn ang="0">
                    <a:pos x="19" y="11"/>
                  </a:cxn>
                  <a:cxn ang="0">
                    <a:pos x="0" y="5"/>
                  </a:cxn>
                </a:cxnLst>
                <a:rect l="0" t="0" r="r" b="b"/>
                <a:pathLst>
                  <a:path w="30" h="31">
                    <a:moveTo>
                      <a:pt x="0" y="5"/>
                    </a:moveTo>
                    <a:lnTo>
                      <a:pt x="0" y="11"/>
                    </a:lnTo>
                    <a:lnTo>
                      <a:pt x="10" y="30"/>
                    </a:lnTo>
                    <a:lnTo>
                      <a:pt x="29" y="30"/>
                    </a:lnTo>
                    <a:lnTo>
                      <a:pt x="29" y="0"/>
                    </a:lnTo>
                    <a:lnTo>
                      <a:pt x="19" y="11"/>
                    </a:lnTo>
                    <a:lnTo>
                      <a:pt x="0" y="5"/>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41" name="Freeform 240"/>
              <p:cNvSpPr>
                <a:spLocks/>
              </p:cNvSpPr>
              <p:nvPr/>
            </p:nvSpPr>
            <p:spPr bwMode="auto">
              <a:xfrm>
                <a:off x="3016460" y="3411266"/>
                <a:ext cx="92199" cy="142289"/>
              </a:xfrm>
              <a:custGeom>
                <a:avLst/>
                <a:gdLst/>
                <a:ahLst/>
                <a:cxnLst>
                  <a:cxn ang="0">
                    <a:pos x="41" y="145"/>
                  </a:cxn>
                  <a:cxn ang="0">
                    <a:pos x="36" y="135"/>
                  </a:cxn>
                  <a:cxn ang="0">
                    <a:pos x="43" y="118"/>
                  </a:cxn>
                  <a:cxn ang="0">
                    <a:pos x="56" y="122"/>
                  </a:cxn>
                  <a:cxn ang="0">
                    <a:pos x="65" y="107"/>
                  </a:cxn>
                  <a:cxn ang="0">
                    <a:pos x="59" y="94"/>
                  </a:cxn>
                  <a:cxn ang="0">
                    <a:pos x="50" y="94"/>
                  </a:cxn>
                  <a:cxn ang="0">
                    <a:pos x="43" y="97"/>
                  </a:cxn>
                  <a:cxn ang="0">
                    <a:pos x="54" y="100"/>
                  </a:cxn>
                  <a:cxn ang="0">
                    <a:pos x="58" y="108"/>
                  </a:cxn>
                  <a:cxn ang="0">
                    <a:pos x="41" y="108"/>
                  </a:cxn>
                  <a:cxn ang="0">
                    <a:pos x="32" y="125"/>
                  </a:cxn>
                  <a:cxn ang="0">
                    <a:pos x="25" y="157"/>
                  </a:cxn>
                  <a:cxn ang="0">
                    <a:pos x="13" y="157"/>
                  </a:cxn>
                  <a:cxn ang="0">
                    <a:pos x="6" y="154"/>
                  </a:cxn>
                  <a:cxn ang="0">
                    <a:pos x="0" y="135"/>
                  </a:cxn>
                  <a:cxn ang="0">
                    <a:pos x="6" y="125"/>
                  </a:cxn>
                  <a:cxn ang="0">
                    <a:pos x="10" y="114"/>
                  </a:cxn>
                  <a:cxn ang="0">
                    <a:pos x="10" y="107"/>
                  </a:cxn>
                  <a:cxn ang="0">
                    <a:pos x="3" y="100"/>
                  </a:cxn>
                  <a:cxn ang="0">
                    <a:pos x="18" y="81"/>
                  </a:cxn>
                  <a:cxn ang="0">
                    <a:pos x="13" y="68"/>
                  </a:cxn>
                  <a:cxn ang="0">
                    <a:pos x="19" y="43"/>
                  </a:cxn>
                  <a:cxn ang="0">
                    <a:pos x="41" y="15"/>
                  </a:cxn>
                  <a:cxn ang="0">
                    <a:pos x="45" y="0"/>
                  </a:cxn>
                  <a:cxn ang="0">
                    <a:pos x="54" y="0"/>
                  </a:cxn>
                  <a:cxn ang="0">
                    <a:pos x="54" y="13"/>
                  </a:cxn>
                  <a:cxn ang="0">
                    <a:pos x="56" y="23"/>
                  </a:cxn>
                  <a:cxn ang="0">
                    <a:pos x="71" y="35"/>
                  </a:cxn>
                  <a:cxn ang="0">
                    <a:pos x="65" y="48"/>
                  </a:cxn>
                  <a:cxn ang="0">
                    <a:pos x="65" y="63"/>
                  </a:cxn>
                  <a:cxn ang="0">
                    <a:pos x="71" y="77"/>
                  </a:cxn>
                  <a:cxn ang="0">
                    <a:pos x="65" y="83"/>
                  </a:cxn>
                  <a:cxn ang="0">
                    <a:pos x="65" y="92"/>
                  </a:cxn>
                  <a:cxn ang="0">
                    <a:pos x="74" y="94"/>
                  </a:cxn>
                  <a:cxn ang="0">
                    <a:pos x="94" y="100"/>
                  </a:cxn>
                  <a:cxn ang="0">
                    <a:pos x="106" y="107"/>
                  </a:cxn>
                  <a:cxn ang="0">
                    <a:pos x="91" y="114"/>
                  </a:cxn>
                  <a:cxn ang="0">
                    <a:pos x="68" y="127"/>
                  </a:cxn>
                  <a:cxn ang="0">
                    <a:pos x="54" y="138"/>
                  </a:cxn>
                  <a:cxn ang="0">
                    <a:pos x="50" y="147"/>
                  </a:cxn>
                  <a:cxn ang="0">
                    <a:pos x="41" y="145"/>
                  </a:cxn>
                </a:cxnLst>
                <a:rect l="0" t="0" r="r" b="b"/>
                <a:pathLst>
                  <a:path w="107" h="158">
                    <a:moveTo>
                      <a:pt x="41" y="145"/>
                    </a:moveTo>
                    <a:lnTo>
                      <a:pt x="36" y="135"/>
                    </a:lnTo>
                    <a:lnTo>
                      <a:pt x="43" y="118"/>
                    </a:lnTo>
                    <a:lnTo>
                      <a:pt x="56" y="122"/>
                    </a:lnTo>
                    <a:lnTo>
                      <a:pt x="65" y="107"/>
                    </a:lnTo>
                    <a:lnTo>
                      <a:pt x="59" y="94"/>
                    </a:lnTo>
                    <a:lnTo>
                      <a:pt x="50" y="94"/>
                    </a:lnTo>
                    <a:lnTo>
                      <a:pt x="43" y="97"/>
                    </a:lnTo>
                    <a:lnTo>
                      <a:pt x="54" y="100"/>
                    </a:lnTo>
                    <a:lnTo>
                      <a:pt x="58" y="108"/>
                    </a:lnTo>
                    <a:lnTo>
                      <a:pt x="41" y="108"/>
                    </a:lnTo>
                    <a:lnTo>
                      <a:pt x="32" y="125"/>
                    </a:lnTo>
                    <a:lnTo>
                      <a:pt x="25" y="157"/>
                    </a:lnTo>
                    <a:lnTo>
                      <a:pt x="13" y="157"/>
                    </a:lnTo>
                    <a:lnTo>
                      <a:pt x="6" y="154"/>
                    </a:lnTo>
                    <a:lnTo>
                      <a:pt x="0" y="135"/>
                    </a:lnTo>
                    <a:lnTo>
                      <a:pt x="6" y="125"/>
                    </a:lnTo>
                    <a:lnTo>
                      <a:pt x="10" y="114"/>
                    </a:lnTo>
                    <a:lnTo>
                      <a:pt x="10" y="107"/>
                    </a:lnTo>
                    <a:lnTo>
                      <a:pt x="3" y="100"/>
                    </a:lnTo>
                    <a:lnTo>
                      <a:pt x="18" y="81"/>
                    </a:lnTo>
                    <a:lnTo>
                      <a:pt x="13" y="68"/>
                    </a:lnTo>
                    <a:lnTo>
                      <a:pt x="19" y="43"/>
                    </a:lnTo>
                    <a:lnTo>
                      <a:pt x="41" y="15"/>
                    </a:lnTo>
                    <a:lnTo>
                      <a:pt x="45" y="0"/>
                    </a:lnTo>
                    <a:lnTo>
                      <a:pt x="54" y="0"/>
                    </a:lnTo>
                    <a:lnTo>
                      <a:pt x="54" y="13"/>
                    </a:lnTo>
                    <a:lnTo>
                      <a:pt x="56" y="23"/>
                    </a:lnTo>
                    <a:lnTo>
                      <a:pt x="71" y="35"/>
                    </a:lnTo>
                    <a:lnTo>
                      <a:pt x="65" y="48"/>
                    </a:lnTo>
                    <a:lnTo>
                      <a:pt x="65" y="63"/>
                    </a:lnTo>
                    <a:lnTo>
                      <a:pt x="71" y="77"/>
                    </a:lnTo>
                    <a:lnTo>
                      <a:pt x="65" y="83"/>
                    </a:lnTo>
                    <a:lnTo>
                      <a:pt x="65" y="92"/>
                    </a:lnTo>
                    <a:lnTo>
                      <a:pt x="74" y="94"/>
                    </a:lnTo>
                    <a:lnTo>
                      <a:pt x="94" y="100"/>
                    </a:lnTo>
                    <a:lnTo>
                      <a:pt x="106" y="107"/>
                    </a:lnTo>
                    <a:lnTo>
                      <a:pt x="91" y="114"/>
                    </a:lnTo>
                    <a:lnTo>
                      <a:pt x="68" y="127"/>
                    </a:lnTo>
                    <a:lnTo>
                      <a:pt x="54" y="138"/>
                    </a:lnTo>
                    <a:lnTo>
                      <a:pt x="50" y="147"/>
                    </a:lnTo>
                    <a:lnTo>
                      <a:pt x="41" y="145"/>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42" name="Freeform 241"/>
              <p:cNvSpPr>
                <a:spLocks/>
              </p:cNvSpPr>
              <p:nvPr/>
            </p:nvSpPr>
            <p:spPr bwMode="auto">
              <a:xfrm>
                <a:off x="3070746" y="3190629"/>
                <a:ext cx="776372" cy="568256"/>
              </a:xfrm>
              <a:custGeom>
                <a:avLst/>
                <a:gdLst/>
                <a:ahLst/>
                <a:cxnLst>
                  <a:cxn ang="0">
                    <a:pos x="43" y="43"/>
                  </a:cxn>
                  <a:cxn ang="0">
                    <a:pos x="30" y="3"/>
                  </a:cxn>
                  <a:cxn ang="0">
                    <a:pos x="311" y="3"/>
                  </a:cxn>
                  <a:cxn ang="0">
                    <a:pos x="870" y="27"/>
                  </a:cxn>
                  <a:cxn ang="0">
                    <a:pos x="886" y="55"/>
                  </a:cxn>
                  <a:cxn ang="0">
                    <a:pos x="881" y="75"/>
                  </a:cxn>
                  <a:cxn ang="0">
                    <a:pos x="855" y="101"/>
                  </a:cxn>
                  <a:cxn ang="0">
                    <a:pos x="861" y="141"/>
                  </a:cxn>
                  <a:cxn ang="0">
                    <a:pos x="859" y="172"/>
                  </a:cxn>
                  <a:cxn ang="0">
                    <a:pos x="828" y="191"/>
                  </a:cxn>
                  <a:cxn ang="0">
                    <a:pos x="786" y="208"/>
                  </a:cxn>
                  <a:cxn ang="0">
                    <a:pos x="766" y="234"/>
                  </a:cxn>
                  <a:cxn ang="0">
                    <a:pos x="743" y="261"/>
                  </a:cxn>
                  <a:cxn ang="0">
                    <a:pos x="713" y="286"/>
                  </a:cxn>
                  <a:cxn ang="0">
                    <a:pos x="688" y="310"/>
                  </a:cxn>
                  <a:cxn ang="0">
                    <a:pos x="665" y="334"/>
                  </a:cxn>
                  <a:cxn ang="0">
                    <a:pos x="651" y="367"/>
                  </a:cxn>
                  <a:cxn ang="0">
                    <a:pos x="656" y="405"/>
                  </a:cxn>
                  <a:cxn ang="0">
                    <a:pos x="658" y="447"/>
                  </a:cxn>
                  <a:cxn ang="0">
                    <a:pos x="696" y="449"/>
                  </a:cxn>
                  <a:cxn ang="0">
                    <a:pos x="721" y="471"/>
                  </a:cxn>
                  <a:cxn ang="0">
                    <a:pos x="699" y="499"/>
                  </a:cxn>
                  <a:cxn ang="0">
                    <a:pos x="736" y="527"/>
                  </a:cxn>
                  <a:cxn ang="0">
                    <a:pos x="739" y="565"/>
                  </a:cxn>
                  <a:cxn ang="0">
                    <a:pos x="718" y="589"/>
                  </a:cxn>
                  <a:cxn ang="0">
                    <a:pos x="674" y="596"/>
                  </a:cxn>
                  <a:cxn ang="0">
                    <a:pos x="686" y="623"/>
                  </a:cxn>
                  <a:cxn ang="0">
                    <a:pos x="665" y="625"/>
                  </a:cxn>
                  <a:cxn ang="0">
                    <a:pos x="623" y="609"/>
                  </a:cxn>
                  <a:cxn ang="0">
                    <a:pos x="581" y="595"/>
                  </a:cxn>
                  <a:cxn ang="0">
                    <a:pos x="549" y="596"/>
                  </a:cxn>
                  <a:cxn ang="0">
                    <a:pos x="501" y="563"/>
                  </a:cxn>
                  <a:cxn ang="0">
                    <a:pos x="462" y="565"/>
                  </a:cxn>
                  <a:cxn ang="0">
                    <a:pos x="419" y="547"/>
                  </a:cxn>
                  <a:cxn ang="0">
                    <a:pos x="387" y="571"/>
                  </a:cxn>
                  <a:cxn ang="0">
                    <a:pos x="354" y="565"/>
                  </a:cxn>
                  <a:cxn ang="0">
                    <a:pos x="320" y="576"/>
                  </a:cxn>
                  <a:cxn ang="0">
                    <a:pos x="292" y="556"/>
                  </a:cxn>
                  <a:cxn ang="0">
                    <a:pos x="255" y="543"/>
                  </a:cxn>
                  <a:cxn ang="0">
                    <a:pos x="217" y="526"/>
                  </a:cxn>
                  <a:cxn ang="0">
                    <a:pos x="199" y="487"/>
                  </a:cxn>
                  <a:cxn ang="0">
                    <a:pos x="59" y="467"/>
                  </a:cxn>
                  <a:cxn ang="0">
                    <a:pos x="25" y="403"/>
                  </a:cxn>
                  <a:cxn ang="0">
                    <a:pos x="68" y="375"/>
                  </a:cxn>
                  <a:cxn ang="0">
                    <a:pos x="63" y="334"/>
                  </a:cxn>
                  <a:cxn ang="0">
                    <a:pos x="43" y="296"/>
                  </a:cxn>
                  <a:cxn ang="0">
                    <a:pos x="45" y="266"/>
                  </a:cxn>
                  <a:cxn ang="0">
                    <a:pos x="23" y="223"/>
                  </a:cxn>
                  <a:cxn ang="0">
                    <a:pos x="8" y="176"/>
                  </a:cxn>
                  <a:cxn ang="0">
                    <a:pos x="37" y="171"/>
                  </a:cxn>
                  <a:cxn ang="0">
                    <a:pos x="52" y="144"/>
                  </a:cxn>
                  <a:cxn ang="0">
                    <a:pos x="12" y="117"/>
                  </a:cxn>
                  <a:cxn ang="0">
                    <a:pos x="17" y="82"/>
                  </a:cxn>
                </a:cxnLst>
                <a:rect l="0" t="0" r="r" b="b"/>
                <a:pathLst>
                  <a:path w="901" h="631">
                    <a:moveTo>
                      <a:pt x="25" y="68"/>
                    </a:moveTo>
                    <a:lnTo>
                      <a:pt x="35" y="63"/>
                    </a:lnTo>
                    <a:lnTo>
                      <a:pt x="40" y="52"/>
                    </a:lnTo>
                    <a:lnTo>
                      <a:pt x="43" y="43"/>
                    </a:lnTo>
                    <a:lnTo>
                      <a:pt x="40" y="35"/>
                    </a:lnTo>
                    <a:lnTo>
                      <a:pt x="37" y="23"/>
                    </a:lnTo>
                    <a:lnTo>
                      <a:pt x="37" y="13"/>
                    </a:lnTo>
                    <a:lnTo>
                      <a:pt x="30" y="3"/>
                    </a:lnTo>
                    <a:lnTo>
                      <a:pt x="119" y="0"/>
                    </a:lnTo>
                    <a:lnTo>
                      <a:pt x="162" y="0"/>
                    </a:lnTo>
                    <a:lnTo>
                      <a:pt x="292" y="3"/>
                    </a:lnTo>
                    <a:lnTo>
                      <a:pt x="311" y="3"/>
                    </a:lnTo>
                    <a:lnTo>
                      <a:pt x="561" y="3"/>
                    </a:lnTo>
                    <a:lnTo>
                      <a:pt x="865" y="5"/>
                    </a:lnTo>
                    <a:lnTo>
                      <a:pt x="870" y="13"/>
                    </a:lnTo>
                    <a:lnTo>
                      <a:pt x="870" y="27"/>
                    </a:lnTo>
                    <a:lnTo>
                      <a:pt x="881" y="27"/>
                    </a:lnTo>
                    <a:lnTo>
                      <a:pt x="886" y="35"/>
                    </a:lnTo>
                    <a:lnTo>
                      <a:pt x="888" y="43"/>
                    </a:lnTo>
                    <a:lnTo>
                      <a:pt x="886" y="55"/>
                    </a:lnTo>
                    <a:lnTo>
                      <a:pt x="892" y="59"/>
                    </a:lnTo>
                    <a:lnTo>
                      <a:pt x="900" y="67"/>
                    </a:lnTo>
                    <a:lnTo>
                      <a:pt x="888" y="75"/>
                    </a:lnTo>
                    <a:lnTo>
                      <a:pt x="881" y="75"/>
                    </a:lnTo>
                    <a:lnTo>
                      <a:pt x="877" y="82"/>
                    </a:lnTo>
                    <a:lnTo>
                      <a:pt x="872" y="87"/>
                    </a:lnTo>
                    <a:lnTo>
                      <a:pt x="861" y="90"/>
                    </a:lnTo>
                    <a:lnTo>
                      <a:pt x="855" y="101"/>
                    </a:lnTo>
                    <a:lnTo>
                      <a:pt x="859" y="115"/>
                    </a:lnTo>
                    <a:lnTo>
                      <a:pt x="853" y="124"/>
                    </a:lnTo>
                    <a:lnTo>
                      <a:pt x="859" y="132"/>
                    </a:lnTo>
                    <a:lnTo>
                      <a:pt x="861" y="141"/>
                    </a:lnTo>
                    <a:lnTo>
                      <a:pt x="865" y="150"/>
                    </a:lnTo>
                    <a:lnTo>
                      <a:pt x="865" y="161"/>
                    </a:lnTo>
                    <a:lnTo>
                      <a:pt x="866" y="171"/>
                    </a:lnTo>
                    <a:lnTo>
                      <a:pt x="859" y="172"/>
                    </a:lnTo>
                    <a:lnTo>
                      <a:pt x="848" y="172"/>
                    </a:lnTo>
                    <a:lnTo>
                      <a:pt x="835" y="172"/>
                    </a:lnTo>
                    <a:lnTo>
                      <a:pt x="828" y="183"/>
                    </a:lnTo>
                    <a:lnTo>
                      <a:pt x="828" y="191"/>
                    </a:lnTo>
                    <a:lnTo>
                      <a:pt x="821" y="196"/>
                    </a:lnTo>
                    <a:lnTo>
                      <a:pt x="805" y="196"/>
                    </a:lnTo>
                    <a:lnTo>
                      <a:pt x="790" y="196"/>
                    </a:lnTo>
                    <a:lnTo>
                      <a:pt x="786" y="208"/>
                    </a:lnTo>
                    <a:lnTo>
                      <a:pt x="785" y="216"/>
                    </a:lnTo>
                    <a:lnTo>
                      <a:pt x="781" y="225"/>
                    </a:lnTo>
                    <a:lnTo>
                      <a:pt x="770" y="228"/>
                    </a:lnTo>
                    <a:lnTo>
                      <a:pt x="766" y="234"/>
                    </a:lnTo>
                    <a:lnTo>
                      <a:pt x="759" y="238"/>
                    </a:lnTo>
                    <a:lnTo>
                      <a:pt x="754" y="243"/>
                    </a:lnTo>
                    <a:lnTo>
                      <a:pt x="748" y="254"/>
                    </a:lnTo>
                    <a:lnTo>
                      <a:pt x="743" y="261"/>
                    </a:lnTo>
                    <a:lnTo>
                      <a:pt x="738" y="276"/>
                    </a:lnTo>
                    <a:lnTo>
                      <a:pt x="725" y="278"/>
                    </a:lnTo>
                    <a:lnTo>
                      <a:pt x="718" y="280"/>
                    </a:lnTo>
                    <a:lnTo>
                      <a:pt x="713" y="286"/>
                    </a:lnTo>
                    <a:lnTo>
                      <a:pt x="703" y="286"/>
                    </a:lnTo>
                    <a:lnTo>
                      <a:pt x="696" y="296"/>
                    </a:lnTo>
                    <a:lnTo>
                      <a:pt x="694" y="301"/>
                    </a:lnTo>
                    <a:lnTo>
                      <a:pt x="688" y="310"/>
                    </a:lnTo>
                    <a:lnTo>
                      <a:pt x="683" y="316"/>
                    </a:lnTo>
                    <a:lnTo>
                      <a:pt x="671" y="321"/>
                    </a:lnTo>
                    <a:lnTo>
                      <a:pt x="661" y="327"/>
                    </a:lnTo>
                    <a:lnTo>
                      <a:pt x="665" y="334"/>
                    </a:lnTo>
                    <a:lnTo>
                      <a:pt x="659" y="345"/>
                    </a:lnTo>
                    <a:lnTo>
                      <a:pt x="659" y="354"/>
                    </a:lnTo>
                    <a:lnTo>
                      <a:pt x="651" y="360"/>
                    </a:lnTo>
                    <a:lnTo>
                      <a:pt x="651" y="367"/>
                    </a:lnTo>
                    <a:lnTo>
                      <a:pt x="643" y="370"/>
                    </a:lnTo>
                    <a:lnTo>
                      <a:pt x="636" y="385"/>
                    </a:lnTo>
                    <a:lnTo>
                      <a:pt x="649" y="396"/>
                    </a:lnTo>
                    <a:lnTo>
                      <a:pt x="656" y="405"/>
                    </a:lnTo>
                    <a:lnTo>
                      <a:pt x="654" y="417"/>
                    </a:lnTo>
                    <a:lnTo>
                      <a:pt x="649" y="427"/>
                    </a:lnTo>
                    <a:lnTo>
                      <a:pt x="656" y="436"/>
                    </a:lnTo>
                    <a:lnTo>
                      <a:pt x="658" y="447"/>
                    </a:lnTo>
                    <a:lnTo>
                      <a:pt x="668" y="447"/>
                    </a:lnTo>
                    <a:lnTo>
                      <a:pt x="679" y="447"/>
                    </a:lnTo>
                    <a:lnTo>
                      <a:pt x="685" y="449"/>
                    </a:lnTo>
                    <a:lnTo>
                      <a:pt x="696" y="449"/>
                    </a:lnTo>
                    <a:lnTo>
                      <a:pt x="703" y="445"/>
                    </a:lnTo>
                    <a:lnTo>
                      <a:pt x="713" y="452"/>
                    </a:lnTo>
                    <a:lnTo>
                      <a:pt x="718" y="462"/>
                    </a:lnTo>
                    <a:lnTo>
                      <a:pt x="721" y="471"/>
                    </a:lnTo>
                    <a:lnTo>
                      <a:pt x="718" y="478"/>
                    </a:lnTo>
                    <a:lnTo>
                      <a:pt x="713" y="484"/>
                    </a:lnTo>
                    <a:lnTo>
                      <a:pt x="705" y="489"/>
                    </a:lnTo>
                    <a:lnTo>
                      <a:pt x="699" y="499"/>
                    </a:lnTo>
                    <a:lnTo>
                      <a:pt x="713" y="509"/>
                    </a:lnTo>
                    <a:lnTo>
                      <a:pt x="723" y="509"/>
                    </a:lnTo>
                    <a:lnTo>
                      <a:pt x="730" y="516"/>
                    </a:lnTo>
                    <a:lnTo>
                      <a:pt x="736" y="527"/>
                    </a:lnTo>
                    <a:lnTo>
                      <a:pt x="738" y="540"/>
                    </a:lnTo>
                    <a:lnTo>
                      <a:pt x="733" y="547"/>
                    </a:lnTo>
                    <a:lnTo>
                      <a:pt x="733" y="556"/>
                    </a:lnTo>
                    <a:lnTo>
                      <a:pt x="739" y="565"/>
                    </a:lnTo>
                    <a:lnTo>
                      <a:pt x="741" y="576"/>
                    </a:lnTo>
                    <a:lnTo>
                      <a:pt x="736" y="583"/>
                    </a:lnTo>
                    <a:lnTo>
                      <a:pt x="726" y="585"/>
                    </a:lnTo>
                    <a:lnTo>
                      <a:pt x="718" y="589"/>
                    </a:lnTo>
                    <a:lnTo>
                      <a:pt x="705" y="580"/>
                    </a:lnTo>
                    <a:lnTo>
                      <a:pt x="694" y="583"/>
                    </a:lnTo>
                    <a:lnTo>
                      <a:pt x="683" y="585"/>
                    </a:lnTo>
                    <a:lnTo>
                      <a:pt x="674" y="596"/>
                    </a:lnTo>
                    <a:lnTo>
                      <a:pt x="671" y="603"/>
                    </a:lnTo>
                    <a:lnTo>
                      <a:pt x="674" y="615"/>
                    </a:lnTo>
                    <a:lnTo>
                      <a:pt x="679" y="623"/>
                    </a:lnTo>
                    <a:lnTo>
                      <a:pt x="686" y="623"/>
                    </a:lnTo>
                    <a:lnTo>
                      <a:pt x="688" y="630"/>
                    </a:lnTo>
                    <a:lnTo>
                      <a:pt x="679" y="625"/>
                    </a:lnTo>
                    <a:lnTo>
                      <a:pt x="671" y="625"/>
                    </a:lnTo>
                    <a:lnTo>
                      <a:pt x="665" y="625"/>
                    </a:lnTo>
                    <a:lnTo>
                      <a:pt x="646" y="630"/>
                    </a:lnTo>
                    <a:lnTo>
                      <a:pt x="638" y="625"/>
                    </a:lnTo>
                    <a:lnTo>
                      <a:pt x="626" y="618"/>
                    </a:lnTo>
                    <a:lnTo>
                      <a:pt x="623" y="609"/>
                    </a:lnTo>
                    <a:lnTo>
                      <a:pt x="614" y="603"/>
                    </a:lnTo>
                    <a:lnTo>
                      <a:pt x="607" y="600"/>
                    </a:lnTo>
                    <a:lnTo>
                      <a:pt x="594" y="595"/>
                    </a:lnTo>
                    <a:lnTo>
                      <a:pt x="581" y="595"/>
                    </a:lnTo>
                    <a:lnTo>
                      <a:pt x="574" y="595"/>
                    </a:lnTo>
                    <a:lnTo>
                      <a:pt x="567" y="596"/>
                    </a:lnTo>
                    <a:lnTo>
                      <a:pt x="558" y="596"/>
                    </a:lnTo>
                    <a:lnTo>
                      <a:pt x="549" y="596"/>
                    </a:lnTo>
                    <a:lnTo>
                      <a:pt x="541" y="589"/>
                    </a:lnTo>
                    <a:lnTo>
                      <a:pt x="536" y="580"/>
                    </a:lnTo>
                    <a:lnTo>
                      <a:pt x="529" y="574"/>
                    </a:lnTo>
                    <a:lnTo>
                      <a:pt x="501" y="563"/>
                    </a:lnTo>
                    <a:lnTo>
                      <a:pt x="492" y="565"/>
                    </a:lnTo>
                    <a:lnTo>
                      <a:pt x="487" y="571"/>
                    </a:lnTo>
                    <a:lnTo>
                      <a:pt x="472" y="568"/>
                    </a:lnTo>
                    <a:lnTo>
                      <a:pt x="462" y="565"/>
                    </a:lnTo>
                    <a:lnTo>
                      <a:pt x="447" y="556"/>
                    </a:lnTo>
                    <a:lnTo>
                      <a:pt x="432" y="554"/>
                    </a:lnTo>
                    <a:lnTo>
                      <a:pt x="427" y="554"/>
                    </a:lnTo>
                    <a:lnTo>
                      <a:pt x="419" y="547"/>
                    </a:lnTo>
                    <a:lnTo>
                      <a:pt x="409" y="551"/>
                    </a:lnTo>
                    <a:lnTo>
                      <a:pt x="402" y="560"/>
                    </a:lnTo>
                    <a:lnTo>
                      <a:pt x="392" y="565"/>
                    </a:lnTo>
                    <a:lnTo>
                      <a:pt x="387" y="571"/>
                    </a:lnTo>
                    <a:lnTo>
                      <a:pt x="377" y="574"/>
                    </a:lnTo>
                    <a:lnTo>
                      <a:pt x="371" y="571"/>
                    </a:lnTo>
                    <a:lnTo>
                      <a:pt x="364" y="568"/>
                    </a:lnTo>
                    <a:lnTo>
                      <a:pt x="354" y="565"/>
                    </a:lnTo>
                    <a:lnTo>
                      <a:pt x="344" y="563"/>
                    </a:lnTo>
                    <a:lnTo>
                      <a:pt x="335" y="568"/>
                    </a:lnTo>
                    <a:lnTo>
                      <a:pt x="327" y="568"/>
                    </a:lnTo>
                    <a:lnTo>
                      <a:pt x="320" y="576"/>
                    </a:lnTo>
                    <a:lnTo>
                      <a:pt x="311" y="574"/>
                    </a:lnTo>
                    <a:lnTo>
                      <a:pt x="307" y="563"/>
                    </a:lnTo>
                    <a:lnTo>
                      <a:pt x="299" y="563"/>
                    </a:lnTo>
                    <a:lnTo>
                      <a:pt x="292" y="556"/>
                    </a:lnTo>
                    <a:lnTo>
                      <a:pt x="285" y="556"/>
                    </a:lnTo>
                    <a:lnTo>
                      <a:pt x="280" y="547"/>
                    </a:lnTo>
                    <a:lnTo>
                      <a:pt x="267" y="543"/>
                    </a:lnTo>
                    <a:lnTo>
                      <a:pt x="255" y="543"/>
                    </a:lnTo>
                    <a:lnTo>
                      <a:pt x="244" y="547"/>
                    </a:lnTo>
                    <a:lnTo>
                      <a:pt x="239" y="540"/>
                    </a:lnTo>
                    <a:lnTo>
                      <a:pt x="224" y="531"/>
                    </a:lnTo>
                    <a:lnTo>
                      <a:pt x="217" y="526"/>
                    </a:lnTo>
                    <a:lnTo>
                      <a:pt x="212" y="516"/>
                    </a:lnTo>
                    <a:lnTo>
                      <a:pt x="204" y="507"/>
                    </a:lnTo>
                    <a:lnTo>
                      <a:pt x="202" y="499"/>
                    </a:lnTo>
                    <a:lnTo>
                      <a:pt x="199" y="487"/>
                    </a:lnTo>
                    <a:lnTo>
                      <a:pt x="187" y="478"/>
                    </a:lnTo>
                    <a:lnTo>
                      <a:pt x="179" y="471"/>
                    </a:lnTo>
                    <a:lnTo>
                      <a:pt x="90" y="471"/>
                    </a:lnTo>
                    <a:lnTo>
                      <a:pt x="59" y="467"/>
                    </a:lnTo>
                    <a:lnTo>
                      <a:pt x="32" y="436"/>
                    </a:lnTo>
                    <a:lnTo>
                      <a:pt x="12" y="414"/>
                    </a:lnTo>
                    <a:lnTo>
                      <a:pt x="15" y="405"/>
                    </a:lnTo>
                    <a:lnTo>
                      <a:pt x="25" y="403"/>
                    </a:lnTo>
                    <a:lnTo>
                      <a:pt x="33" y="400"/>
                    </a:lnTo>
                    <a:lnTo>
                      <a:pt x="55" y="390"/>
                    </a:lnTo>
                    <a:lnTo>
                      <a:pt x="63" y="389"/>
                    </a:lnTo>
                    <a:lnTo>
                      <a:pt x="68" y="375"/>
                    </a:lnTo>
                    <a:lnTo>
                      <a:pt x="68" y="367"/>
                    </a:lnTo>
                    <a:lnTo>
                      <a:pt x="65" y="354"/>
                    </a:lnTo>
                    <a:lnTo>
                      <a:pt x="65" y="342"/>
                    </a:lnTo>
                    <a:lnTo>
                      <a:pt x="63" y="334"/>
                    </a:lnTo>
                    <a:lnTo>
                      <a:pt x="53" y="327"/>
                    </a:lnTo>
                    <a:lnTo>
                      <a:pt x="50" y="320"/>
                    </a:lnTo>
                    <a:lnTo>
                      <a:pt x="48" y="301"/>
                    </a:lnTo>
                    <a:lnTo>
                      <a:pt x="43" y="296"/>
                    </a:lnTo>
                    <a:lnTo>
                      <a:pt x="32" y="292"/>
                    </a:lnTo>
                    <a:lnTo>
                      <a:pt x="40" y="286"/>
                    </a:lnTo>
                    <a:lnTo>
                      <a:pt x="40" y="276"/>
                    </a:lnTo>
                    <a:lnTo>
                      <a:pt x="45" y="266"/>
                    </a:lnTo>
                    <a:lnTo>
                      <a:pt x="43" y="258"/>
                    </a:lnTo>
                    <a:lnTo>
                      <a:pt x="32" y="248"/>
                    </a:lnTo>
                    <a:lnTo>
                      <a:pt x="19" y="232"/>
                    </a:lnTo>
                    <a:lnTo>
                      <a:pt x="23" y="223"/>
                    </a:lnTo>
                    <a:lnTo>
                      <a:pt x="25" y="214"/>
                    </a:lnTo>
                    <a:lnTo>
                      <a:pt x="23" y="206"/>
                    </a:lnTo>
                    <a:lnTo>
                      <a:pt x="13" y="184"/>
                    </a:lnTo>
                    <a:lnTo>
                      <a:pt x="8" y="176"/>
                    </a:lnTo>
                    <a:lnTo>
                      <a:pt x="17" y="172"/>
                    </a:lnTo>
                    <a:lnTo>
                      <a:pt x="25" y="166"/>
                    </a:lnTo>
                    <a:lnTo>
                      <a:pt x="32" y="161"/>
                    </a:lnTo>
                    <a:lnTo>
                      <a:pt x="37" y="171"/>
                    </a:lnTo>
                    <a:lnTo>
                      <a:pt x="46" y="171"/>
                    </a:lnTo>
                    <a:lnTo>
                      <a:pt x="53" y="166"/>
                    </a:lnTo>
                    <a:lnTo>
                      <a:pt x="60" y="157"/>
                    </a:lnTo>
                    <a:lnTo>
                      <a:pt x="52" y="144"/>
                    </a:lnTo>
                    <a:lnTo>
                      <a:pt x="43" y="136"/>
                    </a:lnTo>
                    <a:lnTo>
                      <a:pt x="33" y="132"/>
                    </a:lnTo>
                    <a:lnTo>
                      <a:pt x="17" y="127"/>
                    </a:lnTo>
                    <a:lnTo>
                      <a:pt x="12" y="117"/>
                    </a:lnTo>
                    <a:lnTo>
                      <a:pt x="6" y="107"/>
                    </a:lnTo>
                    <a:lnTo>
                      <a:pt x="0" y="101"/>
                    </a:lnTo>
                    <a:lnTo>
                      <a:pt x="12" y="95"/>
                    </a:lnTo>
                    <a:lnTo>
                      <a:pt x="17" y="82"/>
                    </a:lnTo>
                    <a:lnTo>
                      <a:pt x="19" y="72"/>
                    </a:lnTo>
                    <a:lnTo>
                      <a:pt x="25" y="68"/>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43" name="Freeform 242"/>
              <p:cNvSpPr>
                <a:spLocks/>
              </p:cNvSpPr>
              <p:nvPr/>
            </p:nvSpPr>
            <p:spPr bwMode="auto">
              <a:xfrm>
                <a:off x="2801902" y="3557158"/>
                <a:ext cx="48254" cy="112571"/>
              </a:xfrm>
              <a:custGeom>
                <a:avLst/>
                <a:gdLst/>
                <a:ahLst/>
                <a:cxnLst>
                  <a:cxn ang="0">
                    <a:pos x="23" y="87"/>
                  </a:cxn>
                  <a:cxn ang="0">
                    <a:pos x="8" y="69"/>
                  </a:cxn>
                  <a:cxn ang="0">
                    <a:pos x="0" y="62"/>
                  </a:cxn>
                  <a:cxn ang="0">
                    <a:pos x="0" y="50"/>
                  </a:cxn>
                  <a:cxn ang="0">
                    <a:pos x="5" y="43"/>
                  </a:cxn>
                  <a:cxn ang="0">
                    <a:pos x="8" y="18"/>
                  </a:cxn>
                  <a:cxn ang="0">
                    <a:pos x="32" y="8"/>
                  </a:cxn>
                  <a:cxn ang="0">
                    <a:pos x="52" y="0"/>
                  </a:cxn>
                  <a:cxn ang="0">
                    <a:pos x="35" y="18"/>
                  </a:cxn>
                  <a:cxn ang="0">
                    <a:pos x="38" y="27"/>
                  </a:cxn>
                  <a:cxn ang="0">
                    <a:pos x="35" y="47"/>
                  </a:cxn>
                  <a:cxn ang="0">
                    <a:pos x="38" y="55"/>
                  </a:cxn>
                  <a:cxn ang="0">
                    <a:pos x="47" y="62"/>
                  </a:cxn>
                  <a:cxn ang="0">
                    <a:pos x="55" y="94"/>
                  </a:cxn>
                  <a:cxn ang="0">
                    <a:pos x="45" y="102"/>
                  </a:cxn>
                  <a:cxn ang="0">
                    <a:pos x="43" y="114"/>
                  </a:cxn>
                  <a:cxn ang="0">
                    <a:pos x="28" y="124"/>
                  </a:cxn>
                  <a:cxn ang="0">
                    <a:pos x="28" y="112"/>
                  </a:cxn>
                  <a:cxn ang="0">
                    <a:pos x="25" y="102"/>
                  </a:cxn>
                  <a:cxn ang="0">
                    <a:pos x="23" y="87"/>
                  </a:cxn>
                </a:cxnLst>
                <a:rect l="0" t="0" r="r" b="b"/>
                <a:pathLst>
                  <a:path w="56" h="125">
                    <a:moveTo>
                      <a:pt x="23" y="87"/>
                    </a:moveTo>
                    <a:lnTo>
                      <a:pt x="8" y="69"/>
                    </a:lnTo>
                    <a:lnTo>
                      <a:pt x="0" y="62"/>
                    </a:lnTo>
                    <a:lnTo>
                      <a:pt x="0" y="50"/>
                    </a:lnTo>
                    <a:lnTo>
                      <a:pt x="5" y="43"/>
                    </a:lnTo>
                    <a:lnTo>
                      <a:pt x="8" y="18"/>
                    </a:lnTo>
                    <a:lnTo>
                      <a:pt x="32" y="8"/>
                    </a:lnTo>
                    <a:lnTo>
                      <a:pt x="52" y="0"/>
                    </a:lnTo>
                    <a:lnTo>
                      <a:pt x="35" y="18"/>
                    </a:lnTo>
                    <a:lnTo>
                      <a:pt x="38" y="27"/>
                    </a:lnTo>
                    <a:lnTo>
                      <a:pt x="35" y="47"/>
                    </a:lnTo>
                    <a:lnTo>
                      <a:pt x="38" y="55"/>
                    </a:lnTo>
                    <a:lnTo>
                      <a:pt x="47" y="62"/>
                    </a:lnTo>
                    <a:lnTo>
                      <a:pt x="55" y="94"/>
                    </a:lnTo>
                    <a:lnTo>
                      <a:pt x="45" y="102"/>
                    </a:lnTo>
                    <a:lnTo>
                      <a:pt x="43" y="114"/>
                    </a:lnTo>
                    <a:lnTo>
                      <a:pt x="28" y="124"/>
                    </a:lnTo>
                    <a:lnTo>
                      <a:pt x="28" y="112"/>
                    </a:lnTo>
                    <a:lnTo>
                      <a:pt x="25" y="102"/>
                    </a:lnTo>
                    <a:lnTo>
                      <a:pt x="23" y="87"/>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44" name="Freeform 243"/>
              <p:cNvSpPr>
                <a:spLocks/>
              </p:cNvSpPr>
              <p:nvPr/>
            </p:nvSpPr>
            <p:spPr bwMode="auto">
              <a:xfrm>
                <a:off x="2452061" y="3306801"/>
                <a:ext cx="410160" cy="432271"/>
              </a:xfrm>
              <a:custGeom>
                <a:avLst/>
                <a:gdLst/>
                <a:ahLst/>
                <a:cxnLst>
                  <a:cxn ang="0">
                    <a:pos x="383" y="302"/>
                  </a:cxn>
                  <a:cxn ang="0">
                    <a:pos x="381" y="332"/>
                  </a:cxn>
                  <a:cxn ang="0">
                    <a:pos x="373" y="360"/>
                  </a:cxn>
                  <a:cxn ang="0">
                    <a:pos x="373" y="377"/>
                  </a:cxn>
                  <a:cxn ang="0">
                    <a:pos x="350" y="405"/>
                  </a:cxn>
                  <a:cxn ang="0">
                    <a:pos x="325" y="417"/>
                  </a:cxn>
                  <a:cxn ang="0">
                    <a:pos x="320" y="437"/>
                  </a:cxn>
                  <a:cxn ang="0">
                    <a:pos x="285" y="447"/>
                  </a:cxn>
                  <a:cxn ang="0">
                    <a:pos x="280" y="464"/>
                  </a:cxn>
                  <a:cxn ang="0">
                    <a:pos x="195" y="476"/>
                  </a:cxn>
                  <a:cxn ang="0">
                    <a:pos x="85" y="472"/>
                  </a:cxn>
                  <a:cxn ang="0">
                    <a:pos x="8" y="314"/>
                  </a:cxn>
                  <a:cxn ang="0">
                    <a:pos x="8" y="81"/>
                  </a:cxn>
                  <a:cxn ang="0">
                    <a:pos x="28" y="0"/>
                  </a:cxn>
                  <a:cxn ang="0">
                    <a:pos x="345" y="28"/>
                  </a:cxn>
                  <a:cxn ang="0">
                    <a:pos x="315" y="57"/>
                  </a:cxn>
                  <a:cxn ang="0">
                    <a:pos x="308" y="83"/>
                  </a:cxn>
                  <a:cxn ang="0">
                    <a:pos x="301" y="101"/>
                  </a:cxn>
                  <a:cxn ang="0">
                    <a:pos x="285" y="127"/>
                  </a:cxn>
                  <a:cxn ang="0">
                    <a:pos x="260" y="174"/>
                  </a:cxn>
                  <a:cxn ang="0">
                    <a:pos x="247" y="197"/>
                  </a:cxn>
                  <a:cxn ang="0">
                    <a:pos x="238" y="222"/>
                  </a:cxn>
                  <a:cxn ang="0">
                    <a:pos x="240" y="243"/>
                  </a:cxn>
                  <a:cxn ang="0">
                    <a:pos x="265" y="237"/>
                  </a:cxn>
                  <a:cxn ang="0">
                    <a:pos x="292" y="242"/>
                  </a:cxn>
                  <a:cxn ang="0">
                    <a:pos x="315" y="242"/>
                  </a:cxn>
                  <a:cxn ang="0">
                    <a:pos x="340" y="227"/>
                  </a:cxn>
                  <a:cxn ang="0">
                    <a:pos x="372" y="214"/>
                  </a:cxn>
                  <a:cxn ang="0">
                    <a:pos x="387" y="208"/>
                  </a:cxn>
                  <a:cxn ang="0">
                    <a:pos x="408" y="197"/>
                  </a:cxn>
                  <a:cxn ang="0">
                    <a:pos x="438" y="175"/>
                  </a:cxn>
                  <a:cxn ang="0">
                    <a:pos x="420" y="174"/>
                  </a:cxn>
                  <a:cxn ang="0">
                    <a:pos x="403" y="185"/>
                  </a:cxn>
                  <a:cxn ang="0">
                    <a:pos x="345" y="208"/>
                  </a:cxn>
                  <a:cxn ang="0">
                    <a:pos x="323" y="228"/>
                  </a:cxn>
                  <a:cxn ang="0">
                    <a:pos x="293" y="223"/>
                  </a:cxn>
                  <a:cxn ang="0">
                    <a:pos x="260" y="214"/>
                  </a:cxn>
                  <a:cxn ang="0">
                    <a:pos x="263" y="190"/>
                  </a:cxn>
                  <a:cxn ang="0">
                    <a:pos x="300" y="132"/>
                  </a:cxn>
                  <a:cxn ang="0">
                    <a:pos x="321" y="87"/>
                  </a:cxn>
                  <a:cxn ang="0">
                    <a:pos x="475" y="90"/>
                  </a:cxn>
                  <a:cxn ang="0">
                    <a:pos x="468" y="197"/>
                  </a:cxn>
                  <a:cxn ang="0">
                    <a:pos x="458" y="223"/>
                  </a:cxn>
                  <a:cxn ang="0">
                    <a:pos x="460" y="200"/>
                  </a:cxn>
                  <a:cxn ang="0">
                    <a:pos x="453" y="205"/>
                  </a:cxn>
                  <a:cxn ang="0">
                    <a:pos x="452" y="228"/>
                  </a:cxn>
                  <a:cxn ang="0">
                    <a:pos x="447" y="257"/>
                  </a:cxn>
                  <a:cxn ang="0">
                    <a:pos x="432" y="282"/>
                  </a:cxn>
                  <a:cxn ang="0">
                    <a:pos x="392" y="300"/>
                  </a:cxn>
                </a:cxnLst>
                <a:rect l="0" t="0" r="r" b="b"/>
                <a:pathLst>
                  <a:path w="476" h="480">
                    <a:moveTo>
                      <a:pt x="392" y="300"/>
                    </a:moveTo>
                    <a:lnTo>
                      <a:pt x="383" y="302"/>
                    </a:lnTo>
                    <a:lnTo>
                      <a:pt x="383" y="310"/>
                    </a:lnTo>
                    <a:lnTo>
                      <a:pt x="381" y="332"/>
                    </a:lnTo>
                    <a:lnTo>
                      <a:pt x="375" y="342"/>
                    </a:lnTo>
                    <a:lnTo>
                      <a:pt x="373" y="360"/>
                    </a:lnTo>
                    <a:lnTo>
                      <a:pt x="375" y="370"/>
                    </a:lnTo>
                    <a:lnTo>
                      <a:pt x="373" y="377"/>
                    </a:lnTo>
                    <a:lnTo>
                      <a:pt x="360" y="400"/>
                    </a:lnTo>
                    <a:lnTo>
                      <a:pt x="350" y="405"/>
                    </a:lnTo>
                    <a:lnTo>
                      <a:pt x="341" y="405"/>
                    </a:lnTo>
                    <a:lnTo>
                      <a:pt x="325" y="417"/>
                    </a:lnTo>
                    <a:lnTo>
                      <a:pt x="321" y="427"/>
                    </a:lnTo>
                    <a:lnTo>
                      <a:pt x="320" y="437"/>
                    </a:lnTo>
                    <a:lnTo>
                      <a:pt x="310" y="444"/>
                    </a:lnTo>
                    <a:lnTo>
                      <a:pt x="285" y="447"/>
                    </a:lnTo>
                    <a:lnTo>
                      <a:pt x="275" y="454"/>
                    </a:lnTo>
                    <a:lnTo>
                      <a:pt x="280" y="464"/>
                    </a:lnTo>
                    <a:lnTo>
                      <a:pt x="280" y="479"/>
                    </a:lnTo>
                    <a:lnTo>
                      <a:pt x="195" y="476"/>
                    </a:lnTo>
                    <a:lnTo>
                      <a:pt x="115" y="476"/>
                    </a:lnTo>
                    <a:lnTo>
                      <a:pt x="85" y="472"/>
                    </a:lnTo>
                    <a:lnTo>
                      <a:pt x="5" y="472"/>
                    </a:lnTo>
                    <a:lnTo>
                      <a:pt x="8" y="314"/>
                    </a:lnTo>
                    <a:lnTo>
                      <a:pt x="0" y="314"/>
                    </a:lnTo>
                    <a:lnTo>
                      <a:pt x="8" y="81"/>
                    </a:lnTo>
                    <a:lnTo>
                      <a:pt x="12" y="0"/>
                    </a:lnTo>
                    <a:lnTo>
                      <a:pt x="28" y="0"/>
                    </a:lnTo>
                    <a:lnTo>
                      <a:pt x="348" y="10"/>
                    </a:lnTo>
                    <a:lnTo>
                      <a:pt x="345" y="28"/>
                    </a:lnTo>
                    <a:lnTo>
                      <a:pt x="340" y="37"/>
                    </a:lnTo>
                    <a:lnTo>
                      <a:pt x="315" y="57"/>
                    </a:lnTo>
                    <a:lnTo>
                      <a:pt x="315" y="67"/>
                    </a:lnTo>
                    <a:lnTo>
                      <a:pt x="308" y="83"/>
                    </a:lnTo>
                    <a:lnTo>
                      <a:pt x="308" y="92"/>
                    </a:lnTo>
                    <a:lnTo>
                      <a:pt x="301" y="101"/>
                    </a:lnTo>
                    <a:lnTo>
                      <a:pt x="292" y="110"/>
                    </a:lnTo>
                    <a:lnTo>
                      <a:pt x="285" y="127"/>
                    </a:lnTo>
                    <a:lnTo>
                      <a:pt x="267" y="140"/>
                    </a:lnTo>
                    <a:lnTo>
                      <a:pt x="260" y="174"/>
                    </a:lnTo>
                    <a:lnTo>
                      <a:pt x="248" y="182"/>
                    </a:lnTo>
                    <a:lnTo>
                      <a:pt x="247" y="197"/>
                    </a:lnTo>
                    <a:lnTo>
                      <a:pt x="238" y="212"/>
                    </a:lnTo>
                    <a:lnTo>
                      <a:pt x="238" y="222"/>
                    </a:lnTo>
                    <a:lnTo>
                      <a:pt x="232" y="227"/>
                    </a:lnTo>
                    <a:lnTo>
                      <a:pt x="240" y="243"/>
                    </a:lnTo>
                    <a:lnTo>
                      <a:pt x="260" y="252"/>
                    </a:lnTo>
                    <a:lnTo>
                      <a:pt x="265" y="237"/>
                    </a:lnTo>
                    <a:lnTo>
                      <a:pt x="278" y="234"/>
                    </a:lnTo>
                    <a:lnTo>
                      <a:pt x="292" y="242"/>
                    </a:lnTo>
                    <a:lnTo>
                      <a:pt x="305" y="242"/>
                    </a:lnTo>
                    <a:lnTo>
                      <a:pt x="315" y="242"/>
                    </a:lnTo>
                    <a:lnTo>
                      <a:pt x="323" y="237"/>
                    </a:lnTo>
                    <a:lnTo>
                      <a:pt x="340" y="227"/>
                    </a:lnTo>
                    <a:lnTo>
                      <a:pt x="355" y="222"/>
                    </a:lnTo>
                    <a:lnTo>
                      <a:pt x="372" y="214"/>
                    </a:lnTo>
                    <a:lnTo>
                      <a:pt x="380" y="214"/>
                    </a:lnTo>
                    <a:lnTo>
                      <a:pt x="387" y="208"/>
                    </a:lnTo>
                    <a:lnTo>
                      <a:pt x="403" y="202"/>
                    </a:lnTo>
                    <a:lnTo>
                      <a:pt x="408" y="197"/>
                    </a:lnTo>
                    <a:lnTo>
                      <a:pt x="420" y="188"/>
                    </a:lnTo>
                    <a:lnTo>
                      <a:pt x="438" y="175"/>
                    </a:lnTo>
                    <a:lnTo>
                      <a:pt x="443" y="165"/>
                    </a:lnTo>
                    <a:lnTo>
                      <a:pt x="420" y="174"/>
                    </a:lnTo>
                    <a:lnTo>
                      <a:pt x="408" y="175"/>
                    </a:lnTo>
                    <a:lnTo>
                      <a:pt x="403" y="185"/>
                    </a:lnTo>
                    <a:lnTo>
                      <a:pt x="372" y="200"/>
                    </a:lnTo>
                    <a:lnTo>
                      <a:pt x="345" y="208"/>
                    </a:lnTo>
                    <a:lnTo>
                      <a:pt x="327" y="214"/>
                    </a:lnTo>
                    <a:lnTo>
                      <a:pt x="323" y="228"/>
                    </a:lnTo>
                    <a:lnTo>
                      <a:pt x="310" y="234"/>
                    </a:lnTo>
                    <a:lnTo>
                      <a:pt x="293" y="223"/>
                    </a:lnTo>
                    <a:lnTo>
                      <a:pt x="275" y="222"/>
                    </a:lnTo>
                    <a:lnTo>
                      <a:pt x="260" y="214"/>
                    </a:lnTo>
                    <a:lnTo>
                      <a:pt x="260" y="202"/>
                    </a:lnTo>
                    <a:lnTo>
                      <a:pt x="263" y="190"/>
                    </a:lnTo>
                    <a:lnTo>
                      <a:pt x="287" y="155"/>
                    </a:lnTo>
                    <a:lnTo>
                      <a:pt x="300" y="132"/>
                    </a:lnTo>
                    <a:lnTo>
                      <a:pt x="320" y="112"/>
                    </a:lnTo>
                    <a:lnTo>
                      <a:pt x="321" y="87"/>
                    </a:lnTo>
                    <a:lnTo>
                      <a:pt x="445" y="90"/>
                    </a:lnTo>
                    <a:lnTo>
                      <a:pt x="475" y="90"/>
                    </a:lnTo>
                    <a:lnTo>
                      <a:pt x="470" y="121"/>
                    </a:lnTo>
                    <a:lnTo>
                      <a:pt x="468" y="197"/>
                    </a:lnTo>
                    <a:lnTo>
                      <a:pt x="467" y="232"/>
                    </a:lnTo>
                    <a:lnTo>
                      <a:pt x="458" y="223"/>
                    </a:lnTo>
                    <a:lnTo>
                      <a:pt x="460" y="212"/>
                    </a:lnTo>
                    <a:lnTo>
                      <a:pt x="460" y="200"/>
                    </a:lnTo>
                    <a:lnTo>
                      <a:pt x="456" y="194"/>
                    </a:lnTo>
                    <a:lnTo>
                      <a:pt x="453" y="205"/>
                    </a:lnTo>
                    <a:lnTo>
                      <a:pt x="453" y="214"/>
                    </a:lnTo>
                    <a:lnTo>
                      <a:pt x="452" y="228"/>
                    </a:lnTo>
                    <a:lnTo>
                      <a:pt x="448" y="249"/>
                    </a:lnTo>
                    <a:lnTo>
                      <a:pt x="447" y="257"/>
                    </a:lnTo>
                    <a:lnTo>
                      <a:pt x="440" y="275"/>
                    </a:lnTo>
                    <a:lnTo>
                      <a:pt x="432" y="282"/>
                    </a:lnTo>
                    <a:lnTo>
                      <a:pt x="423" y="290"/>
                    </a:lnTo>
                    <a:lnTo>
                      <a:pt x="392" y="300"/>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grpSp>
        <p:sp>
          <p:nvSpPr>
            <p:cNvPr id="138" name="TextBox 137"/>
            <p:cNvSpPr txBox="1"/>
            <p:nvPr/>
          </p:nvSpPr>
          <p:spPr>
            <a:xfrm>
              <a:off x="5054043" y="1469711"/>
              <a:ext cx="704039" cy="400110"/>
            </a:xfrm>
            <a:prstGeom prst="rect">
              <a:avLst/>
            </a:prstGeom>
            <a:noFill/>
            <a:ln w="12700">
              <a:noFill/>
            </a:ln>
            <a:effectLst/>
          </p:spPr>
          <p:txBody>
            <a:bodyPr wrap="none" rtlCol="0">
              <a:spAutoFit/>
            </a:bodyPr>
            <a:lstStyle/>
            <a:p>
              <a:pPr algn="ctr">
                <a:spcBef>
                  <a:spcPts val="200"/>
                </a:spcBef>
              </a:pPr>
              <a:r>
                <a:rPr lang="en-US" sz="1000" b="1">
                  <a:solidFill>
                    <a:schemeClr val="bg1"/>
                  </a:solidFill>
                  <a:latin typeface="+mn-lt"/>
                </a:rPr>
                <a:t>Whatcom</a:t>
              </a:r>
            </a:p>
            <a:p>
              <a:pPr algn="ctr"/>
              <a:r>
                <a:rPr lang="en-US" sz="1000" b="1" i="1">
                  <a:solidFill>
                    <a:schemeClr val="bg1"/>
                  </a:solidFill>
                  <a:latin typeface="+mn-lt"/>
                </a:rPr>
                <a:t>225,300</a:t>
              </a:r>
            </a:p>
          </p:txBody>
        </p:sp>
        <p:sp>
          <p:nvSpPr>
            <p:cNvPr id="139" name="TextBox 138"/>
            <p:cNvSpPr txBox="1"/>
            <p:nvPr/>
          </p:nvSpPr>
          <p:spPr>
            <a:xfrm>
              <a:off x="5067996" y="1904987"/>
              <a:ext cx="612668" cy="400110"/>
            </a:xfrm>
            <a:prstGeom prst="rect">
              <a:avLst/>
            </a:prstGeom>
            <a:noFill/>
            <a:ln w="12700">
              <a:noFill/>
            </a:ln>
            <a:effectLst/>
          </p:spPr>
          <p:txBody>
            <a:bodyPr wrap="none" rtlCol="0">
              <a:spAutoFit/>
            </a:bodyPr>
            <a:lstStyle/>
            <a:p>
              <a:pPr algn="ctr"/>
              <a:r>
                <a:rPr lang="en-US" sz="1000" b="1">
                  <a:solidFill>
                    <a:schemeClr val="bg1"/>
                  </a:solidFill>
                  <a:latin typeface="+mn-lt"/>
                </a:rPr>
                <a:t>Skagit</a:t>
              </a:r>
            </a:p>
            <a:p>
              <a:pPr algn="ctr"/>
              <a:r>
                <a:rPr lang="en-US" sz="1000" b="1" i="1">
                  <a:solidFill>
                    <a:schemeClr val="bg1"/>
                  </a:solidFill>
                  <a:latin typeface="+mn-lt"/>
                </a:rPr>
                <a:t>129,200</a:t>
              </a:r>
            </a:p>
          </p:txBody>
        </p:sp>
        <p:sp>
          <p:nvSpPr>
            <p:cNvPr id="140" name="TextBox 139"/>
            <p:cNvSpPr txBox="1"/>
            <p:nvPr/>
          </p:nvSpPr>
          <p:spPr>
            <a:xfrm>
              <a:off x="5011657" y="2439433"/>
              <a:ext cx="777777" cy="400110"/>
            </a:xfrm>
            <a:prstGeom prst="rect">
              <a:avLst/>
            </a:prstGeom>
            <a:noFill/>
            <a:ln w="12700">
              <a:noFill/>
            </a:ln>
            <a:effectLst/>
          </p:spPr>
          <p:txBody>
            <a:bodyPr wrap="none" rtlCol="0">
              <a:spAutoFit/>
            </a:bodyPr>
            <a:lstStyle/>
            <a:p>
              <a:pPr algn="ctr"/>
              <a:r>
                <a:rPr lang="en-US" sz="1000" b="1">
                  <a:solidFill>
                    <a:schemeClr val="tx1"/>
                  </a:solidFill>
                  <a:latin typeface="+mn-lt"/>
                </a:rPr>
                <a:t>Snohomish</a:t>
              </a:r>
            </a:p>
            <a:p>
              <a:pPr algn="ctr"/>
              <a:r>
                <a:rPr lang="en-US" sz="1000" b="1" i="1">
                  <a:solidFill>
                    <a:schemeClr val="tx1"/>
                  </a:solidFill>
                  <a:latin typeface="+mn-lt"/>
                </a:rPr>
                <a:t>818,700</a:t>
              </a:r>
            </a:p>
          </p:txBody>
        </p:sp>
        <p:sp>
          <p:nvSpPr>
            <p:cNvPr id="141" name="TextBox 140"/>
            <p:cNvSpPr txBox="1"/>
            <p:nvPr/>
          </p:nvSpPr>
          <p:spPr>
            <a:xfrm>
              <a:off x="4805746" y="3019950"/>
              <a:ext cx="938077" cy="553998"/>
            </a:xfrm>
            <a:prstGeom prst="rect">
              <a:avLst/>
            </a:prstGeom>
            <a:noFill/>
            <a:ln w="12700">
              <a:noFill/>
            </a:ln>
            <a:effectLst/>
          </p:spPr>
          <p:txBody>
            <a:bodyPr wrap="none" rtlCol="0">
              <a:spAutoFit/>
            </a:bodyPr>
            <a:lstStyle/>
            <a:p>
              <a:pPr algn="ctr"/>
              <a:r>
                <a:rPr lang="en-US" sz="1000" b="1">
                  <a:solidFill>
                    <a:schemeClr val="tx1"/>
                  </a:solidFill>
                  <a:latin typeface="+mn-lt"/>
                </a:rPr>
                <a:t>Seattle &amp; King</a:t>
              </a:r>
            </a:p>
            <a:p>
              <a:pPr algn="ctr"/>
              <a:r>
                <a:rPr lang="en-US" sz="1000" b="1">
                  <a:solidFill>
                    <a:schemeClr val="tx1"/>
                  </a:solidFill>
                  <a:latin typeface="+mn-lt"/>
                </a:rPr>
                <a:t>County</a:t>
              </a:r>
            </a:p>
            <a:p>
              <a:pPr algn="ctr"/>
              <a:r>
                <a:rPr lang="en-US" sz="1000" b="1" i="1">
                  <a:solidFill>
                    <a:schemeClr val="tx1"/>
                  </a:solidFill>
                  <a:latin typeface="+mn-lt"/>
                </a:rPr>
                <a:t>2,226,300</a:t>
              </a:r>
            </a:p>
          </p:txBody>
        </p:sp>
        <p:sp>
          <p:nvSpPr>
            <p:cNvPr id="142" name="TextBox 141"/>
            <p:cNvSpPr txBox="1"/>
            <p:nvPr/>
          </p:nvSpPr>
          <p:spPr>
            <a:xfrm>
              <a:off x="4577139" y="3688287"/>
              <a:ext cx="1029449" cy="400110"/>
            </a:xfrm>
            <a:prstGeom prst="rect">
              <a:avLst/>
            </a:prstGeom>
            <a:noFill/>
            <a:ln w="12700">
              <a:noFill/>
            </a:ln>
            <a:effectLst/>
          </p:spPr>
          <p:txBody>
            <a:bodyPr wrap="none" rtlCol="0">
              <a:spAutoFit/>
            </a:bodyPr>
            <a:lstStyle/>
            <a:p>
              <a:pPr algn="ctr"/>
              <a:r>
                <a:rPr lang="en-US" sz="1000" b="1">
                  <a:solidFill>
                    <a:schemeClr val="tx1"/>
                  </a:solidFill>
                  <a:latin typeface="+mn-lt"/>
                </a:rPr>
                <a:t>Tacoma-Pierce*</a:t>
              </a:r>
            </a:p>
            <a:p>
              <a:pPr algn="ctr"/>
              <a:r>
                <a:rPr lang="en-US" sz="1000" b="1" i="1">
                  <a:solidFill>
                    <a:schemeClr val="tx1"/>
                  </a:solidFill>
                  <a:latin typeface="+mn-lt"/>
                </a:rPr>
                <a:t>888,300</a:t>
              </a:r>
            </a:p>
          </p:txBody>
        </p:sp>
        <p:sp>
          <p:nvSpPr>
            <p:cNvPr id="143" name="TextBox 142"/>
            <p:cNvSpPr txBox="1"/>
            <p:nvPr/>
          </p:nvSpPr>
          <p:spPr>
            <a:xfrm>
              <a:off x="4373117" y="4161237"/>
              <a:ext cx="546945" cy="400110"/>
            </a:xfrm>
            <a:prstGeom prst="rect">
              <a:avLst/>
            </a:prstGeom>
            <a:noFill/>
            <a:ln w="12700">
              <a:noFill/>
            </a:ln>
            <a:effectLst/>
          </p:spPr>
          <p:txBody>
            <a:bodyPr wrap="none" rtlCol="0">
              <a:spAutoFit/>
            </a:bodyPr>
            <a:lstStyle/>
            <a:p>
              <a:pPr algn="ctr"/>
              <a:r>
                <a:rPr lang="en-US" sz="1000" b="1">
                  <a:solidFill>
                    <a:schemeClr val="bg1"/>
                  </a:solidFill>
                  <a:latin typeface="+mn-lt"/>
                </a:rPr>
                <a:t>Lewis</a:t>
              </a:r>
            </a:p>
            <a:p>
              <a:pPr algn="ctr"/>
              <a:r>
                <a:rPr lang="en-US" sz="1000" b="1">
                  <a:solidFill>
                    <a:schemeClr val="bg1"/>
                  </a:solidFill>
                  <a:latin typeface="+mn-lt"/>
                </a:rPr>
                <a:t>79,480</a:t>
              </a:r>
            </a:p>
          </p:txBody>
        </p:sp>
        <p:sp>
          <p:nvSpPr>
            <p:cNvPr id="144" name="TextBox 143"/>
            <p:cNvSpPr txBox="1"/>
            <p:nvPr/>
          </p:nvSpPr>
          <p:spPr>
            <a:xfrm>
              <a:off x="4219257" y="4609255"/>
              <a:ext cx="612668" cy="400110"/>
            </a:xfrm>
            <a:prstGeom prst="rect">
              <a:avLst/>
            </a:prstGeom>
            <a:noFill/>
            <a:ln w="12700">
              <a:noFill/>
            </a:ln>
            <a:effectLst/>
          </p:spPr>
          <p:txBody>
            <a:bodyPr wrap="none" rtlCol="0">
              <a:spAutoFit/>
            </a:bodyPr>
            <a:lstStyle/>
            <a:p>
              <a:pPr algn="ctr"/>
              <a:r>
                <a:rPr lang="en-US" sz="1000" b="1">
                  <a:solidFill>
                    <a:schemeClr val="bg1"/>
                  </a:solidFill>
                  <a:latin typeface="+mn-lt"/>
                </a:rPr>
                <a:t>Cowlitz</a:t>
              </a:r>
            </a:p>
            <a:p>
              <a:pPr algn="ctr"/>
              <a:r>
                <a:rPr lang="en-US" sz="1000" b="1" i="1">
                  <a:solidFill>
                    <a:schemeClr val="bg1"/>
                  </a:solidFill>
                  <a:latin typeface="+mn-lt"/>
                </a:rPr>
                <a:t>108,950</a:t>
              </a:r>
            </a:p>
          </p:txBody>
        </p:sp>
        <p:sp>
          <p:nvSpPr>
            <p:cNvPr id="145" name="TextBox 144"/>
            <p:cNvSpPr txBox="1"/>
            <p:nvPr/>
          </p:nvSpPr>
          <p:spPr>
            <a:xfrm>
              <a:off x="4344383" y="5116680"/>
              <a:ext cx="612668" cy="400110"/>
            </a:xfrm>
            <a:prstGeom prst="rect">
              <a:avLst/>
            </a:prstGeom>
            <a:noFill/>
            <a:ln w="12700">
              <a:noFill/>
            </a:ln>
            <a:effectLst/>
          </p:spPr>
          <p:txBody>
            <a:bodyPr wrap="none" rtlCol="0">
              <a:spAutoFit/>
            </a:bodyPr>
            <a:lstStyle/>
            <a:p>
              <a:pPr algn="ctr"/>
              <a:r>
                <a:rPr lang="en-US" sz="1000" b="1">
                  <a:solidFill>
                    <a:schemeClr val="tx1"/>
                  </a:solidFill>
                  <a:latin typeface="+mn-lt"/>
                </a:rPr>
                <a:t>Clark*</a:t>
              </a:r>
            </a:p>
            <a:p>
              <a:pPr algn="ctr"/>
              <a:r>
                <a:rPr lang="en-US" sz="1000" b="1" i="1">
                  <a:solidFill>
                    <a:schemeClr val="tx1"/>
                  </a:solidFill>
                  <a:latin typeface="+mn-lt"/>
                </a:rPr>
                <a:t>488,500</a:t>
              </a:r>
            </a:p>
          </p:txBody>
        </p:sp>
        <p:sp>
          <p:nvSpPr>
            <p:cNvPr id="146" name="TextBox 145"/>
            <p:cNvSpPr txBox="1"/>
            <p:nvPr/>
          </p:nvSpPr>
          <p:spPr>
            <a:xfrm>
              <a:off x="4862327" y="4696931"/>
              <a:ext cx="699230" cy="400110"/>
            </a:xfrm>
            <a:prstGeom prst="rect">
              <a:avLst/>
            </a:prstGeom>
            <a:noFill/>
            <a:ln w="12700">
              <a:noFill/>
            </a:ln>
            <a:effectLst/>
          </p:spPr>
          <p:txBody>
            <a:bodyPr wrap="none" rtlCol="0">
              <a:spAutoFit/>
            </a:bodyPr>
            <a:lstStyle/>
            <a:p>
              <a:pPr algn="ctr"/>
              <a:r>
                <a:rPr lang="en-US" sz="1000" b="1">
                  <a:solidFill>
                    <a:schemeClr val="bg1"/>
                  </a:solidFill>
                  <a:latin typeface="+mn-lt"/>
                </a:rPr>
                <a:t>Skamania</a:t>
              </a:r>
            </a:p>
            <a:p>
              <a:pPr algn="ctr"/>
              <a:r>
                <a:rPr lang="en-US" sz="1000" b="1" i="1">
                  <a:solidFill>
                    <a:schemeClr val="bg1"/>
                  </a:solidFill>
                  <a:latin typeface="+mn-lt"/>
                </a:rPr>
                <a:t>12,060</a:t>
              </a:r>
            </a:p>
          </p:txBody>
        </p:sp>
        <p:sp>
          <p:nvSpPr>
            <p:cNvPr id="147" name="TextBox 146"/>
            <p:cNvSpPr txBox="1"/>
            <p:nvPr/>
          </p:nvSpPr>
          <p:spPr>
            <a:xfrm>
              <a:off x="5717192" y="5037936"/>
              <a:ext cx="617477" cy="400110"/>
            </a:xfrm>
            <a:prstGeom prst="rect">
              <a:avLst/>
            </a:prstGeom>
            <a:noFill/>
            <a:ln w="12700">
              <a:noFill/>
            </a:ln>
            <a:effectLst/>
          </p:spPr>
          <p:txBody>
            <a:bodyPr wrap="none" rtlCol="0">
              <a:spAutoFit/>
            </a:bodyPr>
            <a:lstStyle/>
            <a:p>
              <a:pPr algn="ctr"/>
              <a:r>
                <a:rPr lang="en-US" sz="1000" b="1">
                  <a:solidFill>
                    <a:schemeClr val="bg1"/>
                  </a:solidFill>
                  <a:latin typeface="+mn-lt"/>
                </a:rPr>
                <a:t>Klickitat</a:t>
              </a:r>
            </a:p>
            <a:p>
              <a:pPr algn="ctr"/>
              <a:r>
                <a:rPr lang="en-US" sz="1000" b="1" i="1">
                  <a:solidFill>
                    <a:schemeClr val="bg1"/>
                  </a:solidFill>
                  <a:latin typeface="+mn-lt"/>
                </a:rPr>
                <a:t>22,430</a:t>
              </a:r>
            </a:p>
          </p:txBody>
        </p:sp>
        <p:sp>
          <p:nvSpPr>
            <p:cNvPr id="148" name="TextBox 147"/>
            <p:cNvSpPr txBox="1"/>
            <p:nvPr/>
          </p:nvSpPr>
          <p:spPr>
            <a:xfrm>
              <a:off x="4140334" y="2132265"/>
              <a:ext cx="546945" cy="400110"/>
            </a:xfrm>
            <a:prstGeom prst="rect">
              <a:avLst/>
            </a:prstGeom>
            <a:noFill/>
            <a:ln w="12700">
              <a:noFill/>
            </a:ln>
            <a:effectLst/>
          </p:spPr>
          <p:txBody>
            <a:bodyPr wrap="none" rtlCol="0">
              <a:spAutoFit/>
            </a:bodyPr>
            <a:lstStyle/>
            <a:p>
              <a:pPr algn="ctr"/>
              <a:r>
                <a:rPr lang="en-US" sz="1000" b="1">
                  <a:solidFill>
                    <a:schemeClr val="tx1"/>
                  </a:solidFill>
                  <a:latin typeface="+mn-lt"/>
                </a:rPr>
                <a:t>Island</a:t>
              </a:r>
            </a:p>
            <a:p>
              <a:pPr algn="ctr"/>
              <a:r>
                <a:rPr lang="en-US" sz="1000" b="1" i="1">
                  <a:solidFill>
                    <a:schemeClr val="tx1"/>
                  </a:solidFill>
                  <a:latin typeface="+mn-lt"/>
                </a:rPr>
                <a:t>84,820</a:t>
              </a:r>
            </a:p>
          </p:txBody>
        </p:sp>
        <p:sp>
          <p:nvSpPr>
            <p:cNvPr id="149" name="TextBox 148"/>
            <p:cNvSpPr txBox="1"/>
            <p:nvPr/>
          </p:nvSpPr>
          <p:spPr>
            <a:xfrm>
              <a:off x="3198677" y="2395858"/>
              <a:ext cx="577402" cy="400110"/>
            </a:xfrm>
            <a:prstGeom prst="rect">
              <a:avLst/>
            </a:prstGeom>
            <a:noFill/>
            <a:ln w="12700">
              <a:noFill/>
            </a:ln>
            <a:effectLst/>
          </p:spPr>
          <p:txBody>
            <a:bodyPr wrap="none" rtlCol="0">
              <a:spAutoFit/>
            </a:bodyPr>
            <a:lstStyle/>
            <a:p>
              <a:pPr algn="ctr"/>
              <a:r>
                <a:rPr lang="en-US" sz="1000" b="1">
                  <a:solidFill>
                    <a:schemeClr val="bg1"/>
                  </a:solidFill>
                  <a:latin typeface="+mn-lt"/>
                </a:rPr>
                <a:t>Clallam</a:t>
              </a:r>
            </a:p>
            <a:p>
              <a:pPr algn="ctr"/>
              <a:r>
                <a:rPr lang="en-US" sz="1000" b="1" i="1">
                  <a:solidFill>
                    <a:schemeClr val="bg1"/>
                  </a:solidFill>
                  <a:latin typeface="+mn-lt"/>
                </a:rPr>
                <a:t>76,010</a:t>
              </a:r>
            </a:p>
          </p:txBody>
        </p:sp>
        <p:sp>
          <p:nvSpPr>
            <p:cNvPr id="150" name="TextBox 149"/>
            <p:cNvSpPr txBox="1"/>
            <p:nvPr/>
          </p:nvSpPr>
          <p:spPr>
            <a:xfrm>
              <a:off x="3254513" y="2784667"/>
              <a:ext cx="678391" cy="400110"/>
            </a:xfrm>
            <a:prstGeom prst="rect">
              <a:avLst/>
            </a:prstGeom>
            <a:noFill/>
            <a:ln w="12700">
              <a:noFill/>
            </a:ln>
            <a:effectLst/>
          </p:spPr>
          <p:txBody>
            <a:bodyPr wrap="none" rtlCol="0">
              <a:spAutoFit/>
            </a:bodyPr>
            <a:lstStyle/>
            <a:p>
              <a:pPr algn="ctr"/>
              <a:r>
                <a:rPr lang="en-US" sz="1000" b="1">
                  <a:solidFill>
                    <a:schemeClr val="bg1"/>
                  </a:solidFill>
                  <a:latin typeface="+mn-lt"/>
                </a:rPr>
                <a:t>Jefferson</a:t>
              </a:r>
            </a:p>
            <a:p>
              <a:pPr algn="ctr"/>
              <a:r>
                <a:rPr lang="en-US" sz="1000" b="1" i="1">
                  <a:solidFill>
                    <a:schemeClr val="bg1"/>
                  </a:solidFill>
                  <a:latin typeface="+mn-lt"/>
                </a:rPr>
                <a:t>31,900</a:t>
              </a:r>
            </a:p>
          </p:txBody>
        </p:sp>
        <p:sp>
          <p:nvSpPr>
            <p:cNvPr id="151" name="TextBox 150"/>
            <p:cNvSpPr txBox="1"/>
            <p:nvPr/>
          </p:nvSpPr>
          <p:spPr>
            <a:xfrm>
              <a:off x="3265648" y="3196716"/>
              <a:ext cx="554959" cy="553998"/>
            </a:xfrm>
            <a:prstGeom prst="rect">
              <a:avLst/>
            </a:prstGeom>
            <a:noFill/>
            <a:ln w="12700">
              <a:noFill/>
            </a:ln>
            <a:effectLst/>
          </p:spPr>
          <p:txBody>
            <a:bodyPr wrap="none" rtlCol="0">
              <a:spAutoFit/>
            </a:bodyPr>
            <a:lstStyle/>
            <a:p>
              <a:pPr algn="ctr"/>
              <a:r>
                <a:rPr lang="en-US" sz="1000" b="1">
                  <a:solidFill>
                    <a:schemeClr val="bg1"/>
                  </a:solidFill>
                  <a:latin typeface="+mn-lt"/>
                </a:rPr>
                <a:t>Grays</a:t>
              </a:r>
            </a:p>
            <a:p>
              <a:pPr algn="ctr"/>
              <a:r>
                <a:rPr lang="en-US" sz="1000" b="1">
                  <a:solidFill>
                    <a:schemeClr val="bg1"/>
                  </a:solidFill>
                  <a:latin typeface="+mn-lt"/>
                </a:rPr>
                <a:t>Harbor</a:t>
              </a:r>
            </a:p>
            <a:p>
              <a:pPr algn="ctr"/>
              <a:r>
                <a:rPr lang="en-US" sz="1000" b="1" i="1">
                  <a:solidFill>
                    <a:schemeClr val="bg1"/>
                  </a:solidFill>
                  <a:latin typeface="+mn-lt"/>
                </a:rPr>
                <a:t>74,160</a:t>
              </a:r>
            </a:p>
          </p:txBody>
        </p:sp>
        <p:sp>
          <p:nvSpPr>
            <p:cNvPr id="152" name="TextBox 151"/>
            <p:cNvSpPr txBox="1"/>
            <p:nvPr/>
          </p:nvSpPr>
          <p:spPr>
            <a:xfrm>
              <a:off x="3424934" y="4135264"/>
              <a:ext cx="546945" cy="400110"/>
            </a:xfrm>
            <a:prstGeom prst="rect">
              <a:avLst/>
            </a:prstGeom>
            <a:noFill/>
            <a:ln w="12700">
              <a:noFill/>
            </a:ln>
            <a:effectLst/>
          </p:spPr>
          <p:txBody>
            <a:bodyPr wrap="none" rtlCol="0">
              <a:spAutoFit/>
            </a:bodyPr>
            <a:lstStyle/>
            <a:p>
              <a:pPr algn="ctr"/>
              <a:r>
                <a:rPr lang="en-US" sz="1000" b="1">
                  <a:solidFill>
                    <a:schemeClr val="bg1"/>
                  </a:solidFill>
                  <a:latin typeface="+mn-lt"/>
                </a:rPr>
                <a:t>Pacific</a:t>
              </a:r>
            </a:p>
            <a:p>
              <a:pPr algn="ctr"/>
              <a:r>
                <a:rPr lang="en-US" sz="1000" b="1" i="1">
                  <a:solidFill>
                    <a:schemeClr val="bg1"/>
                  </a:solidFill>
                  <a:latin typeface="+mn-lt"/>
                </a:rPr>
                <a:t>21,640</a:t>
              </a:r>
            </a:p>
          </p:txBody>
        </p:sp>
        <p:sp>
          <p:nvSpPr>
            <p:cNvPr id="153" name="TextBox 152"/>
            <p:cNvSpPr txBox="1"/>
            <p:nvPr/>
          </p:nvSpPr>
          <p:spPr>
            <a:xfrm>
              <a:off x="3286406" y="4616830"/>
              <a:ext cx="822661" cy="400110"/>
            </a:xfrm>
            <a:prstGeom prst="rect">
              <a:avLst/>
            </a:prstGeom>
            <a:noFill/>
            <a:ln w="12700">
              <a:noFill/>
            </a:ln>
            <a:effectLst/>
          </p:spPr>
          <p:txBody>
            <a:bodyPr wrap="none" rtlCol="0">
              <a:spAutoFit/>
            </a:bodyPr>
            <a:lstStyle/>
            <a:p>
              <a:pPr algn="ctr"/>
              <a:r>
                <a:rPr lang="en-US" sz="1000" b="1">
                  <a:solidFill>
                    <a:schemeClr val="tx1"/>
                  </a:solidFill>
                  <a:latin typeface="+mn-lt"/>
                </a:rPr>
                <a:t>Wahkiakum</a:t>
              </a:r>
            </a:p>
            <a:p>
              <a:pPr algn="ctr"/>
              <a:r>
                <a:rPr lang="en-US" sz="1000" b="1" i="1">
                  <a:solidFill>
                    <a:schemeClr val="tx1"/>
                  </a:solidFill>
                  <a:latin typeface="+mn-lt"/>
                </a:rPr>
                <a:t>4,190</a:t>
              </a:r>
            </a:p>
          </p:txBody>
        </p:sp>
        <p:sp>
          <p:nvSpPr>
            <p:cNvPr id="154" name="TextBox 153"/>
            <p:cNvSpPr txBox="1"/>
            <p:nvPr/>
          </p:nvSpPr>
          <p:spPr>
            <a:xfrm>
              <a:off x="4027909" y="3761665"/>
              <a:ext cx="678391" cy="400110"/>
            </a:xfrm>
            <a:prstGeom prst="rect">
              <a:avLst/>
            </a:prstGeom>
            <a:noFill/>
            <a:ln w="12700">
              <a:noFill/>
            </a:ln>
            <a:effectLst/>
          </p:spPr>
          <p:txBody>
            <a:bodyPr wrap="none" rtlCol="0">
              <a:spAutoFit/>
            </a:bodyPr>
            <a:lstStyle/>
            <a:p>
              <a:pPr algn="ctr"/>
              <a:r>
                <a:rPr lang="en-US" sz="1000" b="1">
                  <a:solidFill>
                    <a:schemeClr val="bg1"/>
                  </a:solidFill>
                  <a:latin typeface="+mn-lt"/>
                </a:rPr>
                <a:t>Thurston</a:t>
              </a:r>
            </a:p>
            <a:p>
              <a:pPr algn="ctr"/>
              <a:r>
                <a:rPr lang="en-US" sz="1000" b="1" i="1">
                  <a:solidFill>
                    <a:schemeClr val="bg1"/>
                  </a:solidFill>
                  <a:latin typeface="+mn-lt"/>
                </a:rPr>
                <a:t>285,800</a:t>
              </a:r>
            </a:p>
          </p:txBody>
        </p:sp>
        <p:sp>
          <p:nvSpPr>
            <p:cNvPr id="155" name="TextBox 154"/>
            <p:cNvSpPr txBox="1"/>
            <p:nvPr/>
          </p:nvSpPr>
          <p:spPr>
            <a:xfrm>
              <a:off x="3792122" y="3351925"/>
              <a:ext cx="548547" cy="400110"/>
            </a:xfrm>
            <a:prstGeom prst="rect">
              <a:avLst/>
            </a:prstGeom>
            <a:noFill/>
            <a:ln w="12700">
              <a:noFill/>
            </a:ln>
            <a:effectLst/>
          </p:spPr>
          <p:txBody>
            <a:bodyPr wrap="none" rtlCol="0">
              <a:spAutoFit/>
            </a:bodyPr>
            <a:lstStyle/>
            <a:p>
              <a:pPr algn="ctr"/>
              <a:r>
                <a:rPr lang="en-US" sz="1000" b="1">
                  <a:solidFill>
                    <a:schemeClr val="bg1"/>
                  </a:solidFill>
                  <a:latin typeface="+mn-lt"/>
                </a:rPr>
                <a:t>Mason</a:t>
              </a:r>
            </a:p>
            <a:p>
              <a:pPr algn="ctr"/>
              <a:r>
                <a:rPr lang="en-US" sz="1000" b="1" i="1">
                  <a:solidFill>
                    <a:schemeClr val="bg1"/>
                  </a:solidFill>
                  <a:latin typeface="+mn-lt"/>
                </a:rPr>
                <a:t>64,980</a:t>
              </a:r>
            </a:p>
          </p:txBody>
        </p:sp>
        <p:sp>
          <p:nvSpPr>
            <p:cNvPr id="156" name="TextBox 155"/>
            <p:cNvSpPr txBox="1"/>
            <p:nvPr/>
          </p:nvSpPr>
          <p:spPr>
            <a:xfrm>
              <a:off x="5926856" y="4329870"/>
              <a:ext cx="612668" cy="400110"/>
            </a:xfrm>
            <a:prstGeom prst="rect">
              <a:avLst/>
            </a:prstGeom>
            <a:noFill/>
            <a:ln w="12700">
              <a:noFill/>
            </a:ln>
            <a:effectLst/>
          </p:spPr>
          <p:txBody>
            <a:bodyPr wrap="none" rtlCol="0">
              <a:spAutoFit/>
            </a:bodyPr>
            <a:lstStyle/>
            <a:p>
              <a:pPr algn="ctr"/>
              <a:r>
                <a:rPr lang="en-US" sz="1000" b="1">
                  <a:solidFill>
                    <a:schemeClr val="tx1"/>
                  </a:solidFill>
                  <a:latin typeface="+mn-lt"/>
                </a:rPr>
                <a:t>Yakima</a:t>
              </a:r>
            </a:p>
            <a:p>
              <a:pPr algn="ctr"/>
              <a:r>
                <a:rPr lang="en-US" sz="1000" b="1" i="1">
                  <a:solidFill>
                    <a:schemeClr val="tx1"/>
                  </a:solidFill>
                  <a:latin typeface="+mn-lt"/>
                </a:rPr>
                <a:t>255,950</a:t>
              </a:r>
            </a:p>
          </p:txBody>
        </p:sp>
        <p:sp>
          <p:nvSpPr>
            <p:cNvPr id="157" name="TextBox 156"/>
            <p:cNvSpPr txBox="1"/>
            <p:nvPr/>
          </p:nvSpPr>
          <p:spPr>
            <a:xfrm>
              <a:off x="5949158" y="3526200"/>
              <a:ext cx="567783" cy="400110"/>
            </a:xfrm>
            <a:prstGeom prst="rect">
              <a:avLst/>
            </a:prstGeom>
            <a:noFill/>
            <a:ln w="12700">
              <a:noFill/>
            </a:ln>
            <a:effectLst/>
          </p:spPr>
          <p:txBody>
            <a:bodyPr wrap="none" rtlCol="0">
              <a:spAutoFit/>
            </a:bodyPr>
            <a:lstStyle/>
            <a:p>
              <a:pPr algn="ctr"/>
              <a:r>
                <a:rPr lang="en-US" sz="1000" b="1">
                  <a:solidFill>
                    <a:schemeClr val="tx1"/>
                  </a:solidFill>
                  <a:latin typeface="+mn-lt"/>
                </a:rPr>
                <a:t>Kittitas</a:t>
              </a:r>
            </a:p>
            <a:p>
              <a:pPr algn="ctr"/>
              <a:r>
                <a:rPr lang="en-US" sz="1000" b="1" i="1">
                  <a:solidFill>
                    <a:schemeClr val="tx1"/>
                  </a:solidFill>
                  <a:latin typeface="+mn-lt"/>
                </a:rPr>
                <a:t>46,570</a:t>
              </a:r>
            </a:p>
          </p:txBody>
        </p:sp>
        <p:sp>
          <p:nvSpPr>
            <p:cNvPr id="158" name="TextBox 157"/>
            <p:cNvSpPr txBox="1"/>
            <p:nvPr/>
          </p:nvSpPr>
          <p:spPr>
            <a:xfrm>
              <a:off x="6020848" y="2901687"/>
              <a:ext cx="548547" cy="400110"/>
            </a:xfrm>
            <a:prstGeom prst="rect">
              <a:avLst/>
            </a:prstGeom>
            <a:noFill/>
            <a:ln w="12700">
              <a:noFill/>
            </a:ln>
            <a:effectLst/>
          </p:spPr>
          <p:txBody>
            <a:bodyPr wrap="none" rtlCol="0">
              <a:spAutoFit/>
            </a:bodyPr>
            <a:lstStyle/>
            <a:p>
              <a:pPr algn="ctr">
                <a:spcBef>
                  <a:spcPts val="200"/>
                </a:spcBef>
              </a:pPr>
              <a:r>
                <a:rPr lang="en-US" sz="1000" b="1">
                  <a:solidFill>
                    <a:schemeClr val="bg1"/>
                  </a:solidFill>
                  <a:latin typeface="+mn-lt"/>
                </a:rPr>
                <a:t>Chelan</a:t>
              </a:r>
            </a:p>
            <a:p>
              <a:pPr algn="ctr"/>
              <a:r>
                <a:rPr lang="en-US" sz="1000" b="1" i="1">
                  <a:solidFill>
                    <a:schemeClr val="bg1"/>
                  </a:solidFill>
                  <a:latin typeface="+mn-lt"/>
                </a:rPr>
                <a:t>78,420</a:t>
              </a:r>
            </a:p>
          </p:txBody>
        </p:sp>
        <p:sp>
          <p:nvSpPr>
            <p:cNvPr id="159" name="TextBox 158"/>
            <p:cNvSpPr txBox="1"/>
            <p:nvPr/>
          </p:nvSpPr>
          <p:spPr>
            <a:xfrm>
              <a:off x="6661321" y="2920493"/>
              <a:ext cx="612668" cy="400110"/>
            </a:xfrm>
            <a:prstGeom prst="rect">
              <a:avLst/>
            </a:prstGeom>
            <a:noFill/>
            <a:ln w="12700">
              <a:noFill/>
            </a:ln>
            <a:effectLst/>
          </p:spPr>
          <p:txBody>
            <a:bodyPr wrap="none" rtlCol="0">
              <a:spAutoFit/>
            </a:bodyPr>
            <a:lstStyle/>
            <a:p>
              <a:pPr algn="ctr">
                <a:spcBef>
                  <a:spcPts val="200"/>
                </a:spcBef>
              </a:pPr>
              <a:r>
                <a:rPr lang="en-US" sz="1000" b="1">
                  <a:solidFill>
                    <a:schemeClr val="bg1"/>
                  </a:solidFill>
                  <a:latin typeface="+mn-lt"/>
                </a:rPr>
                <a:t>Douglas</a:t>
              </a:r>
            </a:p>
            <a:p>
              <a:pPr algn="ctr"/>
              <a:r>
                <a:rPr lang="en-US" sz="1000" b="1" i="1">
                  <a:solidFill>
                    <a:schemeClr val="bg1"/>
                  </a:solidFill>
                  <a:latin typeface="+mn-lt"/>
                </a:rPr>
                <a:t>42,820</a:t>
              </a:r>
            </a:p>
          </p:txBody>
        </p:sp>
        <p:sp>
          <p:nvSpPr>
            <p:cNvPr id="160" name="TextBox 159"/>
            <p:cNvSpPr txBox="1"/>
            <p:nvPr/>
          </p:nvSpPr>
          <p:spPr>
            <a:xfrm>
              <a:off x="6354099" y="2660578"/>
              <a:ext cx="1091966" cy="246221"/>
            </a:xfrm>
            <a:prstGeom prst="rect">
              <a:avLst/>
            </a:prstGeom>
            <a:noFill/>
            <a:ln w="12700">
              <a:noFill/>
            </a:ln>
            <a:effectLst/>
          </p:spPr>
          <p:txBody>
            <a:bodyPr wrap="none" rtlCol="0">
              <a:spAutoFit/>
            </a:bodyPr>
            <a:lstStyle/>
            <a:p>
              <a:pPr algn="ctr">
                <a:spcBef>
                  <a:spcPts val="200"/>
                </a:spcBef>
              </a:pPr>
              <a:r>
                <a:rPr lang="en-US" sz="1000" b="1">
                  <a:solidFill>
                    <a:schemeClr val="bg1"/>
                  </a:solidFill>
                  <a:latin typeface="+mn-lt"/>
                </a:rPr>
                <a:t>(Chelan-Douglas)</a:t>
              </a:r>
            </a:p>
          </p:txBody>
        </p:sp>
        <p:sp>
          <p:nvSpPr>
            <p:cNvPr id="161" name="TextBox 160"/>
            <p:cNvSpPr txBox="1"/>
            <p:nvPr/>
          </p:nvSpPr>
          <p:spPr>
            <a:xfrm>
              <a:off x="6644692" y="1784449"/>
              <a:ext cx="744114" cy="400110"/>
            </a:xfrm>
            <a:prstGeom prst="rect">
              <a:avLst/>
            </a:prstGeom>
            <a:noFill/>
            <a:ln w="12700">
              <a:noFill/>
            </a:ln>
            <a:effectLst/>
          </p:spPr>
          <p:txBody>
            <a:bodyPr wrap="none" rtlCol="0">
              <a:spAutoFit/>
            </a:bodyPr>
            <a:lstStyle/>
            <a:p>
              <a:pPr algn="ctr">
                <a:spcBef>
                  <a:spcPts val="200"/>
                </a:spcBef>
              </a:pPr>
              <a:r>
                <a:rPr lang="en-US" sz="1000" b="1">
                  <a:solidFill>
                    <a:schemeClr val="tx1"/>
                  </a:solidFill>
                  <a:latin typeface="+mn-lt"/>
                </a:rPr>
                <a:t>Okanogan</a:t>
              </a:r>
            </a:p>
            <a:p>
              <a:pPr algn="ctr"/>
              <a:r>
                <a:rPr lang="en-US" sz="1000" b="1" i="1">
                  <a:solidFill>
                    <a:schemeClr val="tx1"/>
                  </a:solidFill>
                  <a:latin typeface="+mn-lt"/>
                </a:rPr>
                <a:t>42,730</a:t>
              </a:r>
            </a:p>
          </p:txBody>
        </p:sp>
        <p:sp>
          <p:nvSpPr>
            <p:cNvPr id="162" name="TextBox 161"/>
            <p:cNvSpPr txBox="1"/>
            <p:nvPr/>
          </p:nvSpPr>
          <p:spPr>
            <a:xfrm>
              <a:off x="6934331" y="4665956"/>
              <a:ext cx="612668" cy="400110"/>
            </a:xfrm>
            <a:prstGeom prst="rect">
              <a:avLst/>
            </a:prstGeom>
            <a:noFill/>
            <a:ln w="12700">
              <a:noFill/>
            </a:ln>
            <a:effectLst/>
          </p:spPr>
          <p:txBody>
            <a:bodyPr wrap="none" rtlCol="0">
              <a:spAutoFit/>
            </a:bodyPr>
            <a:lstStyle/>
            <a:p>
              <a:pPr algn="ctr">
                <a:spcBef>
                  <a:spcPts val="200"/>
                </a:spcBef>
              </a:pPr>
              <a:r>
                <a:rPr lang="en-US" sz="1000" b="1">
                  <a:solidFill>
                    <a:schemeClr val="bg1"/>
                  </a:solidFill>
                  <a:latin typeface="+mn-lt"/>
                </a:rPr>
                <a:t>Benton</a:t>
              </a:r>
            </a:p>
            <a:p>
              <a:pPr algn="ctr"/>
              <a:r>
                <a:rPr lang="en-US" sz="1000" b="1" i="1">
                  <a:solidFill>
                    <a:schemeClr val="bg1"/>
                  </a:solidFill>
                  <a:latin typeface="+mn-lt"/>
                </a:rPr>
                <a:t>201,800</a:t>
              </a:r>
            </a:p>
          </p:txBody>
        </p:sp>
        <p:sp>
          <p:nvSpPr>
            <p:cNvPr id="163" name="TextBox 162"/>
            <p:cNvSpPr txBox="1"/>
            <p:nvPr/>
          </p:nvSpPr>
          <p:spPr>
            <a:xfrm>
              <a:off x="7391560" y="4376347"/>
              <a:ext cx="614271" cy="400110"/>
            </a:xfrm>
            <a:prstGeom prst="rect">
              <a:avLst/>
            </a:prstGeom>
            <a:noFill/>
            <a:ln w="12700">
              <a:noFill/>
            </a:ln>
            <a:effectLst/>
          </p:spPr>
          <p:txBody>
            <a:bodyPr wrap="none" rtlCol="0">
              <a:spAutoFit/>
            </a:bodyPr>
            <a:lstStyle/>
            <a:p>
              <a:pPr algn="ctr">
                <a:spcBef>
                  <a:spcPts val="200"/>
                </a:spcBef>
              </a:pPr>
              <a:r>
                <a:rPr lang="en-US" sz="1000" b="1">
                  <a:solidFill>
                    <a:schemeClr val="bg1"/>
                  </a:solidFill>
                  <a:latin typeface="+mn-lt"/>
                </a:rPr>
                <a:t>Franklin</a:t>
              </a:r>
            </a:p>
            <a:p>
              <a:pPr algn="ctr"/>
              <a:r>
                <a:rPr lang="en-US" sz="1000" b="1" i="1">
                  <a:solidFill>
                    <a:schemeClr val="bg1"/>
                  </a:solidFill>
                  <a:latin typeface="+mn-lt"/>
                </a:rPr>
                <a:t>94,680</a:t>
              </a:r>
            </a:p>
          </p:txBody>
        </p:sp>
        <p:sp>
          <p:nvSpPr>
            <p:cNvPr id="164" name="TextBox 163"/>
            <p:cNvSpPr txBox="1"/>
            <p:nvPr/>
          </p:nvSpPr>
          <p:spPr>
            <a:xfrm>
              <a:off x="6924794" y="4222169"/>
              <a:ext cx="1120820" cy="246221"/>
            </a:xfrm>
            <a:prstGeom prst="rect">
              <a:avLst/>
            </a:prstGeom>
            <a:noFill/>
            <a:ln w="12700">
              <a:noFill/>
            </a:ln>
            <a:effectLst/>
          </p:spPr>
          <p:txBody>
            <a:bodyPr wrap="none" rtlCol="0">
              <a:spAutoFit/>
            </a:bodyPr>
            <a:lstStyle/>
            <a:p>
              <a:pPr algn="ctr">
                <a:spcBef>
                  <a:spcPts val="200"/>
                </a:spcBef>
              </a:pPr>
              <a:r>
                <a:rPr lang="en-US" sz="1000" b="1">
                  <a:solidFill>
                    <a:schemeClr val="bg1"/>
                  </a:solidFill>
                  <a:latin typeface="+mn-lt"/>
                </a:rPr>
                <a:t>(Benton-Franklin)</a:t>
              </a:r>
            </a:p>
          </p:txBody>
        </p:sp>
        <p:sp>
          <p:nvSpPr>
            <p:cNvPr id="165" name="TextBox 164"/>
            <p:cNvSpPr txBox="1"/>
            <p:nvPr/>
          </p:nvSpPr>
          <p:spPr>
            <a:xfrm>
              <a:off x="6998731" y="3458303"/>
              <a:ext cx="546945" cy="400110"/>
            </a:xfrm>
            <a:prstGeom prst="rect">
              <a:avLst/>
            </a:prstGeom>
            <a:noFill/>
            <a:ln w="12700">
              <a:noFill/>
            </a:ln>
            <a:effectLst/>
          </p:spPr>
          <p:txBody>
            <a:bodyPr wrap="none" rtlCol="0">
              <a:spAutoFit/>
            </a:bodyPr>
            <a:lstStyle/>
            <a:p>
              <a:pPr algn="ctr">
                <a:spcBef>
                  <a:spcPts val="200"/>
                </a:spcBef>
              </a:pPr>
              <a:r>
                <a:rPr lang="en-US" sz="1000" b="1">
                  <a:solidFill>
                    <a:schemeClr val="tx1"/>
                  </a:solidFill>
                  <a:latin typeface="+mn-lt"/>
                </a:rPr>
                <a:t>Grant</a:t>
              </a:r>
            </a:p>
            <a:p>
              <a:pPr algn="ctr"/>
              <a:r>
                <a:rPr lang="en-US" sz="1000" b="1" i="1">
                  <a:solidFill>
                    <a:schemeClr val="tx1"/>
                  </a:solidFill>
                  <a:latin typeface="+mn-lt"/>
                </a:rPr>
                <a:t>98,740</a:t>
              </a:r>
            </a:p>
          </p:txBody>
        </p:sp>
        <p:sp>
          <p:nvSpPr>
            <p:cNvPr id="166" name="TextBox 165"/>
            <p:cNvSpPr txBox="1"/>
            <p:nvPr/>
          </p:nvSpPr>
          <p:spPr>
            <a:xfrm>
              <a:off x="7794607" y="1824219"/>
              <a:ext cx="481222" cy="400110"/>
            </a:xfrm>
            <a:prstGeom prst="rect">
              <a:avLst/>
            </a:prstGeom>
            <a:noFill/>
            <a:ln w="12700">
              <a:noFill/>
            </a:ln>
            <a:effectLst/>
          </p:spPr>
          <p:txBody>
            <a:bodyPr wrap="none" rtlCol="0">
              <a:spAutoFit/>
            </a:bodyPr>
            <a:lstStyle/>
            <a:p>
              <a:pPr algn="ctr"/>
              <a:r>
                <a:rPr lang="en-US" sz="1000" b="1">
                  <a:solidFill>
                    <a:schemeClr val="bg1"/>
                  </a:solidFill>
                  <a:latin typeface="+mn-lt"/>
                </a:rPr>
                <a:t>Ferry</a:t>
              </a:r>
            </a:p>
            <a:p>
              <a:pPr algn="ctr"/>
              <a:r>
                <a:rPr lang="en-US" sz="1000" b="1" i="1">
                  <a:solidFill>
                    <a:schemeClr val="bg1"/>
                  </a:solidFill>
                  <a:latin typeface="+mn-lt"/>
                </a:rPr>
                <a:t>7,830</a:t>
              </a:r>
            </a:p>
          </p:txBody>
        </p:sp>
        <p:sp>
          <p:nvSpPr>
            <p:cNvPr id="167" name="TextBox 166"/>
            <p:cNvSpPr txBox="1"/>
            <p:nvPr/>
          </p:nvSpPr>
          <p:spPr>
            <a:xfrm>
              <a:off x="8317548" y="2056634"/>
              <a:ext cx="612668" cy="400110"/>
            </a:xfrm>
            <a:prstGeom prst="rect">
              <a:avLst/>
            </a:prstGeom>
            <a:noFill/>
            <a:ln w="12700">
              <a:noFill/>
            </a:ln>
            <a:effectLst/>
          </p:spPr>
          <p:txBody>
            <a:bodyPr wrap="none" rtlCol="0">
              <a:spAutoFit/>
            </a:bodyPr>
            <a:lstStyle/>
            <a:p>
              <a:pPr algn="ctr"/>
              <a:r>
                <a:rPr lang="en-US" sz="1000" b="1">
                  <a:solidFill>
                    <a:schemeClr val="bg1"/>
                  </a:solidFill>
                  <a:latin typeface="+mn-lt"/>
                </a:rPr>
                <a:t>Stevens</a:t>
              </a:r>
            </a:p>
            <a:p>
              <a:pPr algn="ctr"/>
              <a:r>
                <a:rPr lang="en-US" sz="1000" b="1" i="1">
                  <a:solidFill>
                    <a:schemeClr val="bg1"/>
                  </a:solidFill>
                  <a:latin typeface="+mn-lt"/>
                </a:rPr>
                <a:t>45,570</a:t>
              </a:r>
            </a:p>
          </p:txBody>
        </p:sp>
        <p:sp>
          <p:nvSpPr>
            <p:cNvPr id="168" name="TextBox 167"/>
            <p:cNvSpPr txBox="1"/>
            <p:nvPr/>
          </p:nvSpPr>
          <p:spPr>
            <a:xfrm>
              <a:off x="8817948" y="1737195"/>
              <a:ext cx="546945" cy="553998"/>
            </a:xfrm>
            <a:prstGeom prst="rect">
              <a:avLst/>
            </a:prstGeom>
            <a:noFill/>
            <a:ln w="12700">
              <a:noFill/>
            </a:ln>
            <a:effectLst/>
          </p:spPr>
          <p:txBody>
            <a:bodyPr wrap="none" rtlCol="0">
              <a:spAutoFit/>
            </a:bodyPr>
            <a:lstStyle/>
            <a:p>
              <a:pPr algn="ctr"/>
              <a:r>
                <a:rPr lang="en-US" sz="1000" b="1">
                  <a:solidFill>
                    <a:schemeClr val="bg1"/>
                  </a:solidFill>
                  <a:latin typeface="+mn-lt"/>
                </a:rPr>
                <a:t>Pend</a:t>
              </a:r>
            </a:p>
            <a:p>
              <a:pPr algn="ctr"/>
              <a:r>
                <a:rPr lang="en-US" sz="1000" b="1">
                  <a:solidFill>
                    <a:schemeClr val="bg1"/>
                  </a:solidFill>
                  <a:latin typeface="+mn-lt"/>
                </a:rPr>
                <a:t>Oreille</a:t>
              </a:r>
            </a:p>
            <a:p>
              <a:pPr algn="ctr"/>
              <a:r>
                <a:rPr lang="en-US" sz="1000" b="1" i="1">
                  <a:solidFill>
                    <a:schemeClr val="bg1"/>
                  </a:solidFill>
                  <a:latin typeface="+mn-lt"/>
                </a:rPr>
                <a:t>13,740</a:t>
              </a:r>
            </a:p>
          </p:txBody>
        </p:sp>
        <p:sp>
          <p:nvSpPr>
            <p:cNvPr id="169" name="TextBox 168"/>
            <p:cNvSpPr txBox="1"/>
            <p:nvPr/>
          </p:nvSpPr>
          <p:spPr>
            <a:xfrm>
              <a:off x="7884284" y="2950022"/>
              <a:ext cx="562975" cy="400110"/>
            </a:xfrm>
            <a:prstGeom prst="rect">
              <a:avLst/>
            </a:prstGeom>
            <a:noFill/>
            <a:ln w="12700">
              <a:noFill/>
            </a:ln>
            <a:effectLst/>
          </p:spPr>
          <p:txBody>
            <a:bodyPr wrap="none" rtlCol="0">
              <a:spAutoFit/>
            </a:bodyPr>
            <a:lstStyle/>
            <a:p>
              <a:pPr algn="ctr">
                <a:spcBef>
                  <a:spcPts val="200"/>
                </a:spcBef>
              </a:pPr>
              <a:r>
                <a:rPr lang="en-US" sz="1000" b="1">
                  <a:solidFill>
                    <a:schemeClr val="tx1"/>
                  </a:solidFill>
                  <a:latin typeface="+mn-lt"/>
                </a:rPr>
                <a:t>Lincoln</a:t>
              </a:r>
            </a:p>
            <a:p>
              <a:pPr algn="ctr"/>
              <a:r>
                <a:rPr lang="en-US" sz="1000" b="1" i="1">
                  <a:solidFill>
                    <a:schemeClr val="tx1"/>
                  </a:solidFill>
                  <a:latin typeface="+mn-lt"/>
                </a:rPr>
                <a:t>10,960</a:t>
              </a:r>
            </a:p>
          </p:txBody>
        </p:sp>
        <p:sp>
          <p:nvSpPr>
            <p:cNvPr id="170" name="TextBox 169"/>
            <p:cNvSpPr txBox="1"/>
            <p:nvPr/>
          </p:nvSpPr>
          <p:spPr>
            <a:xfrm>
              <a:off x="8673581" y="2927653"/>
              <a:ext cx="639919" cy="400110"/>
            </a:xfrm>
            <a:prstGeom prst="rect">
              <a:avLst/>
            </a:prstGeom>
            <a:noFill/>
            <a:ln w="12700">
              <a:noFill/>
            </a:ln>
            <a:effectLst/>
          </p:spPr>
          <p:txBody>
            <a:bodyPr wrap="none" rtlCol="0">
              <a:spAutoFit/>
            </a:bodyPr>
            <a:lstStyle/>
            <a:p>
              <a:pPr algn="ctr">
                <a:spcBef>
                  <a:spcPts val="200"/>
                </a:spcBef>
              </a:pPr>
              <a:r>
                <a:rPr lang="en-US" sz="1000" b="1">
                  <a:solidFill>
                    <a:schemeClr val="tx1"/>
                  </a:solidFill>
                  <a:latin typeface="+mn-lt"/>
                </a:rPr>
                <a:t>Spokane</a:t>
              </a:r>
            </a:p>
            <a:p>
              <a:pPr algn="ctr"/>
              <a:r>
                <a:rPr lang="en-US" sz="1000" b="1" i="1">
                  <a:solidFill>
                    <a:schemeClr val="tx1"/>
                  </a:solidFill>
                  <a:latin typeface="+mn-lt"/>
                </a:rPr>
                <a:t>515,250</a:t>
              </a:r>
            </a:p>
          </p:txBody>
        </p:sp>
        <p:sp>
          <p:nvSpPr>
            <p:cNvPr id="171" name="TextBox 170"/>
            <p:cNvSpPr txBox="1"/>
            <p:nvPr/>
          </p:nvSpPr>
          <p:spPr>
            <a:xfrm>
              <a:off x="7837717" y="3645638"/>
              <a:ext cx="548547" cy="400110"/>
            </a:xfrm>
            <a:prstGeom prst="rect">
              <a:avLst/>
            </a:prstGeom>
            <a:noFill/>
            <a:ln w="12700">
              <a:noFill/>
            </a:ln>
            <a:effectLst/>
          </p:spPr>
          <p:txBody>
            <a:bodyPr wrap="none" rtlCol="0">
              <a:spAutoFit/>
            </a:bodyPr>
            <a:lstStyle/>
            <a:p>
              <a:pPr algn="ctr">
                <a:spcBef>
                  <a:spcPts val="200"/>
                </a:spcBef>
              </a:pPr>
              <a:r>
                <a:rPr lang="en-US" sz="1000" b="1">
                  <a:solidFill>
                    <a:schemeClr val="bg1"/>
                  </a:solidFill>
                  <a:latin typeface="+mn-lt"/>
                </a:rPr>
                <a:t>Adams</a:t>
              </a:r>
            </a:p>
            <a:p>
              <a:pPr algn="ctr"/>
              <a:r>
                <a:rPr lang="en-US" sz="1000" b="1" i="1">
                  <a:solidFill>
                    <a:schemeClr val="bg1"/>
                  </a:solidFill>
                  <a:latin typeface="+mn-lt"/>
                </a:rPr>
                <a:t>20,150</a:t>
              </a:r>
            </a:p>
          </p:txBody>
        </p:sp>
        <p:sp>
          <p:nvSpPr>
            <p:cNvPr id="172" name="TextBox 171"/>
            <p:cNvSpPr txBox="1"/>
            <p:nvPr/>
          </p:nvSpPr>
          <p:spPr>
            <a:xfrm>
              <a:off x="8598197" y="3654812"/>
              <a:ext cx="683199" cy="400110"/>
            </a:xfrm>
            <a:prstGeom prst="rect">
              <a:avLst/>
            </a:prstGeom>
            <a:noFill/>
            <a:ln w="12700">
              <a:noFill/>
            </a:ln>
            <a:effectLst/>
          </p:spPr>
          <p:txBody>
            <a:bodyPr wrap="none" rtlCol="0">
              <a:spAutoFit/>
            </a:bodyPr>
            <a:lstStyle/>
            <a:p>
              <a:pPr algn="ctr">
                <a:spcBef>
                  <a:spcPts val="200"/>
                </a:spcBef>
              </a:pPr>
              <a:r>
                <a:rPr lang="en-US" sz="1000" b="1">
                  <a:solidFill>
                    <a:schemeClr val="tx1"/>
                  </a:solidFill>
                  <a:latin typeface="+mn-lt"/>
                </a:rPr>
                <a:t>Whitman</a:t>
              </a:r>
            </a:p>
            <a:p>
              <a:pPr algn="ctr"/>
              <a:r>
                <a:rPr lang="en-US" sz="1000" b="1" i="1">
                  <a:solidFill>
                    <a:schemeClr val="tx1"/>
                  </a:solidFill>
                  <a:latin typeface="+mn-lt"/>
                </a:rPr>
                <a:t>50,130</a:t>
              </a:r>
            </a:p>
          </p:txBody>
        </p:sp>
        <p:sp>
          <p:nvSpPr>
            <p:cNvPr id="173" name="TextBox 172"/>
            <p:cNvSpPr txBox="1"/>
            <p:nvPr/>
          </p:nvSpPr>
          <p:spPr>
            <a:xfrm>
              <a:off x="7740267" y="4659530"/>
              <a:ext cx="825867" cy="400110"/>
            </a:xfrm>
            <a:prstGeom prst="rect">
              <a:avLst/>
            </a:prstGeom>
            <a:noFill/>
            <a:ln w="12700">
              <a:noFill/>
            </a:ln>
            <a:effectLst/>
          </p:spPr>
          <p:txBody>
            <a:bodyPr wrap="none" rtlCol="0">
              <a:spAutoFit/>
            </a:bodyPr>
            <a:lstStyle/>
            <a:p>
              <a:pPr algn="ctr">
                <a:spcBef>
                  <a:spcPts val="200"/>
                </a:spcBef>
              </a:pPr>
              <a:r>
                <a:rPr lang="en-US" sz="1000" b="1">
                  <a:solidFill>
                    <a:schemeClr val="bg1"/>
                  </a:solidFill>
                  <a:latin typeface="+mn-lt"/>
                </a:rPr>
                <a:t>Walla Walla</a:t>
              </a:r>
            </a:p>
            <a:p>
              <a:pPr algn="ctr"/>
              <a:r>
                <a:rPr lang="en-US" sz="1000" b="1" i="1">
                  <a:solidFill>
                    <a:schemeClr val="bg1"/>
                  </a:solidFill>
                  <a:latin typeface="+mn-lt"/>
                </a:rPr>
                <a:t>62,200</a:t>
              </a:r>
            </a:p>
          </p:txBody>
        </p:sp>
        <p:sp>
          <p:nvSpPr>
            <p:cNvPr id="174" name="TextBox 173"/>
            <p:cNvSpPr txBox="1"/>
            <p:nvPr/>
          </p:nvSpPr>
          <p:spPr>
            <a:xfrm>
              <a:off x="8414904" y="4542299"/>
              <a:ext cx="689612" cy="400110"/>
            </a:xfrm>
            <a:prstGeom prst="rect">
              <a:avLst/>
            </a:prstGeom>
            <a:noFill/>
            <a:ln w="12700">
              <a:noFill/>
            </a:ln>
            <a:effectLst/>
          </p:spPr>
          <p:txBody>
            <a:bodyPr wrap="none" rtlCol="0">
              <a:spAutoFit/>
            </a:bodyPr>
            <a:lstStyle/>
            <a:p>
              <a:pPr algn="ctr">
                <a:spcBef>
                  <a:spcPts val="200"/>
                </a:spcBef>
              </a:pPr>
              <a:r>
                <a:rPr lang="en-US" sz="1000" b="1">
                  <a:solidFill>
                    <a:schemeClr val="tx1"/>
                  </a:solidFill>
                  <a:latin typeface="+mn-lt"/>
                </a:rPr>
                <a:t>Columbia</a:t>
              </a:r>
            </a:p>
            <a:p>
              <a:pPr algn="ctr"/>
              <a:r>
                <a:rPr lang="en-US" sz="1000" b="1" i="1">
                  <a:solidFill>
                    <a:schemeClr val="tx1"/>
                  </a:solidFill>
                  <a:latin typeface="+mn-lt"/>
                </a:rPr>
                <a:t>4,160</a:t>
              </a:r>
            </a:p>
          </p:txBody>
        </p:sp>
        <p:sp>
          <p:nvSpPr>
            <p:cNvPr id="175" name="TextBox 174"/>
            <p:cNvSpPr txBox="1"/>
            <p:nvPr/>
          </p:nvSpPr>
          <p:spPr>
            <a:xfrm>
              <a:off x="8655906" y="4193626"/>
              <a:ext cx="611065" cy="400110"/>
            </a:xfrm>
            <a:prstGeom prst="rect">
              <a:avLst/>
            </a:prstGeom>
            <a:noFill/>
            <a:ln w="12700">
              <a:noFill/>
            </a:ln>
            <a:effectLst/>
          </p:spPr>
          <p:txBody>
            <a:bodyPr wrap="none" rtlCol="0">
              <a:spAutoFit/>
            </a:bodyPr>
            <a:lstStyle/>
            <a:p>
              <a:pPr algn="ctr">
                <a:spcBef>
                  <a:spcPts val="200"/>
                </a:spcBef>
              </a:pPr>
              <a:r>
                <a:rPr lang="en-US" sz="1000" b="1">
                  <a:solidFill>
                    <a:schemeClr val="tx1"/>
                  </a:solidFill>
                  <a:latin typeface="+mn-lt"/>
                </a:rPr>
                <a:t>Garfield</a:t>
              </a:r>
            </a:p>
            <a:p>
              <a:pPr algn="ctr"/>
              <a:r>
                <a:rPr lang="en-US" sz="1000" b="1" i="1">
                  <a:solidFill>
                    <a:schemeClr val="tx1"/>
                  </a:solidFill>
                  <a:latin typeface="+mn-lt"/>
                </a:rPr>
                <a:t>2,220</a:t>
              </a:r>
            </a:p>
          </p:txBody>
        </p:sp>
        <p:sp>
          <p:nvSpPr>
            <p:cNvPr id="176" name="TextBox 175"/>
            <p:cNvSpPr txBox="1"/>
            <p:nvPr/>
          </p:nvSpPr>
          <p:spPr>
            <a:xfrm>
              <a:off x="8996746" y="4575918"/>
              <a:ext cx="546945" cy="400110"/>
            </a:xfrm>
            <a:prstGeom prst="rect">
              <a:avLst/>
            </a:prstGeom>
            <a:noFill/>
            <a:ln w="12700">
              <a:noFill/>
            </a:ln>
            <a:effectLst/>
          </p:spPr>
          <p:txBody>
            <a:bodyPr wrap="none" rtlCol="0">
              <a:spAutoFit/>
            </a:bodyPr>
            <a:lstStyle/>
            <a:p>
              <a:pPr algn="ctr">
                <a:spcBef>
                  <a:spcPts val="200"/>
                </a:spcBef>
              </a:pPr>
              <a:r>
                <a:rPr lang="en-US" sz="1000" b="1">
                  <a:solidFill>
                    <a:schemeClr val="tx1"/>
                  </a:solidFill>
                  <a:latin typeface="+mn-lt"/>
                </a:rPr>
                <a:t>Asotin</a:t>
              </a:r>
            </a:p>
            <a:p>
              <a:pPr algn="ctr"/>
              <a:r>
                <a:rPr lang="en-US" sz="1000" b="1" i="1">
                  <a:solidFill>
                    <a:schemeClr val="tx1"/>
                  </a:solidFill>
                  <a:latin typeface="+mn-lt"/>
                </a:rPr>
                <a:t>22,520</a:t>
              </a:r>
            </a:p>
          </p:txBody>
        </p:sp>
        <p:sp>
          <p:nvSpPr>
            <p:cNvPr id="177" name="TextBox 176"/>
            <p:cNvSpPr txBox="1"/>
            <p:nvPr/>
          </p:nvSpPr>
          <p:spPr>
            <a:xfrm>
              <a:off x="7854194" y="1540268"/>
              <a:ext cx="1378904" cy="246221"/>
            </a:xfrm>
            <a:prstGeom prst="rect">
              <a:avLst/>
            </a:prstGeom>
            <a:noFill/>
            <a:ln w="12700">
              <a:noFill/>
            </a:ln>
            <a:effectLst/>
          </p:spPr>
          <p:txBody>
            <a:bodyPr wrap="none" rtlCol="0">
              <a:spAutoFit/>
            </a:bodyPr>
            <a:lstStyle/>
            <a:p>
              <a:pPr algn="ctr"/>
              <a:r>
                <a:rPr lang="en-US" sz="1000" b="1">
                  <a:solidFill>
                    <a:schemeClr val="bg1"/>
                  </a:solidFill>
                  <a:latin typeface="+mn-lt"/>
                </a:rPr>
                <a:t>(Northeast Tri County)</a:t>
              </a:r>
            </a:p>
          </p:txBody>
        </p:sp>
        <p:sp>
          <p:nvSpPr>
            <p:cNvPr id="178" name="TextBox 177"/>
            <p:cNvSpPr txBox="1"/>
            <p:nvPr/>
          </p:nvSpPr>
          <p:spPr>
            <a:xfrm>
              <a:off x="3760873" y="1511494"/>
              <a:ext cx="647933" cy="400110"/>
            </a:xfrm>
            <a:prstGeom prst="rect">
              <a:avLst/>
            </a:prstGeom>
            <a:noFill/>
            <a:ln w="12700">
              <a:noFill/>
            </a:ln>
            <a:effectLst/>
          </p:spPr>
          <p:txBody>
            <a:bodyPr wrap="none" rtlCol="0">
              <a:spAutoFit/>
            </a:bodyPr>
            <a:lstStyle/>
            <a:p>
              <a:pPr algn="ctr"/>
              <a:r>
                <a:rPr lang="en-US" sz="1000" b="1">
                  <a:solidFill>
                    <a:schemeClr val="tx1"/>
                  </a:solidFill>
                  <a:latin typeface="+mn-lt"/>
                </a:rPr>
                <a:t>San Juan</a:t>
              </a:r>
            </a:p>
            <a:p>
              <a:pPr algn="ctr"/>
              <a:r>
                <a:rPr lang="en-US" sz="1000" b="1" i="1">
                  <a:solidFill>
                    <a:schemeClr val="tx1"/>
                  </a:solidFill>
                  <a:latin typeface="+mn-lt"/>
                </a:rPr>
                <a:t>17,150</a:t>
              </a:r>
            </a:p>
          </p:txBody>
        </p:sp>
        <p:sp>
          <p:nvSpPr>
            <p:cNvPr id="183" name="TextBox 182"/>
            <p:cNvSpPr txBox="1"/>
            <p:nvPr userDrawn="1"/>
          </p:nvSpPr>
          <p:spPr>
            <a:xfrm>
              <a:off x="4183875" y="2864318"/>
              <a:ext cx="612668" cy="400110"/>
            </a:xfrm>
            <a:prstGeom prst="rect">
              <a:avLst/>
            </a:prstGeom>
            <a:noFill/>
            <a:ln w="12700">
              <a:noFill/>
            </a:ln>
            <a:effectLst/>
          </p:spPr>
          <p:txBody>
            <a:bodyPr wrap="none" rtlCol="0">
              <a:spAutoFit/>
            </a:bodyPr>
            <a:lstStyle/>
            <a:p>
              <a:pPr algn="ctr"/>
              <a:r>
                <a:rPr lang="en-US" sz="1000" b="1">
                  <a:solidFill>
                    <a:schemeClr val="tx1"/>
                  </a:solidFill>
                  <a:latin typeface="+mn-lt"/>
                </a:rPr>
                <a:t>Kitsap</a:t>
              </a:r>
            </a:p>
            <a:p>
              <a:pPr algn="ctr"/>
              <a:r>
                <a:rPr lang="en-US" sz="1000" b="1" i="1">
                  <a:solidFill>
                    <a:schemeClr val="tx1"/>
                  </a:solidFill>
                  <a:latin typeface="+mn-lt"/>
                </a:rPr>
                <a:t>270,100</a:t>
              </a:r>
            </a:p>
          </p:txBody>
        </p:sp>
      </p:grpSp>
      <p:grpSp>
        <p:nvGrpSpPr>
          <p:cNvPr id="11" name="Group 10"/>
          <p:cNvGrpSpPr/>
          <p:nvPr userDrawn="1"/>
        </p:nvGrpSpPr>
        <p:grpSpPr>
          <a:xfrm>
            <a:off x="8926129" y="2123773"/>
            <a:ext cx="2815916" cy="1317810"/>
            <a:chOff x="434162" y="4035083"/>
            <a:chExt cx="2815916" cy="1317810"/>
          </a:xfrm>
        </p:grpSpPr>
        <p:grpSp>
          <p:nvGrpSpPr>
            <p:cNvPr id="255" name="Group 254"/>
            <p:cNvGrpSpPr/>
            <p:nvPr userDrawn="1"/>
          </p:nvGrpSpPr>
          <p:grpSpPr>
            <a:xfrm>
              <a:off x="435347" y="4321406"/>
              <a:ext cx="2814731" cy="400110"/>
              <a:chOff x="12691078" y="3401030"/>
              <a:chExt cx="2814731" cy="400110"/>
            </a:xfrm>
          </p:grpSpPr>
          <p:sp>
            <p:nvSpPr>
              <p:cNvPr id="256" name="Rectangle 255"/>
              <p:cNvSpPr/>
              <p:nvPr userDrawn="1"/>
            </p:nvSpPr>
            <p:spPr>
              <a:xfrm>
                <a:off x="12691078" y="3491275"/>
                <a:ext cx="219456" cy="219456"/>
              </a:xfrm>
              <a:prstGeom prst="rect">
                <a:avLst/>
              </a:prstGeom>
              <a:solidFill>
                <a:srgbClr val="99999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Bef>
                    <a:spcPts val="200"/>
                  </a:spcBef>
                </a:pPr>
                <a:endParaRPr lang="en-US" sz="800">
                  <a:solidFill>
                    <a:schemeClr val="tx1">
                      <a:lumMod val="75000"/>
                      <a:lumOff val="25000"/>
                    </a:schemeClr>
                  </a:solidFill>
                  <a:latin typeface="Century Gothic" panose="020B0502020202020204" pitchFamily="34" charset="0"/>
                </a:endParaRPr>
              </a:p>
            </p:txBody>
          </p:sp>
          <p:sp>
            <p:nvSpPr>
              <p:cNvPr id="257" name="TextBox 256"/>
              <p:cNvSpPr txBox="1"/>
              <p:nvPr userDrawn="1"/>
            </p:nvSpPr>
            <p:spPr>
              <a:xfrm>
                <a:off x="12885853" y="3401030"/>
                <a:ext cx="2619956" cy="400110"/>
              </a:xfrm>
              <a:prstGeom prst="rect">
                <a:avLst/>
              </a:prstGeom>
              <a:noFill/>
            </p:spPr>
            <p:txBody>
              <a:bodyPr wrap="square" rtlCol="0">
                <a:spAutoFit/>
              </a:bodyPr>
              <a:lstStyle/>
              <a:p>
                <a:r>
                  <a:rPr lang="en-US" sz="1000" b="1" kern="1200">
                    <a:solidFill>
                      <a:schemeClr val="tx1"/>
                    </a:solidFill>
                    <a:latin typeface="+mn-lt"/>
                    <a:ea typeface="+mn-ea"/>
                    <a:cs typeface="+mn-cs"/>
                  </a:rPr>
                  <a:t>Departments that have combined</a:t>
                </a:r>
              </a:p>
              <a:p>
                <a:r>
                  <a:rPr lang="en-US" sz="1000" b="1" kern="1200">
                    <a:solidFill>
                      <a:schemeClr val="tx1"/>
                    </a:solidFill>
                    <a:latin typeface="+mn-lt"/>
                    <a:ea typeface="+mn-ea"/>
                    <a:cs typeface="+mn-cs"/>
                  </a:rPr>
                  <a:t>public health &amp; human services (16)</a:t>
                </a:r>
              </a:p>
            </p:txBody>
          </p:sp>
        </p:grpSp>
        <p:grpSp>
          <p:nvGrpSpPr>
            <p:cNvPr id="10" name="Group 9"/>
            <p:cNvGrpSpPr/>
            <p:nvPr userDrawn="1"/>
          </p:nvGrpSpPr>
          <p:grpSpPr>
            <a:xfrm>
              <a:off x="434162" y="4035083"/>
              <a:ext cx="1936815" cy="1317810"/>
              <a:chOff x="434162" y="4035083"/>
              <a:chExt cx="1936815" cy="1317810"/>
            </a:xfrm>
          </p:grpSpPr>
          <p:grpSp>
            <p:nvGrpSpPr>
              <p:cNvPr id="4" name="Group 3"/>
              <p:cNvGrpSpPr/>
              <p:nvPr userDrawn="1"/>
            </p:nvGrpSpPr>
            <p:grpSpPr>
              <a:xfrm>
                <a:off x="434163" y="4755791"/>
                <a:ext cx="1936814" cy="597102"/>
                <a:chOff x="15619382" y="3472105"/>
                <a:chExt cx="1936814" cy="597102"/>
              </a:xfrm>
            </p:grpSpPr>
            <p:sp>
              <p:nvSpPr>
                <p:cNvPr id="132" name="Rectangle 131"/>
                <p:cNvSpPr/>
                <p:nvPr userDrawn="1"/>
              </p:nvSpPr>
              <p:spPr>
                <a:xfrm>
                  <a:off x="15619382" y="3487376"/>
                  <a:ext cx="214952" cy="219456"/>
                </a:xfrm>
                <a:prstGeom prst="rect">
                  <a:avLst/>
                </a:prstGeom>
                <a:solidFill>
                  <a:srgbClr val="F3D17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Bef>
                      <a:spcPts val="200"/>
                    </a:spcBef>
                  </a:pPr>
                  <a:endParaRPr lang="en-US"/>
                </a:p>
              </p:txBody>
            </p:sp>
            <p:sp>
              <p:nvSpPr>
                <p:cNvPr id="134" name="Rectangle 133"/>
                <p:cNvSpPr/>
                <p:nvPr userDrawn="1"/>
              </p:nvSpPr>
              <p:spPr>
                <a:xfrm>
                  <a:off x="15619382" y="3848545"/>
                  <a:ext cx="219456" cy="219456"/>
                </a:xfrm>
                <a:prstGeom prst="rect">
                  <a:avLst/>
                </a:prstGeom>
                <a:solidFill>
                  <a:srgbClr val="349D9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81" name="TextBox 180"/>
                <p:cNvSpPr txBox="1"/>
                <p:nvPr userDrawn="1"/>
              </p:nvSpPr>
              <p:spPr>
                <a:xfrm>
                  <a:off x="15815014" y="3472105"/>
                  <a:ext cx="1741182" cy="246221"/>
                </a:xfrm>
                <a:prstGeom prst="rect">
                  <a:avLst/>
                </a:prstGeom>
                <a:noFill/>
              </p:spPr>
              <p:txBody>
                <a:bodyPr wrap="none" rtlCol="0">
                  <a:spAutoFit/>
                </a:bodyPr>
                <a:lstStyle/>
                <a:p>
                  <a:r>
                    <a:rPr lang="en-US" sz="1000" b="1">
                      <a:solidFill>
                        <a:schemeClr val="tx1"/>
                      </a:solidFill>
                      <a:latin typeface="+mn-lt"/>
                    </a:rPr>
                    <a:t>Public Health Department</a:t>
                  </a:r>
                  <a:r>
                    <a:rPr lang="en-US" sz="1000" b="1" baseline="0">
                      <a:solidFill>
                        <a:schemeClr val="tx1"/>
                      </a:solidFill>
                      <a:latin typeface="+mn-lt"/>
                    </a:rPr>
                    <a:t> (8)</a:t>
                  </a:r>
                  <a:endParaRPr lang="en-US" sz="1000" b="1">
                    <a:solidFill>
                      <a:schemeClr val="tx1"/>
                    </a:solidFill>
                    <a:latin typeface="+mn-lt"/>
                  </a:endParaRPr>
                </a:p>
              </p:txBody>
            </p:sp>
            <p:sp>
              <p:nvSpPr>
                <p:cNvPr id="182" name="TextBox 181"/>
                <p:cNvSpPr txBox="1"/>
                <p:nvPr userDrawn="1"/>
              </p:nvSpPr>
              <p:spPr>
                <a:xfrm>
                  <a:off x="15815477" y="3822986"/>
                  <a:ext cx="1470274" cy="246221"/>
                </a:xfrm>
                <a:prstGeom prst="rect">
                  <a:avLst/>
                </a:prstGeom>
                <a:noFill/>
              </p:spPr>
              <p:txBody>
                <a:bodyPr wrap="none" rtlCol="0">
                  <a:spAutoFit/>
                </a:bodyPr>
                <a:lstStyle/>
                <a:p>
                  <a:r>
                    <a:rPr lang="en-US" sz="1000" b="1">
                      <a:solidFill>
                        <a:schemeClr val="tx1"/>
                      </a:solidFill>
                      <a:latin typeface="+mn-lt"/>
                    </a:rPr>
                    <a:t>Multi County District (3)</a:t>
                  </a:r>
                </a:p>
              </p:txBody>
            </p:sp>
          </p:grpSp>
          <p:grpSp>
            <p:nvGrpSpPr>
              <p:cNvPr id="258" name="Group 257"/>
              <p:cNvGrpSpPr/>
              <p:nvPr userDrawn="1"/>
            </p:nvGrpSpPr>
            <p:grpSpPr>
              <a:xfrm>
                <a:off x="434162" y="4035083"/>
                <a:ext cx="1700350" cy="246221"/>
                <a:chOff x="12691077" y="3835313"/>
                <a:chExt cx="1700350" cy="246221"/>
              </a:xfrm>
            </p:grpSpPr>
            <p:sp>
              <p:nvSpPr>
                <p:cNvPr id="259" name="Rectangle 258"/>
                <p:cNvSpPr/>
                <p:nvPr userDrawn="1"/>
              </p:nvSpPr>
              <p:spPr>
                <a:xfrm>
                  <a:off x="12691077" y="3853290"/>
                  <a:ext cx="219456" cy="219456"/>
                </a:xfrm>
                <a:prstGeom prst="rect">
                  <a:avLst/>
                </a:prstGeom>
                <a:solidFill>
                  <a:srgbClr val="E8E8E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60" name="TextBox 259"/>
                <p:cNvSpPr txBox="1"/>
                <p:nvPr userDrawn="1"/>
              </p:nvSpPr>
              <p:spPr>
                <a:xfrm>
                  <a:off x="12892299" y="3835313"/>
                  <a:ext cx="1499128" cy="246221"/>
                </a:xfrm>
                <a:prstGeom prst="rect">
                  <a:avLst/>
                </a:prstGeom>
                <a:noFill/>
              </p:spPr>
              <p:txBody>
                <a:bodyPr wrap="none" rtlCol="0">
                  <a:spAutoFit/>
                </a:bodyPr>
                <a:lstStyle/>
                <a:p>
                  <a:r>
                    <a:rPr lang="en-US" sz="1000" b="1">
                      <a:solidFill>
                        <a:schemeClr val="tx1"/>
                      </a:solidFill>
                      <a:latin typeface="+mn-lt"/>
                    </a:rPr>
                    <a:t>Single County District (8)</a:t>
                  </a:r>
                </a:p>
              </p:txBody>
            </p:sp>
          </p:grpSp>
        </p:grpSp>
      </p:grpSp>
      <p:pic>
        <p:nvPicPr>
          <p:cNvPr id="261" name="Picture 26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21030" y="5627708"/>
            <a:ext cx="1671469" cy="739513"/>
          </a:xfrm>
          <a:prstGeom prst="rect">
            <a:avLst/>
          </a:prstGeom>
        </p:spPr>
      </p:pic>
    </p:spTree>
    <p:extLst>
      <p:ext uri="{BB962C8B-B14F-4D97-AF65-F5344CB8AC3E}">
        <p14:creationId xmlns:p14="http://schemas.microsoft.com/office/powerpoint/2010/main" val="399025670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ublic Healtgh System">
    <p:spTree>
      <p:nvGrpSpPr>
        <p:cNvPr id="1" name=""/>
        <p:cNvGrpSpPr/>
        <p:nvPr/>
      </p:nvGrpSpPr>
      <p:grpSpPr>
        <a:xfrm>
          <a:off x="0" y="0"/>
          <a:ext cx="0" cy="0"/>
          <a:chOff x="0" y="0"/>
          <a:chExt cx="0" cy="0"/>
        </a:xfrm>
      </p:grpSpPr>
      <p:cxnSp>
        <p:nvCxnSpPr>
          <p:cNvPr id="8" name="Straight Connector 7"/>
          <p:cNvCxnSpPr/>
          <p:nvPr/>
        </p:nvCxnSpPr>
        <p:spPr>
          <a:xfrm flipV="1">
            <a:off x="5763752" y="1246350"/>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13" name="Title 2"/>
          <p:cNvSpPr>
            <a:spLocks noGrp="1"/>
          </p:cNvSpPr>
          <p:nvPr>
            <p:ph type="title" hasCustomPrompt="1"/>
          </p:nvPr>
        </p:nvSpPr>
        <p:spPr>
          <a:xfrm>
            <a:off x="0" y="618424"/>
            <a:ext cx="12192000" cy="544750"/>
          </a:xfrm>
        </p:spPr>
        <p:txBody>
          <a:bodyPr>
            <a:normAutofit/>
          </a:bodyPr>
          <a:lstStyle>
            <a:lvl1pPr algn="ctr">
              <a:defRPr sz="2700" baseline="0"/>
            </a:lvl1pPr>
          </a:lstStyle>
          <a:p>
            <a:r>
              <a:rPr lang="en-US"/>
              <a:t>Public Health System</a:t>
            </a:r>
          </a:p>
        </p:txBody>
      </p:sp>
      <p:pic>
        <p:nvPicPr>
          <p:cNvPr id="1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628856" y="1273708"/>
            <a:ext cx="8934287" cy="49550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Rectangle 20"/>
          <p:cNvSpPr/>
          <p:nvPr userDrawn="1"/>
        </p:nvSpPr>
        <p:spPr>
          <a:xfrm>
            <a:off x="7243858" y="5134314"/>
            <a:ext cx="2776041" cy="1502976"/>
          </a:xfrm>
          <a:prstGeom prst="rect">
            <a:avLst/>
          </a:prstGeom>
        </p:spPr>
        <p:txBody>
          <a:bodyPr wrap="square">
            <a:spAutoFit/>
          </a:bodyPr>
          <a:lstStyle/>
          <a:p>
            <a:pPr marL="1588">
              <a:spcBef>
                <a:spcPts val="900"/>
              </a:spcBef>
            </a:pPr>
            <a:r>
              <a:rPr lang="en-US" sz="1600">
                <a:solidFill>
                  <a:schemeClr val="tx1"/>
                </a:solidFill>
                <a:latin typeface="+mn-lt"/>
              </a:rPr>
              <a:t>Partners</a:t>
            </a:r>
          </a:p>
          <a:p>
            <a:pPr marL="1588">
              <a:spcBef>
                <a:spcPts val="200"/>
              </a:spcBef>
            </a:pPr>
            <a:r>
              <a:rPr lang="en-US" sz="1200">
                <a:solidFill>
                  <a:schemeClr val="tx1"/>
                </a:solidFill>
                <a:latin typeface="+mn-lt"/>
              </a:rPr>
              <a:t>Private Sector</a:t>
            </a:r>
          </a:p>
          <a:p>
            <a:pPr marL="1588"/>
            <a:r>
              <a:rPr lang="en-US" sz="1200">
                <a:solidFill>
                  <a:schemeClr val="tx1"/>
                </a:solidFill>
                <a:latin typeface="+mn-lt"/>
              </a:rPr>
              <a:t>Professional Associations</a:t>
            </a:r>
          </a:p>
          <a:p>
            <a:pPr marL="1588"/>
            <a:r>
              <a:rPr lang="en-US" sz="1200">
                <a:solidFill>
                  <a:schemeClr val="tx1"/>
                </a:solidFill>
                <a:latin typeface="+mn-lt"/>
              </a:rPr>
              <a:t>Academic Institutions</a:t>
            </a:r>
          </a:p>
          <a:p>
            <a:pPr marL="1588"/>
            <a:r>
              <a:rPr lang="en-US" sz="1200">
                <a:solidFill>
                  <a:schemeClr val="tx1"/>
                </a:solidFill>
                <a:latin typeface="+mn-lt"/>
              </a:rPr>
              <a:t>Non-Profit Organizations</a:t>
            </a:r>
          </a:p>
          <a:p>
            <a:pPr marL="1588">
              <a:spcBef>
                <a:spcPts val="200"/>
              </a:spcBef>
            </a:pPr>
            <a:r>
              <a:rPr lang="en-US" sz="1200">
                <a:solidFill>
                  <a:schemeClr val="tx1"/>
                </a:solidFill>
                <a:latin typeface="+mn-lt"/>
              </a:rPr>
              <a:t>Health Care Delivery System</a:t>
            </a:r>
          </a:p>
          <a:p>
            <a:pPr marL="1588"/>
            <a:r>
              <a:rPr lang="en-US" sz="1200">
                <a:solidFill>
                  <a:schemeClr val="tx1"/>
                </a:solidFill>
                <a:latin typeface="+mn-lt"/>
              </a:rPr>
              <a:t>Other Stakeholders</a:t>
            </a:r>
          </a:p>
        </p:txBody>
      </p:sp>
      <p:sp>
        <p:nvSpPr>
          <p:cNvPr id="22" name="Oval 21"/>
          <p:cNvSpPr/>
          <p:nvPr userDrawn="1"/>
        </p:nvSpPr>
        <p:spPr>
          <a:xfrm>
            <a:off x="2977978" y="3612150"/>
            <a:ext cx="45719" cy="45719"/>
          </a:xfrm>
          <a:prstGeom prst="ellipse">
            <a:avLst/>
          </a:prstGeom>
          <a:solidFill>
            <a:srgbClr val="349D96">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userDrawn="1"/>
        </p:nvSpPr>
        <p:spPr>
          <a:xfrm>
            <a:off x="2635357" y="3392441"/>
            <a:ext cx="685800" cy="433387"/>
          </a:xfrm>
          <a:prstGeom prst="rect">
            <a:avLst/>
          </a:prstGeom>
          <a:noFill/>
          <a:ln w="25400">
            <a:solidFill>
              <a:srgbClr val="349D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p:cNvCxnSpPr/>
          <p:nvPr userDrawn="1"/>
        </p:nvCxnSpPr>
        <p:spPr>
          <a:xfrm>
            <a:off x="2968411" y="5893601"/>
            <a:ext cx="1005919" cy="0"/>
          </a:xfrm>
          <a:prstGeom prst="line">
            <a:avLst/>
          </a:prstGeom>
          <a:ln w="12700">
            <a:solidFill>
              <a:srgbClr val="349D96"/>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a:xfrm flipV="1">
            <a:off x="2968413" y="3905085"/>
            <a:ext cx="0" cy="1996215"/>
          </a:xfrm>
          <a:prstGeom prst="line">
            <a:avLst/>
          </a:prstGeom>
          <a:ln w="12700">
            <a:solidFill>
              <a:srgbClr val="349D96"/>
            </a:solidFill>
            <a:prstDash val="dash"/>
          </a:ln>
        </p:spPr>
        <p:style>
          <a:lnRef idx="1">
            <a:schemeClr val="accent1"/>
          </a:lnRef>
          <a:fillRef idx="0">
            <a:schemeClr val="accent1"/>
          </a:fillRef>
          <a:effectRef idx="0">
            <a:schemeClr val="accent1"/>
          </a:effectRef>
          <a:fontRef idx="minor">
            <a:schemeClr val="tx1"/>
          </a:fontRef>
        </p:style>
      </p:cxnSp>
      <p:sp>
        <p:nvSpPr>
          <p:cNvPr id="26" name="Rectangle 25"/>
          <p:cNvSpPr/>
          <p:nvPr userDrawn="1"/>
        </p:nvSpPr>
        <p:spPr>
          <a:xfrm>
            <a:off x="4916566" y="5690941"/>
            <a:ext cx="1902075" cy="5647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4910002" y="5133260"/>
            <a:ext cx="2667000" cy="1133644"/>
          </a:xfrm>
          <a:prstGeom prst="rect">
            <a:avLst/>
          </a:prstGeom>
          <a:noFill/>
        </p:spPr>
        <p:txBody>
          <a:bodyPr wrap="square">
            <a:spAutoFit/>
          </a:bodyPr>
          <a:lstStyle/>
          <a:p>
            <a:pPr>
              <a:spcBef>
                <a:spcPts val="900"/>
              </a:spcBef>
            </a:pPr>
            <a:r>
              <a:rPr lang="en-US" sz="1600">
                <a:solidFill>
                  <a:schemeClr val="tx1"/>
                </a:solidFill>
                <a:latin typeface="+mn-lt"/>
              </a:rPr>
              <a:t>Government</a:t>
            </a:r>
          </a:p>
          <a:p>
            <a:pPr>
              <a:spcBef>
                <a:spcPts val="200"/>
              </a:spcBef>
            </a:pPr>
            <a:r>
              <a:rPr lang="en-US" sz="1200">
                <a:solidFill>
                  <a:schemeClr val="tx1"/>
                </a:solidFill>
                <a:latin typeface="+mn-lt"/>
              </a:rPr>
              <a:t>Department of Health</a:t>
            </a:r>
          </a:p>
          <a:p>
            <a:r>
              <a:rPr lang="en-US" sz="1200">
                <a:solidFill>
                  <a:schemeClr val="tx1"/>
                </a:solidFill>
                <a:latin typeface="+mn-lt"/>
              </a:rPr>
              <a:t>State Board of Health</a:t>
            </a:r>
          </a:p>
          <a:p>
            <a:r>
              <a:rPr lang="en-US" sz="1200">
                <a:solidFill>
                  <a:schemeClr val="tx1"/>
                </a:solidFill>
                <a:latin typeface="+mn-lt"/>
              </a:rPr>
              <a:t>Local Health Jurisdictions (35)</a:t>
            </a:r>
          </a:p>
          <a:p>
            <a:r>
              <a:rPr lang="en-US" sz="1200">
                <a:solidFill>
                  <a:schemeClr val="tx1"/>
                </a:solidFill>
                <a:latin typeface="+mn-lt"/>
              </a:rPr>
              <a:t>Tribal Nations (29)</a:t>
            </a:r>
          </a:p>
        </p:txBody>
      </p:sp>
      <p:sp>
        <p:nvSpPr>
          <p:cNvPr id="28" name="Rectangle 27"/>
          <p:cNvSpPr/>
          <p:nvPr userDrawn="1"/>
        </p:nvSpPr>
        <p:spPr>
          <a:xfrm>
            <a:off x="1612793" y="5052658"/>
            <a:ext cx="2402823" cy="369332"/>
          </a:xfrm>
          <a:prstGeom prst="rect">
            <a:avLst/>
          </a:prstGeom>
          <a:solidFill>
            <a:schemeClr val="bg1"/>
          </a:solidFill>
        </p:spPr>
        <p:txBody>
          <a:bodyPr wrap="square">
            <a:spAutoFit/>
          </a:bodyPr>
          <a:lstStyle/>
          <a:p>
            <a:pPr algn="l"/>
            <a:r>
              <a:rPr lang="en-US" sz="1800">
                <a:solidFill>
                  <a:srgbClr val="349D96"/>
                </a:solidFill>
                <a:latin typeface="Century Gothic" panose="020B0502020202020204" pitchFamily="34" charset="0"/>
              </a:rPr>
              <a:t>WASHINGTON STATE</a:t>
            </a:r>
          </a:p>
        </p:txBody>
      </p:sp>
      <p:cxnSp>
        <p:nvCxnSpPr>
          <p:cNvPr id="29" name="Straight Connector 28"/>
          <p:cNvCxnSpPr/>
          <p:nvPr userDrawn="1"/>
        </p:nvCxnSpPr>
        <p:spPr>
          <a:xfrm>
            <a:off x="6895475" y="5890578"/>
            <a:ext cx="348383" cy="0"/>
          </a:xfrm>
          <a:prstGeom prst="line">
            <a:avLst/>
          </a:prstGeom>
          <a:ln w="12700">
            <a:solidFill>
              <a:srgbClr val="349D96"/>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a:off x="4489554" y="5893297"/>
            <a:ext cx="427012" cy="0"/>
          </a:xfrm>
          <a:prstGeom prst="line">
            <a:avLst/>
          </a:prstGeom>
          <a:ln w="12700">
            <a:solidFill>
              <a:srgbClr val="349D96"/>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00176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erstern WA Presentation Title Slide">
    <p:spTree>
      <p:nvGrpSpPr>
        <p:cNvPr id="1" name=""/>
        <p:cNvGrpSpPr/>
        <p:nvPr/>
      </p:nvGrpSpPr>
      <p:grpSpPr>
        <a:xfrm>
          <a:off x="0" y="0"/>
          <a:ext cx="0" cy="0"/>
          <a:chOff x="0" y="0"/>
          <a:chExt cx="0" cy="0"/>
        </a:xfrm>
      </p:grpSpPr>
      <p:pic>
        <p:nvPicPr>
          <p:cNvPr id="9" name="Picture 8" descr="photo of a boat navigating around a couple of islands in the Puget Sound"/>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1" y="0"/>
            <a:ext cx="12192000" cy="4572000"/>
          </a:xfrm>
          <a:prstGeom prst="rect">
            <a:avLst/>
          </a:prstGeom>
          <a:effectLst/>
        </p:spPr>
      </p:pic>
      <p:pic>
        <p:nvPicPr>
          <p:cNvPr id="6" name="Picture 5" descr="Washington State Department of Health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35860" y="5352117"/>
            <a:ext cx="2661419" cy="883125"/>
          </a:xfrm>
          <a:prstGeom prst="rect">
            <a:avLst/>
          </a:prstGeom>
        </p:spPr>
      </p:pic>
      <p:sp>
        <p:nvSpPr>
          <p:cNvPr id="10" name="Text Placeholder 9"/>
          <p:cNvSpPr>
            <a:spLocks noGrp="1"/>
          </p:cNvSpPr>
          <p:nvPr>
            <p:ph type="body" sz="quarter" idx="11" hasCustomPrompt="1"/>
          </p:nvPr>
        </p:nvSpPr>
        <p:spPr>
          <a:xfrm>
            <a:off x="4433455" y="5897171"/>
            <a:ext cx="6483511" cy="472352"/>
          </a:xfrm>
        </p:spPr>
        <p:txBody>
          <a:bodyPr>
            <a:normAutofit/>
          </a:bodyPr>
          <a:lstStyle>
            <a:lvl1pPr marL="0" indent="0">
              <a:lnSpc>
                <a:spcPct val="100000"/>
              </a:lnSpc>
              <a:spcBef>
                <a:spcPts val="0"/>
              </a:spcBef>
              <a:buNone/>
              <a:defRPr sz="2000" cap="none" baseline="0">
                <a:solidFill>
                  <a:schemeClr val="tx1"/>
                </a:solidFill>
              </a:defRPr>
            </a:lvl1pPr>
          </a:lstStyle>
          <a:p>
            <a:pPr lvl="0"/>
            <a:r>
              <a:rPr lang="en-US"/>
              <a:t>Office/Program</a:t>
            </a:r>
          </a:p>
        </p:txBody>
      </p:sp>
      <p:sp>
        <p:nvSpPr>
          <p:cNvPr id="12" name="Title 3"/>
          <p:cNvSpPr>
            <a:spLocks noGrp="1"/>
          </p:cNvSpPr>
          <p:nvPr>
            <p:ph type="title" hasCustomPrompt="1"/>
          </p:nvPr>
        </p:nvSpPr>
        <p:spPr>
          <a:xfrm>
            <a:off x="4433455" y="5479577"/>
            <a:ext cx="6483511" cy="417595"/>
          </a:xfrm>
        </p:spPr>
        <p:txBody>
          <a:bodyPr>
            <a:noAutofit/>
          </a:bodyPr>
          <a:lstStyle>
            <a:lvl1pPr>
              <a:defRPr sz="3000" cap="all" baseline="0"/>
            </a:lvl1pPr>
          </a:lstStyle>
          <a:p>
            <a:pPr lvl="0"/>
            <a:r>
              <a:rPr lang="en-US"/>
              <a:t>PRESENTATION TITLE</a:t>
            </a:r>
          </a:p>
        </p:txBody>
      </p:sp>
    </p:spTree>
    <p:extLst>
      <p:ext uri="{BB962C8B-B14F-4D97-AF65-F5344CB8AC3E}">
        <p14:creationId xmlns:p14="http://schemas.microsoft.com/office/powerpoint/2010/main" val="23638446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hoto Slide with Text 1">
    <p:spTree>
      <p:nvGrpSpPr>
        <p:cNvPr id="1" name=""/>
        <p:cNvGrpSpPr/>
        <p:nvPr/>
      </p:nvGrpSpPr>
      <p:grpSpPr>
        <a:xfrm>
          <a:off x="0" y="0"/>
          <a:ext cx="0" cy="0"/>
          <a:chOff x="0" y="0"/>
          <a:chExt cx="0" cy="0"/>
        </a:xfrm>
      </p:grpSpPr>
      <p:sp>
        <p:nvSpPr>
          <p:cNvPr id="18" name="Picture Placeholder 17"/>
          <p:cNvSpPr>
            <a:spLocks noGrp="1"/>
          </p:cNvSpPr>
          <p:nvPr>
            <p:ph type="pic" sz="quarter" idx="11"/>
          </p:nvPr>
        </p:nvSpPr>
        <p:spPr>
          <a:xfrm>
            <a:off x="-9753" y="-7315"/>
            <a:ext cx="12192000" cy="3431263"/>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12" name="Text Placeholder 2"/>
          <p:cNvSpPr>
            <a:spLocks noGrp="1"/>
          </p:cNvSpPr>
          <p:nvPr>
            <p:ph type="body" sz="quarter" idx="13" hasCustomPrompt="1"/>
          </p:nvPr>
        </p:nvSpPr>
        <p:spPr>
          <a:xfrm>
            <a:off x="1619537" y="4903935"/>
            <a:ext cx="9003195" cy="1363195"/>
          </a:xfrm>
        </p:spPr>
        <p:txBody>
          <a:bodyPr>
            <a:noAutofit/>
          </a:bodyPr>
          <a:lstStyle>
            <a:lvl1pPr marL="0" indent="0">
              <a:buNone/>
              <a:defRPr sz="200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Text…</a:t>
            </a:r>
          </a:p>
        </p:txBody>
      </p:sp>
      <p:sp>
        <p:nvSpPr>
          <p:cNvPr id="7" name="TextBox 6"/>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Department of Health</a:t>
            </a:r>
            <a:r>
              <a:rPr lang="en-US" sz="1800" baseline="0">
                <a:solidFill>
                  <a:srgbClr val="349D96"/>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8" name="Title 1"/>
          <p:cNvSpPr>
            <a:spLocks noGrp="1"/>
          </p:cNvSpPr>
          <p:nvPr>
            <p:ph type="title" hasCustomPrompt="1"/>
          </p:nvPr>
        </p:nvSpPr>
        <p:spPr>
          <a:xfrm>
            <a:off x="1619537" y="3933309"/>
            <a:ext cx="9003195" cy="965200"/>
          </a:xfrm>
        </p:spPr>
        <p:txBody>
          <a:bodyPr anchor="t">
            <a:normAutofit/>
          </a:bodyPr>
          <a:lstStyle>
            <a:lvl1pPr>
              <a:defRPr sz="2200">
                <a:latin typeface="+mn-lt"/>
              </a:defRPr>
            </a:lvl1pPr>
          </a:lstStyle>
          <a:p>
            <a:pPr lvl="0"/>
            <a:r>
              <a:rPr lang="en-US"/>
              <a:t>Text…</a:t>
            </a:r>
          </a:p>
        </p:txBody>
      </p:sp>
    </p:spTree>
    <p:extLst>
      <p:ext uri="{BB962C8B-B14F-4D97-AF65-F5344CB8AC3E}">
        <p14:creationId xmlns:p14="http://schemas.microsoft.com/office/powerpoint/2010/main" val="272045646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Photo Slide with Text 2">
    <p:spTree>
      <p:nvGrpSpPr>
        <p:cNvPr id="1" name=""/>
        <p:cNvGrpSpPr/>
        <p:nvPr/>
      </p:nvGrpSpPr>
      <p:grpSpPr>
        <a:xfrm>
          <a:off x="0" y="0"/>
          <a:ext cx="0" cy="0"/>
          <a:chOff x="0" y="0"/>
          <a:chExt cx="0" cy="0"/>
        </a:xfrm>
      </p:grpSpPr>
      <p:sp>
        <p:nvSpPr>
          <p:cNvPr id="18" name="Picture Placeholder 17"/>
          <p:cNvSpPr>
            <a:spLocks noGrp="1"/>
          </p:cNvSpPr>
          <p:nvPr>
            <p:ph type="pic" sz="quarter" idx="11"/>
          </p:nvPr>
        </p:nvSpPr>
        <p:spPr>
          <a:xfrm>
            <a:off x="-9753" y="-7315"/>
            <a:ext cx="12192000" cy="4778820"/>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6" name="TextBox 5"/>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Department of Health</a:t>
            </a:r>
            <a:r>
              <a:rPr lang="en-US" sz="1800" baseline="0">
                <a:solidFill>
                  <a:srgbClr val="349D96"/>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7" name="Title 1"/>
          <p:cNvSpPr>
            <a:spLocks noGrp="1"/>
          </p:cNvSpPr>
          <p:nvPr>
            <p:ph type="title" hasCustomPrompt="1"/>
          </p:nvPr>
        </p:nvSpPr>
        <p:spPr>
          <a:xfrm>
            <a:off x="1620956" y="5297703"/>
            <a:ext cx="9001776" cy="965200"/>
          </a:xfrm>
        </p:spPr>
        <p:txBody>
          <a:bodyPr anchor="t">
            <a:normAutofit/>
          </a:bodyPr>
          <a:lstStyle>
            <a:lvl1pPr>
              <a:defRPr sz="2200">
                <a:latin typeface="+mn-lt"/>
              </a:defRPr>
            </a:lvl1pPr>
          </a:lstStyle>
          <a:p>
            <a:pPr lvl="0"/>
            <a:r>
              <a:rPr lang="en-US"/>
              <a:t>Text…</a:t>
            </a:r>
          </a:p>
        </p:txBody>
      </p:sp>
    </p:spTree>
    <p:extLst>
      <p:ext uri="{BB962C8B-B14F-4D97-AF65-F5344CB8AC3E}">
        <p14:creationId xmlns:p14="http://schemas.microsoft.com/office/powerpoint/2010/main" val="234760375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hoto Slide with Text 3">
    <p:spTree>
      <p:nvGrpSpPr>
        <p:cNvPr id="1" name=""/>
        <p:cNvGrpSpPr/>
        <p:nvPr/>
      </p:nvGrpSpPr>
      <p:grpSpPr>
        <a:xfrm>
          <a:off x="0" y="0"/>
          <a:ext cx="0" cy="0"/>
          <a:chOff x="0" y="0"/>
          <a:chExt cx="0" cy="0"/>
        </a:xfrm>
      </p:grpSpPr>
      <p:sp>
        <p:nvSpPr>
          <p:cNvPr id="18" name="Picture Placeholder 17"/>
          <p:cNvSpPr>
            <a:spLocks noGrp="1"/>
          </p:cNvSpPr>
          <p:nvPr>
            <p:ph type="pic" sz="quarter" idx="11"/>
          </p:nvPr>
        </p:nvSpPr>
        <p:spPr>
          <a:xfrm>
            <a:off x="1119447" y="814647"/>
            <a:ext cx="9986357" cy="3773978"/>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6" name="TextBox 5"/>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Department of Health</a:t>
            </a:r>
            <a:r>
              <a:rPr lang="en-US" sz="1800" baseline="0">
                <a:solidFill>
                  <a:srgbClr val="349D96"/>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2" name="Title 1"/>
          <p:cNvSpPr>
            <a:spLocks noGrp="1"/>
          </p:cNvSpPr>
          <p:nvPr>
            <p:ph type="title" hasCustomPrompt="1"/>
          </p:nvPr>
        </p:nvSpPr>
        <p:spPr>
          <a:xfrm>
            <a:off x="1119447" y="5297703"/>
            <a:ext cx="9986357" cy="965200"/>
          </a:xfrm>
        </p:spPr>
        <p:txBody>
          <a:bodyPr anchor="t">
            <a:normAutofit/>
          </a:bodyPr>
          <a:lstStyle>
            <a:lvl1pPr>
              <a:defRPr sz="2200">
                <a:latin typeface="+mn-lt"/>
              </a:defRPr>
            </a:lvl1pPr>
          </a:lstStyle>
          <a:p>
            <a:pPr lvl="0"/>
            <a:r>
              <a:rPr lang="en-US"/>
              <a:t>Text…</a:t>
            </a:r>
          </a:p>
        </p:txBody>
      </p:sp>
    </p:spTree>
    <p:extLst>
      <p:ext uri="{BB962C8B-B14F-4D97-AF65-F5344CB8AC3E}">
        <p14:creationId xmlns:p14="http://schemas.microsoft.com/office/powerpoint/2010/main" val="102943272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Photo Slide with Text 4">
    <p:spTree>
      <p:nvGrpSpPr>
        <p:cNvPr id="1" name=""/>
        <p:cNvGrpSpPr/>
        <p:nvPr/>
      </p:nvGrpSpPr>
      <p:grpSpPr>
        <a:xfrm>
          <a:off x="0" y="0"/>
          <a:ext cx="0" cy="0"/>
          <a:chOff x="0" y="0"/>
          <a:chExt cx="0" cy="0"/>
        </a:xfrm>
      </p:grpSpPr>
      <p:sp>
        <p:nvSpPr>
          <p:cNvPr id="18" name="Picture Placeholder 17"/>
          <p:cNvSpPr>
            <a:spLocks noGrp="1"/>
          </p:cNvSpPr>
          <p:nvPr>
            <p:ph type="pic" sz="quarter" idx="11"/>
          </p:nvPr>
        </p:nvSpPr>
        <p:spPr>
          <a:xfrm>
            <a:off x="1119447" y="814647"/>
            <a:ext cx="4677295" cy="3773978"/>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4" name="Picture Placeholder 17"/>
          <p:cNvSpPr>
            <a:spLocks noGrp="1"/>
          </p:cNvSpPr>
          <p:nvPr>
            <p:ph type="pic" sz="quarter" idx="13"/>
          </p:nvPr>
        </p:nvSpPr>
        <p:spPr>
          <a:xfrm>
            <a:off x="6365702" y="814647"/>
            <a:ext cx="4677295" cy="3773978"/>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7" name="TextBox 6"/>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Department of Health</a:t>
            </a:r>
            <a:r>
              <a:rPr lang="en-US" sz="1800" baseline="0">
                <a:solidFill>
                  <a:srgbClr val="349D96"/>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8" name="Title 1"/>
          <p:cNvSpPr>
            <a:spLocks noGrp="1"/>
          </p:cNvSpPr>
          <p:nvPr>
            <p:ph type="title" hasCustomPrompt="1"/>
          </p:nvPr>
        </p:nvSpPr>
        <p:spPr>
          <a:xfrm>
            <a:off x="1119447" y="5021478"/>
            <a:ext cx="9923549" cy="965200"/>
          </a:xfrm>
        </p:spPr>
        <p:txBody>
          <a:bodyPr anchor="t">
            <a:normAutofit/>
          </a:bodyPr>
          <a:lstStyle>
            <a:lvl1pPr>
              <a:defRPr sz="2200">
                <a:latin typeface="+mn-lt"/>
              </a:defRPr>
            </a:lvl1pPr>
          </a:lstStyle>
          <a:p>
            <a:pPr lvl="0"/>
            <a:r>
              <a:rPr lang="en-US"/>
              <a:t>Text…</a:t>
            </a:r>
          </a:p>
        </p:txBody>
      </p:sp>
    </p:spTree>
    <p:extLst>
      <p:ext uri="{BB962C8B-B14F-4D97-AF65-F5344CB8AC3E}">
        <p14:creationId xmlns:p14="http://schemas.microsoft.com/office/powerpoint/2010/main" val="35419024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hoto Slide No Text 1">
    <p:spTree>
      <p:nvGrpSpPr>
        <p:cNvPr id="1" name=""/>
        <p:cNvGrpSpPr/>
        <p:nvPr/>
      </p:nvGrpSpPr>
      <p:grpSpPr>
        <a:xfrm>
          <a:off x="0" y="0"/>
          <a:ext cx="0" cy="0"/>
          <a:chOff x="0" y="0"/>
          <a:chExt cx="0" cy="0"/>
        </a:xfrm>
      </p:grpSpPr>
      <p:sp>
        <p:nvSpPr>
          <p:cNvPr id="18" name="Picture Placeholder 17"/>
          <p:cNvSpPr>
            <a:spLocks noGrp="1"/>
          </p:cNvSpPr>
          <p:nvPr>
            <p:ph type="pic" sz="quarter" idx="11"/>
          </p:nvPr>
        </p:nvSpPr>
        <p:spPr>
          <a:xfrm>
            <a:off x="-9753" y="-7315"/>
            <a:ext cx="12192000" cy="6865315"/>
          </a:xfrm>
          <a:effectLst/>
        </p:spPr>
        <p:txBody>
          <a:bodyPr/>
          <a:lstStyle>
            <a:lvl1pPr marL="0" indent="0">
              <a:buNone/>
              <a:defRPr>
                <a:solidFill>
                  <a:schemeClr val="tx1">
                    <a:lumMod val="65000"/>
                    <a:lumOff val="35000"/>
                  </a:schemeClr>
                </a:solidFill>
                <a:latin typeface="+mn-lt"/>
              </a:defRPr>
            </a:lvl1pPr>
          </a:lstStyle>
          <a:p>
            <a:r>
              <a:rPr lang="en-US"/>
              <a:t>Click icon to add picture</a:t>
            </a:r>
          </a:p>
        </p:txBody>
      </p:sp>
    </p:spTree>
    <p:extLst>
      <p:ext uri="{BB962C8B-B14F-4D97-AF65-F5344CB8AC3E}">
        <p14:creationId xmlns:p14="http://schemas.microsoft.com/office/powerpoint/2010/main" val="40416914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Photo Slide No Text 2">
    <p:spTree>
      <p:nvGrpSpPr>
        <p:cNvPr id="1" name=""/>
        <p:cNvGrpSpPr/>
        <p:nvPr/>
      </p:nvGrpSpPr>
      <p:grpSpPr>
        <a:xfrm>
          <a:off x="0" y="0"/>
          <a:ext cx="0" cy="0"/>
          <a:chOff x="0" y="0"/>
          <a:chExt cx="0" cy="0"/>
        </a:xfrm>
      </p:grpSpPr>
      <p:sp>
        <p:nvSpPr>
          <p:cNvPr id="18" name="Picture Placeholder 17"/>
          <p:cNvSpPr>
            <a:spLocks noGrp="1"/>
          </p:cNvSpPr>
          <p:nvPr>
            <p:ph type="pic" sz="quarter" idx="11"/>
          </p:nvPr>
        </p:nvSpPr>
        <p:spPr>
          <a:xfrm>
            <a:off x="-9753" y="1031777"/>
            <a:ext cx="12192000" cy="4778820"/>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5" name="TextBox 4"/>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Department of Health</a:t>
            </a:r>
            <a:r>
              <a:rPr lang="en-US" sz="1800" baseline="0">
                <a:solidFill>
                  <a:srgbClr val="349D96"/>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Tree>
    <p:extLst>
      <p:ext uri="{BB962C8B-B14F-4D97-AF65-F5344CB8AC3E}">
        <p14:creationId xmlns:p14="http://schemas.microsoft.com/office/powerpoint/2010/main" val="102607586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Photo Slide No Text 3">
    <p:spTree>
      <p:nvGrpSpPr>
        <p:cNvPr id="1" name=""/>
        <p:cNvGrpSpPr/>
        <p:nvPr/>
      </p:nvGrpSpPr>
      <p:grpSpPr>
        <a:xfrm>
          <a:off x="0" y="0"/>
          <a:ext cx="0" cy="0"/>
          <a:chOff x="0" y="0"/>
          <a:chExt cx="0" cy="0"/>
        </a:xfrm>
      </p:grpSpPr>
      <p:sp>
        <p:nvSpPr>
          <p:cNvPr id="18" name="Picture Placeholder 17"/>
          <p:cNvSpPr>
            <a:spLocks noGrp="1"/>
          </p:cNvSpPr>
          <p:nvPr>
            <p:ph type="pic" sz="quarter" idx="11"/>
          </p:nvPr>
        </p:nvSpPr>
        <p:spPr>
          <a:xfrm>
            <a:off x="1119447" y="814647"/>
            <a:ext cx="9986357" cy="5228706"/>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5" name="TextBox 4"/>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Department of Health</a:t>
            </a:r>
            <a:r>
              <a:rPr lang="en-US" sz="1800" baseline="0">
                <a:solidFill>
                  <a:srgbClr val="349D96"/>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Tree>
    <p:extLst>
      <p:ext uri="{BB962C8B-B14F-4D97-AF65-F5344CB8AC3E}">
        <p14:creationId xmlns:p14="http://schemas.microsoft.com/office/powerpoint/2010/main" val="396522971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Photo Slide No Text 4">
    <p:spTree>
      <p:nvGrpSpPr>
        <p:cNvPr id="1" name=""/>
        <p:cNvGrpSpPr/>
        <p:nvPr/>
      </p:nvGrpSpPr>
      <p:grpSpPr>
        <a:xfrm>
          <a:off x="0" y="0"/>
          <a:ext cx="0" cy="0"/>
          <a:chOff x="0" y="0"/>
          <a:chExt cx="0" cy="0"/>
        </a:xfrm>
      </p:grpSpPr>
      <p:sp>
        <p:nvSpPr>
          <p:cNvPr id="18" name="Picture Placeholder 17"/>
          <p:cNvSpPr>
            <a:spLocks noGrp="1"/>
          </p:cNvSpPr>
          <p:nvPr>
            <p:ph type="pic" sz="quarter" idx="11"/>
          </p:nvPr>
        </p:nvSpPr>
        <p:spPr>
          <a:xfrm>
            <a:off x="1119447" y="814647"/>
            <a:ext cx="4677295" cy="5187142"/>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4" name="Picture Placeholder 17"/>
          <p:cNvSpPr>
            <a:spLocks noGrp="1"/>
          </p:cNvSpPr>
          <p:nvPr>
            <p:ph type="pic" sz="quarter" idx="13"/>
          </p:nvPr>
        </p:nvSpPr>
        <p:spPr>
          <a:xfrm>
            <a:off x="6365702" y="814647"/>
            <a:ext cx="4677295" cy="5187142"/>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5" name="TextBox 4"/>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Department of Health</a:t>
            </a:r>
            <a:r>
              <a:rPr lang="en-US" sz="1800" baseline="0">
                <a:solidFill>
                  <a:srgbClr val="349D96"/>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Tree>
    <p:extLst>
      <p:ext uri="{BB962C8B-B14F-4D97-AF65-F5344CB8AC3E}">
        <p14:creationId xmlns:p14="http://schemas.microsoft.com/office/powerpoint/2010/main" val="315047689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Photo on Left Slide 1">
    <p:spTree>
      <p:nvGrpSpPr>
        <p:cNvPr id="1" name=""/>
        <p:cNvGrpSpPr/>
        <p:nvPr/>
      </p:nvGrpSpPr>
      <p:grpSpPr>
        <a:xfrm>
          <a:off x="0" y="0"/>
          <a:ext cx="0" cy="0"/>
          <a:chOff x="0" y="0"/>
          <a:chExt cx="0" cy="0"/>
        </a:xfrm>
      </p:grpSpPr>
      <p:sp>
        <p:nvSpPr>
          <p:cNvPr id="4" name="Text Placeholder 3"/>
          <p:cNvSpPr>
            <a:spLocks noGrp="1"/>
          </p:cNvSpPr>
          <p:nvPr>
            <p:ph type="body" sz="half" idx="2" hasCustomPrompt="1"/>
          </p:nvPr>
        </p:nvSpPr>
        <p:spPr>
          <a:xfrm>
            <a:off x="6196280" y="1233820"/>
            <a:ext cx="5280349" cy="1828810"/>
          </a:xfrm>
        </p:spPr>
        <p:txBody>
          <a:bodyPr>
            <a:noAutofit/>
          </a:bodyPr>
          <a:lstStyle>
            <a:lvl1pPr marL="0" indent="0">
              <a:buNone/>
              <a:defRPr sz="22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Text…</a:t>
            </a:r>
          </a:p>
        </p:txBody>
      </p:sp>
      <p:sp>
        <p:nvSpPr>
          <p:cNvPr id="11" name="Text Placeholder 3"/>
          <p:cNvSpPr>
            <a:spLocks noGrp="1"/>
          </p:cNvSpPr>
          <p:nvPr>
            <p:ph type="body" sz="half" idx="10" hasCustomPrompt="1"/>
          </p:nvPr>
        </p:nvSpPr>
        <p:spPr>
          <a:xfrm>
            <a:off x="6196282" y="3069758"/>
            <a:ext cx="5280349" cy="3048380"/>
          </a:xfrm>
        </p:spPr>
        <p:txBody>
          <a:bodyPr>
            <a:noAutofit/>
          </a:bodyPr>
          <a:lstStyle>
            <a:lvl1pPr marL="0" indent="0">
              <a:buNone/>
              <a:defRPr sz="20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Text…</a:t>
            </a:r>
          </a:p>
        </p:txBody>
      </p:sp>
      <p:sp>
        <p:nvSpPr>
          <p:cNvPr id="12" name="Picture Placeholder 2"/>
          <p:cNvSpPr>
            <a:spLocks noGrp="1" noChangeAspect="1"/>
          </p:cNvSpPr>
          <p:nvPr>
            <p:ph type="pic" idx="1"/>
          </p:nvPr>
        </p:nvSpPr>
        <p:spPr>
          <a:xfrm>
            <a:off x="-5384" y="-7315"/>
            <a:ext cx="4780229" cy="2688879"/>
          </a:xfrm>
        </p:spPr>
        <p:txBody>
          <a:bodyPr anchor="t">
            <a:normAutofit/>
          </a:bodyPr>
          <a:lstStyle>
            <a:lvl1pPr marL="0" indent="0">
              <a:buNone/>
              <a:defRPr sz="2000">
                <a:solidFill>
                  <a:schemeClr val="tx1">
                    <a:lumMod val="65000"/>
                    <a:lumOff val="35000"/>
                  </a:schemeClr>
                </a:solidFill>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8" name="TextBox 7"/>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Department of Health</a:t>
            </a:r>
            <a:r>
              <a:rPr lang="en-US" sz="1800" baseline="0">
                <a:solidFill>
                  <a:srgbClr val="349D96"/>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9" name="Title 1"/>
          <p:cNvSpPr>
            <a:spLocks noGrp="1"/>
          </p:cNvSpPr>
          <p:nvPr>
            <p:ph type="title" hasCustomPrompt="1"/>
          </p:nvPr>
        </p:nvSpPr>
        <p:spPr>
          <a:xfrm>
            <a:off x="1393372" y="3290207"/>
            <a:ext cx="3532195" cy="2174875"/>
          </a:xfrm>
        </p:spPr>
        <p:txBody>
          <a:bodyPr anchor="t">
            <a:normAutofit/>
          </a:bodyPr>
          <a:lstStyle>
            <a:lvl1pPr algn="r">
              <a:defRPr sz="2700"/>
            </a:lvl1pPr>
          </a:lstStyle>
          <a:p>
            <a:pPr lvl="0"/>
            <a:r>
              <a:rPr lang="en-US"/>
              <a:t>Left Photo Slide 1</a:t>
            </a:r>
          </a:p>
        </p:txBody>
      </p:sp>
    </p:spTree>
    <p:extLst>
      <p:ext uri="{BB962C8B-B14F-4D97-AF65-F5344CB8AC3E}">
        <p14:creationId xmlns:p14="http://schemas.microsoft.com/office/powerpoint/2010/main" val="166825198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Photo on Left Slide 2">
    <p:spTree>
      <p:nvGrpSpPr>
        <p:cNvPr id="1" name=""/>
        <p:cNvGrpSpPr/>
        <p:nvPr/>
      </p:nvGrpSpPr>
      <p:grpSpPr>
        <a:xfrm>
          <a:off x="0" y="0"/>
          <a:ext cx="0" cy="0"/>
          <a:chOff x="0" y="0"/>
          <a:chExt cx="0" cy="0"/>
        </a:xfrm>
      </p:grpSpPr>
      <p:sp>
        <p:nvSpPr>
          <p:cNvPr id="7" name="Picture Placeholder 2"/>
          <p:cNvSpPr>
            <a:spLocks noGrp="1" noChangeAspect="1"/>
          </p:cNvSpPr>
          <p:nvPr>
            <p:ph type="pic" idx="1"/>
          </p:nvPr>
        </p:nvSpPr>
        <p:spPr>
          <a:xfrm>
            <a:off x="-5384" y="-1"/>
            <a:ext cx="5280536" cy="6858001"/>
          </a:xfrm>
        </p:spPr>
        <p:txBody>
          <a:bodyPr anchor="t">
            <a:normAutofit/>
          </a:bodyPr>
          <a:lstStyle>
            <a:lvl1pPr marL="0" indent="0">
              <a:buNone/>
              <a:defRPr sz="2000">
                <a:solidFill>
                  <a:schemeClr val="tx1">
                    <a:lumMod val="65000"/>
                    <a:lumOff val="35000"/>
                  </a:schemeClr>
                </a:solidFill>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3" name="Text Placeholder 3"/>
          <p:cNvSpPr>
            <a:spLocks noGrp="1"/>
          </p:cNvSpPr>
          <p:nvPr>
            <p:ph type="body" sz="half" idx="10" hasCustomPrompt="1"/>
          </p:nvPr>
        </p:nvSpPr>
        <p:spPr>
          <a:xfrm>
            <a:off x="6106342" y="2702503"/>
            <a:ext cx="5280349" cy="3151156"/>
          </a:xfrm>
        </p:spPr>
        <p:txBody>
          <a:bodyPr>
            <a:noAutofit/>
          </a:bodyPr>
          <a:lstStyle>
            <a:lvl1pPr marL="0" indent="0">
              <a:buNone/>
              <a:defRPr sz="22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Text…</a:t>
            </a:r>
          </a:p>
        </p:txBody>
      </p:sp>
      <p:sp>
        <p:nvSpPr>
          <p:cNvPr id="6" name="Title 1"/>
          <p:cNvSpPr>
            <a:spLocks noGrp="1"/>
          </p:cNvSpPr>
          <p:nvPr>
            <p:ph type="title" hasCustomPrompt="1"/>
          </p:nvPr>
        </p:nvSpPr>
        <p:spPr>
          <a:xfrm>
            <a:off x="6106342" y="2085143"/>
            <a:ext cx="5280349" cy="603041"/>
          </a:xfrm>
        </p:spPr>
        <p:txBody>
          <a:bodyPr anchor="t">
            <a:normAutofit/>
          </a:bodyPr>
          <a:lstStyle>
            <a:lvl1pPr>
              <a:defRPr sz="2700"/>
            </a:lvl1pPr>
          </a:lstStyle>
          <a:p>
            <a:pPr lvl="0"/>
            <a:r>
              <a:rPr lang="en-US"/>
              <a:t>Left Photo Slide 2</a:t>
            </a:r>
          </a:p>
        </p:txBody>
      </p:sp>
    </p:spTree>
    <p:extLst>
      <p:ext uri="{BB962C8B-B14F-4D97-AF65-F5344CB8AC3E}">
        <p14:creationId xmlns:p14="http://schemas.microsoft.com/office/powerpoint/2010/main" val="10543462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reen WA Presentation Title Slide">
    <p:spTree>
      <p:nvGrpSpPr>
        <p:cNvPr id="1" name=""/>
        <p:cNvGrpSpPr/>
        <p:nvPr/>
      </p:nvGrpSpPr>
      <p:grpSpPr>
        <a:xfrm>
          <a:off x="0" y="0"/>
          <a:ext cx="0" cy="0"/>
          <a:chOff x="0" y="0"/>
          <a:chExt cx="0" cy="0"/>
        </a:xfrm>
      </p:grpSpPr>
      <p:pic>
        <p:nvPicPr>
          <p:cNvPr id="9" name="Picture 8" descr="view from high above Diablo Lake in the Northern Cascades mountain range"/>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8525" y="1"/>
            <a:ext cx="12200525" cy="4572000"/>
          </a:xfrm>
          <a:prstGeom prst="rect">
            <a:avLst/>
          </a:prstGeom>
          <a:effectLst/>
        </p:spPr>
      </p:pic>
      <p:pic>
        <p:nvPicPr>
          <p:cNvPr id="6" name="Picture 5" descr="Washington State Department of Health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35860" y="5352117"/>
            <a:ext cx="2661419" cy="883125"/>
          </a:xfrm>
          <a:prstGeom prst="rect">
            <a:avLst/>
          </a:prstGeom>
        </p:spPr>
      </p:pic>
      <p:sp>
        <p:nvSpPr>
          <p:cNvPr id="11" name="Text Placeholder 9"/>
          <p:cNvSpPr>
            <a:spLocks noGrp="1"/>
          </p:cNvSpPr>
          <p:nvPr>
            <p:ph type="body" sz="quarter" idx="11" hasCustomPrompt="1"/>
          </p:nvPr>
        </p:nvSpPr>
        <p:spPr>
          <a:xfrm>
            <a:off x="4433455" y="5897171"/>
            <a:ext cx="6483511" cy="472352"/>
          </a:xfrm>
        </p:spPr>
        <p:txBody>
          <a:bodyPr>
            <a:normAutofit/>
          </a:bodyPr>
          <a:lstStyle>
            <a:lvl1pPr marL="0" indent="0">
              <a:lnSpc>
                <a:spcPct val="100000"/>
              </a:lnSpc>
              <a:spcBef>
                <a:spcPts val="0"/>
              </a:spcBef>
              <a:buNone/>
              <a:defRPr sz="2000" cap="none" baseline="0">
                <a:solidFill>
                  <a:schemeClr val="tx1"/>
                </a:solidFill>
              </a:defRPr>
            </a:lvl1pPr>
          </a:lstStyle>
          <a:p>
            <a:pPr lvl="0"/>
            <a:r>
              <a:rPr lang="en-US"/>
              <a:t>Office/Program</a:t>
            </a:r>
          </a:p>
        </p:txBody>
      </p:sp>
      <p:sp>
        <p:nvSpPr>
          <p:cNvPr id="12" name="Title 3"/>
          <p:cNvSpPr>
            <a:spLocks noGrp="1"/>
          </p:cNvSpPr>
          <p:nvPr>
            <p:ph type="title" hasCustomPrompt="1"/>
          </p:nvPr>
        </p:nvSpPr>
        <p:spPr>
          <a:xfrm>
            <a:off x="4433455" y="5479577"/>
            <a:ext cx="6483511" cy="417595"/>
          </a:xfrm>
        </p:spPr>
        <p:txBody>
          <a:bodyPr>
            <a:noAutofit/>
          </a:bodyPr>
          <a:lstStyle>
            <a:lvl1pPr>
              <a:defRPr sz="3000" cap="all" baseline="0"/>
            </a:lvl1pPr>
          </a:lstStyle>
          <a:p>
            <a:pPr lvl="0"/>
            <a:r>
              <a:rPr lang="en-US"/>
              <a:t>PRESENTATION TITLE</a:t>
            </a:r>
          </a:p>
        </p:txBody>
      </p:sp>
    </p:spTree>
    <p:extLst>
      <p:ext uri="{BB962C8B-B14F-4D97-AF65-F5344CB8AC3E}">
        <p14:creationId xmlns:p14="http://schemas.microsoft.com/office/powerpoint/2010/main" val="152645904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Photo on Left Slide 3">
    <p:spTree>
      <p:nvGrpSpPr>
        <p:cNvPr id="1" name=""/>
        <p:cNvGrpSpPr/>
        <p:nvPr/>
      </p:nvGrpSpPr>
      <p:grpSpPr>
        <a:xfrm>
          <a:off x="0" y="0"/>
          <a:ext cx="0" cy="0"/>
          <a:chOff x="0" y="0"/>
          <a:chExt cx="0" cy="0"/>
        </a:xfrm>
      </p:grpSpPr>
      <p:sp>
        <p:nvSpPr>
          <p:cNvPr id="13" name="Text Placeholder 3"/>
          <p:cNvSpPr>
            <a:spLocks noGrp="1"/>
          </p:cNvSpPr>
          <p:nvPr>
            <p:ph type="body" sz="half" idx="10" hasCustomPrompt="1"/>
          </p:nvPr>
        </p:nvSpPr>
        <p:spPr>
          <a:xfrm>
            <a:off x="7635332" y="2702503"/>
            <a:ext cx="3757193" cy="3151156"/>
          </a:xfrm>
        </p:spPr>
        <p:txBody>
          <a:bodyPr>
            <a:noAutofit/>
          </a:bodyPr>
          <a:lstStyle>
            <a:lvl1pPr marL="0" indent="0">
              <a:buNone/>
              <a:defRPr sz="22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Text…</a:t>
            </a:r>
          </a:p>
        </p:txBody>
      </p:sp>
      <p:sp>
        <p:nvSpPr>
          <p:cNvPr id="15" name="Picture Placeholder 2"/>
          <p:cNvSpPr>
            <a:spLocks noGrp="1" noChangeAspect="1"/>
          </p:cNvSpPr>
          <p:nvPr>
            <p:ph type="pic" idx="1"/>
          </p:nvPr>
        </p:nvSpPr>
        <p:spPr>
          <a:xfrm>
            <a:off x="-9753" y="-2744"/>
            <a:ext cx="3491111" cy="6858000"/>
          </a:xfrm>
        </p:spPr>
        <p:txBody>
          <a:bodyPr anchor="t">
            <a:normAutofit/>
          </a:bodyPr>
          <a:lstStyle>
            <a:lvl1pPr marL="0" indent="0">
              <a:buNone/>
              <a:defRPr sz="2000">
                <a:solidFill>
                  <a:schemeClr val="tx1">
                    <a:lumMod val="65000"/>
                    <a:lumOff val="35000"/>
                  </a:schemeClr>
                </a:solidFill>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6" name="Picture Placeholder 2"/>
          <p:cNvSpPr>
            <a:spLocks noGrp="1" noChangeAspect="1"/>
          </p:cNvSpPr>
          <p:nvPr>
            <p:ph type="pic" idx="11"/>
          </p:nvPr>
        </p:nvSpPr>
        <p:spPr>
          <a:xfrm>
            <a:off x="3481358" y="-2744"/>
            <a:ext cx="3317839" cy="3429000"/>
          </a:xfrm>
        </p:spPr>
        <p:txBody>
          <a:bodyPr anchor="t">
            <a:normAutofit/>
          </a:bodyPr>
          <a:lstStyle>
            <a:lvl1pPr marL="0" indent="0">
              <a:buNone/>
              <a:defRPr sz="2000">
                <a:solidFill>
                  <a:schemeClr val="tx1">
                    <a:lumMod val="65000"/>
                    <a:lumOff val="35000"/>
                  </a:schemeClr>
                </a:solidFill>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7" name="Picture Placeholder 2"/>
          <p:cNvSpPr>
            <a:spLocks noGrp="1" noChangeAspect="1"/>
          </p:cNvSpPr>
          <p:nvPr>
            <p:ph type="pic" idx="12"/>
          </p:nvPr>
        </p:nvSpPr>
        <p:spPr>
          <a:xfrm>
            <a:off x="3481358" y="3426257"/>
            <a:ext cx="3317839" cy="3431745"/>
          </a:xfrm>
        </p:spPr>
        <p:txBody>
          <a:bodyPr anchor="t">
            <a:normAutofit/>
          </a:bodyPr>
          <a:lstStyle>
            <a:lvl1pPr marL="0" indent="0">
              <a:buNone/>
              <a:defRPr sz="2000">
                <a:solidFill>
                  <a:schemeClr val="tx1">
                    <a:lumMod val="65000"/>
                    <a:lumOff val="35000"/>
                  </a:schemeClr>
                </a:solidFill>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8" name="Title 1"/>
          <p:cNvSpPr>
            <a:spLocks noGrp="1"/>
          </p:cNvSpPr>
          <p:nvPr>
            <p:ph type="title" hasCustomPrompt="1"/>
          </p:nvPr>
        </p:nvSpPr>
        <p:spPr>
          <a:xfrm>
            <a:off x="7635331" y="1753739"/>
            <a:ext cx="3569699" cy="914401"/>
          </a:xfrm>
        </p:spPr>
        <p:txBody>
          <a:bodyPr anchor="t">
            <a:normAutofit/>
          </a:bodyPr>
          <a:lstStyle>
            <a:lvl1pPr>
              <a:defRPr sz="2700"/>
            </a:lvl1pPr>
          </a:lstStyle>
          <a:p>
            <a:pPr lvl="0"/>
            <a:r>
              <a:rPr lang="en-US"/>
              <a:t>Left Photo Slide 3</a:t>
            </a:r>
          </a:p>
        </p:txBody>
      </p:sp>
    </p:spTree>
    <p:extLst>
      <p:ext uri="{BB962C8B-B14F-4D97-AF65-F5344CB8AC3E}">
        <p14:creationId xmlns:p14="http://schemas.microsoft.com/office/powerpoint/2010/main" val="131722793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Photo on Right Slide 1">
    <p:spTree>
      <p:nvGrpSpPr>
        <p:cNvPr id="1" name=""/>
        <p:cNvGrpSpPr/>
        <p:nvPr/>
      </p:nvGrpSpPr>
      <p:grpSpPr>
        <a:xfrm>
          <a:off x="0" y="0"/>
          <a:ext cx="0" cy="0"/>
          <a:chOff x="0" y="0"/>
          <a:chExt cx="0" cy="0"/>
        </a:xfrm>
      </p:grpSpPr>
      <p:sp>
        <p:nvSpPr>
          <p:cNvPr id="4" name="Text Placeholder 3"/>
          <p:cNvSpPr>
            <a:spLocks noGrp="1"/>
          </p:cNvSpPr>
          <p:nvPr>
            <p:ph type="body" sz="half" idx="2" hasCustomPrompt="1"/>
          </p:nvPr>
        </p:nvSpPr>
        <p:spPr>
          <a:xfrm>
            <a:off x="839788" y="1219190"/>
            <a:ext cx="5280349" cy="1828810"/>
          </a:xfrm>
        </p:spPr>
        <p:txBody>
          <a:bodyPr>
            <a:noAutofit/>
          </a:bodyPr>
          <a:lstStyle>
            <a:lvl1pPr marL="0" indent="0">
              <a:buNone/>
              <a:defRPr sz="22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Text…</a:t>
            </a:r>
          </a:p>
        </p:txBody>
      </p:sp>
      <p:sp>
        <p:nvSpPr>
          <p:cNvPr id="11" name="Text Placeholder 3"/>
          <p:cNvSpPr>
            <a:spLocks noGrp="1"/>
          </p:cNvSpPr>
          <p:nvPr>
            <p:ph type="body" sz="half" idx="10" hasCustomPrompt="1"/>
          </p:nvPr>
        </p:nvSpPr>
        <p:spPr>
          <a:xfrm>
            <a:off x="839790" y="3055128"/>
            <a:ext cx="5280349" cy="3048380"/>
          </a:xfrm>
        </p:spPr>
        <p:txBody>
          <a:bodyPr>
            <a:noAutofit/>
          </a:bodyPr>
          <a:lstStyle>
            <a:lvl1pPr marL="0" indent="0">
              <a:buNone/>
              <a:defRPr sz="20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Text…</a:t>
            </a:r>
          </a:p>
        </p:txBody>
      </p:sp>
      <p:sp>
        <p:nvSpPr>
          <p:cNvPr id="12" name="Picture Placeholder 2"/>
          <p:cNvSpPr>
            <a:spLocks noGrp="1" noChangeAspect="1"/>
          </p:cNvSpPr>
          <p:nvPr>
            <p:ph type="pic" idx="1"/>
          </p:nvPr>
        </p:nvSpPr>
        <p:spPr>
          <a:xfrm>
            <a:off x="7411771" y="-7315"/>
            <a:ext cx="4780229" cy="2688879"/>
          </a:xfrm>
        </p:spPr>
        <p:txBody>
          <a:bodyPr anchor="t">
            <a:normAutofit/>
          </a:bodyPr>
          <a:lstStyle>
            <a:lvl1pPr marL="0" indent="0">
              <a:buNone/>
              <a:defRPr sz="2000">
                <a:solidFill>
                  <a:schemeClr val="tx1">
                    <a:lumMod val="65000"/>
                    <a:lumOff val="35000"/>
                  </a:schemeClr>
                </a:solidFill>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8" name="TextBox 7"/>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Department of Health</a:t>
            </a:r>
            <a:r>
              <a:rPr lang="en-US" sz="1800" baseline="0">
                <a:solidFill>
                  <a:srgbClr val="349D96"/>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2" name="Title 1"/>
          <p:cNvSpPr>
            <a:spLocks noGrp="1"/>
          </p:cNvSpPr>
          <p:nvPr>
            <p:ph type="title" hasCustomPrompt="1"/>
          </p:nvPr>
        </p:nvSpPr>
        <p:spPr>
          <a:xfrm>
            <a:off x="7256239" y="3290207"/>
            <a:ext cx="3581096" cy="2174875"/>
          </a:xfrm>
        </p:spPr>
        <p:txBody>
          <a:bodyPr anchor="t">
            <a:normAutofit/>
          </a:bodyPr>
          <a:lstStyle>
            <a:lvl1pPr>
              <a:defRPr sz="2700"/>
            </a:lvl1pPr>
          </a:lstStyle>
          <a:p>
            <a:pPr lvl="0"/>
            <a:r>
              <a:rPr lang="en-US"/>
              <a:t>Right Photo Slide 1</a:t>
            </a:r>
          </a:p>
        </p:txBody>
      </p:sp>
    </p:spTree>
    <p:extLst>
      <p:ext uri="{BB962C8B-B14F-4D97-AF65-F5344CB8AC3E}">
        <p14:creationId xmlns:p14="http://schemas.microsoft.com/office/powerpoint/2010/main" val="250801585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Photo on Right Slide 2">
    <p:spTree>
      <p:nvGrpSpPr>
        <p:cNvPr id="1" name=""/>
        <p:cNvGrpSpPr/>
        <p:nvPr/>
      </p:nvGrpSpPr>
      <p:grpSpPr>
        <a:xfrm>
          <a:off x="0" y="0"/>
          <a:ext cx="0" cy="0"/>
          <a:chOff x="0" y="0"/>
          <a:chExt cx="0" cy="0"/>
        </a:xfrm>
      </p:grpSpPr>
      <p:sp>
        <p:nvSpPr>
          <p:cNvPr id="7" name="Picture Placeholder 2"/>
          <p:cNvSpPr>
            <a:spLocks noGrp="1" noChangeAspect="1"/>
          </p:cNvSpPr>
          <p:nvPr>
            <p:ph type="pic" idx="1"/>
          </p:nvPr>
        </p:nvSpPr>
        <p:spPr>
          <a:xfrm>
            <a:off x="6910087" y="-1"/>
            <a:ext cx="5280536" cy="6858001"/>
          </a:xfrm>
        </p:spPr>
        <p:txBody>
          <a:bodyPr anchor="t">
            <a:normAutofit/>
          </a:bodyPr>
          <a:lstStyle>
            <a:lvl1pPr marL="0" indent="0">
              <a:buNone/>
              <a:defRPr sz="2000">
                <a:solidFill>
                  <a:schemeClr val="tx1">
                    <a:lumMod val="65000"/>
                    <a:lumOff val="35000"/>
                  </a:schemeClr>
                </a:solidFill>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3" name="Text Placeholder 3"/>
          <p:cNvSpPr>
            <a:spLocks noGrp="1"/>
          </p:cNvSpPr>
          <p:nvPr>
            <p:ph type="body" sz="half" idx="10" hasCustomPrompt="1"/>
          </p:nvPr>
        </p:nvSpPr>
        <p:spPr>
          <a:xfrm>
            <a:off x="839796" y="2709818"/>
            <a:ext cx="5280349" cy="3151156"/>
          </a:xfrm>
        </p:spPr>
        <p:txBody>
          <a:bodyPr>
            <a:noAutofit/>
          </a:bodyPr>
          <a:lstStyle>
            <a:lvl1pPr marL="0" indent="0">
              <a:buNone/>
              <a:defRPr sz="22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Text…</a:t>
            </a:r>
          </a:p>
        </p:txBody>
      </p:sp>
      <p:sp>
        <p:nvSpPr>
          <p:cNvPr id="6" name="Title 1"/>
          <p:cNvSpPr>
            <a:spLocks noGrp="1"/>
          </p:cNvSpPr>
          <p:nvPr>
            <p:ph type="title" hasCustomPrompt="1"/>
          </p:nvPr>
        </p:nvSpPr>
        <p:spPr>
          <a:xfrm>
            <a:off x="839796" y="2106779"/>
            <a:ext cx="5280349" cy="595725"/>
          </a:xfrm>
        </p:spPr>
        <p:txBody>
          <a:bodyPr anchor="t">
            <a:normAutofit/>
          </a:bodyPr>
          <a:lstStyle>
            <a:lvl1pPr>
              <a:defRPr sz="2700"/>
            </a:lvl1pPr>
          </a:lstStyle>
          <a:p>
            <a:pPr lvl="0"/>
            <a:r>
              <a:rPr lang="en-US"/>
              <a:t>Right Photo Slide 2</a:t>
            </a:r>
          </a:p>
        </p:txBody>
      </p:sp>
    </p:spTree>
    <p:extLst>
      <p:ext uri="{BB962C8B-B14F-4D97-AF65-F5344CB8AC3E}">
        <p14:creationId xmlns:p14="http://schemas.microsoft.com/office/powerpoint/2010/main" val="260089599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Photo on Right Slide 3">
    <p:spTree>
      <p:nvGrpSpPr>
        <p:cNvPr id="1" name=""/>
        <p:cNvGrpSpPr/>
        <p:nvPr/>
      </p:nvGrpSpPr>
      <p:grpSpPr>
        <a:xfrm>
          <a:off x="0" y="0"/>
          <a:ext cx="0" cy="0"/>
          <a:chOff x="0" y="0"/>
          <a:chExt cx="0" cy="0"/>
        </a:xfrm>
      </p:grpSpPr>
      <p:sp>
        <p:nvSpPr>
          <p:cNvPr id="13" name="Text Placeholder 3"/>
          <p:cNvSpPr>
            <a:spLocks noGrp="1"/>
          </p:cNvSpPr>
          <p:nvPr>
            <p:ph type="body" sz="half" idx="10" hasCustomPrompt="1"/>
          </p:nvPr>
        </p:nvSpPr>
        <p:spPr>
          <a:xfrm>
            <a:off x="839778" y="2702503"/>
            <a:ext cx="3757193" cy="3151156"/>
          </a:xfrm>
        </p:spPr>
        <p:txBody>
          <a:bodyPr>
            <a:noAutofit/>
          </a:bodyPr>
          <a:lstStyle>
            <a:lvl1pPr marL="0" indent="0">
              <a:buNone/>
              <a:defRPr sz="22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Text…</a:t>
            </a:r>
          </a:p>
        </p:txBody>
      </p:sp>
      <p:sp>
        <p:nvSpPr>
          <p:cNvPr id="15" name="Picture Placeholder 2"/>
          <p:cNvSpPr>
            <a:spLocks noGrp="1" noChangeAspect="1"/>
          </p:cNvSpPr>
          <p:nvPr>
            <p:ph type="pic" idx="1"/>
          </p:nvPr>
        </p:nvSpPr>
        <p:spPr>
          <a:xfrm>
            <a:off x="8698918" y="-1"/>
            <a:ext cx="3491111" cy="6858001"/>
          </a:xfrm>
        </p:spPr>
        <p:txBody>
          <a:bodyPr anchor="t">
            <a:normAutofit/>
          </a:bodyPr>
          <a:lstStyle>
            <a:lvl1pPr marL="0" indent="0">
              <a:buNone/>
              <a:defRPr sz="2000">
                <a:solidFill>
                  <a:schemeClr val="tx1">
                    <a:lumMod val="65000"/>
                    <a:lumOff val="35000"/>
                  </a:schemeClr>
                </a:solidFill>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6" name="Picture Placeholder 2"/>
          <p:cNvSpPr>
            <a:spLocks noGrp="1" noChangeAspect="1"/>
          </p:cNvSpPr>
          <p:nvPr>
            <p:ph type="pic" idx="11"/>
          </p:nvPr>
        </p:nvSpPr>
        <p:spPr>
          <a:xfrm>
            <a:off x="5373742" y="-1"/>
            <a:ext cx="3313972" cy="3421505"/>
          </a:xfrm>
        </p:spPr>
        <p:txBody>
          <a:bodyPr anchor="t">
            <a:normAutofit/>
          </a:bodyPr>
          <a:lstStyle>
            <a:lvl1pPr marL="0" indent="0">
              <a:buNone/>
              <a:defRPr sz="2000">
                <a:solidFill>
                  <a:schemeClr val="tx1">
                    <a:lumMod val="65000"/>
                    <a:lumOff val="35000"/>
                  </a:schemeClr>
                </a:solidFill>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7" name="Picture Placeholder 2"/>
          <p:cNvSpPr>
            <a:spLocks noGrp="1" noChangeAspect="1"/>
          </p:cNvSpPr>
          <p:nvPr>
            <p:ph type="pic" idx="12"/>
          </p:nvPr>
        </p:nvSpPr>
        <p:spPr>
          <a:xfrm>
            <a:off x="5373743" y="3421504"/>
            <a:ext cx="3313971" cy="3436496"/>
          </a:xfrm>
        </p:spPr>
        <p:txBody>
          <a:bodyPr anchor="t">
            <a:normAutofit/>
          </a:bodyPr>
          <a:lstStyle>
            <a:lvl1pPr marL="0" indent="0">
              <a:buNone/>
              <a:defRPr sz="2000">
                <a:solidFill>
                  <a:schemeClr val="tx1">
                    <a:lumMod val="65000"/>
                    <a:lumOff val="35000"/>
                  </a:schemeClr>
                </a:solidFill>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8" name="Title 1"/>
          <p:cNvSpPr>
            <a:spLocks noGrp="1"/>
          </p:cNvSpPr>
          <p:nvPr>
            <p:ph type="title" hasCustomPrompt="1"/>
          </p:nvPr>
        </p:nvSpPr>
        <p:spPr>
          <a:xfrm>
            <a:off x="839776" y="1710752"/>
            <a:ext cx="3768397" cy="991752"/>
          </a:xfrm>
        </p:spPr>
        <p:txBody>
          <a:bodyPr anchor="t">
            <a:normAutofit/>
          </a:bodyPr>
          <a:lstStyle>
            <a:lvl1pPr>
              <a:defRPr sz="2700"/>
            </a:lvl1pPr>
          </a:lstStyle>
          <a:p>
            <a:pPr lvl="0"/>
            <a:r>
              <a:rPr lang="en-US"/>
              <a:t>Right Photo Slide 3</a:t>
            </a:r>
          </a:p>
        </p:txBody>
      </p:sp>
    </p:spTree>
    <p:extLst>
      <p:ext uri="{BB962C8B-B14F-4D97-AF65-F5344CB8AC3E}">
        <p14:creationId xmlns:p14="http://schemas.microsoft.com/office/powerpoint/2010/main" val="48262524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Bio Slide">
    <p:spTree>
      <p:nvGrpSpPr>
        <p:cNvPr id="1" name=""/>
        <p:cNvGrpSpPr/>
        <p:nvPr/>
      </p:nvGrpSpPr>
      <p:grpSpPr>
        <a:xfrm>
          <a:off x="0" y="0"/>
          <a:ext cx="0" cy="0"/>
          <a:chOff x="0" y="0"/>
          <a:chExt cx="0" cy="0"/>
        </a:xfrm>
      </p:grpSpPr>
      <p:sp>
        <p:nvSpPr>
          <p:cNvPr id="7" name="Picture Placeholder 2"/>
          <p:cNvSpPr>
            <a:spLocks noGrp="1" noChangeAspect="1"/>
          </p:cNvSpPr>
          <p:nvPr>
            <p:ph type="pic" idx="1"/>
          </p:nvPr>
        </p:nvSpPr>
        <p:spPr>
          <a:xfrm>
            <a:off x="6910087" y="-7316"/>
            <a:ext cx="5280536" cy="6865315"/>
          </a:xfrm>
        </p:spPr>
        <p:txBody>
          <a:bodyPr anchor="t">
            <a:normAutofit/>
          </a:bodyPr>
          <a:lstStyle>
            <a:lvl1pPr marL="0" indent="0">
              <a:buNone/>
              <a:defRPr sz="2000">
                <a:solidFill>
                  <a:schemeClr val="tx1">
                    <a:lumMod val="65000"/>
                    <a:lumOff val="35000"/>
                  </a:schemeClr>
                </a:solidFill>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1" name="Text Placeholder 2"/>
          <p:cNvSpPr>
            <a:spLocks noGrp="1"/>
          </p:cNvSpPr>
          <p:nvPr>
            <p:ph type="body" sz="quarter" idx="11" hasCustomPrompt="1"/>
          </p:nvPr>
        </p:nvSpPr>
        <p:spPr>
          <a:xfrm>
            <a:off x="912891" y="2221606"/>
            <a:ext cx="5207255" cy="325437"/>
          </a:xfrm>
        </p:spPr>
        <p:txBody>
          <a:bodyPr>
            <a:noAutofit/>
          </a:bodyPr>
          <a:lstStyle>
            <a:lvl1pPr marL="0" indent="0">
              <a:buNone/>
              <a:defRPr sz="2000" i="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Manager Title</a:t>
            </a:r>
          </a:p>
        </p:txBody>
      </p:sp>
      <p:sp>
        <p:nvSpPr>
          <p:cNvPr id="12" name="Text Placeholder 3"/>
          <p:cNvSpPr>
            <a:spLocks noGrp="1"/>
          </p:cNvSpPr>
          <p:nvPr>
            <p:ph type="body" sz="half" idx="10" hasCustomPrompt="1"/>
          </p:nvPr>
        </p:nvSpPr>
        <p:spPr>
          <a:xfrm>
            <a:off x="912369" y="2702503"/>
            <a:ext cx="5207776" cy="3151156"/>
          </a:xfrm>
        </p:spPr>
        <p:txBody>
          <a:bodyPr>
            <a:noAutofit/>
          </a:bodyPr>
          <a:lstStyle>
            <a:lvl1pPr marL="0" indent="0">
              <a:buNone/>
              <a:defRPr sz="22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Text…</a:t>
            </a:r>
          </a:p>
        </p:txBody>
      </p:sp>
      <p:sp>
        <p:nvSpPr>
          <p:cNvPr id="8" name="Title 1"/>
          <p:cNvSpPr>
            <a:spLocks noGrp="1"/>
          </p:cNvSpPr>
          <p:nvPr>
            <p:ph type="title" hasCustomPrompt="1"/>
          </p:nvPr>
        </p:nvSpPr>
        <p:spPr>
          <a:xfrm>
            <a:off x="912369" y="1721542"/>
            <a:ext cx="5207776" cy="500064"/>
          </a:xfrm>
        </p:spPr>
        <p:txBody>
          <a:bodyPr anchor="t">
            <a:normAutofit/>
          </a:bodyPr>
          <a:lstStyle>
            <a:lvl1pPr>
              <a:defRPr sz="3000" b="1">
                <a:latin typeface="+mn-lt"/>
              </a:defRPr>
            </a:lvl1pPr>
          </a:lstStyle>
          <a:p>
            <a:pPr lvl="0"/>
            <a:r>
              <a:rPr lang="en-US"/>
              <a:t>Name</a:t>
            </a:r>
          </a:p>
        </p:txBody>
      </p:sp>
    </p:spTree>
    <p:extLst>
      <p:ext uri="{BB962C8B-B14F-4D97-AF65-F5344CB8AC3E}">
        <p14:creationId xmlns:p14="http://schemas.microsoft.com/office/powerpoint/2010/main" val="113810651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eam Slide 1">
    <p:spTree>
      <p:nvGrpSpPr>
        <p:cNvPr id="1" name=""/>
        <p:cNvGrpSpPr/>
        <p:nvPr/>
      </p:nvGrpSpPr>
      <p:grpSpPr>
        <a:xfrm>
          <a:off x="0" y="0"/>
          <a:ext cx="0" cy="0"/>
          <a:chOff x="0" y="0"/>
          <a:chExt cx="0" cy="0"/>
        </a:xfrm>
      </p:grpSpPr>
      <p:cxnSp>
        <p:nvCxnSpPr>
          <p:cNvPr id="7" name="Straight Connector 6"/>
          <p:cNvCxnSpPr/>
          <p:nvPr/>
        </p:nvCxnSpPr>
        <p:spPr>
          <a:xfrm flipV="1">
            <a:off x="5763752" y="1246350"/>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17" name="Picture Placeholder 15"/>
          <p:cNvSpPr>
            <a:spLocks noGrp="1"/>
          </p:cNvSpPr>
          <p:nvPr>
            <p:ph type="pic" sz="quarter" idx="23"/>
          </p:nvPr>
        </p:nvSpPr>
        <p:spPr>
          <a:xfrm>
            <a:off x="4612828" y="1787643"/>
            <a:ext cx="2887133" cy="2174875"/>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19" name="Picture Placeholder 15"/>
          <p:cNvSpPr>
            <a:spLocks noGrp="1"/>
          </p:cNvSpPr>
          <p:nvPr>
            <p:ph type="pic" sz="quarter" idx="24"/>
          </p:nvPr>
        </p:nvSpPr>
        <p:spPr>
          <a:xfrm>
            <a:off x="1065695" y="1787643"/>
            <a:ext cx="2887133" cy="2174875"/>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20" name="Picture Placeholder 15"/>
          <p:cNvSpPr>
            <a:spLocks noGrp="1"/>
          </p:cNvSpPr>
          <p:nvPr>
            <p:ph type="pic" sz="quarter" idx="22"/>
          </p:nvPr>
        </p:nvSpPr>
        <p:spPr>
          <a:xfrm>
            <a:off x="8163680" y="1787643"/>
            <a:ext cx="2887133" cy="2174875"/>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23" name="Text Placeholder 21"/>
          <p:cNvSpPr>
            <a:spLocks noGrp="1"/>
          </p:cNvSpPr>
          <p:nvPr>
            <p:ph type="body" sz="quarter" idx="25" hasCustomPrompt="1"/>
          </p:nvPr>
        </p:nvSpPr>
        <p:spPr>
          <a:xfrm>
            <a:off x="1065519" y="4369066"/>
            <a:ext cx="2887308" cy="336550"/>
          </a:xfrm>
        </p:spPr>
        <p:txBody>
          <a:bodyPr>
            <a:noAutofit/>
          </a:bodyPr>
          <a:lstStyle>
            <a:lvl1pPr marL="0" indent="0" algn="ctr">
              <a:buFont typeface="Arial" panose="020B0604020202020204" pitchFamily="34" charset="0"/>
              <a:buNone/>
              <a:defRPr sz="2200" b="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Name</a:t>
            </a:r>
          </a:p>
        </p:txBody>
      </p:sp>
      <p:sp>
        <p:nvSpPr>
          <p:cNvPr id="24" name="Text Placeholder 21"/>
          <p:cNvSpPr>
            <a:spLocks noGrp="1"/>
          </p:cNvSpPr>
          <p:nvPr>
            <p:ph type="body" sz="quarter" idx="26" hasCustomPrompt="1"/>
          </p:nvPr>
        </p:nvSpPr>
        <p:spPr>
          <a:xfrm>
            <a:off x="4612830" y="4366079"/>
            <a:ext cx="2887132" cy="336550"/>
          </a:xfrm>
        </p:spPr>
        <p:txBody>
          <a:bodyPr>
            <a:noAutofit/>
          </a:bodyPr>
          <a:lstStyle>
            <a:lvl1pPr marL="0" indent="0" algn="ctr">
              <a:buFont typeface="Arial" panose="020B0604020202020204" pitchFamily="34" charset="0"/>
              <a:buNone/>
              <a:defRPr sz="2200" b="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Name</a:t>
            </a:r>
          </a:p>
        </p:txBody>
      </p:sp>
      <p:sp>
        <p:nvSpPr>
          <p:cNvPr id="25" name="Text Placeholder 21"/>
          <p:cNvSpPr>
            <a:spLocks noGrp="1"/>
          </p:cNvSpPr>
          <p:nvPr>
            <p:ph type="body" sz="quarter" idx="27" hasCustomPrompt="1"/>
          </p:nvPr>
        </p:nvSpPr>
        <p:spPr>
          <a:xfrm>
            <a:off x="8163506" y="4358568"/>
            <a:ext cx="2887132" cy="349454"/>
          </a:xfrm>
        </p:spPr>
        <p:txBody>
          <a:bodyPr>
            <a:noAutofit/>
          </a:bodyPr>
          <a:lstStyle>
            <a:lvl1pPr marL="0" indent="0" algn="ctr">
              <a:buFont typeface="Arial" panose="020B0604020202020204" pitchFamily="34" charset="0"/>
              <a:buNone/>
              <a:defRPr sz="2200" b="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Name</a:t>
            </a:r>
          </a:p>
        </p:txBody>
      </p:sp>
      <p:sp>
        <p:nvSpPr>
          <p:cNvPr id="27" name="Text Placeholder 21"/>
          <p:cNvSpPr>
            <a:spLocks noGrp="1"/>
          </p:cNvSpPr>
          <p:nvPr>
            <p:ph type="body" sz="quarter" idx="29" hasCustomPrompt="1"/>
          </p:nvPr>
        </p:nvSpPr>
        <p:spPr>
          <a:xfrm>
            <a:off x="4612654" y="4704753"/>
            <a:ext cx="2887308" cy="336550"/>
          </a:xfrm>
        </p:spPr>
        <p:txBody>
          <a:bodyPr>
            <a:normAutofit/>
          </a:bodyPr>
          <a:lstStyle>
            <a:lvl1pPr marL="0" indent="0" algn="ctr">
              <a:buFont typeface="Arial" panose="020B0604020202020204" pitchFamily="34" charset="0"/>
              <a:buNone/>
              <a:defRPr sz="1800" b="0" i="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Title</a:t>
            </a:r>
          </a:p>
        </p:txBody>
      </p:sp>
      <p:sp>
        <p:nvSpPr>
          <p:cNvPr id="28" name="Text Placeholder 21"/>
          <p:cNvSpPr>
            <a:spLocks noGrp="1"/>
          </p:cNvSpPr>
          <p:nvPr>
            <p:ph type="body" sz="quarter" idx="30" hasCustomPrompt="1"/>
          </p:nvPr>
        </p:nvSpPr>
        <p:spPr>
          <a:xfrm>
            <a:off x="1065519" y="4712068"/>
            <a:ext cx="2887308" cy="336550"/>
          </a:xfrm>
        </p:spPr>
        <p:txBody>
          <a:bodyPr>
            <a:normAutofit/>
          </a:bodyPr>
          <a:lstStyle>
            <a:lvl1pPr marL="0" indent="0" algn="ctr">
              <a:buFont typeface="Arial" panose="020B0604020202020204" pitchFamily="34" charset="0"/>
              <a:buNone/>
              <a:defRPr sz="1800" b="0" i="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Title</a:t>
            </a:r>
          </a:p>
        </p:txBody>
      </p:sp>
      <p:sp>
        <p:nvSpPr>
          <p:cNvPr id="29" name="Text Placeholder 21"/>
          <p:cNvSpPr>
            <a:spLocks noGrp="1"/>
          </p:cNvSpPr>
          <p:nvPr>
            <p:ph type="body" sz="quarter" idx="31" hasCustomPrompt="1"/>
          </p:nvPr>
        </p:nvSpPr>
        <p:spPr>
          <a:xfrm>
            <a:off x="8163506" y="4715116"/>
            <a:ext cx="2887308" cy="336550"/>
          </a:xfrm>
        </p:spPr>
        <p:txBody>
          <a:bodyPr>
            <a:normAutofit/>
          </a:bodyPr>
          <a:lstStyle>
            <a:lvl1pPr marL="0" indent="0" algn="ctr">
              <a:buFont typeface="Arial" panose="020B0604020202020204" pitchFamily="34" charset="0"/>
              <a:buNone/>
              <a:defRPr sz="1800" b="0" i="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Title</a:t>
            </a:r>
          </a:p>
        </p:txBody>
      </p:sp>
      <p:sp>
        <p:nvSpPr>
          <p:cNvPr id="31" name="Text Placeholder 21"/>
          <p:cNvSpPr>
            <a:spLocks noGrp="1"/>
          </p:cNvSpPr>
          <p:nvPr>
            <p:ph type="body" sz="quarter" idx="33" hasCustomPrompt="1"/>
          </p:nvPr>
        </p:nvSpPr>
        <p:spPr>
          <a:xfrm>
            <a:off x="4612653" y="5047754"/>
            <a:ext cx="2887308" cy="1015312"/>
          </a:xfrm>
        </p:spPr>
        <p:txBody>
          <a:bodyPr>
            <a:noAutofit/>
          </a:bodyPr>
          <a:lstStyle>
            <a:lvl1pPr marL="0" indent="0" algn="l">
              <a:buFont typeface="Arial" panose="020B0604020202020204" pitchFamily="34" charset="0"/>
              <a:buNone/>
              <a:defRPr sz="1800" b="0" i="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Text…</a:t>
            </a:r>
          </a:p>
        </p:txBody>
      </p:sp>
      <p:sp>
        <p:nvSpPr>
          <p:cNvPr id="32" name="Text Placeholder 21"/>
          <p:cNvSpPr>
            <a:spLocks noGrp="1"/>
          </p:cNvSpPr>
          <p:nvPr>
            <p:ph type="body" sz="quarter" idx="32" hasCustomPrompt="1"/>
          </p:nvPr>
        </p:nvSpPr>
        <p:spPr>
          <a:xfrm>
            <a:off x="1065518" y="5055070"/>
            <a:ext cx="2887308" cy="1007997"/>
          </a:xfrm>
        </p:spPr>
        <p:txBody>
          <a:bodyPr>
            <a:noAutofit/>
          </a:bodyPr>
          <a:lstStyle>
            <a:lvl1pPr marL="0" indent="0" algn="l">
              <a:buFont typeface="Arial" panose="020B0604020202020204" pitchFamily="34" charset="0"/>
              <a:buNone/>
              <a:defRPr sz="1800" b="0" i="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Text…</a:t>
            </a:r>
          </a:p>
        </p:txBody>
      </p:sp>
      <p:sp>
        <p:nvSpPr>
          <p:cNvPr id="33" name="Text Placeholder 21"/>
          <p:cNvSpPr>
            <a:spLocks noGrp="1"/>
          </p:cNvSpPr>
          <p:nvPr>
            <p:ph type="body" sz="quarter" idx="34" hasCustomPrompt="1"/>
          </p:nvPr>
        </p:nvSpPr>
        <p:spPr>
          <a:xfrm>
            <a:off x="8163417" y="5055934"/>
            <a:ext cx="2887308" cy="1007133"/>
          </a:xfrm>
        </p:spPr>
        <p:txBody>
          <a:bodyPr>
            <a:noAutofit/>
          </a:bodyPr>
          <a:lstStyle>
            <a:lvl1pPr marL="0" indent="0" algn="l">
              <a:buFont typeface="Arial" panose="020B0604020202020204" pitchFamily="34" charset="0"/>
              <a:buNone/>
              <a:defRPr sz="1800" b="0" i="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Text…</a:t>
            </a:r>
          </a:p>
        </p:txBody>
      </p:sp>
      <p:sp>
        <p:nvSpPr>
          <p:cNvPr id="21" name="TextBox 20"/>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Department of Health</a:t>
            </a:r>
            <a:r>
              <a:rPr lang="en-US" sz="1800" baseline="0">
                <a:solidFill>
                  <a:srgbClr val="349D96"/>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18" name="Title 1"/>
          <p:cNvSpPr>
            <a:spLocks noGrp="1"/>
          </p:cNvSpPr>
          <p:nvPr>
            <p:ph type="title" hasCustomPrompt="1"/>
          </p:nvPr>
        </p:nvSpPr>
        <p:spPr>
          <a:xfrm>
            <a:off x="0" y="673974"/>
            <a:ext cx="12192000" cy="482030"/>
          </a:xfrm>
        </p:spPr>
        <p:txBody>
          <a:bodyPr>
            <a:normAutofit/>
          </a:bodyPr>
          <a:lstStyle>
            <a:lvl1pPr algn="ctr">
              <a:defRPr sz="2700"/>
            </a:lvl1pPr>
          </a:lstStyle>
          <a:p>
            <a:pPr lvl="0"/>
            <a:r>
              <a:rPr lang="en-US"/>
              <a:t>Team Slide 1</a:t>
            </a:r>
          </a:p>
        </p:txBody>
      </p:sp>
    </p:spTree>
    <p:extLst>
      <p:ext uri="{BB962C8B-B14F-4D97-AF65-F5344CB8AC3E}">
        <p14:creationId xmlns:p14="http://schemas.microsoft.com/office/powerpoint/2010/main" val="167240412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eam Slide 2">
    <p:spTree>
      <p:nvGrpSpPr>
        <p:cNvPr id="1" name=""/>
        <p:cNvGrpSpPr/>
        <p:nvPr/>
      </p:nvGrpSpPr>
      <p:grpSpPr>
        <a:xfrm>
          <a:off x="0" y="0"/>
          <a:ext cx="0" cy="0"/>
          <a:chOff x="0" y="0"/>
          <a:chExt cx="0" cy="0"/>
        </a:xfrm>
      </p:grpSpPr>
      <p:cxnSp>
        <p:nvCxnSpPr>
          <p:cNvPr id="11" name="Straight Connector 10"/>
          <p:cNvCxnSpPr/>
          <p:nvPr/>
        </p:nvCxnSpPr>
        <p:spPr>
          <a:xfrm flipV="1">
            <a:off x="5763752" y="1246350"/>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24" name="Text Placeholder 21"/>
          <p:cNvSpPr>
            <a:spLocks noGrp="1"/>
          </p:cNvSpPr>
          <p:nvPr>
            <p:ph type="body" sz="quarter" idx="25" hasCustomPrompt="1"/>
          </p:nvPr>
        </p:nvSpPr>
        <p:spPr>
          <a:xfrm>
            <a:off x="475" y="4569092"/>
            <a:ext cx="3028501" cy="342999"/>
          </a:xfrm>
        </p:spPr>
        <p:txBody>
          <a:bodyPr>
            <a:noAutofit/>
          </a:bodyPr>
          <a:lstStyle>
            <a:lvl1pPr marL="0" indent="0" algn="ctr">
              <a:buFont typeface="Arial" panose="020B0604020202020204" pitchFamily="34" charset="0"/>
              <a:buNone/>
              <a:defRPr sz="1800" b="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Name</a:t>
            </a:r>
          </a:p>
        </p:txBody>
      </p:sp>
      <p:sp>
        <p:nvSpPr>
          <p:cNvPr id="28" name="Text Placeholder 21"/>
          <p:cNvSpPr>
            <a:spLocks noGrp="1"/>
          </p:cNvSpPr>
          <p:nvPr>
            <p:ph type="body" sz="quarter" idx="30" hasCustomPrompt="1"/>
          </p:nvPr>
        </p:nvSpPr>
        <p:spPr>
          <a:xfrm>
            <a:off x="475" y="4919407"/>
            <a:ext cx="3028501" cy="364948"/>
          </a:xfrm>
        </p:spPr>
        <p:txBody>
          <a:bodyPr>
            <a:normAutofit/>
          </a:bodyPr>
          <a:lstStyle>
            <a:lvl1pPr marL="0" indent="0" algn="ctr">
              <a:buFont typeface="Arial" panose="020B0604020202020204" pitchFamily="34" charset="0"/>
              <a:buNone/>
              <a:defRPr sz="1600" b="0" i="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Title</a:t>
            </a:r>
          </a:p>
        </p:txBody>
      </p:sp>
      <p:sp>
        <p:nvSpPr>
          <p:cNvPr id="31" name="Text Placeholder 21"/>
          <p:cNvSpPr>
            <a:spLocks noGrp="1"/>
          </p:cNvSpPr>
          <p:nvPr>
            <p:ph type="body" sz="quarter" idx="32" hasCustomPrompt="1"/>
          </p:nvPr>
        </p:nvSpPr>
        <p:spPr>
          <a:xfrm>
            <a:off x="474" y="5291672"/>
            <a:ext cx="3028503" cy="994230"/>
          </a:xfrm>
        </p:spPr>
        <p:txBody>
          <a:bodyPr>
            <a:noAutofit/>
          </a:bodyPr>
          <a:lstStyle>
            <a:lvl1pPr marL="0" indent="0" algn="l">
              <a:buFont typeface="Arial" panose="020B0604020202020204" pitchFamily="34" charset="0"/>
              <a:buNone/>
              <a:defRPr sz="1600" b="0" i="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Text…</a:t>
            </a:r>
          </a:p>
        </p:txBody>
      </p:sp>
      <p:sp>
        <p:nvSpPr>
          <p:cNvPr id="34" name="Picture Placeholder 15"/>
          <p:cNvSpPr>
            <a:spLocks noGrp="1"/>
          </p:cNvSpPr>
          <p:nvPr>
            <p:ph type="pic" sz="quarter" idx="23"/>
          </p:nvPr>
        </p:nvSpPr>
        <p:spPr>
          <a:xfrm>
            <a:off x="3034370" y="1838842"/>
            <a:ext cx="3002037" cy="2325903"/>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35" name="Picture Placeholder 15"/>
          <p:cNvSpPr>
            <a:spLocks noGrp="1"/>
          </p:cNvSpPr>
          <p:nvPr>
            <p:ph type="pic" sz="quarter" idx="24"/>
          </p:nvPr>
        </p:nvSpPr>
        <p:spPr>
          <a:xfrm>
            <a:off x="2744" y="1838842"/>
            <a:ext cx="3026233" cy="2325903"/>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36" name="Picture Placeholder 15"/>
          <p:cNvSpPr>
            <a:spLocks noGrp="1"/>
          </p:cNvSpPr>
          <p:nvPr>
            <p:ph type="pic" sz="quarter" idx="22"/>
          </p:nvPr>
        </p:nvSpPr>
        <p:spPr>
          <a:xfrm>
            <a:off x="6038673" y="1838842"/>
            <a:ext cx="3048641" cy="2325903"/>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37" name="Picture Placeholder 15"/>
          <p:cNvSpPr>
            <a:spLocks noGrp="1"/>
          </p:cNvSpPr>
          <p:nvPr>
            <p:ph type="pic" sz="quarter" idx="35"/>
          </p:nvPr>
        </p:nvSpPr>
        <p:spPr>
          <a:xfrm>
            <a:off x="9097067" y="1838842"/>
            <a:ext cx="3094932" cy="2325903"/>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38" name="Text Placeholder 21"/>
          <p:cNvSpPr>
            <a:spLocks noGrp="1"/>
          </p:cNvSpPr>
          <p:nvPr>
            <p:ph type="body" sz="quarter" idx="36" hasCustomPrompt="1"/>
          </p:nvPr>
        </p:nvSpPr>
        <p:spPr>
          <a:xfrm>
            <a:off x="3038730" y="4569092"/>
            <a:ext cx="3007431" cy="343002"/>
          </a:xfrm>
        </p:spPr>
        <p:txBody>
          <a:bodyPr>
            <a:noAutofit/>
          </a:bodyPr>
          <a:lstStyle>
            <a:lvl1pPr marL="0" indent="0" algn="ctr">
              <a:buFont typeface="Arial" panose="020B0604020202020204" pitchFamily="34" charset="0"/>
              <a:buNone/>
              <a:defRPr sz="1800" b="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Name</a:t>
            </a:r>
          </a:p>
        </p:txBody>
      </p:sp>
      <p:sp>
        <p:nvSpPr>
          <p:cNvPr id="39" name="Text Placeholder 21"/>
          <p:cNvSpPr>
            <a:spLocks noGrp="1"/>
          </p:cNvSpPr>
          <p:nvPr>
            <p:ph type="body" sz="quarter" idx="37" hasCustomPrompt="1"/>
          </p:nvPr>
        </p:nvSpPr>
        <p:spPr>
          <a:xfrm>
            <a:off x="3038730" y="4919406"/>
            <a:ext cx="3007431" cy="372266"/>
          </a:xfrm>
        </p:spPr>
        <p:txBody>
          <a:bodyPr>
            <a:normAutofit/>
          </a:bodyPr>
          <a:lstStyle>
            <a:lvl1pPr marL="0" indent="0" algn="ctr">
              <a:buFont typeface="Arial" panose="020B0604020202020204" pitchFamily="34" charset="0"/>
              <a:buNone/>
              <a:defRPr sz="1600" b="0" i="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Title</a:t>
            </a:r>
          </a:p>
        </p:txBody>
      </p:sp>
      <p:sp>
        <p:nvSpPr>
          <p:cNvPr id="40" name="Text Placeholder 21"/>
          <p:cNvSpPr>
            <a:spLocks noGrp="1"/>
          </p:cNvSpPr>
          <p:nvPr>
            <p:ph type="body" sz="quarter" idx="38" hasCustomPrompt="1"/>
          </p:nvPr>
        </p:nvSpPr>
        <p:spPr>
          <a:xfrm>
            <a:off x="3038731" y="5298984"/>
            <a:ext cx="3007429" cy="986918"/>
          </a:xfrm>
        </p:spPr>
        <p:txBody>
          <a:bodyPr>
            <a:noAutofit/>
          </a:bodyPr>
          <a:lstStyle>
            <a:lvl1pPr marL="0" indent="0" algn="l">
              <a:buFont typeface="Arial" panose="020B0604020202020204" pitchFamily="34" charset="0"/>
              <a:buNone/>
              <a:defRPr sz="1600" b="0" i="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Text…</a:t>
            </a:r>
          </a:p>
        </p:txBody>
      </p:sp>
      <p:sp>
        <p:nvSpPr>
          <p:cNvPr id="41" name="Text Placeholder 21"/>
          <p:cNvSpPr>
            <a:spLocks noGrp="1"/>
          </p:cNvSpPr>
          <p:nvPr>
            <p:ph type="body" sz="quarter" idx="39" hasCustomPrompt="1"/>
          </p:nvPr>
        </p:nvSpPr>
        <p:spPr>
          <a:xfrm>
            <a:off x="6055913" y="4569092"/>
            <a:ext cx="3076667" cy="343003"/>
          </a:xfrm>
        </p:spPr>
        <p:txBody>
          <a:bodyPr>
            <a:normAutofit/>
          </a:bodyPr>
          <a:lstStyle>
            <a:lvl1pPr marL="0" indent="0" algn="ctr">
              <a:buFont typeface="Arial" panose="020B0604020202020204" pitchFamily="34" charset="0"/>
              <a:buNone/>
              <a:defRPr sz="1800" b="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Name</a:t>
            </a:r>
          </a:p>
        </p:txBody>
      </p:sp>
      <p:sp>
        <p:nvSpPr>
          <p:cNvPr id="42" name="Text Placeholder 21"/>
          <p:cNvSpPr>
            <a:spLocks noGrp="1"/>
          </p:cNvSpPr>
          <p:nvPr>
            <p:ph type="body" sz="quarter" idx="40" hasCustomPrompt="1"/>
          </p:nvPr>
        </p:nvSpPr>
        <p:spPr>
          <a:xfrm>
            <a:off x="6055915" y="4919408"/>
            <a:ext cx="3076667" cy="372258"/>
          </a:xfrm>
        </p:spPr>
        <p:txBody>
          <a:bodyPr>
            <a:normAutofit/>
          </a:bodyPr>
          <a:lstStyle>
            <a:lvl1pPr marL="0" indent="0" algn="ctr">
              <a:buFont typeface="Arial" panose="020B0604020202020204" pitchFamily="34" charset="0"/>
              <a:buNone/>
              <a:defRPr sz="1600" b="0" i="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Title</a:t>
            </a:r>
          </a:p>
        </p:txBody>
      </p:sp>
      <p:sp>
        <p:nvSpPr>
          <p:cNvPr id="43" name="Text Placeholder 21"/>
          <p:cNvSpPr>
            <a:spLocks noGrp="1"/>
          </p:cNvSpPr>
          <p:nvPr>
            <p:ph type="body" sz="quarter" idx="41" hasCustomPrompt="1"/>
          </p:nvPr>
        </p:nvSpPr>
        <p:spPr>
          <a:xfrm>
            <a:off x="6055913" y="5296217"/>
            <a:ext cx="3076668" cy="994235"/>
          </a:xfrm>
        </p:spPr>
        <p:txBody>
          <a:bodyPr>
            <a:noAutofit/>
          </a:bodyPr>
          <a:lstStyle>
            <a:lvl1pPr marL="0" indent="0" algn="l">
              <a:buFont typeface="Arial" panose="020B0604020202020204" pitchFamily="34" charset="0"/>
              <a:buNone/>
              <a:defRPr sz="1600" b="0" i="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Text…</a:t>
            </a:r>
          </a:p>
        </p:txBody>
      </p:sp>
      <p:sp>
        <p:nvSpPr>
          <p:cNvPr id="44" name="Text Placeholder 21"/>
          <p:cNvSpPr>
            <a:spLocks noGrp="1"/>
          </p:cNvSpPr>
          <p:nvPr>
            <p:ph type="body" sz="quarter" idx="42" hasCustomPrompt="1"/>
          </p:nvPr>
        </p:nvSpPr>
        <p:spPr>
          <a:xfrm>
            <a:off x="9136063" y="4569091"/>
            <a:ext cx="3055936" cy="343003"/>
          </a:xfrm>
        </p:spPr>
        <p:txBody>
          <a:bodyPr>
            <a:normAutofit/>
          </a:bodyPr>
          <a:lstStyle>
            <a:lvl1pPr marL="0" indent="0" algn="ctr">
              <a:buFont typeface="Arial" panose="020B0604020202020204" pitchFamily="34" charset="0"/>
              <a:buNone/>
              <a:defRPr sz="1800" b="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Name</a:t>
            </a:r>
          </a:p>
        </p:txBody>
      </p:sp>
      <p:sp>
        <p:nvSpPr>
          <p:cNvPr id="45" name="Text Placeholder 21"/>
          <p:cNvSpPr>
            <a:spLocks noGrp="1"/>
          </p:cNvSpPr>
          <p:nvPr>
            <p:ph type="body" sz="quarter" idx="43" hasCustomPrompt="1"/>
          </p:nvPr>
        </p:nvSpPr>
        <p:spPr>
          <a:xfrm>
            <a:off x="9136064" y="4919408"/>
            <a:ext cx="3055937" cy="372258"/>
          </a:xfrm>
        </p:spPr>
        <p:txBody>
          <a:bodyPr>
            <a:normAutofit/>
          </a:bodyPr>
          <a:lstStyle>
            <a:lvl1pPr marL="0" indent="0" algn="ctr">
              <a:buFont typeface="Arial" panose="020B0604020202020204" pitchFamily="34" charset="0"/>
              <a:buNone/>
              <a:defRPr sz="1600" b="0" i="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Title</a:t>
            </a:r>
          </a:p>
        </p:txBody>
      </p:sp>
      <p:sp>
        <p:nvSpPr>
          <p:cNvPr id="46" name="Text Placeholder 21"/>
          <p:cNvSpPr>
            <a:spLocks noGrp="1"/>
          </p:cNvSpPr>
          <p:nvPr>
            <p:ph type="body" sz="quarter" idx="44" hasCustomPrompt="1"/>
          </p:nvPr>
        </p:nvSpPr>
        <p:spPr>
          <a:xfrm>
            <a:off x="9136064" y="5298980"/>
            <a:ext cx="3055937" cy="986923"/>
          </a:xfrm>
        </p:spPr>
        <p:txBody>
          <a:bodyPr>
            <a:noAutofit/>
          </a:bodyPr>
          <a:lstStyle>
            <a:lvl1pPr marL="0" indent="0" algn="l">
              <a:buFont typeface="Arial" panose="020B0604020202020204" pitchFamily="34" charset="0"/>
              <a:buNone/>
              <a:defRPr sz="1600" b="0" i="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Text…</a:t>
            </a:r>
          </a:p>
        </p:txBody>
      </p:sp>
      <p:sp>
        <p:nvSpPr>
          <p:cNvPr id="21" name="TextBox 20"/>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Department</a:t>
            </a:r>
            <a:r>
              <a:rPr lang="en-US" sz="1800" baseline="0">
                <a:solidFill>
                  <a:srgbClr val="349D96"/>
                </a:solidFill>
                <a:latin typeface="Century Gothic" panose="020B0502020202020204" pitchFamily="34" charset="0"/>
              </a:rPr>
              <a:t> of Health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22" name="Title 1"/>
          <p:cNvSpPr>
            <a:spLocks noGrp="1"/>
          </p:cNvSpPr>
          <p:nvPr>
            <p:ph type="title" hasCustomPrompt="1"/>
          </p:nvPr>
        </p:nvSpPr>
        <p:spPr>
          <a:xfrm>
            <a:off x="-1" y="658850"/>
            <a:ext cx="12182247" cy="497153"/>
          </a:xfrm>
        </p:spPr>
        <p:txBody>
          <a:bodyPr anchor="t">
            <a:normAutofit/>
          </a:bodyPr>
          <a:lstStyle>
            <a:lvl1pPr algn="ctr">
              <a:defRPr sz="2700"/>
            </a:lvl1pPr>
          </a:lstStyle>
          <a:p>
            <a:pPr lvl="0"/>
            <a:r>
              <a:rPr lang="en-US"/>
              <a:t>Team Slide 2</a:t>
            </a:r>
          </a:p>
        </p:txBody>
      </p:sp>
    </p:spTree>
    <p:extLst>
      <p:ext uri="{BB962C8B-B14F-4D97-AF65-F5344CB8AC3E}">
        <p14:creationId xmlns:p14="http://schemas.microsoft.com/office/powerpoint/2010/main" val="88298989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Department of Health">
    <p:spTree>
      <p:nvGrpSpPr>
        <p:cNvPr id="1" name=""/>
        <p:cNvGrpSpPr/>
        <p:nvPr/>
      </p:nvGrpSpPr>
      <p:grpSpPr>
        <a:xfrm>
          <a:off x="0" y="0"/>
          <a:ext cx="0" cy="0"/>
          <a:chOff x="0" y="0"/>
          <a:chExt cx="0" cy="0"/>
        </a:xfrm>
      </p:grpSpPr>
      <p:pic>
        <p:nvPicPr>
          <p:cNvPr id="2" name="Picture 1" descr="photo of someone pouring water from a pitcher into a glass"/>
          <p:cNvPicPr>
            <a:picLocks noChangeAspect="1"/>
          </p:cNvPicPr>
          <p:nvPr userDrawn="1"/>
        </p:nvPicPr>
        <p:blipFill rotWithShape="1">
          <a:blip r:embed="rId2" cstate="print">
            <a:extLst>
              <a:ext uri="{BEBA8EAE-BF5A-486C-A8C5-ECC9F3942E4B}">
                <a14:imgProps xmlns:a14="http://schemas.microsoft.com/office/drawing/2010/main">
                  <a14:imgLayer r:embed="rId3">
                    <a14:imgEffect>
                      <a14:colorTemperature colorTemp="7200"/>
                    </a14:imgEffect>
                  </a14:imgLayer>
                </a14:imgProps>
              </a:ext>
              <a:ext uri="{28A0092B-C50C-407E-A947-70E740481C1C}">
                <a14:useLocalDpi xmlns:a14="http://schemas.microsoft.com/office/drawing/2010/main" val="0"/>
              </a:ext>
            </a:extLst>
          </a:blip>
          <a:srcRect l="35431"/>
          <a:stretch/>
        </p:blipFill>
        <p:spPr>
          <a:xfrm>
            <a:off x="3057003" y="1847551"/>
            <a:ext cx="2998107" cy="2324120"/>
          </a:xfrm>
          <a:prstGeom prst="rect">
            <a:avLst/>
          </a:prstGeom>
        </p:spPr>
      </p:pic>
      <p:cxnSp>
        <p:nvCxnSpPr>
          <p:cNvPr id="11" name="Straight Connector 10"/>
          <p:cNvCxnSpPr/>
          <p:nvPr/>
        </p:nvCxnSpPr>
        <p:spPr>
          <a:xfrm flipV="1">
            <a:off x="5763752" y="1246350"/>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pic>
        <p:nvPicPr>
          <p:cNvPr id="30" name="Picture 16" descr="photo of a young blonde nurse vaccinating or injecting medicine into a toddle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055110" y="1845774"/>
            <a:ext cx="3070684" cy="2325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 name="Picture 31" descr="photo of woman holding a set of vials while working in a lab, wearing white lab coat, latex gloves, and safety glasses"/>
          <p:cNvPicPr>
            <a:picLocks noChangeAspect="1"/>
          </p:cNvPicPr>
          <p:nvPr userDrawn="1"/>
        </p:nvPicPr>
        <p:blipFill rotWithShape="1">
          <a:blip r:embed="rId5" cstate="screen">
            <a:extLst>
              <a:ext uri="{28A0092B-C50C-407E-A947-70E740481C1C}">
                <a14:useLocalDpi xmlns:a14="http://schemas.microsoft.com/office/drawing/2010/main" val="0"/>
              </a:ext>
            </a:extLst>
          </a:blip>
          <a:srcRect/>
          <a:stretch/>
        </p:blipFill>
        <p:spPr>
          <a:xfrm>
            <a:off x="0" y="1845773"/>
            <a:ext cx="3057003" cy="2325899"/>
          </a:xfrm>
          <a:prstGeom prst="rect">
            <a:avLst/>
          </a:prstGeom>
          <a:effectLst/>
        </p:spPr>
      </p:pic>
      <p:sp>
        <p:nvSpPr>
          <p:cNvPr id="50" name="TextBox 49"/>
          <p:cNvSpPr txBox="1"/>
          <p:nvPr userDrawn="1"/>
        </p:nvSpPr>
        <p:spPr>
          <a:xfrm>
            <a:off x="-9235" y="4393628"/>
            <a:ext cx="3066237" cy="2065181"/>
          </a:xfrm>
          <a:prstGeom prst="rect">
            <a:avLst/>
          </a:prstGeom>
          <a:noFill/>
          <a:ln>
            <a:noFill/>
          </a:ln>
        </p:spPr>
        <p:txBody>
          <a:bodyPr wrap="square" rtlCol="0">
            <a:spAutoFit/>
          </a:bodyPr>
          <a:lstStyle/>
          <a:p>
            <a:pPr marL="173038" lvl="0" indent="0" algn="ctr" defTabSz="914400" rtl="0" eaLnBrk="1" latinLnBrk="0" hangingPunct="1">
              <a:lnSpc>
                <a:spcPct val="90000"/>
              </a:lnSpc>
              <a:spcBef>
                <a:spcPts val="1000"/>
              </a:spcBef>
              <a:buClr>
                <a:srgbClr val="57B6AF"/>
              </a:buClr>
              <a:buFont typeface="Arial" panose="020B0604020202020204" pitchFamily="34" charset="0"/>
              <a:buNone/>
            </a:pPr>
            <a:r>
              <a:rPr lang="en-US" sz="1500" b="1" kern="1200">
                <a:solidFill>
                  <a:schemeClr val="tx1"/>
                </a:solidFill>
                <a:latin typeface="+mn-lt"/>
                <a:ea typeface="+mn-ea"/>
                <a:cs typeface="+mn-cs"/>
              </a:rPr>
              <a:t>Disease Control</a:t>
            </a:r>
          </a:p>
          <a:p>
            <a:pPr marL="173038" lvl="0" indent="0" algn="ctr" defTabSz="914400" rtl="0" eaLnBrk="1" latinLnBrk="0" hangingPunct="1">
              <a:lnSpc>
                <a:spcPct val="90000"/>
              </a:lnSpc>
              <a:spcBef>
                <a:spcPts val="0"/>
              </a:spcBef>
              <a:buClr>
                <a:srgbClr val="57B6AF"/>
              </a:buClr>
              <a:buFont typeface="Arial" panose="020B0604020202020204" pitchFamily="34" charset="0"/>
              <a:buNone/>
            </a:pPr>
            <a:r>
              <a:rPr lang="en-US" sz="1500" b="1" kern="1200">
                <a:solidFill>
                  <a:schemeClr val="tx1"/>
                </a:solidFill>
                <a:latin typeface="+mn-lt"/>
                <a:ea typeface="+mn-ea"/>
                <a:cs typeface="+mn-cs"/>
              </a:rPr>
              <a:t>&amp; Health Statistics</a:t>
            </a:r>
          </a:p>
          <a:p>
            <a:pPr marL="0" lvl="0" indent="0" algn="ctr" defTabSz="914400" rtl="0" eaLnBrk="1" latinLnBrk="0" hangingPunct="1">
              <a:lnSpc>
                <a:spcPct val="90000"/>
              </a:lnSpc>
              <a:spcBef>
                <a:spcPts val="1200"/>
              </a:spcBef>
              <a:buClr>
                <a:srgbClr val="57B6AF"/>
              </a:buClr>
              <a:buFont typeface="Arial" panose="020B0604020202020204" pitchFamily="34" charset="0"/>
              <a:buNone/>
            </a:pPr>
            <a:r>
              <a:rPr lang="en-US" sz="1800" b="0" i="1" kern="1200">
                <a:solidFill>
                  <a:srgbClr val="349D96"/>
                </a:solidFill>
                <a:latin typeface="+mn-lt"/>
                <a:ea typeface="+mn-ea"/>
                <a:cs typeface="+mn-cs"/>
              </a:rPr>
              <a:t>Initiatives</a:t>
            </a:r>
          </a:p>
          <a:p>
            <a:pPr marL="0" marR="0" lvl="0" indent="0" algn="ctr" defTabSz="914400" rtl="0" eaLnBrk="1" fontAlgn="auto" latinLnBrk="0" hangingPunct="1">
              <a:lnSpc>
                <a:spcPct val="90000"/>
              </a:lnSpc>
              <a:spcBef>
                <a:spcPts val="1200"/>
              </a:spcBef>
              <a:spcAft>
                <a:spcPts val="0"/>
              </a:spcAft>
              <a:buClr>
                <a:srgbClr val="57B6AF"/>
              </a:buClr>
              <a:buSzTx/>
              <a:buFont typeface="Arial" panose="020B0604020202020204" pitchFamily="34" charset="0"/>
              <a:buNone/>
              <a:tabLst/>
              <a:defRPr/>
            </a:pPr>
            <a:r>
              <a:rPr lang="en-US" sz="1250" b="0" i="0" kern="1200">
                <a:solidFill>
                  <a:schemeClr val="tx1"/>
                </a:solidFill>
                <a:latin typeface="+mn-lt"/>
                <a:ea typeface="+mn-ea"/>
                <a:cs typeface="+mn-cs"/>
              </a:rPr>
              <a:t>Measles</a:t>
            </a:r>
            <a:r>
              <a:rPr lang="en-US" sz="1250" b="0" i="0" kern="1200" baseline="0">
                <a:solidFill>
                  <a:schemeClr val="tx1"/>
                </a:solidFill>
                <a:latin typeface="+mn-lt"/>
                <a:ea typeface="+mn-ea"/>
                <a:cs typeface="+mn-cs"/>
              </a:rPr>
              <a:t> </a:t>
            </a:r>
            <a:r>
              <a:rPr lang="en-US" sz="1250" b="0" i="0" kern="1200">
                <a:solidFill>
                  <a:schemeClr val="tx1"/>
                </a:solidFill>
                <a:latin typeface="+mn-lt"/>
                <a:ea typeface="+mn-ea"/>
                <a:cs typeface="+mn-cs"/>
              </a:rPr>
              <a:t>Control</a:t>
            </a:r>
          </a:p>
          <a:p>
            <a:pPr marL="0" lvl="0" indent="0" algn="ctr" defTabSz="914400" rtl="0" eaLnBrk="1" latinLnBrk="0" hangingPunct="1">
              <a:lnSpc>
                <a:spcPct val="90000"/>
              </a:lnSpc>
              <a:spcBef>
                <a:spcPts val="600"/>
              </a:spcBef>
              <a:buClr>
                <a:srgbClr val="57B6AF"/>
              </a:buClr>
              <a:buFont typeface="Arial" panose="020B0604020202020204" pitchFamily="34" charset="0"/>
              <a:buNone/>
            </a:pPr>
            <a:r>
              <a:rPr lang="en-US" sz="1250" b="0" i="0" kern="1200" err="1">
                <a:solidFill>
                  <a:schemeClr val="tx1"/>
                </a:solidFill>
                <a:latin typeface="+mn-lt"/>
                <a:ea typeface="+mn-ea"/>
                <a:cs typeface="+mn-cs"/>
              </a:rPr>
              <a:t>EndAIDS</a:t>
            </a:r>
            <a:endParaRPr lang="en-US" sz="1250" b="0" i="0" kern="1200">
              <a:solidFill>
                <a:schemeClr val="tx1"/>
              </a:solidFill>
              <a:latin typeface="+mn-lt"/>
              <a:ea typeface="+mn-ea"/>
              <a:cs typeface="+mn-cs"/>
            </a:endParaRPr>
          </a:p>
          <a:p>
            <a:pPr marL="0" lvl="0" indent="0" algn="ctr" defTabSz="914400" rtl="0" eaLnBrk="1" latinLnBrk="0" hangingPunct="1">
              <a:lnSpc>
                <a:spcPct val="90000"/>
              </a:lnSpc>
              <a:spcBef>
                <a:spcPts val="600"/>
              </a:spcBef>
              <a:buClr>
                <a:srgbClr val="57B6AF"/>
              </a:buClr>
              <a:buFont typeface="Arial" panose="020B0604020202020204" pitchFamily="34" charset="0"/>
              <a:buNone/>
            </a:pPr>
            <a:r>
              <a:rPr lang="en-US" sz="1250" b="0" i="0" kern="1200">
                <a:solidFill>
                  <a:schemeClr val="tx1"/>
                </a:solidFill>
                <a:latin typeface="+mn-lt"/>
                <a:ea typeface="+mn-ea"/>
                <a:cs typeface="+mn-cs"/>
              </a:rPr>
              <a:t>Vital Statistics</a:t>
            </a:r>
          </a:p>
          <a:p>
            <a:pPr marL="0" lvl="0" indent="0" algn="ctr" defTabSz="914400" rtl="0" eaLnBrk="1" latinLnBrk="0" hangingPunct="1">
              <a:lnSpc>
                <a:spcPct val="90000"/>
              </a:lnSpc>
              <a:spcBef>
                <a:spcPts val="600"/>
              </a:spcBef>
              <a:buClr>
                <a:srgbClr val="57B6AF"/>
              </a:buClr>
              <a:buFont typeface="Arial" panose="020B0604020202020204" pitchFamily="34" charset="0"/>
              <a:buNone/>
            </a:pPr>
            <a:r>
              <a:rPr lang="en-US" sz="1250" b="0" i="0" kern="1200">
                <a:solidFill>
                  <a:schemeClr val="tx1"/>
                </a:solidFill>
                <a:latin typeface="+mn-lt"/>
                <a:ea typeface="+mn-ea"/>
                <a:cs typeface="+mn-cs"/>
              </a:rPr>
              <a:t>(E. coli, mumps, etc.)</a:t>
            </a:r>
          </a:p>
        </p:txBody>
      </p:sp>
      <p:sp>
        <p:nvSpPr>
          <p:cNvPr id="51" name="TextBox 50"/>
          <p:cNvSpPr txBox="1"/>
          <p:nvPr userDrawn="1"/>
        </p:nvSpPr>
        <p:spPr>
          <a:xfrm>
            <a:off x="6055110" y="4393629"/>
            <a:ext cx="3070684" cy="2092881"/>
          </a:xfrm>
          <a:prstGeom prst="rect">
            <a:avLst/>
          </a:prstGeom>
          <a:noFill/>
          <a:ln>
            <a:noFill/>
          </a:ln>
        </p:spPr>
        <p:txBody>
          <a:bodyPr wrap="square" rtlCol="0">
            <a:spAutoFit/>
          </a:bodyPr>
          <a:lstStyle/>
          <a:p>
            <a:pPr marL="173038" lvl="0" indent="0" algn="ctr" defTabSz="914400" rtl="0" eaLnBrk="1" latinLnBrk="0" hangingPunct="1">
              <a:lnSpc>
                <a:spcPct val="90000"/>
              </a:lnSpc>
              <a:buClr>
                <a:srgbClr val="57B6AF"/>
              </a:buClr>
              <a:buFont typeface="Arial" panose="020B0604020202020204" pitchFamily="34" charset="0"/>
              <a:buNone/>
            </a:pPr>
            <a:r>
              <a:rPr lang="en-US" sz="1500" b="1" kern="1200">
                <a:solidFill>
                  <a:schemeClr val="tx1"/>
                </a:solidFill>
                <a:latin typeface="+mn-lt"/>
                <a:ea typeface="+mn-ea"/>
                <a:cs typeface="+mn-cs"/>
              </a:rPr>
              <a:t>Prevention and</a:t>
            </a:r>
          </a:p>
          <a:p>
            <a:pPr marL="173038" lvl="0" indent="0" algn="ctr" defTabSz="914400" rtl="0" eaLnBrk="1" latinLnBrk="0" hangingPunct="1">
              <a:lnSpc>
                <a:spcPct val="90000"/>
              </a:lnSpc>
              <a:buClr>
                <a:srgbClr val="57B6AF"/>
              </a:buClr>
              <a:buFont typeface="Arial" panose="020B0604020202020204" pitchFamily="34" charset="0"/>
              <a:buNone/>
            </a:pPr>
            <a:r>
              <a:rPr lang="en-US" sz="1500" b="1" kern="1200">
                <a:solidFill>
                  <a:schemeClr val="tx1"/>
                </a:solidFill>
                <a:latin typeface="+mn-lt"/>
                <a:ea typeface="+mn-ea"/>
                <a:cs typeface="+mn-cs"/>
              </a:rPr>
              <a:t>Community Health</a:t>
            </a:r>
          </a:p>
          <a:p>
            <a:pPr algn="ctr">
              <a:spcBef>
                <a:spcPts val="1200"/>
              </a:spcBef>
            </a:pPr>
            <a:r>
              <a:rPr lang="en-US" sz="1800" b="0" i="1" kern="1200">
                <a:solidFill>
                  <a:srgbClr val="349D96"/>
                </a:solidFill>
                <a:latin typeface="+mn-lt"/>
                <a:ea typeface="+mn-ea"/>
                <a:cs typeface="+mn-cs"/>
              </a:rPr>
              <a:t>Initiatives</a:t>
            </a:r>
            <a:endParaRPr lang="en-US" sz="1800">
              <a:solidFill>
                <a:srgbClr val="349D96"/>
              </a:solidFill>
              <a:latin typeface="+mn-lt"/>
            </a:endParaRPr>
          </a:p>
          <a:p>
            <a:pPr marL="0" algn="ctr" defTabSz="914400" rtl="0" eaLnBrk="1" latinLnBrk="0" hangingPunct="1">
              <a:spcBef>
                <a:spcPts val="1200"/>
              </a:spcBef>
            </a:pPr>
            <a:r>
              <a:rPr lang="en-US" sz="1250" b="0" i="0" kern="1200">
                <a:solidFill>
                  <a:schemeClr val="tx1"/>
                </a:solidFill>
                <a:latin typeface="+mn-lt"/>
                <a:ea typeface="+mn-ea"/>
                <a:cs typeface="+mn-cs"/>
              </a:rPr>
              <a:t>Tobacco 21</a:t>
            </a:r>
          </a:p>
          <a:p>
            <a:pPr marL="0" marR="0" lvl="0" indent="0" algn="ctr" defTabSz="914400" rtl="0" eaLnBrk="1" fontAlgn="auto" latinLnBrk="0" hangingPunct="1">
              <a:lnSpc>
                <a:spcPct val="100000"/>
              </a:lnSpc>
              <a:spcBef>
                <a:spcPts val="600"/>
              </a:spcBef>
              <a:spcAft>
                <a:spcPts val="0"/>
              </a:spcAft>
              <a:buClrTx/>
              <a:buSzTx/>
              <a:buFontTx/>
              <a:buNone/>
              <a:tabLst/>
              <a:defRPr/>
            </a:pPr>
            <a:r>
              <a:rPr lang="en-US" sz="1250" b="0" i="0" kern="1200">
                <a:solidFill>
                  <a:schemeClr val="tx1"/>
                </a:solidFill>
                <a:latin typeface="+mn-lt"/>
                <a:ea typeface="+mn-ea"/>
                <a:cs typeface="+mn-cs"/>
              </a:rPr>
              <a:t>Immunization Rates</a:t>
            </a:r>
          </a:p>
          <a:p>
            <a:pPr marL="0" algn="ctr" defTabSz="914400" rtl="0" eaLnBrk="1" latinLnBrk="0" hangingPunct="1">
              <a:spcBef>
                <a:spcPts val="600"/>
              </a:spcBef>
            </a:pPr>
            <a:r>
              <a:rPr lang="en-US" sz="1250" b="0" i="0" kern="1200">
                <a:solidFill>
                  <a:schemeClr val="tx1"/>
                </a:solidFill>
                <a:latin typeface="+mn-lt"/>
                <a:ea typeface="+mn-ea"/>
                <a:cs typeface="+mn-cs"/>
              </a:rPr>
              <a:t>Family Planning (Title X)</a:t>
            </a:r>
          </a:p>
          <a:p>
            <a:pPr marL="0" algn="ctr" defTabSz="914400" rtl="0" eaLnBrk="1" latinLnBrk="0" hangingPunct="1">
              <a:spcBef>
                <a:spcPts val="600"/>
              </a:spcBef>
            </a:pPr>
            <a:r>
              <a:rPr lang="en-US" sz="1250" b="0" i="0" kern="1200">
                <a:solidFill>
                  <a:schemeClr val="tx1"/>
                </a:solidFill>
                <a:latin typeface="+mn-lt"/>
                <a:ea typeface="+mn-ea"/>
                <a:cs typeface="+mn-cs"/>
              </a:rPr>
              <a:t>Marijuana Prevention</a:t>
            </a:r>
          </a:p>
        </p:txBody>
      </p:sp>
      <p:sp>
        <p:nvSpPr>
          <p:cNvPr id="52" name="TextBox 51"/>
          <p:cNvSpPr txBox="1"/>
          <p:nvPr userDrawn="1"/>
        </p:nvSpPr>
        <p:spPr>
          <a:xfrm>
            <a:off x="3057003" y="4393629"/>
            <a:ext cx="2998107" cy="1892826"/>
          </a:xfrm>
          <a:prstGeom prst="rect">
            <a:avLst/>
          </a:prstGeom>
          <a:noFill/>
          <a:ln>
            <a:noFill/>
          </a:ln>
        </p:spPr>
        <p:txBody>
          <a:bodyPr wrap="square" rtlCol="0">
            <a:spAutoFit/>
          </a:bodyPr>
          <a:lstStyle/>
          <a:p>
            <a:pPr marL="173038" lvl="0" indent="0" algn="ctr" defTabSz="914400" rtl="0" eaLnBrk="1" latinLnBrk="0" hangingPunct="1">
              <a:lnSpc>
                <a:spcPct val="90000"/>
              </a:lnSpc>
              <a:buClr>
                <a:srgbClr val="57B6AF"/>
              </a:buClr>
              <a:buFont typeface="Arial" panose="020B0604020202020204" pitchFamily="34" charset="0"/>
              <a:buNone/>
            </a:pPr>
            <a:r>
              <a:rPr lang="en-US" sz="1500" b="1" kern="1200">
                <a:solidFill>
                  <a:schemeClr val="tx1"/>
                </a:solidFill>
                <a:latin typeface="+mn-lt"/>
                <a:ea typeface="+mn-ea"/>
                <a:cs typeface="+mn-cs"/>
              </a:rPr>
              <a:t>Environmental</a:t>
            </a:r>
          </a:p>
          <a:p>
            <a:pPr marL="173038" lvl="0" indent="0" algn="ctr" defTabSz="914400" rtl="0" eaLnBrk="1" latinLnBrk="0" hangingPunct="1">
              <a:lnSpc>
                <a:spcPct val="90000"/>
              </a:lnSpc>
              <a:buClr>
                <a:srgbClr val="57B6AF"/>
              </a:buClr>
              <a:buFont typeface="Arial" panose="020B0604020202020204" pitchFamily="34" charset="0"/>
              <a:buNone/>
            </a:pPr>
            <a:r>
              <a:rPr lang="en-US" sz="1500" b="1" kern="1200">
                <a:solidFill>
                  <a:schemeClr val="tx1"/>
                </a:solidFill>
                <a:latin typeface="+mn-lt"/>
                <a:ea typeface="+mn-ea"/>
                <a:cs typeface="+mn-cs"/>
              </a:rPr>
              <a:t>Public Health</a:t>
            </a:r>
          </a:p>
          <a:p>
            <a:pPr algn="ctr">
              <a:spcBef>
                <a:spcPts val="1200"/>
              </a:spcBef>
            </a:pPr>
            <a:r>
              <a:rPr lang="en-US" sz="1800" b="0" i="1" kern="1200">
                <a:solidFill>
                  <a:srgbClr val="349D96"/>
                </a:solidFill>
                <a:latin typeface="+mn-lt"/>
                <a:ea typeface="+mn-ea"/>
                <a:cs typeface="+mn-cs"/>
              </a:rPr>
              <a:t>Initiatives</a:t>
            </a:r>
            <a:endParaRPr lang="en-US" sz="1800">
              <a:solidFill>
                <a:srgbClr val="349D96"/>
              </a:solidFill>
              <a:latin typeface="+mn-lt"/>
            </a:endParaRPr>
          </a:p>
          <a:p>
            <a:pPr algn="ctr">
              <a:spcBef>
                <a:spcPts val="1200"/>
              </a:spcBef>
            </a:pPr>
            <a:r>
              <a:rPr lang="en-US" sz="1250" b="0" i="0" kern="1200">
                <a:solidFill>
                  <a:schemeClr val="tx1"/>
                </a:solidFill>
                <a:latin typeface="+mn-lt"/>
                <a:ea typeface="+mn-ea"/>
                <a:cs typeface="+mn-cs"/>
              </a:rPr>
              <a:t>Puget</a:t>
            </a:r>
            <a:r>
              <a:rPr lang="en-US" sz="1250" b="0" i="0" kern="1200" baseline="0">
                <a:solidFill>
                  <a:schemeClr val="tx1"/>
                </a:solidFill>
                <a:latin typeface="+mn-lt"/>
                <a:ea typeface="+mn-ea"/>
                <a:cs typeface="+mn-cs"/>
              </a:rPr>
              <a:t> Sound Cleanup</a:t>
            </a:r>
            <a:endParaRPr lang="en-US" sz="1250" b="0" i="0" kern="1200">
              <a:solidFill>
                <a:schemeClr val="tx1"/>
              </a:solidFill>
              <a:latin typeface="+mn-lt"/>
              <a:ea typeface="+mn-ea"/>
              <a:cs typeface="+mn-cs"/>
            </a:endParaRPr>
          </a:p>
          <a:p>
            <a:pPr algn="ctr">
              <a:spcBef>
                <a:spcPts val="600"/>
              </a:spcBef>
            </a:pPr>
            <a:r>
              <a:rPr lang="en-US" sz="1250" b="0" i="0" kern="1200">
                <a:solidFill>
                  <a:schemeClr val="tx1"/>
                </a:solidFill>
                <a:latin typeface="+mn-lt"/>
                <a:ea typeface="+mn-ea"/>
                <a:cs typeface="+mn-cs"/>
              </a:rPr>
              <a:t> PFAS</a:t>
            </a:r>
          </a:p>
          <a:p>
            <a:pPr algn="ctr">
              <a:spcBef>
                <a:spcPts val="600"/>
              </a:spcBef>
            </a:pPr>
            <a:r>
              <a:rPr lang="en-US" sz="1250" b="0" i="0" kern="1200">
                <a:solidFill>
                  <a:schemeClr val="tx1"/>
                </a:solidFill>
                <a:latin typeface="+mn-lt"/>
                <a:ea typeface="+mn-ea"/>
                <a:cs typeface="+mn-cs"/>
              </a:rPr>
              <a:t> Pesticide Exposures</a:t>
            </a:r>
          </a:p>
        </p:txBody>
      </p:sp>
      <p:sp>
        <p:nvSpPr>
          <p:cNvPr id="53" name="TextBox 52"/>
          <p:cNvSpPr txBox="1"/>
          <p:nvPr userDrawn="1"/>
        </p:nvSpPr>
        <p:spPr>
          <a:xfrm>
            <a:off x="9125794" y="4394914"/>
            <a:ext cx="3066207" cy="2169825"/>
          </a:xfrm>
          <a:prstGeom prst="rect">
            <a:avLst/>
          </a:prstGeom>
          <a:noFill/>
          <a:ln>
            <a:noFill/>
          </a:ln>
        </p:spPr>
        <p:txBody>
          <a:bodyPr wrap="square" rtlCol="0">
            <a:spAutoFit/>
          </a:bodyPr>
          <a:lstStyle/>
          <a:p>
            <a:pPr marL="173038" lvl="0" indent="0" algn="ctr" defTabSz="914400" rtl="0" eaLnBrk="1" latinLnBrk="0" hangingPunct="1">
              <a:lnSpc>
                <a:spcPct val="90000"/>
              </a:lnSpc>
              <a:buClr>
                <a:srgbClr val="57B6AF"/>
              </a:buClr>
              <a:buFont typeface="Arial" panose="020B0604020202020204" pitchFamily="34" charset="0"/>
              <a:buNone/>
            </a:pPr>
            <a:r>
              <a:rPr lang="en-US" sz="1500" b="1" kern="1200">
                <a:solidFill>
                  <a:schemeClr val="tx1"/>
                </a:solidFill>
                <a:latin typeface="+mn-lt"/>
                <a:ea typeface="+mn-ea"/>
                <a:cs typeface="+mn-cs"/>
              </a:rPr>
              <a:t>Health Systems</a:t>
            </a:r>
          </a:p>
          <a:p>
            <a:pPr marL="173038" lvl="0" indent="0" algn="ctr" defTabSz="914400" rtl="0" eaLnBrk="1" latinLnBrk="0" hangingPunct="1">
              <a:lnSpc>
                <a:spcPct val="90000"/>
              </a:lnSpc>
              <a:buClr>
                <a:srgbClr val="57B6AF"/>
              </a:buClr>
              <a:buFont typeface="Arial" panose="020B0604020202020204" pitchFamily="34" charset="0"/>
              <a:buNone/>
            </a:pPr>
            <a:r>
              <a:rPr lang="en-US" sz="1500" b="1" kern="1200">
                <a:solidFill>
                  <a:schemeClr val="tx1"/>
                </a:solidFill>
                <a:latin typeface="+mn-lt"/>
                <a:ea typeface="+mn-ea"/>
                <a:cs typeface="+mn-cs"/>
              </a:rPr>
              <a:t>Quality Assurance</a:t>
            </a:r>
          </a:p>
          <a:p>
            <a:pPr algn="ctr">
              <a:spcBef>
                <a:spcPts val="1200"/>
              </a:spcBef>
            </a:pPr>
            <a:r>
              <a:rPr lang="en-US" sz="1800" b="0" i="1" kern="1200">
                <a:solidFill>
                  <a:srgbClr val="349D96"/>
                </a:solidFill>
                <a:latin typeface="+mn-lt"/>
                <a:ea typeface="+mn-ea"/>
                <a:cs typeface="+mn-cs"/>
              </a:rPr>
              <a:t>Initiatives</a:t>
            </a:r>
            <a:endParaRPr lang="en-US" sz="1800">
              <a:solidFill>
                <a:srgbClr val="349D96"/>
              </a:solidFill>
              <a:latin typeface="+mn-lt"/>
            </a:endParaRPr>
          </a:p>
          <a:p>
            <a:pPr marL="0" algn="ctr" defTabSz="914400" rtl="0" eaLnBrk="1" latinLnBrk="0" hangingPunct="1">
              <a:spcBef>
                <a:spcPts val="1200"/>
              </a:spcBef>
            </a:pPr>
            <a:r>
              <a:rPr lang="en-US" sz="1250" b="0" i="0" kern="1200">
                <a:solidFill>
                  <a:schemeClr val="tx1"/>
                </a:solidFill>
                <a:latin typeface="+mn-lt"/>
                <a:ea typeface="+mn-ea"/>
                <a:cs typeface="+mn-cs"/>
              </a:rPr>
              <a:t>Opioids</a:t>
            </a:r>
          </a:p>
          <a:p>
            <a:pPr marL="0" algn="ctr" defTabSz="914400" rtl="0" eaLnBrk="1" latinLnBrk="0" hangingPunct="1">
              <a:spcBef>
                <a:spcPts val="600"/>
              </a:spcBef>
            </a:pPr>
            <a:r>
              <a:rPr lang="en-US" sz="1250" b="0" i="0" kern="1200">
                <a:solidFill>
                  <a:schemeClr val="tx1"/>
                </a:solidFill>
                <a:latin typeface="+mn-lt"/>
                <a:ea typeface="+mn-ea"/>
                <a:cs typeface="+mn-cs"/>
              </a:rPr>
              <a:t>Behavioral Health Integration </a:t>
            </a:r>
          </a:p>
          <a:p>
            <a:pPr marL="0" algn="ctr" defTabSz="914400" rtl="0" eaLnBrk="1" latinLnBrk="0" hangingPunct="1">
              <a:spcBef>
                <a:spcPts val="600"/>
              </a:spcBef>
            </a:pPr>
            <a:r>
              <a:rPr lang="en-US" sz="1250" b="0" i="0" kern="1200">
                <a:solidFill>
                  <a:schemeClr val="tx1"/>
                </a:solidFill>
                <a:latin typeface="+mn-lt"/>
                <a:ea typeface="+mn-ea"/>
                <a:cs typeface="+mn-cs"/>
              </a:rPr>
              <a:t>Certificate of Need</a:t>
            </a:r>
          </a:p>
          <a:p>
            <a:pPr marL="0" algn="ctr" defTabSz="914400" rtl="0" eaLnBrk="1" latinLnBrk="0" hangingPunct="1">
              <a:spcBef>
                <a:spcPts val="600"/>
              </a:spcBef>
            </a:pPr>
            <a:r>
              <a:rPr lang="en-US" sz="1250" b="0" i="0" kern="1200">
                <a:solidFill>
                  <a:schemeClr val="tx1"/>
                </a:solidFill>
                <a:latin typeface="+mn-lt"/>
                <a:ea typeface="+mn-ea"/>
                <a:cs typeface="+mn-cs"/>
              </a:rPr>
              <a:t> Health Professions</a:t>
            </a:r>
          </a:p>
        </p:txBody>
      </p:sp>
      <p:pic>
        <p:nvPicPr>
          <p:cNvPr id="12" name="Picture 11" descr="photo of two medical professionals wearing red jackets, a young man, and a woman, with the word &quot;Doctor&quot; on the woman's jacket"/>
          <p:cNvPicPr>
            <a:picLocks noChangeAspect="1"/>
          </p:cNvPicPr>
          <p:nvPr userDrawn="1"/>
        </p:nvPicPr>
        <p:blipFill rotWithShape="1">
          <a:blip r:embed="rId6" cstate="screen">
            <a:extLst>
              <a:ext uri="{28A0092B-C50C-407E-A947-70E740481C1C}">
                <a14:useLocalDpi xmlns:a14="http://schemas.microsoft.com/office/drawing/2010/main" val="0"/>
              </a:ext>
            </a:extLst>
          </a:blip>
          <a:srcRect/>
          <a:stretch/>
        </p:blipFill>
        <p:spPr>
          <a:xfrm>
            <a:off x="9125794" y="1845773"/>
            <a:ext cx="3066207" cy="2325898"/>
          </a:xfrm>
          <a:prstGeom prst="rect">
            <a:avLst/>
          </a:prstGeom>
          <a:effectLst/>
        </p:spPr>
      </p:pic>
      <p:sp>
        <p:nvSpPr>
          <p:cNvPr id="13" name="Title 1"/>
          <p:cNvSpPr>
            <a:spLocks noGrp="1"/>
          </p:cNvSpPr>
          <p:nvPr>
            <p:ph type="title" hasCustomPrompt="1"/>
          </p:nvPr>
        </p:nvSpPr>
        <p:spPr>
          <a:xfrm>
            <a:off x="-9236" y="671965"/>
            <a:ext cx="12192000" cy="494092"/>
          </a:xfrm>
        </p:spPr>
        <p:txBody>
          <a:bodyPr anchor="t">
            <a:noAutofit/>
          </a:bodyPr>
          <a:lstStyle>
            <a:lvl1pPr>
              <a:defRPr lang="en-US" sz="2700" kern="1200" baseline="0" dirty="0">
                <a:solidFill>
                  <a:schemeClr val="tx1"/>
                </a:solidFill>
                <a:latin typeface="Century Gothic" panose="020B0502020202020204" pitchFamily="34" charset="0"/>
              </a:defRPr>
            </a:lvl1pPr>
          </a:lstStyle>
          <a:p>
            <a:pPr lvl="0" algn="ctr"/>
            <a:r>
              <a:rPr lang="en-US" sz="3000" kern="1200" baseline="0">
                <a:solidFill>
                  <a:schemeClr val="tx1"/>
                </a:solidFill>
                <a:latin typeface="Century Gothic" panose="020B0502020202020204" pitchFamily="34" charset="0"/>
                <a:ea typeface="+mn-ea"/>
                <a:cs typeface="+mn-cs"/>
              </a:rPr>
              <a:t>Department of Health</a:t>
            </a:r>
          </a:p>
        </p:txBody>
      </p:sp>
    </p:spTree>
    <p:extLst>
      <p:ext uri="{BB962C8B-B14F-4D97-AF65-F5344CB8AC3E}">
        <p14:creationId xmlns:p14="http://schemas.microsoft.com/office/powerpoint/2010/main" val="128481887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Web Screenshot">
    <p:spTree>
      <p:nvGrpSpPr>
        <p:cNvPr id="1" name=""/>
        <p:cNvGrpSpPr/>
        <p:nvPr/>
      </p:nvGrpSpPr>
      <p:grpSpPr>
        <a:xfrm>
          <a:off x="0" y="0"/>
          <a:ext cx="0" cy="0"/>
          <a:chOff x="0" y="0"/>
          <a:chExt cx="0" cy="0"/>
        </a:xfrm>
      </p:grpSpPr>
      <p:pic>
        <p:nvPicPr>
          <p:cNvPr id="8" name="Picture 7" descr="image of a modern computer monito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5149596" y="1687649"/>
            <a:ext cx="6177933" cy="3590095"/>
          </a:xfrm>
          <a:prstGeom prst="rect">
            <a:avLst/>
          </a:prstGeom>
          <a:effectLst>
            <a:outerShdw blurRad="50800" dist="38100" dir="2700000" algn="tl" rotWithShape="0">
              <a:prstClr val="black">
                <a:alpha val="40000"/>
              </a:prstClr>
            </a:outerShdw>
          </a:effectLst>
        </p:spPr>
      </p:pic>
      <p:sp>
        <p:nvSpPr>
          <p:cNvPr id="10" name="Text Placeholder 2"/>
          <p:cNvSpPr>
            <a:spLocks noGrp="1"/>
          </p:cNvSpPr>
          <p:nvPr>
            <p:ph type="body" sz="quarter" idx="11" hasCustomPrompt="1"/>
          </p:nvPr>
        </p:nvSpPr>
        <p:spPr>
          <a:xfrm>
            <a:off x="912371" y="2638651"/>
            <a:ext cx="4168236" cy="1035403"/>
          </a:xfrm>
        </p:spPr>
        <p:txBody>
          <a:bodyPr>
            <a:noAutofit/>
          </a:bodyPr>
          <a:lstStyle>
            <a:lvl1pPr marL="0" indent="0">
              <a:buNone/>
              <a:defRPr sz="2200" i="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Text…</a:t>
            </a:r>
          </a:p>
        </p:txBody>
      </p:sp>
      <p:sp>
        <p:nvSpPr>
          <p:cNvPr id="11" name="Text Placeholder 3"/>
          <p:cNvSpPr>
            <a:spLocks noGrp="1"/>
          </p:cNvSpPr>
          <p:nvPr>
            <p:ph type="body" sz="half" idx="10" hasCustomPrompt="1"/>
          </p:nvPr>
        </p:nvSpPr>
        <p:spPr>
          <a:xfrm>
            <a:off x="912370" y="3691263"/>
            <a:ext cx="4168237" cy="2412422"/>
          </a:xfrm>
        </p:spPr>
        <p:txBody>
          <a:bodyPr>
            <a:noAutofit/>
          </a:bodyPr>
          <a:lstStyle>
            <a:lvl1pPr marL="0" indent="0">
              <a:buNone/>
              <a:defRPr sz="20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Text…</a:t>
            </a:r>
          </a:p>
        </p:txBody>
      </p:sp>
      <p:sp>
        <p:nvSpPr>
          <p:cNvPr id="13" name="Picture Placeholder 14"/>
          <p:cNvSpPr>
            <a:spLocks noGrp="1"/>
          </p:cNvSpPr>
          <p:nvPr>
            <p:ph type="pic" sz="quarter" idx="12"/>
          </p:nvPr>
        </p:nvSpPr>
        <p:spPr>
          <a:xfrm>
            <a:off x="5626101" y="1876425"/>
            <a:ext cx="5219700" cy="2324100"/>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14" name="TextBox 13"/>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Department of Health</a:t>
            </a:r>
            <a:r>
              <a:rPr lang="en-US" sz="1800" baseline="0">
                <a:solidFill>
                  <a:srgbClr val="349D96"/>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12" name="Title 1"/>
          <p:cNvSpPr>
            <a:spLocks noGrp="1"/>
          </p:cNvSpPr>
          <p:nvPr>
            <p:ph type="title" hasCustomPrompt="1"/>
          </p:nvPr>
        </p:nvSpPr>
        <p:spPr>
          <a:xfrm>
            <a:off x="912371" y="1643611"/>
            <a:ext cx="4168237" cy="852471"/>
          </a:xfrm>
        </p:spPr>
        <p:txBody>
          <a:bodyPr anchor="t">
            <a:normAutofit/>
          </a:bodyPr>
          <a:lstStyle>
            <a:lvl1pPr>
              <a:defRPr sz="2700"/>
            </a:lvl1pPr>
          </a:lstStyle>
          <a:p>
            <a:pPr lvl="0"/>
            <a:r>
              <a:rPr lang="en-US"/>
              <a:t>Web Presence Screenshot</a:t>
            </a:r>
          </a:p>
        </p:txBody>
      </p:sp>
    </p:spTree>
    <p:extLst>
      <p:ext uri="{BB962C8B-B14F-4D97-AF65-F5344CB8AC3E}">
        <p14:creationId xmlns:p14="http://schemas.microsoft.com/office/powerpoint/2010/main" val="306939461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Web Address">
    <p:spTree>
      <p:nvGrpSpPr>
        <p:cNvPr id="1" name=""/>
        <p:cNvGrpSpPr/>
        <p:nvPr/>
      </p:nvGrpSpPr>
      <p:grpSpPr>
        <a:xfrm>
          <a:off x="0" y="0"/>
          <a:ext cx="0" cy="0"/>
          <a:chOff x="0" y="0"/>
          <a:chExt cx="0" cy="0"/>
        </a:xfrm>
      </p:grpSpPr>
      <p:pic>
        <p:nvPicPr>
          <p:cNvPr id="7" name="Picture 6" descr="image of a computer monito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5149596" y="1687649"/>
            <a:ext cx="6177933" cy="3590095"/>
          </a:xfrm>
          <a:prstGeom prst="rect">
            <a:avLst/>
          </a:prstGeom>
          <a:effectLst/>
        </p:spPr>
      </p:pic>
      <p:sp>
        <p:nvSpPr>
          <p:cNvPr id="14" name="Text Placeholder 2"/>
          <p:cNvSpPr>
            <a:spLocks noGrp="1"/>
          </p:cNvSpPr>
          <p:nvPr>
            <p:ph type="body" sz="quarter" idx="12" hasCustomPrompt="1"/>
          </p:nvPr>
        </p:nvSpPr>
        <p:spPr>
          <a:xfrm>
            <a:off x="5651501" y="2833688"/>
            <a:ext cx="5168900" cy="557212"/>
          </a:xfrm>
        </p:spPr>
        <p:txBody>
          <a:bodyPr>
            <a:noAutofit/>
          </a:bodyPr>
          <a:lstStyle>
            <a:lvl1pPr marL="0" indent="0" algn="ctr">
              <a:buNone/>
              <a:defRPr sz="2700">
                <a:solidFill>
                  <a:schemeClr val="tx1"/>
                </a:solidFill>
              </a:defRPr>
            </a:lvl1pPr>
            <a:lvl2pPr marL="280988" indent="0">
              <a:buNone/>
              <a:defRPr/>
            </a:lvl2pPr>
            <a:lvl3pPr marL="519113" indent="0">
              <a:buNone/>
              <a:defRPr/>
            </a:lvl3pPr>
            <a:lvl4pPr marL="747713" indent="0">
              <a:buNone/>
              <a:defRPr/>
            </a:lvl4pPr>
            <a:lvl5pPr marL="741363" indent="0">
              <a:buNone/>
              <a:defRPr/>
            </a:lvl5pPr>
          </a:lstStyle>
          <a:p>
            <a:pPr lvl="0"/>
            <a:r>
              <a:rPr lang="en-US"/>
              <a:t>www.doh.wa.gov</a:t>
            </a:r>
          </a:p>
        </p:txBody>
      </p:sp>
      <p:sp>
        <p:nvSpPr>
          <p:cNvPr id="10" name="Text Placeholder 2"/>
          <p:cNvSpPr>
            <a:spLocks noGrp="1"/>
          </p:cNvSpPr>
          <p:nvPr>
            <p:ph type="body" sz="quarter" idx="11" hasCustomPrompt="1"/>
          </p:nvPr>
        </p:nvSpPr>
        <p:spPr>
          <a:xfrm>
            <a:off x="912371" y="2638651"/>
            <a:ext cx="4168236" cy="1035403"/>
          </a:xfrm>
        </p:spPr>
        <p:txBody>
          <a:bodyPr>
            <a:noAutofit/>
          </a:bodyPr>
          <a:lstStyle>
            <a:lvl1pPr marL="0" indent="0">
              <a:buNone/>
              <a:defRPr sz="2200" i="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Text…</a:t>
            </a:r>
          </a:p>
        </p:txBody>
      </p:sp>
      <p:sp>
        <p:nvSpPr>
          <p:cNvPr id="11" name="Text Placeholder 3"/>
          <p:cNvSpPr>
            <a:spLocks noGrp="1"/>
          </p:cNvSpPr>
          <p:nvPr>
            <p:ph type="body" sz="half" idx="10" hasCustomPrompt="1"/>
          </p:nvPr>
        </p:nvSpPr>
        <p:spPr>
          <a:xfrm>
            <a:off x="912370" y="3691263"/>
            <a:ext cx="4168237" cy="2412422"/>
          </a:xfrm>
        </p:spPr>
        <p:txBody>
          <a:bodyPr>
            <a:noAutofit/>
          </a:bodyPr>
          <a:lstStyle>
            <a:lvl1pPr marL="0" indent="0">
              <a:buNone/>
              <a:defRPr sz="20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Text…</a:t>
            </a:r>
          </a:p>
        </p:txBody>
      </p:sp>
      <p:sp>
        <p:nvSpPr>
          <p:cNvPr id="8" name="TextBox 7"/>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Department of Health</a:t>
            </a:r>
            <a:r>
              <a:rPr lang="en-US" sz="1800" baseline="0">
                <a:solidFill>
                  <a:srgbClr val="349D96"/>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12" name="Title 1"/>
          <p:cNvSpPr>
            <a:spLocks noGrp="1"/>
          </p:cNvSpPr>
          <p:nvPr>
            <p:ph type="title" hasCustomPrompt="1"/>
          </p:nvPr>
        </p:nvSpPr>
        <p:spPr>
          <a:xfrm>
            <a:off x="901965" y="1643611"/>
            <a:ext cx="4178643" cy="852471"/>
          </a:xfrm>
        </p:spPr>
        <p:txBody>
          <a:bodyPr anchor="t">
            <a:normAutofit/>
          </a:bodyPr>
          <a:lstStyle>
            <a:lvl1pPr>
              <a:defRPr sz="2700"/>
            </a:lvl1pPr>
          </a:lstStyle>
          <a:p>
            <a:pPr lvl="0"/>
            <a:r>
              <a:rPr lang="en-US"/>
              <a:t>Web Presence Address</a:t>
            </a:r>
          </a:p>
        </p:txBody>
      </p:sp>
    </p:spTree>
    <p:extLst>
      <p:ext uri="{BB962C8B-B14F-4D97-AF65-F5344CB8AC3E}">
        <p14:creationId xmlns:p14="http://schemas.microsoft.com/office/powerpoint/2010/main" val="22369749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astern WA Presentation Title Slide">
    <p:spTree>
      <p:nvGrpSpPr>
        <p:cNvPr id="1" name=""/>
        <p:cNvGrpSpPr/>
        <p:nvPr/>
      </p:nvGrpSpPr>
      <p:grpSpPr>
        <a:xfrm>
          <a:off x="0" y="0"/>
          <a:ext cx="0" cy="0"/>
          <a:chOff x="0" y="0"/>
          <a:chExt cx="0" cy="0"/>
        </a:xfrm>
      </p:grpSpPr>
      <p:pic>
        <p:nvPicPr>
          <p:cNvPr id="9" name="Picture 8" descr="Aerial view of the Palouse in Northeast Washington"/>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1" y="0"/>
            <a:ext cx="12192001" cy="4572000"/>
          </a:xfrm>
          <a:prstGeom prst="rect">
            <a:avLst/>
          </a:prstGeom>
          <a:effectLst/>
        </p:spPr>
      </p:pic>
      <p:pic>
        <p:nvPicPr>
          <p:cNvPr id="6" name="Picture 5" descr="Washington State Department of Health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35860" y="5352117"/>
            <a:ext cx="2661419" cy="883125"/>
          </a:xfrm>
          <a:prstGeom prst="rect">
            <a:avLst/>
          </a:prstGeom>
        </p:spPr>
      </p:pic>
      <p:sp>
        <p:nvSpPr>
          <p:cNvPr id="13" name="Text Placeholder 9"/>
          <p:cNvSpPr>
            <a:spLocks noGrp="1"/>
          </p:cNvSpPr>
          <p:nvPr>
            <p:ph type="body" sz="quarter" idx="11" hasCustomPrompt="1"/>
          </p:nvPr>
        </p:nvSpPr>
        <p:spPr>
          <a:xfrm>
            <a:off x="4433455" y="5897171"/>
            <a:ext cx="6483511" cy="472352"/>
          </a:xfrm>
        </p:spPr>
        <p:txBody>
          <a:bodyPr>
            <a:normAutofit/>
          </a:bodyPr>
          <a:lstStyle>
            <a:lvl1pPr marL="0" indent="0">
              <a:lnSpc>
                <a:spcPct val="100000"/>
              </a:lnSpc>
              <a:spcBef>
                <a:spcPts val="0"/>
              </a:spcBef>
              <a:buNone/>
              <a:defRPr sz="2000" cap="none" baseline="0">
                <a:solidFill>
                  <a:schemeClr val="tx1"/>
                </a:solidFill>
              </a:defRPr>
            </a:lvl1pPr>
          </a:lstStyle>
          <a:p>
            <a:pPr lvl="0"/>
            <a:r>
              <a:rPr lang="en-US"/>
              <a:t>Office/Program</a:t>
            </a:r>
          </a:p>
        </p:txBody>
      </p:sp>
      <p:sp>
        <p:nvSpPr>
          <p:cNvPr id="14" name="Title 3"/>
          <p:cNvSpPr>
            <a:spLocks noGrp="1"/>
          </p:cNvSpPr>
          <p:nvPr>
            <p:ph type="title" hasCustomPrompt="1"/>
          </p:nvPr>
        </p:nvSpPr>
        <p:spPr>
          <a:xfrm>
            <a:off x="4433455" y="5479577"/>
            <a:ext cx="6483511" cy="417595"/>
          </a:xfrm>
        </p:spPr>
        <p:txBody>
          <a:bodyPr>
            <a:noAutofit/>
          </a:bodyPr>
          <a:lstStyle>
            <a:lvl1pPr>
              <a:defRPr sz="3000" cap="all" baseline="0"/>
            </a:lvl1pPr>
          </a:lstStyle>
          <a:p>
            <a:pPr lvl="0"/>
            <a:r>
              <a:rPr lang="en-US"/>
              <a:t>PRESENTATION TITLE</a:t>
            </a:r>
          </a:p>
        </p:txBody>
      </p:sp>
    </p:spTree>
    <p:extLst>
      <p:ext uri="{BB962C8B-B14F-4D97-AF65-F5344CB8AC3E}">
        <p14:creationId xmlns:p14="http://schemas.microsoft.com/office/powerpoint/2010/main" val="202870354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iPad for Large Screen Shots">
    <p:spTree>
      <p:nvGrpSpPr>
        <p:cNvPr id="1" name=""/>
        <p:cNvGrpSpPr/>
        <p:nvPr/>
      </p:nvGrpSpPr>
      <p:grpSpPr>
        <a:xfrm>
          <a:off x="0" y="0"/>
          <a:ext cx="0" cy="0"/>
          <a:chOff x="0" y="0"/>
          <a:chExt cx="0" cy="0"/>
        </a:xfrm>
      </p:grpSpPr>
      <p:pic>
        <p:nvPicPr>
          <p:cNvPr id="2" name="Picture 1" descr="image of a computer tablet"/>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1147" y="683166"/>
            <a:ext cx="10820111" cy="5457268"/>
          </a:xfrm>
          <a:prstGeom prst="rect">
            <a:avLst/>
          </a:prstGeom>
        </p:spPr>
      </p:pic>
      <p:sp>
        <p:nvSpPr>
          <p:cNvPr id="8" name="Picture Placeholder 14"/>
          <p:cNvSpPr>
            <a:spLocks noGrp="1"/>
          </p:cNvSpPr>
          <p:nvPr>
            <p:ph type="pic" sz="quarter" idx="12"/>
          </p:nvPr>
        </p:nvSpPr>
        <p:spPr>
          <a:xfrm>
            <a:off x="1945531" y="966282"/>
            <a:ext cx="8482519" cy="4876800"/>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6" name="TextBox 5"/>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Department of Health</a:t>
            </a:r>
            <a:r>
              <a:rPr lang="en-US" sz="1800" baseline="0">
                <a:solidFill>
                  <a:srgbClr val="349D96"/>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Tree>
    <p:extLst>
      <p:ext uri="{BB962C8B-B14F-4D97-AF65-F5344CB8AC3E}">
        <p14:creationId xmlns:p14="http://schemas.microsoft.com/office/powerpoint/2010/main" val="277108151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Mobile Screenshot">
    <p:spTree>
      <p:nvGrpSpPr>
        <p:cNvPr id="1" name=""/>
        <p:cNvGrpSpPr/>
        <p:nvPr/>
      </p:nvGrpSpPr>
      <p:grpSpPr>
        <a:xfrm>
          <a:off x="0" y="0"/>
          <a:ext cx="0" cy="0"/>
          <a:chOff x="0" y="0"/>
          <a:chExt cx="0" cy="0"/>
        </a:xfrm>
      </p:grpSpPr>
      <p:sp>
        <p:nvSpPr>
          <p:cNvPr id="17" name="Text Placeholder 2"/>
          <p:cNvSpPr>
            <a:spLocks noGrp="1"/>
          </p:cNvSpPr>
          <p:nvPr>
            <p:ph type="body" sz="quarter" idx="14" hasCustomPrompt="1"/>
          </p:nvPr>
        </p:nvSpPr>
        <p:spPr>
          <a:xfrm>
            <a:off x="912371" y="2295751"/>
            <a:ext cx="4534159" cy="1035403"/>
          </a:xfrm>
        </p:spPr>
        <p:txBody>
          <a:bodyPr>
            <a:noAutofit/>
          </a:bodyPr>
          <a:lstStyle>
            <a:lvl1pPr marL="0" indent="0">
              <a:buNone/>
              <a:defRPr sz="2200" i="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Text…</a:t>
            </a:r>
          </a:p>
        </p:txBody>
      </p:sp>
      <p:sp>
        <p:nvSpPr>
          <p:cNvPr id="18" name="Text Placeholder 3"/>
          <p:cNvSpPr>
            <a:spLocks noGrp="1"/>
          </p:cNvSpPr>
          <p:nvPr>
            <p:ph type="body" sz="half" idx="15" hasCustomPrompt="1"/>
          </p:nvPr>
        </p:nvSpPr>
        <p:spPr>
          <a:xfrm>
            <a:off x="912369" y="3348363"/>
            <a:ext cx="4534160" cy="2412422"/>
          </a:xfrm>
        </p:spPr>
        <p:txBody>
          <a:bodyPr>
            <a:noAutofit/>
          </a:bodyPr>
          <a:lstStyle>
            <a:lvl1pPr marL="0" indent="0">
              <a:buNone/>
              <a:defRPr sz="20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Text…</a:t>
            </a:r>
          </a:p>
        </p:txBody>
      </p:sp>
      <p:pic>
        <p:nvPicPr>
          <p:cNvPr id="8" name="Picture 7" descr="image of a cell phon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17960" y="848633"/>
            <a:ext cx="3335565" cy="5102225"/>
          </a:xfrm>
          <a:prstGeom prst="rect">
            <a:avLst/>
          </a:prstGeom>
          <a:effectLst/>
        </p:spPr>
      </p:pic>
      <p:sp>
        <p:nvSpPr>
          <p:cNvPr id="9" name="Picture Placeholder 9"/>
          <p:cNvSpPr>
            <a:spLocks noGrp="1"/>
          </p:cNvSpPr>
          <p:nvPr>
            <p:ph type="pic" sz="quarter" idx="13"/>
          </p:nvPr>
        </p:nvSpPr>
        <p:spPr>
          <a:xfrm>
            <a:off x="7286173" y="1763486"/>
            <a:ext cx="2835123" cy="3302000"/>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11" name="TextBox 10"/>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Department of Health</a:t>
            </a:r>
            <a:r>
              <a:rPr lang="en-US" sz="1800" baseline="0">
                <a:solidFill>
                  <a:srgbClr val="349D96"/>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10" name="Title 1"/>
          <p:cNvSpPr>
            <a:spLocks noGrp="1"/>
          </p:cNvSpPr>
          <p:nvPr>
            <p:ph type="title" hasCustomPrompt="1"/>
          </p:nvPr>
        </p:nvSpPr>
        <p:spPr>
          <a:xfrm>
            <a:off x="912369" y="1300709"/>
            <a:ext cx="4534161" cy="869681"/>
          </a:xfrm>
        </p:spPr>
        <p:txBody>
          <a:bodyPr anchor="t">
            <a:normAutofit/>
          </a:bodyPr>
          <a:lstStyle>
            <a:lvl1pPr>
              <a:defRPr sz="2700"/>
            </a:lvl1pPr>
          </a:lstStyle>
          <a:p>
            <a:pPr lvl="0"/>
            <a:r>
              <a:rPr lang="en-US"/>
              <a:t>Mobile Presence Screenshot</a:t>
            </a:r>
          </a:p>
        </p:txBody>
      </p:sp>
    </p:spTree>
    <p:extLst>
      <p:ext uri="{BB962C8B-B14F-4D97-AF65-F5344CB8AC3E}">
        <p14:creationId xmlns:p14="http://schemas.microsoft.com/office/powerpoint/2010/main" val="79852212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Mobile Address">
    <p:spTree>
      <p:nvGrpSpPr>
        <p:cNvPr id="1" name=""/>
        <p:cNvGrpSpPr/>
        <p:nvPr/>
      </p:nvGrpSpPr>
      <p:grpSpPr>
        <a:xfrm>
          <a:off x="0" y="0"/>
          <a:ext cx="0" cy="0"/>
          <a:chOff x="0" y="0"/>
          <a:chExt cx="0" cy="0"/>
        </a:xfrm>
      </p:grpSpPr>
      <p:sp>
        <p:nvSpPr>
          <p:cNvPr id="17" name="Text Placeholder 2"/>
          <p:cNvSpPr>
            <a:spLocks noGrp="1"/>
          </p:cNvSpPr>
          <p:nvPr>
            <p:ph type="body" sz="quarter" idx="14" hasCustomPrompt="1"/>
          </p:nvPr>
        </p:nvSpPr>
        <p:spPr>
          <a:xfrm>
            <a:off x="912371" y="2295751"/>
            <a:ext cx="4534159" cy="1035403"/>
          </a:xfrm>
        </p:spPr>
        <p:txBody>
          <a:bodyPr>
            <a:noAutofit/>
          </a:bodyPr>
          <a:lstStyle>
            <a:lvl1pPr marL="0" indent="0">
              <a:buNone/>
              <a:defRPr sz="2200" i="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Text…</a:t>
            </a:r>
          </a:p>
        </p:txBody>
      </p:sp>
      <p:sp>
        <p:nvSpPr>
          <p:cNvPr id="18" name="Text Placeholder 3"/>
          <p:cNvSpPr>
            <a:spLocks noGrp="1"/>
          </p:cNvSpPr>
          <p:nvPr>
            <p:ph type="body" sz="half" idx="15" hasCustomPrompt="1"/>
          </p:nvPr>
        </p:nvSpPr>
        <p:spPr>
          <a:xfrm>
            <a:off x="912369" y="3348363"/>
            <a:ext cx="4534160" cy="2412422"/>
          </a:xfrm>
        </p:spPr>
        <p:txBody>
          <a:bodyPr>
            <a:noAutofit/>
          </a:bodyPr>
          <a:lstStyle>
            <a:lvl1pPr marL="0" indent="0">
              <a:buNone/>
              <a:defRPr sz="20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Text…</a:t>
            </a:r>
          </a:p>
        </p:txBody>
      </p:sp>
      <p:pic>
        <p:nvPicPr>
          <p:cNvPr id="8" name="Picture 7" descr="image of a cell phon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17960" y="848633"/>
            <a:ext cx="3335565" cy="5102225"/>
          </a:xfrm>
          <a:prstGeom prst="rect">
            <a:avLst/>
          </a:prstGeom>
          <a:effectLst/>
        </p:spPr>
      </p:pic>
      <p:sp>
        <p:nvSpPr>
          <p:cNvPr id="9" name="Text Placeholder 2"/>
          <p:cNvSpPr>
            <a:spLocks noGrp="1"/>
          </p:cNvSpPr>
          <p:nvPr>
            <p:ph type="body" sz="quarter" idx="16" hasCustomPrompt="1"/>
          </p:nvPr>
        </p:nvSpPr>
        <p:spPr>
          <a:xfrm>
            <a:off x="7247061" y="3264478"/>
            <a:ext cx="2908300" cy="409575"/>
          </a:xfrm>
        </p:spPr>
        <p:txBody>
          <a:bodyPr>
            <a:normAutofit/>
          </a:bodyPr>
          <a:lstStyle>
            <a:lvl1pPr marL="0" indent="0" algn="ctr">
              <a:lnSpc>
                <a:spcPct val="100000"/>
              </a:lnSpc>
              <a:spcBef>
                <a:spcPts val="0"/>
              </a:spcBef>
              <a:buNone/>
              <a:defRPr sz="1800">
                <a:solidFill>
                  <a:schemeClr val="tx1"/>
                </a:solidFill>
              </a:defRPr>
            </a:lvl1pPr>
            <a:lvl2pPr marL="280988" indent="0">
              <a:buNone/>
              <a:defRPr/>
            </a:lvl2pPr>
            <a:lvl3pPr marL="519113" indent="0">
              <a:buNone/>
              <a:defRPr/>
            </a:lvl3pPr>
            <a:lvl4pPr marL="747713" indent="0">
              <a:buNone/>
              <a:defRPr/>
            </a:lvl4pPr>
            <a:lvl5pPr marL="741363" indent="0">
              <a:buNone/>
              <a:defRPr/>
            </a:lvl5pPr>
          </a:lstStyle>
          <a:p>
            <a:pPr lvl="0"/>
            <a:r>
              <a:rPr lang="en-US"/>
              <a:t>www.doh.wa.gov</a:t>
            </a:r>
          </a:p>
        </p:txBody>
      </p:sp>
      <p:sp>
        <p:nvSpPr>
          <p:cNvPr id="11" name="TextBox 10"/>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Department</a:t>
            </a:r>
            <a:r>
              <a:rPr lang="en-US" sz="1800" baseline="0">
                <a:solidFill>
                  <a:srgbClr val="349D96"/>
                </a:solidFill>
                <a:latin typeface="Century Gothic" panose="020B0502020202020204" pitchFamily="34" charset="0"/>
              </a:rPr>
              <a:t> of Health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10" name="Title 1"/>
          <p:cNvSpPr>
            <a:spLocks noGrp="1"/>
          </p:cNvSpPr>
          <p:nvPr>
            <p:ph type="title" hasCustomPrompt="1"/>
          </p:nvPr>
        </p:nvSpPr>
        <p:spPr>
          <a:xfrm>
            <a:off x="912369" y="1300710"/>
            <a:ext cx="4534161" cy="852471"/>
          </a:xfrm>
        </p:spPr>
        <p:txBody>
          <a:bodyPr anchor="t">
            <a:normAutofit/>
          </a:bodyPr>
          <a:lstStyle>
            <a:lvl1pPr>
              <a:defRPr sz="2700"/>
            </a:lvl1pPr>
          </a:lstStyle>
          <a:p>
            <a:pPr lvl="0"/>
            <a:r>
              <a:rPr lang="en-US"/>
              <a:t>Mobile Presence Address</a:t>
            </a:r>
          </a:p>
        </p:txBody>
      </p:sp>
    </p:spTree>
    <p:extLst>
      <p:ext uri="{BB962C8B-B14F-4D97-AF65-F5344CB8AC3E}">
        <p14:creationId xmlns:p14="http://schemas.microsoft.com/office/powerpoint/2010/main" val="249382286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Department of Health">
    <p:spTree>
      <p:nvGrpSpPr>
        <p:cNvPr id="1" name=""/>
        <p:cNvGrpSpPr/>
        <p:nvPr/>
      </p:nvGrpSpPr>
      <p:grpSpPr>
        <a:xfrm>
          <a:off x="0" y="0"/>
          <a:ext cx="0" cy="0"/>
          <a:chOff x="0" y="0"/>
          <a:chExt cx="0" cy="0"/>
        </a:xfrm>
      </p:grpSpPr>
      <p:cxnSp>
        <p:nvCxnSpPr>
          <p:cNvPr id="11" name="Straight Connector 10"/>
          <p:cNvCxnSpPr/>
          <p:nvPr/>
        </p:nvCxnSpPr>
        <p:spPr>
          <a:xfrm flipV="1">
            <a:off x="5763752" y="1246350"/>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grpSp>
        <p:nvGrpSpPr>
          <p:cNvPr id="4" name="Group 3"/>
          <p:cNvGrpSpPr/>
          <p:nvPr userDrawn="1"/>
        </p:nvGrpSpPr>
        <p:grpSpPr>
          <a:xfrm>
            <a:off x="-9235" y="4507928"/>
            <a:ext cx="12201236" cy="2161877"/>
            <a:chOff x="-9235" y="4393628"/>
            <a:chExt cx="12201236" cy="2161877"/>
          </a:xfrm>
        </p:grpSpPr>
        <p:sp>
          <p:nvSpPr>
            <p:cNvPr id="50" name="TextBox 49"/>
            <p:cNvSpPr txBox="1"/>
            <p:nvPr userDrawn="1"/>
          </p:nvSpPr>
          <p:spPr>
            <a:xfrm>
              <a:off x="-9235" y="4393628"/>
              <a:ext cx="3066237" cy="2034403"/>
            </a:xfrm>
            <a:prstGeom prst="rect">
              <a:avLst/>
            </a:prstGeom>
            <a:noFill/>
            <a:ln>
              <a:noFill/>
            </a:ln>
          </p:spPr>
          <p:txBody>
            <a:bodyPr wrap="square" rtlCol="0">
              <a:spAutoFit/>
            </a:bodyPr>
            <a:lstStyle/>
            <a:p>
              <a:pPr marL="173038" lvl="0" indent="0" algn="ctr" defTabSz="914400" rtl="0" eaLnBrk="1" latinLnBrk="0" hangingPunct="1">
                <a:lnSpc>
                  <a:spcPct val="90000"/>
                </a:lnSpc>
                <a:spcBef>
                  <a:spcPts val="1000"/>
                </a:spcBef>
                <a:buClr>
                  <a:srgbClr val="57B6AF"/>
                </a:buClr>
                <a:buFont typeface="Arial" panose="020B0604020202020204" pitchFamily="34" charset="0"/>
                <a:buNone/>
              </a:pPr>
              <a:r>
                <a:rPr lang="en-US" sz="1800" b="1" kern="1200">
                  <a:solidFill>
                    <a:schemeClr val="tx1"/>
                  </a:solidFill>
                  <a:latin typeface="+mn-lt"/>
                  <a:ea typeface="+mn-ea"/>
                  <a:cs typeface="+mn-cs"/>
                </a:rPr>
                <a:t>Disease Control</a:t>
              </a:r>
            </a:p>
            <a:p>
              <a:pPr marL="173038" lvl="0" indent="0" algn="ctr" defTabSz="914400" rtl="0" eaLnBrk="1" latinLnBrk="0" hangingPunct="1">
                <a:lnSpc>
                  <a:spcPct val="90000"/>
                </a:lnSpc>
                <a:spcBef>
                  <a:spcPts val="0"/>
                </a:spcBef>
                <a:buClr>
                  <a:srgbClr val="57B6AF"/>
                </a:buClr>
                <a:buFont typeface="Arial" panose="020B0604020202020204" pitchFamily="34" charset="0"/>
                <a:buNone/>
              </a:pPr>
              <a:r>
                <a:rPr lang="en-US" sz="1800" b="1" kern="1200">
                  <a:solidFill>
                    <a:schemeClr val="tx1"/>
                  </a:solidFill>
                  <a:latin typeface="+mn-lt"/>
                  <a:ea typeface="+mn-ea"/>
                  <a:cs typeface="+mn-cs"/>
                </a:rPr>
                <a:t>&amp; Health Statistics</a:t>
              </a:r>
            </a:p>
            <a:p>
              <a:pPr marL="0" lvl="0" indent="0" algn="ctr" defTabSz="914400" rtl="0" eaLnBrk="1" latinLnBrk="0" hangingPunct="1">
                <a:lnSpc>
                  <a:spcPct val="90000"/>
                </a:lnSpc>
                <a:spcBef>
                  <a:spcPts val="600"/>
                </a:spcBef>
                <a:buClr>
                  <a:srgbClr val="57B6AF"/>
                </a:buClr>
                <a:buFont typeface="Arial" panose="020B0604020202020204" pitchFamily="34" charset="0"/>
                <a:buNone/>
              </a:pPr>
              <a:r>
                <a:rPr lang="en-US" sz="1800" b="0" i="1" kern="1200">
                  <a:solidFill>
                    <a:srgbClr val="349D96"/>
                  </a:solidFill>
                  <a:latin typeface="+mn-lt"/>
                  <a:ea typeface="+mn-ea"/>
                  <a:cs typeface="+mn-cs"/>
                </a:rPr>
                <a:t>Initiatives</a:t>
              </a:r>
            </a:p>
            <a:p>
              <a:pPr marL="0" marR="0" lvl="0" indent="0" algn="ctr" defTabSz="914400" rtl="0" eaLnBrk="1" fontAlgn="auto" latinLnBrk="0" hangingPunct="1">
                <a:lnSpc>
                  <a:spcPct val="90000"/>
                </a:lnSpc>
                <a:spcBef>
                  <a:spcPts val="600"/>
                </a:spcBef>
                <a:spcAft>
                  <a:spcPts val="0"/>
                </a:spcAft>
                <a:buClr>
                  <a:srgbClr val="57B6AF"/>
                </a:buClr>
                <a:buSzTx/>
                <a:buFont typeface="Arial" panose="020B0604020202020204" pitchFamily="34" charset="0"/>
                <a:buNone/>
                <a:tabLst/>
                <a:defRPr/>
              </a:pPr>
              <a:r>
                <a:rPr lang="en-US" sz="1600" b="0" i="0" kern="1200">
                  <a:solidFill>
                    <a:schemeClr val="tx1"/>
                  </a:solidFill>
                  <a:latin typeface="+mn-lt"/>
                  <a:ea typeface="+mn-ea"/>
                  <a:cs typeface="+mn-cs"/>
                </a:rPr>
                <a:t>Measles</a:t>
              </a:r>
              <a:r>
                <a:rPr lang="en-US" sz="1600" b="0" i="0" kern="1200" baseline="0">
                  <a:solidFill>
                    <a:schemeClr val="tx1"/>
                  </a:solidFill>
                  <a:latin typeface="+mn-lt"/>
                  <a:ea typeface="+mn-ea"/>
                  <a:cs typeface="+mn-cs"/>
                </a:rPr>
                <a:t> </a:t>
              </a:r>
              <a:r>
                <a:rPr lang="en-US" sz="1600" b="0" i="0" kern="1200">
                  <a:solidFill>
                    <a:schemeClr val="tx1"/>
                  </a:solidFill>
                  <a:latin typeface="+mn-lt"/>
                  <a:ea typeface="+mn-ea"/>
                  <a:cs typeface="+mn-cs"/>
                </a:rPr>
                <a:t>Control</a:t>
              </a:r>
            </a:p>
            <a:p>
              <a:pPr marL="0" lvl="0" indent="0" algn="ctr" defTabSz="914400" rtl="0" eaLnBrk="1" latinLnBrk="0" hangingPunct="1">
                <a:lnSpc>
                  <a:spcPct val="90000"/>
                </a:lnSpc>
                <a:spcBef>
                  <a:spcPts val="300"/>
                </a:spcBef>
                <a:buClr>
                  <a:srgbClr val="57B6AF"/>
                </a:buClr>
                <a:buFont typeface="Arial" panose="020B0604020202020204" pitchFamily="34" charset="0"/>
                <a:buNone/>
              </a:pPr>
              <a:r>
                <a:rPr lang="en-US" sz="1600" b="0" i="0" kern="1200" err="1">
                  <a:solidFill>
                    <a:schemeClr val="tx1"/>
                  </a:solidFill>
                  <a:latin typeface="+mn-lt"/>
                  <a:ea typeface="+mn-ea"/>
                  <a:cs typeface="+mn-cs"/>
                </a:rPr>
                <a:t>EndAIDS</a:t>
              </a:r>
              <a:endParaRPr lang="en-US" sz="1600" b="0" i="0" kern="1200">
                <a:solidFill>
                  <a:schemeClr val="tx1"/>
                </a:solidFill>
                <a:latin typeface="+mn-lt"/>
                <a:ea typeface="+mn-ea"/>
                <a:cs typeface="+mn-cs"/>
              </a:endParaRPr>
            </a:p>
            <a:p>
              <a:pPr marL="0" lvl="0" indent="0" algn="ctr" defTabSz="914400" rtl="0" eaLnBrk="1" latinLnBrk="0" hangingPunct="1">
                <a:lnSpc>
                  <a:spcPct val="90000"/>
                </a:lnSpc>
                <a:spcBef>
                  <a:spcPts val="300"/>
                </a:spcBef>
                <a:buClr>
                  <a:srgbClr val="57B6AF"/>
                </a:buClr>
                <a:buFont typeface="Arial" panose="020B0604020202020204" pitchFamily="34" charset="0"/>
                <a:buNone/>
              </a:pPr>
              <a:r>
                <a:rPr lang="en-US" sz="1600" b="0" i="0" kern="1200">
                  <a:solidFill>
                    <a:schemeClr val="tx1"/>
                  </a:solidFill>
                  <a:latin typeface="+mn-lt"/>
                  <a:ea typeface="+mn-ea"/>
                  <a:cs typeface="+mn-cs"/>
                </a:rPr>
                <a:t>Vital Statistics</a:t>
              </a:r>
            </a:p>
            <a:p>
              <a:pPr marL="0" lvl="0" indent="0" algn="ctr" defTabSz="914400" rtl="0" eaLnBrk="1" latinLnBrk="0" hangingPunct="1">
                <a:lnSpc>
                  <a:spcPct val="90000"/>
                </a:lnSpc>
                <a:spcBef>
                  <a:spcPts val="300"/>
                </a:spcBef>
                <a:buClr>
                  <a:srgbClr val="57B6AF"/>
                </a:buClr>
                <a:buFont typeface="Arial" panose="020B0604020202020204" pitchFamily="34" charset="0"/>
                <a:buNone/>
              </a:pPr>
              <a:r>
                <a:rPr lang="en-US" sz="1600" b="0" i="0" kern="1200">
                  <a:solidFill>
                    <a:schemeClr val="tx1"/>
                  </a:solidFill>
                  <a:latin typeface="+mn-lt"/>
                  <a:ea typeface="+mn-ea"/>
                  <a:cs typeface="+mn-cs"/>
                </a:rPr>
                <a:t>(E. coli, mumps, etc.)</a:t>
              </a:r>
            </a:p>
          </p:txBody>
        </p:sp>
        <p:sp>
          <p:nvSpPr>
            <p:cNvPr id="51" name="TextBox 50"/>
            <p:cNvSpPr txBox="1"/>
            <p:nvPr userDrawn="1"/>
          </p:nvSpPr>
          <p:spPr>
            <a:xfrm>
              <a:off x="6055110" y="4393629"/>
              <a:ext cx="3070684" cy="2160591"/>
            </a:xfrm>
            <a:prstGeom prst="rect">
              <a:avLst/>
            </a:prstGeom>
            <a:noFill/>
            <a:ln>
              <a:noFill/>
            </a:ln>
          </p:spPr>
          <p:txBody>
            <a:bodyPr wrap="square" rtlCol="0">
              <a:spAutoFit/>
            </a:bodyPr>
            <a:lstStyle/>
            <a:p>
              <a:pPr marL="173038" lvl="0" indent="0" algn="ctr" defTabSz="914400" rtl="0" eaLnBrk="1" latinLnBrk="0" hangingPunct="1">
                <a:lnSpc>
                  <a:spcPct val="90000"/>
                </a:lnSpc>
                <a:buClr>
                  <a:srgbClr val="57B6AF"/>
                </a:buClr>
                <a:buFont typeface="Arial" panose="020B0604020202020204" pitchFamily="34" charset="0"/>
                <a:buNone/>
              </a:pPr>
              <a:r>
                <a:rPr lang="en-US" sz="1800" b="1" kern="1200">
                  <a:solidFill>
                    <a:schemeClr val="tx1"/>
                  </a:solidFill>
                  <a:latin typeface="+mn-lt"/>
                  <a:ea typeface="+mn-ea"/>
                  <a:cs typeface="+mn-cs"/>
                </a:rPr>
                <a:t>Prevention and</a:t>
              </a:r>
            </a:p>
            <a:p>
              <a:pPr marL="173038" lvl="0" indent="0" algn="ctr" defTabSz="914400" rtl="0" eaLnBrk="1" latinLnBrk="0" hangingPunct="1">
                <a:lnSpc>
                  <a:spcPct val="90000"/>
                </a:lnSpc>
                <a:buClr>
                  <a:srgbClr val="57B6AF"/>
                </a:buClr>
                <a:buFont typeface="Arial" panose="020B0604020202020204" pitchFamily="34" charset="0"/>
                <a:buNone/>
              </a:pPr>
              <a:r>
                <a:rPr lang="en-US" sz="1800" b="1" kern="1200">
                  <a:solidFill>
                    <a:schemeClr val="tx1"/>
                  </a:solidFill>
                  <a:latin typeface="+mn-lt"/>
                  <a:ea typeface="+mn-ea"/>
                  <a:cs typeface="+mn-cs"/>
                </a:rPr>
                <a:t>Community Health</a:t>
              </a:r>
            </a:p>
            <a:p>
              <a:pPr algn="ctr">
                <a:spcBef>
                  <a:spcPts val="600"/>
                </a:spcBef>
              </a:pPr>
              <a:r>
                <a:rPr lang="en-US" sz="1800" b="0" i="1" kern="1200">
                  <a:solidFill>
                    <a:srgbClr val="349D96"/>
                  </a:solidFill>
                  <a:latin typeface="+mn-lt"/>
                  <a:ea typeface="+mn-ea"/>
                  <a:cs typeface="+mn-cs"/>
                </a:rPr>
                <a:t>Initiatives</a:t>
              </a:r>
              <a:endParaRPr lang="en-US" sz="1800">
                <a:solidFill>
                  <a:srgbClr val="349D96"/>
                </a:solidFill>
                <a:latin typeface="+mn-lt"/>
              </a:endParaRPr>
            </a:p>
            <a:p>
              <a:pPr marL="0" algn="ctr" defTabSz="914400" rtl="0" eaLnBrk="1" latinLnBrk="0" hangingPunct="1">
                <a:spcBef>
                  <a:spcPts val="600"/>
                </a:spcBef>
              </a:pPr>
              <a:r>
                <a:rPr lang="en-US" sz="1600" b="0" i="0" kern="1200">
                  <a:solidFill>
                    <a:schemeClr val="tx1"/>
                  </a:solidFill>
                  <a:latin typeface="+mn-lt"/>
                  <a:ea typeface="+mn-ea"/>
                  <a:cs typeface="+mn-cs"/>
                </a:rPr>
                <a:t>Tobacco 21</a:t>
              </a:r>
            </a:p>
            <a:p>
              <a:pPr marL="0" marR="0" lvl="0" indent="0" algn="ctr" defTabSz="914400" rtl="0" eaLnBrk="1" fontAlgn="auto" latinLnBrk="0" hangingPunct="1">
                <a:lnSpc>
                  <a:spcPct val="100000"/>
                </a:lnSpc>
                <a:spcBef>
                  <a:spcPts val="300"/>
                </a:spcBef>
                <a:spcAft>
                  <a:spcPts val="0"/>
                </a:spcAft>
                <a:buClrTx/>
                <a:buSzTx/>
                <a:buFontTx/>
                <a:buNone/>
                <a:tabLst/>
                <a:defRPr/>
              </a:pPr>
              <a:r>
                <a:rPr lang="en-US" sz="1600" b="0" i="0" kern="1200">
                  <a:solidFill>
                    <a:schemeClr val="tx1"/>
                  </a:solidFill>
                  <a:latin typeface="+mn-lt"/>
                  <a:ea typeface="+mn-ea"/>
                  <a:cs typeface="+mn-cs"/>
                </a:rPr>
                <a:t>Immunization Rates</a:t>
              </a:r>
            </a:p>
            <a:p>
              <a:pPr marL="0" algn="ctr" defTabSz="914400" rtl="0" eaLnBrk="1" latinLnBrk="0" hangingPunct="1">
                <a:spcBef>
                  <a:spcPts val="300"/>
                </a:spcBef>
              </a:pPr>
              <a:r>
                <a:rPr lang="en-US" sz="1600" b="0" i="0" kern="1200">
                  <a:solidFill>
                    <a:schemeClr val="tx1"/>
                  </a:solidFill>
                  <a:latin typeface="+mn-lt"/>
                  <a:ea typeface="+mn-ea"/>
                  <a:cs typeface="+mn-cs"/>
                </a:rPr>
                <a:t>Family Planning (Title X)</a:t>
              </a:r>
            </a:p>
            <a:p>
              <a:pPr marL="0" algn="ctr" defTabSz="914400" rtl="0" eaLnBrk="1" latinLnBrk="0" hangingPunct="1">
                <a:spcBef>
                  <a:spcPts val="300"/>
                </a:spcBef>
              </a:pPr>
              <a:r>
                <a:rPr lang="en-US" sz="1600" b="0" i="0" kern="1200">
                  <a:solidFill>
                    <a:schemeClr val="tx1"/>
                  </a:solidFill>
                  <a:latin typeface="+mn-lt"/>
                  <a:ea typeface="+mn-ea"/>
                  <a:cs typeface="+mn-cs"/>
                </a:rPr>
                <a:t>Marijuana Prevention</a:t>
              </a:r>
            </a:p>
          </p:txBody>
        </p:sp>
        <p:sp>
          <p:nvSpPr>
            <p:cNvPr id="52" name="TextBox 51"/>
            <p:cNvSpPr txBox="1"/>
            <p:nvPr userDrawn="1"/>
          </p:nvSpPr>
          <p:spPr>
            <a:xfrm>
              <a:off x="3057003" y="4393629"/>
              <a:ext cx="2998107" cy="1837426"/>
            </a:xfrm>
            <a:prstGeom prst="rect">
              <a:avLst/>
            </a:prstGeom>
            <a:noFill/>
            <a:ln>
              <a:noFill/>
            </a:ln>
          </p:spPr>
          <p:txBody>
            <a:bodyPr wrap="square" rtlCol="0">
              <a:spAutoFit/>
            </a:bodyPr>
            <a:lstStyle/>
            <a:p>
              <a:pPr marL="173038" lvl="0" indent="0" algn="ctr" defTabSz="914400" rtl="0" eaLnBrk="1" latinLnBrk="0" hangingPunct="1">
                <a:lnSpc>
                  <a:spcPct val="90000"/>
                </a:lnSpc>
                <a:buClr>
                  <a:srgbClr val="57B6AF"/>
                </a:buClr>
                <a:buFont typeface="Arial" panose="020B0604020202020204" pitchFamily="34" charset="0"/>
                <a:buNone/>
              </a:pPr>
              <a:r>
                <a:rPr lang="en-US" sz="1800" b="1" kern="1200">
                  <a:solidFill>
                    <a:schemeClr val="tx1"/>
                  </a:solidFill>
                  <a:latin typeface="+mn-lt"/>
                  <a:ea typeface="+mn-ea"/>
                  <a:cs typeface="+mn-cs"/>
                </a:rPr>
                <a:t>Environmental</a:t>
              </a:r>
            </a:p>
            <a:p>
              <a:pPr marL="173038" lvl="0" indent="0" algn="ctr" defTabSz="914400" rtl="0" eaLnBrk="1" latinLnBrk="0" hangingPunct="1">
                <a:lnSpc>
                  <a:spcPct val="90000"/>
                </a:lnSpc>
                <a:buClr>
                  <a:srgbClr val="57B6AF"/>
                </a:buClr>
                <a:buFont typeface="Arial" panose="020B0604020202020204" pitchFamily="34" charset="0"/>
                <a:buNone/>
              </a:pPr>
              <a:r>
                <a:rPr lang="en-US" sz="1800" b="1" kern="1200">
                  <a:solidFill>
                    <a:schemeClr val="tx1"/>
                  </a:solidFill>
                  <a:latin typeface="+mn-lt"/>
                  <a:ea typeface="+mn-ea"/>
                  <a:cs typeface="+mn-cs"/>
                </a:rPr>
                <a:t>Public Health</a:t>
              </a:r>
            </a:p>
            <a:p>
              <a:pPr algn="ctr">
                <a:spcBef>
                  <a:spcPts val="600"/>
                </a:spcBef>
              </a:pPr>
              <a:r>
                <a:rPr lang="en-US" sz="1800" b="0" i="1" kern="1200">
                  <a:solidFill>
                    <a:srgbClr val="349D96"/>
                  </a:solidFill>
                  <a:latin typeface="+mn-lt"/>
                  <a:ea typeface="+mn-ea"/>
                  <a:cs typeface="+mn-cs"/>
                </a:rPr>
                <a:t>Initiatives</a:t>
              </a:r>
              <a:endParaRPr lang="en-US" sz="1800">
                <a:solidFill>
                  <a:srgbClr val="349D96"/>
                </a:solidFill>
                <a:latin typeface="+mn-lt"/>
              </a:endParaRPr>
            </a:p>
            <a:p>
              <a:pPr algn="ctr">
                <a:spcBef>
                  <a:spcPts val="600"/>
                </a:spcBef>
              </a:pPr>
              <a:r>
                <a:rPr lang="en-US" sz="1600" b="0" i="0" kern="1200">
                  <a:solidFill>
                    <a:schemeClr val="tx1"/>
                  </a:solidFill>
                  <a:latin typeface="+mn-lt"/>
                  <a:ea typeface="+mn-ea"/>
                  <a:cs typeface="+mn-cs"/>
                </a:rPr>
                <a:t>Puget</a:t>
              </a:r>
              <a:r>
                <a:rPr lang="en-US" sz="1600" b="0" i="0" kern="1200" baseline="0">
                  <a:solidFill>
                    <a:schemeClr val="tx1"/>
                  </a:solidFill>
                  <a:latin typeface="+mn-lt"/>
                  <a:ea typeface="+mn-ea"/>
                  <a:cs typeface="+mn-cs"/>
                </a:rPr>
                <a:t> Sound Cleanup</a:t>
              </a:r>
              <a:endParaRPr lang="en-US" sz="1600" b="0" i="0" kern="1200">
                <a:solidFill>
                  <a:schemeClr val="tx1"/>
                </a:solidFill>
                <a:latin typeface="+mn-lt"/>
                <a:ea typeface="+mn-ea"/>
                <a:cs typeface="+mn-cs"/>
              </a:endParaRPr>
            </a:p>
            <a:p>
              <a:pPr algn="ctr">
                <a:spcBef>
                  <a:spcPts val="300"/>
                </a:spcBef>
              </a:pPr>
              <a:r>
                <a:rPr lang="en-US" sz="1600" b="0" i="0" kern="1200">
                  <a:solidFill>
                    <a:schemeClr val="tx1"/>
                  </a:solidFill>
                  <a:latin typeface="+mn-lt"/>
                  <a:ea typeface="+mn-ea"/>
                  <a:cs typeface="+mn-cs"/>
                </a:rPr>
                <a:t> PFAS</a:t>
              </a:r>
            </a:p>
            <a:p>
              <a:pPr algn="ctr">
                <a:spcBef>
                  <a:spcPts val="300"/>
                </a:spcBef>
              </a:pPr>
              <a:r>
                <a:rPr lang="en-US" sz="1600" b="0" i="0" kern="1200">
                  <a:solidFill>
                    <a:schemeClr val="tx1"/>
                  </a:solidFill>
                  <a:latin typeface="+mn-lt"/>
                  <a:ea typeface="+mn-ea"/>
                  <a:cs typeface="+mn-cs"/>
                </a:rPr>
                <a:t> Pesticide Exposures</a:t>
              </a:r>
            </a:p>
          </p:txBody>
        </p:sp>
        <p:sp>
          <p:nvSpPr>
            <p:cNvPr id="53" name="TextBox 52"/>
            <p:cNvSpPr txBox="1"/>
            <p:nvPr userDrawn="1"/>
          </p:nvSpPr>
          <p:spPr>
            <a:xfrm>
              <a:off x="9125794" y="4394914"/>
              <a:ext cx="3066207" cy="2160591"/>
            </a:xfrm>
            <a:prstGeom prst="rect">
              <a:avLst/>
            </a:prstGeom>
            <a:noFill/>
            <a:ln>
              <a:noFill/>
            </a:ln>
          </p:spPr>
          <p:txBody>
            <a:bodyPr wrap="square" rtlCol="0">
              <a:spAutoFit/>
            </a:bodyPr>
            <a:lstStyle/>
            <a:p>
              <a:pPr marL="173038" lvl="0" indent="0" algn="ctr" defTabSz="914400" rtl="0" eaLnBrk="1" latinLnBrk="0" hangingPunct="1">
                <a:lnSpc>
                  <a:spcPct val="90000"/>
                </a:lnSpc>
                <a:buClr>
                  <a:srgbClr val="57B6AF"/>
                </a:buClr>
                <a:buFont typeface="Arial" panose="020B0604020202020204" pitchFamily="34" charset="0"/>
                <a:buNone/>
              </a:pPr>
              <a:r>
                <a:rPr lang="en-US" sz="1800" b="1" kern="1200">
                  <a:solidFill>
                    <a:schemeClr val="tx1"/>
                  </a:solidFill>
                  <a:latin typeface="+mn-lt"/>
                  <a:ea typeface="+mn-ea"/>
                  <a:cs typeface="+mn-cs"/>
                </a:rPr>
                <a:t>Health Systems</a:t>
              </a:r>
            </a:p>
            <a:p>
              <a:pPr marL="173038" lvl="0" indent="0" algn="ctr" defTabSz="914400" rtl="0" eaLnBrk="1" latinLnBrk="0" hangingPunct="1">
                <a:lnSpc>
                  <a:spcPct val="90000"/>
                </a:lnSpc>
                <a:buClr>
                  <a:srgbClr val="57B6AF"/>
                </a:buClr>
                <a:buFont typeface="Arial" panose="020B0604020202020204" pitchFamily="34" charset="0"/>
                <a:buNone/>
              </a:pPr>
              <a:r>
                <a:rPr lang="en-US" sz="1800" b="1" kern="1200">
                  <a:solidFill>
                    <a:schemeClr val="tx1"/>
                  </a:solidFill>
                  <a:latin typeface="+mn-lt"/>
                  <a:ea typeface="+mn-ea"/>
                  <a:cs typeface="+mn-cs"/>
                </a:rPr>
                <a:t>Quality Assurance</a:t>
              </a:r>
            </a:p>
            <a:p>
              <a:pPr algn="ctr">
                <a:spcBef>
                  <a:spcPts val="600"/>
                </a:spcBef>
              </a:pPr>
              <a:r>
                <a:rPr lang="en-US" sz="1800" b="0" i="1" kern="1200">
                  <a:solidFill>
                    <a:srgbClr val="349D96"/>
                  </a:solidFill>
                  <a:latin typeface="+mn-lt"/>
                  <a:ea typeface="+mn-ea"/>
                  <a:cs typeface="+mn-cs"/>
                </a:rPr>
                <a:t>Initiatives</a:t>
              </a:r>
              <a:endParaRPr lang="en-US" sz="1800">
                <a:solidFill>
                  <a:srgbClr val="349D96"/>
                </a:solidFill>
                <a:latin typeface="+mn-lt"/>
              </a:endParaRPr>
            </a:p>
            <a:p>
              <a:pPr marL="0" algn="ctr" defTabSz="914400" rtl="0" eaLnBrk="1" latinLnBrk="0" hangingPunct="1">
                <a:spcBef>
                  <a:spcPts val="600"/>
                </a:spcBef>
              </a:pPr>
              <a:r>
                <a:rPr lang="en-US" sz="1600" b="0" i="0" kern="1200">
                  <a:solidFill>
                    <a:schemeClr val="tx1"/>
                  </a:solidFill>
                  <a:latin typeface="+mn-lt"/>
                  <a:ea typeface="+mn-ea"/>
                  <a:cs typeface="+mn-cs"/>
                </a:rPr>
                <a:t>Opioids</a:t>
              </a:r>
            </a:p>
            <a:p>
              <a:pPr marL="0" algn="ctr" defTabSz="914400" rtl="0" eaLnBrk="1" latinLnBrk="0" hangingPunct="1">
                <a:spcBef>
                  <a:spcPts val="300"/>
                </a:spcBef>
              </a:pPr>
              <a:r>
                <a:rPr lang="en-US" sz="1600" b="0" i="0" kern="1200">
                  <a:solidFill>
                    <a:schemeClr val="tx1"/>
                  </a:solidFill>
                  <a:latin typeface="+mn-lt"/>
                  <a:ea typeface="+mn-ea"/>
                  <a:cs typeface="+mn-cs"/>
                </a:rPr>
                <a:t>Behavioral Health Integration </a:t>
              </a:r>
            </a:p>
            <a:p>
              <a:pPr marL="0" algn="ctr" defTabSz="914400" rtl="0" eaLnBrk="1" latinLnBrk="0" hangingPunct="1">
                <a:spcBef>
                  <a:spcPts val="300"/>
                </a:spcBef>
              </a:pPr>
              <a:r>
                <a:rPr lang="en-US" sz="1600" b="0" i="0" kern="1200">
                  <a:solidFill>
                    <a:schemeClr val="tx1"/>
                  </a:solidFill>
                  <a:latin typeface="+mn-lt"/>
                  <a:ea typeface="+mn-ea"/>
                  <a:cs typeface="+mn-cs"/>
                </a:rPr>
                <a:t>Certificate of Need</a:t>
              </a:r>
            </a:p>
            <a:p>
              <a:pPr marL="0" algn="ctr" defTabSz="914400" rtl="0" eaLnBrk="1" latinLnBrk="0" hangingPunct="1">
                <a:spcBef>
                  <a:spcPts val="300"/>
                </a:spcBef>
              </a:pPr>
              <a:r>
                <a:rPr lang="en-US" sz="1600" b="0" i="0" kern="1200">
                  <a:solidFill>
                    <a:schemeClr val="tx1"/>
                  </a:solidFill>
                  <a:latin typeface="+mn-lt"/>
                  <a:ea typeface="+mn-ea"/>
                  <a:cs typeface="+mn-cs"/>
                </a:rPr>
                <a:t> Health Professions</a:t>
              </a:r>
            </a:p>
          </p:txBody>
        </p:sp>
      </p:grpSp>
      <p:grpSp>
        <p:nvGrpSpPr>
          <p:cNvPr id="3" name="Group 2"/>
          <p:cNvGrpSpPr/>
          <p:nvPr userDrawn="1"/>
        </p:nvGrpSpPr>
        <p:grpSpPr>
          <a:xfrm>
            <a:off x="0" y="1559462"/>
            <a:ext cx="12192001" cy="2805561"/>
            <a:chOff x="0" y="1388012"/>
            <a:chExt cx="12192001" cy="2805561"/>
          </a:xfrm>
        </p:grpSpPr>
        <p:pic>
          <p:nvPicPr>
            <p:cNvPr id="2" name="Picture 1"/>
            <p:cNvPicPr>
              <a:picLocks noChangeAspect="1"/>
            </p:cNvPicPr>
            <p:nvPr userDrawn="1"/>
          </p:nvPicPr>
          <p:blipFill rotWithShape="1">
            <a:blip r:embed="rId2" cstate="print">
              <a:extLst>
                <a:ext uri="{BEBA8EAE-BF5A-486C-A8C5-ECC9F3942E4B}">
                  <a14:imgProps xmlns:a14="http://schemas.microsoft.com/office/drawing/2010/main">
                    <a14:imgLayer r:embed="rId3">
                      <a14:imgEffect>
                        <a14:colorTemperature colorTemp="7200"/>
                      </a14:imgEffect>
                    </a14:imgLayer>
                  </a14:imgProps>
                </a:ext>
                <a:ext uri="{28A0092B-C50C-407E-A947-70E740481C1C}">
                  <a14:useLocalDpi xmlns:a14="http://schemas.microsoft.com/office/drawing/2010/main" val="0"/>
                </a:ext>
              </a:extLst>
            </a:blip>
            <a:srcRect l="35431"/>
            <a:stretch/>
          </p:blipFill>
          <p:spPr>
            <a:xfrm>
              <a:off x="3057003" y="1388012"/>
              <a:ext cx="2998107" cy="2805561"/>
            </a:xfrm>
            <a:prstGeom prst="rect">
              <a:avLst/>
            </a:prstGeom>
          </p:spPr>
        </p:pic>
        <p:pic>
          <p:nvPicPr>
            <p:cNvPr id="30" name="Picture 16"/>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055110" y="1388012"/>
              <a:ext cx="3070684" cy="2783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 name="Picture 31"/>
            <p:cNvPicPr>
              <a:picLocks noChangeAspect="1"/>
            </p:cNvPicPr>
            <p:nvPr userDrawn="1"/>
          </p:nvPicPr>
          <p:blipFill rotWithShape="1">
            <a:blip r:embed="rId5" cstate="screen">
              <a:extLst>
                <a:ext uri="{28A0092B-C50C-407E-A947-70E740481C1C}">
                  <a14:useLocalDpi xmlns:a14="http://schemas.microsoft.com/office/drawing/2010/main" val="0"/>
                </a:ext>
              </a:extLst>
            </a:blip>
            <a:srcRect/>
            <a:stretch/>
          </p:blipFill>
          <p:spPr>
            <a:xfrm>
              <a:off x="0" y="1388015"/>
              <a:ext cx="3057003" cy="2783658"/>
            </a:xfrm>
            <a:prstGeom prst="rect">
              <a:avLst/>
            </a:prstGeom>
            <a:effectLst/>
          </p:spPr>
        </p:pic>
        <p:pic>
          <p:nvPicPr>
            <p:cNvPr id="12" name="Picture 11"/>
            <p:cNvPicPr>
              <a:picLocks noChangeAspect="1"/>
            </p:cNvPicPr>
            <p:nvPr userDrawn="1"/>
          </p:nvPicPr>
          <p:blipFill rotWithShape="1">
            <a:blip r:embed="rId6" cstate="screen">
              <a:extLst>
                <a:ext uri="{28A0092B-C50C-407E-A947-70E740481C1C}">
                  <a14:useLocalDpi xmlns:a14="http://schemas.microsoft.com/office/drawing/2010/main" val="0"/>
                </a:ext>
              </a:extLst>
            </a:blip>
            <a:srcRect/>
            <a:stretch/>
          </p:blipFill>
          <p:spPr>
            <a:xfrm>
              <a:off x="9125794" y="1388012"/>
              <a:ext cx="3066207" cy="2783659"/>
            </a:xfrm>
            <a:prstGeom prst="rect">
              <a:avLst/>
            </a:prstGeom>
            <a:effectLst/>
          </p:spPr>
        </p:pic>
      </p:grpSp>
      <p:sp>
        <p:nvSpPr>
          <p:cNvPr id="13" name="Title 1"/>
          <p:cNvSpPr>
            <a:spLocks noGrp="1"/>
          </p:cNvSpPr>
          <p:nvPr>
            <p:ph type="title" hasCustomPrompt="1"/>
          </p:nvPr>
        </p:nvSpPr>
        <p:spPr>
          <a:xfrm>
            <a:off x="-9236" y="671965"/>
            <a:ext cx="12192000" cy="494092"/>
          </a:xfrm>
        </p:spPr>
        <p:txBody>
          <a:bodyPr anchor="t">
            <a:noAutofit/>
          </a:bodyPr>
          <a:lstStyle>
            <a:lvl1pPr>
              <a:defRPr lang="en-US" sz="2700" kern="1200" baseline="0" dirty="0">
                <a:solidFill>
                  <a:schemeClr val="tx1"/>
                </a:solidFill>
                <a:latin typeface="Century Gothic" panose="020B0502020202020204" pitchFamily="34" charset="0"/>
              </a:defRPr>
            </a:lvl1pPr>
          </a:lstStyle>
          <a:p>
            <a:pPr lvl="0" algn="ctr"/>
            <a:r>
              <a:rPr lang="en-US" sz="3000" kern="1200" baseline="0">
                <a:solidFill>
                  <a:schemeClr val="tx1"/>
                </a:solidFill>
                <a:latin typeface="Century Gothic" panose="020B0502020202020204" pitchFamily="34" charset="0"/>
                <a:ea typeface="+mn-ea"/>
                <a:cs typeface="+mn-cs"/>
              </a:rPr>
              <a:t>Department of Health</a:t>
            </a:r>
          </a:p>
        </p:txBody>
      </p:sp>
    </p:spTree>
    <p:extLst>
      <p:ext uri="{BB962C8B-B14F-4D97-AF65-F5344CB8AC3E}">
        <p14:creationId xmlns:p14="http://schemas.microsoft.com/office/powerpoint/2010/main" val="128481887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Web Screensho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5149596" y="1687649"/>
            <a:ext cx="6177933" cy="4416036"/>
          </a:xfrm>
          <a:prstGeom prst="rect">
            <a:avLst/>
          </a:prstGeom>
          <a:effectLst>
            <a:outerShdw blurRad="50800" dist="38100" dir="2700000" algn="tl" rotWithShape="0">
              <a:prstClr val="black">
                <a:alpha val="40000"/>
              </a:prstClr>
            </a:outerShdw>
          </a:effectLst>
        </p:spPr>
      </p:pic>
      <p:sp>
        <p:nvSpPr>
          <p:cNvPr id="10" name="Text Placeholder 2"/>
          <p:cNvSpPr>
            <a:spLocks noGrp="1"/>
          </p:cNvSpPr>
          <p:nvPr>
            <p:ph type="body" sz="quarter" idx="11" hasCustomPrompt="1"/>
          </p:nvPr>
        </p:nvSpPr>
        <p:spPr>
          <a:xfrm>
            <a:off x="912371" y="2638651"/>
            <a:ext cx="4168236" cy="1035403"/>
          </a:xfrm>
        </p:spPr>
        <p:txBody>
          <a:bodyPr>
            <a:noAutofit/>
          </a:bodyPr>
          <a:lstStyle>
            <a:lvl1pPr marL="0" indent="0">
              <a:buNone/>
              <a:defRPr sz="2200" i="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Text…</a:t>
            </a:r>
          </a:p>
        </p:txBody>
      </p:sp>
      <p:sp>
        <p:nvSpPr>
          <p:cNvPr id="11" name="Text Placeholder 3"/>
          <p:cNvSpPr>
            <a:spLocks noGrp="1"/>
          </p:cNvSpPr>
          <p:nvPr>
            <p:ph type="body" sz="half" idx="10" hasCustomPrompt="1"/>
          </p:nvPr>
        </p:nvSpPr>
        <p:spPr>
          <a:xfrm>
            <a:off x="912370" y="3691263"/>
            <a:ext cx="4168237" cy="2412422"/>
          </a:xfrm>
        </p:spPr>
        <p:txBody>
          <a:bodyPr>
            <a:noAutofit/>
          </a:bodyPr>
          <a:lstStyle>
            <a:lvl1pPr marL="0" indent="0">
              <a:buNone/>
              <a:defRPr sz="20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Text…</a:t>
            </a:r>
          </a:p>
        </p:txBody>
      </p:sp>
      <p:sp>
        <p:nvSpPr>
          <p:cNvPr id="13" name="Picture Placeholder 14"/>
          <p:cNvSpPr>
            <a:spLocks noGrp="1"/>
          </p:cNvSpPr>
          <p:nvPr>
            <p:ph type="pic" sz="quarter" idx="12"/>
          </p:nvPr>
        </p:nvSpPr>
        <p:spPr>
          <a:xfrm>
            <a:off x="5626101" y="1876424"/>
            <a:ext cx="5219700" cy="2905125"/>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14" name="TextBox 13"/>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Department of Health</a:t>
            </a:r>
            <a:r>
              <a:rPr lang="en-US" sz="1800" baseline="0">
                <a:solidFill>
                  <a:srgbClr val="349D96"/>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12" name="Title 1"/>
          <p:cNvSpPr>
            <a:spLocks noGrp="1"/>
          </p:cNvSpPr>
          <p:nvPr>
            <p:ph type="title" hasCustomPrompt="1"/>
          </p:nvPr>
        </p:nvSpPr>
        <p:spPr>
          <a:xfrm>
            <a:off x="912371" y="1643611"/>
            <a:ext cx="4168237" cy="852471"/>
          </a:xfrm>
        </p:spPr>
        <p:txBody>
          <a:bodyPr anchor="t">
            <a:normAutofit/>
          </a:bodyPr>
          <a:lstStyle>
            <a:lvl1pPr>
              <a:defRPr sz="2700"/>
            </a:lvl1pPr>
          </a:lstStyle>
          <a:p>
            <a:pPr lvl="0"/>
            <a:r>
              <a:rPr lang="en-US"/>
              <a:t>Web Presence Screenshot</a:t>
            </a:r>
          </a:p>
        </p:txBody>
      </p:sp>
    </p:spTree>
    <p:extLst>
      <p:ext uri="{BB962C8B-B14F-4D97-AF65-F5344CB8AC3E}">
        <p14:creationId xmlns:p14="http://schemas.microsoft.com/office/powerpoint/2010/main" val="306939461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Web Address">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5149596" y="1687649"/>
            <a:ext cx="6177933" cy="4416036"/>
          </a:xfrm>
          <a:prstGeom prst="rect">
            <a:avLst/>
          </a:prstGeom>
          <a:effectLst>
            <a:outerShdw blurRad="50800" dist="38100" dir="2700000" algn="tl" rotWithShape="0">
              <a:prstClr val="black">
                <a:alpha val="40000"/>
              </a:prstClr>
            </a:outerShdw>
          </a:effectLst>
        </p:spPr>
      </p:pic>
      <p:sp>
        <p:nvSpPr>
          <p:cNvPr id="14" name="Text Placeholder 2"/>
          <p:cNvSpPr>
            <a:spLocks noGrp="1"/>
          </p:cNvSpPr>
          <p:nvPr>
            <p:ph type="body" sz="quarter" idx="12" hasCustomPrompt="1"/>
          </p:nvPr>
        </p:nvSpPr>
        <p:spPr>
          <a:xfrm>
            <a:off x="5651501" y="2833688"/>
            <a:ext cx="5168900" cy="557212"/>
          </a:xfrm>
        </p:spPr>
        <p:txBody>
          <a:bodyPr>
            <a:noAutofit/>
          </a:bodyPr>
          <a:lstStyle>
            <a:lvl1pPr marL="0" indent="0" algn="ctr">
              <a:buNone/>
              <a:defRPr sz="2700">
                <a:solidFill>
                  <a:schemeClr val="tx1"/>
                </a:solidFill>
              </a:defRPr>
            </a:lvl1pPr>
            <a:lvl2pPr marL="280988" indent="0">
              <a:buNone/>
              <a:defRPr/>
            </a:lvl2pPr>
            <a:lvl3pPr marL="519113" indent="0">
              <a:buNone/>
              <a:defRPr/>
            </a:lvl3pPr>
            <a:lvl4pPr marL="747713" indent="0">
              <a:buNone/>
              <a:defRPr/>
            </a:lvl4pPr>
            <a:lvl5pPr marL="741363" indent="0">
              <a:buNone/>
              <a:defRPr/>
            </a:lvl5pPr>
          </a:lstStyle>
          <a:p>
            <a:pPr lvl="0"/>
            <a:r>
              <a:rPr lang="en-US"/>
              <a:t>www.doh.wa.gov</a:t>
            </a:r>
          </a:p>
        </p:txBody>
      </p:sp>
      <p:sp>
        <p:nvSpPr>
          <p:cNvPr id="10" name="Text Placeholder 2"/>
          <p:cNvSpPr>
            <a:spLocks noGrp="1"/>
          </p:cNvSpPr>
          <p:nvPr>
            <p:ph type="body" sz="quarter" idx="11" hasCustomPrompt="1"/>
          </p:nvPr>
        </p:nvSpPr>
        <p:spPr>
          <a:xfrm>
            <a:off x="912371" y="2638651"/>
            <a:ext cx="4168236" cy="1035403"/>
          </a:xfrm>
        </p:spPr>
        <p:txBody>
          <a:bodyPr>
            <a:noAutofit/>
          </a:bodyPr>
          <a:lstStyle>
            <a:lvl1pPr marL="0" indent="0">
              <a:buNone/>
              <a:defRPr sz="2200" i="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Text…</a:t>
            </a:r>
          </a:p>
        </p:txBody>
      </p:sp>
      <p:sp>
        <p:nvSpPr>
          <p:cNvPr id="11" name="Text Placeholder 3"/>
          <p:cNvSpPr>
            <a:spLocks noGrp="1"/>
          </p:cNvSpPr>
          <p:nvPr>
            <p:ph type="body" sz="half" idx="10" hasCustomPrompt="1"/>
          </p:nvPr>
        </p:nvSpPr>
        <p:spPr>
          <a:xfrm>
            <a:off x="912370" y="3691263"/>
            <a:ext cx="4168237" cy="2412422"/>
          </a:xfrm>
        </p:spPr>
        <p:txBody>
          <a:bodyPr>
            <a:noAutofit/>
          </a:bodyPr>
          <a:lstStyle>
            <a:lvl1pPr marL="0" indent="0">
              <a:buNone/>
              <a:defRPr sz="20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Text…</a:t>
            </a:r>
          </a:p>
        </p:txBody>
      </p:sp>
      <p:sp>
        <p:nvSpPr>
          <p:cNvPr id="8" name="TextBox 7"/>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Department of Health</a:t>
            </a:r>
            <a:r>
              <a:rPr lang="en-US" sz="1800" baseline="0">
                <a:solidFill>
                  <a:srgbClr val="349D96"/>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12" name="Title 1"/>
          <p:cNvSpPr>
            <a:spLocks noGrp="1"/>
          </p:cNvSpPr>
          <p:nvPr>
            <p:ph type="title" hasCustomPrompt="1"/>
          </p:nvPr>
        </p:nvSpPr>
        <p:spPr>
          <a:xfrm>
            <a:off x="901965" y="1643611"/>
            <a:ext cx="4178643" cy="852471"/>
          </a:xfrm>
        </p:spPr>
        <p:txBody>
          <a:bodyPr anchor="t">
            <a:normAutofit/>
          </a:bodyPr>
          <a:lstStyle>
            <a:lvl1pPr>
              <a:defRPr sz="2700"/>
            </a:lvl1pPr>
          </a:lstStyle>
          <a:p>
            <a:pPr lvl="0"/>
            <a:r>
              <a:rPr lang="en-US"/>
              <a:t>Web Presence Address</a:t>
            </a:r>
          </a:p>
        </p:txBody>
      </p:sp>
    </p:spTree>
    <p:extLst>
      <p:ext uri="{BB962C8B-B14F-4D97-AF65-F5344CB8AC3E}">
        <p14:creationId xmlns:p14="http://schemas.microsoft.com/office/powerpoint/2010/main" val="223697496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iPad for Large Screen Shots">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30240" y="457200"/>
            <a:ext cx="9131520" cy="5714216"/>
          </a:xfrm>
          <a:prstGeom prst="rect">
            <a:avLst/>
          </a:prstGeom>
        </p:spPr>
      </p:pic>
      <p:sp>
        <p:nvSpPr>
          <p:cNvPr id="6" name="TextBox 5"/>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Department of Health</a:t>
            </a:r>
            <a:r>
              <a:rPr lang="en-US" sz="1800" baseline="0">
                <a:solidFill>
                  <a:srgbClr val="349D96"/>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5" name="Picture Placeholder 14"/>
          <p:cNvSpPr>
            <a:spLocks noGrp="1"/>
          </p:cNvSpPr>
          <p:nvPr>
            <p:ph type="pic" sz="quarter" idx="12"/>
          </p:nvPr>
        </p:nvSpPr>
        <p:spPr>
          <a:xfrm>
            <a:off x="2552700" y="780658"/>
            <a:ext cx="7162800" cy="5048642"/>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Tree>
    <p:extLst>
      <p:ext uri="{BB962C8B-B14F-4D97-AF65-F5344CB8AC3E}">
        <p14:creationId xmlns:p14="http://schemas.microsoft.com/office/powerpoint/2010/main" val="277108151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Mobile Screenshot">
    <p:spTree>
      <p:nvGrpSpPr>
        <p:cNvPr id="1" name=""/>
        <p:cNvGrpSpPr/>
        <p:nvPr/>
      </p:nvGrpSpPr>
      <p:grpSpPr>
        <a:xfrm>
          <a:off x="0" y="0"/>
          <a:ext cx="0" cy="0"/>
          <a:chOff x="0" y="0"/>
          <a:chExt cx="0" cy="0"/>
        </a:xfrm>
      </p:grpSpPr>
      <p:sp>
        <p:nvSpPr>
          <p:cNvPr id="17" name="Text Placeholder 2"/>
          <p:cNvSpPr>
            <a:spLocks noGrp="1"/>
          </p:cNvSpPr>
          <p:nvPr>
            <p:ph type="body" sz="quarter" idx="14" hasCustomPrompt="1"/>
          </p:nvPr>
        </p:nvSpPr>
        <p:spPr>
          <a:xfrm>
            <a:off x="1312421" y="2295751"/>
            <a:ext cx="5164579" cy="1035403"/>
          </a:xfrm>
        </p:spPr>
        <p:txBody>
          <a:bodyPr>
            <a:noAutofit/>
          </a:bodyPr>
          <a:lstStyle>
            <a:lvl1pPr marL="0" indent="0">
              <a:buNone/>
              <a:defRPr sz="2200" i="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Text…</a:t>
            </a:r>
          </a:p>
        </p:txBody>
      </p:sp>
      <p:sp>
        <p:nvSpPr>
          <p:cNvPr id="18" name="Text Placeholder 3"/>
          <p:cNvSpPr>
            <a:spLocks noGrp="1"/>
          </p:cNvSpPr>
          <p:nvPr>
            <p:ph type="body" sz="half" idx="15" hasCustomPrompt="1"/>
          </p:nvPr>
        </p:nvSpPr>
        <p:spPr>
          <a:xfrm>
            <a:off x="1312419" y="3348363"/>
            <a:ext cx="5164580" cy="2412422"/>
          </a:xfrm>
        </p:spPr>
        <p:txBody>
          <a:bodyPr>
            <a:noAutofit/>
          </a:bodyPr>
          <a:lstStyle>
            <a:lvl1pPr marL="0" indent="0">
              <a:buNone/>
              <a:defRPr sz="20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Text…</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91400" y="419101"/>
            <a:ext cx="2962125" cy="5531758"/>
          </a:xfrm>
          <a:prstGeom prst="rect">
            <a:avLst/>
          </a:prstGeom>
          <a:effectLst/>
        </p:spPr>
      </p:pic>
      <p:sp>
        <p:nvSpPr>
          <p:cNvPr id="11" name="TextBox 10"/>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Department of Health</a:t>
            </a:r>
            <a:r>
              <a:rPr lang="en-US" sz="1800" baseline="0">
                <a:solidFill>
                  <a:srgbClr val="349D96"/>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10" name="Title 1"/>
          <p:cNvSpPr>
            <a:spLocks noGrp="1"/>
          </p:cNvSpPr>
          <p:nvPr>
            <p:ph type="title" hasCustomPrompt="1"/>
          </p:nvPr>
        </p:nvSpPr>
        <p:spPr>
          <a:xfrm>
            <a:off x="1312419" y="1300709"/>
            <a:ext cx="5164581" cy="869681"/>
          </a:xfrm>
        </p:spPr>
        <p:txBody>
          <a:bodyPr anchor="t">
            <a:normAutofit/>
          </a:bodyPr>
          <a:lstStyle>
            <a:lvl1pPr>
              <a:defRPr sz="2700"/>
            </a:lvl1pPr>
          </a:lstStyle>
          <a:p>
            <a:pPr lvl="0"/>
            <a:r>
              <a:rPr lang="en-US"/>
              <a:t>Mobile Presence Screenshot</a:t>
            </a:r>
          </a:p>
        </p:txBody>
      </p:sp>
    </p:spTree>
    <p:extLst>
      <p:ext uri="{BB962C8B-B14F-4D97-AF65-F5344CB8AC3E}">
        <p14:creationId xmlns:p14="http://schemas.microsoft.com/office/powerpoint/2010/main" val="79852212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Mobile Address">
    <p:spTree>
      <p:nvGrpSpPr>
        <p:cNvPr id="1" name=""/>
        <p:cNvGrpSpPr/>
        <p:nvPr/>
      </p:nvGrpSpPr>
      <p:grpSpPr>
        <a:xfrm>
          <a:off x="0" y="0"/>
          <a:ext cx="0" cy="0"/>
          <a:chOff x="0" y="0"/>
          <a:chExt cx="0" cy="0"/>
        </a:xfrm>
      </p:grpSpPr>
      <p:sp>
        <p:nvSpPr>
          <p:cNvPr id="11" name="TextBox 10"/>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Department</a:t>
            </a:r>
            <a:r>
              <a:rPr lang="en-US" sz="1800" baseline="0">
                <a:solidFill>
                  <a:srgbClr val="349D96"/>
                </a:solidFill>
                <a:latin typeface="Century Gothic" panose="020B0502020202020204" pitchFamily="34" charset="0"/>
              </a:rPr>
              <a:t> of Health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12" name="Text Placeholder 2"/>
          <p:cNvSpPr>
            <a:spLocks noGrp="1"/>
          </p:cNvSpPr>
          <p:nvPr>
            <p:ph type="body" sz="quarter" idx="14" hasCustomPrompt="1"/>
          </p:nvPr>
        </p:nvSpPr>
        <p:spPr>
          <a:xfrm>
            <a:off x="1312421" y="2295751"/>
            <a:ext cx="5164579" cy="1035403"/>
          </a:xfrm>
        </p:spPr>
        <p:txBody>
          <a:bodyPr>
            <a:noAutofit/>
          </a:bodyPr>
          <a:lstStyle>
            <a:lvl1pPr marL="0" indent="0">
              <a:buNone/>
              <a:defRPr sz="2200" i="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Text…</a:t>
            </a:r>
          </a:p>
        </p:txBody>
      </p:sp>
      <p:sp>
        <p:nvSpPr>
          <p:cNvPr id="13" name="Text Placeholder 3"/>
          <p:cNvSpPr>
            <a:spLocks noGrp="1"/>
          </p:cNvSpPr>
          <p:nvPr>
            <p:ph type="body" sz="half" idx="15" hasCustomPrompt="1"/>
          </p:nvPr>
        </p:nvSpPr>
        <p:spPr>
          <a:xfrm>
            <a:off x="1312419" y="3348363"/>
            <a:ext cx="5164580" cy="2412422"/>
          </a:xfrm>
        </p:spPr>
        <p:txBody>
          <a:bodyPr>
            <a:noAutofit/>
          </a:bodyPr>
          <a:lstStyle>
            <a:lvl1pPr marL="0" indent="0">
              <a:buNone/>
              <a:defRPr sz="20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Text…</a:t>
            </a: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91400" y="419101"/>
            <a:ext cx="2962125" cy="5531758"/>
          </a:xfrm>
          <a:prstGeom prst="rect">
            <a:avLst/>
          </a:prstGeom>
          <a:effectLst/>
        </p:spPr>
      </p:pic>
      <p:sp>
        <p:nvSpPr>
          <p:cNvPr id="15" name="Title 1"/>
          <p:cNvSpPr>
            <a:spLocks noGrp="1"/>
          </p:cNvSpPr>
          <p:nvPr>
            <p:ph type="title" hasCustomPrompt="1"/>
          </p:nvPr>
        </p:nvSpPr>
        <p:spPr>
          <a:xfrm>
            <a:off x="1312419" y="1300709"/>
            <a:ext cx="5164581" cy="869681"/>
          </a:xfrm>
        </p:spPr>
        <p:txBody>
          <a:bodyPr anchor="t">
            <a:normAutofit/>
          </a:bodyPr>
          <a:lstStyle>
            <a:lvl1pPr>
              <a:defRPr sz="2700"/>
            </a:lvl1pPr>
          </a:lstStyle>
          <a:p>
            <a:pPr lvl="0"/>
            <a:r>
              <a:rPr lang="en-US"/>
              <a:t>Mobile Presence Address</a:t>
            </a:r>
          </a:p>
        </p:txBody>
      </p:sp>
      <p:sp>
        <p:nvSpPr>
          <p:cNvPr id="9" name="Text Placeholder 2"/>
          <p:cNvSpPr>
            <a:spLocks noGrp="1"/>
          </p:cNvSpPr>
          <p:nvPr>
            <p:ph type="body" sz="quarter" idx="16" hasCustomPrompt="1"/>
          </p:nvPr>
        </p:nvSpPr>
        <p:spPr>
          <a:xfrm>
            <a:off x="7600949" y="3264479"/>
            <a:ext cx="2554411" cy="374072"/>
          </a:xfrm>
        </p:spPr>
        <p:txBody>
          <a:bodyPr>
            <a:normAutofit/>
          </a:bodyPr>
          <a:lstStyle>
            <a:lvl1pPr marL="0" indent="0" algn="ctr">
              <a:lnSpc>
                <a:spcPct val="100000"/>
              </a:lnSpc>
              <a:spcBef>
                <a:spcPts val="0"/>
              </a:spcBef>
              <a:buNone/>
              <a:defRPr sz="1800">
                <a:solidFill>
                  <a:schemeClr val="tx1"/>
                </a:solidFill>
              </a:defRPr>
            </a:lvl1pPr>
            <a:lvl2pPr marL="280988" indent="0">
              <a:buNone/>
              <a:defRPr/>
            </a:lvl2pPr>
            <a:lvl3pPr marL="519113" indent="0">
              <a:buNone/>
              <a:defRPr/>
            </a:lvl3pPr>
            <a:lvl4pPr marL="747713" indent="0">
              <a:buNone/>
              <a:defRPr/>
            </a:lvl4pPr>
            <a:lvl5pPr marL="741363" indent="0">
              <a:buNone/>
              <a:defRPr/>
            </a:lvl5pPr>
          </a:lstStyle>
          <a:p>
            <a:pPr lvl="0"/>
            <a:r>
              <a:rPr lang="en-US"/>
              <a:t>www.doh.wa.gov</a:t>
            </a:r>
          </a:p>
        </p:txBody>
      </p:sp>
    </p:spTree>
    <p:extLst>
      <p:ext uri="{BB962C8B-B14F-4D97-AF65-F5344CB8AC3E}">
        <p14:creationId xmlns:p14="http://schemas.microsoft.com/office/powerpoint/2010/main" val="249382286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Questions Slide">
    <p:spTree>
      <p:nvGrpSpPr>
        <p:cNvPr id="1" name=""/>
        <p:cNvGrpSpPr/>
        <p:nvPr/>
      </p:nvGrpSpPr>
      <p:grpSpPr>
        <a:xfrm>
          <a:off x="0" y="0"/>
          <a:ext cx="0" cy="0"/>
          <a:chOff x="0" y="0"/>
          <a:chExt cx="0" cy="0"/>
        </a:xfrm>
      </p:grpSpPr>
      <p:cxnSp>
        <p:nvCxnSpPr>
          <p:cNvPr id="6" name="Straight Connector 5"/>
          <p:cNvCxnSpPr/>
          <p:nvPr userDrawn="1"/>
        </p:nvCxnSpPr>
        <p:spPr>
          <a:xfrm flipV="1">
            <a:off x="5763752" y="3549372"/>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5" name="Title 1"/>
          <p:cNvSpPr>
            <a:spLocks noGrp="1"/>
          </p:cNvSpPr>
          <p:nvPr>
            <p:ph type="title" hasCustomPrompt="1"/>
          </p:nvPr>
        </p:nvSpPr>
        <p:spPr>
          <a:xfrm>
            <a:off x="-11901" y="2971335"/>
            <a:ext cx="12221524" cy="467387"/>
          </a:xfrm>
        </p:spPr>
        <p:txBody>
          <a:bodyPr anchor="t">
            <a:noAutofit/>
          </a:bodyPr>
          <a:lstStyle>
            <a:lvl1pPr algn="ctr">
              <a:defRPr sz="3000"/>
            </a:lvl1pPr>
          </a:lstStyle>
          <a:p>
            <a:pPr lvl="0"/>
            <a:r>
              <a:rPr lang="en-US"/>
              <a:t>Questions?</a:t>
            </a:r>
          </a:p>
        </p:txBody>
      </p:sp>
    </p:spTree>
    <p:extLst>
      <p:ext uri="{BB962C8B-B14F-4D97-AF65-F5344CB8AC3E}">
        <p14:creationId xmlns:p14="http://schemas.microsoft.com/office/powerpoint/2010/main" val="12265643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attern Presentation Title Slide">
    <p:spTree>
      <p:nvGrpSpPr>
        <p:cNvPr id="1" name=""/>
        <p:cNvGrpSpPr/>
        <p:nvPr/>
      </p:nvGrpSpPr>
      <p:grpSpPr>
        <a:xfrm>
          <a:off x="0" y="0"/>
          <a:ext cx="0" cy="0"/>
          <a:chOff x="0" y="0"/>
          <a:chExt cx="0" cy="0"/>
        </a:xfrm>
      </p:grpSpPr>
      <p:pic>
        <p:nvPicPr>
          <p:cNvPr id="11" name="Picture 10" descr="decorative green box with abstract white lines running across it"/>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1" y="-1"/>
            <a:ext cx="12192001" cy="4572001"/>
          </a:xfrm>
          <a:prstGeom prst="rect">
            <a:avLst/>
          </a:prstGeom>
          <a:effectLst/>
        </p:spPr>
      </p:pic>
      <p:pic>
        <p:nvPicPr>
          <p:cNvPr id="6" name="Picture 5" descr="Washington State Department of Health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35860" y="5352117"/>
            <a:ext cx="2661419" cy="883125"/>
          </a:xfrm>
          <a:prstGeom prst="rect">
            <a:avLst/>
          </a:prstGeom>
        </p:spPr>
      </p:pic>
      <p:sp>
        <p:nvSpPr>
          <p:cNvPr id="9" name="Text Placeholder 9"/>
          <p:cNvSpPr>
            <a:spLocks noGrp="1"/>
          </p:cNvSpPr>
          <p:nvPr>
            <p:ph type="body" sz="quarter" idx="11" hasCustomPrompt="1"/>
          </p:nvPr>
        </p:nvSpPr>
        <p:spPr>
          <a:xfrm>
            <a:off x="4433455" y="5897171"/>
            <a:ext cx="6483511" cy="472352"/>
          </a:xfrm>
        </p:spPr>
        <p:txBody>
          <a:bodyPr>
            <a:normAutofit/>
          </a:bodyPr>
          <a:lstStyle>
            <a:lvl1pPr marL="0" indent="0">
              <a:lnSpc>
                <a:spcPct val="100000"/>
              </a:lnSpc>
              <a:spcBef>
                <a:spcPts val="0"/>
              </a:spcBef>
              <a:buNone/>
              <a:defRPr sz="2000" cap="none" baseline="0">
                <a:solidFill>
                  <a:schemeClr val="tx1"/>
                </a:solidFill>
              </a:defRPr>
            </a:lvl1pPr>
          </a:lstStyle>
          <a:p>
            <a:pPr lvl="0"/>
            <a:r>
              <a:rPr lang="en-US"/>
              <a:t>Office/Program</a:t>
            </a:r>
          </a:p>
        </p:txBody>
      </p:sp>
      <p:sp>
        <p:nvSpPr>
          <p:cNvPr id="12" name="Title 3"/>
          <p:cNvSpPr>
            <a:spLocks noGrp="1"/>
          </p:cNvSpPr>
          <p:nvPr>
            <p:ph type="title" hasCustomPrompt="1"/>
          </p:nvPr>
        </p:nvSpPr>
        <p:spPr>
          <a:xfrm>
            <a:off x="4433455" y="5479577"/>
            <a:ext cx="6483511" cy="417595"/>
          </a:xfrm>
        </p:spPr>
        <p:txBody>
          <a:bodyPr>
            <a:noAutofit/>
          </a:bodyPr>
          <a:lstStyle>
            <a:lvl1pPr>
              <a:defRPr sz="3000" cap="all" baseline="0"/>
            </a:lvl1pPr>
          </a:lstStyle>
          <a:p>
            <a:pPr lvl="0"/>
            <a:r>
              <a:rPr lang="en-US"/>
              <a:t>PRESENTATION TITLE</a:t>
            </a:r>
          </a:p>
        </p:txBody>
      </p:sp>
    </p:spTree>
    <p:extLst>
      <p:ext uri="{BB962C8B-B14F-4D97-AF65-F5344CB8AC3E}">
        <p14:creationId xmlns:p14="http://schemas.microsoft.com/office/powerpoint/2010/main" val="179440924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ontact Slide 1">
    <p:spTree>
      <p:nvGrpSpPr>
        <p:cNvPr id="1" name=""/>
        <p:cNvGrpSpPr/>
        <p:nvPr/>
      </p:nvGrpSpPr>
      <p:grpSpPr>
        <a:xfrm>
          <a:off x="0" y="0"/>
          <a:ext cx="0" cy="0"/>
          <a:chOff x="0" y="0"/>
          <a:chExt cx="0" cy="0"/>
        </a:xfrm>
      </p:grpSpPr>
      <p:cxnSp>
        <p:nvCxnSpPr>
          <p:cNvPr id="42" name="Straight Connector 41"/>
          <p:cNvCxnSpPr/>
          <p:nvPr userDrawn="1"/>
        </p:nvCxnSpPr>
        <p:spPr>
          <a:xfrm flipV="1">
            <a:off x="5763752" y="1246350"/>
            <a:ext cx="666664" cy="1369"/>
          </a:xfrm>
          <a:prstGeom prst="line">
            <a:avLst/>
          </a:prstGeom>
          <a:ln w="50800">
            <a:solidFill>
              <a:srgbClr val="CB8A49"/>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flipV="1">
            <a:off x="5763752" y="1246748"/>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26" name="Text Placeholder 24"/>
          <p:cNvSpPr>
            <a:spLocks noGrp="1"/>
          </p:cNvSpPr>
          <p:nvPr>
            <p:ph type="body" sz="quarter" idx="18" hasCustomPrompt="1"/>
          </p:nvPr>
        </p:nvSpPr>
        <p:spPr>
          <a:xfrm>
            <a:off x="4455880" y="4739420"/>
            <a:ext cx="3297765" cy="314335"/>
          </a:xfrm>
        </p:spPr>
        <p:txBody>
          <a:bodyPr/>
          <a:lstStyle>
            <a:lvl1pPr marL="0" indent="0" algn="ctr">
              <a:buNone/>
              <a:defRPr sz="2000" i="1">
                <a:solidFill>
                  <a:schemeClr val="tx1"/>
                </a:solidFill>
                <a:latin typeface="+mn-lt"/>
              </a:defRPr>
            </a:lvl1pPr>
          </a:lstStyle>
          <a:p>
            <a:pPr lvl="0"/>
            <a:r>
              <a:rPr lang="en-US"/>
              <a:t>Title</a:t>
            </a:r>
          </a:p>
        </p:txBody>
      </p:sp>
      <p:sp>
        <p:nvSpPr>
          <p:cNvPr id="29" name="Text Placeholder 27"/>
          <p:cNvSpPr>
            <a:spLocks noGrp="1"/>
          </p:cNvSpPr>
          <p:nvPr>
            <p:ph type="body" sz="quarter" idx="20" hasCustomPrompt="1"/>
          </p:nvPr>
        </p:nvSpPr>
        <p:spPr>
          <a:xfrm>
            <a:off x="4455880" y="5067436"/>
            <a:ext cx="3297765" cy="374650"/>
          </a:xfrm>
        </p:spPr>
        <p:txBody>
          <a:bodyPr/>
          <a:lstStyle>
            <a:lvl1pPr marL="0" indent="0" algn="ctr">
              <a:buNone/>
              <a:defRPr sz="2000">
                <a:solidFill>
                  <a:schemeClr val="tx1"/>
                </a:solidFill>
                <a:latin typeface="+mn-lt"/>
              </a:defRPr>
            </a:lvl1pPr>
          </a:lstStyle>
          <a:p>
            <a:pPr lvl="0"/>
            <a:r>
              <a:rPr lang="en-US"/>
              <a:t>Program</a:t>
            </a:r>
          </a:p>
        </p:txBody>
      </p:sp>
      <p:sp>
        <p:nvSpPr>
          <p:cNvPr id="35" name="Text Placeholder 21"/>
          <p:cNvSpPr>
            <a:spLocks noGrp="1"/>
          </p:cNvSpPr>
          <p:nvPr>
            <p:ph type="body" sz="quarter" idx="16" hasCustomPrompt="1"/>
          </p:nvPr>
        </p:nvSpPr>
        <p:spPr>
          <a:xfrm>
            <a:off x="4455880" y="4313395"/>
            <a:ext cx="3297765" cy="412750"/>
          </a:xfrm>
        </p:spPr>
        <p:txBody>
          <a:bodyPr>
            <a:normAutofit/>
          </a:bodyPr>
          <a:lstStyle>
            <a:lvl1pPr marL="0" indent="0" algn="ctr">
              <a:buNone/>
              <a:defRPr sz="2200" b="1">
                <a:solidFill>
                  <a:schemeClr val="tx1"/>
                </a:solidFill>
                <a:latin typeface="+mn-lt"/>
              </a:defRPr>
            </a:lvl1pPr>
          </a:lstStyle>
          <a:p>
            <a:pPr lvl="0"/>
            <a:r>
              <a:rPr lang="en-US"/>
              <a:t>Name</a:t>
            </a:r>
          </a:p>
        </p:txBody>
      </p:sp>
      <p:sp>
        <p:nvSpPr>
          <p:cNvPr id="36" name="Picture Placeholder 19"/>
          <p:cNvSpPr>
            <a:spLocks noGrp="1"/>
          </p:cNvSpPr>
          <p:nvPr>
            <p:ph type="pic" sz="quarter" idx="14"/>
          </p:nvPr>
        </p:nvSpPr>
        <p:spPr>
          <a:xfrm>
            <a:off x="4455881" y="1554491"/>
            <a:ext cx="3297767" cy="2487612"/>
          </a:xfrm>
        </p:spPr>
        <p:txBody>
          <a:bodyPr/>
          <a:lstStyle>
            <a:lvl1pPr marL="0" indent="0">
              <a:buNone/>
              <a:defRPr lang="en-US" dirty="0">
                <a:solidFill>
                  <a:schemeClr val="tx1">
                    <a:lumMod val="65000"/>
                    <a:lumOff val="35000"/>
                  </a:schemeClr>
                </a:solidFill>
                <a:latin typeface="+mn-lt"/>
              </a:defRPr>
            </a:lvl1pPr>
          </a:lstStyle>
          <a:p>
            <a:r>
              <a:rPr lang="en-US"/>
              <a:t>Click icon to add picture</a:t>
            </a:r>
          </a:p>
        </p:txBody>
      </p:sp>
      <p:sp>
        <p:nvSpPr>
          <p:cNvPr id="55" name="Text Placeholder 2"/>
          <p:cNvSpPr>
            <a:spLocks noGrp="1"/>
          </p:cNvSpPr>
          <p:nvPr>
            <p:ph type="body" sz="quarter" idx="22" hasCustomPrompt="1"/>
          </p:nvPr>
        </p:nvSpPr>
        <p:spPr>
          <a:xfrm>
            <a:off x="0" y="5569077"/>
            <a:ext cx="12192000" cy="269274"/>
          </a:xfrm>
        </p:spPr>
        <p:txBody>
          <a:bodyPr>
            <a:noAutofit/>
          </a:bodyPr>
          <a:lstStyle>
            <a:lvl1pPr marL="0" indent="0" algn="ctr">
              <a:buNone/>
              <a:defRPr sz="2000">
                <a:solidFill>
                  <a:schemeClr val="tx1"/>
                </a:solidFill>
              </a:defRPr>
            </a:lvl1pPr>
            <a:lvl2pPr marL="280988" indent="0">
              <a:buNone/>
              <a:defRPr sz="1600">
                <a:solidFill>
                  <a:srgbClr val="CB8A49"/>
                </a:solidFill>
              </a:defRPr>
            </a:lvl2pPr>
            <a:lvl3pPr marL="519113" indent="0">
              <a:buNone/>
              <a:defRPr sz="1600">
                <a:solidFill>
                  <a:srgbClr val="CB8A49"/>
                </a:solidFill>
              </a:defRPr>
            </a:lvl3pPr>
            <a:lvl4pPr marL="747713" indent="0">
              <a:buNone/>
              <a:defRPr sz="1600">
                <a:solidFill>
                  <a:srgbClr val="CB8A49"/>
                </a:solidFill>
              </a:defRPr>
            </a:lvl4pPr>
            <a:lvl5pPr marL="741363" indent="0">
              <a:buNone/>
              <a:defRPr sz="1600">
                <a:solidFill>
                  <a:srgbClr val="CB8A49"/>
                </a:solidFill>
              </a:defRPr>
            </a:lvl5pPr>
          </a:lstStyle>
          <a:p>
            <a:pPr lvl="0"/>
            <a:r>
              <a:rPr lang="en-US"/>
              <a:t>www.doh.wa.gov</a:t>
            </a:r>
          </a:p>
        </p:txBody>
      </p:sp>
      <p:sp>
        <p:nvSpPr>
          <p:cNvPr id="2" name="TextBox 1"/>
          <p:cNvSpPr txBox="1"/>
          <p:nvPr userDrawn="1"/>
        </p:nvSpPr>
        <p:spPr>
          <a:xfrm>
            <a:off x="-11081" y="6430955"/>
            <a:ext cx="12203081" cy="307777"/>
          </a:xfrm>
          <a:prstGeom prst="rect">
            <a:avLst/>
          </a:prstGeom>
          <a:noFill/>
        </p:spPr>
        <p:txBody>
          <a:bodyPr wrap="square" rtlCol="0">
            <a:spAutoFit/>
          </a:bodyPr>
          <a:lstStyle/>
          <a:p>
            <a:pPr algn="ctr"/>
            <a:r>
              <a:rPr lang="en-US" sz="1400">
                <a:solidFill>
                  <a:schemeClr val="tx1"/>
                </a:solidFill>
                <a:latin typeface="Century Gothic" panose="020B0502020202020204" pitchFamily="34" charset="0"/>
              </a:rPr>
              <a:t>@</a:t>
            </a:r>
            <a:r>
              <a:rPr lang="en-US" sz="1400" err="1">
                <a:solidFill>
                  <a:schemeClr val="tx1"/>
                </a:solidFill>
                <a:latin typeface="Century Gothic" panose="020B0502020202020204" pitchFamily="34" charset="0"/>
              </a:rPr>
              <a:t>WADeptHealth</a:t>
            </a:r>
            <a:endParaRPr lang="en-US" sz="1400">
              <a:solidFill>
                <a:schemeClr val="tx1"/>
              </a:solidFill>
              <a:latin typeface="Century Gothic" panose="020B0502020202020204" pitchFamily="34" charset="0"/>
            </a:endParaRPr>
          </a:p>
        </p:txBody>
      </p:sp>
      <p:grpSp>
        <p:nvGrpSpPr>
          <p:cNvPr id="4" name="Group 3" descr="strip of social media logo icons (Twitter, Facebook, Instagram, Youtube, Medium, and an email icon)"/>
          <p:cNvGrpSpPr/>
          <p:nvPr userDrawn="1"/>
        </p:nvGrpSpPr>
        <p:grpSpPr>
          <a:xfrm>
            <a:off x="4604589" y="6023448"/>
            <a:ext cx="2960552" cy="306578"/>
            <a:chOff x="3453442" y="6023448"/>
            <a:chExt cx="2220414" cy="306578"/>
          </a:xfrm>
        </p:grpSpPr>
        <p:sp>
          <p:nvSpPr>
            <p:cNvPr id="47" name="Rounded Rectangle 46"/>
            <p:cNvSpPr/>
            <p:nvPr userDrawn="1"/>
          </p:nvSpPr>
          <p:spPr>
            <a:xfrm>
              <a:off x="4601301" y="6025149"/>
              <a:ext cx="309033" cy="304877"/>
            </a:xfrm>
            <a:prstGeom prst="roundRect">
              <a:avLst/>
            </a:prstGeom>
            <a:solidFill>
              <a:srgbClr val="349D96"/>
            </a:solidFill>
            <a:ln>
              <a:solidFill>
                <a:srgbClr val="349D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27" name="Group 26"/>
            <p:cNvGrpSpPr/>
            <p:nvPr userDrawn="1"/>
          </p:nvGrpSpPr>
          <p:grpSpPr>
            <a:xfrm>
              <a:off x="3453442" y="6023448"/>
              <a:ext cx="2220414" cy="304877"/>
              <a:chOff x="3474400" y="6042620"/>
              <a:chExt cx="2220414" cy="304877"/>
            </a:xfrm>
          </p:grpSpPr>
          <p:grpSp>
            <p:nvGrpSpPr>
              <p:cNvPr id="28" name="Group 27"/>
              <p:cNvGrpSpPr/>
              <p:nvPr userDrawn="1"/>
            </p:nvGrpSpPr>
            <p:grpSpPr>
              <a:xfrm>
                <a:off x="3474400" y="6042620"/>
                <a:ext cx="2220414" cy="304877"/>
                <a:chOff x="3474400" y="6042620"/>
                <a:chExt cx="2220414" cy="304877"/>
              </a:xfrm>
            </p:grpSpPr>
            <p:sp>
              <p:nvSpPr>
                <p:cNvPr id="31" name="Rounded Rectangle 30"/>
                <p:cNvSpPr/>
                <p:nvPr userDrawn="1"/>
              </p:nvSpPr>
              <p:spPr>
                <a:xfrm>
                  <a:off x="5004078" y="6044349"/>
                  <a:ext cx="309033" cy="301752"/>
                </a:xfrm>
                <a:prstGeom prst="roundRect">
                  <a:avLst/>
                </a:prstGeom>
                <a:solidFill>
                  <a:srgbClr val="349D96"/>
                </a:solidFill>
                <a:ln>
                  <a:solidFill>
                    <a:srgbClr val="349D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3" name="Rounded Rectangle 32"/>
                <p:cNvSpPr/>
                <p:nvPr userDrawn="1"/>
              </p:nvSpPr>
              <p:spPr>
                <a:xfrm>
                  <a:off x="3474400" y="6042620"/>
                  <a:ext cx="309033" cy="304877"/>
                </a:xfrm>
                <a:prstGeom prst="roundRect">
                  <a:avLst/>
                </a:prstGeom>
                <a:solidFill>
                  <a:srgbClr val="349D96"/>
                </a:solidFill>
                <a:ln>
                  <a:solidFill>
                    <a:srgbClr val="349D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4" name="Rounded Rectangle 33"/>
                <p:cNvSpPr/>
                <p:nvPr userDrawn="1"/>
              </p:nvSpPr>
              <p:spPr>
                <a:xfrm>
                  <a:off x="3857020" y="6042620"/>
                  <a:ext cx="309033" cy="304877"/>
                </a:xfrm>
                <a:prstGeom prst="roundRect">
                  <a:avLst/>
                </a:prstGeom>
                <a:solidFill>
                  <a:srgbClr val="349D96"/>
                </a:solidFill>
                <a:ln>
                  <a:solidFill>
                    <a:srgbClr val="349D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7" name="Rounded Rectangle 36"/>
                <p:cNvSpPr/>
                <p:nvPr userDrawn="1"/>
              </p:nvSpPr>
              <p:spPr>
                <a:xfrm>
                  <a:off x="4239640" y="6042620"/>
                  <a:ext cx="309033" cy="304877"/>
                </a:xfrm>
                <a:prstGeom prst="roundRect">
                  <a:avLst/>
                </a:prstGeom>
                <a:solidFill>
                  <a:srgbClr val="349D96"/>
                </a:solidFill>
                <a:ln>
                  <a:solidFill>
                    <a:srgbClr val="349D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38" name="Picture 3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78577" y="6086598"/>
                  <a:ext cx="230281" cy="230281"/>
                </a:xfrm>
                <a:prstGeom prst="rect">
                  <a:avLst/>
                </a:prstGeom>
              </p:spPr>
            </p:pic>
            <p:pic>
              <p:nvPicPr>
                <p:cNvPr id="39" name="Picture 3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867624" y="6061235"/>
                  <a:ext cx="278331" cy="278331"/>
                </a:xfrm>
                <a:prstGeom prst="rect">
                  <a:avLst/>
                </a:prstGeom>
              </p:spPr>
            </p:pic>
            <p:pic>
              <p:nvPicPr>
                <p:cNvPr id="40" name="Picture 3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623176" y="6091680"/>
                  <a:ext cx="307200" cy="207343"/>
                </a:xfrm>
                <a:prstGeom prst="rect">
                  <a:avLst/>
                </a:prstGeom>
              </p:spPr>
            </p:pic>
            <p:pic>
              <p:nvPicPr>
                <p:cNvPr id="41" name="Picture 4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033027" y="6099881"/>
                  <a:ext cx="250032" cy="204014"/>
                </a:xfrm>
                <a:prstGeom prst="rect">
                  <a:avLst/>
                </a:prstGeom>
              </p:spPr>
            </p:pic>
            <p:sp>
              <p:nvSpPr>
                <p:cNvPr id="43" name="Rounded Rectangle 42"/>
                <p:cNvSpPr/>
                <p:nvPr userDrawn="1"/>
              </p:nvSpPr>
              <p:spPr>
                <a:xfrm>
                  <a:off x="5385781" y="6042664"/>
                  <a:ext cx="309033" cy="301752"/>
                </a:xfrm>
                <a:prstGeom prst="roundRect">
                  <a:avLst/>
                </a:prstGeom>
                <a:solidFill>
                  <a:srgbClr val="349D96"/>
                </a:solidFill>
                <a:ln>
                  <a:solidFill>
                    <a:srgbClr val="349D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44" name="Picture 4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451424" y="6103485"/>
                  <a:ext cx="185101" cy="191227"/>
                </a:xfrm>
                <a:prstGeom prst="rect">
                  <a:avLst/>
                </a:prstGeom>
              </p:spPr>
            </p:pic>
          </p:grpSp>
          <p:pic>
            <p:nvPicPr>
              <p:cNvPr id="30" name="Picture 2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537763" y="6126275"/>
                <a:ext cx="196145" cy="159493"/>
              </a:xfrm>
              <a:prstGeom prst="rect">
                <a:avLst/>
              </a:prstGeom>
            </p:spPr>
          </p:pic>
        </p:grpSp>
      </p:grpSp>
      <p:sp>
        <p:nvSpPr>
          <p:cNvPr id="45" name="Title 2"/>
          <p:cNvSpPr>
            <a:spLocks noGrp="1"/>
          </p:cNvSpPr>
          <p:nvPr>
            <p:ph type="title" hasCustomPrompt="1"/>
          </p:nvPr>
        </p:nvSpPr>
        <p:spPr>
          <a:xfrm>
            <a:off x="-11081" y="663993"/>
            <a:ext cx="12180916" cy="520628"/>
          </a:xfrm>
        </p:spPr>
        <p:txBody>
          <a:bodyPr>
            <a:normAutofit/>
          </a:bodyPr>
          <a:lstStyle>
            <a:lvl1pPr algn="ctr">
              <a:defRPr sz="2700"/>
            </a:lvl1pPr>
          </a:lstStyle>
          <a:p>
            <a:pPr lvl="0"/>
            <a:r>
              <a:rPr lang="en-US"/>
              <a:t>Contact 1</a:t>
            </a:r>
          </a:p>
        </p:txBody>
      </p:sp>
    </p:spTree>
    <p:extLst>
      <p:ext uri="{BB962C8B-B14F-4D97-AF65-F5344CB8AC3E}">
        <p14:creationId xmlns:p14="http://schemas.microsoft.com/office/powerpoint/2010/main" val="8520165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ontact Slide 2">
    <p:spTree>
      <p:nvGrpSpPr>
        <p:cNvPr id="1" name=""/>
        <p:cNvGrpSpPr/>
        <p:nvPr/>
      </p:nvGrpSpPr>
      <p:grpSpPr>
        <a:xfrm>
          <a:off x="0" y="0"/>
          <a:ext cx="0" cy="0"/>
          <a:chOff x="0" y="0"/>
          <a:chExt cx="0" cy="0"/>
        </a:xfrm>
      </p:grpSpPr>
      <p:sp>
        <p:nvSpPr>
          <p:cNvPr id="22" name="Text Placeholder 21"/>
          <p:cNvSpPr>
            <a:spLocks noGrp="1"/>
          </p:cNvSpPr>
          <p:nvPr>
            <p:ph type="body" sz="quarter" idx="15" hasCustomPrompt="1"/>
          </p:nvPr>
        </p:nvSpPr>
        <p:spPr>
          <a:xfrm>
            <a:off x="2385486" y="4283999"/>
            <a:ext cx="3312581" cy="412750"/>
          </a:xfrm>
        </p:spPr>
        <p:txBody>
          <a:bodyPr>
            <a:normAutofit/>
          </a:bodyPr>
          <a:lstStyle>
            <a:lvl1pPr marL="0" indent="0" algn="ctr">
              <a:buNone/>
              <a:defRPr sz="2200" b="1">
                <a:solidFill>
                  <a:schemeClr val="tx1"/>
                </a:solidFill>
                <a:latin typeface="+mn-lt"/>
              </a:defRPr>
            </a:lvl1pPr>
          </a:lstStyle>
          <a:p>
            <a:pPr lvl="0"/>
            <a:r>
              <a:rPr lang="en-US"/>
              <a:t>Name</a:t>
            </a:r>
          </a:p>
        </p:txBody>
      </p:sp>
      <p:sp>
        <p:nvSpPr>
          <p:cNvPr id="23" name="Text Placeholder 21"/>
          <p:cNvSpPr>
            <a:spLocks noGrp="1"/>
          </p:cNvSpPr>
          <p:nvPr>
            <p:ph type="body" sz="quarter" idx="16" hasCustomPrompt="1"/>
          </p:nvPr>
        </p:nvSpPr>
        <p:spPr>
          <a:xfrm>
            <a:off x="6510127" y="4278472"/>
            <a:ext cx="3316177" cy="412750"/>
          </a:xfrm>
        </p:spPr>
        <p:txBody>
          <a:bodyPr>
            <a:normAutofit/>
          </a:bodyPr>
          <a:lstStyle>
            <a:lvl1pPr marL="0" indent="0" algn="ctr">
              <a:buNone/>
              <a:defRPr lang="en-US" sz="2200" b="1" kern="1200" dirty="0">
                <a:solidFill>
                  <a:schemeClr val="tx1"/>
                </a:solidFill>
                <a:latin typeface="+mn-lt"/>
                <a:ea typeface="+mn-ea"/>
                <a:cs typeface="+mn-cs"/>
              </a:defRPr>
            </a:lvl1pPr>
          </a:lstStyle>
          <a:p>
            <a:pPr marL="0" lvl="0" indent="0" algn="ctr" defTabSz="914400" rtl="0" eaLnBrk="1" latinLnBrk="0" hangingPunct="1">
              <a:lnSpc>
                <a:spcPct val="90000"/>
              </a:lnSpc>
              <a:spcBef>
                <a:spcPts val="1000"/>
              </a:spcBef>
              <a:buClr>
                <a:srgbClr val="CB8A49"/>
              </a:buClr>
              <a:buFont typeface="Wingdings" panose="05000000000000000000" pitchFamily="2" charset="2"/>
              <a:buNone/>
            </a:pPr>
            <a:r>
              <a:rPr lang="en-US"/>
              <a:t>Name</a:t>
            </a:r>
          </a:p>
        </p:txBody>
      </p:sp>
      <p:sp>
        <p:nvSpPr>
          <p:cNvPr id="25" name="Text Placeholder 24"/>
          <p:cNvSpPr>
            <a:spLocks noGrp="1"/>
          </p:cNvSpPr>
          <p:nvPr>
            <p:ph type="body" sz="quarter" idx="17" hasCustomPrompt="1"/>
          </p:nvPr>
        </p:nvSpPr>
        <p:spPr>
          <a:xfrm>
            <a:off x="2385485" y="4705636"/>
            <a:ext cx="3312583" cy="314335"/>
          </a:xfrm>
        </p:spPr>
        <p:txBody>
          <a:bodyPr/>
          <a:lstStyle>
            <a:lvl1pPr marL="0" indent="0" algn="ctr">
              <a:buNone/>
              <a:defRPr sz="2000" i="1">
                <a:solidFill>
                  <a:schemeClr val="tx1"/>
                </a:solidFill>
                <a:latin typeface="+mn-lt"/>
              </a:defRPr>
            </a:lvl1pPr>
          </a:lstStyle>
          <a:p>
            <a:pPr lvl="0"/>
            <a:r>
              <a:rPr lang="en-US"/>
              <a:t>Title</a:t>
            </a:r>
          </a:p>
        </p:txBody>
      </p:sp>
      <p:sp>
        <p:nvSpPr>
          <p:cNvPr id="26" name="Text Placeholder 24"/>
          <p:cNvSpPr>
            <a:spLocks noGrp="1"/>
          </p:cNvSpPr>
          <p:nvPr>
            <p:ph type="body" sz="quarter" idx="18" hasCustomPrompt="1"/>
          </p:nvPr>
        </p:nvSpPr>
        <p:spPr>
          <a:xfrm>
            <a:off x="6506633" y="4700175"/>
            <a:ext cx="3316176" cy="314335"/>
          </a:xfrm>
        </p:spPr>
        <p:txBody>
          <a:bodyPr>
            <a:normAutofit/>
          </a:bodyPr>
          <a:lstStyle>
            <a:lvl1pPr marL="0" indent="0" algn="ctr">
              <a:buNone/>
              <a:defRPr lang="en-US" sz="2000" i="1" kern="1200" dirty="0">
                <a:solidFill>
                  <a:schemeClr val="tx1"/>
                </a:solidFill>
                <a:latin typeface="+mn-lt"/>
                <a:ea typeface="+mn-ea"/>
                <a:cs typeface="+mn-cs"/>
              </a:defRPr>
            </a:lvl1pPr>
          </a:lstStyle>
          <a:p>
            <a:pPr marL="0" lvl="0" indent="0" algn="ctr" defTabSz="914400" rtl="0" eaLnBrk="1" latinLnBrk="0" hangingPunct="1">
              <a:lnSpc>
                <a:spcPct val="90000"/>
              </a:lnSpc>
              <a:spcBef>
                <a:spcPts val="1000"/>
              </a:spcBef>
              <a:buClr>
                <a:srgbClr val="CB8A49"/>
              </a:buClr>
              <a:buFont typeface="Wingdings" panose="05000000000000000000" pitchFamily="2" charset="2"/>
              <a:buNone/>
            </a:pPr>
            <a:r>
              <a:rPr lang="en-US"/>
              <a:t>Title</a:t>
            </a:r>
          </a:p>
        </p:txBody>
      </p:sp>
      <p:sp>
        <p:nvSpPr>
          <p:cNvPr id="28" name="Text Placeholder 27"/>
          <p:cNvSpPr>
            <a:spLocks noGrp="1"/>
          </p:cNvSpPr>
          <p:nvPr>
            <p:ph type="body" sz="quarter" idx="19" hasCustomPrompt="1"/>
          </p:nvPr>
        </p:nvSpPr>
        <p:spPr>
          <a:xfrm>
            <a:off x="2385485" y="5028139"/>
            <a:ext cx="3312583" cy="374650"/>
          </a:xfrm>
        </p:spPr>
        <p:txBody>
          <a:bodyPr/>
          <a:lstStyle>
            <a:lvl1pPr marL="0" indent="0" algn="ctr">
              <a:buNone/>
              <a:defRPr sz="2000">
                <a:solidFill>
                  <a:schemeClr val="tx1"/>
                </a:solidFill>
                <a:latin typeface="+mn-lt"/>
              </a:defRPr>
            </a:lvl1pPr>
          </a:lstStyle>
          <a:p>
            <a:pPr lvl="0"/>
            <a:r>
              <a:rPr lang="en-US"/>
              <a:t>Program</a:t>
            </a:r>
          </a:p>
        </p:txBody>
      </p:sp>
      <p:sp>
        <p:nvSpPr>
          <p:cNvPr id="29" name="Text Placeholder 27"/>
          <p:cNvSpPr>
            <a:spLocks noGrp="1"/>
          </p:cNvSpPr>
          <p:nvPr>
            <p:ph type="body" sz="quarter" idx="20" hasCustomPrompt="1"/>
          </p:nvPr>
        </p:nvSpPr>
        <p:spPr>
          <a:xfrm>
            <a:off x="6510227" y="5023461"/>
            <a:ext cx="3312583" cy="374650"/>
          </a:xfrm>
        </p:spPr>
        <p:txBody>
          <a:bodyPr/>
          <a:lstStyle>
            <a:lvl1pPr marL="0" indent="0" algn="ctr">
              <a:buNone/>
              <a:defRPr sz="2000">
                <a:solidFill>
                  <a:schemeClr val="tx1"/>
                </a:solidFill>
                <a:latin typeface="+mn-lt"/>
              </a:defRPr>
            </a:lvl1pPr>
          </a:lstStyle>
          <a:p>
            <a:pPr lvl="0"/>
            <a:r>
              <a:rPr lang="en-US"/>
              <a:t>Program</a:t>
            </a:r>
          </a:p>
        </p:txBody>
      </p:sp>
      <p:cxnSp>
        <p:nvCxnSpPr>
          <p:cNvPr id="15" name="Straight Connector 14"/>
          <p:cNvCxnSpPr/>
          <p:nvPr userDrawn="1"/>
        </p:nvCxnSpPr>
        <p:spPr>
          <a:xfrm flipV="1">
            <a:off x="5763752" y="1246350"/>
            <a:ext cx="666664" cy="1369"/>
          </a:xfrm>
          <a:prstGeom prst="line">
            <a:avLst/>
          </a:prstGeom>
          <a:ln w="50800">
            <a:solidFill>
              <a:srgbClr val="CB8A49"/>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flipV="1">
            <a:off x="5763752" y="1246748"/>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45" name="Picture Placeholder 17"/>
          <p:cNvSpPr>
            <a:spLocks noGrp="1"/>
          </p:cNvSpPr>
          <p:nvPr>
            <p:ph type="pic" sz="quarter" idx="13"/>
          </p:nvPr>
        </p:nvSpPr>
        <p:spPr>
          <a:xfrm>
            <a:off x="2385485" y="1564831"/>
            <a:ext cx="3312583" cy="2487612"/>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46" name="Picture Placeholder 19"/>
          <p:cNvSpPr>
            <a:spLocks noGrp="1"/>
          </p:cNvSpPr>
          <p:nvPr>
            <p:ph type="pic" sz="quarter" idx="14"/>
          </p:nvPr>
        </p:nvSpPr>
        <p:spPr>
          <a:xfrm>
            <a:off x="6506634" y="1559083"/>
            <a:ext cx="3297767" cy="2487617"/>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47" name="Text Placeholder 2"/>
          <p:cNvSpPr>
            <a:spLocks noGrp="1"/>
          </p:cNvSpPr>
          <p:nvPr>
            <p:ph type="body" sz="quarter" idx="22" hasCustomPrompt="1"/>
          </p:nvPr>
        </p:nvSpPr>
        <p:spPr>
          <a:xfrm>
            <a:off x="0" y="5569077"/>
            <a:ext cx="12192000" cy="269274"/>
          </a:xfrm>
        </p:spPr>
        <p:txBody>
          <a:bodyPr>
            <a:noAutofit/>
          </a:bodyPr>
          <a:lstStyle>
            <a:lvl1pPr marL="0" indent="0" algn="ctr">
              <a:buNone/>
              <a:defRPr sz="2000">
                <a:solidFill>
                  <a:schemeClr val="tx1"/>
                </a:solidFill>
              </a:defRPr>
            </a:lvl1pPr>
            <a:lvl2pPr marL="280988" indent="0">
              <a:buNone/>
              <a:defRPr sz="1600">
                <a:solidFill>
                  <a:srgbClr val="CB8A49"/>
                </a:solidFill>
              </a:defRPr>
            </a:lvl2pPr>
            <a:lvl3pPr marL="519113" indent="0">
              <a:buNone/>
              <a:defRPr sz="1600">
                <a:solidFill>
                  <a:srgbClr val="CB8A49"/>
                </a:solidFill>
              </a:defRPr>
            </a:lvl3pPr>
            <a:lvl4pPr marL="747713" indent="0">
              <a:buNone/>
              <a:defRPr sz="1600">
                <a:solidFill>
                  <a:srgbClr val="CB8A49"/>
                </a:solidFill>
              </a:defRPr>
            </a:lvl4pPr>
            <a:lvl5pPr marL="741363" indent="0">
              <a:buNone/>
              <a:defRPr sz="1600">
                <a:solidFill>
                  <a:srgbClr val="CB8A49"/>
                </a:solidFill>
              </a:defRPr>
            </a:lvl5pPr>
          </a:lstStyle>
          <a:p>
            <a:pPr lvl="0"/>
            <a:r>
              <a:rPr lang="en-US"/>
              <a:t>www.doh.wa.gov</a:t>
            </a:r>
          </a:p>
        </p:txBody>
      </p:sp>
      <p:sp>
        <p:nvSpPr>
          <p:cNvPr id="24" name="TextBox 23"/>
          <p:cNvSpPr txBox="1"/>
          <p:nvPr userDrawn="1"/>
        </p:nvSpPr>
        <p:spPr>
          <a:xfrm>
            <a:off x="-11081" y="6430955"/>
            <a:ext cx="12203081" cy="307777"/>
          </a:xfrm>
          <a:prstGeom prst="rect">
            <a:avLst/>
          </a:prstGeom>
          <a:noFill/>
        </p:spPr>
        <p:txBody>
          <a:bodyPr wrap="square" rtlCol="0">
            <a:spAutoFit/>
          </a:bodyPr>
          <a:lstStyle/>
          <a:p>
            <a:pPr algn="ctr"/>
            <a:r>
              <a:rPr lang="en-US" sz="1400">
                <a:solidFill>
                  <a:schemeClr val="tx1"/>
                </a:solidFill>
                <a:latin typeface="Century Gothic" panose="020B0502020202020204" pitchFamily="34" charset="0"/>
              </a:rPr>
              <a:t>@</a:t>
            </a:r>
            <a:r>
              <a:rPr lang="en-US" sz="1400" err="1">
                <a:solidFill>
                  <a:schemeClr val="tx1"/>
                </a:solidFill>
                <a:latin typeface="Century Gothic" panose="020B0502020202020204" pitchFamily="34" charset="0"/>
              </a:rPr>
              <a:t>WADeptHealth</a:t>
            </a:r>
            <a:endParaRPr lang="en-US" sz="1400">
              <a:solidFill>
                <a:schemeClr val="tx1"/>
              </a:solidFill>
              <a:latin typeface="Century Gothic" panose="020B0502020202020204" pitchFamily="34" charset="0"/>
            </a:endParaRPr>
          </a:p>
        </p:txBody>
      </p:sp>
      <p:pic>
        <p:nvPicPr>
          <p:cNvPr id="52" name="Picture 5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31346" y="6086599"/>
            <a:ext cx="307041" cy="230281"/>
          </a:xfrm>
          <a:prstGeom prst="rect">
            <a:avLst/>
          </a:prstGeom>
        </p:spPr>
      </p:pic>
      <p:sp>
        <p:nvSpPr>
          <p:cNvPr id="2" name="Title 1"/>
          <p:cNvSpPr>
            <a:spLocks noGrp="1"/>
          </p:cNvSpPr>
          <p:nvPr>
            <p:ph type="title" hasCustomPrompt="1"/>
          </p:nvPr>
        </p:nvSpPr>
        <p:spPr>
          <a:xfrm>
            <a:off x="-11135" y="664528"/>
            <a:ext cx="12192000" cy="520093"/>
          </a:xfrm>
        </p:spPr>
        <p:txBody>
          <a:bodyPr>
            <a:normAutofit/>
          </a:bodyPr>
          <a:lstStyle>
            <a:lvl1pPr algn="ctr">
              <a:defRPr sz="2700"/>
            </a:lvl1pPr>
          </a:lstStyle>
          <a:p>
            <a:pPr lvl="0"/>
            <a:r>
              <a:rPr lang="en-US"/>
              <a:t>Contact 2</a:t>
            </a:r>
          </a:p>
        </p:txBody>
      </p:sp>
      <p:grpSp>
        <p:nvGrpSpPr>
          <p:cNvPr id="30" name="Group 29" descr="strip of social media logo icons (Twitter, Facebook, Instagram, Youtube, Medium, and an email icon)"/>
          <p:cNvGrpSpPr/>
          <p:nvPr userDrawn="1"/>
        </p:nvGrpSpPr>
        <p:grpSpPr>
          <a:xfrm>
            <a:off x="4604589" y="6023448"/>
            <a:ext cx="2960552" cy="306578"/>
            <a:chOff x="3453442" y="6023448"/>
            <a:chExt cx="2220414" cy="306578"/>
          </a:xfrm>
        </p:grpSpPr>
        <p:sp>
          <p:nvSpPr>
            <p:cNvPr id="31" name="Rounded Rectangle 30"/>
            <p:cNvSpPr/>
            <p:nvPr userDrawn="1"/>
          </p:nvSpPr>
          <p:spPr>
            <a:xfrm>
              <a:off x="4601301" y="6025149"/>
              <a:ext cx="309033" cy="304877"/>
            </a:xfrm>
            <a:prstGeom prst="roundRect">
              <a:avLst/>
            </a:prstGeom>
            <a:solidFill>
              <a:srgbClr val="349D96"/>
            </a:solidFill>
            <a:ln>
              <a:solidFill>
                <a:srgbClr val="349D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32" name="Group 31"/>
            <p:cNvGrpSpPr/>
            <p:nvPr userDrawn="1"/>
          </p:nvGrpSpPr>
          <p:grpSpPr>
            <a:xfrm>
              <a:off x="3453442" y="6023448"/>
              <a:ext cx="2220414" cy="304877"/>
              <a:chOff x="3474400" y="6042620"/>
              <a:chExt cx="2220414" cy="304877"/>
            </a:xfrm>
          </p:grpSpPr>
          <p:grpSp>
            <p:nvGrpSpPr>
              <p:cNvPr id="33" name="Group 32"/>
              <p:cNvGrpSpPr/>
              <p:nvPr userDrawn="1"/>
            </p:nvGrpSpPr>
            <p:grpSpPr>
              <a:xfrm>
                <a:off x="3474400" y="6042620"/>
                <a:ext cx="2220414" cy="304877"/>
                <a:chOff x="3474400" y="6042620"/>
                <a:chExt cx="2220414" cy="304877"/>
              </a:xfrm>
            </p:grpSpPr>
            <p:sp>
              <p:nvSpPr>
                <p:cNvPr id="35" name="Rounded Rectangle 34"/>
                <p:cNvSpPr/>
                <p:nvPr userDrawn="1"/>
              </p:nvSpPr>
              <p:spPr>
                <a:xfrm>
                  <a:off x="5004078" y="6044349"/>
                  <a:ext cx="309033" cy="301752"/>
                </a:xfrm>
                <a:prstGeom prst="roundRect">
                  <a:avLst/>
                </a:prstGeom>
                <a:solidFill>
                  <a:srgbClr val="349D96"/>
                </a:solidFill>
                <a:ln>
                  <a:solidFill>
                    <a:srgbClr val="349D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6" name="Rounded Rectangle 35"/>
                <p:cNvSpPr/>
                <p:nvPr userDrawn="1"/>
              </p:nvSpPr>
              <p:spPr>
                <a:xfrm>
                  <a:off x="3474400" y="6042620"/>
                  <a:ext cx="309033" cy="304877"/>
                </a:xfrm>
                <a:prstGeom prst="roundRect">
                  <a:avLst/>
                </a:prstGeom>
                <a:solidFill>
                  <a:srgbClr val="349D96"/>
                </a:solidFill>
                <a:ln>
                  <a:solidFill>
                    <a:srgbClr val="349D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7" name="Rounded Rectangle 36"/>
                <p:cNvSpPr/>
                <p:nvPr userDrawn="1"/>
              </p:nvSpPr>
              <p:spPr>
                <a:xfrm>
                  <a:off x="3857020" y="6042620"/>
                  <a:ext cx="309033" cy="304877"/>
                </a:xfrm>
                <a:prstGeom prst="roundRect">
                  <a:avLst/>
                </a:prstGeom>
                <a:solidFill>
                  <a:srgbClr val="349D96"/>
                </a:solidFill>
                <a:ln>
                  <a:solidFill>
                    <a:srgbClr val="349D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8" name="Rounded Rectangle 37"/>
                <p:cNvSpPr/>
                <p:nvPr userDrawn="1"/>
              </p:nvSpPr>
              <p:spPr>
                <a:xfrm>
                  <a:off x="4239640" y="6042620"/>
                  <a:ext cx="309033" cy="304877"/>
                </a:xfrm>
                <a:prstGeom prst="roundRect">
                  <a:avLst/>
                </a:prstGeom>
                <a:solidFill>
                  <a:srgbClr val="349D96"/>
                </a:solidFill>
                <a:ln>
                  <a:solidFill>
                    <a:srgbClr val="349D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39" name="Picture 3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78577" y="6086598"/>
                  <a:ext cx="230281" cy="230281"/>
                </a:xfrm>
                <a:prstGeom prst="rect">
                  <a:avLst/>
                </a:prstGeom>
              </p:spPr>
            </p:pic>
            <p:pic>
              <p:nvPicPr>
                <p:cNvPr id="40" name="Picture 3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867624" y="6061235"/>
                  <a:ext cx="278331" cy="278331"/>
                </a:xfrm>
                <a:prstGeom prst="rect">
                  <a:avLst/>
                </a:prstGeom>
              </p:spPr>
            </p:pic>
            <p:pic>
              <p:nvPicPr>
                <p:cNvPr id="41" name="Picture 4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623176" y="6091680"/>
                  <a:ext cx="307200" cy="207343"/>
                </a:xfrm>
                <a:prstGeom prst="rect">
                  <a:avLst/>
                </a:prstGeom>
              </p:spPr>
            </p:pic>
            <p:pic>
              <p:nvPicPr>
                <p:cNvPr id="42" name="Picture 4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033027" y="6099881"/>
                  <a:ext cx="250032" cy="204014"/>
                </a:xfrm>
                <a:prstGeom prst="rect">
                  <a:avLst/>
                </a:prstGeom>
              </p:spPr>
            </p:pic>
            <p:sp>
              <p:nvSpPr>
                <p:cNvPr id="43" name="Rounded Rectangle 42"/>
                <p:cNvSpPr/>
                <p:nvPr userDrawn="1"/>
              </p:nvSpPr>
              <p:spPr>
                <a:xfrm>
                  <a:off x="5385781" y="6042664"/>
                  <a:ext cx="309033" cy="301752"/>
                </a:xfrm>
                <a:prstGeom prst="roundRect">
                  <a:avLst/>
                </a:prstGeom>
                <a:solidFill>
                  <a:srgbClr val="349D96"/>
                </a:solidFill>
                <a:ln>
                  <a:solidFill>
                    <a:srgbClr val="349D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56" name="Picture 5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451424" y="6103485"/>
                  <a:ext cx="185101" cy="191227"/>
                </a:xfrm>
                <a:prstGeom prst="rect">
                  <a:avLst/>
                </a:prstGeom>
              </p:spPr>
            </p:pic>
          </p:grpSp>
          <p:pic>
            <p:nvPicPr>
              <p:cNvPr id="34" name="Picture 33"/>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537763" y="6126275"/>
                <a:ext cx="196145" cy="159493"/>
              </a:xfrm>
              <a:prstGeom prst="rect">
                <a:avLst/>
              </a:prstGeom>
            </p:spPr>
          </p:pic>
        </p:grpSp>
      </p:grpSp>
    </p:spTree>
    <p:extLst>
      <p:ext uri="{BB962C8B-B14F-4D97-AF65-F5344CB8AC3E}">
        <p14:creationId xmlns:p14="http://schemas.microsoft.com/office/powerpoint/2010/main" val="254100779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ontact Slide 1">
    <p:spTree>
      <p:nvGrpSpPr>
        <p:cNvPr id="1" name=""/>
        <p:cNvGrpSpPr/>
        <p:nvPr/>
      </p:nvGrpSpPr>
      <p:grpSpPr>
        <a:xfrm>
          <a:off x="0" y="0"/>
          <a:ext cx="0" cy="0"/>
          <a:chOff x="0" y="0"/>
          <a:chExt cx="0" cy="0"/>
        </a:xfrm>
      </p:grpSpPr>
      <p:cxnSp>
        <p:nvCxnSpPr>
          <p:cNvPr id="42" name="Straight Connector 41"/>
          <p:cNvCxnSpPr/>
          <p:nvPr userDrawn="1"/>
        </p:nvCxnSpPr>
        <p:spPr>
          <a:xfrm flipV="1">
            <a:off x="5763752" y="1246350"/>
            <a:ext cx="666664" cy="1369"/>
          </a:xfrm>
          <a:prstGeom prst="line">
            <a:avLst/>
          </a:prstGeom>
          <a:ln w="50800">
            <a:solidFill>
              <a:srgbClr val="CB8A49"/>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flipV="1">
            <a:off x="5763752" y="1246748"/>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26" name="Text Placeholder 24"/>
          <p:cNvSpPr>
            <a:spLocks noGrp="1"/>
          </p:cNvSpPr>
          <p:nvPr>
            <p:ph type="body" sz="quarter" idx="18" hasCustomPrompt="1"/>
          </p:nvPr>
        </p:nvSpPr>
        <p:spPr>
          <a:xfrm>
            <a:off x="4455880" y="4739420"/>
            <a:ext cx="3297765" cy="314335"/>
          </a:xfrm>
        </p:spPr>
        <p:txBody>
          <a:bodyPr/>
          <a:lstStyle>
            <a:lvl1pPr marL="0" indent="0" algn="ctr">
              <a:buNone/>
              <a:defRPr sz="2000" i="1">
                <a:solidFill>
                  <a:schemeClr val="tx1"/>
                </a:solidFill>
                <a:latin typeface="+mn-lt"/>
              </a:defRPr>
            </a:lvl1pPr>
          </a:lstStyle>
          <a:p>
            <a:pPr lvl="0"/>
            <a:r>
              <a:rPr lang="en-US"/>
              <a:t>Title</a:t>
            </a:r>
          </a:p>
        </p:txBody>
      </p:sp>
      <p:sp>
        <p:nvSpPr>
          <p:cNvPr id="29" name="Text Placeholder 27"/>
          <p:cNvSpPr>
            <a:spLocks noGrp="1"/>
          </p:cNvSpPr>
          <p:nvPr>
            <p:ph type="body" sz="quarter" idx="20" hasCustomPrompt="1"/>
          </p:nvPr>
        </p:nvSpPr>
        <p:spPr>
          <a:xfrm>
            <a:off x="4455880" y="5067436"/>
            <a:ext cx="3297765" cy="374650"/>
          </a:xfrm>
        </p:spPr>
        <p:txBody>
          <a:bodyPr/>
          <a:lstStyle>
            <a:lvl1pPr marL="0" indent="0" algn="ctr">
              <a:buNone/>
              <a:defRPr sz="2000">
                <a:solidFill>
                  <a:schemeClr val="tx1"/>
                </a:solidFill>
                <a:latin typeface="+mn-lt"/>
              </a:defRPr>
            </a:lvl1pPr>
          </a:lstStyle>
          <a:p>
            <a:pPr lvl="0"/>
            <a:r>
              <a:rPr lang="en-US"/>
              <a:t>Program</a:t>
            </a:r>
          </a:p>
        </p:txBody>
      </p:sp>
      <p:sp>
        <p:nvSpPr>
          <p:cNvPr id="35" name="Text Placeholder 21"/>
          <p:cNvSpPr>
            <a:spLocks noGrp="1"/>
          </p:cNvSpPr>
          <p:nvPr>
            <p:ph type="body" sz="quarter" idx="16" hasCustomPrompt="1"/>
          </p:nvPr>
        </p:nvSpPr>
        <p:spPr>
          <a:xfrm>
            <a:off x="4455880" y="4313395"/>
            <a:ext cx="3297765" cy="412750"/>
          </a:xfrm>
        </p:spPr>
        <p:txBody>
          <a:bodyPr>
            <a:normAutofit/>
          </a:bodyPr>
          <a:lstStyle>
            <a:lvl1pPr marL="0" indent="0" algn="ctr">
              <a:buNone/>
              <a:defRPr sz="2200" b="1">
                <a:solidFill>
                  <a:schemeClr val="tx1"/>
                </a:solidFill>
                <a:latin typeface="+mn-lt"/>
              </a:defRPr>
            </a:lvl1pPr>
          </a:lstStyle>
          <a:p>
            <a:pPr lvl="0"/>
            <a:r>
              <a:rPr lang="en-US"/>
              <a:t>Name</a:t>
            </a:r>
          </a:p>
        </p:txBody>
      </p:sp>
      <p:sp>
        <p:nvSpPr>
          <p:cNvPr id="36" name="Picture Placeholder 19"/>
          <p:cNvSpPr>
            <a:spLocks noGrp="1"/>
          </p:cNvSpPr>
          <p:nvPr>
            <p:ph type="pic" sz="quarter" idx="14"/>
          </p:nvPr>
        </p:nvSpPr>
        <p:spPr>
          <a:xfrm>
            <a:off x="4455881" y="1554491"/>
            <a:ext cx="3297767" cy="2487612"/>
          </a:xfrm>
        </p:spPr>
        <p:txBody>
          <a:bodyPr/>
          <a:lstStyle>
            <a:lvl1pPr marL="0" indent="0">
              <a:buNone/>
              <a:defRPr lang="en-US" dirty="0">
                <a:solidFill>
                  <a:schemeClr val="tx1">
                    <a:lumMod val="65000"/>
                    <a:lumOff val="35000"/>
                  </a:schemeClr>
                </a:solidFill>
                <a:latin typeface="+mn-lt"/>
              </a:defRPr>
            </a:lvl1pPr>
          </a:lstStyle>
          <a:p>
            <a:r>
              <a:rPr lang="en-US"/>
              <a:t>Click icon to add picture</a:t>
            </a:r>
          </a:p>
        </p:txBody>
      </p:sp>
      <p:sp>
        <p:nvSpPr>
          <p:cNvPr id="55" name="Text Placeholder 2"/>
          <p:cNvSpPr>
            <a:spLocks noGrp="1"/>
          </p:cNvSpPr>
          <p:nvPr>
            <p:ph type="body" sz="quarter" idx="22" hasCustomPrompt="1"/>
          </p:nvPr>
        </p:nvSpPr>
        <p:spPr>
          <a:xfrm>
            <a:off x="0" y="5569077"/>
            <a:ext cx="12192000" cy="269274"/>
          </a:xfrm>
        </p:spPr>
        <p:txBody>
          <a:bodyPr>
            <a:noAutofit/>
          </a:bodyPr>
          <a:lstStyle>
            <a:lvl1pPr marL="0" indent="0" algn="ctr">
              <a:buNone/>
              <a:defRPr sz="2000">
                <a:solidFill>
                  <a:schemeClr val="tx1"/>
                </a:solidFill>
              </a:defRPr>
            </a:lvl1pPr>
            <a:lvl2pPr marL="280988" indent="0">
              <a:buNone/>
              <a:defRPr sz="1600">
                <a:solidFill>
                  <a:srgbClr val="CB8A49"/>
                </a:solidFill>
              </a:defRPr>
            </a:lvl2pPr>
            <a:lvl3pPr marL="519113" indent="0">
              <a:buNone/>
              <a:defRPr sz="1600">
                <a:solidFill>
                  <a:srgbClr val="CB8A49"/>
                </a:solidFill>
              </a:defRPr>
            </a:lvl3pPr>
            <a:lvl4pPr marL="747713" indent="0">
              <a:buNone/>
              <a:defRPr sz="1600">
                <a:solidFill>
                  <a:srgbClr val="CB8A49"/>
                </a:solidFill>
              </a:defRPr>
            </a:lvl4pPr>
            <a:lvl5pPr marL="741363" indent="0">
              <a:buNone/>
              <a:defRPr sz="1600">
                <a:solidFill>
                  <a:srgbClr val="CB8A49"/>
                </a:solidFill>
              </a:defRPr>
            </a:lvl5pPr>
          </a:lstStyle>
          <a:p>
            <a:pPr lvl="0"/>
            <a:r>
              <a:rPr lang="en-US"/>
              <a:t>www.doh.wa.gov</a:t>
            </a:r>
          </a:p>
        </p:txBody>
      </p:sp>
      <p:sp>
        <p:nvSpPr>
          <p:cNvPr id="2" name="TextBox 1"/>
          <p:cNvSpPr txBox="1"/>
          <p:nvPr userDrawn="1"/>
        </p:nvSpPr>
        <p:spPr>
          <a:xfrm>
            <a:off x="-11081" y="6430955"/>
            <a:ext cx="12203081" cy="307777"/>
          </a:xfrm>
          <a:prstGeom prst="rect">
            <a:avLst/>
          </a:prstGeom>
          <a:noFill/>
        </p:spPr>
        <p:txBody>
          <a:bodyPr wrap="square" rtlCol="0">
            <a:spAutoFit/>
          </a:bodyPr>
          <a:lstStyle/>
          <a:p>
            <a:pPr algn="ctr"/>
            <a:r>
              <a:rPr lang="en-US" sz="1400">
                <a:solidFill>
                  <a:schemeClr val="tx1"/>
                </a:solidFill>
                <a:latin typeface="Century Gothic" panose="020B0502020202020204" pitchFamily="34" charset="0"/>
              </a:rPr>
              <a:t>@</a:t>
            </a:r>
            <a:r>
              <a:rPr lang="en-US" sz="1400" err="1">
                <a:solidFill>
                  <a:schemeClr val="tx1"/>
                </a:solidFill>
                <a:latin typeface="Century Gothic" panose="020B0502020202020204" pitchFamily="34" charset="0"/>
              </a:rPr>
              <a:t>WADeptHealth</a:t>
            </a:r>
            <a:endParaRPr lang="en-US" sz="1400">
              <a:solidFill>
                <a:schemeClr val="tx1"/>
              </a:solidFill>
              <a:latin typeface="Century Gothic" panose="020B0502020202020204" pitchFamily="34" charset="0"/>
            </a:endParaRPr>
          </a:p>
        </p:txBody>
      </p:sp>
      <p:sp>
        <p:nvSpPr>
          <p:cNvPr id="45" name="Title 2"/>
          <p:cNvSpPr>
            <a:spLocks noGrp="1"/>
          </p:cNvSpPr>
          <p:nvPr>
            <p:ph type="title" hasCustomPrompt="1"/>
          </p:nvPr>
        </p:nvSpPr>
        <p:spPr>
          <a:xfrm>
            <a:off x="-11081" y="663993"/>
            <a:ext cx="12180916" cy="520628"/>
          </a:xfrm>
        </p:spPr>
        <p:txBody>
          <a:bodyPr>
            <a:normAutofit/>
          </a:bodyPr>
          <a:lstStyle>
            <a:lvl1pPr algn="ctr">
              <a:defRPr sz="2700"/>
            </a:lvl1pPr>
          </a:lstStyle>
          <a:p>
            <a:pPr lvl="0"/>
            <a:r>
              <a:rPr lang="en-US"/>
              <a:t>Contact 1</a:t>
            </a:r>
          </a:p>
        </p:txBody>
      </p:sp>
      <p:grpSp>
        <p:nvGrpSpPr>
          <p:cNvPr id="60" name="Group 59"/>
          <p:cNvGrpSpPr/>
          <p:nvPr userDrawn="1"/>
        </p:nvGrpSpPr>
        <p:grpSpPr>
          <a:xfrm>
            <a:off x="4969170" y="6034690"/>
            <a:ext cx="2220414" cy="306578"/>
            <a:chOff x="3453442" y="6023448"/>
            <a:chExt cx="2220414" cy="306578"/>
          </a:xfrm>
        </p:grpSpPr>
        <p:sp>
          <p:nvSpPr>
            <p:cNvPr id="61" name="Rounded Rectangle 60"/>
            <p:cNvSpPr/>
            <p:nvPr userDrawn="1"/>
          </p:nvSpPr>
          <p:spPr>
            <a:xfrm>
              <a:off x="4601301" y="6025149"/>
              <a:ext cx="309033" cy="304877"/>
            </a:xfrm>
            <a:prstGeom prst="roundRect">
              <a:avLst/>
            </a:prstGeom>
            <a:solidFill>
              <a:srgbClr val="349D96"/>
            </a:solidFill>
            <a:ln>
              <a:solidFill>
                <a:srgbClr val="349D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userDrawn="1"/>
          </p:nvGrpSpPr>
          <p:grpSpPr>
            <a:xfrm>
              <a:off x="3453442" y="6023448"/>
              <a:ext cx="2220414" cy="304877"/>
              <a:chOff x="3474400" y="6042620"/>
              <a:chExt cx="2220414" cy="304877"/>
            </a:xfrm>
          </p:grpSpPr>
          <p:grpSp>
            <p:nvGrpSpPr>
              <p:cNvPr id="63" name="Group 62"/>
              <p:cNvGrpSpPr/>
              <p:nvPr userDrawn="1"/>
            </p:nvGrpSpPr>
            <p:grpSpPr>
              <a:xfrm>
                <a:off x="3474400" y="6042620"/>
                <a:ext cx="2220414" cy="304877"/>
                <a:chOff x="3474400" y="6042620"/>
                <a:chExt cx="2220414" cy="304877"/>
              </a:xfrm>
            </p:grpSpPr>
            <p:sp>
              <p:nvSpPr>
                <p:cNvPr id="65" name="Rounded Rectangle 64"/>
                <p:cNvSpPr/>
                <p:nvPr userDrawn="1"/>
              </p:nvSpPr>
              <p:spPr>
                <a:xfrm>
                  <a:off x="5004078" y="6044349"/>
                  <a:ext cx="309033" cy="301752"/>
                </a:xfrm>
                <a:prstGeom prst="roundRect">
                  <a:avLst/>
                </a:prstGeom>
                <a:solidFill>
                  <a:srgbClr val="349D96"/>
                </a:solidFill>
                <a:ln>
                  <a:solidFill>
                    <a:srgbClr val="349D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ounded Rectangle 65"/>
                <p:cNvSpPr/>
                <p:nvPr userDrawn="1"/>
              </p:nvSpPr>
              <p:spPr>
                <a:xfrm>
                  <a:off x="3474400" y="6042620"/>
                  <a:ext cx="309033" cy="304877"/>
                </a:xfrm>
                <a:prstGeom prst="roundRect">
                  <a:avLst/>
                </a:prstGeom>
                <a:solidFill>
                  <a:srgbClr val="349D96"/>
                </a:solidFill>
                <a:ln>
                  <a:solidFill>
                    <a:srgbClr val="349D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ounded Rectangle 66"/>
                <p:cNvSpPr/>
                <p:nvPr userDrawn="1"/>
              </p:nvSpPr>
              <p:spPr>
                <a:xfrm>
                  <a:off x="3857020" y="6042620"/>
                  <a:ext cx="309033" cy="304877"/>
                </a:xfrm>
                <a:prstGeom prst="roundRect">
                  <a:avLst/>
                </a:prstGeom>
                <a:solidFill>
                  <a:srgbClr val="349D96"/>
                </a:solidFill>
                <a:ln>
                  <a:solidFill>
                    <a:srgbClr val="349D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ounded Rectangle 67"/>
                <p:cNvSpPr/>
                <p:nvPr userDrawn="1"/>
              </p:nvSpPr>
              <p:spPr>
                <a:xfrm>
                  <a:off x="4239640" y="6042620"/>
                  <a:ext cx="309033" cy="304877"/>
                </a:xfrm>
                <a:prstGeom prst="roundRect">
                  <a:avLst/>
                </a:prstGeom>
                <a:solidFill>
                  <a:srgbClr val="349D96"/>
                </a:solidFill>
                <a:ln>
                  <a:solidFill>
                    <a:srgbClr val="349D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9" name="Picture 6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78577" y="6086598"/>
                  <a:ext cx="230281" cy="230281"/>
                </a:xfrm>
                <a:prstGeom prst="rect">
                  <a:avLst/>
                </a:prstGeom>
              </p:spPr>
            </p:pic>
            <p:pic>
              <p:nvPicPr>
                <p:cNvPr id="70" name="Picture 6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867624" y="6061235"/>
                  <a:ext cx="278331" cy="278331"/>
                </a:xfrm>
                <a:prstGeom prst="rect">
                  <a:avLst/>
                </a:prstGeom>
              </p:spPr>
            </p:pic>
            <p:pic>
              <p:nvPicPr>
                <p:cNvPr id="71" name="Picture 7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623176" y="6091680"/>
                  <a:ext cx="307200" cy="207343"/>
                </a:xfrm>
                <a:prstGeom prst="rect">
                  <a:avLst/>
                </a:prstGeom>
              </p:spPr>
            </p:pic>
            <p:pic>
              <p:nvPicPr>
                <p:cNvPr id="72" name="Picture 7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033027" y="6099881"/>
                  <a:ext cx="250032" cy="204014"/>
                </a:xfrm>
                <a:prstGeom prst="rect">
                  <a:avLst/>
                </a:prstGeom>
              </p:spPr>
            </p:pic>
            <p:sp>
              <p:nvSpPr>
                <p:cNvPr id="73" name="Rounded Rectangle 72"/>
                <p:cNvSpPr/>
                <p:nvPr userDrawn="1"/>
              </p:nvSpPr>
              <p:spPr>
                <a:xfrm>
                  <a:off x="5385781" y="6042664"/>
                  <a:ext cx="309033" cy="301752"/>
                </a:xfrm>
                <a:prstGeom prst="roundRect">
                  <a:avLst/>
                </a:prstGeom>
                <a:solidFill>
                  <a:srgbClr val="349D96"/>
                </a:solidFill>
                <a:ln>
                  <a:solidFill>
                    <a:srgbClr val="349D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7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451424" y="6103485"/>
                  <a:ext cx="185101" cy="191227"/>
                </a:xfrm>
                <a:prstGeom prst="rect">
                  <a:avLst/>
                </a:prstGeom>
              </p:spPr>
            </p:pic>
          </p:grpSp>
          <p:pic>
            <p:nvPicPr>
              <p:cNvPr id="64" name="Picture 63"/>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537763" y="6126275"/>
                <a:ext cx="196145" cy="159493"/>
              </a:xfrm>
              <a:prstGeom prst="rect">
                <a:avLst/>
              </a:prstGeom>
            </p:spPr>
          </p:pic>
        </p:grpSp>
      </p:grpSp>
    </p:spTree>
    <p:extLst>
      <p:ext uri="{BB962C8B-B14F-4D97-AF65-F5344CB8AC3E}">
        <p14:creationId xmlns:p14="http://schemas.microsoft.com/office/powerpoint/2010/main" val="8520165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ontact Slide 2">
    <p:spTree>
      <p:nvGrpSpPr>
        <p:cNvPr id="1" name=""/>
        <p:cNvGrpSpPr/>
        <p:nvPr/>
      </p:nvGrpSpPr>
      <p:grpSpPr>
        <a:xfrm>
          <a:off x="0" y="0"/>
          <a:ext cx="0" cy="0"/>
          <a:chOff x="0" y="0"/>
          <a:chExt cx="0" cy="0"/>
        </a:xfrm>
      </p:grpSpPr>
      <p:sp>
        <p:nvSpPr>
          <p:cNvPr id="22" name="Text Placeholder 21"/>
          <p:cNvSpPr>
            <a:spLocks noGrp="1"/>
          </p:cNvSpPr>
          <p:nvPr>
            <p:ph type="body" sz="quarter" idx="15" hasCustomPrompt="1"/>
          </p:nvPr>
        </p:nvSpPr>
        <p:spPr>
          <a:xfrm>
            <a:off x="2385486" y="4283999"/>
            <a:ext cx="3312581" cy="412750"/>
          </a:xfrm>
        </p:spPr>
        <p:txBody>
          <a:bodyPr>
            <a:normAutofit/>
          </a:bodyPr>
          <a:lstStyle>
            <a:lvl1pPr marL="0" indent="0" algn="ctr">
              <a:buNone/>
              <a:defRPr sz="2200" b="1">
                <a:solidFill>
                  <a:schemeClr val="tx1"/>
                </a:solidFill>
                <a:latin typeface="+mn-lt"/>
              </a:defRPr>
            </a:lvl1pPr>
          </a:lstStyle>
          <a:p>
            <a:pPr lvl="0"/>
            <a:r>
              <a:rPr lang="en-US"/>
              <a:t>Name</a:t>
            </a:r>
          </a:p>
        </p:txBody>
      </p:sp>
      <p:sp>
        <p:nvSpPr>
          <p:cNvPr id="23" name="Text Placeholder 21"/>
          <p:cNvSpPr>
            <a:spLocks noGrp="1"/>
          </p:cNvSpPr>
          <p:nvPr>
            <p:ph type="body" sz="quarter" idx="16" hasCustomPrompt="1"/>
          </p:nvPr>
        </p:nvSpPr>
        <p:spPr>
          <a:xfrm>
            <a:off x="6510127" y="4278472"/>
            <a:ext cx="3316177" cy="412750"/>
          </a:xfrm>
        </p:spPr>
        <p:txBody>
          <a:bodyPr>
            <a:normAutofit/>
          </a:bodyPr>
          <a:lstStyle>
            <a:lvl1pPr marL="0" indent="0" algn="ctr">
              <a:buNone/>
              <a:defRPr lang="en-US" sz="2200" b="1" kern="1200" dirty="0">
                <a:solidFill>
                  <a:schemeClr val="tx1"/>
                </a:solidFill>
                <a:latin typeface="+mn-lt"/>
                <a:ea typeface="+mn-ea"/>
                <a:cs typeface="+mn-cs"/>
              </a:defRPr>
            </a:lvl1pPr>
          </a:lstStyle>
          <a:p>
            <a:pPr marL="0" lvl="0" indent="0" algn="ctr" defTabSz="914400" rtl="0" eaLnBrk="1" latinLnBrk="0" hangingPunct="1">
              <a:lnSpc>
                <a:spcPct val="90000"/>
              </a:lnSpc>
              <a:spcBef>
                <a:spcPts val="1000"/>
              </a:spcBef>
              <a:buClr>
                <a:srgbClr val="CB8A49"/>
              </a:buClr>
              <a:buFont typeface="Wingdings" panose="05000000000000000000" pitchFamily="2" charset="2"/>
              <a:buNone/>
            </a:pPr>
            <a:r>
              <a:rPr lang="en-US"/>
              <a:t>Name</a:t>
            </a:r>
          </a:p>
        </p:txBody>
      </p:sp>
      <p:sp>
        <p:nvSpPr>
          <p:cNvPr id="25" name="Text Placeholder 24"/>
          <p:cNvSpPr>
            <a:spLocks noGrp="1"/>
          </p:cNvSpPr>
          <p:nvPr>
            <p:ph type="body" sz="quarter" idx="17" hasCustomPrompt="1"/>
          </p:nvPr>
        </p:nvSpPr>
        <p:spPr>
          <a:xfrm>
            <a:off x="2385485" y="4705636"/>
            <a:ext cx="3312583" cy="314335"/>
          </a:xfrm>
        </p:spPr>
        <p:txBody>
          <a:bodyPr/>
          <a:lstStyle>
            <a:lvl1pPr marL="0" indent="0" algn="ctr">
              <a:buNone/>
              <a:defRPr sz="2000" i="1">
                <a:solidFill>
                  <a:schemeClr val="tx1"/>
                </a:solidFill>
                <a:latin typeface="+mn-lt"/>
              </a:defRPr>
            </a:lvl1pPr>
          </a:lstStyle>
          <a:p>
            <a:pPr lvl="0"/>
            <a:r>
              <a:rPr lang="en-US"/>
              <a:t>Title</a:t>
            </a:r>
          </a:p>
        </p:txBody>
      </p:sp>
      <p:sp>
        <p:nvSpPr>
          <p:cNvPr id="26" name="Text Placeholder 24"/>
          <p:cNvSpPr>
            <a:spLocks noGrp="1"/>
          </p:cNvSpPr>
          <p:nvPr>
            <p:ph type="body" sz="quarter" idx="18" hasCustomPrompt="1"/>
          </p:nvPr>
        </p:nvSpPr>
        <p:spPr>
          <a:xfrm>
            <a:off x="6506633" y="4700175"/>
            <a:ext cx="3316176" cy="314335"/>
          </a:xfrm>
        </p:spPr>
        <p:txBody>
          <a:bodyPr>
            <a:normAutofit/>
          </a:bodyPr>
          <a:lstStyle>
            <a:lvl1pPr marL="0" indent="0" algn="ctr">
              <a:buNone/>
              <a:defRPr lang="en-US" sz="2000" i="1" kern="1200" dirty="0">
                <a:solidFill>
                  <a:schemeClr val="tx1"/>
                </a:solidFill>
                <a:latin typeface="+mn-lt"/>
                <a:ea typeface="+mn-ea"/>
                <a:cs typeface="+mn-cs"/>
              </a:defRPr>
            </a:lvl1pPr>
          </a:lstStyle>
          <a:p>
            <a:pPr marL="0" lvl="0" indent="0" algn="ctr" defTabSz="914400" rtl="0" eaLnBrk="1" latinLnBrk="0" hangingPunct="1">
              <a:lnSpc>
                <a:spcPct val="90000"/>
              </a:lnSpc>
              <a:spcBef>
                <a:spcPts val="1000"/>
              </a:spcBef>
              <a:buClr>
                <a:srgbClr val="CB8A49"/>
              </a:buClr>
              <a:buFont typeface="Wingdings" panose="05000000000000000000" pitchFamily="2" charset="2"/>
              <a:buNone/>
            </a:pPr>
            <a:r>
              <a:rPr lang="en-US"/>
              <a:t>Title</a:t>
            </a:r>
          </a:p>
        </p:txBody>
      </p:sp>
      <p:sp>
        <p:nvSpPr>
          <p:cNvPr id="28" name="Text Placeholder 27"/>
          <p:cNvSpPr>
            <a:spLocks noGrp="1"/>
          </p:cNvSpPr>
          <p:nvPr>
            <p:ph type="body" sz="quarter" idx="19" hasCustomPrompt="1"/>
          </p:nvPr>
        </p:nvSpPr>
        <p:spPr>
          <a:xfrm>
            <a:off x="2385485" y="5028139"/>
            <a:ext cx="3312583" cy="374650"/>
          </a:xfrm>
        </p:spPr>
        <p:txBody>
          <a:bodyPr/>
          <a:lstStyle>
            <a:lvl1pPr marL="0" indent="0" algn="ctr">
              <a:buNone/>
              <a:defRPr sz="2000">
                <a:solidFill>
                  <a:schemeClr val="tx1"/>
                </a:solidFill>
                <a:latin typeface="+mn-lt"/>
              </a:defRPr>
            </a:lvl1pPr>
          </a:lstStyle>
          <a:p>
            <a:pPr lvl="0"/>
            <a:r>
              <a:rPr lang="en-US"/>
              <a:t>Program</a:t>
            </a:r>
          </a:p>
        </p:txBody>
      </p:sp>
      <p:sp>
        <p:nvSpPr>
          <p:cNvPr id="29" name="Text Placeholder 27"/>
          <p:cNvSpPr>
            <a:spLocks noGrp="1"/>
          </p:cNvSpPr>
          <p:nvPr>
            <p:ph type="body" sz="quarter" idx="20" hasCustomPrompt="1"/>
          </p:nvPr>
        </p:nvSpPr>
        <p:spPr>
          <a:xfrm>
            <a:off x="6510227" y="5023461"/>
            <a:ext cx="3312583" cy="374650"/>
          </a:xfrm>
        </p:spPr>
        <p:txBody>
          <a:bodyPr/>
          <a:lstStyle>
            <a:lvl1pPr marL="0" indent="0" algn="ctr">
              <a:buNone/>
              <a:defRPr sz="2000">
                <a:solidFill>
                  <a:schemeClr val="tx1"/>
                </a:solidFill>
                <a:latin typeface="+mn-lt"/>
              </a:defRPr>
            </a:lvl1pPr>
          </a:lstStyle>
          <a:p>
            <a:pPr lvl="0"/>
            <a:r>
              <a:rPr lang="en-US"/>
              <a:t>Program</a:t>
            </a:r>
          </a:p>
        </p:txBody>
      </p:sp>
      <p:cxnSp>
        <p:nvCxnSpPr>
          <p:cNvPr id="15" name="Straight Connector 14"/>
          <p:cNvCxnSpPr/>
          <p:nvPr userDrawn="1"/>
        </p:nvCxnSpPr>
        <p:spPr>
          <a:xfrm flipV="1">
            <a:off x="5763752" y="1246350"/>
            <a:ext cx="666664" cy="1369"/>
          </a:xfrm>
          <a:prstGeom prst="line">
            <a:avLst/>
          </a:prstGeom>
          <a:ln w="50800">
            <a:solidFill>
              <a:srgbClr val="CB8A49"/>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flipV="1">
            <a:off x="5763752" y="1246748"/>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45" name="Picture Placeholder 17"/>
          <p:cNvSpPr>
            <a:spLocks noGrp="1"/>
          </p:cNvSpPr>
          <p:nvPr>
            <p:ph type="pic" sz="quarter" idx="13"/>
          </p:nvPr>
        </p:nvSpPr>
        <p:spPr>
          <a:xfrm>
            <a:off x="2385485" y="1564831"/>
            <a:ext cx="3312583" cy="2487612"/>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46" name="Picture Placeholder 19"/>
          <p:cNvSpPr>
            <a:spLocks noGrp="1"/>
          </p:cNvSpPr>
          <p:nvPr>
            <p:ph type="pic" sz="quarter" idx="14"/>
          </p:nvPr>
        </p:nvSpPr>
        <p:spPr>
          <a:xfrm>
            <a:off x="6506634" y="1559083"/>
            <a:ext cx="3297767" cy="2487617"/>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47" name="Text Placeholder 2"/>
          <p:cNvSpPr>
            <a:spLocks noGrp="1"/>
          </p:cNvSpPr>
          <p:nvPr>
            <p:ph type="body" sz="quarter" idx="22" hasCustomPrompt="1"/>
          </p:nvPr>
        </p:nvSpPr>
        <p:spPr>
          <a:xfrm>
            <a:off x="0" y="5569077"/>
            <a:ext cx="12192000" cy="269274"/>
          </a:xfrm>
        </p:spPr>
        <p:txBody>
          <a:bodyPr>
            <a:noAutofit/>
          </a:bodyPr>
          <a:lstStyle>
            <a:lvl1pPr marL="0" indent="0" algn="ctr">
              <a:buNone/>
              <a:defRPr sz="2000">
                <a:solidFill>
                  <a:schemeClr val="tx1"/>
                </a:solidFill>
              </a:defRPr>
            </a:lvl1pPr>
            <a:lvl2pPr marL="280988" indent="0">
              <a:buNone/>
              <a:defRPr sz="1600">
                <a:solidFill>
                  <a:srgbClr val="CB8A49"/>
                </a:solidFill>
              </a:defRPr>
            </a:lvl2pPr>
            <a:lvl3pPr marL="519113" indent="0">
              <a:buNone/>
              <a:defRPr sz="1600">
                <a:solidFill>
                  <a:srgbClr val="CB8A49"/>
                </a:solidFill>
              </a:defRPr>
            </a:lvl3pPr>
            <a:lvl4pPr marL="747713" indent="0">
              <a:buNone/>
              <a:defRPr sz="1600">
                <a:solidFill>
                  <a:srgbClr val="CB8A49"/>
                </a:solidFill>
              </a:defRPr>
            </a:lvl4pPr>
            <a:lvl5pPr marL="741363" indent="0">
              <a:buNone/>
              <a:defRPr sz="1600">
                <a:solidFill>
                  <a:srgbClr val="CB8A49"/>
                </a:solidFill>
              </a:defRPr>
            </a:lvl5pPr>
          </a:lstStyle>
          <a:p>
            <a:pPr lvl="0"/>
            <a:r>
              <a:rPr lang="en-US"/>
              <a:t>www.doh.wa.gov</a:t>
            </a:r>
          </a:p>
        </p:txBody>
      </p:sp>
      <p:sp>
        <p:nvSpPr>
          <p:cNvPr id="24" name="TextBox 23"/>
          <p:cNvSpPr txBox="1"/>
          <p:nvPr userDrawn="1"/>
        </p:nvSpPr>
        <p:spPr>
          <a:xfrm>
            <a:off x="-11081" y="6430955"/>
            <a:ext cx="12203081" cy="307777"/>
          </a:xfrm>
          <a:prstGeom prst="rect">
            <a:avLst/>
          </a:prstGeom>
          <a:noFill/>
        </p:spPr>
        <p:txBody>
          <a:bodyPr wrap="square" rtlCol="0">
            <a:spAutoFit/>
          </a:bodyPr>
          <a:lstStyle/>
          <a:p>
            <a:pPr algn="ctr"/>
            <a:r>
              <a:rPr lang="en-US" sz="1400">
                <a:solidFill>
                  <a:schemeClr val="tx1"/>
                </a:solidFill>
                <a:latin typeface="Century Gothic" panose="020B0502020202020204" pitchFamily="34" charset="0"/>
              </a:rPr>
              <a:t>@</a:t>
            </a:r>
            <a:r>
              <a:rPr lang="en-US" sz="1400" err="1">
                <a:solidFill>
                  <a:schemeClr val="tx1"/>
                </a:solidFill>
                <a:latin typeface="Century Gothic" panose="020B0502020202020204" pitchFamily="34" charset="0"/>
              </a:rPr>
              <a:t>WADeptHealth</a:t>
            </a:r>
            <a:endParaRPr lang="en-US" sz="1400">
              <a:solidFill>
                <a:schemeClr val="tx1"/>
              </a:solidFill>
              <a:latin typeface="Century Gothic" panose="020B0502020202020204" pitchFamily="34" charset="0"/>
            </a:endParaRPr>
          </a:p>
        </p:txBody>
      </p:sp>
      <p:pic>
        <p:nvPicPr>
          <p:cNvPr id="52" name="Picture 5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31346" y="6086599"/>
            <a:ext cx="307041" cy="230281"/>
          </a:xfrm>
          <a:prstGeom prst="rect">
            <a:avLst/>
          </a:prstGeom>
        </p:spPr>
      </p:pic>
      <p:sp>
        <p:nvSpPr>
          <p:cNvPr id="2" name="Title 1"/>
          <p:cNvSpPr>
            <a:spLocks noGrp="1"/>
          </p:cNvSpPr>
          <p:nvPr>
            <p:ph type="title" hasCustomPrompt="1"/>
          </p:nvPr>
        </p:nvSpPr>
        <p:spPr>
          <a:xfrm>
            <a:off x="-11135" y="664528"/>
            <a:ext cx="12192000" cy="520093"/>
          </a:xfrm>
        </p:spPr>
        <p:txBody>
          <a:bodyPr>
            <a:normAutofit/>
          </a:bodyPr>
          <a:lstStyle>
            <a:lvl1pPr algn="ctr">
              <a:defRPr sz="2700"/>
            </a:lvl1pPr>
          </a:lstStyle>
          <a:p>
            <a:pPr lvl="0"/>
            <a:r>
              <a:rPr lang="en-US"/>
              <a:t>Contact 2</a:t>
            </a:r>
          </a:p>
        </p:txBody>
      </p:sp>
      <p:grpSp>
        <p:nvGrpSpPr>
          <p:cNvPr id="30" name="Group 29"/>
          <p:cNvGrpSpPr/>
          <p:nvPr userDrawn="1"/>
        </p:nvGrpSpPr>
        <p:grpSpPr>
          <a:xfrm>
            <a:off x="4969170" y="6034690"/>
            <a:ext cx="2220414" cy="306578"/>
            <a:chOff x="3453442" y="6023448"/>
            <a:chExt cx="2220414" cy="306578"/>
          </a:xfrm>
        </p:grpSpPr>
        <p:sp>
          <p:nvSpPr>
            <p:cNvPr id="31" name="Rounded Rectangle 30"/>
            <p:cNvSpPr/>
            <p:nvPr userDrawn="1"/>
          </p:nvSpPr>
          <p:spPr>
            <a:xfrm>
              <a:off x="4601301" y="6025149"/>
              <a:ext cx="309033" cy="304877"/>
            </a:xfrm>
            <a:prstGeom prst="roundRect">
              <a:avLst/>
            </a:prstGeom>
            <a:solidFill>
              <a:srgbClr val="349D96"/>
            </a:solidFill>
            <a:ln>
              <a:solidFill>
                <a:srgbClr val="349D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p:cNvGrpSpPr/>
            <p:nvPr userDrawn="1"/>
          </p:nvGrpSpPr>
          <p:grpSpPr>
            <a:xfrm>
              <a:off x="3453442" y="6023448"/>
              <a:ext cx="2220414" cy="304877"/>
              <a:chOff x="3474400" y="6042620"/>
              <a:chExt cx="2220414" cy="304877"/>
            </a:xfrm>
          </p:grpSpPr>
          <p:grpSp>
            <p:nvGrpSpPr>
              <p:cNvPr id="33" name="Group 32"/>
              <p:cNvGrpSpPr/>
              <p:nvPr userDrawn="1"/>
            </p:nvGrpSpPr>
            <p:grpSpPr>
              <a:xfrm>
                <a:off x="3474400" y="6042620"/>
                <a:ext cx="2220414" cy="304877"/>
                <a:chOff x="3474400" y="6042620"/>
                <a:chExt cx="2220414" cy="304877"/>
              </a:xfrm>
            </p:grpSpPr>
            <p:sp>
              <p:nvSpPr>
                <p:cNvPr id="35" name="Rounded Rectangle 34"/>
                <p:cNvSpPr/>
                <p:nvPr userDrawn="1"/>
              </p:nvSpPr>
              <p:spPr>
                <a:xfrm>
                  <a:off x="5004078" y="6044349"/>
                  <a:ext cx="309033" cy="301752"/>
                </a:xfrm>
                <a:prstGeom prst="roundRect">
                  <a:avLst/>
                </a:prstGeom>
                <a:solidFill>
                  <a:srgbClr val="349D96"/>
                </a:solidFill>
                <a:ln>
                  <a:solidFill>
                    <a:srgbClr val="349D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35"/>
                <p:cNvSpPr/>
                <p:nvPr userDrawn="1"/>
              </p:nvSpPr>
              <p:spPr>
                <a:xfrm>
                  <a:off x="3474400" y="6042620"/>
                  <a:ext cx="309033" cy="304877"/>
                </a:xfrm>
                <a:prstGeom prst="roundRect">
                  <a:avLst/>
                </a:prstGeom>
                <a:solidFill>
                  <a:srgbClr val="349D96"/>
                </a:solidFill>
                <a:ln>
                  <a:solidFill>
                    <a:srgbClr val="349D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36"/>
                <p:cNvSpPr/>
                <p:nvPr userDrawn="1"/>
              </p:nvSpPr>
              <p:spPr>
                <a:xfrm>
                  <a:off x="3857020" y="6042620"/>
                  <a:ext cx="309033" cy="304877"/>
                </a:xfrm>
                <a:prstGeom prst="roundRect">
                  <a:avLst/>
                </a:prstGeom>
                <a:solidFill>
                  <a:srgbClr val="349D96"/>
                </a:solidFill>
                <a:ln>
                  <a:solidFill>
                    <a:srgbClr val="349D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37"/>
                <p:cNvSpPr/>
                <p:nvPr userDrawn="1"/>
              </p:nvSpPr>
              <p:spPr>
                <a:xfrm>
                  <a:off x="4239640" y="6042620"/>
                  <a:ext cx="309033" cy="304877"/>
                </a:xfrm>
                <a:prstGeom prst="roundRect">
                  <a:avLst/>
                </a:prstGeom>
                <a:solidFill>
                  <a:srgbClr val="349D96"/>
                </a:solidFill>
                <a:ln>
                  <a:solidFill>
                    <a:srgbClr val="349D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78577" y="6086598"/>
                  <a:ext cx="230281" cy="230281"/>
                </a:xfrm>
                <a:prstGeom prst="rect">
                  <a:avLst/>
                </a:prstGeom>
              </p:spPr>
            </p:pic>
            <p:pic>
              <p:nvPicPr>
                <p:cNvPr id="40" name="Picture 3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867624" y="6061235"/>
                  <a:ext cx="278331" cy="278331"/>
                </a:xfrm>
                <a:prstGeom prst="rect">
                  <a:avLst/>
                </a:prstGeom>
              </p:spPr>
            </p:pic>
            <p:pic>
              <p:nvPicPr>
                <p:cNvPr id="41" name="Picture 4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623176" y="6091680"/>
                  <a:ext cx="307200" cy="207343"/>
                </a:xfrm>
                <a:prstGeom prst="rect">
                  <a:avLst/>
                </a:prstGeom>
              </p:spPr>
            </p:pic>
            <p:pic>
              <p:nvPicPr>
                <p:cNvPr id="42" name="Picture 4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033027" y="6099881"/>
                  <a:ext cx="250032" cy="204014"/>
                </a:xfrm>
                <a:prstGeom prst="rect">
                  <a:avLst/>
                </a:prstGeom>
              </p:spPr>
            </p:pic>
            <p:sp>
              <p:nvSpPr>
                <p:cNvPr id="43" name="Rounded Rectangle 42"/>
                <p:cNvSpPr/>
                <p:nvPr userDrawn="1"/>
              </p:nvSpPr>
              <p:spPr>
                <a:xfrm>
                  <a:off x="5385781" y="6042664"/>
                  <a:ext cx="309033" cy="301752"/>
                </a:xfrm>
                <a:prstGeom prst="roundRect">
                  <a:avLst/>
                </a:prstGeom>
                <a:solidFill>
                  <a:srgbClr val="349D96"/>
                </a:solidFill>
                <a:ln>
                  <a:solidFill>
                    <a:srgbClr val="349D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6" name="Picture 5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451424" y="6103485"/>
                  <a:ext cx="185101" cy="191227"/>
                </a:xfrm>
                <a:prstGeom prst="rect">
                  <a:avLst/>
                </a:prstGeom>
              </p:spPr>
            </p:pic>
          </p:grpSp>
          <p:pic>
            <p:nvPicPr>
              <p:cNvPr id="34" name="Picture 33"/>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537763" y="6126275"/>
                <a:ext cx="196145" cy="159493"/>
              </a:xfrm>
              <a:prstGeom prst="rect">
                <a:avLst/>
              </a:prstGeom>
            </p:spPr>
          </p:pic>
        </p:grpSp>
      </p:grpSp>
    </p:spTree>
    <p:extLst>
      <p:ext uri="{BB962C8B-B14F-4D97-AF65-F5344CB8AC3E}">
        <p14:creationId xmlns:p14="http://schemas.microsoft.com/office/powerpoint/2010/main" val="254100779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Blank Slide with Title">
    <p:spTree>
      <p:nvGrpSpPr>
        <p:cNvPr id="1" name=""/>
        <p:cNvGrpSpPr/>
        <p:nvPr/>
      </p:nvGrpSpPr>
      <p:grpSpPr>
        <a:xfrm>
          <a:off x="0" y="0"/>
          <a:ext cx="0" cy="0"/>
          <a:chOff x="0" y="0"/>
          <a:chExt cx="0" cy="0"/>
        </a:xfrm>
      </p:grpSpPr>
      <p:cxnSp>
        <p:nvCxnSpPr>
          <p:cNvPr id="25" name="Straight Connector 24"/>
          <p:cNvCxnSpPr/>
          <p:nvPr userDrawn="1"/>
        </p:nvCxnSpPr>
        <p:spPr>
          <a:xfrm flipV="1">
            <a:off x="5763752" y="1246350"/>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Department of Health</a:t>
            </a:r>
            <a:r>
              <a:rPr lang="en-US" sz="1800" baseline="0">
                <a:solidFill>
                  <a:srgbClr val="349D96"/>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7" name="Title 2"/>
          <p:cNvSpPr>
            <a:spLocks noGrp="1"/>
          </p:cNvSpPr>
          <p:nvPr>
            <p:ph type="title" hasCustomPrompt="1"/>
          </p:nvPr>
        </p:nvSpPr>
        <p:spPr>
          <a:xfrm>
            <a:off x="-9099" y="680798"/>
            <a:ext cx="12192000" cy="482030"/>
          </a:xfrm>
        </p:spPr>
        <p:txBody>
          <a:bodyPr>
            <a:normAutofit/>
          </a:bodyPr>
          <a:lstStyle>
            <a:lvl1pPr algn="ctr">
              <a:defRPr sz="2700"/>
            </a:lvl1pPr>
          </a:lstStyle>
          <a:p>
            <a:pPr lvl="0"/>
            <a:r>
              <a:rPr lang="en-US"/>
              <a:t>Blank Slide</a:t>
            </a:r>
          </a:p>
        </p:txBody>
      </p:sp>
    </p:spTree>
    <p:extLst>
      <p:ext uri="{BB962C8B-B14F-4D97-AF65-F5344CB8AC3E}">
        <p14:creationId xmlns:p14="http://schemas.microsoft.com/office/powerpoint/2010/main" val="321656653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Blank Slide with Page Number">
    <p:spTree>
      <p:nvGrpSpPr>
        <p:cNvPr id="1" name=""/>
        <p:cNvGrpSpPr/>
        <p:nvPr/>
      </p:nvGrpSpPr>
      <p:grpSpPr>
        <a:xfrm>
          <a:off x="0" y="0"/>
          <a:ext cx="0" cy="0"/>
          <a:chOff x="0" y="0"/>
          <a:chExt cx="0" cy="0"/>
        </a:xfrm>
      </p:grpSpPr>
      <p:sp>
        <p:nvSpPr>
          <p:cNvPr id="5" name="TextBox 4"/>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Department of Health</a:t>
            </a:r>
            <a:r>
              <a:rPr lang="en-US" sz="1800" baseline="0">
                <a:solidFill>
                  <a:srgbClr val="349D96"/>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Tree>
    <p:extLst>
      <p:ext uri="{BB962C8B-B14F-4D97-AF65-F5344CB8AC3E}">
        <p14:creationId xmlns:p14="http://schemas.microsoft.com/office/powerpoint/2010/main" val="195159441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442790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rgbClr val="00857B"/>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6" name="Picture 5" descr="Washington State Department of Health Logo (White)"/>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60372" y="3698349"/>
            <a:ext cx="3639376" cy="1186803"/>
          </a:xfrm>
          <a:prstGeom prst="rect">
            <a:avLst/>
          </a:prstGeom>
          <a:ln>
            <a:noFill/>
          </a:ln>
        </p:spPr>
      </p:pic>
      <p:sp>
        <p:nvSpPr>
          <p:cNvPr id="7" name="TextBox 3"/>
          <p:cNvSpPr txBox="1"/>
          <p:nvPr userDrawn="1"/>
        </p:nvSpPr>
        <p:spPr>
          <a:xfrm>
            <a:off x="-1" y="5254232"/>
            <a:ext cx="12192001"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kern="1200">
                <a:solidFill>
                  <a:schemeClr val="bg1"/>
                </a:solidFill>
                <a:effectLst/>
                <a:latin typeface="+mn-lt"/>
                <a:ea typeface="+mn-ea"/>
                <a:cs typeface="+mn-cs"/>
              </a:rPr>
              <a:t>To request this document in another format, call 1-800-525-0127. Deaf or hard of</a:t>
            </a:r>
          </a:p>
          <a:p>
            <a:pPr algn="ctr"/>
            <a:r>
              <a:rPr lang="en-US" sz="1600" kern="1200">
                <a:solidFill>
                  <a:schemeClr val="bg1"/>
                </a:solidFill>
                <a:effectLst/>
                <a:latin typeface="+mn-lt"/>
                <a:ea typeface="+mn-ea"/>
                <a:cs typeface="+mn-cs"/>
              </a:rPr>
              <a:t>hearing customers, please call 711 (Washington Relay) or email </a:t>
            </a:r>
            <a:r>
              <a:rPr lang="en-US" sz="1600" u="none" kern="1200">
                <a:solidFill>
                  <a:schemeClr val="bg1"/>
                </a:solidFill>
                <a:effectLst/>
                <a:latin typeface="+mn-lt"/>
                <a:ea typeface="+mn-ea"/>
                <a:cs typeface="+mn-cs"/>
              </a:rPr>
              <a:t>civil.rights@doh.wa.gov</a:t>
            </a:r>
            <a:r>
              <a:rPr lang="en-US" sz="1600" kern="1200">
                <a:solidFill>
                  <a:schemeClr val="bg1"/>
                </a:solidFill>
                <a:effectLst/>
                <a:latin typeface="+mn-lt"/>
                <a:ea typeface="+mn-ea"/>
                <a:cs typeface="+mn-cs"/>
              </a:rPr>
              <a:t>. </a:t>
            </a:r>
          </a:p>
        </p:txBody>
      </p:sp>
    </p:spTree>
    <p:extLst>
      <p:ext uri="{BB962C8B-B14F-4D97-AF65-F5344CB8AC3E}">
        <p14:creationId xmlns:p14="http://schemas.microsoft.com/office/powerpoint/2010/main" val="255542417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rgbClr val="00857B"/>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rgbClr val="349D9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lumMod val="65000"/>
                  <a:lumOff val="35000"/>
                </a:schemeClr>
              </a:solidFill>
            </a:endParaRPr>
          </a:p>
        </p:txBody>
      </p:sp>
      <p:sp>
        <p:nvSpPr>
          <p:cNvPr id="4" name="TextBox 3"/>
          <p:cNvSpPr txBox="1"/>
          <p:nvPr userDrawn="1"/>
        </p:nvSpPr>
        <p:spPr>
          <a:xfrm>
            <a:off x="0" y="5374638"/>
            <a:ext cx="12192000" cy="646331"/>
          </a:xfrm>
          <a:prstGeom prst="rect">
            <a:avLst/>
          </a:prstGeom>
          <a:noFill/>
        </p:spPr>
        <p:txBody>
          <a:bodyPr wrap="square" rtlCol="0">
            <a:spAutoFit/>
          </a:bodyPr>
          <a:lstStyle/>
          <a:p>
            <a:pPr algn="ctr"/>
            <a:r>
              <a:rPr lang="en-US" sz="1800" kern="1200">
                <a:solidFill>
                  <a:schemeClr val="bg1"/>
                </a:solidFill>
                <a:effectLst/>
                <a:latin typeface="+mn-lt"/>
                <a:ea typeface="+mn-ea"/>
                <a:cs typeface="+mn-cs"/>
              </a:rPr>
              <a:t>To request this document in another format, call 1-800-525-0127. Deaf or hard of</a:t>
            </a:r>
          </a:p>
          <a:p>
            <a:pPr algn="ctr"/>
            <a:r>
              <a:rPr lang="en-US" sz="1800" kern="1200">
                <a:solidFill>
                  <a:schemeClr val="bg1"/>
                </a:solidFill>
                <a:effectLst/>
                <a:latin typeface="+mn-lt"/>
                <a:ea typeface="+mn-ea"/>
                <a:cs typeface="+mn-cs"/>
              </a:rPr>
              <a:t>hearing customers, please call 711 (Washington Relay) or email </a:t>
            </a:r>
            <a:r>
              <a:rPr lang="en-US" sz="1800" u="none" kern="1200">
                <a:solidFill>
                  <a:schemeClr val="bg1"/>
                </a:solidFill>
                <a:effectLst/>
                <a:latin typeface="+mn-lt"/>
                <a:ea typeface="+mn-ea"/>
                <a:cs typeface="+mn-cs"/>
              </a:rPr>
              <a:t>civil.rights@doh.wa.gov</a:t>
            </a:r>
            <a:r>
              <a:rPr lang="en-US" sz="1800" kern="1200">
                <a:solidFill>
                  <a:schemeClr val="bg1"/>
                </a:solidFill>
                <a:effectLst/>
                <a:latin typeface="+mn-lt"/>
                <a:ea typeface="+mn-ea"/>
                <a:cs typeface="+mn-cs"/>
              </a:rPr>
              <a:t>. </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72221" y="3607263"/>
            <a:ext cx="2847557" cy="1238120"/>
          </a:xfrm>
          <a:prstGeom prst="rect">
            <a:avLst/>
          </a:prstGeom>
          <a:ln>
            <a:noFill/>
          </a:ln>
        </p:spPr>
      </p:pic>
    </p:spTree>
    <p:extLst>
      <p:ext uri="{BB962C8B-B14F-4D97-AF65-F5344CB8AC3E}">
        <p14:creationId xmlns:p14="http://schemas.microsoft.com/office/powerpoint/2010/main" val="255542417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General Presentation 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3" name="Picture 2" descr="Washington State Department of Health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35860" y="5352117"/>
            <a:ext cx="2661419" cy="883125"/>
          </a:xfrm>
          <a:prstGeom prst="rect">
            <a:avLst/>
          </a:prstGeom>
        </p:spPr>
      </p:pic>
      <p:sp>
        <p:nvSpPr>
          <p:cNvPr id="9" name="Text Placeholder 9"/>
          <p:cNvSpPr>
            <a:spLocks noGrp="1"/>
          </p:cNvSpPr>
          <p:nvPr>
            <p:ph type="body" sz="quarter" idx="11" hasCustomPrompt="1"/>
          </p:nvPr>
        </p:nvSpPr>
        <p:spPr>
          <a:xfrm>
            <a:off x="4433455" y="5897171"/>
            <a:ext cx="6483511" cy="472352"/>
          </a:xfrm>
        </p:spPr>
        <p:txBody>
          <a:bodyPr>
            <a:normAutofit/>
          </a:bodyPr>
          <a:lstStyle>
            <a:lvl1pPr marL="0" indent="0">
              <a:lnSpc>
                <a:spcPct val="100000"/>
              </a:lnSpc>
              <a:spcBef>
                <a:spcPts val="0"/>
              </a:spcBef>
              <a:buNone/>
              <a:defRPr sz="2000" cap="none" baseline="0">
                <a:solidFill>
                  <a:schemeClr val="tx1"/>
                </a:solidFill>
              </a:defRPr>
            </a:lvl1pPr>
          </a:lstStyle>
          <a:p>
            <a:pPr lvl="0"/>
            <a:r>
              <a:rPr lang="en-US"/>
              <a:t>Office/Program</a:t>
            </a:r>
          </a:p>
        </p:txBody>
      </p:sp>
      <p:pic>
        <p:nvPicPr>
          <p:cNvPr id="10" name="Picture 9" descr="photo illustration of the hands of different races and genders of people raised in the air against a white background"/>
          <p:cNvPicPr>
            <a:picLocks noChangeAspect="1"/>
          </p:cNvPicPr>
          <p:nvPr userDrawn="1"/>
        </p:nvPicPr>
        <p:blipFill rotWithShape="1">
          <a:blip r:embed="rId3" cstate="print">
            <a:extLst>
              <a:ext uri="{28A0092B-C50C-407E-A947-70E740481C1C}">
                <a14:useLocalDpi xmlns:a14="http://schemas.microsoft.com/office/drawing/2010/main" val="0"/>
              </a:ext>
            </a:extLst>
          </a:blip>
          <a:srcRect t="14612"/>
          <a:stretch/>
        </p:blipFill>
        <p:spPr>
          <a:xfrm>
            <a:off x="0" y="0"/>
            <a:ext cx="12192000" cy="4591050"/>
          </a:xfrm>
          <a:prstGeom prst="rect">
            <a:avLst/>
          </a:prstGeom>
        </p:spPr>
      </p:pic>
      <p:sp>
        <p:nvSpPr>
          <p:cNvPr id="4" name="Title 3"/>
          <p:cNvSpPr>
            <a:spLocks noGrp="1"/>
          </p:cNvSpPr>
          <p:nvPr>
            <p:ph type="title" hasCustomPrompt="1"/>
          </p:nvPr>
        </p:nvSpPr>
        <p:spPr>
          <a:xfrm>
            <a:off x="4433455" y="5479577"/>
            <a:ext cx="6483511" cy="417595"/>
          </a:xfrm>
        </p:spPr>
        <p:txBody>
          <a:bodyPr>
            <a:noAutofit/>
          </a:bodyPr>
          <a:lstStyle>
            <a:lvl1pPr>
              <a:defRPr sz="3000" cap="all" baseline="0"/>
            </a:lvl1pPr>
          </a:lstStyle>
          <a:p>
            <a:pPr lvl="0"/>
            <a:r>
              <a:rPr lang="en-US"/>
              <a:t>PRESENTATION TITLE</a:t>
            </a:r>
          </a:p>
        </p:txBody>
      </p:sp>
    </p:spTree>
    <p:extLst>
      <p:ext uri="{BB962C8B-B14F-4D97-AF65-F5344CB8AC3E}">
        <p14:creationId xmlns:p14="http://schemas.microsoft.com/office/powerpoint/2010/main" val="33645742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resentation Title Slide Add Photo">
    <p:spTree>
      <p:nvGrpSpPr>
        <p:cNvPr id="1" name=""/>
        <p:cNvGrpSpPr/>
        <p:nvPr/>
      </p:nvGrpSpPr>
      <p:grpSpPr>
        <a:xfrm>
          <a:off x="0" y="0"/>
          <a:ext cx="0" cy="0"/>
          <a:chOff x="0" y="0"/>
          <a:chExt cx="0" cy="0"/>
        </a:xfrm>
      </p:grpSpPr>
      <p:sp>
        <p:nvSpPr>
          <p:cNvPr id="18" name="Picture Placeholder 17"/>
          <p:cNvSpPr>
            <a:spLocks noGrp="1"/>
          </p:cNvSpPr>
          <p:nvPr>
            <p:ph type="pic" sz="quarter" idx="11"/>
          </p:nvPr>
        </p:nvSpPr>
        <p:spPr>
          <a:xfrm>
            <a:off x="0" y="0"/>
            <a:ext cx="12192000" cy="4572000"/>
          </a:xfrm>
          <a:effectLst/>
        </p:spPr>
        <p:txBody>
          <a:bodyPr/>
          <a:lstStyle>
            <a:lvl1pPr marL="0" indent="0">
              <a:buNone/>
              <a:defRPr>
                <a:solidFill>
                  <a:schemeClr val="tx1">
                    <a:lumMod val="65000"/>
                    <a:lumOff val="35000"/>
                  </a:schemeClr>
                </a:solidFill>
                <a:latin typeface="+mn-lt"/>
              </a:defRPr>
            </a:lvl1pPr>
          </a:lstStyle>
          <a:p>
            <a:r>
              <a:rPr lang="en-US"/>
              <a:t>Click icon to add picture</a:t>
            </a:r>
          </a:p>
        </p:txBody>
      </p:sp>
      <p:pic>
        <p:nvPicPr>
          <p:cNvPr id="6" name="Picture 5" descr="Washington State Department of Health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35860" y="5352117"/>
            <a:ext cx="2661419" cy="883125"/>
          </a:xfrm>
          <a:prstGeom prst="rect">
            <a:avLst/>
          </a:prstGeom>
        </p:spPr>
      </p:pic>
      <p:sp>
        <p:nvSpPr>
          <p:cNvPr id="9" name="Text Placeholder 9"/>
          <p:cNvSpPr>
            <a:spLocks noGrp="1"/>
          </p:cNvSpPr>
          <p:nvPr>
            <p:ph type="body" sz="quarter" idx="12" hasCustomPrompt="1"/>
          </p:nvPr>
        </p:nvSpPr>
        <p:spPr>
          <a:xfrm>
            <a:off x="4433455" y="5897171"/>
            <a:ext cx="6483511" cy="472352"/>
          </a:xfrm>
        </p:spPr>
        <p:txBody>
          <a:bodyPr>
            <a:normAutofit/>
          </a:bodyPr>
          <a:lstStyle>
            <a:lvl1pPr marL="0" indent="0">
              <a:lnSpc>
                <a:spcPct val="100000"/>
              </a:lnSpc>
              <a:spcBef>
                <a:spcPts val="0"/>
              </a:spcBef>
              <a:buNone/>
              <a:defRPr sz="2000" cap="none" baseline="0">
                <a:solidFill>
                  <a:schemeClr val="tx1"/>
                </a:solidFill>
              </a:defRPr>
            </a:lvl1pPr>
          </a:lstStyle>
          <a:p>
            <a:pPr lvl="0"/>
            <a:r>
              <a:rPr lang="en-US"/>
              <a:t>Office/Program</a:t>
            </a:r>
          </a:p>
        </p:txBody>
      </p:sp>
      <p:sp>
        <p:nvSpPr>
          <p:cNvPr id="10" name="Title 3"/>
          <p:cNvSpPr>
            <a:spLocks noGrp="1"/>
          </p:cNvSpPr>
          <p:nvPr>
            <p:ph type="title" hasCustomPrompt="1"/>
          </p:nvPr>
        </p:nvSpPr>
        <p:spPr>
          <a:xfrm>
            <a:off x="4433455" y="5479577"/>
            <a:ext cx="6483511" cy="417595"/>
          </a:xfrm>
        </p:spPr>
        <p:txBody>
          <a:bodyPr>
            <a:noAutofit/>
          </a:bodyPr>
          <a:lstStyle>
            <a:lvl1pPr>
              <a:defRPr sz="3000" cap="all" baseline="0"/>
            </a:lvl1pPr>
          </a:lstStyle>
          <a:p>
            <a:pPr lvl="0"/>
            <a:r>
              <a:rPr lang="en-US"/>
              <a:t>PRESENTATION TITLE</a:t>
            </a:r>
          </a:p>
        </p:txBody>
      </p:sp>
    </p:spTree>
    <p:extLst>
      <p:ext uri="{BB962C8B-B14F-4D97-AF65-F5344CB8AC3E}">
        <p14:creationId xmlns:p14="http://schemas.microsoft.com/office/powerpoint/2010/main" val="360305082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Seattle Presentation Title Slide">
    <p:spTree>
      <p:nvGrpSpPr>
        <p:cNvPr id="1" name=""/>
        <p:cNvGrpSpPr/>
        <p:nvPr/>
      </p:nvGrpSpPr>
      <p:grpSpPr>
        <a:xfrm>
          <a:off x="0" y="0"/>
          <a:ext cx="0" cy="0"/>
          <a:chOff x="0" y="0"/>
          <a:chExt cx="0" cy="0"/>
        </a:xfrm>
      </p:grpSpPr>
      <p:pic>
        <p:nvPicPr>
          <p:cNvPr id="7" name="Picture 6" descr="Photo of the Seattle skyline with Space Needle in foreground and Mount Rainier in the background."/>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0" y="1"/>
            <a:ext cx="12192000" cy="4572000"/>
          </a:xfrm>
          <a:prstGeom prst="rect">
            <a:avLst/>
          </a:prstGeom>
          <a:effectLst/>
        </p:spPr>
      </p:pic>
      <p:pic>
        <p:nvPicPr>
          <p:cNvPr id="6" name="Picture 5" descr="Washington State Department of Health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35860" y="5352117"/>
            <a:ext cx="2661419" cy="883125"/>
          </a:xfrm>
          <a:prstGeom prst="rect">
            <a:avLst/>
          </a:prstGeom>
        </p:spPr>
      </p:pic>
      <p:sp>
        <p:nvSpPr>
          <p:cNvPr id="11" name="Text Placeholder 9"/>
          <p:cNvSpPr>
            <a:spLocks noGrp="1"/>
          </p:cNvSpPr>
          <p:nvPr>
            <p:ph type="body" sz="quarter" idx="11" hasCustomPrompt="1"/>
          </p:nvPr>
        </p:nvSpPr>
        <p:spPr>
          <a:xfrm>
            <a:off x="4433455" y="5897171"/>
            <a:ext cx="6483511" cy="472352"/>
          </a:xfrm>
        </p:spPr>
        <p:txBody>
          <a:bodyPr>
            <a:normAutofit/>
          </a:bodyPr>
          <a:lstStyle>
            <a:lvl1pPr marL="0" indent="0">
              <a:lnSpc>
                <a:spcPct val="100000"/>
              </a:lnSpc>
              <a:spcBef>
                <a:spcPts val="0"/>
              </a:spcBef>
              <a:buNone/>
              <a:defRPr sz="2000" cap="none" baseline="0">
                <a:solidFill>
                  <a:schemeClr val="tx1"/>
                </a:solidFill>
              </a:defRPr>
            </a:lvl1pPr>
          </a:lstStyle>
          <a:p>
            <a:pPr lvl="0"/>
            <a:r>
              <a:rPr lang="en-US"/>
              <a:t>Office/Program</a:t>
            </a:r>
          </a:p>
        </p:txBody>
      </p:sp>
      <p:sp>
        <p:nvSpPr>
          <p:cNvPr id="12" name="Title 3"/>
          <p:cNvSpPr>
            <a:spLocks noGrp="1"/>
          </p:cNvSpPr>
          <p:nvPr>
            <p:ph type="title" hasCustomPrompt="1"/>
          </p:nvPr>
        </p:nvSpPr>
        <p:spPr>
          <a:xfrm>
            <a:off x="4433455" y="5479577"/>
            <a:ext cx="6483511" cy="417595"/>
          </a:xfrm>
        </p:spPr>
        <p:txBody>
          <a:bodyPr>
            <a:noAutofit/>
          </a:bodyPr>
          <a:lstStyle>
            <a:lvl1pPr>
              <a:defRPr sz="3000" cap="all" baseline="0"/>
            </a:lvl1pPr>
          </a:lstStyle>
          <a:p>
            <a:pPr lvl="0"/>
            <a:r>
              <a:rPr lang="en-US"/>
              <a:t>PRESENTATION TITLE</a:t>
            </a:r>
          </a:p>
        </p:txBody>
      </p:sp>
    </p:spTree>
    <p:extLst>
      <p:ext uri="{BB962C8B-B14F-4D97-AF65-F5344CB8AC3E}">
        <p14:creationId xmlns:p14="http://schemas.microsoft.com/office/powerpoint/2010/main" val="197648294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Urban Presentation Title Slide">
    <p:spTree>
      <p:nvGrpSpPr>
        <p:cNvPr id="1" name=""/>
        <p:cNvGrpSpPr/>
        <p:nvPr/>
      </p:nvGrpSpPr>
      <p:grpSpPr>
        <a:xfrm>
          <a:off x="0" y="0"/>
          <a:ext cx="0" cy="0"/>
          <a:chOff x="0" y="0"/>
          <a:chExt cx="0" cy="0"/>
        </a:xfrm>
      </p:grpSpPr>
      <p:pic>
        <p:nvPicPr>
          <p:cNvPr id="9" name="Picture 8" descr="photo of downtown Spokane with Spokane River in forefront"/>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0" y="0"/>
            <a:ext cx="12200525" cy="4571998"/>
          </a:xfrm>
          <a:prstGeom prst="rect">
            <a:avLst/>
          </a:prstGeom>
          <a:effectLst/>
        </p:spPr>
      </p:pic>
      <p:pic>
        <p:nvPicPr>
          <p:cNvPr id="6" name="Picture 5" descr="Washington State Department of Health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35860" y="5352117"/>
            <a:ext cx="2661419" cy="883125"/>
          </a:xfrm>
          <a:prstGeom prst="rect">
            <a:avLst/>
          </a:prstGeom>
        </p:spPr>
      </p:pic>
      <p:sp>
        <p:nvSpPr>
          <p:cNvPr id="12" name="Text Placeholder 9"/>
          <p:cNvSpPr>
            <a:spLocks noGrp="1"/>
          </p:cNvSpPr>
          <p:nvPr>
            <p:ph type="body" sz="quarter" idx="11" hasCustomPrompt="1"/>
          </p:nvPr>
        </p:nvSpPr>
        <p:spPr>
          <a:xfrm>
            <a:off x="4433455" y="5897171"/>
            <a:ext cx="6483511" cy="472352"/>
          </a:xfrm>
        </p:spPr>
        <p:txBody>
          <a:bodyPr>
            <a:normAutofit/>
          </a:bodyPr>
          <a:lstStyle>
            <a:lvl1pPr marL="0" indent="0">
              <a:lnSpc>
                <a:spcPct val="100000"/>
              </a:lnSpc>
              <a:spcBef>
                <a:spcPts val="0"/>
              </a:spcBef>
              <a:buNone/>
              <a:defRPr sz="2000" cap="none" baseline="0">
                <a:solidFill>
                  <a:schemeClr val="tx1"/>
                </a:solidFill>
              </a:defRPr>
            </a:lvl1pPr>
          </a:lstStyle>
          <a:p>
            <a:pPr lvl="0"/>
            <a:r>
              <a:rPr lang="en-US"/>
              <a:t>Office/Program</a:t>
            </a:r>
          </a:p>
        </p:txBody>
      </p:sp>
      <p:sp>
        <p:nvSpPr>
          <p:cNvPr id="13" name="Title 3"/>
          <p:cNvSpPr>
            <a:spLocks noGrp="1"/>
          </p:cNvSpPr>
          <p:nvPr>
            <p:ph type="title" hasCustomPrompt="1"/>
          </p:nvPr>
        </p:nvSpPr>
        <p:spPr>
          <a:xfrm>
            <a:off x="4433455" y="5479577"/>
            <a:ext cx="6483511" cy="417595"/>
          </a:xfrm>
        </p:spPr>
        <p:txBody>
          <a:bodyPr>
            <a:noAutofit/>
          </a:bodyPr>
          <a:lstStyle>
            <a:lvl1pPr>
              <a:defRPr sz="3000" cap="all" baseline="0"/>
            </a:lvl1pPr>
          </a:lstStyle>
          <a:p>
            <a:pPr lvl="0"/>
            <a:r>
              <a:rPr lang="en-US"/>
              <a:t>PRESENTATION TITLE</a:t>
            </a:r>
          </a:p>
        </p:txBody>
      </p:sp>
    </p:spTree>
    <p:extLst>
      <p:ext uri="{BB962C8B-B14F-4D97-AF65-F5344CB8AC3E}">
        <p14:creationId xmlns:p14="http://schemas.microsoft.com/office/powerpoint/2010/main" val="278484995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Werstern WA Presentation Title Slide">
    <p:spTree>
      <p:nvGrpSpPr>
        <p:cNvPr id="1" name=""/>
        <p:cNvGrpSpPr/>
        <p:nvPr/>
      </p:nvGrpSpPr>
      <p:grpSpPr>
        <a:xfrm>
          <a:off x="0" y="0"/>
          <a:ext cx="0" cy="0"/>
          <a:chOff x="0" y="0"/>
          <a:chExt cx="0" cy="0"/>
        </a:xfrm>
      </p:grpSpPr>
      <p:pic>
        <p:nvPicPr>
          <p:cNvPr id="9" name="Picture 8" descr="photo of a boat navigating around a couple of islands in the Puget Sound"/>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1" y="0"/>
            <a:ext cx="12192000" cy="4572000"/>
          </a:xfrm>
          <a:prstGeom prst="rect">
            <a:avLst/>
          </a:prstGeom>
          <a:effectLst/>
        </p:spPr>
      </p:pic>
      <p:pic>
        <p:nvPicPr>
          <p:cNvPr id="6" name="Picture 5" descr="Washington State Department of Health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35860" y="5352117"/>
            <a:ext cx="2661419" cy="883125"/>
          </a:xfrm>
          <a:prstGeom prst="rect">
            <a:avLst/>
          </a:prstGeom>
        </p:spPr>
      </p:pic>
      <p:sp>
        <p:nvSpPr>
          <p:cNvPr id="10" name="Text Placeholder 9"/>
          <p:cNvSpPr>
            <a:spLocks noGrp="1"/>
          </p:cNvSpPr>
          <p:nvPr>
            <p:ph type="body" sz="quarter" idx="11" hasCustomPrompt="1"/>
          </p:nvPr>
        </p:nvSpPr>
        <p:spPr>
          <a:xfrm>
            <a:off x="4433455" y="5897171"/>
            <a:ext cx="6483511" cy="472352"/>
          </a:xfrm>
        </p:spPr>
        <p:txBody>
          <a:bodyPr>
            <a:normAutofit/>
          </a:bodyPr>
          <a:lstStyle>
            <a:lvl1pPr marL="0" indent="0">
              <a:lnSpc>
                <a:spcPct val="100000"/>
              </a:lnSpc>
              <a:spcBef>
                <a:spcPts val="0"/>
              </a:spcBef>
              <a:buNone/>
              <a:defRPr sz="2000" cap="none" baseline="0">
                <a:solidFill>
                  <a:schemeClr val="tx1"/>
                </a:solidFill>
              </a:defRPr>
            </a:lvl1pPr>
          </a:lstStyle>
          <a:p>
            <a:pPr lvl="0"/>
            <a:r>
              <a:rPr lang="en-US"/>
              <a:t>Office/Program</a:t>
            </a:r>
          </a:p>
        </p:txBody>
      </p:sp>
      <p:sp>
        <p:nvSpPr>
          <p:cNvPr id="12" name="Title 3"/>
          <p:cNvSpPr>
            <a:spLocks noGrp="1"/>
          </p:cNvSpPr>
          <p:nvPr>
            <p:ph type="title" hasCustomPrompt="1"/>
          </p:nvPr>
        </p:nvSpPr>
        <p:spPr>
          <a:xfrm>
            <a:off x="4433455" y="5479577"/>
            <a:ext cx="6483511" cy="417595"/>
          </a:xfrm>
        </p:spPr>
        <p:txBody>
          <a:bodyPr>
            <a:noAutofit/>
          </a:bodyPr>
          <a:lstStyle>
            <a:lvl1pPr>
              <a:defRPr sz="3000" cap="all" baseline="0"/>
            </a:lvl1pPr>
          </a:lstStyle>
          <a:p>
            <a:pPr lvl="0"/>
            <a:r>
              <a:rPr lang="en-US"/>
              <a:t>PRESENTATION TITLE</a:t>
            </a:r>
          </a:p>
        </p:txBody>
      </p:sp>
    </p:spTree>
    <p:extLst>
      <p:ext uri="{BB962C8B-B14F-4D97-AF65-F5344CB8AC3E}">
        <p14:creationId xmlns:p14="http://schemas.microsoft.com/office/powerpoint/2010/main" val="377578054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Green WA Presentation Title Slide">
    <p:spTree>
      <p:nvGrpSpPr>
        <p:cNvPr id="1" name=""/>
        <p:cNvGrpSpPr/>
        <p:nvPr/>
      </p:nvGrpSpPr>
      <p:grpSpPr>
        <a:xfrm>
          <a:off x="0" y="0"/>
          <a:ext cx="0" cy="0"/>
          <a:chOff x="0" y="0"/>
          <a:chExt cx="0" cy="0"/>
        </a:xfrm>
      </p:grpSpPr>
      <p:pic>
        <p:nvPicPr>
          <p:cNvPr id="9" name="Picture 8" descr="view from high above Diablo Lake in the Northern Cascades mountain range"/>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8525" y="1"/>
            <a:ext cx="12200525" cy="4572000"/>
          </a:xfrm>
          <a:prstGeom prst="rect">
            <a:avLst/>
          </a:prstGeom>
          <a:effectLst/>
        </p:spPr>
      </p:pic>
      <p:pic>
        <p:nvPicPr>
          <p:cNvPr id="6" name="Picture 5" descr="Washington State Department of Health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35860" y="5352117"/>
            <a:ext cx="2661419" cy="883125"/>
          </a:xfrm>
          <a:prstGeom prst="rect">
            <a:avLst/>
          </a:prstGeom>
        </p:spPr>
      </p:pic>
      <p:sp>
        <p:nvSpPr>
          <p:cNvPr id="11" name="Text Placeholder 9"/>
          <p:cNvSpPr>
            <a:spLocks noGrp="1"/>
          </p:cNvSpPr>
          <p:nvPr>
            <p:ph type="body" sz="quarter" idx="11" hasCustomPrompt="1"/>
          </p:nvPr>
        </p:nvSpPr>
        <p:spPr>
          <a:xfrm>
            <a:off x="4433455" y="5897171"/>
            <a:ext cx="6483511" cy="472352"/>
          </a:xfrm>
        </p:spPr>
        <p:txBody>
          <a:bodyPr>
            <a:normAutofit/>
          </a:bodyPr>
          <a:lstStyle>
            <a:lvl1pPr marL="0" indent="0">
              <a:lnSpc>
                <a:spcPct val="100000"/>
              </a:lnSpc>
              <a:spcBef>
                <a:spcPts val="0"/>
              </a:spcBef>
              <a:buNone/>
              <a:defRPr sz="2000" cap="none" baseline="0">
                <a:solidFill>
                  <a:schemeClr val="tx1"/>
                </a:solidFill>
              </a:defRPr>
            </a:lvl1pPr>
          </a:lstStyle>
          <a:p>
            <a:pPr lvl="0"/>
            <a:r>
              <a:rPr lang="en-US"/>
              <a:t>Office/Program</a:t>
            </a:r>
          </a:p>
        </p:txBody>
      </p:sp>
      <p:sp>
        <p:nvSpPr>
          <p:cNvPr id="12" name="Title 3"/>
          <p:cNvSpPr>
            <a:spLocks noGrp="1"/>
          </p:cNvSpPr>
          <p:nvPr>
            <p:ph type="title" hasCustomPrompt="1"/>
          </p:nvPr>
        </p:nvSpPr>
        <p:spPr>
          <a:xfrm>
            <a:off x="4433455" y="5479577"/>
            <a:ext cx="6483511" cy="417595"/>
          </a:xfrm>
        </p:spPr>
        <p:txBody>
          <a:bodyPr>
            <a:noAutofit/>
          </a:bodyPr>
          <a:lstStyle>
            <a:lvl1pPr>
              <a:defRPr sz="3000" cap="all" baseline="0"/>
            </a:lvl1pPr>
          </a:lstStyle>
          <a:p>
            <a:pPr lvl="0"/>
            <a:r>
              <a:rPr lang="en-US"/>
              <a:t>PRESENTATION TITLE</a:t>
            </a:r>
          </a:p>
        </p:txBody>
      </p:sp>
    </p:spTree>
    <p:extLst>
      <p:ext uri="{BB962C8B-B14F-4D97-AF65-F5344CB8AC3E}">
        <p14:creationId xmlns:p14="http://schemas.microsoft.com/office/powerpoint/2010/main" val="243706836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Eastern WA Presentation Title Slide">
    <p:spTree>
      <p:nvGrpSpPr>
        <p:cNvPr id="1" name=""/>
        <p:cNvGrpSpPr/>
        <p:nvPr/>
      </p:nvGrpSpPr>
      <p:grpSpPr>
        <a:xfrm>
          <a:off x="0" y="0"/>
          <a:ext cx="0" cy="0"/>
          <a:chOff x="0" y="0"/>
          <a:chExt cx="0" cy="0"/>
        </a:xfrm>
      </p:grpSpPr>
      <p:pic>
        <p:nvPicPr>
          <p:cNvPr id="9" name="Picture 8" descr="Aerial view of the Palouse in Northeast Washington"/>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1" y="0"/>
            <a:ext cx="12192001" cy="4572000"/>
          </a:xfrm>
          <a:prstGeom prst="rect">
            <a:avLst/>
          </a:prstGeom>
          <a:effectLst/>
        </p:spPr>
      </p:pic>
      <p:pic>
        <p:nvPicPr>
          <p:cNvPr id="6" name="Picture 5" descr="Washington State Department of Health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35860" y="5352117"/>
            <a:ext cx="2661419" cy="883125"/>
          </a:xfrm>
          <a:prstGeom prst="rect">
            <a:avLst/>
          </a:prstGeom>
        </p:spPr>
      </p:pic>
      <p:sp>
        <p:nvSpPr>
          <p:cNvPr id="13" name="Text Placeholder 9"/>
          <p:cNvSpPr>
            <a:spLocks noGrp="1"/>
          </p:cNvSpPr>
          <p:nvPr>
            <p:ph type="body" sz="quarter" idx="11" hasCustomPrompt="1"/>
          </p:nvPr>
        </p:nvSpPr>
        <p:spPr>
          <a:xfrm>
            <a:off x="4433455" y="5897171"/>
            <a:ext cx="6483511" cy="472352"/>
          </a:xfrm>
        </p:spPr>
        <p:txBody>
          <a:bodyPr>
            <a:normAutofit/>
          </a:bodyPr>
          <a:lstStyle>
            <a:lvl1pPr marL="0" indent="0">
              <a:lnSpc>
                <a:spcPct val="100000"/>
              </a:lnSpc>
              <a:spcBef>
                <a:spcPts val="0"/>
              </a:spcBef>
              <a:buNone/>
              <a:defRPr sz="2000" cap="none" baseline="0">
                <a:solidFill>
                  <a:schemeClr val="tx1"/>
                </a:solidFill>
              </a:defRPr>
            </a:lvl1pPr>
          </a:lstStyle>
          <a:p>
            <a:pPr lvl="0"/>
            <a:r>
              <a:rPr lang="en-US"/>
              <a:t>Office/Program</a:t>
            </a:r>
          </a:p>
        </p:txBody>
      </p:sp>
      <p:sp>
        <p:nvSpPr>
          <p:cNvPr id="14" name="Title 3"/>
          <p:cNvSpPr>
            <a:spLocks noGrp="1"/>
          </p:cNvSpPr>
          <p:nvPr>
            <p:ph type="title" hasCustomPrompt="1"/>
          </p:nvPr>
        </p:nvSpPr>
        <p:spPr>
          <a:xfrm>
            <a:off x="4433455" y="5479577"/>
            <a:ext cx="6483511" cy="417595"/>
          </a:xfrm>
        </p:spPr>
        <p:txBody>
          <a:bodyPr>
            <a:noAutofit/>
          </a:bodyPr>
          <a:lstStyle>
            <a:lvl1pPr>
              <a:defRPr sz="3000" cap="all" baseline="0"/>
            </a:lvl1pPr>
          </a:lstStyle>
          <a:p>
            <a:pPr lvl="0"/>
            <a:r>
              <a:rPr lang="en-US"/>
              <a:t>PRESENTATION TITLE</a:t>
            </a:r>
          </a:p>
        </p:txBody>
      </p:sp>
    </p:spTree>
    <p:extLst>
      <p:ext uri="{BB962C8B-B14F-4D97-AF65-F5344CB8AC3E}">
        <p14:creationId xmlns:p14="http://schemas.microsoft.com/office/powerpoint/2010/main" val="98789308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Pattern Presentation Title Slide">
    <p:spTree>
      <p:nvGrpSpPr>
        <p:cNvPr id="1" name=""/>
        <p:cNvGrpSpPr/>
        <p:nvPr/>
      </p:nvGrpSpPr>
      <p:grpSpPr>
        <a:xfrm>
          <a:off x="0" y="0"/>
          <a:ext cx="0" cy="0"/>
          <a:chOff x="0" y="0"/>
          <a:chExt cx="0" cy="0"/>
        </a:xfrm>
      </p:grpSpPr>
      <p:pic>
        <p:nvPicPr>
          <p:cNvPr id="11" name="Picture 10" descr="decorative green box with abstract white lines running across it"/>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1" y="-1"/>
            <a:ext cx="12192001" cy="4572001"/>
          </a:xfrm>
          <a:prstGeom prst="rect">
            <a:avLst/>
          </a:prstGeom>
          <a:effectLst/>
        </p:spPr>
      </p:pic>
      <p:pic>
        <p:nvPicPr>
          <p:cNvPr id="6" name="Picture 5" descr="Washington State Department of Health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35860" y="5352117"/>
            <a:ext cx="2661419" cy="883125"/>
          </a:xfrm>
          <a:prstGeom prst="rect">
            <a:avLst/>
          </a:prstGeom>
        </p:spPr>
      </p:pic>
      <p:sp>
        <p:nvSpPr>
          <p:cNvPr id="9" name="Text Placeholder 9"/>
          <p:cNvSpPr>
            <a:spLocks noGrp="1"/>
          </p:cNvSpPr>
          <p:nvPr>
            <p:ph type="body" sz="quarter" idx="11" hasCustomPrompt="1"/>
          </p:nvPr>
        </p:nvSpPr>
        <p:spPr>
          <a:xfrm>
            <a:off x="4433455" y="5897171"/>
            <a:ext cx="6483511" cy="472352"/>
          </a:xfrm>
        </p:spPr>
        <p:txBody>
          <a:bodyPr>
            <a:normAutofit/>
          </a:bodyPr>
          <a:lstStyle>
            <a:lvl1pPr marL="0" indent="0">
              <a:lnSpc>
                <a:spcPct val="100000"/>
              </a:lnSpc>
              <a:spcBef>
                <a:spcPts val="0"/>
              </a:spcBef>
              <a:buNone/>
              <a:defRPr sz="2000" cap="none" baseline="0">
                <a:solidFill>
                  <a:schemeClr val="tx1"/>
                </a:solidFill>
              </a:defRPr>
            </a:lvl1pPr>
          </a:lstStyle>
          <a:p>
            <a:pPr lvl="0"/>
            <a:r>
              <a:rPr lang="en-US"/>
              <a:t>Office/Program</a:t>
            </a:r>
          </a:p>
        </p:txBody>
      </p:sp>
      <p:sp>
        <p:nvSpPr>
          <p:cNvPr id="12" name="Title 3"/>
          <p:cNvSpPr>
            <a:spLocks noGrp="1"/>
          </p:cNvSpPr>
          <p:nvPr>
            <p:ph type="title" hasCustomPrompt="1"/>
          </p:nvPr>
        </p:nvSpPr>
        <p:spPr>
          <a:xfrm>
            <a:off x="4433455" y="5479577"/>
            <a:ext cx="6483511" cy="417595"/>
          </a:xfrm>
        </p:spPr>
        <p:txBody>
          <a:bodyPr>
            <a:noAutofit/>
          </a:bodyPr>
          <a:lstStyle>
            <a:lvl1pPr>
              <a:defRPr sz="3000" cap="all" baseline="0"/>
            </a:lvl1pPr>
          </a:lstStyle>
          <a:p>
            <a:pPr lvl="0"/>
            <a:r>
              <a:rPr lang="en-US"/>
              <a:t>PRESENTATION TITLE</a:t>
            </a:r>
          </a:p>
        </p:txBody>
      </p:sp>
    </p:spTree>
    <p:extLst>
      <p:ext uri="{BB962C8B-B14F-4D97-AF65-F5344CB8AC3E}">
        <p14:creationId xmlns:p14="http://schemas.microsoft.com/office/powerpoint/2010/main" val="2259974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Presentation Title Slide Add Photo">
    <p:spTree>
      <p:nvGrpSpPr>
        <p:cNvPr id="1" name=""/>
        <p:cNvGrpSpPr/>
        <p:nvPr/>
      </p:nvGrpSpPr>
      <p:grpSpPr>
        <a:xfrm>
          <a:off x="0" y="0"/>
          <a:ext cx="0" cy="0"/>
          <a:chOff x="0" y="0"/>
          <a:chExt cx="0" cy="0"/>
        </a:xfrm>
      </p:grpSpPr>
      <p:sp>
        <p:nvSpPr>
          <p:cNvPr id="18" name="Picture Placeholder 17"/>
          <p:cNvSpPr>
            <a:spLocks noGrp="1"/>
          </p:cNvSpPr>
          <p:nvPr>
            <p:ph type="pic" sz="quarter" idx="11"/>
          </p:nvPr>
        </p:nvSpPr>
        <p:spPr>
          <a:xfrm>
            <a:off x="0" y="0"/>
            <a:ext cx="12192000" cy="4572000"/>
          </a:xfrm>
          <a:effectLst/>
        </p:spPr>
        <p:txBody>
          <a:bodyPr/>
          <a:lstStyle>
            <a:lvl1pPr marL="0" indent="0">
              <a:buNone/>
              <a:defRPr>
                <a:solidFill>
                  <a:schemeClr val="tx1">
                    <a:lumMod val="65000"/>
                    <a:lumOff val="35000"/>
                  </a:schemeClr>
                </a:solidFill>
                <a:latin typeface="+mn-lt"/>
              </a:defRPr>
            </a:lvl1pPr>
          </a:lstStyle>
          <a:p>
            <a:r>
              <a:rPr lang="en-US"/>
              <a:t>Click icon to add picture</a:t>
            </a:r>
          </a:p>
        </p:txBody>
      </p:sp>
      <p:pic>
        <p:nvPicPr>
          <p:cNvPr id="6" name="Picture 5" descr="Washington State Department of Health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35860" y="5352117"/>
            <a:ext cx="2661419" cy="883125"/>
          </a:xfrm>
          <a:prstGeom prst="rect">
            <a:avLst/>
          </a:prstGeom>
        </p:spPr>
      </p:pic>
      <p:sp>
        <p:nvSpPr>
          <p:cNvPr id="9" name="Text Placeholder 9"/>
          <p:cNvSpPr>
            <a:spLocks noGrp="1"/>
          </p:cNvSpPr>
          <p:nvPr>
            <p:ph type="body" sz="quarter" idx="12" hasCustomPrompt="1"/>
          </p:nvPr>
        </p:nvSpPr>
        <p:spPr>
          <a:xfrm>
            <a:off x="4433455" y="5897171"/>
            <a:ext cx="6483511" cy="472352"/>
          </a:xfrm>
        </p:spPr>
        <p:txBody>
          <a:bodyPr>
            <a:normAutofit/>
          </a:bodyPr>
          <a:lstStyle>
            <a:lvl1pPr marL="0" indent="0">
              <a:lnSpc>
                <a:spcPct val="100000"/>
              </a:lnSpc>
              <a:spcBef>
                <a:spcPts val="0"/>
              </a:spcBef>
              <a:buNone/>
              <a:defRPr sz="2000" cap="none" baseline="0">
                <a:solidFill>
                  <a:schemeClr val="tx1"/>
                </a:solidFill>
              </a:defRPr>
            </a:lvl1pPr>
          </a:lstStyle>
          <a:p>
            <a:pPr lvl="0"/>
            <a:r>
              <a:rPr lang="en-US"/>
              <a:t>Office/Program</a:t>
            </a:r>
          </a:p>
        </p:txBody>
      </p:sp>
      <p:sp>
        <p:nvSpPr>
          <p:cNvPr id="10" name="Title 3"/>
          <p:cNvSpPr>
            <a:spLocks noGrp="1"/>
          </p:cNvSpPr>
          <p:nvPr>
            <p:ph type="title" hasCustomPrompt="1"/>
          </p:nvPr>
        </p:nvSpPr>
        <p:spPr>
          <a:xfrm>
            <a:off x="4433455" y="5479577"/>
            <a:ext cx="6483511" cy="417595"/>
          </a:xfrm>
        </p:spPr>
        <p:txBody>
          <a:bodyPr>
            <a:noAutofit/>
          </a:bodyPr>
          <a:lstStyle>
            <a:lvl1pPr>
              <a:defRPr sz="3000" cap="all" baseline="0"/>
            </a:lvl1pPr>
          </a:lstStyle>
          <a:p>
            <a:pPr lvl="0"/>
            <a:r>
              <a:rPr lang="en-US"/>
              <a:t>PRESENTATION TITLE</a:t>
            </a:r>
          </a:p>
        </p:txBody>
      </p:sp>
    </p:spTree>
    <p:extLst>
      <p:ext uri="{BB962C8B-B14F-4D97-AF65-F5344CB8AC3E}">
        <p14:creationId xmlns:p14="http://schemas.microsoft.com/office/powerpoint/2010/main" val="131863308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Subtitle Slide 1">
    <p:spTree>
      <p:nvGrpSpPr>
        <p:cNvPr id="1" name=""/>
        <p:cNvGrpSpPr/>
        <p:nvPr/>
      </p:nvGrpSpPr>
      <p:grpSpPr>
        <a:xfrm>
          <a:off x="0" y="0"/>
          <a:ext cx="0" cy="0"/>
          <a:chOff x="0" y="0"/>
          <a:chExt cx="0" cy="0"/>
        </a:xfrm>
      </p:grpSpPr>
      <p:sp>
        <p:nvSpPr>
          <p:cNvPr id="20" name="Picture Placeholder 19"/>
          <p:cNvSpPr>
            <a:spLocks noGrp="1"/>
          </p:cNvSpPr>
          <p:nvPr>
            <p:ph type="pic" sz="quarter" idx="14"/>
          </p:nvPr>
        </p:nvSpPr>
        <p:spPr>
          <a:xfrm>
            <a:off x="6544734" y="2239963"/>
            <a:ext cx="3297767" cy="2487612"/>
          </a:xfrm>
          <a:effectLst/>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18" name="Picture Placeholder 17"/>
          <p:cNvSpPr>
            <a:spLocks noGrp="1"/>
          </p:cNvSpPr>
          <p:nvPr>
            <p:ph type="pic" sz="quarter" idx="13"/>
          </p:nvPr>
        </p:nvSpPr>
        <p:spPr>
          <a:xfrm>
            <a:off x="2423585" y="2239963"/>
            <a:ext cx="3312583" cy="2487612"/>
          </a:xfrm>
          <a:effectLst/>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14" name="Text Placeholder 13"/>
          <p:cNvSpPr>
            <a:spLocks noGrp="1"/>
          </p:cNvSpPr>
          <p:nvPr>
            <p:ph type="body" sz="quarter" idx="11" hasCustomPrompt="1"/>
          </p:nvPr>
        </p:nvSpPr>
        <p:spPr>
          <a:xfrm>
            <a:off x="-11084" y="1115870"/>
            <a:ext cx="12191999" cy="350440"/>
          </a:xfrm>
        </p:spPr>
        <p:txBody>
          <a:bodyPr>
            <a:noAutofit/>
          </a:bodyPr>
          <a:lstStyle>
            <a:lvl1pPr marL="0" indent="0" algn="ctr">
              <a:buNone/>
              <a:defRPr sz="2200">
                <a:solidFill>
                  <a:schemeClr val="tx1"/>
                </a:solidFill>
              </a:defRPr>
            </a:lvl1pPr>
            <a:lvl2pPr>
              <a:defRPr sz="2000">
                <a:solidFill>
                  <a:schemeClr val="tx1">
                    <a:lumMod val="75000"/>
                    <a:lumOff val="25000"/>
                  </a:schemeClr>
                </a:solidFill>
              </a:defRPr>
            </a:lvl2pPr>
            <a:lvl3pPr>
              <a:defRPr sz="2000"/>
            </a:lvl3pPr>
            <a:lvl4pPr>
              <a:defRPr sz="2000"/>
            </a:lvl4pPr>
            <a:lvl5pPr>
              <a:defRPr sz="2000"/>
            </a:lvl5pPr>
          </a:lstStyle>
          <a:p>
            <a:pPr lvl="0"/>
            <a:r>
              <a:rPr lang="en-US"/>
              <a:t>@ location</a:t>
            </a:r>
          </a:p>
        </p:txBody>
      </p:sp>
      <p:sp>
        <p:nvSpPr>
          <p:cNvPr id="16" name="Text Placeholder 15"/>
          <p:cNvSpPr>
            <a:spLocks noGrp="1"/>
          </p:cNvSpPr>
          <p:nvPr>
            <p:ph type="body" sz="quarter" idx="12" hasCustomPrompt="1"/>
          </p:nvPr>
        </p:nvSpPr>
        <p:spPr>
          <a:xfrm>
            <a:off x="-11084" y="1539191"/>
            <a:ext cx="12191999" cy="304800"/>
          </a:xfrm>
        </p:spPr>
        <p:txBody>
          <a:bodyPr/>
          <a:lstStyle>
            <a:lvl1pPr marL="0" indent="0" algn="ctr">
              <a:buNone/>
              <a:defRPr sz="1800">
                <a:solidFill>
                  <a:schemeClr val="tx1"/>
                </a:solidFill>
              </a:defRPr>
            </a:lvl1pPr>
          </a:lstStyle>
          <a:p>
            <a:pPr lvl="0"/>
            <a:r>
              <a:rPr lang="en-US"/>
              <a:t>Date</a:t>
            </a:r>
          </a:p>
        </p:txBody>
      </p:sp>
      <p:sp>
        <p:nvSpPr>
          <p:cNvPr id="22" name="Text Placeholder 21"/>
          <p:cNvSpPr>
            <a:spLocks noGrp="1"/>
          </p:cNvSpPr>
          <p:nvPr>
            <p:ph type="body" sz="quarter" idx="15" hasCustomPrompt="1"/>
          </p:nvPr>
        </p:nvSpPr>
        <p:spPr>
          <a:xfrm>
            <a:off x="2423586" y="4968656"/>
            <a:ext cx="3312581" cy="412750"/>
          </a:xfrm>
        </p:spPr>
        <p:txBody>
          <a:bodyPr>
            <a:normAutofit/>
          </a:bodyPr>
          <a:lstStyle>
            <a:lvl1pPr marL="0" indent="0" algn="ctr">
              <a:buNone/>
              <a:defRPr sz="2200" b="1">
                <a:solidFill>
                  <a:schemeClr val="tx1"/>
                </a:solidFill>
                <a:latin typeface="+mn-lt"/>
              </a:defRPr>
            </a:lvl1pPr>
          </a:lstStyle>
          <a:p>
            <a:pPr lvl="0"/>
            <a:r>
              <a:rPr lang="en-US"/>
              <a:t>Name</a:t>
            </a:r>
          </a:p>
        </p:txBody>
      </p:sp>
      <p:sp>
        <p:nvSpPr>
          <p:cNvPr id="23" name="Text Placeholder 21"/>
          <p:cNvSpPr>
            <a:spLocks noGrp="1"/>
          </p:cNvSpPr>
          <p:nvPr>
            <p:ph type="body" sz="quarter" idx="16" hasCustomPrompt="1"/>
          </p:nvPr>
        </p:nvSpPr>
        <p:spPr>
          <a:xfrm>
            <a:off x="6535401" y="4966303"/>
            <a:ext cx="3316177" cy="412750"/>
          </a:xfrm>
        </p:spPr>
        <p:txBody>
          <a:bodyPr>
            <a:normAutofit/>
          </a:bodyPr>
          <a:lstStyle>
            <a:lvl1pPr marL="0" indent="0" algn="ctr">
              <a:buNone/>
              <a:defRPr sz="2200" b="1" i="0">
                <a:solidFill>
                  <a:schemeClr val="tx1"/>
                </a:solidFill>
                <a:latin typeface="+mn-lt"/>
              </a:defRPr>
            </a:lvl1pPr>
          </a:lstStyle>
          <a:p>
            <a:pPr lvl="0"/>
            <a:r>
              <a:rPr lang="en-US"/>
              <a:t>Name</a:t>
            </a:r>
          </a:p>
        </p:txBody>
      </p:sp>
      <p:sp>
        <p:nvSpPr>
          <p:cNvPr id="25" name="Text Placeholder 24"/>
          <p:cNvSpPr>
            <a:spLocks noGrp="1"/>
          </p:cNvSpPr>
          <p:nvPr>
            <p:ph type="body" sz="quarter" idx="17" hasCustomPrompt="1"/>
          </p:nvPr>
        </p:nvSpPr>
        <p:spPr>
          <a:xfrm>
            <a:off x="2423585" y="5402255"/>
            <a:ext cx="3312583" cy="314335"/>
          </a:xfrm>
        </p:spPr>
        <p:txBody>
          <a:bodyPr/>
          <a:lstStyle>
            <a:lvl1pPr marL="0" indent="0" algn="ctr">
              <a:buNone/>
              <a:defRPr sz="2000" i="1">
                <a:solidFill>
                  <a:schemeClr val="tx1"/>
                </a:solidFill>
                <a:latin typeface="+mn-lt"/>
              </a:defRPr>
            </a:lvl1pPr>
          </a:lstStyle>
          <a:p>
            <a:pPr lvl="0"/>
            <a:r>
              <a:rPr lang="en-US"/>
              <a:t>Title</a:t>
            </a:r>
          </a:p>
        </p:txBody>
      </p:sp>
      <p:sp>
        <p:nvSpPr>
          <p:cNvPr id="26" name="Text Placeholder 24"/>
          <p:cNvSpPr>
            <a:spLocks noGrp="1"/>
          </p:cNvSpPr>
          <p:nvPr>
            <p:ph type="body" sz="quarter" idx="18" hasCustomPrompt="1"/>
          </p:nvPr>
        </p:nvSpPr>
        <p:spPr>
          <a:xfrm>
            <a:off x="6535401" y="5402061"/>
            <a:ext cx="3316176" cy="314335"/>
          </a:xfrm>
        </p:spPr>
        <p:txBody>
          <a:bodyPr/>
          <a:lstStyle>
            <a:lvl1pPr marL="0" indent="0" algn="ctr">
              <a:buNone/>
              <a:defRPr sz="2000" i="1">
                <a:solidFill>
                  <a:schemeClr val="tx1"/>
                </a:solidFill>
                <a:latin typeface="+mn-lt"/>
              </a:defRPr>
            </a:lvl1pPr>
          </a:lstStyle>
          <a:p>
            <a:pPr lvl="0"/>
            <a:r>
              <a:rPr lang="en-US"/>
              <a:t>Title</a:t>
            </a:r>
          </a:p>
        </p:txBody>
      </p:sp>
      <p:sp>
        <p:nvSpPr>
          <p:cNvPr id="28" name="Text Placeholder 27"/>
          <p:cNvSpPr>
            <a:spLocks noGrp="1"/>
          </p:cNvSpPr>
          <p:nvPr>
            <p:ph type="body" sz="quarter" idx="19" hasCustomPrompt="1"/>
          </p:nvPr>
        </p:nvSpPr>
        <p:spPr>
          <a:xfrm>
            <a:off x="2423585" y="5746218"/>
            <a:ext cx="3312583" cy="374650"/>
          </a:xfrm>
        </p:spPr>
        <p:txBody>
          <a:bodyPr>
            <a:normAutofit/>
          </a:bodyPr>
          <a:lstStyle>
            <a:lvl1pPr marL="0" indent="0" algn="ctr">
              <a:buNone/>
              <a:defRPr sz="2000">
                <a:solidFill>
                  <a:schemeClr val="tx1"/>
                </a:solidFill>
                <a:latin typeface="+mn-lt"/>
              </a:defRPr>
            </a:lvl1pPr>
          </a:lstStyle>
          <a:p>
            <a:pPr lvl="0"/>
            <a:r>
              <a:rPr lang="en-US"/>
              <a:t>Program</a:t>
            </a:r>
          </a:p>
        </p:txBody>
      </p:sp>
      <p:sp>
        <p:nvSpPr>
          <p:cNvPr id="29" name="Text Placeholder 27"/>
          <p:cNvSpPr>
            <a:spLocks noGrp="1"/>
          </p:cNvSpPr>
          <p:nvPr>
            <p:ph type="body" sz="quarter" idx="20" hasCustomPrompt="1"/>
          </p:nvPr>
        </p:nvSpPr>
        <p:spPr>
          <a:xfrm>
            <a:off x="6544173" y="5742722"/>
            <a:ext cx="3312583" cy="374650"/>
          </a:xfrm>
        </p:spPr>
        <p:txBody>
          <a:bodyPr>
            <a:normAutofit/>
          </a:bodyPr>
          <a:lstStyle>
            <a:lvl1pPr marL="0" indent="0" algn="ctr">
              <a:buNone/>
              <a:defRPr sz="2000">
                <a:solidFill>
                  <a:schemeClr val="tx1"/>
                </a:solidFill>
                <a:latin typeface="+mn-lt"/>
              </a:defRPr>
            </a:lvl1pPr>
          </a:lstStyle>
          <a:p>
            <a:pPr lvl="0"/>
            <a:r>
              <a:rPr lang="en-US"/>
              <a:t>Program</a:t>
            </a:r>
          </a:p>
        </p:txBody>
      </p:sp>
      <p:sp>
        <p:nvSpPr>
          <p:cNvPr id="15" name="Title 2"/>
          <p:cNvSpPr>
            <a:spLocks noGrp="1"/>
          </p:cNvSpPr>
          <p:nvPr>
            <p:ph type="title" hasCustomPrompt="1"/>
          </p:nvPr>
        </p:nvSpPr>
        <p:spPr>
          <a:xfrm>
            <a:off x="0" y="673320"/>
            <a:ext cx="12192000" cy="437941"/>
          </a:xfrm>
        </p:spPr>
        <p:txBody>
          <a:bodyPr>
            <a:normAutofit/>
          </a:bodyPr>
          <a:lstStyle>
            <a:lvl1pPr algn="ctr">
              <a:defRPr sz="3000"/>
            </a:lvl1pPr>
          </a:lstStyle>
          <a:p>
            <a:pPr lvl="0"/>
            <a:r>
              <a:rPr lang="en-US"/>
              <a:t>Subtitle 1</a:t>
            </a:r>
          </a:p>
        </p:txBody>
      </p:sp>
    </p:spTree>
    <p:extLst>
      <p:ext uri="{BB962C8B-B14F-4D97-AF65-F5344CB8AC3E}">
        <p14:creationId xmlns:p14="http://schemas.microsoft.com/office/powerpoint/2010/main" val="259490066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Subtitle Slide 2">
    <p:spTree>
      <p:nvGrpSpPr>
        <p:cNvPr id="1" name=""/>
        <p:cNvGrpSpPr/>
        <p:nvPr/>
      </p:nvGrpSpPr>
      <p:grpSpPr>
        <a:xfrm>
          <a:off x="0" y="0"/>
          <a:ext cx="0" cy="0"/>
          <a:chOff x="0" y="0"/>
          <a:chExt cx="0" cy="0"/>
        </a:xfrm>
      </p:grpSpPr>
      <p:sp>
        <p:nvSpPr>
          <p:cNvPr id="20" name="Picture Placeholder 19"/>
          <p:cNvSpPr>
            <a:spLocks noGrp="1"/>
          </p:cNvSpPr>
          <p:nvPr>
            <p:ph type="pic" sz="quarter" idx="14"/>
          </p:nvPr>
        </p:nvSpPr>
        <p:spPr>
          <a:xfrm>
            <a:off x="6544734" y="2103883"/>
            <a:ext cx="3297767" cy="2487612"/>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18" name="Picture Placeholder 17"/>
          <p:cNvSpPr>
            <a:spLocks noGrp="1"/>
          </p:cNvSpPr>
          <p:nvPr>
            <p:ph type="pic" sz="quarter" idx="13"/>
          </p:nvPr>
        </p:nvSpPr>
        <p:spPr>
          <a:xfrm>
            <a:off x="2423585" y="2103883"/>
            <a:ext cx="3312583" cy="2487612"/>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16" name="Text Placeholder 15"/>
          <p:cNvSpPr>
            <a:spLocks noGrp="1"/>
          </p:cNvSpPr>
          <p:nvPr>
            <p:ph type="body" sz="quarter" idx="12" hasCustomPrompt="1"/>
          </p:nvPr>
        </p:nvSpPr>
        <p:spPr>
          <a:xfrm>
            <a:off x="-11084" y="1248908"/>
            <a:ext cx="12191999" cy="304800"/>
          </a:xfrm>
        </p:spPr>
        <p:txBody>
          <a:bodyPr/>
          <a:lstStyle>
            <a:lvl1pPr marL="0" indent="0" algn="ctr">
              <a:buNone/>
              <a:defRPr sz="1800">
                <a:solidFill>
                  <a:schemeClr val="tx1"/>
                </a:solidFill>
              </a:defRPr>
            </a:lvl1pPr>
          </a:lstStyle>
          <a:p>
            <a:pPr lvl="0"/>
            <a:r>
              <a:rPr lang="en-US"/>
              <a:t>Date</a:t>
            </a:r>
          </a:p>
        </p:txBody>
      </p:sp>
      <p:sp>
        <p:nvSpPr>
          <p:cNvPr id="22" name="Text Placeholder 21"/>
          <p:cNvSpPr>
            <a:spLocks noGrp="1"/>
          </p:cNvSpPr>
          <p:nvPr>
            <p:ph type="body" sz="quarter" idx="15" hasCustomPrompt="1"/>
          </p:nvPr>
        </p:nvSpPr>
        <p:spPr>
          <a:xfrm>
            <a:off x="2423586" y="4832576"/>
            <a:ext cx="3312581" cy="412750"/>
          </a:xfrm>
        </p:spPr>
        <p:txBody>
          <a:bodyPr>
            <a:normAutofit/>
          </a:bodyPr>
          <a:lstStyle>
            <a:lvl1pPr marL="0" indent="0" algn="ctr">
              <a:buNone/>
              <a:defRPr sz="2200" b="1">
                <a:solidFill>
                  <a:schemeClr val="tx1"/>
                </a:solidFill>
                <a:latin typeface="+mn-lt"/>
              </a:defRPr>
            </a:lvl1pPr>
          </a:lstStyle>
          <a:p>
            <a:pPr lvl="0"/>
            <a:r>
              <a:rPr lang="en-US"/>
              <a:t>Name</a:t>
            </a:r>
          </a:p>
        </p:txBody>
      </p:sp>
      <p:sp>
        <p:nvSpPr>
          <p:cNvPr id="23" name="Text Placeholder 21"/>
          <p:cNvSpPr>
            <a:spLocks noGrp="1"/>
          </p:cNvSpPr>
          <p:nvPr>
            <p:ph type="body" sz="quarter" idx="16" hasCustomPrompt="1"/>
          </p:nvPr>
        </p:nvSpPr>
        <p:spPr>
          <a:xfrm>
            <a:off x="6535401" y="4830223"/>
            <a:ext cx="3316177" cy="412750"/>
          </a:xfrm>
        </p:spPr>
        <p:txBody>
          <a:bodyPr>
            <a:normAutofit/>
          </a:bodyPr>
          <a:lstStyle>
            <a:lvl1pPr marL="0" indent="0" algn="ctr">
              <a:buNone/>
              <a:defRPr sz="2200" b="1" i="0">
                <a:solidFill>
                  <a:schemeClr val="tx1"/>
                </a:solidFill>
                <a:latin typeface="+mn-lt"/>
              </a:defRPr>
            </a:lvl1pPr>
          </a:lstStyle>
          <a:p>
            <a:pPr lvl="0"/>
            <a:r>
              <a:rPr lang="en-US"/>
              <a:t>Name</a:t>
            </a:r>
          </a:p>
        </p:txBody>
      </p:sp>
      <p:sp>
        <p:nvSpPr>
          <p:cNvPr id="25" name="Text Placeholder 24"/>
          <p:cNvSpPr>
            <a:spLocks noGrp="1"/>
          </p:cNvSpPr>
          <p:nvPr>
            <p:ph type="body" sz="quarter" idx="17" hasCustomPrompt="1"/>
          </p:nvPr>
        </p:nvSpPr>
        <p:spPr>
          <a:xfrm>
            <a:off x="2423585" y="5266175"/>
            <a:ext cx="3312583" cy="314335"/>
          </a:xfrm>
        </p:spPr>
        <p:txBody>
          <a:bodyPr/>
          <a:lstStyle>
            <a:lvl1pPr marL="0" indent="0" algn="ctr">
              <a:buNone/>
              <a:defRPr sz="2000" i="1">
                <a:solidFill>
                  <a:schemeClr val="tx1"/>
                </a:solidFill>
                <a:latin typeface="+mn-lt"/>
              </a:defRPr>
            </a:lvl1pPr>
          </a:lstStyle>
          <a:p>
            <a:pPr lvl="0"/>
            <a:r>
              <a:rPr lang="en-US"/>
              <a:t>Title</a:t>
            </a:r>
          </a:p>
        </p:txBody>
      </p:sp>
      <p:sp>
        <p:nvSpPr>
          <p:cNvPr id="26" name="Text Placeholder 24"/>
          <p:cNvSpPr>
            <a:spLocks noGrp="1"/>
          </p:cNvSpPr>
          <p:nvPr>
            <p:ph type="body" sz="quarter" idx="18" hasCustomPrompt="1"/>
          </p:nvPr>
        </p:nvSpPr>
        <p:spPr>
          <a:xfrm>
            <a:off x="6535401" y="5265981"/>
            <a:ext cx="3316176" cy="314335"/>
          </a:xfrm>
        </p:spPr>
        <p:txBody>
          <a:bodyPr/>
          <a:lstStyle>
            <a:lvl1pPr marL="0" indent="0" algn="ctr">
              <a:buNone/>
              <a:defRPr sz="2000" i="1">
                <a:solidFill>
                  <a:schemeClr val="tx1"/>
                </a:solidFill>
                <a:latin typeface="+mn-lt"/>
              </a:defRPr>
            </a:lvl1pPr>
          </a:lstStyle>
          <a:p>
            <a:pPr lvl="0"/>
            <a:r>
              <a:rPr lang="en-US"/>
              <a:t>Title</a:t>
            </a:r>
          </a:p>
        </p:txBody>
      </p:sp>
      <p:sp>
        <p:nvSpPr>
          <p:cNvPr id="28" name="Text Placeholder 27"/>
          <p:cNvSpPr>
            <a:spLocks noGrp="1"/>
          </p:cNvSpPr>
          <p:nvPr>
            <p:ph type="body" sz="quarter" idx="19" hasCustomPrompt="1"/>
          </p:nvPr>
        </p:nvSpPr>
        <p:spPr>
          <a:xfrm>
            <a:off x="2423585" y="5610138"/>
            <a:ext cx="3312583" cy="374650"/>
          </a:xfrm>
        </p:spPr>
        <p:txBody>
          <a:bodyPr/>
          <a:lstStyle>
            <a:lvl1pPr marL="0" indent="0" algn="ctr">
              <a:buNone/>
              <a:defRPr sz="2000">
                <a:solidFill>
                  <a:schemeClr val="tx1"/>
                </a:solidFill>
                <a:latin typeface="+mn-lt"/>
              </a:defRPr>
            </a:lvl1pPr>
          </a:lstStyle>
          <a:p>
            <a:pPr lvl="0"/>
            <a:r>
              <a:rPr lang="en-US"/>
              <a:t>Program</a:t>
            </a:r>
          </a:p>
        </p:txBody>
      </p:sp>
      <p:sp>
        <p:nvSpPr>
          <p:cNvPr id="29" name="Text Placeholder 27"/>
          <p:cNvSpPr>
            <a:spLocks noGrp="1"/>
          </p:cNvSpPr>
          <p:nvPr>
            <p:ph type="body" sz="quarter" idx="20" hasCustomPrompt="1"/>
          </p:nvPr>
        </p:nvSpPr>
        <p:spPr>
          <a:xfrm>
            <a:off x="6544173" y="5606642"/>
            <a:ext cx="3312583" cy="374650"/>
          </a:xfrm>
        </p:spPr>
        <p:txBody>
          <a:bodyPr/>
          <a:lstStyle>
            <a:lvl1pPr marL="0" indent="0" algn="ctr">
              <a:buNone/>
              <a:defRPr sz="2000">
                <a:solidFill>
                  <a:schemeClr val="tx1"/>
                </a:solidFill>
                <a:latin typeface="+mn-lt"/>
              </a:defRPr>
            </a:lvl1pPr>
          </a:lstStyle>
          <a:p>
            <a:pPr lvl="0"/>
            <a:r>
              <a:rPr lang="en-US"/>
              <a:t>Program</a:t>
            </a:r>
          </a:p>
        </p:txBody>
      </p:sp>
      <p:cxnSp>
        <p:nvCxnSpPr>
          <p:cNvPr id="17" name="Straight Connector 16"/>
          <p:cNvCxnSpPr/>
          <p:nvPr userDrawn="1"/>
        </p:nvCxnSpPr>
        <p:spPr>
          <a:xfrm flipV="1">
            <a:off x="5763752" y="1699837"/>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14" name="Title 1"/>
          <p:cNvSpPr>
            <a:spLocks noGrp="1"/>
          </p:cNvSpPr>
          <p:nvPr>
            <p:ph type="title" hasCustomPrompt="1"/>
          </p:nvPr>
        </p:nvSpPr>
        <p:spPr>
          <a:xfrm>
            <a:off x="-11084" y="677873"/>
            <a:ext cx="12180915" cy="454236"/>
          </a:xfrm>
        </p:spPr>
        <p:txBody>
          <a:bodyPr>
            <a:normAutofit/>
          </a:bodyPr>
          <a:lstStyle>
            <a:lvl1pPr algn="ctr">
              <a:defRPr sz="3000"/>
            </a:lvl1pPr>
          </a:lstStyle>
          <a:p>
            <a:pPr lvl="0"/>
            <a:r>
              <a:rPr lang="en-US"/>
              <a:t>Subtitle 2</a:t>
            </a:r>
          </a:p>
        </p:txBody>
      </p:sp>
    </p:spTree>
    <p:extLst>
      <p:ext uri="{BB962C8B-B14F-4D97-AF65-F5344CB8AC3E}">
        <p14:creationId xmlns:p14="http://schemas.microsoft.com/office/powerpoint/2010/main" val="335283858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Presenters Slide 1 with Photos">
    <p:spTree>
      <p:nvGrpSpPr>
        <p:cNvPr id="1" name=""/>
        <p:cNvGrpSpPr/>
        <p:nvPr/>
      </p:nvGrpSpPr>
      <p:grpSpPr>
        <a:xfrm>
          <a:off x="0" y="0"/>
          <a:ext cx="0" cy="0"/>
          <a:chOff x="0" y="0"/>
          <a:chExt cx="0" cy="0"/>
        </a:xfrm>
      </p:grpSpPr>
      <p:cxnSp>
        <p:nvCxnSpPr>
          <p:cNvPr id="42" name="Straight Connector 41"/>
          <p:cNvCxnSpPr/>
          <p:nvPr userDrawn="1"/>
        </p:nvCxnSpPr>
        <p:spPr>
          <a:xfrm flipV="1">
            <a:off x="5763752" y="1246350"/>
            <a:ext cx="666664" cy="1369"/>
          </a:xfrm>
          <a:prstGeom prst="line">
            <a:avLst/>
          </a:prstGeom>
          <a:ln w="50800">
            <a:solidFill>
              <a:srgbClr val="CB8A49"/>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flipV="1">
            <a:off x="5763752" y="1246748"/>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22" name="Text Placeholder 21"/>
          <p:cNvSpPr>
            <a:spLocks noGrp="1"/>
          </p:cNvSpPr>
          <p:nvPr>
            <p:ph type="body" sz="quarter" idx="15" hasCustomPrompt="1"/>
          </p:nvPr>
        </p:nvSpPr>
        <p:spPr>
          <a:xfrm>
            <a:off x="2390633" y="4739028"/>
            <a:ext cx="3345535" cy="412750"/>
          </a:xfrm>
        </p:spPr>
        <p:txBody>
          <a:bodyPr>
            <a:normAutofit/>
          </a:bodyPr>
          <a:lstStyle>
            <a:lvl1pPr marL="0" indent="0" algn="ctr">
              <a:buNone/>
              <a:defRPr sz="2200" b="1">
                <a:solidFill>
                  <a:schemeClr val="tx1"/>
                </a:solidFill>
                <a:latin typeface="+mn-lt"/>
              </a:defRPr>
            </a:lvl1pPr>
          </a:lstStyle>
          <a:p>
            <a:pPr lvl="0"/>
            <a:r>
              <a:rPr lang="en-US"/>
              <a:t>Name</a:t>
            </a:r>
          </a:p>
        </p:txBody>
      </p:sp>
      <p:sp>
        <p:nvSpPr>
          <p:cNvPr id="23" name="Text Placeholder 21"/>
          <p:cNvSpPr>
            <a:spLocks noGrp="1"/>
          </p:cNvSpPr>
          <p:nvPr>
            <p:ph type="body" sz="quarter" idx="16" hasCustomPrompt="1"/>
          </p:nvPr>
        </p:nvSpPr>
        <p:spPr>
          <a:xfrm>
            <a:off x="6511782" y="4736675"/>
            <a:ext cx="3297767" cy="412750"/>
          </a:xfrm>
        </p:spPr>
        <p:txBody>
          <a:bodyPr>
            <a:normAutofit/>
          </a:bodyPr>
          <a:lstStyle>
            <a:lvl1pPr marL="0" indent="0" algn="ctr">
              <a:buNone/>
              <a:defRPr sz="2200" b="1">
                <a:solidFill>
                  <a:schemeClr val="tx1"/>
                </a:solidFill>
                <a:latin typeface="+mn-lt"/>
              </a:defRPr>
            </a:lvl1pPr>
          </a:lstStyle>
          <a:p>
            <a:pPr lvl="0"/>
            <a:r>
              <a:rPr lang="en-US"/>
              <a:t>Name</a:t>
            </a:r>
          </a:p>
        </p:txBody>
      </p:sp>
      <p:sp>
        <p:nvSpPr>
          <p:cNvPr id="25" name="Text Placeholder 24"/>
          <p:cNvSpPr>
            <a:spLocks noGrp="1"/>
          </p:cNvSpPr>
          <p:nvPr>
            <p:ph type="body" sz="quarter" idx="17" hasCustomPrompt="1"/>
          </p:nvPr>
        </p:nvSpPr>
        <p:spPr>
          <a:xfrm>
            <a:off x="2390633" y="5172623"/>
            <a:ext cx="3345535" cy="314335"/>
          </a:xfrm>
        </p:spPr>
        <p:txBody>
          <a:bodyPr/>
          <a:lstStyle>
            <a:lvl1pPr marL="0" indent="0" algn="ctr">
              <a:buNone/>
              <a:defRPr sz="2000" i="1">
                <a:solidFill>
                  <a:schemeClr val="tx1"/>
                </a:solidFill>
                <a:latin typeface="+mn-lt"/>
              </a:defRPr>
            </a:lvl1pPr>
          </a:lstStyle>
          <a:p>
            <a:pPr lvl="0"/>
            <a:r>
              <a:rPr lang="en-US"/>
              <a:t>Title</a:t>
            </a:r>
          </a:p>
        </p:txBody>
      </p:sp>
      <p:sp>
        <p:nvSpPr>
          <p:cNvPr id="26" name="Text Placeholder 24"/>
          <p:cNvSpPr>
            <a:spLocks noGrp="1"/>
          </p:cNvSpPr>
          <p:nvPr>
            <p:ph type="body" sz="quarter" idx="18" hasCustomPrompt="1"/>
          </p:nvPr>
        </p:nvSpPr>
        <p:spPr>
          <a:xfrm>
            <a:off x="6511782" y="5172429"/>
            <a:ext cx="3297767" cy="314335"/>
          </a:xfrm>
        </p:spPr>
        <p:txBody>
          <a:bodyPr/>
          <a:lstStyle>
            <a:lvl1pPr marL="0" indent="0" algn="ctr">
              <a:buNone/>
              <a:defRPr sz="2000" i="1">
                <a:solidFill>
                  <a:schemeClr val="tx1"/>
                </a:solidFill>
                <a:latin typeface="+mn-lt"/>
              </a:defRPr>
            </a:lvl1pPr>
          </a:lstStyle>
          <a:p>
            <a:pPr lvl="0"/>
            <a:r>
              <a:rPr lang="en-US"/>
              <a:t>Title</a:t>
            </a:r>
          </a:p>
        </p:txBody>
      </p:sp>
      <p:sp>
        <p:nvSpPr>
          <p:cNvPr id="28" name="Text Placeholder 27"/>
          <p:cNvSpPr>
            <a:spLocks noGrp="1"/>
          </p:cNvSpPr>
          <p:nvPr>
            <p:ph type="body" sz="quarter" idx="19" hasCustomPrompt="1"/>
          </p:nvPr>
        </p:nvSpPr>
        <p:spPr>
          <a:xfrm>
            <a:off x="2390633" y="5522974"/>
            <a:ext cx="3345535" cy="374650"/>
          </a:xfrm>
        </p:spPr>
        <p:txBody>
          <a:bodyPr/>
          <a:lstStyle>
            <a:lvl1pPr marL="0" indent="0" algn="ctr">
              <a:buNone/>
              <a:defRPr sz="2000">
                <a:solidFill>
                  <a:schemeClr val="tx1"/>
                </a:solidFill>
                <a:latin typeface="+mn-lt"/>
              </a:defRPr>
            </a:lvl1pPr>
          </a:lstStyle>
          <a:p>
            <a:pPr lvl="0"/>
            <a:r>
              <a:rPr lang="en-US"/>
              <a:t>Program</a:t>
            </a:r>
          </a:p>
        </p:txBody>
      </p:sp>
      <p:sp>
        <p:nvSpPr>
          <p:cNvPr id="29" name="Text Placeholder 27"/>
          <p:cNvSpPr>
            <a:spLocks noGrp="1"/>
          </p:cNvSpPr>
          <p:nvPr>
            <p:ph type="body" sz="quarter" idx="20" hasCustomPrompt="1"/>
          </p:nvPr>
        </p:nvSpPr>
        <p:spPr>
          <a:xfrm>
            <a:off x="6511782" y="5519478"/>
            <a:ext cx="3297767" cy="374650"/>
          </a:xfrm>
        </p:spPr>
        <p:txBody>
          <a:bodyPr/>
          <a:lstStyle>
            <a:lvl1pPr marL="0" indent="0" algn="ctr">
              <a:buNone/>
              <a:defRPr sz="2000">
                <a:solidFill>
                  <a:schemeClr val="tx1"/>
                </a:solidFill>
                <a:latin typeface="+mn-lt"/>
              </a:defRPr>
            </a:lvl1pPr>
          </a:lstStyle>
          <a:p>
            <a:pPr lvl="0"/>
            <a:r>
              <a:rPr lang="en-US"/>
              <a:t>Program</a:t>
            </a:r>
          </a:p>
        </p:txBody>
      </p:sp>
      <p:sp>
        <p:nvSpPr>
          <p:cNvPr id="45" name="Picture Placeholder 19"/>
          <p:cNvSpPr>
            <a:spLocks noGrp="1"/>
          </p:cNvSpPr>
          <p:nvPr>
            <p:ph type="pic" sz="quarter" idx="14"/>
          </p:nvPr>
        </p:nvSpPr>
        <p:spPr>
          <a:xfrm>
            <a:off x="6511782" y="2010333"/>
            <a:ext cx="3297767" cy="2487612"/>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46" name="Picture Placeholder 17"/>
          <p:cNvSpPr>
            <a:spLocks noGrp="1"/>
          </p:cNvSpPr>
          <p:nvPr>
            <p:ph type="pic" sz="quarter" idx="13"/>
          </p:nvPr>
        </p:nvSpPr>
        <p:spPr>
          <a:xfrm>
            <a:off x="2390633" y="2010333"/>
            <a:ext cx="3312583" cy="2487612"/>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14" name="Title 1"/>
          <p:cNvSpPr>
            <a:spLocks noGrp="1"/>
          </p:cNvSpPr>
          <p:nvPr>
            <p:ph type="title" hasCustomPrompt="1"/>
          </p:nvPr>
        </p:nvSpPr>
        <p:spPr>
          <a:xfrm>
            <a:off x="39297" y="666762"/>
            <a:ext cx="12203081" cy="489242"/>
          </a:xfrm>
        </p:spPr>
        <p:txBody>
          <a:bodyPr>
            <a:normAutofit/>
          </a:bodyPr>
          <a:lstStyle>
            <a:lvl1pPr algn="ctr">
              <a:defRPr sz="3000"/>
            </a:lvl1pPr>
          </a:lstStyle>
          <a:p>
            <a:pPr lvl="0"/>
            <a:r>
              <a:rPr lang="en-US"/>
              <a:t>Presenters 1</a:t>
            </a:r>
          </a:p>
        </p:txBody>
      </p:sp>
    </p:spTree>
    <p:extLst>
      <p:ext uri="{BB962C8B-B14F-4D97-AF65-F5344CB8AC3E}">
        <p14:creationId xmlns:p14="http://schemas.microsoft.com/office/powerpoint/2010/main" val="21187746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eneral Presentation 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Text Placeholder 9"/>
          <p:cNvSpPr>
            <a:spLocks noGrp="1"/>
          </p:cNvSpPr>
          <p:nvPr>
            <p:ph type="body" sz="quarter" idx="11" hasCustomPrompt="1"/>
          </p:nvPr>
        </p:nvSpPr>
        <p:spPr>
          <a:xfrm>
            <a:off x="4433455" y="5865639"/>
            <a:ext cx="6483511" cy="472352"/>
          </a:xfrm>
        </p:spPr>
        <p:txBody>
          <a:bodyPr>
            <a:normAutofit/>
          </a:bodyPr>
          <a:lstStyle>
            <a:lvl1pPr marL="0" indent="0">
              <a:lnSpc>
                <a:spcPct val="100000"/>
              </a:lnSpc>
              <a:spcBef>
                <a:spcPts val="0"/>
              </a:spcBef>
              <a:buNone/>
              <a:defRPr sz="2000" cap="none" baseline="0">
                <a:solidFill>
                  <a:schemeClr val="tx1"/>
                </a:solidFill>
              </a:defRPr>
            </a:lvl1pPr>
          </a:lstStyle>
          <a:p>
            <a:pPr lvl="0"/>
            <a:r>
              <a:rPr lang="en-US"/>
              <a:t>Office/Program</a:t>
            </a:r>
          </a:p>
        </p:txBody>
      </p:sp>
      <p:sp>
        <p:nvSpPr>
          <p:cNvPr id="4" name="Title 3"/>
          <p:cNvSpPr>
            <a:spLocks noGrp="1"/>
          </p:cNvSpPr>
          <p:nvPr>
            <p:ph type="title" hasCustomPrompt="1"/>
          </p:nvPr>
        </p:nvSpPr>
        <p:spPr>
          <a:xfrm>
            <a:off x="4433455" y="5448045"/>
            <a:ext cx="6483511" cy="417595"/>
          </a:xfrm>
        </p:spPr>
        <p:txBody>
          <a:bodyPr>
            <a:noAutofit/>
          </a:bodyPr>
          <a:lstStyle>
            <a:lvl1pPr>
              <a:defRPr sz="3000" cap="all" baseline="0"/>
            </a:lvl1pPr>
          </a:lstStyle>
          <a:p>
            <a:pPr lvl="0"/>
            <a:r>
              <a:rPr lang="en-US"/>
              <a:t>PRESENTATION TITLE</a:t>
            </a:r>
          </a:p>
        </p:txBody>
      </p:sp>
      <p:pic>
        <p:nvPicPr>
          <p:cNvPr id="8" name="Picture 7" descr="photo illustration of the hands of different races and genders of people raised in the air against a white background"/>
          <p:cNvPicPr>
            <a:picLocks noChangeAspect="1"/>
          </p:cNvPicPr>
          <p:nvPr userDrawn="1"/>
        </p:nvPicPr>
        <p:blipFill rotWithShape="1">
          <a:blip r:embed="rId2">
            <a:extLst>
              <a:ext uri="{28A0092B-C50C-407E-A947-70E740481C1C}">
                <a14:useLocalDpi xmlns:a14="http://schemas.microsoft.com/office/drawing/2010/main" val="0"/>
              </a:ext>
            </a:extLst>
          </a:blip>
          <a:srcRect t="24421"/>
          <a:stretch/>
        </p:blipFill>
        <p:spPr>
          <a:xfrm>
            <a:off x="1" y="-1"/>
            <a:ext cx="12191999" cy="4591050"/>
          </a:xfrm>
          <a:prstGeom prst="rect">
            <a:avLst/>
          </a:prstGeom>
        </p:spPr>
      </p:pic>
      <p:pic>
        <p:nvPicPr>
          <p:cNvPr id="11" name="Picture 10" descr="Washington State Department of Health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35892" y="5352116"/>
            <a:ext cx="1996064" cy="883125"/>
          </a:xfrm>
          <a:prstGeom prst="rect">
            <a:avLst/>
          </a:prstGeom>
        </p:spPr>
      </p:pic>
    </p:spTree>
    <p:extLst>
      <p:ext uri="{BB962C8B-B14F-4D97-AF65-F5344CB8AC3E}">
        <p14:creationId xmlns:p14="http://schemas.microsoft.com/office/powerpoint/2010/main" val="335261776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Presenters Slide 2">
    <p:spTree>
      <p:nvGrpSpPr>
        <p:cNvPr id="1" name=""/>
        <p:cNvGrpSpPr/>
        <p:nvPr/>
      </p:nvGrpSpPr>
      <p:grpSpPr>
        <a:xfrm>
          <a:off x="0" y="0"/>
          <a:ext cx="0" cy="0"/>
          <a:chOff x="0" y="0"/>
          <a:chExt cx="0" cy="0"/>
        </a:xfrm>
      </p:grpSpPr>
      <p:cxnSp>
        <p:nvCxnSpPr>
          <p:cNvPr id="42" name="Straight Connector 41"/>
          <p:cNvCxnSpPr/>
          <p:nvPr userDrawn="1"/>
        </p:nvCxnSpPr>
        <p:spPr>
          <a:xfrm flipV="1">
            <a:off x="5763752" y="1246350"/>
            <a:ext cx="666664" cy="1369"/>
          </a:xfrm>
          <a:prstGeom prst="line">
            <a:avLst/>
          </a:prstGeom>
          <a:ln w="50800">
            <a:solidFill>
              <a:srgbClr val="CB8A49"/>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flipV="1">
            <a:off x="5763752" y="1246748"/>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22" name="Text Placeholder 21"/>
          <p:cNvSpPr>
            <a:spLocks noGrp="1"/>
          </p:cNvSpPr>
          <p:nvPr>
            <p:ph type="body" sz="quarter" idx="15" hasCustomPrompt="1"/>
          </p:nvPr>
        </p:nvSpPr>
        <p:spPr>
          <a:xfrm>
            <a:off x="2390633" y="2628231"/>
            <a:ext cx="3345535" cy="412750"/>
          </a:xfrm>
        </p:spPr>
        <p:txBody>
          <a:bodyPr>
            <a:normAutofit/>
          </a:bodyPr>
          <a:lstStyle>
            <a:lvl1pPr marL="0" indent="0" algn="ctr">
              <a:buNone/>
              <a:defRPr sz="2200" b="1">
                <a:solidFill>
                  <a:schemeClr val="tx1"/>
                </a:solidFill>
                <a:latin typeface="+mn-lt"/>
              </a:defRPr>
            </a:lvl1pPr>
          </a:lstStyle>
          <a:p>
            <a:pPr lvl="0"/>
            <a:r>
              <a:rPr lang="en-US"/>
              <a:t>Name</a:t>
            </a:r>
          </a:p>
        </p:txBody>
      </p:sp>
      <p:sp>
        <p:nvSpPr>
          <p:cNvPr id="23" name="Text Placeholder 21"/>
          <p:cNvSpPr>
            <a:spLocks noGrp="1"/>
          </p:cNvSpPr>
          <p:nvPr>
            <p:ph type="body" sz="quarter" idx="16" hasCustomPrompt="1"/>
          </p:nvPr>
        </p:nvSpPr>
        <p:spPr>
          <a:xfrm>
            <a:off x="6511782" y="2625878"/>
            <a:ext cx="3297767" cy="412750"/>
          </a:xfrm>
        </p:spPr>
        <p:txBody>
          <a:bodyPr>
            <a:normAutofit/>
          </a:bodyPr>
          <a:lstStyle>
            <a:lvl1pPr marL="0" indent="0" algn="ctr">
              <a:buNone/>
              <a:defRPr sz="2200" b="1">
                <a:solidFill>
                  <a:schemeClr val="tx1"/>
                </a:solidFill>
                <a:latin typeface="+mn-lt"/>
              </a:defRPr>
            </a:lvl1pPr>
          </a:lstStyle>
          <a:p>
            <a:pPr lvl="0"/>
            <a:r>
              <a:rPr lang="en-US"/>
              <a:t>Name</a:t>
            </a:r>
          </a:p>
        </p:txBody>
      </p:sp>
      <p:sp>
        <p:nvSpPr>
          <p:cNvPr id="25" name="Text Placeholder 24"/>
          <p:cNvSpPr>
            <a:spLocks noGrp="1"/>
          </p:cNvSpPr>
          <p:nvPr>
            <p:ph type="body" sz="quarter" idx="17" hasCustomPrompt="1"/>
          </p:nvPr>
        </p:nvSpPr>
        <p:spPr>
          <a:xfrm>
            <a:off x="2390633" y="3061826"/>
            <a:ext cx="3345535" cy="314335"/>
          </a:xfrm>
        </p:spPr>
        <p:txBody>
          <a:bodyPr/>
          <a:lstStyle>
            <a:lvl1pPr marL="0" indent="0" algn="ctr">
              <a:buNone/>
              <a:defRPr sz="2000" i="1">
                <a:solidFill>
                  <a:schemeClr val="tx1"/>
                </a:solidFill>
                <a:latin typeface="+mn-lt"/>
              </a:defRPr>
            </a:lvl1pPr>
          </a:lstStyle>
          <a:p>
            <a:pPr lvl="0"/>
            <a:r>
              <a:rPr lang="en-US"/>
              <a:t>Title</a:t>
            </a:r>
          </a:p>
        </p:txBody>
      </p:sp>
      <p:sp>
        <p:nvSpPr>
          <p:cNvPr id="26" name="Text Placeholder 24"/>
          <p:cNvSpPr>
            <a:spLocks noGrp="1"/>
          </p:cNvSpPr>
          <p:nvPr>
            <p:ph type="body" sz="quarter" idx="18" hasCustomPrompt="1"/>
          </p:nvPr>
        </p:nvSpPr>
        <p:spPr>
          <a:xfrm>
            <a:off x="6511782" y="3061632"/>
            <a:ext cx="3297767" cy="314335"/>
          </a:xfrm>
        </p:spPr>
        <p:txBody>
          <a:bodyPr/>
          <a:lstStyle>
            <a:lvl1pPr marL="0" indent="0" algn="ctr">
              <a:buNone/>
              <a:defRPr sz="2000" i="1">
                <a:solidFill>
                  <a:schemeClr val="tx1"/>
                </a:solidFill>
                <a:latin typeface="+mn-lt"/>
              </a:defRPr>
            </a:lvl1pPr>
          </a:lstStyle>
          <a:p>
            <a:pPr lvl="0"/>
            <a:r>
              <a:rPr lang="en-US"/>
              <a:t>Title</a:t>
            </a:r>
          </a:p>
        </p:txBody>
      </p:sp>
      <p:sp>
        <p:nvSpPr>
          <p:cNvPr id="28" name="Text Placeholder 27"/>
          <p:cNvSpPr>
            <a:spLocks noGrp="1"/>
          </p:cNvSpPr>
          <p:nvPr>
            <p:ph type="body" sz="quarter" idx="19" hasCustomPrompt="1"/>
          </p:nvPr>
        </p:nvSpPr>
        <p:spPr>
          <a:xfrm>
            <a:off x="2390633" y="3412177"/>
            <a:ext cx="3345535" cy="374650"/>
          </a:xfrm>
        </p:spPr>
        <p:txBody>
          <a:bodyPr/>
          <a:lstStyle>
            <a:lvl1pPr marL="0" indent="0" algn="ctr">
              <a:buNone/>
              <a:defRPr sz="2000">
                <a:solidFill>
                  <a:schemeClr val="tx1"/>
                </a:solidFill>
                <a:latin typeface="+mn-lt"/>
              </a:defRPr>
            </a:lvl1pPr>
          </a:lstStyle>
          <a:p>
            <a:pPr lvl="0"/>
            <a:r>
              <a:rPr lang="en-US"/>
              <a:t>Program</a:t>
            </a:r>
          </a:p>
        </p:txBody>
      </p:sp>
      <p:sp>
        <p:nvSpPr>
          <p:cNvPr id="29" name="Text Placeholder 27"/>
          <p:cNvSpPr>
            <a:spLocks noGrp="1"/>
          </p:cNvSpPr>
          <p:nvPr>
            <p:ph type="body" sz="quarter" idx="20" hasCustomPrompt="1"/>
          </p:nvPr>
        </p:nvSpPr>
        <p:spPr>
          <a:xfrm>
            <a:off x="6511782" y="3408681"/>
            <a:ext cx="3297767" cy="374650"/>
          </a:xfrm>
        </p:spPr>
        <p:txBody>
          <a:bodyPr/>
          <a:lstStyle>
            <a:lvl1pPr marL="0" indent="0" algn="ctr">
              <a:buNone/>
              <a:defRPr sz="2000">
                <a:solidFill>
                  <a:schemeClr val="tx1"/>
                </a:solidFill>
                <a:latin typeface="+mn-lt"/>
              </a:defRPr>
            </a:lvl1pPr>
          </a:lstStyle>
          <a:p>
            <a:pPr lvl="0"/>
            <a:r>
              <a:rPr lang="en-US"/>
              <a:t>Program</a:t>
            </a:r>
          </a:p>
        </p:txBody>
      </p:sp>
      <p:sp>
        <p:nvSpPr>
          <p:cNvPr id="12" name="Title 1"/>
          <p:cNvSpPr>
            <a:spLocks noGrp="1"/>
          </p:cNvSpPr>
          <p:nvPr>
            <p:ph type="title" hasCustomPrompt="1"/>
          </p:nvPr>
        </p:nvSpPr>
        <p:spPr>
          <a:xfrm>
            <a:off x="-11081" y="673575"/>
            <a:ext cx="12191997" cy="482428"/>
          </a:xfrm>
        </p:spPr>
        <p:txBody>
          <a:bodyPr>
            <a:normAutofit/>
          </a:bodyPr>
          <a:lstStyle>
            <a:lvl1pPr algn="ctr">
              <a:defRPr sz="3000"/>
            </a:lvl1pPr>
          </a:lstStyle>
          <a:p>
            <a:pPr lvl="0"/>
            <a:r>
              <a:rPr lang="en-US"/>
              <a:t>Presenters 2</a:t>
            </a:r>
          </a:p>
        </p:txBody>
      </p:sp>
    </p:spTree>
    <p:extLst>
      <p:ext uri="{BB962C8B-B14F-4D97-AF65-F5344CB8AC3E}">
        <p14:creationId xmlns:p14="http://schemas.microsoft.com/office/powerpoint/2010/main" val="259454868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Presenters Slide 3">
    <p:spTree>
      <p:nvGrpSpPr>
        <p:cNvPr id="1" name=""/>
        <p:cNvGrpSpPr/>
        <p:nvPr/>
      </p:nvGrpSpPr>
      <p:grpSpPr>
        <a:xfrm>
          <a:off x="0" y="0"/>
          <a:ext cx="0" cy="0"/>
          <a:chOff x="0" y="0"/>
          <a:chExt cx="0" cy="0"/>
        </a:xfrm>
      </p:grpSpPr>
      <p:cxnSp>
        <p:nvCxnSpPr>
          <p:cNvPr id="42" name="Straight Connector 41"/>
          <p:cNvCxnSpPr/>
          <p:nvPr userDrawn="1"/>
        </p:nvCxnSpPr>
        <p:spPr>
          <a:xfrm flipV="1">
            <a:off x="5763752" y="1246350"/>
            <a:ext cx="666664" cy="1369"/>
          </a:xfrm>
          <a:prstGeom prst="line">
            <a:avLst/>
          </a:prstGeom>
          <a:ln w="50800">
            <a:solidFill>
              <a:srgbClr val="CB8A49"/>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flipV="1">
            <a:off x="5763752" y="1246748"/>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22" name="Text Placeholder 21"/>
          <p:cNvSpPr>
            <a:spLocks noGrp="1"/>
          </p:cNvSpPr>
          <p:nvPr>
            <p:ph type="body" sz="quarter" idx="15" hasCustomPrompt="1"/>
          </p:nvPr>
        </p:nvSpPr>
        <p:spPr>
          <a:xfrm>
            <a:off x="683753" y="2628231"/>
            <a:ext cx="3345535" cy="412750"/>
          </a:xfrm>
        </p:spPr>
        <p:txBody>
          <a:bodyPr>
            <a:normAutofit/>
          </a:bodyPr>
          <a:lstStyle>
            <a:lvl1pPr marL="0" indent="0" algn="ctr">
              <a:buNone/>
              <a:defRPr sz="2200" b="1">
                <a:solidFill>
                  <a:schemeClr val="tx1"/>
                </a:solidFill>
                <a:latin typeface="+mn-lt"/>
              </a:defRPr>
            </a:lvl1pPr>
          </a:lstStyle>
          <a:p>
            <a:pPr lvl="0"/>
            <a:r>
              <a:rPr lang="en-US"/>
              <a:t>Name</a:t>
            </a:r>
          </a:p>
        </p:txBody>
      </p:sp>
      <p:sp>
        <p:nvSpPr>
          <p:cNvPr id="23" name="Text Placeholder 21"/>
          <p:cNvSpPr>
            <a:spLocks noGrp="1"/>
          </p:cNvSpPr>
          <p:nvPr>
            <p:ph type="body" sz="quarter" idx="16" hasCustomPrompt="1"/>
          </p:nvPr>
        </p:nvSpPr>
        <p:spPr>
          <a:xfrm>
            <a:off x="4439142" y="2625878"/>
            <a:ext cx="3297767" cy="412750"/>
          </a:xfrm>
        </p:spPr>
        <p:txBody>
          <a:bodyPr>
            <a:normAutofit/>
          </a:bodyPr>
          <a:lstStyle>
            <a:lvl1pPr marL="0" indent="0" algn="ctr">
              <a:buNone/>
              <a:defRPr sz="2200" b="1">
                <a:solidFill>
                  <a:schemeClr val="tx1"/>
                </a:solidFill>
                <a:latin typeface="+mn-lt"/>
              </a:defRPr>
            </a:lvl1pPr>
          </a:lstStyle>
          <a:p>
            <a:pPr lvl="0"/>
            <a:r>
              <a:rPr lang="en-US"/>
              <a:t>Name</a:t>
            </a:r>
          </a:p>
        </p:txBody>
      </p:sp>
      <p:sp>
        <p:nvSpPr>
          <p:cNvPr id="25" name="Text Placeholder 24"/>
          <p:cNvSpPr>
            <a:spLocks noGrp="1"/>
          </p:cNvSpPr>
          <p:nvPr>
            <p:ph type="body" sz="quarter" idx="17" hasCustomPrompt="1"/>
          </p:nvPr>
        </p:nvSpPr>
        <p:spPr>
          <a:xfrm>
            <a:off x="683753" y="3061826"/>
            <a:ext cx="3345535" cy="314335"/>
          </a:xfrm>
        </p:spPr>
        <p:txBody>
          <a:bodyPr/>
          <a:lstStyle>
            <a:lvl1pPr marL="0" indent="0" algn="ctr">
              <a:buNone/>
              <a:defRPr sz="2000" i="1">
                <a:solidFill>
                  <a:schemeClr val="tx1"/>
                </a:solidFill>
                <a:latin typeface="+mn-lt"/>
              </a:defRPr>
            </a:lvl1pPr>
          </a:lstStyle>
          <a:p>
            <a:pPr lvl="0"/>
            <a:r>
              <a:rPr lang="en-US"/>
              <a:t>Title</a:t>
            </a:r>
          </a:p>
        </p:txBody>
      </p:sp>
      <p:sp>
        <p:nvSpPr>
          <p:cNvPr id="26" name="Text Placeholder 24"/>
          <p:cNvSpPr>
            <a:spLocks noGrp="1"/>
          </p:cNvSpPr>
          <p:nvPr>
            <p:ph type="body" sz="quarter" idx="18" hasCustomPrompt="1"/>
          </p:nvPr>
        </p:nvSpPr>
        <p:spPr>
          <a:xfrm>
            <a:off x="4439142" y="3061632"/>
            <a:ext cx="3297767" cy="314335"/>
          </a:xfrm>
        </p:spPr>
        <p:txBody>
          <a:bodyPr/>
          <a:lstStyle>
            <a:lvl1pPr marL="0" indent="0" algn="ctr">
              <a:buNone/>
              <a:defRPr sz="2000" i="1">
                <a:solidFill>
                  <a:schemeClr val="tx1"/>
                </a:solidFill>
                <a:latin typeface="+mn-lt"/>
              </a:defRPr>
            </a:lvl1pPr>
          </a:lstStyle>
          <a:p>
            <a:pPr lvl="0"/>
            <a:r>
              <a:rPr lang="en-US"/>
              <a:t>Title</a:t>
            </a:r>
          </a:p>
        </p:txBody>
      </p:sp>
      <p:sp>
        <p:nvSpPr>
          <p:cNvPr id="28" name="Text Placeholder 27"/>
          <p:cNvSpPr>
            <a:spLocks noGrp="1"/>
          </p:cNvSpPr>
          <p:nvPr>
            <p:ph type="body" sz="quarter" idx="19" hasCustomPrompt="1"/>
          </p:nvPr>
        </p:nvSpPr>
        <p:spPr>
          <a:xfrm>
            <a:off x="683753" y="3412177"/>
            <a:ext cx="3345535" cy="374650"/>
          </a:xfrm>
        </p:spPr>
        <p:txBody>
          <a:bodyPr/>
          <a:lstStyle>
            <a:lvl1pPr marL="0" indent="0" algn="ctr">
              <a:buNone/>
              <a:defRPr sz="2000">
                <a:solidFill>
                  <a:schemeClr val="tx1"/>
                </a:solidFill>
                <a:latin typeface="+mn-lt"/>
              </a:defRPr>
            </a:lvl1pPr>
          </a:lstStyle>
          <a:p>
            <a:pPr lvl="0"/>
            <a:r>
              <a:rPr lang="en-US"/>
              <a:t>Program</a:t>
            </a:r>
          </a:p>
        </p:txBody>
      </p:sp>
      <p:sp>
        <p:nvSpPr>
          <p:cNvPr id="29" name="Text Placeholder 27"/>
          <p:cNvSpPr>
            <a:spLocks noGrp="1"/>
          </p:cNvSpPr>
          <p:nvPr>
            <p:ph type="body" sz="quarter" idx="20" hasCustomPrompt="1"/>
          </p:nvPr>
        </p:nvSpPr>
        <p:spPr>
          <a:xfrm>
            <a:off x="4439142" y="3408681"/>
            <a:ext cx="3297767" cy="374650"/>
          </a:xfrm>
        </p:spPr>
        <p:txBody>
          <a:bodyPr/>
          <a:lstStyle>
            <a:lvl1pPr marL="0" indent="0" algn="ctr">
              <a:buNone/>
              <a:defRPr sz="2000">
                <a:solidFill>
                  <a:schemeClr val="tx1"/>
                </a:solidFill>
                <a:latin typeface="+mn-lt"/>
              </a:defRPr>
            </a:lvl1pPr>
          </a:lstStyle>
          <a:p>
            <a:pPr lvl="0"/>
            <a:r>
              <a:rPr lang="en-US"/>
              <a:t>Program</a:t>
            </a:r>
          </a:p>
        </p:txBody>
      </p:sp>
      <p:sp>
        <p:nvSpPr>
          <p:cNvPr id="11" name="Text Placeholder 21"/>
          <p:cNvSpPr>
            <a:spLocks noGrp="1"/>
          </p:cNvSpPr>
          <p:nvPr>
            <p:ph type="body" sz="quarter" idx="22" hasCustomPrompt="1"/>
          </p:nvPr>
        </p:nvSpPr>
        <p:spPr>
          <a:xfrm>
            <a:off x="8146763" y="2625878"/>
            <a:ext cx="3345535" cy="412750"/>
          </a:xfrm>
        </p:spPr>
        <p:txBody>
          <a:bodyPr>
            <a:normAutofit/>
          </a:bodyPr>
          <a:lstStyle>
            <a:lvl1pPr marL="0" indent="0" algn="ctr">
              <a:buNone/>
              <a:defRPr sz="2200" b="1">
                <a:solidFill>
                  <a:schemeClr val="tx1"/>
                </a:solidFill>
                <a:latin typeface="+mn-lt"/>
              </a:defRPr>
            </a:lvl1pPr>
          </a:lstStyle>
          <a:p>
            <a:pPr lvl="0"/>
            <a:r>
              <a:rPr lang="en-US"/>
              <a:t>Name</a:t>
            </a:r>
          </a:p>
        </p:txBody>
      </p:sp>
      <p:sp>
        <p:nvSpPr>
          <p:cNvPr id="12" name="Text Placeholder 24"/>
          <p:cNvSpPr>
            <a:spLocks noGrp="1"/>
          </p:cNvSpPr>
          <p:nvPr>
            <p:ph type="body" sz="quarter" idx="23" hasCustomPrompt="1"/>
          </p:nvPr>
        </p:nvSpPr>
        <p:spPr>
          <a:xfrm>
            <a:off x="8146763" y="3059473"/>
            <a:ext cx="3345535" cy="314335"/>
          </a:xfrm>
        </p:spPr>
        <p:txBody>
          <a:bodyPr/>
          <a:lstStyle>
            <a:lvl1pPr marL="0" indent="0" algn="ctr">
              <a:buNone/>
              <a:defRPr sz="2000" i="1">
                <a:solidFill>
                  <a:schemeClr val="tx1"/>
                </a:solidFill>
                <a:latin typeface="+mn-lt"/>
              </a:defRPr>
            </a:lvl1pPr>
          </a:lstStyle>
          <a:p>
            <a:pPr lvl="0"/>
            <a:r>
              <a:rPr lang="en-US"/>
              <a:t>Title</a:t>
            </a:r>
          </a:p>
        </p:txBody>
      </p:sp>
      <p:sp>
        <p:nvSpPr>
          <p:cNvPr id="13" name="Text Placeholder 27"/>
          <p:cNvSpPr>
            <a:spLocks noGrp="1"/>
          </p:cNvSpPr>
          <p:nvPr>
            <p:ph type="body" sz="quarter" idx="24" hasCustomPrompt="1"/>
          </p:nvPr>
        </p:nvSpPr>
        <p:spPr>
          <a:xfrm>
            <a:off x="8146763" y="3409824"/>
            <a:ext cx="3345535" cy="374650"/>
          </a:xfrm>
        </p:spPr>
        <p:txBody>
          <a:bodyPr/>
          <a:lstStyle>
            <a:lvl1pPr marL="0" indent="0" algn="ctr">
              <a:buNone/>
              <a:defRPr sz="2000">
                <a:solidFill>
                  <a:schemeClr val="tx1"/>
                </a:solidFill>
                <a:latin typeface="+mn-lt"/>
              </a:defRPr>
            </a:lvl1pPr>
          </a:lstStyle>
          <a:p>
            <a:pPr lvl="0"/>
            <a:r>
              <a:rPr lang="en-US"/>
              <a:t>Program</a:t>
            </a:r>
          </a:p>
        </p:txBody>
      </p:sp>
      <p:sp>
        <p:nvSpPr>
          <p:cNvPr id="15" name="Title 1"/>
          <p:cNvSpPr>
            <a:spLocks noGrp="1"/>
          </p:cNvSpPr>
          <p:nvPr>
            <p:ph type="title" hasCustomPrompt="1"/>
          </p:nvPr>
        </p:nvSpPr>
        <p:spPr>
          <a:xfrm>
            <a:off x="1" y="673774"/>
            <a:ext cx="12192000" cy="482428"/>
          </a:xfrm>
        </p:spPr>
        <p:txBody>
          <a:bodyPr>
            <a:normAutofit/>
          </a:bodyPr>
          <a:lstStyle>
            <a:lvl1pPr algn="ctr">
              <a:defRPr sz="3000"/>
            </a:lvl1pPr>
          </a:lstStyle>
          <a:p>
            <a:pPr lvl="0"/>
            <a:r>
              <a:rPr lang="en-US"/>
              <a:t>Presenters 3</a:t>
            </a:r>
          </a:p>
        </p:txBody>
      </p:sp>
    </p:spTree>
    <p:extLst>
      <p:ext uri="{BB962C8B-B14F-4D97-AF65-F5344CB8AC3E}">
        <p14:creationId xmlns:p14="http://schemas.microsoft.com/office/powerpoint/2010/main" val="32832854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Section Divider Slide">
    <p:spTree>
      <p:nvGrpSpPr>
        <p:cNvPr id="1" name=""/>
        <p:cNvGrpSpPr/>
        <p:nvPr/>
      </p:nvGrpSpPr>
      <p:grpSpPr>
        <a:xfrm>
          <a:off x="0" y="0"/>
          <a:ext cx="0" cy="0"/>
          <a:chOff x="0" y="0"/>
          <a:chExt cx="0" cy="0"/>
        </a:xfrm>
      </p:grpSpPr>
      <p:cxnSp>
        <p:nvCxnSpPr>
          <p:cNvPr id="7" name="Straight Connector 6"/>
          <p:cNvCxnSpPr/>
          <p:nvPr userDrawn="1"/>
        </p:nvCxnSpPr>
        <p:spPr>
          <a:xfrm flipV="1">
            <a:off x="5765519" y="2815174"/>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6" name="Text Placeholder 9"/>
          <p:cNvSpPr>
            <a:spLocks noGrp="1"/>
          </p:cNvSpPr>
          <p:nvPr>
            <p:ph type="body" sz="quarter" idx="12" hasCustomPrompt="1"/>
          </p:nvPr>
        </p:nvSpPr>
        <p:spPr>
          <a:xfrm>
            <a:off x="-1" y="3229980"/>
            <a:ext cx="12180916" cy="1111250"/>
          </a:xfrm>
        </p:spPr>
        <p:txBody>
          <a:bodyPr>
            <a:normAutofit/>
          </a:bodyPr>
          <a:lstStyle>
            <a:lvl1pPr marL="0" indent="0" algn="ctr">
              <a:lnSpc>
                <a:spcPct val="100000"/>
              </a:lnSpc>
              <a:spcBef>
                <a:spcPts val="0"/>
              </a:spcBef>
              <a:buNone/>
              <a:defRPr sz="3000" cap="all" baseline="0">
                <a:solidFill>
                  <a:schemeClr val="tx1"/>
                </a:solidFill>
              </a:defRPr>
            </a:lvl1pPr>
          </a:lstStyle>
          <a:p>
            <a:pPr lvl="0"/>
            <a:r>
              <a:rPr lang="en-US"/>
              <a:t>Chapter title</a:t>
            </a:r>
          </a:p>
        </p:txBody>
      </p:sp>
      <p:sp>
        <p:nvSpPr>
          <p:cNvPr id="8" name="Title 1"/>
          <p:cNvSpPr>
            <a:spLocks noGrp="1"/>
          </p:cNvSpPr>
          <p:nvPr>
            <p:ph type="title" hasCustomPrompt="1"/>
          </p:nvPr>
        </p:nvSpPr>
        <p:spPr>
          <a:xfrm>
            <a:off x="2851" y="2256441"/>
            <a:ext cx="12191999" cy="478522"/>
          </a:xfrm>
        </p:spPr>
        <p:txBody>
          <a:bodyPr>
            <a:normAutofit/>
          </a:bodyPr>
          <a:lstStyle>
            <a:lvl1pPr algn="ctr">
              <a:defRPr sz="3000"/>
            </a:lvl1pPr>
          </a:lstStyle>
          <a:p>
            <a:pPr lvl="0"/>
            <a:r>
              <a:rPr lang="en-US"/>
              <a:t>Section Divider</a:t>
            </a:r>
          </a:p>
        </p:txBody>
      </p:sp>
    </p:spTree>
    <p:extLst>
      <p:ext uri="{BB962C8B-B14F-4D97-AF65-F5344CB8AC3E}">
        <p14:creationId xmlns:p14="http://schemas.microsoft.com/office/powerpoint/2010/main" val="428287926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cxnSp>
        <p:nvCxnSpPr>
          <p:cNvPr id="8" name="Straight Connector 7"/>
          <p:cNvCxnSpPr/>
          <p:nvPr userDrawn="1"/>
        </p:nvCxnSpPr>
        <p:spPr>
          <a:xfrm flipV="1">
            <a:off x="5763752" y="1246350"/>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12" name="Text Placeholder 10"/>
          <p:cNvSpPr>
            <a:spLocks noGrp="1"/>
          </p:cNvSpPr>
          <p:nvPr>
            <p:ph type="body" sz="quarter" idx="22" hasCustomPrompt="1"/>
          </p:nvPr>
        </p:nvSpPr>
        <p:spPr>
          <a:xfrm>
            <a:off x="1077705" y="1606083"/>
            <a:ext cx="10070943" cy="4662833"/>
          </a:xfrm>
        </p:spPr>
        <p:txBody>
          <a:bodyPr>
            <a:noAutofit/>
          </a:bodyPr>
          <a:lstStyle>
            <a:lvl1pPr marL="0" indent="0">
              <a:buClr>
                <a:srgbClr val="57B6AF"/>
              </a:buClr>
              <a:buNone/>
              <a:defRPr sz="2200" baseline="0">
                <a:solidFill>
                  <a:schemeClr val="tx1"/>
                </a:solidFill>
                <a:latin typeface="+mn-lt"/>
              </a:defRPr>
            </a:lvl1pPr>
            <a:lvl2pPr>
              <a:buClr>
                <a:srgbClr val="57B6AF"/>
              </a:buClr>
              <a:defRPr sz="2000"/>
            </a:lvl2pPr>
            <a:lvl3pPr>
              <a:buClr>
                <a:srgbClr val="57B6AF"/>
              </a:buClr>
              <a:defRPr sz="1800"/>
            </a:lvl3pPr>
            <a:lvl4pPr>
              <a:buClr>
                <a:srgbClr val="57B6AF"/>
              </a:buClr>
              <a:defRPr sz="1800"/>
            </a:lvl4pPr>
          </a:lstStyle>
          <a:p>
            <a:pPr lvl="0"/>
            <a:r>
              <a:rPr lang="en-US"/>
              <a:t>Text…</a:t>
            </a:r>
          </a:p>
        </p:txBody>
      </p:sp>
      <p:sp>
        <p:nvSpPr>
          <p:cNvPr id="9" name="TextBox 8"/>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a:t>
            </a:r>
            <a:r>
              <a:rPr lang="en-US" sz="1800" baseline="0">
                <a:solidFill>
                  <a:srgbClr val="349D96"/>
                </a:solidFill>
                <a:latin typeface="Century Gothic" panose="020B0502020202020204" pitchFamily="34" charset="0"/>
              </a:rPr>
              <a:t> State Department of Health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11" name="Title 1"/>
          <p:cNvSpPr>
            <a:spLocks noGrp="1"/>
          </p:cNvSpPr>
          <p:nvPr>
            <p:ph type="title" hasCustomPrompt="1"/>
          </p:nvPr>
        </p:nvSpPr>
        <p:spPr>
          <a:xfrm>
            <a:off x="5542" y="673974"/>
            <a:ext cx="12180916" cy="482030"/>
          </a:xfrm>
        </p:spPr>
        <p:txBody>
          <a:bodyPr/>
          <a:lstStyle>
            <a:lvl1pPr algn="ctr">
              <a:defRPr sz="3000"/>
            </a:lvl1pPr>
          </a:lstStyle>
          <a:p>
            <a:r>
              <a:rPr lang="en-US"/>
              <a:t>Title</a:t>
            </a:r>
          </a:p>
        </p:txBody>
      </p:sp>
    </p:spTree>
    <p:extLst>
      <p:ext uri="{BB962C8B-B14F-4D97-AF65-F5344CB8AC3E}">
        <p14:creationId xmlns:p14="http://schemas.microsoft.com/office/powerpoint/2010/main" val="248516357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DOH Strategic Plan">
    <p:spTree>
      <p:nvGrpSpPr>
        <p:cNvPr id="1" name=""/>
        <p:cNvGrpSpPr/>
        <p:nvPr/>
      </p:nvGrpSpPr>
      <p:grpSpPr>
        <a:xfrm>
          <a:off x="0" y="0"/>
          <a:ext cx="0" cy="0"/>
          <a:chOff x="0" y="0"/>
          <a:chExt cx="0" cy="0"/>
        </a:xfrm>
      </p:grpSpPr>
      <p:cxnSp>
        <p:nvCxnSpPr>
          <p:cNvPr id="25" name="Straight Connector 24"/>
          <p:cNvCxnSpPr/>
          <p:nvPr userDrawn="1"/>
        </p:nvCxnSpPr>
        <p:spPr>
          <a:xfrm flipV="1">
            <a:off x="5763752" y="1246350"/>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grpSp>
        <p:nvGrpSpPr>
          <p:cNvPr id="15" name="Group 14"/>
          <p:cNvGrpSpPr/>
          <p:nvPr userDrawn="1"/>
        </p:nvGrpSpPr>
        <p:grpSpPr>
          <a:xfrm>
            <a:off x="778608" y="1487830"/>
            <a:ext cx="10674488" cy="4451286"/>
            <a:chOff x="892593" y="1460430"/>
            <a:chExt cx="8005866" cy="4451286"/>
          </a:xfrm>
        </p:grpSpPr>
        <p:sp>
          <p:nvSpPr>
            <p:cNvPr id="16" name="TextBox 15"/>
            <p:cNvSpPr txBox="1"/>
            <p:nvPr/>
          </p:nvSpPr>
          <p:spPr>
            <a:xfrm>
              <a:off x="4082659" y="4080445"/>
              <a:ext cx="2332018" cy="1831271"/>
            </a:xfrm>
            <a:prstGeom prst="rect">
              <a:avLst/>
            </a:prstGeom>
            <a:noFill/>
            <a:ln>
              <a:noFill/>
            </a:ln>
          </p:spPr>
          <p:txBody>
            <a:bodyPr wrap="square" rtlCol="0">
              <a:spAutoFit/>
            </a:bodyPr>
            <a:lstStyle/>
            <a:p>
              <a:r>
                <a:rPr lang="en-US" sz="1800" b="1">
                  <a:solidFill>
                    <a:schemeClr val="tx1"/>
                  </a:solidFill>
                  <a:latin typeface="Century Gothic" panose="020B0502020202020204" pitchFamily="34" charset="0"/>
                </a:rPr>
                <a:t>Strategy</a:t>
              </a:r>
            </a:p>
            <a:p>
              <a:pPr>
                <a:spcBef>
                  <a:spcPts val="600"/>
                </a:spcBef>
              </a:pPr>
              <a:r>
                <a:rPr lang="en-US" sz="1500" kern="1200">
                  <a:solidFill>
                    <a:schemeClr val="tx1"/>
                  </a:solidFill>
                  <a:latin typeface="+mn-lt"/>
                  <a:ea typeface="+mn-ea"/>
                  <a:cs typeface="+mn-cs"/>
                </a:rPr>
                <a:t>Through collaborations and partnerships, we will leverage the knowledge, relation-ships and resources necessary to influence the conditions that promote good health and safety for everyone.</a:t>
              </a:r>
            </a:p>
          </p:txBody>
        </p:sp>
        <p:sp>
          <p:nvSpPr>
            <p:cNvPr id="20" name="TextBox 19"/>
            <p:cNvSpPr txBox="1"/>
            <p:nvPr/>
          </p:nvSpPr>
          <p:spPr>
            <a:xfrm>
              <a:off x="6791671" y="4080608"/>
              <a:ext cx="2106788" cy="1369606"/>
            </a:xfrm>
            <a:prstGeom prst="rect">
              <a:avLst/>
            </a:prstGeom>
            <a:noFill/>
            <a:ln>
              <a:noFill/>
            </a:ln>
          </p:spPr>
          <p:txBody>
            <a:bodyPr wrap="square" rtlCol="0">
              <a:spAutoFit/>
            </a:bodyPr>
            <a:lstStyle/>
            <a:p>
              <a:r>
                <a:rPr lang="en-US" sz="1800" b="1">
                  <a:solidFill>
                    <a:schemeClr val="tx1"/>
                  </a:solidFill>
                  <a:latin typeface="Century Gothic" panose="020B0502020202020204" pitchFamily="34" charset="0"/>
                </a:rPr>
                <a:t>Mission</a:t>
              </a:r>
            </a:p>
            <a:p>
              <a:pPr>
                <a:spcBef>
                  <a:spcPts val="600"/>
                </a:spcBef>
              </a:pPr>
              <a:r>
                <a:rPr lang="en-US" sz="1500" kern="1200">
                  <a:solidFill>
                    <a:schemeClr val="tx1"/>
                  </a:solidFill>
                  <a:latin typeface="+mn-lt"/>
                  <a:ea typeface="+mn-ea"/>
                  <a:cs typeface="+mn-cs"/>
                </a:rPr>
                <a:t>The Department of Health works with others to protect and improve the health</a:t>
              </a:r>
            </a:p>
            <a:p>
              <a:pPr>
                <a:spcBef>
                  <a:spcPts val="0"/>
                </a:spcBef>
              </a:pPr>
              <a:r>
                <a:rPr lang="en-US" sz="1500" kern="1200">
                  <a:solidFill>
                    <a:schemeClr val="tx1"/>
                  </a:solidFill>
                  <a:latin typeface="+mn-lt"/>
                  <a:ea typeface="+mn-ea"/>
                  <a:cs typeface="+mn-cs"/>
                </a:rPr>
                <a:t>of all people in Washington.</a:t>
              </a:r>
            </a:p>
          </p:txBody>
        </p:sp>
        <p:sp>
          <p:nvSpPr>
            <p:cNvPr id="21" name="TextBox 20"/>
            <p:cNvSpPr txBox="1"/>
            <p:nvPr/>
          </p:nvSpPr>
          <p:spPr>
            <a:xfrm>
              <a:off x="1357926" y="4081738"/>
              <a:ext cx="2116475" cy="1369606"/>
            </a:xfrm>
            <a:prstGeom prst="rect">
              <a:avLst/>
            </a:prstGeom>
            <a:noFill/>
            <a:ln>
              <a:noFill/>
            </a:ln>
          </p:spPr>
          <p:txBody>
            <a:bodyPr wrap="square" rtlCol="0">
              <a:spAutoFit/>
            </a:bodyPr>
            <a:lstStyle/>
            <a:p>
              <a:r>
                <a:rPr lang="en-US" sz="1800" b="1">
                  <a:solidFill>
                    <a:schemeClr val="tx1"/>
                  </a:solidFill>
                  <a:latin typeface="Century Gothic" panose="020B0502020202020204" pitchFamily="34" charset="0"/>
                </a:rPr>
                <a:t>Vision</a:t>
              </a:r>
            </a:p>
            <a:p>
              <a:pPr>
                <a:spcBef>
                  <a:spcPts val="600"/>
                </a:spcBef>
              </a:pPr>
              <a:r>
                <a:rPr lang="en-US" sz="1500" kern="1200">
                  <a:solidFill>
                    <a:schemeClr val="tx1"/>
                  </a:solidFill>
                  <a:latin typeface="+mn-lt"/>
                  <a:ea typeface="+mn-ea"/>
                  <a:cs typeface="+mn-cs"/>
                </a:rPr>
                <a:t>People in Washington enjoy longer and healthier lives because they live in healthy families and communities.</a:t>
              </a:r>
            </a:p>
          </p:txBody>
        </p:sp>
        <p:grpSp>
          <p:nvGrpSpPr>
            <p:cNvPr id="28" name="Group 27"/>
            <p:cNvGrpSpPr/>
            <p:nvPr/>
          </p:nvGrpSpPr>
          <p:grpSpPr>
            <a:xfrm>
              <a:off x="892593" y="1460430"/>
              <a:ext cx="8005866" cy="2416050"/>
              <a:chOff x="846099" y="1909880"/>
              <a:chExt cx="8005866" cy="2416050"/>
            </a:xfrm>
          </p:grpSpPr>
          <p:sp>
            <p:nvSpPr>
              <p:cNvPr id="32" name="TextBox 31"/>
              <p:cNvSpPr txBox="1"/>
              <p:nvPr/>
            </p:nvSpPr>
            <p:spPr>
              <a:xfrm>
                <a:off x="1313790" y="2032497"/>
                <a:ext cx="1792023" cy="1754326"/>
              </a:xfrm>
              <a:prstGeom prst="rect">
                <a:avLst/>
              </a:prstGeom>
              <a:noFill/>
              <a:ln>
                <a:noFill/>
              </a:ln>
            </p:spPr>
            <p:txBody>
              <a:bodyPr wrap="square" rtlCol="0">
                <a:spAutoFit/>
              </a:bodyPr>
              <a:lstStyle/>
              <a:p>
                <a:r>
                  <a:rPr lang="en-US" sz="1800" b="1">
                    <a:solidFill>
                      <a:schemeClr val="tx1"/>
                    </a:solidFill>
                    <a:latin typeface="Century Gothic" panose="020B0502020202020204" pitchFamily="34" charset="0"/>
                  </a:rPr>
                  <a:t>What We Do</a:t>
                </a:r>
              </a:p>
              <a:p>
                <a:pPr>
                  <a:spcBef>
                    <a:spcPts val="600"/>
                  </a:spcBef>
                </a:pPr>
                <a:r>
                  <a:rPr lang="en-US" sz="1500">
                    <a:solidFill>
                      <a:schemeClr val="tx1"/>
                    </a:solidFill>
                    <a:latin typeface="+mn-lt"/>
                  </a:rPr>
                  <a:t>Ensure public safety</a:t>
                </a:r>
              </a:p>
              <a:p>
                <a:pPr>
                  <a:spcBef>
                    <a:spcPts val="600"/>
                  </a:spcBef>
                </a:pPr>
                <a:r>
                  <a:rPr lang="en-US" sz="1500">
                    <a:solidFill>
                      <a:schemeClr val="tx1"/>
                    </a:solidFill>
                    <a:latin typeface="+mn-lt"/>
                  </a:rPr>
                  <a:t>Create the healthiest next generation</a:t>
                </a:r>
              </a:p>
              <a:p>
                <a:pPr>
                  <a:spcBef>
                    <a:spcPts val="600"/>
                  </a:spcBef>
                </a:pPr>
                <a:r>
                  <a:rPr lang="en-US" sz="1500">
                    <a:solidFill>
                      <a:schemeClr val="tx1"/>
                    </a:solidFill>
                    <a:latin typeface="+mn-lt"/>
                  </a:rPr>
                  <a:t>Promote healthy living and healthy aging</a:t>
                </a:r>
              </a:p>
            </p:txBody>
          </p:sp>
          <p:sp>
            <p:nvSpPr>
              <p:cNvPr id="33" name="TextBox 32"/>
              <p:cNvSpPr txBox="1"/>
              <p:nvPr/>
            </p:nvSpPr>
            <p:spPr>
              <a:xfrm>
                <a:off x="4030709" y="1909880"/>
                <a:ext cx="2175037" cy="2262158"/>
              </a:xfrm>
              <a:prstGeom prst="rect">
                <a:avLst/>
              </a:prstGeom>
              <a:noFill/>
              <a:ln>
                <a:noFill/>
              </a:ln>
            </p:spPr>
            <p:txBody>
              <a:bodyPr wrap="square" rtlCol="0">
                <a:spAutoFit/>
              </a:bodyPr>
              <a:lstStyle/>
              <a:p>
                <a:r>
                  <a:rPr lang="en-US" sz="1800" b="1">
                    <a:solidFill>
                      <a:schemeClr val="tx1"/>
                    </a:solidFill>
                    <a:latin typeface="Century Gothic" panose="020B0502020202020204" pitchFamily="34" charset="0"/>
                  </a:rPr>
                  <a:t>How We Do</a:t>
                </a:r>
              </a:p>
              <a:p>
                <a:r>
                  <a:rPr lang="en-US" sz="1800" b="1">
                    <a:solidFill>
                      <a:schemeClr val="tx1"/>
                    </a:solidFill>
                    <a:latin typeface="Century Gothic" panose="020B0502020202020204" pitchFamily="34" charset="0"/>
                  </a:rPr>
                  <a:t>Our Work</a:t>
                </a:r>
              </a:p>
              <a:p>
                <a:pPr>
                  <a:spcBef>
                    <a:spcPts val="600"/>
                  </a:spcBef>
                </a:pPr>
                <a:r>
                  <a:rPr lang="en-US" sz="1500" kern="1200">
                    <a:solidFill>
                      <a:schemeClr val="tx1"/>
                    </a:solidFill>
                    <a:latin typeface="+mn-lt"/>
                    <a:ea typeface="+mn-ea"/>
                    <a:cs typeface="+mn-cs"/>
                  </a:rPr>
                  <a:t>Serve our customers and continue to improve</a:t>
                </a:r>
              </a:p>
              <a:p>
                <a:pPr>
                  <a:spcBef>
                    <a:spcPts val="600"/>
                  </a:spcBef>
                </a:pPr>
                <a:r>
                  <a:rPr lang="en-US" sz="1500" kern="1200">
                    <a:solidFill>
                      <a:schemeClr val="tx1"/>
                    </a:solidFill>
                    <a:latin typeface="+mn-lt"/>
                    <a:ea typeface="+mn-ea"/>
                    <a:cs typeface="+mn-cs"/>
                  </a:rPr>
                  <a:t>Be efficient, innovative and transparent</a:t>
                </a:r>
              </a:p>
              <a:p>
                <a:pPr>
                  <a:spcBef>
                    <a:spcPts val="600"/>
                  </a:spcBef>
                </a:pPr>
                <a:r>
                  <a:rPr lang="en-US" sz="1500" kern="1200">
                    <a:solidFill>
                      <a:schemeClr val="tx1"/>
                    </a:solidFill>
                    <a:latin typeface="+mn-lt"/>
                    <a:ea typeface="+mn-ea"/>
                    <a:cs typeface="+mn-cs"/>
                  </a:rPr>
                  <a:t>Develop and support our workforce</a:t>
                </a:r>
              </a:p>
            </p:txBody>
          </p:sp>
          <p:sp>
            <p:nvSpPr>
              <p:cNvPr id="34" name="TextBox 33"/>
              <p:cNvSpPr txBox="1"/>
              <p:nvPr/>
            </p:nvSpPr>
            <p:spPr>
              <a:xfrm>
                <a:off x="6742366" y="1909884"/>
                <a:ext cx="2109599" cy="2416046"/>
              </a:xfrm>
              <a:prstGeom prst="rect">
                <a:avLst/>
              </a:prstGeom>
              <a:noFill/>
              <a:ln>
                <a:noFill/>
              </a:ln>
            </p:spPr>
            <p:txBody>
              <a:bodyPr wrap="square" rtlCol="0">
                <a:spAutoFit/>
              </a:bodyPr>
              <a:lstStyle/>
              <a:p>
                <a:r>
                  <a:rPr lang="en-US" sz="1800" b="1">
                    <a:solidFill>
                      <a:schemeClr val="tx1"/>
                    </a:solidFill>
                    <a:latin typeface="Century Gothic" panose="020B0502020202020204" pitchFamily="34" charset="0"/>
                  </a:rPr>
                  <a:t>Guiding</a:t>
                </a:r>
              </a:p>
              <a:p>
                <a:r>
                  <a:rPr lang="en-US" sz="1800" b="1">
                    <a:solidFill>
                      <a:schemeClr val="tx1"/>
                    </a:solidFill>
                    <a:latin typeface="Century Gothic" panose="020B0502020202020204" pitchFamily="34" charset="0"/>
                  </a:rPr>
                  <a:t>Principles</a:t>
                </a:r>
              </a:p>
              <a:p>
                <a:pPr>
                  <a:spcBef>
                    <a:spcPts val="600"/>
                  </a:spcBef>
                </a:pPr>
                <a:r>
                  <a:rPr lang="en-US" sz="1500" kern="1200">
                    <a:solidFill>
                      <a:schemeClr val="tx1"/>
                    </a:solidFill>
                    <a:latin typeface="+mn-lt"/>
                    <a:ea typeface="+mn-ea"/>
                    <a:cs typeface="+mn-cs"/>
                  </a:rPr>
                  <a:t>Evidence-based public health practice</a:t>
                </a:r>
              </a:p>
              <a:p>
                <a:pPr>
                  <a:spcBef>
                    <a:spcPts val="600"/>
                  </a:spcBef>
                </a:pPr>
                <a:r>
                  <a:rPr lang="en-US" sz="1500" kern="1200">
                    <a:solidFill>
                      <a:schemeClr val="tx1"/>
                    </a:solidFill>
                    <a:latin typeface="+mn-lt"/>
                    <a:ea typeface="+mn-ea"/>
                    <a:cs typeface="+mn-cs"/>
                    <a:sym typeface="Wingdings"/>
                  </a:rPr>
                  <a:t>Partnership</a:t>
                </a:r>
              </a:p>
              <a:p>
                <a:pPr>
                  <a:spcBef>
                    <a:spcPts val="600"/>
                  </a:spcBef>
                </a:pPr>
                <a:r>
                  <a:rPr lang="en-US" sz="1500" kern="1200">
                    <a:solidFill>
                      <a:schemeClr val="tx1"/>
                    </a:solidFill>
                    <a:latin typeface="+mn-lt"/>
                    <a:ea typeface="+mn-ea"/>
                    <a:cs typeface="+mn-cs"/>
                    <a:sym typeface="Wingdings"/>
                  </a:rPr>
                  <a:t>Transparency</a:t>
                </a:r>
              </a:p>
              <a:p>
                <a:pPr>
                  <a:spcBef>
                    <a:spcPts val="600"/>
                  </a:spcBef>
                </a:pPr>
                <a:r>
                  <a:rPr lang="en-US" sz="1500" kern="1200">
                    <a:solidFill>
                      <a:schemeClr val="tx1"/>
                    </a:solidFill>
                    <a:latin typeface="+mn-lt"/>
                    <a:ea typeface="+mn-ea"/>
                    <a:cs typeface="+mn-cs"/>
                    <a:sym typeface="Wingdings"/>
                  </a:rPr>
                  <a:t>Health equity</a:t>
                </a:r>
              </a:p>
              <a:p>
                <a:pPr>
                  <a:spcBef>
                    <a:spcPts val="600"/>
                  </a:spcBef>
                </a:pPr>
                <a:r>
                  <a:rPr lang="en-US" sz="1500" kern="1200">
                    <a:solidFill>
                      <a:schemeClr val="tx1"/>
                    </a:solidFill>
                    <a:latin typeface="+mn-lt"/>
                    <a:ea typeface="+mn-ea"/>
                    <a:cs typeface="+mn-cs"/>
                    <a:sym typeface="Wingdings"/>
                  </a:rPr>
                  <a:t>Seven generations</a:t>
                </a:r>
                <a:endParaRPr lang="en-US" sz="1500" kern="1200">
                  <a:solidFill>
                    <a:schemeClr val="tx1"/>
                  </a:solidFill>
                  <a:latin typeface="+mn-lt"/>
                  <a:ea typeface="+mn-ea"/>
                  <a:cs typeface="+mn-cs"/>
                </a:endParaRPr>
              </a:p>
            </p:txBody>
          </p:sp>
          <p:sp>
            <p:nvSpPr>
              <p:cNvPr id="35" name="Oval 34">
                <a:extLst>
                  <a:ext uri="{C183D7F6-B498-43B3-948B-1728B52AA6E4}">
                    <adec:decorative xmlns:adec="http://schemas.microsoft.com/office/drawing/2017/decorative" val="1"/>
                  </a:ext>
                </a:extLst>
              </p:cNvPr>
              <p:cNvSpPr/>
              <p:nvPr/>
            </p:nvSpPr>
            <p:spPr>
              <a:xfrm>
                <a:off x="846099" y="2076018"/>
                <a:ext cx="24698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349D96"/>
                    </a:solidFill>
                    <a:sym typeface="Wingdings" panose="05000000000000000000" pitchFamily="2" charset="2"/>
                  </a:rPr>
                  <a:t></a:t>
                </a:r>
                <a:endParaRPr lang="en-US" sz="4000">
                  <a:solidFill>
                    <a:srgbClr val="349D96"/>
                  </a:solidFill>
                </a:endParaRPr>
              </a:p>
            </p:txBody>
          </p:sp>
          <p:sp>
            <p:nvSpPr>
              <p:cNvPr id="36" name="Oval 35">
                <a:extLst>
                  <a:ext uri="{C183D7F6-B498-43B3-948B-1728B52AA6E4}">
                    <adec:decorative xmlns:adec="http://schemas.microsoft.com/office/drawing/2017/decorative" val="1"/>
                  </a:ext>
                </a:extLst>
              </p:cNvPr>
              <p:cNvSpPr/>
              <p:nvPr/>
            </p:nvSpPr>
            <p:spPr>
              <a:xfrm>
                <a:off x="3557912" y="2076017"/>
                <a:ext cx="24698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349D96"/>
                    </a:solidFill>
                    <a:sym typeface="Wingdings" panose="05000000000000000000" pitchFamily="2" charset="2"/>
                  </a:rPr>
                  <a:t></a:t>
                </a:r>
                <a:endParaRPr lang="en-US" sz="4000">
                  <a:solidFill>
                    <a:srgbClr val="349D96"/>
                  </a:solidFill>
                </a:endParaRPr>
              </a:p>
            </p:txBody>
          </p:sp>
          <p:sp>
            <p:nvSpPr>
              <p:cNvPr id="37" name="Oval 36">
                <a:extLst>
                  <a:ext uri="{C183D7F6-B498-43B3-948B-1728B52AA6E4}">
                    <adec:decorative xmlns:adec="http://schemas.microsoft.com/office/drawing/2017/decorative" val="1"/>
                  </a:ext>
                </a:extLst>
              </p:cNvPr>
              <p:cNvSpPr/>
              <p:nvPr/>
            </p:nvSpPr>
            <p:spPr>
              <a:xfrm>
                <a:off x="6267797" y="2073135"/>
                <a:ext cx="24698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349D96"/>
                    </a:solidFill>
                    <a:sym typeface="Wingdings" panose="05000000000000000000" pitchFamily="2" charset="2"/>
                  </a:rPr>
                  <a:t></a:t>
                </a:r>
                <a:endParaRPr lang="en-US" sz="4000">
                  <a:solidFill>
                    <a:srgbClr val="349D96"/>
                  </a:solidFill>
                </a:endParaRPr>
              </a:p>
            </p:txBody>
          </p:sp>
        </p:grpSp>
        <p:sp>
          <p:nvSpPr>
            <p:cNvPr id="29" name="Oval 28">
              <a:extLst>
                <a:ext uri="{C183D7F6-B498-43B3-948B-1728B52AA6E4}">
                  <adec:decorative xmlns:adec="http://schemas.microsoft.com/office/drawing/2017/decorative" val="1"/>
                </a:ext>
              </a:extLst>
            </p:cNvPr>
            <p:cNvSpPr/>
            <p:nvPr/>
          </p:nvSpPr>
          <p:spPr>
            <a:xfrm>
              <a:off x="892593" y="4125259"/>
              <a:ext cx="24698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349D96"/>
                  </a:solidFill>
                  <a:sym typeface="Wingdings" panose="05000000000000000000" pitchFamily="2" charset="2"/>
                </a:rPr>
                <a:t></a:t>
              </a:r>
              <a:endParaRPr lang="en-US" sz="4000">
                <a:solidFill>
                  <a:srgbClr val="349D96"/>
                </a:solidFill>
              </a:endParaRPr>
            </a:p>
          </p:txBody>
        </p:sp>
        <p:sp>
          <p:nvSpPr>
            <p:cNvPr id="30" name="Oval 29">
              <a:extLst>
                <a:ext uri="{C183D7F6-B498-43B3-948B-1728B52AA6E4}">
                  <adec:decorative xmlns:adec="http://schemas.microsoft.com/office/drawing/2017/decorative" val="1"/>
                </a:ext>
              </a:extLst>
            </p:cNvPr>
            <p:cNvSpPr/>
            <p:nvPr/>
          </p:nvSpPr>
          <p:spPr>
            <a:xfrm>
              <a:off x="3604406" y="4125258"/>
              <a:ext cx="24698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349D96"/>
                  </a:solidFill>
                  <a:sym typeface="Wingdings" panose="05000000000000000000" pitchFamily="2" charset="2"/>
                </a:rPr>
                <a:t></a:t>
              </a:r>
              <a:endParaRPr lang="en-US" sz="4000">
                <a:solidFill>
                  <a:srgbClr val="349D96"/>
                </a:solidFill>
              </a:endParaRPr>
            </a:p>
          </p:txBody>
        </p:sp>
        <p:sp>
          <p:nvSpPr>
            <p:cNvPr id="31" name="Oval 30">
              <a:extLst>
                <a:ext uri="{C183D7F6-B498-43B3-948B-1728B52AA6E4}">
                  <adec:decorative xmlns:adec="http://schemas.microsoft.com/office/drawing/2017/decorative" val="1"/>
                </a:ext>
              </a:extLst>
            </p:cNvPr>
            <p:cNvSpPr/>
            <p:nvPr/>
          </p:nvSpPr>
          <p:spPr>
            <a:xfrm>
              <a:off x="6314291" y="4122376"/>
              <a:ext cx="24698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349D96"/>
                  </a:solidFill>
                  <a:sym typeface="Wingdings" panose="05000000000000000000" pitchFamily="2" charset="2"/>
                </a:rPr>
                <a:t></a:t>
              </a:r>
              <a:endParaRPr lang="en-US" sz="4000">
                <a:solidFill>
                  <a:srgbClr val="349D96"/>
                </a:solidFill>
              </a:endParaRPr>
            </a:p>
          </p:txBody>
        </p:sp>
      </p:grpSp>
      <p:sp>
        <p:nvSpPr>
          <p:cNvPr id="23" name="Title 2"/>
          <p:cNvSpPr>
            <a:spLocks noGrp="1"/>
          </p:cNvSpPr>
          <p:nvPr>
            <p:ph type="title" hasCustomPrompt="1"/>
          </p:nvPr>
        </p:nvSpPr>
        <p:spPr>
          <a:xfrm>
            <a:off x="2379" y="682993"/>
            <a:ext cx="12192000" cy="405063"/>
          </a:xfrm>
        </p:spPr>
        <p:txBody>
          <a:bodyPr>
            <a:normAutofit/>
          </a:bodyPr>
          <a:lstStyle>
            <a:lvl1pPr algn="ctr">
              <a:defRPr sz="3000"/>
            </a:lvl1pPr>
          </a:lstStyle>
          <a:p>
            <a:r>
              <a:rPr lang="en-US"/>
              <a:t>DOH Strategic Plan</a:t>
            </a:r>
          </a:p>
        </p:txBody>
      </p:sp>
    </p:spTree>
    <p:extLst>
      <p:ext uri="{BB962C8B-B14F-4D97-AF65-F5344CB8AC3E}">
        <p14:creationId xmlns:p14="http://schemas.microsoft.com/office/powerpoint/2010/main" val="100618134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Unordered List 1">
    <p:spTree>
      <p:nvGrpSpPr>
        <p:cNvPr id="1" name=""/>
        <p:cNvGrpSpPr/>
        <p:nvPr/>
      </p:nvGrpSpPr>
      <p:grpSpPr>
        <a:xfrm>
          <a:off x="0" y="0"/>
          <a:ext cx="0" cy="0"/>
          <a:chOff x="0" y="0"/>
          <a:chExt cx="0" cy="0"/>
        </a:xfrm>
      </p:grpSpPr>
      <p:sp>
        <p:nvSpPr>
          <p:cNvPr id="15" name="Oval 14">
            <a:extLst>
              <a:ext uri="{C183D7F6-B498-43B3-948B-1728B52AA6E4}">
                <adec:decorative xmlns:adec="http://schemas.microsoft.com/office/drawing/2017/decorative" val="1"/>
              </a:ext>
            </a:extLst>
          </p:cNvPr>
          <p:cNvSpPr/>
          <p:nvPr/>
        </p:nvSpPr>
        <p:spPr>
          <a:xfrm>
            <a:off x="1128133" y="2076019"/>
            <a:ext cx="32931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349D96"/>
                </a:solidFill>
                <a:sym typeface="Wingdings" panose="05000000000000000000" pitchFamily="2" charset="2"/>
              </a:rPr>
              <a:t></a:t>
            </a:r>
            <a:endParaRPr lang="en-US" sz="4000">
              <a:solidFill>
                <a:srgbClr val="349D96"/>
              </a:solidFill>
            </a:endParaRPr>
          </a:p>
        </p:txBody>
      </p:sp>
      <p:sp>
        <p:nvSpPr>
          <p:cNvPr id="16" name="Oval 15">
            <a:extLst>
              <a:ext uri="{C183D7F6-B498-43B3-948B-1728B52AA6E4}">
                <adec:decorative xmlns:adec="http://schemas.microsoft.com/office/drawing/2017/decorative" val="1"/>
              </a:ext>
            </a:extLst>
          </p:cNvPr>
          <p:cNvSpPr/>
          <p:nvPr/>
        </p:nvSpPr>
        <p:spPr>
          <a:xfrm>
            <a:off x="6488154" y="2076018"/>
            <a:ext cx="32931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349D96"/>
                </a:solidFill>
                <a:sym typeface="Wingdings" panose="05000000000000000000" pitchFamily="2" charset="2"/>
              </a:rPr>
              <a:t></a:t>
            </a:r>
            <a:endParaRPr lang="en-US" sz="4000">
              <a:solidFill>
                <a:srgbClr val="349D96"/>
              </a:solidFill>
            </a:endParaRPr>
          </a:p>
        </p:txBody>
      </p:sp>
      <p:sp>
        <p:nvSpPr>
          <p:cNvPr id="20" name="Text Placeholder 19"/>
          <p:cNvSpPr>
            <a:spLocks noGrp="1"/>
          </p:cNvSpPr>
          <p:nvPr userDrawn="1">
            <p:ph type="body" sz="quarter" idx="22" hasCustomPrompt="1"/>
          </p:nvPr>
        </p:nvSpPr>
        <p:spPr>
          <a:xfrm>
            <a:off x="1751719" y="2106227"/>
            <a:ext cx="4011964" cy="373362"/>
          </a:xfrm>
        </p:spPr>
        <p:txBody>
          <a:bodyPr>
            <a:noAutofit/>
          </a:bodyPr>
          <a:lstStyle>
            <a:lvl1pPr marL="0" indent="0">
              <a:buNone/>
              <a:defRPr sz="2200" b="1">
                <a:solidFill>
                  <a:schemeClr val="tx1"/>
                </a:solidFill>
                <a:latin typeface="+mn-lt"/>
              </a:defRPr>
            </a:lvl1pPr>
          </a:lstStyle>
          <a:p>
            <a:pPr lvl="0"/>
            <a:r>
              <a:rPr lang="en-US"/>
              <a:t>Text…</a:t>
            </a:r>
          </a:p>
        </p:txBody>
      </p:sp>
      <p:sp>
        <p:nvSpPr>
          <p:cNvPr id="21" name="Text Placeholder 19"/>
          <p:cNvSpPr>
            <a:spLocks noGrp="1"/>
          </p:cNvSpPr>
          <p:nvPr userDrawn="1">
            <p:ph type="body" sz="quarter" idx="23" hasCustomPrompt="1"/>
          </p:nvPr>
        </p:nvSpPr>
        <p:spPr>
          <a:xfrm>
            <a:off x="7118621" y="2106227"/>
            <a:ext cx="4011964" cy="373362"/>
          </a:xfrm>
        </p:spPr>
        <p:txBody>
          <a:bodyPr>
            <a:noAutofit/>
          </a:bodyPr>
          <a:lstStyle>
            <a:lvl1pPr marL="0" indent="0">
              <a:buNone/>
              <a:defRPr sz="2200" b="1">
                <a:solidFill>
                  <a:schemeClr val="tx1"/>
                </a:solidFill>
                <a:latin typeface="+mn-lt"/>
              </a:defRPr>
            </a:lvl1pPr>
          </a:lstStyle>
          <a:p>
            <a:pPr lvl="0"/>
            <a:r>
              <a:rPr lang="en-US"/>
              <a:t>Text…</a:t>
            </a:r>
          </a:p>
        </p:txBody>
      </p:sp>
      <p:sp>
        <p:nvSpPr>
          <p:cNvPr id="23" name="Text Placeholder 22"/>
          <p:cNvSpPr>
            <a:spLocks noGrp="1"/>
          </p:cNvSpPr>
          <p:nvPr userDrawn="1">
            <p:ph type="body" sz="quarter" idx="24" hasCustomPrompt="1"/>
          </p:nvPr>
        </p:nvSpPr>
        <p:spPr>
          <a:xfrm>
            <a:off x="1752601" y="2480365"/>
            <a:ext cx="4011084" cy="3617913"/>
          </a:xfrm>
        </p:spPr>
        <p:txBody>
          <a:bodyPr>
            <a:noAutofit/>
          </a:bodyPr>
          <a:lstStyle>
            <a:lvl1pPr marL="0" indent="0">
              <a:buNone/>
              <a:defRPr sz="2200" baseline="0">
                <a:solidFill>
                  <a:schemeClr val="tx1"/>
                </a:solidFill>
                <a:latin typeface="+mn-lt"/>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a:t>Text…</a:t>
            </a:r>
          </a:p>
        </p:txBody>
      </p:sp>
      <p:sp>
        <p:nvSpPr>
          <p:cNvPr id="24" name="Text Placeholder 22"/>
          <p:cNvSpPr>
            <a:spLocks noGrp="1"/>
          </p:cNvSpPr>
          <p:nvPr userDrawn="1">
            <p:ph type="body" sz="quarter" idx="25" hasCustomPrompt="1"/>
          </p:nvPr>
        </p:nvSpPr>
        <p:spPr>
          <a:xfrm>
            <a:off x="7119501" y="2486904"/>
            <a:ext cx="4011084" cy="3611426"/>
          </a:xfrm>
        </p:spPr>
        <p:txBody>
          <a:bodyPr>
            <a:noAutofit/>
          </a:bodyPr>
          <a:lstStyle>
            <a:lvl1pPr marL="0" indent="0">
              <a:buNone/>
              <a:defRPr sz="2200">
                <a:solidFill>
                  <a:schemeClr val="tx1"/>
                </a:solidFill>
                <a:latin typeface="+mn-lt"/>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a:t>Text…</a:t>
            </a:r>
          </a:p>
        </p:txBody>
      </p:sp>
      <p:cxnSp>
        <p:nvCxnSpPr>
          <p:cNvPr id="25" name="Straight Connector 24"/>
          <p:cNvCxnSpPr/>
          <p:nvPr userDrawn="1"/>
        </p:nvCxnSpPr>
        <p:spPr>
          <a:xfrm flipV="1">
            <a:off x="5763752" y="1246350"/>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12" name="TextBox 11"/>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a:t>
            </a:r>
            <a:r>
              <a:rPr lang="en-US" sz="1800" baseline="0">
                <a:solidFill>
                  <a:srgbClr val="349D96"/>
                </a:solidFill>
                <a:latin typeface="Century Gothic" panose="020B0502020202020204" pitchFamily="34" charset="0"/>
              </a:rPr>
              <a:t> Department of Health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13" name="Title 1"/>
          <p:cNvSpPr>
            <a:spLocks noGrp="1"/>
          </p:cNvSpPr>
          <p:nvPr>
            <p:ph type="title" hasCustomPrompt="1"/>
          </p:nvPr>
        </p:nvSpPr>
        <p:spPr>
          <a:xfrm>
            <a:off x="0" y="673199"/>
            <a:ext cx="12191997" cy="482805"/>
          </a:xfrm>
        </p:spPr>
        <p:txBody>
          <a:bodyPr>
            <a:normAutofit/>
          </a:bodyPr>
          <a:lstStyle>
            <a:lvl1pPr algn="ctr">
              <a:defRPr sz="3000"/>
            </a:lvl1pPr>
          </a:lstStyle>
          <a:p>
            <a:pPr lvl="0"/>
            <a:r>
              <a:rPr lang="en-US"/>
              <a:t>Unordered List 1</a:t>
            </a:r>
          </a:p>
        </p:txBody>
      </p:sp>
    </p:spTree>
    <p:extLst>
      <p:ext uri="{BB962C8B-B14F-4D97-AF65-F5344CB8AC3E}">
        <p14:creationId xmlns:p14="http://schemas.microsoft.com/office/powerpoint/2010/main" val="128677291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Unordered List 2">
    <p:spTree>
      <p:nvGrpSpPr>
        <p:cNvPr id="1" name=""/>
        <p:cNvGrpSpPr/>
        <p:nvPr/>
      </p:nvGrpSpPr>
      <p:grpSpPr>
        <a:xfrm>
          <a:off x="0" y="0"/>
          <a:ext cx="0" cy="0"/>
          <a:chOff x="0" y="0"/>
          <a:chExt cx="0" cy="0"/>
        </a:xfrm>
      </p:grpSpPr>
      <p:cxnSp>
        <p:nvCxnSpPr>
          <p:cNvPr id="25" name="Straight Connector 24"/>
          <p:cNvCxnSpPr/>
          <p:nvPr userDrawn="1"/>
        </p:nvCxnSpPr>
        <p:spPr>
          <a:xfrm flipV="1">
            <a:off x="5763752" y="1246350"/>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13" name="Oval 12"/>
          <p:cNvSpPr/>
          <p:nvPr userDrawn="1"/>
        </p:nvSpPr>
        <p:spPr>
          <a:xfrm>
            <a:off x="987461" y="2076019"/>
            <a:ext cx="32931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4000">
                <a:solidFill>
                  <a:srgbClr val="349D96"/>
                </a:solidFill>
                <a:sym typeface="Wingdings" panose="05000000000000000000" pitchFamily="2" charset="2"/>
              </a:rPr>
              <a:t></a:t>
            </a:r>
            <a:endParaRPr lang="en-US" sz="4000">
              <a:solidFill>
                <a:srgbClr val="349D96"/>
              </a:solidFill>
            </a:endParaRPr>
          </a:p>
        </p:txBody>
      </p:sp>
      <p:sp>
        <p:nvSpPr>
          <p:cNvPr id="14" name="Oval 13"/>
          <p:cNvSpPr/>
          <p:nvPr userDrawn="1"/>
        </p:nvSpPr>
        <p:spPr>
          <a:xfrm>
            <a:off x="4603211" y="2076018"/>
            <a:ext cx="32931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4000">
                <a:solidFill>
                  <a:srgbClr val="349D96"/>
                </a:solidFill>
                <a:sym typeface="Wingdings" panose="05000000000000000000" pitchFamily="2" charset="2"/>
              </a:rPr>
              <a:t></a:t>
            </a:r>
            <a:endParaRPr lang="en-US" sz="4000">
              <a:solidFill>
                <a:srgbClr val="349D96"/>
              </a:solidFill>
            </a:endParaRPr>
          </a:p>
        </p:txBody>
      </p:sp>
      <p:sp>
        <p:nvSpPr>
          <p:cNvPr id="17" name="Oval 16"/>
          <p:cNvSpPr/>
          <p:nvPr userDrawn="1"/>
        </p:nvSpPr>
        <p:spPr>
          <a:xfrm>
            <a:off x="8216391" y="2078052"/>
            <a:ext cx="32931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4000">
                <a:solidFill>
                  <a:srgbClr val="349D96"/>
                </a:solidFill>
                <a:sym typeface="Wingdings" panose="05000000000000000000" pitchFamily="2" charset="2"/>
              </a:rPr>
              <a:t></a:t>
            </a:r>
            <a:endParaRPr lang="en-US" sz="4000">
              <a:solidFill>
                <a:srgbClr val="349D96"/>
              </a:solidFill>
            </a:endParaRPr>
          </a:p>
        </p:txBody>
      </p:sp>
      <p:sp>
        <p:nvSpPr>
          <p:cNvPr id="3" name="Text Placeholder 2"/>
          <p:cNvSpPr>
            <a:spLocks noGrp="1"/>
          </p:cNvSpPr>
          <p:nvPr>
            <p:ph type="body" sz="quarter" idx="22" hasCustomPrompt="1"/>
          </p:nvPr>
        </p:nvSpPr>
        <p:spPr>
          <a:xfrm>
            <a:off x="1611928" y="2097855"/>
            <a:ext cx="2387600" cy="372955"/>
          </a:xfrm>
        </p:spPr>
        <p:txBody>
          <a:bodyPr>
            <a:noAutofit/>
          </a:bodyPr>
          <a:lstStyle>
            <a:lvl1pPr marL="285750" indent="-285750">
              <a:buNone/>
              <a:defRPr lang="en-US" sz="2200" b="1"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19" name="Text Placeholder 2"/>
          <p:cNvSpPr>
            <a:spLocks noGrp="1"/>
          </p:cNvSpPr>
          <p:nvPr>
            <p:ph type="body" sz="quarter" idx="23" hasCustomPrompt="1"/>
          </p:nvPr>
        </p:nvSpPr>
        <p:spPr>
          <a:xfrm>
            <a:off x="5242703" y="2097855"/>
            <a:ext cx="2387600" cy="372955"/>
          </a:xfrm>
        </p:spPr>
        <p:txBody>
          <a:bodyPr>
            <a:noAutofit/>
          </a:bodyPr>
          <a:lstStyle>
            <a:lvl1pPr marL="285750" indent="-285750">
              <a:buNone/>
              <a:defRPr lang="en-US" sz="2200" b="1" kern="120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22" name="Text Placeholder 2"/>
          <p:cNvSpPr>
            <a:spLocks noGrp="1"/>
          </p:cNvSpPr>
          <p:nvPr>
            <p:ph type="body" sz="quarter" idx="24" hasCustomPrompt="1"/>
          </p:nvPr>
        </p:nvSpPr>
        <p:spPr>
          <a:xfrm>
            <a:off x="8847297" y="2097855"/>
            <a:ext cx="2387600" cy="372955"/>
          </a:xfrm>
        </p:spPr>
        <p:txBody>
          <a:bodyPr>
            <a:noAutofit/>
          </a:bodyPr>
          <a:lstStyle>
            <a:lvl1pPr marL="285750" indent="-285750">
              <a:buNone/>
              <a:defRPr lang="en-US" sz="2200" b="1" kern="120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5" name="Text Placeholder 4"/>
          <p:cNvSpPr>
            <a:spLocks noGrp="1"/>
          </p:cNvSpPr>
          <p:nvPr>
            <p:ph type="body" sz="quarter" idx="25" hasCustomPrompt="1"/>
          </p:nvPr>
        </p:nvSpPr>
        <p:spPr>
          <a:xfrm>
            <a:off x="1611928" y="2474230"/>
            <a:ext cx="2387600" cy="3702416"/>
          </a:xfrm>
        </p:spPr>
        <p:txBody>
          <a:bodyPr>
            <a:noAutofit/>
          </a:bodyPr>
          <a:lstStyle>
            <a:lvl1pPr marL="285750" indent="-285750">
              <a:buNone/>
              <a:defRPr lang="en-US" sz="2200"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26" name="Text Placeholder 4"/>
          <p:cNvSpPr>
            <a:spLocks noGrp="1"/>
          </p:cNvSpPr>
          <p:nvPr>
            <p:ph type="body" sz="quarter" idx="26" hasCustomPrompt="1"/>
          </p:nvPr>
        </p:nvSpPr>
        <p:spPr>
          <a:xfrm>
            <a:off x="5242525" y="2474230"/>
            <a:ext cx="2387600" cy="3691680"/>
          </a:xfrm>
        </p:spPr>
        <p:txBody>
          <a:bodyPr>
            <a:noAutofit/>
          </a:bodyPr>
          <a:lstStyle>
            <a:lvl1pPr marL="285750" indent="-285750">
              <a:buNone/>
              <a:defRPr lang="en-US" sz="2200"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27" name="Text Placeholder 4"/>
          <p:cNvSpPr>
            <a:spLocks noGrp="1"/>
          </p:cNvSpPr>
          <p:nvPr>
            <p:ph type="body" sz="quarter" idx="27" hasCustomPrompt="1"/>
          </p:nvPr>
        </p:nvSpPr>
        <p:spPr>
          <a:xfrm>
            <a:off x="8846711" y="2474230"/>
            <a:ext cx="2387600" cy="3691680"/>
          </a:xfrm>
        </p:spPr>
        <p:txBody>
          <a:bodyPr>
            <a:noAutofit/>
          </a:bodyPr>
          <a:lstStyle>
            <a:lvl1pPr marL="285750" indent="-285750">
              <a:buNone/>
              <a:defRPr lang="en-US" sz="2200"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15" name="TextBox 14"/>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a:t>
            </a:r>
            <a:r>
              <a:rPr lang="en-US" sz="1800" baseline="0">
                <a:solidFill>
                  <a:srgbClr val="349D96"/>
                </a:solidFill>
                <a:latin typeface="Century Gothic" panose="020B0502020202020204" pitchFamily="34" charset="0"/>
              </a:rPr>
              <a:t>Department of Health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16" name="Title 1"/>
          <p:cNvSpPr>
            <a:spLocks noGrp="1"/>
          </p:cNvSpPr>
          <p:nvPr>
            <p:ph type="title" hasCustomPrompt="1"/>
          </p:nvPr>
        </p:nvSpPr>
        <p:spPr>
          <a:xfrm>
            <a:off x="1" y="673974"/>
            <a:ext cx="12180916" cy="482030"/>
          </a:xfrm>
        </p:spPr>
        <p:txBody>
          <a:bodyPr>
            <a:normAutofit/>
          </a:bodyPr>
          <a:lstStyle>
            <a:lvl1pPr algn="ctr">
              <a:defRPr sz="3000"/>
            </a:lvl1pPr>
          </a:lstStyle>
          <a:p>
            <a:pPr lvl="0"/>
            <a:r>
              <a:rPr lang="en-US"/>
              <a:t>Unordered List 2</a:t>
            </a:r>
          </a:p>
        </p:txBody>
      </p:sp>
    </p:spTree>
    <p:extLst>
      <p:ext uri="{BB962C8B-B14F-4D97-AF65-F5344CB8AC3E}">
        <p14:creationId xmlns:p14="http://schemas.microsoft.com/office/powerpoint/2010/main" val="195556591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Unordered List 3: Traditional">
    <p:spTree>
      <p:nvGrpSpPr>
        <p:cNvPr id="1" name=""/>
        <p:cNvGrpSpPr/>
        <p:nvPr/>
      </p:nvGrpSpPr>
      <p:grpSpPr>
        <a:xfrm>
          <a:off x="0" y="0"/>
          <a:ext cx="0" cy="0"/>
          <a:chOff x="0" y="0"/>
          <a:chExt cx="0" cy="0"/>
        </a:xfrm>
      </p:grpSpPr>
      <p:cxnSp>
        <p:nvCxnSpPr>
          <p:cNvPr id="8" name="Straight Connector 7"/>
          <p:cNvCxnSpPr/>
          <p:nvPr userDrawn="1"/>
        </p:nvCxnSpPr>
        <p:spPr>
          <a:xfrm flipV="1">
            <a:off x="5763752" y="1246350"/>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12" name="Text Placeholder 10"/>
          <p:cNvSpPr>
            <a:spLocks noGrp="1"/>
          </p:cNvSpPr>
          <p:nvPr>
            <p:ph type="body" sz="quarter" idx="22" hasCustomPrompt="1"/>
          </p:nvPr>
        </p:nvSpPr>
        <p:spPr>
          <a:xfrm>
            <a:off x="1077705" y="1606083"/>
            <a:ext cx="10070943" cy="4662833"/>
          </a:xfrm>
        </p:spPr>
        <p:txBody>
          <a:bodyPr>
            <a:noAutofit/>
          </a:bodyPr>
          <a:lstStyle>
            <a:lvl1pPr>
              <a:buClr>
                <a:srgbClr val="349D96"/>
              </a:buClr>
              <a:defRPr sz="2200" baseline="0">
                <a:solidFill>
                  <a:schemeClr val="tx1"/>
                </a:solidFill>
                <a:latin typeface="+mn-lt"/>
              </a:defRPr>
            </a:lvl1pPr>
            <a:lvl2pPr>
              <a:buClr>
                <a:srgbClr val="349D96"/>
              </a:buClr>
              <a:defRPr sz="2200">
                <a:solidFill>
                  <a:schemeClr val="tx1"/>
                </a:solidFill>
                <a:latin typeface="+mn-lt"/>
              </a:defRPr>
            </a:lvl2pPr>
            <a:lvl3pPr>
              <a:buClr>
                <a:srgbClr val="349D96"/>
              </a:buClr>
              <a:defRPr sz="2000">
                <a:solidFill>
                  <a:schemeClr val="tx1"/>
                </a:solidFill>
                <a:latin typeface="+mn-lt"/>
              </a:defRPr>
            </a:lvl3pPr>
            <a:lvl4pPr>
              <a:buClr>
                <a:srgbClr val="349D96"/>
              </a:buClr>
              <a:defRPr sz="1800">
                <a:solidFill>
                  <a:schemeClr val="tx1"/>
                </a:solidFill>
                <a:latin typeface="+mn-lt"/>
              </a:defRPr>
            </a:lvl4pPr>
          </a:lstStyle>
          <a:p>
            <a:pPr lvl="0"/>
            <a:r>
              <a:rPr lang="en-US"/>
              <a:t>First level</a:t>
            </a:r>
          </a:p>
          <a:p>
            <a:pPr lvl="1"/>
            <a:r>
              <a:rPr lang="en-US"/>
              <a:t>Second level</a:t>
            </a:r>
          </a:p>
          <a:p>
            <a:pPr lvl="2"/>
            <a:r>
              <a:rPr lang="en-US"/>
              <a:t>Third level</a:t>
            </a:r>
          </a:p>
          <a:p>
            <a:pPr lvl="3"/>
            <a:r>
              <a:rPr lang="en-US"/>
              <a:t>Fourth level</a:t>
            </a:r>
          </a:p>
        </p:txBody>
      </p:sp>
      <p:sp>
        <p:nvSpPr>
          <p:cNvPr id="9" name="TextBox 8"/>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Department of Health</a:t>
            </a:r>
            <a:r>
              <a:rPr lang="en-US" sz="1800" baseline="0">
                <a:solidFill>
                  <a:srgbClr val="349D96"/>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10" name="Title 1"/>
          <p:cNvSpPr>
            <a:spLocks noGrp="1"/>
          </p:cNvSpPr>
          <p:nvPr>
            <p:ph type="title" hasCustomPrompt="1"/>
          </p:nvPr>
        </p:nvSpPr>
        <p:spPr>
          <a:xfrm>
            <a:off x="3" y="667939"/>
            <a:ext cx="12191997" cy="488064"/>
          </a:xfrm>
        </p:spPr>
        <p:txBody>
          <a:bodyPr>
            <a:normAutofit/>
          </a:bodyPr>
          <a:lstStyle>
            <a:lvl1pPr algn="ctr">
              <a:defRPr sz="3000"/>
            </a:lvl1pPr>
          </a:lstStyle>
          <a:p>
            <a:pPr lvl="0"/>
            <a:r>
              <a:rPr lang="en-US"/>
              <a:t>Unordered List 3: Traditional </a:t>
            </a:r>
          </a:p>
        </p:txBody>
      </p:sp>
    </p:spTree>
    <p:extLst>
      <p:ext uri="{BB962C8B-B14F-4D97-AF65-F5344CB8AC3E}">
        <p14:creationId xmlns:p14="http://schemas.microsoft.com/office/powerpoint/2010/main" val="242027661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Number List 1">
    <p:spTree>
      <p:nvGrpSpPr>
        <p:cNvPr id="1" name=""/>
        <p:cNvGrpSpPr/>
        <p:nvPr/>
      </p:nvGrpSpPr>
      <p:grpSpPr>
        <a:xfrm>
          <a:off x="0" y="0"/>
          <a:ext cx="0" cy="0"/>
          <a:chOff x="0" y="0"/>
          <a:chExt cx="0" cy="0"/>
        </a:xfrm>
      </p:grpSpPr>
      <p:cxnSp>
        <p:nvCxnSpPr>
          <p:cNvPr id="25" name="Straight Connector 24"/>
          <p:cNvCxnSpPr/>
          <p:nvPr userDrawn="1"/>
        </p:nvCxnSpPr>
        <p:spPr>
          <a:xfrm flipV="1">
            <a:off x="5763752" y="1246350"/>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sz="quarter" idx="22" hasCustomPrompt="1"/>
          </p:nvPr>
        </p:nvSpPr>
        <p:spPr>
          <a:xfrm>
            <a:off x="1518141" y="2097855"/>
            <a:ext cx="2681108" cy="372955"/>
          </a:xfrm>
        </p:spPr>
        <p:txBody>
          <a:bodyPr>
            <a:noAutofit/>
          </a:bodyPr>
          <a:lstStyle>
            <a:lvl1pPr marL="285750" indent="-285750">
              <a:buFont typeface="Arial" panose="020B0604020202020204" pitchFamily="34" charset="0"/>
              <a:buNone/>
              <a:defRPr lang="en-US" sz="2200" b="1" kern="120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19" name="Text Placeholder 2"/>
          <p:cNvSpPr>
            <a:spLocks noGrp="1"/>
          </p:cNvSpPr>
          <p:nvPr>
            <p:ph type="body" sz="quarter" idx="23" hasCustomPrompt="1"/>
          </p:nvPr>
        </p:nvSpPr>
        <p:spPr>
          <a:xfrm>
            <a:off x="5148916" y="2097855"/>
            <a:ext cx="2672099" cy="372955"/>
          </a:xfrm>
        </p:spPr>
        <p:txBody>
          <a:bodyPr>
            <a:noAutofit/>
          </a:bodyPr>
          <a:lstStyle>
            <a:lvl1pPr marL="285750" indent="-285750">
              <a:buFont typeface="Arial" panose="020B0604020202020204" pitchFamily="34" charset="0"/>
              <a:buNone/>
              <a:defRPr lang="en-US" sz="2200" b="1" kern="120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22" name="Text Placeholder 2"/>
          <p:cNvSpPr>
            <a:spLocks noGrp="1"/>
          </p:cNvSpPr>
          <p:nvPr>
            <p:ph type="body" sz="quarter" idx="24" hasCustomPrompt="1"/>
          </p:nvPr>
        </p:nvSpPr>
        <p:spPr>
          <a:xfrm>
            <a:off x="8753510" y="2097855"/>
            <a:ext cx="2641319" cy="372955"/>
          </a:xfrm>
        </p:spPr>
        <p:txBody>
          <a:bodyPr>
            <a:noAutofit/>
          </a:bodyPr>
          <a:lstStyle>
            <a:lvl1pPr marL="285750" indent="-285750">
              <a:buFont typeface="Arial" panose="020B0604020202020204" pitchFamily="34" charset="0"/>
              <a:buNone/>
              <a:defRPr lang="en-US" sz="2200" b="1" kern="120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5" name="Text Placeholder 4"/>
          <p:cNvSpPr>
            <a:spLocks noGrp="1"/>
          </p:cNvSpPr>
          <p:nvPr>
            <p:ph type="body" sz="quarter" idx="25" hasCustomPrompt="1"/>
          </p:nvPr>
        </p:nvSpPr>
        <p:spPr>
          <a:xfrm>
            <a:off x="1518141" y="2474230"/>
            <a:ext cx="2681107" cy="3702416"/>
          </a:xfrm>
        </p:spPr>
        <p:txBody>
          <a:bodyPr>
            <a:noAutofit/>
          </a:bodyPr>
          <a:lstStyle>
            <a:lvl1pPr marL="285750" indent="-285750">
              <a:buFont typeface="Arial" panose="020B0604020202020204" pitchFamily="34" charset="0"/>
              <a:buNone/>
              <a:defRPr lang="en-US" sz="2200"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26" name="Text Placeholder 4"/>
          <p:cNvSpPr>
            <a:spLocks noGrp="1"/>
          </p:cNvSpPr>
          <p:nvPr>
            <p:ph type="body" sz="quarter" idx="26" hasCustomPrompt="1"/>
          </p:nvPr>
        </p:nvSpPr>
        <p:spPr>
          <a:xfrm>
            <a:off x="5148738" y="2474230"/>
            <a:ext cx="2672276" cy="3691680"/>
          </a:xfrm>
        </p:spPr>
        <p:txBody>
          <a:bodyPr>
            <a:noAutofit/>
          </a:bodyPr>
          <a:lstStyle>
            <a:lvl1pPr marL="285750" indent="-285750">
              <a:buFont typeface="Arial" panose="020B0604020202020204" pitchFamily="34" charset="0"/>
              <a:buNone/>
              <a:defRPr lang="en-US" sz="2200"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27" name="Text Placeholder 4"/>
          <p:cNvSpPr>
            <a:spLocks noGrp="1"/>
          </p:cNvSpPr>
          <p:nvPr>
            <p:ph type="body" sz="quarter" idx="27" hasCustomPrompt="1"/>
          </p:nvPr>
        </p:nvSpPr>
        <p:spPr>
          <a:xfrm>
            <a:off x="8752924" y="2474230"/>
            <a:ext cx="2641904" cy="3691680"/>
          </a:xfrm>
        </p:spPr>
        <p:txBody>
          <a:bodyPr>
            <a:noAutofit/>
          </a:bodyPr>
          <a:lstStyle>
            <a:lvl1pPr marL="285750" indent="-285750">
              <a:buFont typeface="Arial" panose="020B0604020202020204" pitchFamily="34" charset="0"/>
              <a:buNone/>
              <a:defRPr lang="en-US" sz="2200"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15" name="Oval 14"/>
          <p:cNvSpPr/>
          <p:nvPr userDrawn="1"/>
        </p:nvSpPr>
        <p:spPr>
          <a:xfrm>
            <a:off x="816435" y="2038158"/>
            <a:ext cx="480291" cy="360219"/>
          </a:xfrm>
          <a:prstGeom prst="ellipse">
            <a:avLst/>
          </a:prstGeom>
          <a:solidFill>
            <a:srgbClr val="349D96"/>
          </a:solidFill>
          <a:ln w="50800">
            <a:solidFill>
              <a:srgbClr val="349D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indent="0" algn="ctr">
              <a:buFont typeface="Arial" panose="020B0604020202020204" pitchFamily="34" charset="0"/>
              <a:buNone/>
            </a:pPr>
            <a:r>
              <a:rPr lang="en-US" sz="1800">
                <a:solidFill>
                  <a:schemeClr val="bg1"/>
                </a:solidFill>
                <a:latin typeface="Century Gothic" panose="020B0502020202020204" pitchFamily="34" charset="0"/>
              </a:rPr>
              <a:t>1</a:t>
            </a:r>
          </a:p>
        </p:txBody>
      </p:sp>
      <p:sp>
        <p:nvSpPr>
          <p:cNvPr id="16" name="Oval 15"/>
          <p:cNvSpPr/>
          <p:nvPr userDrawn="1"/>
        </p:nvSpPr>
        <p:spPr>
          <a:xfrm>
            <a:off x="4433937" y="2038157"/>
            <a:ext cx="480291" cy="360219"/>
          </a:xfrm>
          <a:prstGeom prst="ellipse">
            <a:avLst/>
          </a:prstGeom>
          <a:solidFill>
            <a:srgbClr val="349D96"/>
          </a:solidFill>
          <a:ln w="50800">
            <a:solidFill>
              <a:srgbClr val="349D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indent="0" algn="ctr">
              <a:buFont typeface="Arial" panose="020B0604020202020204" pitchFamily="34" charset="0"/>
              <a:buNone/>
            </a:pPr>
            <a:r>
              <a:rPr lang="en-US" sz="1800">
                <a:solidFill>
                  <a:schemeClr val="bg1"/>
                </a:solidFill>
                <a:latin typeface="Century Gothic" panose="020B0502020202020204" pitchFamily="34" charset="0"/>
              </a:rPr>
              <a:t>2</a:t>
            </a:r>
          </a:p>
        </p:txBody>
      </p:sp>
      <p:sp>
        <p:nvSpPr>
          <p:cNvPr id="20" name="Oval 19"/>
          <p:cNvSpPr/>
          <p:nvPr userDrawn="1"/>
        </p:nvSpPr>
        <p:spPr>
          <a:xfrm>
            <a:off x="8047117" y="2038156"/>
            <a:ext cx="480291" cy="360219"/>
          </a:xfrm>
          <a:prstGeom prst="ellipse">
            <a:avLst/>
          </a:prstGeom>
          <a:solidFill>
            <a:srgbClr val="349D96"/>
          </a:solidFill>
          <a:ln w="50800">
            <a:solidFill>
              <a:srgbClr val="349D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indent="0" algn="ctr">
              <a:buFont typeface="Arial" panose="020B0604020202020204" pitchFamily="34" charset="0"/>
              <a:buNone/>
            </a:pPr>
            <a:r>
              <a:rPr lang="en-US" sz="1800">
                <a:solidFill>
                  <a:schemeClr val="bg1"/>
                </a:solidFill>
                <a:latin typeface="Century Gothic" panose="020B0502020202020204" pitchFamily="34" charset="0"/>
              </a:rPr>
              <a:t>3</a:t>
            </a:r>
          </a:p>
        </p:txBody>
      </p:sp>
      <p:sp>
        <p:nvSpPr>
          <p:cNvPr id="17" name="TextBox 16"/>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Department of Health</a:t>
            </a:r>
            <a:r>
              <a:rPr lang="en-US" sz="1800" baseline="0">
                <a:solidFill>
                  <a:srgbClr val="349D96"/>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21" name="Title 1"/>
          <p:cNvSpPr>
            <a:spLocks noGrp="1"/>
          </p:cNvSpPr>
          <p:nvPr>
            <p:ph type="title" hasCustomPrompt="1"/>
          </p:nvPr>
        </p:nvSpPr>
        <p:spPr>
          <a:xfrm>
            <a:off x="1" y="664077"/>
            <a:ext cx="12180916" cy="491926"/>
          </a:xfrm>
        </p:spPr>
        <p:txBody>
          <a:bodyPr>
            <a:normAutofit/>
          </a:bodyPr>
          <a:lstStyle>
            <a:lvl1pPr algn="ctr">
              <a:defRPr sz="3000"/>
            </a:lvl1pPr>
          </a:lstStyle>
          <a:p>
            <a:pPr lvl="0"/>
            <a:r>
              <a:rPr lang="en-US"/>
              <a:t>Number List 1</a:t>
            </a:r>
          </a:p>
        </p:txBody>
      </p:sp>
    </p:spTree>
    <p:extLst>
      <p:ext uri="{BB962C8B-B14F-4D97-AF65-F5344CB8AC3E}">
        <p14:creationId xmlns:p14="http://schemas.microsoft.com/office/powerpoint/2010/main" val="104106907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Number List 2: Traditional">
    <p:spTree>
      <p:nvGrpSpPr>
        <p:cNvPr id="1" name=""/>
        <p:cNvGrpSpPr/>
        <p:nvPr/>
      </p:nvGrpSpPr>
      <p:grpSpPr>
        <a:xfrm>
          <a:off x="0" y="0"/>
          <a:ext cx="0" cy="0"/>
          <a:chOff x="0" y="0"/>
          <a:chExt cx="0" cy="0"/>
        </a:xfrm>
      </p:grpSpPr>
      <p:cxnSp>
        <p:nvCxnSpPr>
          <p:cNvPr id="8" name="Straight Connector 7"/>
          <p:cNvCxnSpPr/>
          <p:nvPr userDrawn="1"/>
        </p:nvCxnSpPr>
        <p:spPr>
          <a:xfrm flipV="1">
            <a:off x="5763752" y="1246350"/>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12" name="Text Placeholder 10"/>
          <p:cNvSpPr>
            <a:spLocks noGrp="1"/>
          </p:cNvSpPr>
          <p:nvPr>
            <p:ph type="body" sz="quarter" idx="22" hasCustomPrompt="1"/>
          </p:nvPr>
        </p:nvSpPr>
        <p:spPr>
          <a:xfrm>
            <a:off x="1077705" y="1606083"/>
            <a:ext cx="10059219" cy="4662833"/>
          </a:xfrm>
        </p:spPr>
        <p:txBody>
          <a:bodyPr>
            <a:noAutofit/>
          </a:bodyPr>
          <a:lstStyle>
            <a:lvl1pPr marL="290513" indent="-290513">
              <a:buClr>
                <a:schemeClr val="tx1"/>
              </a:buClr>
              <a:buFont typeface="+mj-lt"/>
              <a:buAutoNum type="arabicPeriod"/>
              <a:tabLst/>
              <a:defRPr sz="2200">
                <a:solidFill>
                  <a:schemeClr val="tx1"/>
                </a:solidFill>
                <a:latin typeface="+mn-lt"/>
              </a:defRPr>
            </a:lvl1pPr>
            <a:lvl2pPr marL="571500" indent="-290513">
              <a:buClr>
                <a:schemeClr val="tx1"/>
              </a:buClr>
              <a:buFont typeface="+mj-lt"/>
              <a:buAutoNum type="alphaLcPeriod"/>
              <a:defRPr sz="2200">
                <a:solidFill>
                  <a:schemeClr val="tx1"/>
                </a:solidFill>
                <a:latin typeface="+mn-lt"/>
              </a:defRPr>
            </a:lvl2pPr>
            <a:lvl3pPr marL="747713" indent="-228600">
              <a:buClr>
                <a:schemeClr val="tx1"/>
              </a:buClr>
              <a:buFont typeface="+mj-lt"/>
              <a:buAutoNum type="romanLcPeriod"/>
              <a:defRPr sz="2000">
                <a:solidFill>
                  <a:schemeClr val="tx1"/>
                </a:solidFill>
                <a:latin typeface="+mn-lt"/>
              </a:defRPr>
            </a:lvl3pPr>
          </a:lstStyle>
          <a:p>
            <a:pPr lvl="0"/>
            <a:r>
              <a:rPr lang="en-US"/>
              <a:t>First Level</a:t>
            </a:r>
          </a:p>
          <a:p>
            <a:pPr lvl="1"/>
            <a:r>
              <a:rPr lang="en-US"/>
              <a:t>Second level</a:t>
            </a:r>
          </a:p>
          <a:p>
            <a:pPr lvl="2"/>
            <a:r>
              <a:rPr lang="en-US"/>
              <a:t>Third level</a:t>
            </a:r>
          </a:p>
        </p:txBody>
      </p:sp>
      <p:sp>
        <p:nvSpPr>
          <p:cNvPr id="9" name="TextBox 8"/>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a:t>
            </a:r>
            <a:r>
              <a:rPr lang="en-US" sz="1800" baseline="0">
                <a:solidFill>
                  <a:srgbClr val="349D96"/>
                </a:solidFill>
                <a:latin typeface="Century Gothic" panose="020B0502020202020204" pitchFamily="34" charset="0"/>
              </a:rPr>
              <a:t>State Department of Health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10" name="Title 1"/>
          <p:cNvSpPr>
            <a:spLocks noGrp="1"/>
          </p:cNvSpPr>
          <p:nvPr>
            <p:ph type="title" hasCustomPrompt="1"/>
          </p:nvPr>
        </p:nvSpPr>
        <p:spPr>
          <a:xfrm>
            <a:off x="-11081" y="673973"/>
            <a:ext cx="12180916" cy="482030"/>
          </a:xfrm>
        </p:spPr>
        <p:txBody>
          <a:bodyPr>
            <a:normAutofit/>
          </a:bodyPr>
          <a:lstStyle>
            <a:lvl1pPr algn="ctr">
              <a:defRPr sz="3000"/>
            </a:lvl1pPr>
          </a:lstStyle>
          <a:p>
            <a:pPr lvl="0"/>
            <a:r>
              <a:rPr lang="en-US"/>
              <a:t>Number List 2: Traditional</a:t>
            </a:r>
          </a:p>
        </p:txBody>
      </p:sp>
    </p:spTree>
    <p:extLst>
      <p:ext uri="{BB962C8B-B14F-4D97-AF65-F5344CB8AC3E}">
        <p14:creationId xmlns:p14="http://schemas.microsoft.com/office/powerpoint/2010/main" val="3200887096"/>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79" Type="http://schemas.openxmlformats.org/officeDocument/2006/relationships/theme" Target="../theme/theme1.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29" Type="http://schemas.openxmlformats.org/officeDocument/2006/relationships/slideLayout" Target="../slideLayouts/slideLayout2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91.xml"/><Relationship Id="rId18" Type="http://schemas.openxmlformats.org/officeDocument/2006/relationships/slideLayout" Target="../slideLayouts/slideLayout96.xml"/><Relationship Id="rId26" Type="http://schemas.openxmlformats.org/officeDocument/2006/relationships/slideLayout" Target="../slideLayouts/slideLayout104.xml"/><Relationship Id="rId39" Type="http://schemas.openxmlformats.org/officeDocument/2006/relationships/slideLayout" Target="../slideLayouts/slideLayout117.xml"/><Relationship Id="rId21" Type="http://schemas.openxmlformats.org/officeDocument/2006/relationships/slideLayout" Target="../slideLayouts/slideLayout99.xml"/><Relationship Id="rId34" Type="http://schemas.openxmlformats.org/officeDocument/2006/relationships/slideLayout" Target="../slideLayouts/slideLayout112.xml"/><Relationship Id="rId42" Type="http://schemas.openxmlformats.org/officeDocument/2006/relationships/slideLayout" Target="../slideLayouts/slideLayout120.xml"/><Relationship Id="rId47" Type="http://schemas.openxmlformats.org/officeDocument/2006/relationships/slideLayout" Target="../slideLayouts/slideLayout125.xml"/><Relationship Id="rId50" Type="http://schemas.openxmlformats.org/officeDocument/2006/relationships/slideLayout" Target="../slideLayouts/slideLayout128.xml"/><Relationship Id="rId55" Type="http://schemas.openxmlformats.org/officeDocument/2006/relationships/slideLayout" Target="../slideLayouts/slideLayout133.xml"/><Relationship Id="rId7" Type="http://schemas.openxmlformats.org/officeDocument/2006/relationships/slideLayout" Target="../slideLayouts/slideLayout85.xml"/><Relationship Id="rId2" Type="http://schemas.openxmlformats.org/officeDocument/2006/relationships/slideLayout" Target="../slideLayouts/slideLayout80.xml"/><Relationship Id="rId16" Type="http://schemas.openxmlformats.org/officeDocument/2006/relationships/slideLayout" Target="../slideLayouts/slideLayout94.xml"/><Relationship Id="rId29" Type="http://schemas.openxmlformats.org/officeDocument/2006/relationships/slideLayout" Target="../slideLayouts/slideLayout107.xml"/><Relationship Id="rId11" Type="http://schemas.openxmlformats.org/officeDocument/2006/relationships/slideLayout" Target="../slideLayouts/slideLayout89.xml"/><Relationship Id="rId24" Type="http://schemas.openxmlformats.org/officeDocument/2006/relationships/slideLayout" Target="../slideLayouts/slideLayout102.xml"/><Relationship Id="rId32" Type="http://schemas.openxmlformats.org/officeDocument/2006/relationships/slideLayout" Target="../slideLayouts/slideLayout110.xml"/><Relationship Id="rId37" Type="http://schemas.openxmlformats.org/officeDocument/2006/relationships/slideLayout" Target="../slideLayouts/slideLayout115.xml"/><Relationship Id="rId40" Type="http://schemas.openxmlformats.org/officeDocument/2006/relationships/slideLayout" Target="../slideLayouts/slideLayout118.xml"/><Relationship Id="rId45" Type="http://schemas.openxmlformats.org/officeDocument/2006/relationships/slideLayout" Target="../slideLayouts/slideLayout123.xml"/><Relationship Id="rId53" Type="http://schemas.openxmlformats.org/officeDocument/2006/relationships/slideLayout" Target="../slideLayouts/slideLayout131.xml"/><Relationship Id="rId58" Type="http://schemas.openxmlformats.org/officeDocument/2006/relationships/theme" Target="../theme/theme2.xml"/><Relationship Id="rId5" Type="http://schemas.openxmlformats.org/officeDocument/2006/relationships/slideLayout" Target="../slideLayouts/slideLayout83.xml"/><Relationship Id="rId19" Type="http://schemas.openxmlformats.org/officeDocument/2006/relationships/slideLayout" Target="../slideLayouts/slideLayout97.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slideLayout" Target="../slideLayouts/slideLayout92.xml"/><Relationship Id="rId22" Type="http://schemas.openxmlformats.org/officeDocument/2006/relationships/slideLayout" Target="../slideLayouts/slideLayout100.xml"/><Relationship Id="rId27" Type="http://schemas.openxmlformats.org/officeDocument/2006/relationships/slideLayout" Target="../slideLayouts/slideLayout105.xml"/><Relationship Id="rId30" Type="http://schemas.openxmlformats.org/officeDocument/2006/relationships/slideLayout" Target="../slideLayouts/slideLayout108.xml"/><Relationship Id="rId35" Type="http://schemas.openxmlformats.org/officeDocument/2006/relationships/slideLayout" Target="../slideLayouts/slideLayout113.xml"/><Relationship Id="rId43" Type="http://schemas.openxmlformats.org/officeDocument/2006/relationships/slideLayout" Target="../slideLayouts/slideLayout121.xml"/><Relationship Id="rId48" Type="http://schemas.openxmlformats.org/officeDocument/2006/relationships/slideLayout" Target="../slideLayouts/slideLayout126.xml"/><Relationship Id="rId56" Type="http://schemas.openxmlformats.org/officeDocument/2006/relationships/slideLayout" Target="../slideLayouts/slideLayout134.xml"/><Relationship Id="rId8" Type="http://schemas.openxmlformats.org/officeDocument/2006/relationships/slideLayout" Target="../slideLayouts/slideLayout86.xml"/><Relationship Id="rId51" Type="http://schemas.openxmlformats.org/officeDocument/2006/relationships/slideLayout" Target="../slideLayouts/slideLayout129.xml"/><Relationship Id="rId3" Type="http://schemas.openxmlformats.org/officeDocument/2006/relationships/slideLayout" Target="../slideLayouts/slideLayout81.xml"/><Relationship Id="rId12" Type="http://schemas.openxmlformats.org/officeDocument/2006/relationships/slideLayout" Target="../slideLayouts/slideLayout90.xml"/><Relationship Id="rId17" Type="http://schemas.openxmlformats.org/officeDocument/2006/relationships/slideLayout" Target="../slideLayouts/slideLayout95.xml"/><Relationship Id="rId25" Type="http://schemas.openxmlformats.org/officeDocument/2006/relationships/slideLayout" Target="../slideLayouts/slideLayout103.xml"/><Relationship Id="rId33" Type="http://schemas.openxmlformats.org/officeDocument/2006/relationships/slideLayout" Target="../slideLayouts/slideLayout111.xml"/><Relationship Id="rId38" Type="http://schemas.openxmlformats.org/officeDocument/2006/relationships/slideLayout" Target="../slideLayouts/slideLayout116.xml"/><Relationship Id="rId46" Type="http://schemas.openxmlformats.org/officeDocument/2006/relationships/slideLayout" Target="../slideLayouts/slideLayout124.xml"/><Relationship Id="rId20" Type="http://schemas.openxmlformats.org/officeDocument/2006/relationships/slideLayout" Target="../slideLayouts/slideLayout98.xml"/><Relationship Id="rId41" Type="http://schemas.openxmlformats.org/officeDocument/2006/relationships/slideLayout" Target="../slideLayouts/slideLayout119.xml"/><Relationship Id="rId54" Type="http://schemas.openxmlformats.org/officeDocument/2006/relationships/slideLayout" Target="../slideLayouts/slideLayout132.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5" Type="http://schemas.openxmlformats.org/officeDocument/2006/relationships/slideLayout" Target="../slideLayouts/slideLayout93.xml"/><Relationship Id="rId23" Type="http://schemas.openxmlformats.org/officeDocument/2006/relationships/slideLayout" Target="../slideLayouts/slideLayout101.xml"/><Relationship Id="rId28" Type="http://schemas.openxmlformats.org/officeDocument/2006/relationships/slideLayout" Target="../slideLayouts/slideLayout106.xml"/><Relationship Id="rId36" Type="http://schemas.openxmlformats.org/officeDocument/2006/relationships/slideLayout" Target="../slideLayouts/slideLayout114.xml"/><Relationship Id="rId49" Type="http://schemas.openxmlformats.org/officeDocument/2006/relationships/slideLayout" Target="../slideLayouts/slideLayout127.xml"/><Relationship Id="rId57" Type="http://schemas.openxmlformats.org/officeDocument/2006/relationships/slideLayout" Target="../slideLayouts/slideLayout135.xml"/><Relationship Id="rId10" Type="http://schemas.openxmlformats.org/officeDocument/2006/relationships/slideLayout" Target="../slideLayouts/slideLayout88.xml"/><Relationship Id="rId31" Type="http://schemas.openxmlformats.org/officeDocument/2006/relationships/slideLayout" Target="../slideLayouts/slideLayout109.xml"/><Relationship Id="rId44" Type="http://schemas.openxmlformats.org/officeDocument/2006/relationships/slideLayout" Target="../slideLayouts/slideLayout122.xml"/><Relationship Id="rId52" Type="http://schemas.openxmlformats.org/officeDocument/2006/relationships/slideLayout" Target="../slideLayouts/slideLayout1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21005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Slide Number Placeholder 5"/>
          <p:cNvSpPr>
            <a:spLocks noGrp="1"/>
          </p:cNvSpPr>
          <p:nvPr>
            <p:ph type="sldNum" sz="quarter" idx="4"/>
          </p:nvPr>
        </p:nvSpPr>
        <p:spPr>
          <a:xfrm>
            <a:off x="4038600" y="6356351"/>
            <a:ext cx="4114800" cy="365125"/>
          </a:xfrm>
          <a:prstGeom prst="rect">
            <a:avLst/>
          </a:prstGeom>
        </p:spPr>
        <p:txBody>
          <a:bodyPr vert="horz" lIns="91440" tIns="45720" rIns="91440" bIns="45720" rtlCol="0" anchor="ctr"/>
          <a:lstStyle>
            <a:lvl1pPr algn="ctr">
              <a:defRPr sz="1400">
                <a:solidFill>
                  <a:srgbClr val="404040"/>
                </a:solidFill>
                <a:latin typeface="Century Gothic" panose="020B0502020202020204" pitchFamily="34" charset="0"/>
              </a:defRPr>
            </a:lvl1pPr>
          </a:lstStyle>
          <a:p>
            <a:fld id="{3535056D-F555-406B-BF1D-286FE836F60C}" type="slidenum">
              <a:rPr lang="en-US" smtClean="0"/>
              <a:pPr/>
              <a:t>‹#›</a:t>
            </a:fld>
            <a:endParaRPr lang="en-US"/>
          </a:p>
        </p:txBody>
      </p:sp>
    </p:spTree>
    <p:extLst>
      <p:ext uri="{BB962C8B-B14F-4D97-AF65-F5344CB8AC3E}">
        <p14:creationId xmlns:p14="http://schemas.microsoft.com/office/powerpoint/2010/main" val="3222232568"/>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672" r:id="rId9"/>
    <p:sldLayoutId id="2147483733" r:id="rId10"/>
    <p:sldLayoutId id="2147483737" r:id="rId11"/>
    <p:sldLayoutId id="2147483734" r:id="rId12"/>
    <p:sldLayoutId id="2147483735" r:id="rId13"/>
    <p:sldLayoutId id="2147483736" r:id="rId14"/>
    <p:sldLayoutId id="2147483740" r:id="rId15"/>
    <p:sldLayoutId id="2147483666" r:id="rId16"/>
    <p:sldLayoutId id="2147483673" r:id="rId17"/>
    <p:sldLayoutId id="2147483719" r:id="rId18"/>
    <p:sldLayoutId id="2147483674" r:id="rId19"/>
    <p:sldLayoutId id="2147483720" r:id="rId20"/>
    <p:sldLayoutId id="2147483721" r:id="rId21"/>
    <p:sldLayoutId id="2147483675" r:id="rId22"/>
    <p:sldLayoutId id="2147483744" r:id="rId23"/>
    <p:sldLayoutId id="2147483815" r:id="rId24"/>
    <p:sldLayoutId id="2147483816" r:id="rId25"/>
    <p:sldLayoutId id="2147483817" r:id="rId26"/>
    <p:sldLayoutId id="2147483741" r:id="rId27"/>
    <p:sldLayoutId id="2147483665" r:id="rId28"/>
    <p:sldLayoutId id="2147483677" r:id="rId29"/>
    <p:sldLayoutId id="2147483692" r:id="rId30"/>
    <p:sldLayoutId id="2147483818" r:id="rId31"/>
    <p:sldLayoutId id="2147483696" r:id="rId32"/>
    <p:sldLayoutId id="2147483694" r:id="rId33"/>
    <p:sldLayoutId id="2147483819" r:id="rId34"/>
    <p:sldLayoutId id="2147483820" r:id="rId35"/>
    <p:sldLayoutId id="2147483821" r:id="rId36"/>
    <p:sldLayoutId id="2147483695" r:id="rId37"/>
    <p:sldLayoutId id="2147483739" r:id="rId38"/>
    <p:sldLayoutId id="2147483743" r:id="rId39"/>
    <p:sldLayoutId id="2147483702" r:id="rId40"/>
    <p:sldLayoutId id="2147483725" r:id="rId41"/>
    <p:sldLayoutId id="2147483726" r:id="rId42"/>
    <p:sldLayoutId id="2147483727" r:id="rId43"/>
    <p:sldLayoutId id="2147483728" r:id="rId44"/>
    <p:sldLayoutId id="2147483730" r:id="rId45"/>
    <p:sldLayoutId id="2147483731" r:id="rId46"/>
    <p:sldLayoutId id="2147483732" r:id="rId47"/>
    <p:sldLayoutId id="2147483703" r:id="rId48"/>
    <p:sldLayoutId id="2147483704" r:id="rId49"/>
    <p:sldLayoutId id="2147483705" r:id="rId50"/>
    <p:sldLayoutId id="2147483669" r:id="rId51"/>
    <p:sldLayoutId id="2147483706" r:id="rId52"/>
    <p:sldLayoutId id="2147483707" r:id="rId53"/>
    <p:sldLayoutId id="2147483712" r:id="rId54"/>
    <p:sldLayoutId id="2147483711" r:id="rId55"/>
    <p:sldLayoutId id="2147483713" r:id="rId56"/>
    <p:sldLayoutId id="2147483822" r:id="rId57"/>
    <p:sldLayoutId id="2147483823" r:id="rId58"/>
    <p:sldLayoutId id="2147483824" r:id="rId59"/>
    <p:sldLayoutId id="2147483825" r:id="rId60"/>
    <p:sldLayoutId id="2147483826" r:id="rId61"/>
    <p:sldLayoutId id="2147483827" r:id="rId62"/>
    <p:sldLayoutId id="2147483742" r:id="rId63"/>
    <p:sldLayoutId id="2147483714" r:id="rId64"/>
    <p:sldLayoutId id="2147483715" r:id="rId65"/>
    <p:sldLayoutId id="2147483738" r:id="rId66"/>
    <p:sldLayoutId id="2147483667" r:id="rId67"/>
    <p:sldLayoutId id="2147483716" r:id="rId68"/>
    <p:sldLayoutId id="2147483724" r:id="rId69"/>
    <p:sldLayoutId id="2147483828" r:id="rId70"/>
    <p:sldLayoutId id="2147483829" r:id="rId71"/>
    <p:sldLayoutId id="2147483718" r:id="rId72"/>
    <p:sldLayoutId id="2147483717" r:id="rId73"/>
    <p:sldLayoutId id="2147483693" r:id="rId74"/>
    <p:sldLayoutId id="2147483747" r:id="rId75"/>
    <p:sldLayoutId id="2147483748" r:id="rId76"/>
    <p:sldLayoutId id="2147483830" r:id="rId77"/>
    <p:sldLayoutId id="2147483668" r:id="rId78"/>
  </p:sldLayoutIdLst>
  <p:hf hdr="0" dt="0"/>
  <p:txStyles>
    <p:titleStyle>
      <a:lvl1pPr algn="l" defTabSz="914400" rtl="0" eaLnBrk="1" latinLnBrk="0" hangingPunct="1">
        <a:lnSpc>
          <a:spcPct val="90000"/>
        </a:lnSpc>
        <a:spcBef>
          <a:spcPct val="0"/>
        </a:spcBef>
        <a:buNone/>
        <a:defRPr sz="4400" kern="1200">
          <a:solidFill>
            <a:schemeClr val="tx1"/>
          </a:solidFill>
          <a:latin typeface="Century Gothic" panose="020B0502020202020204" pitchFamily="34" charset="0"/>
          <a:ea typeface="+mj-ea"/>
          <a:cs typeface="+mj-cs"/>
        </a:defRPr>
      </a:lvl1pPr>
    </p:titleStyle>
    <p:bodyStyle>
      <a:lvl1pPr marL="285750" indent="-285750" algn="l" defTabSz="914400" rtl="0" eaLnBrk="1" latinLnBrk="0" hangingPunct="1">
        <a:lnSpc>
          <a:spcPct val="90000"/>
        </a:lnSpc>
        <a:spcBef>
          <a:spcPts val="1000"/>
        </a:spcBef>
        <a:buClr>
          <a:srgbClr val="349D96"/>
        </a:buClr>
        <a:buFont typeface="Wingdings" panose="05000000000000000000" pitchFamily="2" charset="2"/>
        <a:buChar char="£"/>
        <a:defRPr sz="2000" kern="1200">
          <a:solidFill>
            <a:schemeClr val="tx1">
              <a:lumMod val="75000"/>
              <a:lumOff val="25000"/>
            </a:schemeClr>
          </a:solidFill>
          <a:latin typeface="Century Gothic" panose="020B0502020202020204" pitchFamily="34" charset="0"/>
          <a:ea typeface="+mn-ea"/>
          <a:cs typeface="+mn-cs"/>
        </a:defRPr>
      </a:lvl1pPr>
      <a:lvl2pPr marL="519113" indent="-238125" algn="l" defTabSz="914400" rtl="0" eaLnBrk="1" latinLnBrk="0" hangingPunct="1">
        <a:lnSpc>
          <a:spcPct val="90000"/>
        </a:lnSpc>
        <a:spcBef>
          <a:spcPts val="500"/>
        </a:spcBef>
        <a:buClr>
          <a:srgbClr val="349D96"/>
        </a:buClr>
        <a:buFont typeface="Courier New" panose="02070309020205020404" pitchFamily="49" charset="0"/>
        <a:buChar char="o"/>
        <a:defRPr sz="2000" kern="1200">
          <a:solidFill>
            <a:schemeClr val="tx1">
              <a:lumMod val="75000"/>
              <a:lumOff val="25000"/>
            </a:schemeClr>
          </a:solidFill>
          <a:latin typeface="Century Gothic" panose="020B0502020202020204" pitchFamily="34" charset="0"/>
          <a:ea typeface="+mn-ea"/>
          <a:cs typeface="+mn-cs"/>
        </a:defRPr>
      </a:lvl2pPr>
      <a:lvl3pPr marL="747713" indent="-228600" algn="l" defTabSz="914400" rtl="0" eaLnBrk="1" latinLnBrk="0" hangingPunct="1">
        <a:lnSpc>
          <a:spcPct val="90000"/>
        </a:lnSpc>
        <a:spcBef>
          <a:spcPts val="500"/>
        </a:spcBef>
        <a:buClr>
          <a:srgbClr val="349D96"/>
        </a:buClr>
        <a:buFont typeface="Century Gothic" panose="020B0502020202020204" pitchFamily="34" charset="0"/>
        <a:buChar char="■"/>
        <a:defRPr sz="1800" kern="1200">
          <a:solidFill>
            <a:schemeClr val="tx1">
              <a:lumMod val="75000"/>
              <a:lumOff val="25000"/>
            </a:schemeClr>
          </a:solidFill>
          <a:latin typeface="Century Gothic" panose="020B0502020202020204" pitchFamily="34" charset="0"/>
          <a:ea typeface="+mn-ea"/>
          <a:cs typeface="+mn-cs"/>
        </a:defRPr>
      </a:lvl3pPr>
      <a:lvl4pPr marL="919163" indent="-171450" algn="l" defTabSz="914400" rtl="0" eaLnBrk="1" latinLnBrk="0" hangingPunct="1">
        <a:lnSpc>
          <a:spcPct val="90000"/>
        </a:lnSpc>
        <a:spcBef>
          <a:spcPts val="500"/>
        </a:spcBef>
        <a:buClr>
          <a:srgbClr val="349D96"/>
        </a:buClr>
        <a:buFont typeface="Century Gothic" panose="020B0502020202020204" pitchFamily="34" charset="0"/>
        <a:buChar char="♦"/>
        <a:defRPr sz="1800" kern="1200">
          <a:solidFill>
            <a:schemeClr val="tx1">
              <a:lumMod val="75000"/>
              <a:lumOff val="25000"/>
            </a:schemeClr>
          </a:solidFill>
          <a:latin typeface="Century Gothic" panose="020B0502020202020204" pitchFamily="34" charset="0"/>
          <a:ea typeface="+mn-ea"/>
          <a:cs typeface="+mn-cs"/>
        </a:defRPr>
      </a:lvl4pPr>
      <a:lvl5pPr marL="969963" indent="-228600" algn="l" defTabSz="914400" rtl="0" eaLnBrk="1" latinLnBrk="0" hangingPunct="1">
        <a:lnSpc>
          <a:spcPct val="90000"/>
        </a:lnSpc>
        <a:spcBef>
          <a:spcPts val="500"/>
        </a:spcBef>
        <a:buClr>
          <a:srgbClr val="CB8A49"/>
        </a:buClr>
        <a:buFont typeface="Century Gothic" panose="020B0502020202020204" pitchFamily="34" charset="0"/>
        <a:buChar char="♦"/>
        <a:defRPr sz="12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21005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Slide Number Placeholder 5"/>
          <p:cNvSpPr>
            <a:spLocks noGrp="1"/>
          </p:cNvSpPr>
          <p:nvPr>
            <p:ph type="sldNum" sz="quarter" idx="4"/>
          </p:nvPr>
        </p:nvSpPr>
        <p:spPr>
          <a:xfrm>
            <a:off x="4038600" y="6356351"/>
            <a:ext cx="4114800" cy="365125"/>
          </a:xfrm>
          <a:prstGeom prst="rect">
            <a:avLst/>
          </a:prstGeom>
        </p:spPr>
        <p:txBody>
          <a:bodyPr vert="horz" lIns="91440" tIns="45720" rIns="91440" bIns="45720" rtlCol="0" anchor="ctr"/>
          <a:lstStyle>
            <a:lvl1pPr algn="ctr">
              <a:defRPr sz="1400">
                <a:solidFill>
                  <a:srgbClr val="404040"/>
                </a:solidFill>
                <a:latin typeface="Century Gothic" panose="020B0502020202020204" pitchFamily="34" charset="0"/>
              </a:defRPr>
            </a:lvl1pPr>
          </a:lstStyle>
          <a:p>
            <a:fld id="{3535056D-F555-406B-BF1D-286FE836F60C}" type="slidenum">
              <a:rPr lang="en-US" smtClean="0"/>
              <a:pPr/>
              <a:t>‹#›</a:t>
            </a:fld>
            <a:endParaRPr lang="en-US"/>
          </a:p>
        </p:txBody>
      </p:sp>
    </p:spTree>
    <p:extLst>
      <p:ext uri="{BB962C8B-B14F-4D97-AF65-F5344CB8AC3E}">
        <p14:creationId xmlns:p14="http://schemas.microsoft.com/office/powerpoint/2010/main" val="1777404740"/>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 id="2147483762" r:id="rId13"/>
    <p:sldLayoutId id="2147483763" r:id="rId14"/>
    <p:sldLayoutId id="2147483764" r:id="rId15"/>
    <p:sldLayoutId id="2147483765" r:id="rId16"/>
    <p:sldLayoutId id="2147483766" r:id="rId17"/>
    <p:sldLayoutId id="2147483767" r:id="rId18"/>
    <p:sldLayoutId id="2147483768" r:id="rId19"/>
    <p:sldLayoutId id="2147483769" r:id="rId20"/>
    <p:sldLayoutId id="2147483770" r:id="rId21"/>
    <p:sldLayoutId id="2147483771" r:id="rId22"/>
    <p:sldLayoutId id="2147483772" r:id="rId23"/>
    <p:sldLayoutId id="2147483773" r:id="rId24"/>
    <p:sldLayoutId id="2147483774" r:id="rId25"/>
    <p:sldLayoutId id="2147483775" r:id="rId26"/>
    <p:sldLayoutId id="2147483776" r:id="rId27"/>
    <p:sldLayoutId id="2147483777" r:id="rId28"/>
    <p:sldLayoutId id="2147483778" r:id="rId29"/>
    <p:sldLayoutId id="2147483779" r:id="rId30"/>
    <p:sldLayoutId id="2147483780" r:id="rId31"/>
    <p:sldLayoutId id="2147483781" r:id="rId32"/>
    <p:sldLayoutId id="2147483782" r:id="rId33"/>
    <p:sldLayoutId id="2147483783" r:id="rId34"/>
    <p:sldLayoutId id="2147483784" r:id="rId35"/>
    <p:sldLayoutId id="2147483785" r:id="rId36"/>
    <p:sldLayoutId id="2147483786" r:id="rId37"/>
    <p:sldLayoutId id="2147483787" r:id="rId38"/>
    <p:sldLayoutId id="2147483788" r:id="rId39"/>
    <p:sldLayoutId id="2147483789" r:id="rId40"/>
    <p:sldLayoutId id="2147483790" r:id="rId41"/>
    <p:sldLayoutId id="2147483791" r:id="rId42"/>
    <p:sldLayoutId id="2147483792" r:id="rId43"/>
    <p:sldLayoutId id="2147483793" r:id="rId44"/>
    <p:sldLayoutId id="2147483794" r:id="rId45"/>
    <p:sldLayoutId id="2147483795" r:id="rId46"/>
    <p:sldLayoutId id="2147483796" r:id="rId47"/>
    <p:sldLayoutId id="2147483797" r:id="rId48"/>
    <p:sldLayoutId id="2147483798" r:id="rId49"/>
    <p:sldLayoutId id="2147483799" r:id="rId50"/>
    <p:sldLayoutId id="2147483800" r:id="rId51"/>
    <p:sldLayoutId id="2147483801" r:id="rId52"/>
    <p:sldLayoutId id="2147483802" r:id="rId53"/>
    <p:sldLayoutId id="2147483803" r:id="rId54"/>
    <p:sldLayoutId id="2147483804" r:id="rId55"/>
    <p:sldLayoutId id="2147483805" r:id="rId56"/>
    <p:sldLayoutId id="2147483806" r:id="rId57"/>
  </p:sldLayoutIdLst>
  <p:hf hdr="0" dt="0"/>
  <p:txStyles>
    <p:titleStyle>
      <a:lvl1pPr algn="l" defTabSz="914400" rtl="0" eaLnBrk="1" latinLnBrk="0" hangingPunct="1">
        <a:lnSpc>
          <a:spcPct val="90000"/>
        </a:lnSpc>
        <a:spcBef>
          <a:spcPct val="0"/>
        </a:spcBef>
        <a:buNone/>
        <a:defRPr sz="4400" kern="1200">
          <a:solidFill>
            <a:schemeClr val="tx1"/>
          </a:solidFill>
          <a:latin typeface="Century Gothic" panose="020B0502020202020204" pitchFamily="34" charset="0"/>
          <a:ea typeface="+mj-ea"/>
          <a:cs typeface="+mj-cs"/>
        </a:defRPr>
      </a:lvl1pPr>
    </p:titleStyle>
    <p:bodyStyle>
      <a:lvl1pPr marL="285750" indent="-285750" algn="l" defTabSz="914400" rtl="0" eaLnBrk="1" latinLnBrk="0" hangingPunct="1">
        <a:lnSpc>
          <a:spcPct val="90000"/>
        </a:lnSpc>
        <a:spcBef>
          <a:spcPts val="1000"/>
        </a:spcBef>
        <a:buClr>
          <a:srgbClr val="349D96"/>
        </a:buClr>
        <a:buFont typeface="Wingdings" panose="05000000000000000000" pitchFamily="2" charset="2"/>
        <a:buChar char="£"/>
        <a:defRPr sz="2000" kern="1200">
          <a:solidFill>
            <a:schemeClr val="tx1">
              <a:lumMod val="75000"/>
              <a:lumOff val="25000"/>
            </a:schemeClr>
          </a:solidFill>
          <a:latin typeface="Century Gothic" panose="020B0502020202020204" pitchFamily="34" charset="0"/>
          <a:ea typeface="+mn-ea"/>
          <a:cs typeface="+mn-cs"/>
        </a:defRPr>
      </a:lvl1pPr>
      <a:lvl2pPr marL="519113" indent="-238125" algn="l" defTabSz="914400" rtl="0" eaLnBrk="1" latinLnBrk="0" hangingPunct="1">
        <a:lnSpc>
          <a:spcPct val="90000"/>
        </a:lnSpc>
        <a:spcBef>
          <a:spcPts val="500"/>
        </a:spcBef>
        <a:buClr>
          <a:srgbClr val="349D96"/>
        </a:buClr>
        <a:buFont typeface="Courier New" panose="02070309020205020404" pitchFamily="49" charset="0"/>
        <a:buChar char="o"/>
        <a:defRPr sz="2000" kern="1200">
          <a:solidFill>
            <a:schemeClr val="tx1">
              <a:lumMod val="75000"/>
              <a:lumOff val="25000"/>
            </a:schemeClr>
          </a:solidFill>
          <a:latin typeface="Century Gothic" panose="020B0502020202020204" pitchFamily="34" charset="0"/>
          <a:ea typeface="+mn-ea"/>
          <a:cs typeface="+mn-cs"/>
        </a:defRPr>
      </a:lvl2pPr>
      <a:lvl3pPr marL="747713" indent="-228600" algn="l" defTabSz="914400" rtl="0" eaLnBrk="1" latinLnBrk="0" hangingPunct="1">
        <a:lnSpc>
          <a:spcPct val="90000"/>
        </a:lnSpc>
        <a:spcBef>
          <a:spcPts val="500"/>
        </a:spcBef>
        <a:buClr>
          <a:srgbClr val="349D96"/>
        </a:buClr>
        <a:buFont typeface="Century Gothic" panose="020B0502020202020204" pitchFamily="34" charset="0"/>
        <a:buChar char="■"/>
        <a:defRPr sz="1800" kern="1200">
          <a:solidFill>
            <a:schemeClr val="tx1">
              <a:lumMod val="75000"/>
              <a:lumOff val="25000"/>
            </a:schemeClr>
          </a:solidFill>
          <a:latin typeface="Century Gothic" panose="020B0502020202020204" pitchFamily="34" charset="0"/>
          <a:ea typeface="+mn-ea"/>
          <a:cs typeface="+mn-cs"/>
        </a:defRPr>
      </a:lvl3pPr>
      <a:lvl4pPr marL="919163" indent="-171450" algn="l" defTabSz="914400" rtl="0" eaLnBrk="1" latinLnBrk="0" hangingPunct="1">
        <a:lnSpc>
          <a:spcPct val="90000"/>
        </a:lnSpc>
        <a:spcBef>
          <a:spcPts val="500"/>
        </a:spcBef>
        <a:buClr>
          <a:srgbClr val="349D96"/>
        </a:buClr>
        <a:buFont typeface="Century Gothic" panose="020B0502020202020204" pitchFamily="34" charset="0"/>
        <a:buChar char="♦"/>
        <a:defRPr sz="1800" kern="1200">
          <a:solidFill>
            <a:schemeClr val="tx1">
              <a:lumMod val="75000"/>
              <a:lumOff val="25000"/>
            </a:schemeClr>
          </a:solidFill>
          <a:latin typeface="Century Gothic" panose="020B0502020202020204" pitchFamily="34" charset="0"/>
          <a:ea typeface="+mn-ea"/>
          <a:cs typeface="+mn-cs"/>
        </a:defRPr>
      </a:lvl4pPr>
      <a:lvl5pPr marL="969963" indent="-228600" algn="l" defTabSz="914400" rtl="0" eaLnBrk="1" latinLnBrk="0" hangingPunct="1">
        <a:lnSpc>
          <a:spcPct val="90000"/>
        </a:lnSpc>
        <a:spcBef>
          <a:spcPts val="500"/>
        </a:spcBef>
        <a:buClr>
          <a:srgbClr val="CB8A49"/>
        </a:buClr>
        <a:buFont typeface="Century Gothic" panose="020B0502020202020204" pitchFamily="34" charset="0"/>
        <a:buChar char="♦"/>
        <a:defRPr sz="12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6.xml"/></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131.xml"/></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133.xml"/><Relationship Id="rId4" Type="http://schemas.openxmlformats.org/officeDocument/2006/relationships/image" Target="../media/image36.sv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6.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9.xml"/></Relationships>
</file>

<file path=ppt/slides/_rels/slide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7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35B821B-96ED-42D6-ADE8-1B951D3A4024}"/>
              </a:ext>
            </a:extLst>
          </p:cNvPr>
          <p:cNvSpPr>
            <a:spLocks noGrp="1"/>
          </p:cNvSpPr>
          <p:nvPr>
            <p:ph type="body" sz="quarter" idx="11"/>
          </p:nvPr>
        </p:nvSpPr>
        <p:spPr/>
        <p:txBody>
          <a:bodyPr>
            <a:normAutofit/>
          </a:bodyPr>
          <a:lstStyle/>
          <a:p>
            <a:pPr algn="l" rtl="0"/>
            <a:r>
              <a:rPr lang="es" b="0" i="0" u="none" baseline="0"/>
              <a:t>Consejo de Asesoramiento Comunitario</a:t>
            </a:r>
          </a:p>
        </p:txBody>
      </p:sp>
      <p:sp>
        <p:nvSpPr>
          <p:cNvPr id="3" name="Title 2">
            <a:extLst>
              <a:ext uri="{FF2B5EF4-FFF2-40B4-BE49-F238E27FC236}">
                <a16:creationId xmlns:a16="http://schemas.microsoft.com/office/drawing/2014/main" id="{D32C9E17-065A-4308-9F82-11CC8B1E0A7C}"/>
              </a:ext>
            </a:extLst>
          </p:cNvPr>
          <p:cNvSpPr>
            <a:spLocks noGrp="1"/>
          </p:cNvSpPr>
          <p:nvPr>
            <p:ph type="title"/>
          </p:nvPr>
        </p:nvSpPr>
        <p:spPr>
          <a:xfrm>
            <a:off x="4433455" y="5311107"/>
            <a:ext cx="6483511" cy="417595"/>
          </a:xfrm>
        </p:spPr>
        <p:txBody>
          <a:bodyPr/>
          <a:lstStyle/>
          <a:p>
            <a:pPr algn="l" rtl="0"/>
            <a:r>
              <a:rPr lang="es" b="0" i="0" u="none" baseline="0" dirty="0"/>
              <a:t>Iniciativa de Zonas de Equidad Sanitaria</a:t>
            </a:r>
          </a:p>
        </p:txBody>
      </p:sp>
      <p:sp>
        <p:nvSpPr>
          <p:cNvPr id="4" name="Text Placeholder 1">
            <a:extLst>
              <a:ext uri="{FF2B5EF4-FFF2-40B4-BE49-F238E27FC236}">
                <a16:creationId xmlns:a16="http://schemas.microsoft.com/office/drawing/2014/main" id="{38B0C5E0-10EC-4722-8F05-E59F14D8F0E6}"/>
              </a:ext>
            </a:extLst>
          </p:cNvPr>
          <p:cNvSpPr txBox="1">
            <a:spLocks/>
          </p:cNvSpPr>
          <p:nvPr/>
        </p:nvSpPr>
        <p:spPr>
          <a:xfrm>
            <a:off x="4433455" y="6139513"/>
            <a:ext cx="6483511" cy="472352"/>
          </a:xfrm>
          <a:prstGeom prst="rect">
            <a:avLst/>
          </a:prstGeom>
        </p:spPr>
        <p:txBody>
          <a:bodyPr vert="horz" lIns="91440" tIns="45720" rIns="91440" bIns="45720" rtlCol="0" anchor="t">
            <a:normAutofit/>
          </a:bodyPr>
          <a:lstStyle>
            <a:lvl1pPr marL="0" indent="0" algn="l" defTabSz="914400" rtl="0" eaLnBrk="1" latinLnBrk="0" hangingPunct="1">
              <a:lnSpc>
                <a:spcPct val="100000"/>
              </a:lnSpc>
              <a:spcBef>
                <a:spcPts val="0"/>
              </a:spcBef>
              <a:buClr>
                <a:srgbClr val="349D96"/>
              </a:buClr>
              <a:buFont typeface="Wingdings" panose="05000000000000000000" pitchFamily="2" charset="2"/>
              <a:buNone/>
              <a:defRPr sz="2000" kern="1200" cap="none" baseline="0">
                <a:solidFill>
                  <a:schemeClr val="tx1"/>
                </a:solidFill>
                <a:latin typeface="Century Gothic" panose="020B0502020202020204" pitchFamily="34" charset="0"/>
                <a:ea typeface="+mn-ea"/>
                <a:cs typeface="+mn-cs"/>
              </a:defRPr>
            </a:lvl1pPr>
            <a:lvl2pPr marL="519113" indent="-238125" algn="l" defTabSz="914400" rtl="0" eaLnBrk="1" latinLnBrk="0" hangingPunct="1">
              <a:lnSpc>
                <a:spcPct val="90000"/>
              </a:lnSpc>
              <a:spcBef>
                <a:spcPts val="500"/>
              </a:spcBef>
              <a:buClr>
                <a:srgbClr val="349D96"/>
              </a:buClr>
              <a:buFont typeface="Courier New" panose="02070309020205020404" pitchFamily="49" charset="0"/>
              <a:buChar char="o"/>
              <a:defRPr sz="2000" kern="1200">
                <a:solidFill>
                  <a:schemeClr val="tx1">
                    <a:lumMod val="75000"/>
                    <a:lumOff val="25000"/>
                  </a:schemeClr>
                </a:solidFill>
                <a:latin typeface="Century Gothic" panose="020B0502020202020204" pitchFamily="34" charset="0"/>
                <a:ea typeface="+mn-ea"/>
                <a:cs typeface="+mn-cs"/>
              </a:defRPr>
            </a:lvl2pPr>
            <a:lvl3pPr marL="747713" indent="-228600" algn="l" defTabSz="914400" rtl="0" eaLnBrk="1" latinLnBrk="0" hangingPunct="1">
              <a:lnSpc>
                <a:spcPct val="90000"/>
              </a:lnSpc>
              <a:spcBef>
                <a:spcPts val="500"/>
              </a:spcBef>
              <a:buClr>
                <a:srgbClr val="349D96"/>
              </a:buClr>
              <a:buFont typeface="Century Gothic" panose="020B0502020202020204" pitchFamily="34" charset="0"/>
              <a:buChar char="■"/>
              <a:defRPr sz="1800" kern="1200">
                <a:solidFill>
                  <a:schemeClr val="tx1">
                    <a:lumMod val="75000"/>
                    <a:lumOff val="25000"/>
                  </a:schemeClr>
                </a:solidFill>
                <a:latin typeface="Century Gothic" panose="020B0502020202020204" pitchFamily="34" charset="0"/>
                <a:ea typeface="+mn-ea"/>
                <a:cs typeface="+mn-cs"/>
              </a:defRPr>
            </a:lvl3pPr>
            <a:lvl4pPr marL="919163" indent="-171450" algn="l" defTabSz="914400" rtl="0" eaLnBrk="1" latinLnBrk="0" hangingPunct="1">
              <a:lnSpc>
                <a:spcPct val="90000"/>
              </a:lnSpc>
              <a:spcBef>
                <a:spcPts val="500"/>
              </a:spcBef>
              <a:buClr>
                <a:srgbClr val="349D96"/>
              </a:buClr>
              <a:buFont typeface="Century Gothic" panose="020B0502020202020204" pitchFamily="34" charset="0"/>
              <a:buChar char="♦"/>
              <a:defRPr sz="1800" kern="1200">
                <a:solidFill>
                  <a:schemeClr val="tx1">
                    <a:lumMod val="75000"/>
                    <a:lumOff val="25000"/>
                  </a:schemeClr>
                </a:solidFill>
                <a:latin typeface="Century Gothic" panose="020B0502020202020204" pitchFamily="34" charset="0"/>
                <a:ea typeface="+mn-ea"/>
                <a:cs typeface="+mn-cs"/>
              </a:defRPr>
            </a:lvl4pPr>
            <a:lvl5pPr marL="969963" indent="-228600" algn="l" defTabSz="914400" rtl="0" eaLnBrk="1" latinLnBrk="0" hangingPunct="1">
              <a:lnSpc>
                <a:spcPct val="90000"/>
              </a:lnSpc>
              <a:spcBef>
                <a:spcPts val="500"/>
              </a:spcBef>
              <a:buClr>
                <a:srgbClr val="CB8A49"/>
              </a:buClr>
              <a:buFont typeface="Century Gothic" panose="020B0502020202020204" pitchFamily="34" charset="0"/>
              <a:buChar char="♦"/>
              <a:defRPr sz="12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r>
              <a:rPr lang="es" b="0" i="0" u="none" baseline="0">
                <a:latin typeface="Century Gothic"/>
                <a:ea typeface="Century Gothic"/>
                <a:cs typeface="Century Gothic"/>
              </a:rPr>
              <a:t>Miércoles, 15 de febrero de 2023</a:t>
            </a:r>
          </a:p>
        </p:txBody>
      </p:sp>
    </p:spTree>
    <p:extLst>
      <p:ext uri="{BB962C8B-B14F-4D97-AF65-F5344CB8AC3E}">
        <p14:creationId xmlns:p14="http://schemas.microsoft.com/office/powerpoint/2010/main" val="41415431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3702941-7F57-485F-B6DE-51D153169184}"/>
              </a:ext>
            </a:extLst>
          </p:cNvPr>
          <p:cNvSpPr txBox="1"/>
          <p:nvPr/>
        </p:nvSpPr>
        <p:spPr>
          <a:xfrm>
            <a:off x="3149133" y="2613392"/>
            <a:ext cx="5893734" cy="1631216"/>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 sz="5000" b="1" i="0" u="none" strike="noStrike" kern="1200" cap="none" spc="0" normalizeH="0" baseline="0">
                <a:ln>
                  <a:noFill/>
                </a:ln>
                <a:solidFill>
                  <a:srgbClr val="FFFFFF"/>
                </a:solidFill>
                <a:effectLst/>
                <a:uLnTx/>
                <a:uFillTx/>
                <a:latin typeface="Arial"/>
                <a:ea typeface="+mn-ea"/>
                <a:cs typeface="Arial"/>
              </a:rPr>
              <a:t>Flujo del proceso para la selección de zonas</a:t>
            </a:r>
          </a:p>
        </p:txBody>
      </p:sp>
    </p:spTree>
    <p:extLst>
      <p:ext uri="{BB962C8B-B14F-4D97-AF65-F5344CB8AC3E}">
        <p14:creationId xmlns:p14="http://schemas.microsoft.com/office/powerpoint/2010/main" val="2722639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958726D-8A8F-42BC-D0ED-ABE2C2244205}"/>
              </a:ext>
            </a:extLst>
          </p:cNvPr>
          <p:cNvSpPr>
            <a:spLocks noGrp="1"/>
          </p:cNvSpPr>
          <p:nvPr>
            <p:ph type="title"/>
          </p:nvPr>
        </p:nvSpPr>
        <p:spPr/>
        <p:txBody>
          <a:bodyPr>
            <a:normAutofit fontScale="90000"/>
          </a:bodyPr>
          <a:lstStyle/>
          <a:p>
            <a:pPr rtl="0"/>
            <a:r>
              <a:rPr lang="es" b="0" i="0" u="none" baseline="0"/>
              <a:t>Decisión sobre el flujo del proceso y el calendario</a:t>
            </a:r>
          </a:p>
        </p:txBody>
      </p:sp>
    </p:spTree>
    <p:extLst>
      <p:ext uri="{BB962C8B-B14F-4D97-AF65-F5344CB8AC3E}">
        <p14:creationId xmlns:p14="http://schemas.microsoft.com/office/powerpoint/2010/main" val="24717759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3702941-7F57-485F-B6DE-51D153169184}"/>
              </a:ext>
            </a:extLst>
          </p:cNvPr>
          <p:cNvSpPr txBox="1"/>
          <p:nvPr/>
        </p:nvSpPr>
        <p:spPr>
          <a:xfrm>
            <a:off x="3149133" y="2613392"/>
            <a:ext cx="5893734" cy="861774"/>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 sz="5000" b="1" i="0" u="none" strike="noStrike" kern="1200" cap="none" spc="0" normalizeH="0" baseline="0">
                <a:ln>
                  <a:noFill/>
                </a:ln>
                <a:solidFill>
                  <a:srgbClr val="FFFFFF"/>
                </a:solidFill>
                <a:effectLst/>
                <a:uLnTx/>
                <a:uFillTx/>
                <a:latin typeface="Arial"/>
                <a:ea typeface="+mn-ea"/>
                <a:cs typeface="Arial"/>
              </a:rPr>
              <a:t>Rúbrica de puntuación</a:t>
            </a:r>
          </a:p>
        </p:txBody>
      </p:sp>
    </p:spTree>
    <p:extLst>
      <p:ext uri="{BB962C8B-B14F-4D97-AF65-F5344CB8AC3E}">
        <p14:creationId xmlns:p14="http://schemas.microsoft.com/office/powerpoint/2010/main" val="37268300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o&#10;&#10;Descripción generada automáticamente con un grado de confianza medio">
            <a:extLst>
              <a:ext uri="{FF2B5EF4-FFF2-40B4-BE49-F238E27FC236}">
                <a16:creationId xmlns:a16="http://schemas.microsoft.com/office/drawing/2014/main" id="{C916598C-5D16-9734-8E1C-02DA66DA18EB}"/>
              </a:ext>
            </a:extLst>
          </p:cNvPr>
          <p:cNvPicPr>
            <a:picLocks noChangeAspect="1"/>
          </p:cNvPicPr>
          <p:nvPr/>
        </p:nvPicPr>
        <p:blipFill rotWithShape="1">
          <a:blip r:embed="rId3">
            <a:extLst>
              <a:ext uri="{28A0092B-C50C-407E-A947-70E740481C1C}">
                <a14:useLocalDpi xmlns:a14="http://schemas.microsoft.com/office/drawing/2010/main" val="0"/>
              </a:ext>
            </a:extLst>
          </a:blip>
          <a:srcRect t="362" r="992"/>
          <a:stretch/>
        </p:blipFill>
        <p:spPr>
          <a:xfrm>
            <a:off x="1343025" y="123824"/>
            <a:ext cx="9505950" cy="6377647"/>
          </a:xfrm>
          <a:prstGeom prst="rect">
            <a:avLst/>
          </a:prstGeom>
        </p:spPr>
      </p:pic>
    </p:spTree>
    <p:extLst>
      <p:ext uri="{BB962C8B-B14F-4D97-AF65-F5344CB8AC3E}">
        <p14:creationId xmlns:p14="http://schemas.microsoft.com/office/powerpoint/2010/main" val="675071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D5545B2C-B999-4621-8581-1FCDDE3E6DF3}"/>
              </a:ext>
            </a:extLst>
          </p:cNvPr>
          <p:cNvSpPr>
            <a:spLocks noGrp="1"/>
          </p:cNvSpPr>
          <p:nvPr>
            <p:ph type="ctrTitle"/>
          </p:nvPr>
        </p:nvSpPr>
        <p:spPr>
          <a:xfrm>
            <a:off x="6619970" y="3427678"/>
            <a:ext cx="4805996" cy="642577"/>
          </a:xfrm>
        </p:spPr>
        <p:txBody>
          <a:bodyPr anchor="t">
            <a:normAutofit fontScale="90000"/>
          </a:bodyPr>
          <a:lstStyle/>
          <a:p>
            <a:pPr algn="l" rtl="0"/>
            <a:r>
              <a:rPr lang="es" sz="4800" b="1" i="0" u="none" baseline="0">
                <a:solidFill>
                  <a:schemeClr val="tx2"/>
                </a:solidFill>
                <a:latin typeface="Century Gothic"/>
                <a:ea typeface="Century Gothic"/>
                <a:cs typeface="Century Gothic"/>
              </a:rPr>
              <a:t>Descanso de 10 minutos</a:t>
            </a:r>
          </a:p>
        </p:txBody>
      </p:sp>
      <p:pic>
        <p:nvPicPr>
          <p:cNvPr id="7" name="Graphic 6" descr="Café">
            <a:extLst>
              <a:ext uri="{FF2B5EF4-FFF2-40B4-BE49-F238E27FC236}">
                <a16:creationId xmlns:a16="http://schemas.microsoft.com/office/drawing/2014/main" id="{DCDDECFD-B8AA-2DB5-8036-E4B493089DF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0470" y="1815320"/>
            <a:ext cx="4141760" cy="4141760"/>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14" name="Group 13">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15" name="Freeform: Shape 14">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4030359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958726D-8A8F-42BC-D0ED-ABE2C2244205}"/>
              </a:ext>
            </a:extLst>
          </p:cNvPr>
          <p:cNvSpPr>
            <a:spLocks noGrp="1"/>
          </p:cNvSpPr>
          <p:nvPr>
            <p:ph type="title"/>
          </p:nvPr>
        </p:nvSpPr>
        <p:spPr/>
        <p:txBody>
          <a:bodyPr>
            <a:normAutofit fontScale="90000"/>
          </a:bodyPr>
          <a:lstStyle/>
          <a:p>
            <a:pPr rtl="0"/>
            <a:r>
              <a:rPr lang="es" b="0" i="0" u="none" baseline="0"/>
              <a:t>Decisión sobre la rúbrica de puntuación</a:t>
            </a:r>
          </a:p>
        </p:txBody>
      </p:sp>
    </p:spTree>
    <p:extLst>
      <p:ext uri="{BB962C8B-B14F-4D97-AF65-F5344CB8AC3E}">
        <p14:creationId xmlns:p14="http://schemas.microsoft.com/office/powerpoint/2010/main" val="31741046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3702941-7F57-485F-B6DE-51D153169184}"/>
              </a:ext>
            </a:extLst>
          </p:cNvPr>
          <p:cNvSpPr txBox="1"/>
          <p:nvPr/>
        </p:nvSpPr>
        <p:spPr>
          <a:xfrm>
            <a:off x="3149133" y="2613392"/>
            <a:ext cx="5893734" cy="1631216"/>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 sz="5000" b="1" i="0" u="none" strike="noStrike" kern="1200" cap="none" spc="0" normalizeH="0" baseline="0">
                <a:ln>
                  <a:noFill/>
                </a:ln>
                <a:solidFill>
                  <a:srgbClr val="FFFFFF"/>
                </a:solidFill>
                <a:effectLst/>
                <a:uLnTx/>
                <a:uFillTx/>
                <a:latin typeface="Arial"/>
                <a:ea typeface="+mn-ea"/>
                <a:cs typeface="Arial"/>
              </a:rPr>
              <a:t>Selección final de zonas</a:t>
            </a:r>
          </a:p>
        </p:txBody>
      </p:sp>
    </p:spTree>
    <p:extLst>
      <p:ext uri="{BB962C8B-B14F-4D97-AF65-F5344CB8AC3E}">
        <p14:creationId xmlns:p14="http://schemas.microsoft.com/office/powerpoint/2010/main" val="6317972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CAB2247-804F-CC36-B942-628BD88903C0}"/>
              </a:ext>
            </a:extLst>
          </p:cNvPr>
          <p:cNvSpPr>
            <a:spLocks noGrp="1"/>
          </p:cNvSpPr>
          <p:nvPr>
            <p:ph type="body" sz="quarter" idx="22"/>
          </p:nvPr>
        </p:nvSpPr>
        <p:spPr/>
        <p:txBody>
          <a:bodyPr vert="horz" lIns="91440" tIns="45720" rIns="91440" bIns="45720" rtlCol="0" anchor="t">
            <a:noAutofit/>
          </a:bodyPr>
          <a:lstStyle/>
          <a:p>
            <a:pPr marL="342900" indent="-342900" algn="l" rtl="0">
              <a:buFont typeface="Arial" panose="020B0604020202020204" pitchFamily="34" charset="0"/>
              <a:buChar char="•"/>
            </a:pPr>
            <a:r>
              <a:rPr lang="es" b="0" i="0" u="none" baseline="0"/>
              <a:t>Reunión presencial del Consejo de Asesoramiento Comunitario en mayo</a:t>
            </a:r>
          </a:p>
          <a:p>
            <a:pPr marL="342900" indent="-342900" algn="l" rtl="0">
              <a:buFont typeface="Arial" panose="020B0604020202020204" pitchFamily="34" charset="0"/>
              <a:buChar char="•"/>
            </a:pPr>
            <a:r>
              <a:rPr lang="es" b="0" i="0" u="none" baseline="0"/>
              <a:t>Perfiles de datos</a:t>
            </a:r>
            <a:endParaRPr lang="es">
              <a:cs typeface="Calibri"/>
            </a:endParaRPr>
          </a:p>
          <a:p>
            <a:pPr marL="342900" indent="-342900" algn="l" rtl="0">
              <a:buFont typeface="Arial" panose="020B0604020202020204" pitchFamily="34" charset="0"/>
              <a:buChar char="•"/>
            </a:pPr>
            <a:r>
              <a:rPr lang="es" b="0" i="0" u="none" baseline="0"/>
              <a:t>Consideraciones propuestas para la toma de decisiones más allá de la rúbrica de puntuación y los perfiles de datos:</a:t>
            </a:r>
            <a:endParaRPr lang="es">
              <a:cs typeface="Calibri"/>
            </a:endParaRPr>
          </a:p>
          <a:p>
            <a:pPr marL="861695" lvl="1" indent="-342900" algn="l" rtl="0">
              <a:buFont typeface="Arial" panose="020B0604020202020204" pitchFamily="34" charset="0"/>
              <a:buChar char="•"/>
            </a:pPr>
            <a:r>
              <a:rPr lang="es" b="0" i="0" u="none" baseline="0">
                <a:latin typeface="Century Gothic"/>
                <a:ea typeface="Century Gothic"/>
                <a:cs typeface="Century Gothic"/>
              </a:rPr>
              <a:t>Preparación/factibilidad de la comunidad (por ejemplo, capacidad para ejecutar los planes del proyecto)</a:t>
            </a:r>
          </a:p>
          <a:p>
            <a:pPr marL="861695" lvl="1" indent="-342900" algn="l" rtl="0">
              <a:buFont typeface="Arial" panose="020B0604020202020204" pitchFamily="34" charset="0"/>
              <a:buChar char="•"/>
            </a:pPr>
            <a:r>
              <a:rPr lang="es" b="0" i="0" u="none" baseline="0">
                <a:latin typeface="Century Gothic"/>
                <a:ea typeface="Century Gothic"/>
                <a:cs typeface="Century Gothic"/>
              </a:rPr>
              <a:t>Necesidad demostrada (por ejemplo, historial de la comunidad de falta de recursos, falta de apoyo sistémico)</a:t>
            </a:r>
          </a:p>
          <a:p>
            <a:pPr marL="861695" lvl="1" indent="-342900" algn="l" rtl="0">
              <a:buFont typeface="Arial" panose="020B0604020202020204" pitchFamily="34" charset="0"/>
              <a:buChar char="•"/>
            </a:pPr>
            <a:r>
              <a:rPr lang="es" b="0" i="0" u="none" baseline="0">
                <a:latin typeface="Century Gothic"/>
                <a:ea typeface="Century Gothic"/>
                <a:cs typeface="Century Gothic"/>
              </a:rPr>
              <a:t>Capacidad para identificar áreas de apoyo</a:t>
            </a:r>
          </a:p>
          <a:p>
            <a:pPr marL="861695" lvl="1" indent="-342900" algn="l" rtl="0">
              <a:buFont typeface="Arial" panose="020B0604020202020204" pitchFamily="34" charset="0"/>
              <a:buChar char="•"/>
            </a:pPr>
            <a:r>
              <a:rPr lang="es" b="0" i="0" u="none" baseline="0">
                <a:latin typeface="Century Gothic"/>
                <a:ea typeface="Century Gothic"/>
                <a:cs typeface="Century Gothic"/>
              </a:rPr>
              <a:t>Impacto potencial en la comunidad</a:t>
            </a:r>
          </a:p>
          <a:p>
            <a:pPr marL="342900" indent="-342900" algn="l" rtl="0">
              <a:buFont typeface="Arial" panose="020B0604020202020204" pitchFamily="34" charset="0"/>
              <a:buChar char="•"/>
            </a:pPr>
            <a:r>
              <a:rPr lang="es" b="0" i="0" u="none" baseline="0"/>
              <a:t>Entrevistas: si no se puede tomar una decisión teniendo en cuenta las consideraciones anteriores, el Consejo de Asesoramiento Comunitario puede invitar a 2 candidatos por zona a una entrevista</a:t>
            </a:r>
            <a:endParaRPr lang="es">
              <a:cs typeface="Calibri"/>
            </a:endParaRPr>
          </a:p>
        </p:txBody>
      </p:sp>
      <p:sp>
        <p:nvSpPr>
          <p:cNvPr id="3" name="Title 2">
            <a:extLst>
              <a:ext uri="{FF2B5EF4-FFF2-40B4-BE49-F238E27FC236}">
                <a16:creationId xmlns:a16="http://schemas.microsoft.com/office/drawing/2014/main" id="{7D9F522F-01AB-C330-2A5F-9511B19D5E28}"/>
              </a:ext>
            </a:extLst>
          </p:cNvPr>
          <p:cNvSpPr>
            <a:spLocks noGrp="1"/>
          </p:cNvSpPr>
          <p:nvPr>
            <p:ph type="title"/>
          </p:nvPr>
        </p:nvSpPr>
        <p:spPr/>
        <p:txBody>
          <a:bodyPr>
            <a:normAutofit fontScale="90000"/>
          </a:bodyPr>
          <a:lstStyle/>
          <a:p>
            <a:pPr rtl="0"/>
            <a:r>
              <a:rPr lang="es" b="0" i="0" u="none" baseline="0"/>
              <a:t>¿Cómo podría ser la selección final de zonas?</a:t>
            </a:r>
          </a:p>
        </p:txBody>
      </p:sp>
    </p:spTree>
    <p:extLst>
      <p:ext uri="{BB962C8B-B14F-4D97-AF65-F5344CB8AC3E}">
        <p14:creationId xmlns:p14="http://schemas.microsoft.com/office/powerpoint/2010/main" val="41495812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7950244-CE16-EBCA-D69D-CB45A596D784}"/>
              </a:ext>
            </a:extLst>
          </p:cNvPr>
          <p:cNvSpPr>
            <a:spLocks noGrp="1"/>
          </p:cNvSpPr>
          <p:nvPr>
            <p:ph type="body" sz="quarter" idx="22"/>
          </p:nvPr>
        </p:nvSpPr>
        <p:spPr/>
        <p:txBody>
          <a:bodyPr vert="horz" lIns="91440" tIns="45720" rIns="91440" bIns="45720" rtlCol="0" anchor="t">
            <a:noAutofit/>
          </a:bodyPr>
          <a:lstStyle/>
          <a:p>
            <a:pPr marL="342900" indent="-342900" algn="l" rtl="0">
              <a:buFont typeface="Arial" panose="020B0604020202020204" pitchFamily="34" charset="0"/>
              <a:buChar char="•"/>
            </a:pPr>
            <a:r>
              <a:rPr lang="es" b="0" i="0" u="none" baseline="0"/>
              <a:t>Reuniones del Consejo de Asesoramiento Comunitario:</a:t>
            </a:r>
          </a:p>
          <a:p>
            <a:pPr marL="861695" lvl="1" indent="-342900" algn="l" rtl="0">
              <a:buFont typeface="Arial" panose="020B0604020202020204" pitchFamily="34" charset="0"/>
              <a:buChar char="•"/>
            </a:pPr>
            <a:r>
              <a:rPr lang="es" b="0" i="0" u="none" baseline="0">
                <a:latin typeface="Century Gothic"/>
                <a:ea typeface="Century Gothic"/>
                <a:cs typeface="Century Gothic"/>
              </a:rPr>
              <a:t>Marzo: formación sobre cómo utilizar las herramientas de puntuación, conflicto de intereses</a:t>
            </a:r>
          </a:p>
          <a:p>
            <a:pPr marL="861695" lvl="1" indent="-342900" algn="l" rtl="0">
              <a:buFont typeface="Arial" panose="020B0604020202020204" pitchFamily="34" charset="0"/>
              <a:buChar char="•"/>
            </a:pPr>
            <a:r>
              <a:rPr lang="es" b="0" i="0" u="none" baseline="0">
                <a:latin typeface="Century Gothic"/>
                <a:ea typeface="Century Gothic"/>
                <a:cs typeface="Century Gothic"/>
              </a:rPr>
              <a:t>Abril: preparación de la reunión presencial de mayo, apoyo al proceso de puntuación</a:t>
            </a:r>
            <a:endParaRPr lang="es"/>
          </a:p>
          <a:p>
            <a:pPr marL="861695" lvl="1" indent="-342900" algn="l" rtl="0">
              <a:buFont typeface="Arial" panose="020B0604020202020204" pitchFamily="34" charset="0"/>
              <a:buChar char="•"/>
            </a:pPr>
            <a:r>
              <a:rPr lang="es" b="0" i="0" u="none" baseline="0">
                <a:latin typeface="Century Gothic"/>
                <a:ea typeface="Century Gothic"/>
                <a:cs typeface="Century Gothic"/>
              </a:rPr>
              <a:t>Mayo: reunión presencial para hacer la selección final</a:t>
            </a:r>
          </a:p>
          <a:p>
            <a:pPr marL="342900" indent="-342900" algn="l" rtl="0">
              <a:buFont typeface="Arial" panose="020B0604020202020204" pitchFamily="34" charset="0"/>
              <a:buChar char="•"/>
            </a:pPr>
            <a:r>
              <a:rPr lang="es" b="0" i="0" u="none" baseline="0"/>
              <a:t>Complete la encuesta para determinar el lugar de la reunión presencial </a:t>
            </a:r>
            <a:r>
              <a:rPr lang="es" b="1" i="0" u="none" baseline="0"/>
              <a:t>*apuntar el 31 de mayo y el 1 de junio en sus calendarios*</a:t>
            </a:r>
            <a:r>
              <a:rPr lang="es" b="0" i="0" u="none" baseline="0"/>
              <a:t>.</a:t>
            </a:r>
            <a:endParaRPr lang="es" b="1">
              <a:cs typeface="Calibri"/>
            </a:endParaRPr>
          </a:p>
          <a:p>
            <a:pPr marL="342900" indent="-342900" algn="l" rtl="0">
              <a:buFont typeface="Arial" panose="020B0604020202020204" pitchFamily="34" charset="0"/>
              <a:buChar char="•"/>
            </a:pPr>
            <a:r>
              <a:rPr lang="es" b="0" i="0" u="none" baseline="0"/>
              <a:t>Comparta los materiales del kit de herramientas de difusión con sus comunidades para anunciar el lanzamiento del proceso de candidatura el 28 de febrero.</a:t>
            </a:r>
            <a:endParaRPr lang="es">
              <a:cs typeface="Calibri"/>
            </a:endParaRPr>
          </a:p>
        </p:txBody>
      </p:sp>
      <p:sp>
        <p:nvSpPr>
          <p:cNvPr id="3" name="Title 2">
            <a:extLst>
              <a:ext uri="{FF2B5EF4-FFF2-40B4-BE49-F238E27FC236}">
                <a16:creationId xmlns:a16="http://schemas.microsoft.com/office/drawing/2014/main" id="{9EFAF6EA-A138-FBBE-543E-E3F5EC185948}"/>
              </a:ext>
            </a:extLst>
          </p:cNvPr>
          <p:cNvSpPr>
            <a:spLocks noGrp="1"/>
          </p:cNvSpPr>
          <p:nvPr>
            <p:ph type="title"/>
          </p:nvPr>
        </p:nvSpPr>
        <p:spPr/>
        <p:txBody>
          <a:bodyPr>
            <a:normAutofit fontScale="90000"/>
          </a:bodyPr>
          <a:lstStyle/>
          <a:p>
            <a:pPr rtl="0"/>
            <a:r>
              <a:rPr lang="es" b="0" i="0" u="none" baseline="0"/>
              <a:t>Próximos pasos y anuncios</a:t>
            </a:r>
          </a:p>
        </p:txBody>
      </p:sp>
    </p:spTree>
    <p:extLst>
      <p:ext uri="{BB962C8B-B14F-4D97-AF65-F5344CB8AC3E}">
        <p14:creationId xmlns:p14="http://schemas.microsoft.com/office/powerpoint/2010/main" val="11861624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1216E61-9290-FF19-891B-5D83AEA3287F}"/>
              </a:ext>
            </a:extLst>
          </p:cNvPr>
          <p:cNvSpPr>
            <a:spLocks noGrp="1"/>
          </p:cNvSpPr>
          <p:nvPr>
            <p:ph type="title" idx="4294967295"/>
          </p:nvPr>
        </p:nvSpPr>
        <p:spPr>
          <a:xfrm>
            <a:off x="871073" y="633107"/>
            <a:ext cx="8272648" cy="482600"/>
          </a:xfrm>
        </p:spPr>
        <p:txBody>
          <a:bodyPr>
            <a:noAutofit/>
          </a:bodyPr>
          <a:lstStyle/>
          <a:p>
            <a:pPr algn="l" rtl="0"/>
            <a:r>
              <a:rPr lang="es" sz="3000" b="1" i="0" u="none" baseline="0">
                <a:latin typeface="Century Gothic"/>
                <a:ea typeface="Century Gothic"/>
                <a:cs typeface="Century Gothic"/>
              </a:rPr>
              <a:t>Planificación de otra reunión presencial </a:t>
            </a:r>
          </a:p>
        </p:txBody>
      </p:sp>
      <p:sp>
        <p:nvSpPr>
          <p:cNvPr id="2" name="TextBox 1">
            <a:extLst>
              <a:ext uri="{FF2B5EF4-FFF2-40B4-BE49-F238E27FC236}">
                <a16:creationId xmlns:a16="http://schemas.microsoft.com/office/drawing/2014/main" id="{6DE4ECD4-1109-E9E8-4DCA-8734C8A18D27}"/>
              </a:ext>
            </a:extLst>
          </p:cNvPr>
          <p:cNvSpPr txBox="1"/>
          <p:nvPr/>
        </p:nvSpPr>
        <p:spPr>
          <a:xfrm>
            <a:off x="1049867" y="1718733"/>
            <a:ext cx="9186331" cy="48013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rtl="0"/>
            <a:r>
              <a:rPr lang="es" b="1" i="0" u="none" baseline="0" dirty="0"/>
              <a:t>Reserve la fecha: 31 de mayo de 2023 - 1 de junio de 2023</a:t>
            </a:r>
          </a:p>
          <a:p>
            <a:endParaRPr lang="es" b="1" dirty="0"/>
          </a:p>
          <a:p>
            <a:pPr algn="l" rtl="0"/>
            <a:r>
              <a:rPr lang="es" b="1" i="0" u="none" baseline="0" dirty="0"/>
              <a:t>Resultados de la reunión:</a:t>
            </a:r>
            <a:endParaRPr lang="es" b="1" dirty="0">
              <a:cs typeface="Calibri"/>
            </a:endParaRPr>
          </a:p>
          <a:p>
            <a:pPr marL="285750" indent="-285750" algn="l" rtl="0">
              <a:buFont typeface="Arial"/>
              <a:buChar char="•"/>
            </a:pPr>
            <a:r>
              <a:rPr lang="es" b="0" i="0" u="none" baseline="0" dirty="0">
                <a:latin typeface="Calibri" panose="020F0502020204030204"/>
                <a:ea typeface="Calibri" panose="020F0502020204030204"/>
                <a:cs typeface="Calibri" panose="020F0502020204030204"/>
              </a:rPr>
              <a:t>Establecer relaciones</a:t>
            </a:r>
          </a:p>
          <a:p>
            <a:pPr marL="285750" indent="-285750" algn="l" rtl="0">
              <a:buFont typeface="Arial"/>
              <a:buChar char="•"/>
            </a:pPr>
            <a:r>
              <a:rPr lang="es" b="0" i="0" u="none" baseline="0" dirty="0">
                <a:latin typeface="Calibri" panose="020F0502020204030204"/>
                <a:ea typeface="Calibri" panose="020F0502020204030204"/>
                <a:cs typeface="Calibri" panose="020F0502020204030204"/>
              </a:rPr>
              <a:t>Selección de zonas</a:t>
            </a:r>
          </a:p>
          <a:p>
            <a:pPr marL="285750" indent="-285750" algn="l" rtl="0">
              <a:buFont typeface="Arial"/>
              <a:buChar char="•"/>
            </a:pPr>
            <a:endParaRPr lang="es" dirty="0">
              <a:cs typeface="Calibri" panose="020F0502020204030204"/>
            </a:endParaRPr>
          </a:p>
          <a:p>
            <a:pPr algn="l" rtl="0"/>
            <a:r>
              <a:rPr lang="es" b="1" i="0" u="none" baseline="0" dirty="0">
                <a:latin typeface="Calibri" panose="020F0502020204030204"/>
                <a:ea typeface="Calibri" panose="020F0502020204030204"/>
                <a:cs typeface="Calibri" panose="020F0502020204030204"/>
              </a:rPr>
              <a:t>Logística:</a:t>
            </a:r>
            <a:endParaRPr lang="es" dirty="0">
              <a:cs typeface="Calibri" panose="020F0502020204030204"/>
            </a:endParaRPr>
          </a:p>
          <a:p>
            <a:pPr marL="285750" indent="-285750" algn="l" rtl="0">
              <a:buFont typeface="Arial" panose="020B0604020202020204" pitchFamily="34" charset="0"/>
              <a:buChar char="•"/>
            </a:pPr>
            <a:r>
              <a:rPr lang="es" b="0" i="0" u="none" baseline="0" dirty="0">
                <a:latin typeface="Calibri" panose="020F0502020204030204"/>
                <a:ea typeface="Calibri" panose="020F0502020204030204"/>
                <a:cs typeface="Calibri" panose="020F0502020204030204"/>
              </a:rPr>
              <a:t>Se proporcionará una noche de alojamiento. </a:t>
            </a:r>
          </a:p>
          <a:p>
            <a:pPr marL="285750" indent="-285750" algn="l" rtl="0">
              <a:buFont typeface="Arial" panose="020B0604020202020204" pitchFamily="34" charset="0"/>
              <a:buChar char="•"/>
            </a:pPr>
            <a:r>
              <a:rPr lang="es" b="0" i="0" u="none" baseline="0" dirty="0">
                <a:latin typeface="Calibri" panose="020F0502020204030204"/>
                <a:ea typeface="Calibri" panose="020F0502020204030204"/>
                <a:cs typeface="Calibri" panose="020F0502020204030204"/>
              </a:rPr>
              <a:t>Se reembolsará el costo del viaje a los miembros que viajen en vehículo.</a:t>
            </a:r>
          </a:p>
          <a:p>
            <a:pPr marL="742950" lvl="1" indent="-285750" algn="l" rtl="0">
              <a:buFont typeface="Arial" panose="020B0604020202020204" pitchFamily="34" charset="0"/>
              <a:buChar char="•"/>
            </a:pPr>
            <a:r>
              <a:rPr lang="es" b="0" i="0" u="none" baseline="0" dirty="0">
                <a:latin typeface="Calibri" panose="020F0502020204030204"/>
                <a:ea typeface="Calibri" panose="020F0502020204030204"/>
                <a:cs typeface="Calibri" panose="020F0502020204030204"/>
              </a:rPr>
              <a:t>Si tiene previsto viajar en tren o en avión, el Departamento de Salud deberá comprar los boletos.</a:t>
            </a:r>
          </a:p>
          <a:p>
            <a:pPr marL="285750" indent="-285750" algn="l" rtl="0">
              <a:buFont typeface="Arial" panose="020B0604020202020204" pitchFamily="34" charset="0"/>
              <a:buChar char="•"/>
            </a:pPr>
            <a:r>
              <a:rPr lang="es" b="0" i="0" u="none" baseline="0" dirty="0">
                <a:latin typeface="Calibri" panose="020F0502020204030204"/>
                <a:ea typeface="Calibri" panose="020F0502020204030204"/>
                <a:cs typeface="Calibri" panose="020F0502020204030204"/>
              </a:rPr>
              <a:t>Rellene los formularios estatales de registro de proveedores y de autorización de viaje para no empleados (si aún no los ha presentado; el personal puede confirmar si lo ha hecho).</a:t>
            </a:r>
          </a:p>
          <a:p>
            <a:pPr marL="285750" indent="-285750" algn="l" rtl="0">
              <a:buFont typeface="Arial" panose="020B0604020202020204" pitchFamily="34" charset="0"/>
              <a:buChar char="•"/>
            </a:pPr>
            <a:r>
              <a:rPr lang="es" b="0" i="0" u="none" baseline="0" dirty="0">
                <a:latin typeface="Calibri" panose="020F0502020204030204"/>
                <a:ea typeface="Calibri" panose="020F0502020204030204"/>
                <a:cs typeface="Calibri" panose="020F0502020204030204"/>
              </a:rPr>
              <a:t>Habrá disponible una opción híbrida.</a:t>
            </a:r>
          </a:p>
          <a:p>
            <a:endParaRPr lang="es" dirty="0">
              <a:cs typeface="Calibri" panose="020F0502020204030204"/>
            </a:endParaRPr>
          </a:p>
          <a:p>
            <a:pPr algn="l" rtl="0"/>
            <a:r>
              <a:rPr lang="es" b="1" i="0" u="none" baseline="0" dirty="0">
                <a:latin typeface="+mn-lt"/>
                <a:ea typeface="+mn-lt"/>
                <a:cs typeface="+mn-lt"/>
              </a:rPr>
              <a:t>Comentarios del grupo (complete la encuesta):</a:t>
            </a:r>
            <a:endParaRPr lang="es" dirty="0">
              <a:ea typeface="+mn-lt"/>
              <a:cs typeface="+mn-lt"/>
            </a:endParaRPr>
          </a:p>
          <a:p>
            <a:pPr marL="285750" indent="-285750" algn="l" rtl="0">
              <a:buFont typeface="Arial,Sans-Serif"/>
              <a:buChar char="•"/>
            </a:pPr>
            <a:r>
              <a:rPr lang="es" b="0" i="0" u="none" baseline="0" dirty="0">
                <a:latin typeface="+mn-lt"/>
                <a:ea typeface="+mn-lt"/>
                <a:cs typeface="+mn-lt"/>
              </a:rPr>
              <a:t>Ubicación (SeaTac, Pasco, Wenatchee, Yakima, Ellensburg)</a:t>
            </a:r>
          </a:p>
          <a:p>
            <a:pPr marL="285750" indent="-285750" algn="l" rtl="0">
              <a:buFont typeface="Arial,Sans-Serif"/>
              <a:buChar char="•"/>
            </a:pPr>
            <a:r>
              <a:rPr lang="es" b="0" i="0" u="none" baseline="0" dirty="0">
                <a:latin typeface="Calibri" panose="020F0502020204030204"/>
                <a:ea typeface="Calibri" panose="020F0502020204030204"/>
                <a:cs typeface="Calibri" panose="020F0502020204030204"/>
              </a:rPr>
              <a:t>Apoyo a la accesibilidad</a:t>
            </a:r>
          </a:p>
        </p:txBody>
      </p:sp>
      <p:cxnSp>
        <p:nvCxnSpPr>
          <p:cNvPr id="5" name="Straight Connector 4">
            <a:extLst>
              <a:ext uri="{FF2B5EF4-FFF2-40B4-BE49-F238E27FC236}">
                <a16:creationId xmlns:a16="http://schemas.microsoft.com/office/drawing/2014/main" id="{D5C6F092-9D1A-18BC-8214-B60451969BAF}"/>
              </a:ext>
            </a:extLst>
          </p:cNvPr>
          <p:cNvCxnSpPr/>
          <p:nvPr/>
        </p:nvCxnSpPr>
        <p:spPr>
          <a:xfrm>
            <a:off x="871073" y="1356189"/>
            <a:ext cx="9803776"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16619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rtl="0"/>
            <a:r>
              <a:rPr lang="es" b="0" i="0" u="none" baseline="0">
                <a:latin typeface="Century Gothic"/>
                <a:ea typeface="Century Gothic"/>
                <a:cs typeface="Century Gothic"/>
              </a:rPr>
              <a:t>Resultados de la reunión</a:t>
            </a:r>
            <a:endParaRPr lang="es"/>
          </a:p>
        </p:txBody>
      </p:sp>
      <p:graphicFrame>
        <p:nvGraphicFramePr>
          <p:cNvPr id="4" name="Diagram 4">
            <a:extLst>
              <a:ext uri="{FF2B5EF4-FFF2-40B4-BE49-F238E27FC236}">
                <a16:creationId xmlns:a16="http://schemas.microsoft.com/office/drawing/2014/main" id="{3FB5BFE8-457A-D866-EA41-E6BCF07A065B}"/>
              </a:ext>
            </a:extLst>
          </p:cNvPr>
          <p:cNvGraphicFramePr/>
          <p:nvPr>
            <p:extLst>
              <p:ext uri="{D42A27DB-BD31-4B8C-83A1-F6EECF244321}">
                <p14:modId xmlns:p14="http://schemas.microsoft.com/office/powerpoint/2010/main" val="4031534745"/>
              </p:ext>
            </p:extLst>
          </p:nvPr>
        </p:nvGraphicFramePr>
        <p:xfrm>
          <a:off x="2692400" y="1688570"/>
          <a:ext cx="6807200" cy="34808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388918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565030" y="5240215"/>
            <a:ext cx="9240716" cy="923330"/>
          </a:xfrm>
          <a:prstGeom prst="rect">
            <a:avLst/>
          </a:prstGeom>
          <a:solidFill>
            <a:schemeClr val="accent1"/>
          </a:solidFill>
        </p:spPr>
        <p:txBody>
          <a:bodyPr wrap="square" rtlCol="0">
            <a:spAutoFit/>
          </a:bodyPr>
          <a:lstStyle/>
          <a:p>
            <a:pPr algn="ctr"/>
            <a:r>
              <a:rPr lang="es-ES" dirty="0">
                <a:solidFill>
                  <a:schemeClr val="bg1"/>
                </a:solidFill>
              </a:rPr>
              <a:t>Para solicitar este documento en otro formato, llame al 1-800-525-0127. Las personas con sordera o problemas de audición deben llamar al 711 (servicio de relé de Washington) o enviar un correo electrónico a civil.rights@doh.wa.gov.</a:t>
            </a:r>
          </a:p>
        </p:txBody>
      </p:sp>
    </p:spTree>
    <p:extLst>
      <p:ext uri="{BB962C8B-B14F-4D97-AF65-F5344CB8AC3E}">
        <p14:creationId xmlns:p14="http://schemas.microsoft.com/office/powerpoint/2010/main" val="19907168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2"/>
          </p:nvPr>
        </p:nvSpPr>
        <p:spPr/>
        <p:txBody>
          <a:bodyPr vert="horz" lIns="91440" tIns="45720" rIns="91440" bIns="45720" rtlCol="0" anchor="t">
            <a:noAutofit/>
          </a:bodyPr>
          <a:lstStyle/>
          <a:p>
            <a:pPr marL="342900" indent="-342900" algn="l" rtl="0">
              <a:buFont typeface="Arial" panose="020B0604020202020204" pitchFamily="34" charset="0"/>
              <a:buChar char="•"/>
            </a:pPr>
            <a:r>
              <a:rPr lang="es" sz="2000" b="0" i="0" u="none" baseline="0"/>
              <a:t>Asumir una intención positiva.</a:t>
            </a:r>
          </a:p>
          <a:p>
            <a:pPr marL="342900" indent="-342900" algn="l" rtl="0">
              <a:buFont typeface="Arial" panose="020B0604020202020204" pitchFamily="34" charset="0"/>
              <a:buChar char="•"/>
            </a:pPr>
            <a:r>
              <a:rPr lang="es" sz="2000" b="0" i="0" u="none" baseline="0"/>
              <a:t>Reconocer y aceptar el impacto.</a:t>
            </a:r>
          </a:p>
          <a:p>
            <a:pPr marL="342900" indent="-342900" algn="l" rtl="0">
              <a:buFont typeface="Arial" panose="020B0604020202020204" pitchFamily="34" charset="0"/>
              <a:buChar char="•"/>
            </a:pPr>
            <a:r>
              <a:rPr lang="es" sz="2000" b="0" i="0" u="none" baseline="0"/>
              <a:t>Ser consciente del espacio que ocupamos.</a:t>
            </a:r>
            <a:endParaRPr lang="es"/>
          </a:p>
          <a:p>
            <a:pPr marL="342900" indent="-342900" algn="l" rtl="0">
              <a:buFont typeface="Arial" panose="020B0604020202020204" pitchFamily="34" charset="0"/>
              <a:buChar char="•"/>
            </a:pPr>
            <a:r>
              <a:rPr lang="es" sz="2000" b="0" i="0" u="none" baseline="0">
                <a:latin typeface="Calibri"/>
                <a:ea typeface="Calibri"/>
                <a:cs typeface="Calibri"/>
              </a:rPr>
              <a:t>Entablar un diálogo, no un debate.</a:t>
            </a:r>
          </a:p>
          <a:p>
            <a:pPr marL="342900" indent="-342900" algn="l" rtl="0">
              <a:buFont typeface="Arial" panose="020B0604020202020204" pitchFamily="34" charset="0"/>
              <a:buChar char="•"/>
            </a:pPr>
            <a:r>
              <a:rPr lang="es" sz="2000" b="0" i="0" u="none" baseline="0">
                <a:latin typeface="Calibri"/>
                <a:ea typeface="Calibri"/>
                <a:cs typeface="Calibri"/>
              </a:rPr>
              <a:t>Responsabilizarse y responsabilizar a los demás a la hora de demostrar humildad cultural.</a:t>
            </a:r>
          </a:p>
          <a:p>
            <a:pPr marL="342900" indent="-342900" algn="l" rtl="0">
              <a:buFont typeface="Arial" panose="020B0604020202020204" pitchFamily="34" charset="0"/>
              <a:buChar char="•"/>
            </a:pPr>
            <a:r>
              <a:rPr lang="es" sz="2000" b="0" i="0" u="none" baseline="0">
                <a:latin typeface="Calibri"/>
                <a:ea typeface="Calibri"/>
                <a:cs typeface="Calibri"/>
              </a:rPr>
              <a:t>Ser abierto, transparente y estar dispuesto a cometer errores.</a:t>
            </a:r>
          </a:p>
          <a:p>
            <a:pPr marL="342900" indent="-342900" algn="l" rtl="0">
              <a:buFont typeface="Arial" panose="020B0604020202020204" pitchFamily="34" charset="0"/>
              <a:buChar char="•"/>
            </a:pPr>
            <a:r>
              <a:rPr lang="es" sz="2000" b="0" i="0" u="none" baseline="0">
                <a:latin typeface="Calibri"/>
                <a:ea typeface="Calibri"/>
                <a:cs typeface="Calibri"/>
              </a:rPr>
              <a:t>Adoptar el poder de la escucha humilde.</a:t>
            </a:r>
          </a:p>
          <a:p>
            <a:pPr marL="342900" indent="-342900" algn="l" rtl="0">
              <a:buFont typeface="Arial" panose="020B0604020202020204" pitchFamily="34" charset="0"/>
              <a:buChar char="•"/>
            </a:pPr>
            <a:r>
              <a:rPr lang="es" sz="2000" b="0" i="0" u="none" baseline="0">
                <a:latin typeface="Calibri"/>
                <a:ea typeface="Calibri"/>
                <a:cs typeface="Calibri"/>
              </a:rPr>
              <a:t>Crear espacios de confianza y valentía en los que un poco de incomodidad esté bien.</a:t>
            </a:r>
          </a:p>
          <a:p>
            <a:pPr marL="342900" indent="-342900" algn="l" rtl="0">
              <a:buFont typeface="Arial" panose="020B0604020202020204" pitchFamily="34" charset="0"/>
              <a:buChar char="•"/>
            </a:pPr>
            <a:r>
              <a:rPr lang="es" sz="2000" b="0" i="0" u="none" baseline="0">
                <a:latin typeface="Calibri"/>
                <a:ea typeface="Calibri"/>
                <a:cs typeface="Calibri"/>
              </a:rPr>
              <a:t>Comprometerse a mantener conversaciones importantes, y alzar la voz para superar las diferencias.</a:t>
            </a:r>
          </a:p>
          <a:p>
            <a:pPr marL="342900" indent="-342900" algn="l" rtl="0">
              <a:buFont typeface="Arial" panose="020B0604020202020204" pitchFamily="34" charset="0"/>
              <a:buChar char="•"/>
            </a:pPr>
            <a:r>
              <a:rPr lang="es" sz="2000" b="0" i="0" u="none" baseline="0">
                <a:latin typeface="Calibri"/>
                <a:ea typeface="Calibri"/>
                <a:cs typeface="Calibri"/>
              </a:rPr>
              <a:t>Definir los términos: no dar por sentado que todo el mundo conoce acrónimos o términos especializados.</a:t>
            </a:r>
          </a:p>
        </p:txBody>
      </p:sp>
      <p:sp>
        <p:nvSpPr>
          <p:cNvPr id="3" name="Title 2"/>
          <p:cNvSpPr>
            <a:spLocks noGrp="1"/>
          </p:cNvSpPr>
          <p:nvPr>
            <p:ph type="title"/>
          </p:nvPr>
        </p:nvSpPr>
        <p:spPr/>
        <p:txBody>
          <a:bodyPr>
            <a:normAutofit fontScale="90000"/>
          </a:bodyPr>
          <a:lstStyle/>
          <a:p>
            <a:pPr rtl="0"/>
            <a:r>
              <a:rPr lang="es" b="0" i="0" u="none" baseline="0"/>
              <a:t>Acuerdos comunitarios</a:t>
            </a:r>
          </a:p>
        </p:txBody>
      </p:sp>
    </p:spTree>
    <p:extLst>
      <p:ext uri="{BB962C8B-B14F-4D97-AF65-F5344CB8AC3E}">
        <p14:creationId xmlns:p14="http://schemas.microsoft.com/office/powerpoint/2010/main" val="17760835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4CA6EA-EF4F-41C5-99AA-EE72A1088520}"/>
              </a:ext>
            </a:extLst>
          </p:cNvPr>
          <p:cNvSpPr/>
          <p:nvPr/>
        </p:nvSpPr>
        <p:spPr>
          <a:xfrm>
            <a:off x="691662" y="0"/>
            <a:ext cx="370793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
          </a:p>
        </p:txBody>
      </p:sp>
      <p:sp>
        <p:nvSpPr>
          <p:cNvPr id="3" name="Text Placeholder 2">
            <a:extLst>
              <a:ext uri="{FF2B5EF4-FFF2-40B4-BE49-F238E27FC236}">
                <a16:creationId xmlns:a16="http://schemas.microsoft.com/office/drawing/2014/main" id="{488BCC53-41DD-4023-ABD9-274D60F4171F}"/>
              </a:ext>
            </a:extLst>
          </p:cNvPr>
          <p:cNvSpPr>
            <a:spLocks noGrp="1"/>
          </p:cNvSpPr>
          <p:nvPr>
            <p:ph type="body" sz="half" idx="10"/>
          </p:nvPr>
        </p:nvSpPr>
        <p:spPr>
          <a:xfrm>
            <a:off x="5129081" y="1202098"/>
            <a:ext cx="5746256" cy="3866078"/>
          </a:xfrm>
        </p:spPr>
        <p:txBody>
          <a:bodyPr vert="horz" lIns="91440" tIns="45720" rIns="91440" bIns="45720" rtlCol="0" anchor="t">
            <a:noAutofit/>
          </a:bodyPr>
          <a:lstStyle/>
          <a:p>
            <a:pPr marL="457200" indent="-457200" algn="l" rtl="0">
              <a:buFont typeface="Arial" panose="020B0604020202020204" pitchFamily="34" charset="0"/>
              <a:buChar char="•"/>
            </a:pPr>
            <a:endParaRPr lang="es" sz="2400"/>
          </a:p>
          <a:p>
            <a:endParaRPr lang="es" sz="2400"/>
          </a:p>
        </p:txBody>
      </p:sp>
      <p:sp>
        <p:nvSpPr>
          <p:cNvPr id="4" name="Title 3">
            <a:extLst>
              <a:ext uri="{FF2B5EF4-FFF2-40B4-BE49-F238E27FC236}">
                <a16:creationId xmlns:a16="http://schemas.microsoft.com/office/drawing/2014/main" id="{C615E1B0-C857-49EF-BECE-01238BAFBDAE}"/>
              </a:ext>
            </a:extLst>
          </p:cNvPr>
          <p:cNvSpPr>
            <a:spLocks noGrp="1"/>
          </p:cNvSpPr>
          <p:nvPr>
            <p:ph type="title"/>
          </p:nvPr>
        </p:nvSpPr>
        <p:spPr>
          <a:xfrm>
            <a:off x="866775" y="1708551"/>
            <a:ext cx="3264373" cy="1908018"/>
          </a:xfrm>
        </p:spPr>
        <p:txBody>
          <a:bodyPr>
            <a:noAutofit/>
          </a:bodyPr>
          <a:lstStyle/>
          <a:p>
            <a:pPr algn="l" rtl="0"/>
            <a:r>
              <a:rPr lang="es" sz="4000" b="1" i="0" u="none" baseline="0">
                <a:solidFill>
                  <a:schemeClr val="bg1"/>
                </a:solidFill>
                <a:latin typeface="Century Gothic"/>
                <a:ea typeface="Century Gothic"/>
                <a:cs typeface="Century Gothic"/>
              </a:rPr>
              <a:t>Establecer relaciones</a:t>
            </a:r>
          </a:p>
        </p:txBody>
      </p:sp>
      <p:sp>
        <p:nvSpPr>
          <p:cNvPr id="6" name="TextBox 5">
            <a:extLst>
              <a:ext uri="{FF2B5EF4-FFF2-40B4-BE49-F238E27FC236}">
                <a16:creationId xmlns:a16="http://schemas.microsoft.com/office/drawing/2014/main" id="{B20D00F0-31C1-AB21-C1CE-CB91B6C4FBBF}"/>
              </a:ext>
            </a:extLst>
          </p:cNvPr>
          <p:cNvSpPr txBox="1"/>
          <p:nvPr/>
        </p:nvSpPr>
        <p:spPr>
          <a:xfrm>
            <a:off x="5116837" y="1708551"/>
            <a:ext cx="6383501" cy="1938992"/>
          </a:xfrm>
          <a:prstGeom prst="rect">
            <a:avLst/>
          </a:prstGeom>
          <a:noFill/>
        </p:spPr>
        <p:txBody>
          <a:bodyPr wrap="square" lIns="91440" tIns="45720" rIns="91440" bIns="45720" anchor="t">
            <a:spAutoFit/>
          </a:bodyPr>
          <a:lstStyle/>
          <a:p>
            <a:pPr algn="l" rtl="0"/>
            <a:r>
              <a:rPr lang="es" sz="2000" b="0" i="0" u="none" baseline="0"/>
              <a:t>En el chat, responda a lo siguiente:</a:t>
            </a:r>
          </a:p>
          <a:p>
            <a:endParaRPr lang="es" sz="2000"/>
          </a:p>
          <a:p>
            <a:pPr marL="342900" indent="-342900" algn="l" rtl="0">
              <a:buFont typeface="Arial" panose="020B0604020202020204" pitchFamily="34" charset="0"/>
              <a:buChar char="•"/>
            </a:pPr>
            <a:r>
              <a:rPr lang="es" sz="2000" b="0" i="0" u="none" baseline="0"/>
              <a:t>Nombre</a:t>
            </a:r>
          </a:p>
          <a:p>
            <a:pPr marL="342900" indent="-342900" algn="l" rtl="0">
              <a:buFont typeface="Arial" panose="020B0604020202020204" pitchFamily="34" charset="0"/>
              <a:buChar char="•"/>
            </a:pPr>
            <a:r>
              <a:rPr lang="es" sz="2000" b="0" i="0" u="none" baseline="0"/>
              <a:t>Pronombres</a:t>
            </a:r>
          </a:p>
          <a:p>
            <a:pPr marL="342900" indent="-342900" algn="l" rtl="0">
              <a:buFont typeface="Arial" panose="020B0604020202020204" pitchFamily="34" charset="0"/>
              <a:buChar char="•"/>
            </a:pPr>
            <a:r>
              <a:rPr lang="es" sz="2000" b="0" i="0" u="none" baseline="0"/>
              <a:t>¿Desde dónde se comunica?</a:t>
            </a:r>
          </a:p>
          <a:p>
            <a:pPr marL="342900" indent="-342900" algn="l" rtl="0">
              <a:buFont typeface="Arial" panose="020B0604020202020204" pitchFamily="34" charset="0"/>
              <a:buChar char="•"/>
            </a:pPr>
            <a:r>
              <a:rPr lang="es" sz="2000" b="0" i="0" u="none" baseline="0"/>
              <a:t>¿Qué le produce alegría?</a:t>
            </a:r>
          </a:p>
        </p:txBody>
      </p:sp>
    </p:spTree>
    <p:extLst>
      <p:ext uri="{BB962C8B-B14F-4D97-AF65-F5344CB8AC3E}">
        <p14:creationId xmlns:p14="http://schemas.microsoft.com/office/powerpoint/2010/main" val="1304763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79599A7-D62E-0F1D-90FA-9B16B2185C1B}"/>
              </a:ext>
            </a:extLst>
          </p:cNvPr>
          <p:cNvSpPr>
            <a:spLocks noGrp="1"/>
          </p:cNvSpPr>
          <p:nvPr>
            <p:ph type="body" sz="quarter" idx="22"/>
          </p:nvPr>
        </p:nvSpPr>
        <p:spPr>
          <a:xfrm>
            <a:off x="1077705" y="1606083"/>
            <a:ext cx="5113240" cy="4662833"/>
          </a:xfrm>
        </p:spPr>
        <p:txBody>
          <a:bodyPr vert="horz" lIns="91440" tIns="45720" rIns="91440" bIns="45720" rtlCol="0" anchor="t">
            <a:noAutofit/>
          </a:bodyPr>
          <a:lstStyle/>
          <a:p>
            <a:pPr marL="285750" indent="-285750" algn="l" rtl="0">
              <a:lnSpc>
                <a:spcPct val="100000"/>
              </a:lnSpc>
              <a:spcBef>
                <a:spcPts val="0"/>
              </a:spcBef>
              <a:buFont typeface="Arial,Sans-Serif"/>
              <a:buChar char="•"/>
            </a:pPr>
            <a:r>
              <a:rPr lang="es" b="1" i="0" u="none" baseline="0">
                <a:latin typeface="+mn-lt"/>
                <a:ea typeface="+mn-lt"/>
                <a:cs typeface="+mn-lt"/>
              </a:rPr>
              <a:t>Incluido en el kit de herramientas de divulgación el 10 de febrero de 2023</a:t>
            </a:r>
          </a:p>
          <a:p>
            <a:pPr marL="804545" lvl="1" algn="l" rtl="0">
              <a:lnSpc>
                <a:spcPct val="100000"/>
              </a:lnSpc>
              <a:spcBef>
                <a:spcPts val="0"/>
              </a:spcBef>
              <a:buFont typeface="Arial,Sans-Serif"/>
              <a:buChar char="•"/>
            </a:pPr>
            <a:r>
              <a:rPr lang="es" b="0" i="0" u="none" baseline="0">
                <a:solidFill>
                  <a:schemeClr val="accent6"/>
                </a:solidFill>
                <a:latin typeface="Calibri"/>
                <a:ea typeface="+mn-lt"/>
                <a:cs typeface="+mn-lt"/>
              </a:rPr>
              <a:t>Folleto</a:t>
            </a:r>
          </a:p>
          <a:p>
            <a:pPr marL="804545" lvl="1" algn="l" rtl="0">
              <a:lnSpc>
                <a:spcPct val="100000"/>
              </a:lnSpc>
              <a:spcBef>
                <a:spcPts val="0"/>
              </a:spcBef>
              <a:buFont typeface="Arial,Sans-Serif"/>
              <a:buChar char="•"/>
            </a:pPr>
            <a:r>
              <a:rPr lang="es" b="0" i="0" u="none" baseline="0">
                <a:solidFill>
                  <a:schemeClr val="accent6"/>
                </a:solidFill>
                <a:latin typeface="Calibri"/>
                <a:ea typeface="+mn-lt"/>
                <a:cs typeface="+mn-lt"/>
              </a:rPr>
              <a:t>Hoja de preguntas frecuentes</a:t>
            </a:r>
          </a:p>
          <a:p>
            <a:pPr marL="804545" lvl="1" algn="l" rtl="0">
              <a:lnSpc>
                <a:spcPct val="100000"/>
              </a:lnSpc>
              <a:spcBef>
                <a:spcPts val="0"/>
              </a:spcBef>
              <a:buFont typeface="Arial,Sans-Serif"/>
              <a:buChar char="•"/>
            </a:pPr>
            <a:r>
              <a:rPr lang="es" b="0" i="0" u="none" baseline="0">
                <a:solidFill>
                  <a:schemeClr val="accent6"/>
                </a:solidFill>
                <a:latin typeface="Calibri"/>
                <a:ea typeface="+mn-lt"/>
                <a:cs typeface="+mn-lt"/>
              </a:rPr>
              <a:t>Modelo de correo electrónico</a:t>
            </a:r>
          </a:p>
          <a:p>
            <a:pPr marL="804545" lvl="1" algn="l" rtl="0">
              <a:lnSpc>
                <a:spcPct val="100000"/>
              </a:lnSpc>
              <a:spcBef>
                <a:spcPts val="0"/>
              </a:spcBef>
              <a:buFont typeface="Arial,Sans-Serif"/>
              <a:buChar char="•"/>
            </a:pPr>
            <a:r>
              <a:rPr lang="es" b="0" i="0" u="none" baseline="0">
                <a:solidFill>
                  <a:schemeClr val="accent6"/>
                </a:solidFill>
                <a:latin typeface="Calibri"/>
                <a:ea typeface="+mn-lt"/>
                <a:cs typeface="+mn-lt"/>
              </a:rPr>
              <a:t>Guía del kit de herramientas</a:t>
            </a:r>
          </a:p>
          <a:p>
            <a:pPr marL="285750" indent="-285750" algn="l" rtl="0">
              <a:lnSpc>
                <a:spcPct val="100000"/>
              </a:lnSpc>
              <a:spcBef>
                <a:spcPts val="0"/>
              </a:spcBef>
              <a:buFont typeface="Arial,Sans-Serif"/>
              <a:buChar char="•"/>
            </a:pPr>
            <a:endParaRPr lang="es">
              <a:ea typeface="+mn-lt"/>
              <a:cs typeface="+mn-lt"/>
            </a:endParaRPr>
          </a:p>
          <a:p>
            <a:pPr algn="l" rtl="0">
              <a:lnSpc>
                <a:spcPct val="100000"/>
              </a:lnSpc>
              <a:spcBef>
                <a:spcPts val="0"/>
              </a:spcBef>
            </a:pPr>
            <a:endParaRPr lang="es">
              <a:ea typeface="+mn-lt"/>
              <a:cs typeface="+mn-lt"/>
            </a:endParaRPr>
          </a:p>
          <a:p>
            <a:pPr marL="285750" indent="-285750" algn="l" rtl="0">
              <a:lnSpc>
                <a:spcPct val="100000"/>
              </a:lnSpc>
              <a:spcBef>
                <a:spcPts val="0"/>
              </a:spcBef>
              <a:buFont typeface="Arial,Sans-Serif"/>
              <a:buChar char="•"/>
            </a:pPr>
            <a:r>
              <a:rPr lang="es" b="1" i="0" u="none" baseline="0">
                <a:latin typeface="+mn-lt"/>
                <a:ea typeface="+mn-lt"/>
                <a:cs typeface="+mn-lt"/>
              </a:rPr>
              <a:t>Redes sociales</a:t>
            </a:r>
            <a:endParaRPr lang="es">
              <a:ea typeface="+mn-lt"/>
              <a:cs typeface="+mn-lt"/>
            </a:endParaRPr>
          </a:p>
          <a:p>
            <a:pPr marL="742950" lvl="1" indent="-285750" algn="l" rtl="0">
              <a:lnSpc>
                <a:spcPct val="100000"/>
              </a:lnSpc>
              <a:spcBef>
                <a:spcPts val="0"/>
              </a:spcBef>
              <a:buFont typeface="Arial,Sans-Serif"/>
              <a:buChar char="•"/>
            </a:pPr>
            <a:r>
              <a:rPr lang="es" b="0" i="0" u="none" baseline="0">
                <a:latin typeface="+mn-lt"/>
                <a:ea typeface="+mn-lt"/>
                <a:cs typeface="+mn-lt"/>
              </a:rPr>
              <a:t>Facebook, Instagram, Twitter</a:t>
            </a:r>
          </a:p>
          <a:p>
            <a:pPr marL="285750" indent="-285750" algn="l" rtl="0">
              <a:lnSpc>
                <a:spcPct val="100000"/>
              </a:lnSpc>
              <a:spcBef>
                <a:spcPts val="0"/>
              </a:spcBef>
              <a:buFont typeface="Arial,Sans-Serif"/>
              <a:buChar char="•"/>
            </a:pPr>
            <a:endParaRPr lang="es">
              <a:ea typeface="+mn-lt"/>
              <a:cs typeface="+mn-lt"/>
            </a:endParaRPr>
          </a:p>
          <a:p>
            <a:pPr marL="285750" indent="-285750" algn="l" rtl="0">
              <a:lnSpc>
                <a:spcPct val="100000"/>
              </a:lnSpc>
              <a:spcBef>
                <a:spcPts val="0"/>
              </a:spcBef>
              <a:buFont typeface="Arial,Sans-Serif"/>
              <a:buChar char="•"/>
            </a:pPr>
            <a:r>
              <a:rPr lang="es" b="1" i="0" u="none" baseline="0">
                <a:latin typeface="+mn-lt"/>
                <a:ea typeface="+mn-lt"/>
                <a:cs typeface="+mn-lt"/>
              </a:rPr>
              <a:t>Traducciones</a:t>
            </a:r>
            <a:endParaRPr lang="es"/>
          </a:p>
        </p:txBody>
      </p:sp>
      <p:sp>
        <p:nvSpPr>
          <p:cNvPr id="3" name="Title 2">
            <a:extLst>
              <a:ext uri="{FF2B5EF4-FFF2-40B4-BE49-F238E27FC236}">
                <a16:creationId xmlns:a16="http://schemas.microsoft.com/office/drawing/2014/main" id="{3C4FF80A-49CE-4F07-4F41-CC3E7E65AAF5}"/>
              </a:ext>
            </a:extLst>
          </p:cNvPr>
          <p:cNvSpPr>
            <a:spLocks noGrp="1"/>
          </p:cNvSpPr>
          <p:nvPr>
            <p:ph type="title"/>
          </p:nvPr>
        </p:nvSpPr>
        <p:spPr/>
        <p:txBody>
          <a:bodyPr>
            <a:normAutofit fontScale="90000"/>
          </a:bodyPr>
          <a:lstStyle/>
          <a:p>
            <a:pPr rtl="0"/>
            <a:r>
              <a:rPr lang="es" b="0" i="0" u="none" baseline="0"/>
              <a:t>Kit de herramientas de divulgación</a:t>
            </a:r>
          </a:p>
        </p:txBody>
      </p:sp>
      <p:pic>
        <p:nvPicPr>
          <p:cNvPr id="4" name="Picture 5">
            <a:extLst>
              <a:ext uri="{FF2B5EF4-FFF2-40B4-BE49-F238E27FC236}">
                <a16:creationId xmlns:a16="http://schemas.microsoft.com/office/drawing/2014/main" id="{8B06B8DF-30D1-94CE-C7F2-E720B0E0A5FA}"/>
              </a:ext>
            </a:extLst>
          </p:cNvPr>
          <p:cNvPicPr>
            <a:picLocks noChangeAspect="1"/>
          </p:cNvPicPr>
          <p:nvPr/>
        </p:nvPicPr>
        <p:blipFill>
          <a:blip r:embed="rId3"/>
          <a:stretch>
            <a:fillRect/>
          </a:stretch>
        </p:blipFill>
        <p:spPr>
          <a:xfrm>
            <a:off x="7646894" y="1259541"/>
            <a:ext cx="3833149" cy="4958277"/>
          </a:xfrm>
          <a:prstGeom prst="rect">
            <a:avLst/>
          </a:prstGeom>
          <a:ln w="12700">
            <a:solidFill>
              <a:schemeClr val="tx1"/>
            </a:solidFill>
          </a:ln>
        </p:spPr>
      </p:pic>
    </p:spTree>
    <p:extLst>
      <p:ext uri="{BB962C8B-B14F-4D97-AF65-F5344CB8AC3E}">
        <p14:creationId xmlns:p14="http://schemas.microsoft.com/office/powerpoint/2010/main" val="42647007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1E665D4-0CD3-47E4-BDA6-9ED52B060BCF}"/>
              </a:ext>
            </a:extLst>
          </p:cNvPr>
          <p:cNvSpPr>
            <a:spLocks noGrp="1"/>
          </p:cNvSpPr>
          <p:nvPr>
            <p:ph type="title" idx="4294967295"/>
          </p:nvPr>
        </p:nvSpPr>
        <p:spPr>
          <a:xfrm>
            <a:off x="1773785" y="2579146"/>
            <a:ext cx="8644429" cy="1699708"/>
          </a:xfrm>
        </p:spPr>
        <p:txBody>
          <a:bodyPr>
            <a:noAutofit/>
          </a:bodyPr>
          <a:lstStyle/>
          <a:p>
            <a:pPr algn="ctr" rtl="0"/>
            <a:r>
              <a:rPr lang="es" sz="5000" b="1" i="0" u="none" baseline="0">
                <a:solidFill>
                  <a:schemeClr val="bg1"/>
                </a:solidFill>
              </a:rPr>
              <a:t>Zonas de Equidad Sanitaria</a:t>
            </a:r>
            <a:br>
              <a:rPr lang="es" sz="5000" b="1">
                <a:solidFill>
                  <a:schemeClr val="bg1"/>
                </a:solidFill>
              </a:rPr>
            </a:br>
            <a:r>
              <a:rPr lang="es" sz="5000" b="1" i="0" u="none" baseline="0">
                <a:solidFill>
                  <a:schemeClr val="bg1"/>
                </a:solidFill>
              </a:rPr>
              <a:t>Formulario de candidatura</a:t>
            </a:r>
          </a:p>
        </p:txBody>
      </p:sp>
      <p:sp>
        <p:nvSpPr>
          <p:cNvPr id="7" name="Title 2">
            <a:extLst>
              <a:ext uri="{FF2B5EF4-FFF2-40B4-BE49-F238E27FC236}">
                <a16:creationId xmlns:a16="http://schemas.microsoft.com/office/drawing/2014/main" id="{7570D215-B40D-4671-82A0-445DA1803526}"/>
              </a:ext>
            </a:extLst>
          </p:cNvPr>
          <p:cNvSpPr txBox="1">
            <a:spLocks/>
          </p:cNvSpPr>
          <p:nvPr/>
        </p:nvSpPr>
        <p:spPr>
          <a:xfrm>
            <a:off x="6054370" y="481660"/>
            <a:ext cx="6012345" cy="482030"/>
          </a:xfrm>
          <a:prstGeom prst="rect">
            <a:avLst/>
          </a:prstGeom>
        </p:spPr>
        <p:txBody>
          <a:bodyPr vert="horz" lIns="91440" tIns="45720" rIns="91440" bIns="45720" rtlCol="0" anchor="ctr">
            <a:normAutofit fontScale="97500" lnSpcReduction="10000"/>
          </a:bodyPr>
          <a:lstStyle>
            <a:lvl1pPr algn="ctr" defTabSz="914400" rtl="0" eaLnBrk="1" latinLnBrk="0" hangingPunct="1">
              <a:lnSpc>
                <a:spcPct val="90000"/>
              </a:lnSpc>
              <a:spcBef>
                <a:spcPct val="0"/>
              </a:spcBef>
              <a:buNone/>
              <a:defRPr sz="3000" kern="1200">
                <a:solidFill>
                  <a:schemeClr val="tx1"/>
                </a:solidFill>
                <a:latin typeface="Century Gothic" panose="020B0502020202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s" sz="3000" b="0" i="0" u="none" strike="noStrike" kern="1200" cap="none" spc="0" normalizeH="0" baseline="0" noProof="0">
              <a:ln>
                <a:noFill/>
              </a:ln>
              <a:solidFill>
                <a:srgbClr val="000000"/>
              </a:solidFill>
              <a:effectLst/>
              <a:uLnTx/>
              <a:uFillTx/>
              <a:latin typeface="Century Gothic" panose="020B0502020202020204" pitchFamily="34" charset="0"/>
              <a:ea typeface="+mj-ea"/>
              <a:cs typeface="+mj-cs"/>
            </a:endParaRPr>
          </a:p>
        </p:txBody>
      </p:sp>
      <p:sp>
        <p:nvSpPr>
          <p:cNvPr id="9" name="Text Placeholder 1">
            <a:extLst>
              <a:ext uri="{FF2B5EF4-FFF2-40B4-BE49-F238E27FC236}">
                <a16:creationId xmlns:a16="http://schemas.microsoft.com/office/drawing/2014/main" id="{F210130B-09E3-4B13-B7F0-622289131898}"/>
              </a:ext>
            </a:extLst>
          </p:cNvPr>
          <p:cNvSpPr txBox="1">
            <a:spLocks/>
          </p:cNvSpPr>
          <p:nvPr/>
        </p:nvSpPr>
        <p:spPr>
          <a:xfrm>
            <a:off x="6645747" y="1549840"/>
            <a:ext cx="4709729" cy="4662833"/>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Clr>
                <a:srgbClr val="57B6AF"/>
              </a:buClr>
              <a:buFont typeface="Wingdings" panose="05000000000000000000" pitchFamily="2" charset="2"/>
              <a:buNone/>
              <a:defRPr sz="2200" kern="1200" baseline="0">
                <a:solidFill>
                  <a:schemeClr val="tx1"/>
                </a:solidFill>
                <a:latin typeface="+mn-lt"/>
                <a:ea typeface="+mn-ea"/>
                <a:cs typeface="+mn-cs"/>
              </a:defRPr>
            </a:lvl1pPr>
            <a:lvl2pPr marL="519113" indent="-238125" algn="l" defTabSz="914400" rtl="0" eaLnBrk="1" latinLnBrk="0" hangingPunct="1">
              <a:lnSpc>
                <a:spcPct val="90000"/>
              </a:lnSpc>
              <a:spcBef>
                <a:spcPts val="500"/>
              </a:spcBef>
              <a:buClr>
                <a:srgbClr val="57B6AF"/>
              </a:buClr>
              <a:buFont typeface="Courier New" panose="02070309020205020404" pitchFamily="49" charset="0"/>
              <a:buChar char="o"/>
              <a:defRPr sz="2000" kern="1200">
                <a:solidFill>
                  <a:schemeClr val="tx1">
                    <a:lumMod val="75000"/>
                    <a:lumOff val="25000"/>
                  </a:schemeClr>
                </a:solidFill>
                <a:latin typeface="Century Gothic" panose="020B0502020202020204" pitchFamily="34" charset="0"/>
                <a:ea typeface="+mn-ea"/>
                <a:cs typeface="+mn-cs"/>
              </a:defRPr>
            </a:lvl2pPr>
            <a:lvl3pPr marL="747713" indent="-228600" algn="l" defTabSz="914400" rtl="0" eaLnBrk="1" latinLnBrk="0" hangingPunct="1">
              <a:lnSpc>
                <a:spcPct val="90000"/>
              </a:lnSpc>
              <a:spcBef>
                <a:spcPts val="500"/>
              </a:spcBef>
              <a:buClr>
                <a:srgbClr val="57B6AF"/>
              </a:buClr>
              <a:buFont typeface="Century Gothic" panose="020B0502020202020204" pitchFamily="34" charset="0"/>
              <a:buChar char="■"/>
              <a:defRPr sz="1800" kern="1200">
                <a:solidFill>
                  <a:schemeClr val="tx1">
                    <a:lumMod val="75000"/>
                    <a:lumOff val="25000"/>
                  </a:schemeClr>
                </a:solidFill>
                <a:latin typeface="Century Gothic" panose="020B0502020202020204" pitchFamily="34" charset="0"/>
                <a:ea typeface="+mn-ea"/>
                <a:cs typeface="+mn-cs"/>
              </a:defRPr>
            </a:lvl3pPr>
            <a:lvl4pPr marL="919163" indent="-171450" algn="l" defTabSz="914400" rtl="0" eaLnBrk="1" latinLnBrk="0" hangingPunct="1">
              <a:lnSpc>
                <a:spcPct val="90000"/>
              </a:lnSpc>
              <a:spcBef>
                <a:spcPts val="500"/>
              </a:spcBef>
              <a:buClr>
                <a:srgbClr val="57B6AF"/>
              </a:buClr>
              <a:buFont typeface="Century Gothic" panose="020B0502020202020204" pitchFamily="34" charset="0"/>
              <a:buChar char="♦"/>
              <a:defRPr sz="1800" kern="1200">
                <a:solidFill>
                  <a:schemeClr val="tx1">
                    <a:lumMod val="75000"/>
                    <a:lumOff val="25000"/>
                  </a:schemeClr>
                </a:solidFill>
                <a:latin typeface="Century Gothic" panose="020B0502020202020204" pitchFamily="34" charset="0"/>
                <a:ea typeface="+mn-ea"/>
                <a:cs typeface="+mn-cs"/>
              </a:defRPr>
            </a:lvl4pPr>
            <a:lvl5pPr marL="969963" indent="-228600" algn="l" defTabSz="914400" rtl="0" eaLnBrk="1" latinLnBrk="0" hangingPunct="1">
              <a:lnSpc>
                <a:spcPct val="90000"/>
              </a:lnSpc>
              <a:spcBef>
                <a:spcPts val="500"/>
              </a:spcBef>
              <a:buClr>
                <a:srgbClr val="CB8A49"/>
              </a:buClr>
              <a:buFont typeface="Century Gothic" panose="020B0502020202020204" pitchFamily="34" charset="0"/>
              <a:buChar char="♦"/>
              <a:defRPr sz="12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90000"/>
              </a:lnSpc>
              <a:spcBef>
                <a:spcPts val="1000"/>
              </a:spcBef>
              <a:spcAft>
                <a:spcPts val="0"/>
              </a:spcAft>
              <a:buClr>
                <a:srgbClr val="57B6AF"/>
              </a:buClr>
              <a:buSzTx/>
              <a:buFont typeface="Arial" panose="020B0604020202020204" pitchFamily="34" charset="0"/>
              <a:buChar char="•"/>
              <a:tabLst/>
              <a:defRPr/>
            </a:pPr>
            <a:endParaRPr kumimoji="0" lang="es" sz="2200" b="0" i="0" u="none" strike="noStrike" kern="1200" cap="none" spc="0" normalizeH="0" baseline="0" noProof="0">
              <a:ln>
                <a:noFill/>
              </a:ln>
              <a:solidFill>
                <a:srgbClr val="000000"/>
              </a:solidFill>
              <a:effectLst/>
              <a:uLnTx/>
              <a:uFillTx/>
              <a:latin typeface="Calibri" panose="020F0502020204030204"/>
              <a:ea typeface="+mn-ea"/>
              <a:cs typeface="Calibri"/>
            </a:endParaRPr>
          </a:p>
          <a:p>
            <a:pPr marL="0" marR="0" lvl="0" indent="0" algn="l" defTabSz="914400" rtl="0" eaLnBrk="1" fontAlgn="auto" latinLnBrk="0" hangingPunct="1">
              <a:lnSpc>
                <a:spcPct val="90000"/>
              </a:lnSpc>
              <a:spcBef>
                <a:spcPts val="1000"/>
              </a:spcBef>
              <a:spcAft>
                <a:spcPts val="0"/>
              </a:spcAft>
              <a:buClr>
                <a:srgbClr val="57B6AF"/>
              </a:buClr>
              <a:buSzTx/>
              <a:buFont typeface="Wingdings" panose="05000000000000000000" pitchFamily="2" charset="2"/>
              <a:buNone/>
              <a:tabLst/>
              <a:defRPr/>
            </a:pPr>
            <a:endParaRPr kumimoji="0" lang="es" sz="2200" b="0" i="0" u="none" strike="noStrike" kern="1200" cap="none" spc="0" normalizeH="0" baseline="0" noProof="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
                <a:srgbClr val="57B6AF"/>
              </a:buClr>
              <a:buSzTx/>
              <a:buFont typeface="Wingdings" panose="05000000000000000000" pitchFamily="2" charset="2"/>
              <a:buNone/>
              <a:tabLst/>
              <a:defRPr/>
            </a:pPr>
            <a:endParaRPr kumimoji="0" lang="es" sz="22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81612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916C966-8AEE-4A41-F67A-CC1D6402529C}"/>
              </a:ext>
            </a:extLst>
          </p:cNvPr>
          <p:cNvSpPr>
            <a:spLocks noGrp="1"/>
          </p:cNvSpPr>
          <p:nvPr>
            <p:ph type="title"/>
          </p:nvPr>
        </p:nvSpPr>
        <p:spPr>
          <a:xfrm>
            <a:off x="20034" y="425160"/>
            <a:ext cx="12180916" cy="482030"/>
          </a:xfrm>
        </p:spPr>
        <p:txBody>
          <a:bodyPr>
            <a:normAutofit fontScale="90000"/>
          </a:bodyPr>
          <a:lstStyle/>
          <a:p>
            <a:pPr rtl="0"/>
            <a:r>
              <a:rPr lang="es" b="0" i="0" u="none" baseline="0" dirty="0"/>
              <a:t>Encuesta del grupo de trabajo comunitario sobre el tamaño de las zonas</a:t>
            </a:r>
          </a:p>
        </p:txBody>
      </p:sp>
      <p:sp>
        <p:nvSpPr>
          <p:cNvPr id="4" name="Oval 3">
            <a:extLst>
              <a:ext uri="{FF2B5EF4-FFF2-40B4-BE49-F238E27FC236}">
                <a16:creationId xmlns:a16="http://schemas.microsoft.com/office/drawing/2014/main" id="{2BA22867-3913-CD95-BD66-0B5BAB56225E}"/>
              </a:ext>
            </a:extLst>
          </p:cNvPr>
          <p:cNvSpPr/>
          <p:nvPr/>
        </p:nvSpPr>
        <p:spPr>
          <a:xfrm>
            <a:off x="93481" y="1610956"/>
            <a:ext cx="4034118" cy="36360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
          </a:p>
        </p:txBody>
      </p:sp>
      <p:sp>
        <p:nvSpPr>
          <p:cNvPr id="5" name="TextBox 4">
            <a:extLst>
              <a:ext uri="{FF2B5EF4-FFF2-40B4-BE49-F238E27FC236}">
                <a16:creationId xmlns:a16="http://schemas.microsoft.com/office/drawing/2014/main" id="{36AD8632-13E3-F0C7-712D-AE6C7D8E518A}"/>
              </a:ext>
            </a:extLst>
          </p:cNvPr>
          <p:cNvSpPr txBox="1"/>
          <p:nvPr/>
        </p:nvSpPr>
        <p:spPr>
          <a:xfrm>
            <a:off x="728059" y="2105360"/>
            <a:ext cx="3227294" cy="369332"/>
          </a:xfrm>
          <a:prstGeom prst="rect">
            <a:avLst/>
          </a:prstGeom>
          <a:noFill/>
        </p:spPr>
        <p:txBody>
          <a:bodyPr wrap="square" rtlCol="0">
            <a:spAutoFit/>
          </a:bodyPr>
          <a:lstStyle/>
          <a:p>
            <a:pPr algn="l" rtl="0"/>
            <a:r>
              <a:rPr lang="es" b="1" i="0" u="sng" baseline="0" dirty="0">
                <a:solidFill>
                  <a:schemeClr val="bg1"/>
                </a:solidFill>
              </a:rPr>
              <a:t>¿Cómo define usted “comunidad”?</a:t>
            </a:r>
          </a:p>
        </p:txBody>
      </p:sp>
      <p:sp>
        <p:nvSpPr>
          <p:cNvPr id="6" name="Oval 5">
            <a:extLst>
              <a:ext uri="{FF2B5EF4-FFF2-40B4-BE49-F238E27FC236}">
                <a16:creationId xmlns:a16="http://schemas.microsoft.com/office/drawing/2014/main" id="{ED323AAE-2D8F-37DB-9744-DBC52DEC3803}"/>
              </a:ext>
            </a:extLst>
          </p:cNvPr>
          <p:cNvSpPr/>
          <p:nvPr/>
        </p:nvSpPr>
        <p:spPr>
          <a:xfrm>
            <a:off x="3980329" y="1610956"/>
            <a:ext cx="4231342" cy="36360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
          </a:p>
        </p:txBody>
      </p:sp>
      <p:sp>
        <p:nvSpPr>
          <p:cNvPr id="7" name="Oval 6">
            <a:extLst>
              <a:ext uri="{FF2B5EF4-FFF2-40B4-BE49-F238E27FC236}">
                <a16:creationId xmlns:a16="http://schemas.microsoft.com/office/drawing/2014/main" id="{98443CE9-3F25-2107-B53B-D30C9BFEF4FB}"/>
              </a:ext>
            </a:extLst>
          </p:cNvPr>
          <p:cNvSpPr/>
          <p:nvPr/>
        </p:nvSpPr>
        <p:spPr>
          <a:xfrm>
            <a:off x="8028940" y="1610956"/>
            <a:ext cx="4172010" cy="36360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
          </a:p>
        </p:txBody>
      </p:sp>
      <p:sp>
        <p:nvSpPr>
          <p:cNvPr id="8" name="TextBox 7">
            <a:extLst>
              <a:ext uri="{FF2B5EF4-FFF2-40B4-BE49-F238E27FC236}">
                <a16:creationId xmlns:a16="http://schemas.microsoft.com/office/drawing/2014/main" id="{11AFC827-E61B-A9CB-6217-8ACC0326547E}"/>
              </a:ext>
            </a:extLst>
          </p:cNvPr>
          <p:cNvSpPr txBox="1"/>
          <p:nvPr/>
        </p:nvSpPr>
        <p:spPr>
          <a:xfrm>
            <a:off x="4552527" y="1997639"/>
            <a:ext cx="3227294" cy="584775"/>
          </a:xfrm>
          <a:prstGeom prst="rect">
            <a:avLst/>
          </a:prstGeom>
          <a:noFill/>
        </p:spPr>
        <p:txBody>
          <a:bodyPr wrap="square" rtlCol="0">
            <a:spAutoFit/>
          </a:bodyPr>
          <a:lstStyle/>
          <a:p>
            <a:pPr algn="l" rtl="0"/>
            <a:r>
              <a:rPr lang="es" sz="1600" b="1" i="0" u="sng" baseline="0" dirty="0">
                <a:solidFill>
                  <a:schemeClr val="bg1"/>
                </a:solidFill>
              </a:rPr>
              <a:t>¿Cómo describiría el tamaño de su comunidad?</a:t>
            </a:r>
          </a:p>
        </p:txBody>
      </p:sp>
      <p:sp>
        <p:nvSpPr>
          <p:cNvPr id="9" name="TextBox 8">
            <a:extLst>
              <a:ext uri="{FF2B5EF4-FFF2-40B4-BE49-F238E27FC236}">
                <a16:creationId xmlns:a16="http://schemas.microsoft.com/office/drawing/2014/main" id="{E86DD5C2-8559-4D8D-2FD8-69F4CA6FC28A}"/>
              </a:ext>
            </a:extLst>
          </p:cNvPr>
          <p:cNvSpPr txBox="1"/>
          <p:nvPr/>
        </p:nvSpPr>
        <p:spPr>
          <a:xfrm>
            <a:off x="8539266" y="2098648"/>
            <a:ext cx="3527611" cy="584775"/>
          </a:xfrm>
          <a:prstGeom prst="rect">
            <a:avLst/>
          </a:prstGeom>
          <a:noFill/>
        </p:spPr>
        <p:txBody>
          <a:bodyPr wrap="square" rtlCol="0">
            <a:spAutoFit/>
          </a:bodyPr>
          <a:lstStyle/>
          <a:p>
            <a:pPr algn="l" rtl="0"/>
            <a:r>
              <a:rPr lang="es" sz="1600" b="1" i="0" u="sng" baseline="0" dirty="0">
                <a:solidFill>
                  <a:schemeClr val="bg1"/>
                </a:solidFill>
              </a:rPr>
              <a:t>¿Cómo le diría a alguien dónde se encuentra su comunidad?</a:t>
            </a:r>
          </a:p>
        </p:txBody>
      </p:sp>
      <p:sp>
        <p:nvSpPr>
          <p:cNvPr id="10" name="TextBox 9">
            <a:extLst>
              <a:ext uri="{FF2B5EF4-FFF2-40B4-BE49-F238E27FC236}">
                <a16:creationId xmlns:a16="http://schemas.microsoft.com/office/drawing/2014/main" id="{29673814-A42A-7178-303E-B58BF94DE8E4}"/>
              </a:ext>
            </a:extLst>
          </p:cNvPr>
          <p:cNvSpPr txBox="1"/>
          <p:nvPr/>
        </p:nvSpPr>
        <p:spPr>
          <a:xfrm>
            <a:off x="290703" y="2744979"/>
            <a:ext cx="3639674" cy="1877437"/>
          </a:xfrm>
          <a:prstGeom prst="rect">
            <a:avLst/>
          </a:prstGeom>
          <a:noFill/>
        </p:spPr>
        <p:txBody>
          <a:bodyPr wrap="square" rtlCol="0">
            <a:spAutoFit/>
          </a:bodyPr>
          <a:lstStyle/>
          <a:p>
            <a:pPr marL="285750" indent="-285750" algn="l" rtl="0">
              <a:buFont typeface="Arial" panose="020B0604020202020204" pitchFamily="34" charset="0"/>
              <a:buChar char="•"/>
            </a:pPr>
            <a:r>
              <a:rPr lang="es" sz="1400" b="1" i="0" u="none" baseline="0" dirty="0">
                <a:solidFill>
                  <a:schemeClr val="bg1"/>
                </a:solidFill>
              </a:rPr>
              <a:t>Área geográfica compartida o vecindario</a:t>
            </a:r>
          </a:p>
          <a:p>
            <a:pPr marL="285750" indent="-285750" algn="l" rtl="0">
              <a:buFont typeface="Arial" panose="020B0604020202020204" pitchFamily="34" charset="0"/>
              <a:buChar char="•"/>
            </a:pPr>
            <a:r>
              <a:rPr lang="es" sz="1400" b="1" i="0" u="none" baseline="0" dirty="0">
                <a:solidFill>
                  <a:schemeClr val="bg1"/>
                </a:solidFill>
              </a:rPr>
              <a:t>Ciudades cercanas donde accedo a servicios</a:t>
            </a:r>
          </a:p>
          <a:p>
            <a:pPr marL="285750" indent="-285750" algn="l" rtl="0">
              <a:buFont typeface="Arial" panose="020B0604020202020204" pitchFamily="34" charset="0"/>
              <a:buChar char="•"/>
            </a:pPr>
            <a:r>
              <a:rPr lang="es" sz="1400" b="1" i="0" u="none" baseline="0" dirty="0">
                <a:solidFill>
                  <a:schemeClr val="bg1"/>
                </a:solidFill>
              </a:rPr>
              <a:t>Grupo colectivo con intereses, experiencias o historia comunes</a:t>
            </a:r>
          </a:p>
          <a:p>
            <a:pPr marL="285750" indent="-285750" algn="l" rtl="0">
              <a:buFont typeface="Arial" panose="020B0604020202020204" pitchFamily="34" charset="0"/>
              <a:buChar char="•"/>
            </a:pPr>
            <a:r>
              <a:rPr lang="es" sz="1400" b="1" i="0" u="none" baseline="0" dirty="0">
                <a:solidFill>
                  <a:schemeClr val="bg1"/>
                </a:solidFill>
              </a:rPr>
              <a:t>La comunidad es un sentimiento y un conjunto de relaciones</a:t>
            </a:r>
          </a:p>
          <a:p>
            <a:endParaRPr lang="es" sz="1600" dirty="0"/>
          </a:p>
        </p:txBody>
      </p:sp>
      <p:sp>
        <p:nvSpPr>
          <p:cNvPr id="11" name="TextBox 10">
            <a:extLst>
              <a:ext uri="{FF2B5EF4-FFF2-40B4-BE49-F238E27FC236}">
                <a16:creationId xmlns:a16="http://schemas.microsoft.com/office/drawing/2014/main" id="{04B12110-A7A4-3933-70DC-24FFF51F5870}"/>
              </a:ext>
            </a:extLst>
          </p:cNvPr>
          <p:cNvSpPr txBox="1"/>
          <p:nvPr/>
        </p:nvSpPr>
        <p:spPr>
          <a:xfrm>
            <a:off x="4382479" y="2680432"/>
            <a:ext cx="3639674" cy="2092881"/>
          </a:xfrm>
          <a:prstGeom prst="rect">
            <a:avLst/>
          </a:prstGeom>
          <a:noFill/>
        </p:spPr>
        <p:txBody>
          <a:bodyPr wrap="square" rtlCol="0">
            <a:spAutoFit/>
          </a:bodyPr>
          <a:lstStyle/>
          <a:p>
            <a:pPr marL="285750" indent="-285750" algn="l" rtl="0">
              <a:buFont typeface="Arial" panose="020B0604020202020204" pitchFamily="34" charset="0"/>
              <a:buChar char="•"/>
            </a:pPr>
            <a:r>
              <a:rPr lang="es" sz="1400" b="1" i="0" u="none" baseline="0" dirty="0">
                <a:solidFill>
                  <a:schemeClr val="bg1"/>
                </a:solidFill>
              </a:rPr>
              <a:t>Área rural/suburbana</a:t>
            </a:r>
          </a:p>
          <a:p>
            <a:pPr marL="285750" indent="-285750" algn="l" rtl="0">
              <a:buFont typeface="Arial" panose="020B0604020202020204" pitchFamily="34" charset="0"/>
              <a:buChar char="•"/>
            </a:pPr>
            <a:r>
              <a:rPr lang="es" sz="1400" b="1" i="0" u="none" baseline="0" dirty="0">
                <a:solidFill>
                  <a:schemeClr val="bg1"/>
                </a:solidFill>
              </a:rPr>
              <a:t>Una comunidad dentro de otra comunidad</a:t>
            </a:r>
          </a:p>
          <a:p>
            <a:pPr marL="285750" indent="-285750" algn="l" rtl="0">
              <a:buFont typeface="Arial" panose="020B0604020202020204" pitchFamily="34" charset="0"/>
              <a:buChar char="•"/>
            </a:pPr>
            <a:r>
              <a:rPr lang="es" sz="1400" b="1" i="0" u="none" baseline="0" dirty="0">
                <a:solidFill>
                  <a:schemeClr val="bg1"/>
                </a:solidFill>
              </a:rPr>
              <a:t>Por población o demografía</a:t>
            </a:r>
          </a:p>
          <a:p>
            <a:pPr marL="285750" indent="-285750" algn="l" rtl="0">
              <a:buFont typeface="Arial" panose="020B0604020202020204" pitchFamily="34" charset="0"/>
              <a:buChar char="•"/>
            </a:pPr>
            <a:r>
              <a:rPr lang="es" sz="1400" b="1" i="0" u="none" baseline="0" dirty="0">
                <a:solidFill>
                  <a:schemeClr val="bg1"/>
                </a:solidFill>
              </a:rPr>
              <a:t>Regiones</a:t>
            </a:r>
          </a:p>
          <a:p>
            <a:pPr marL="285750" indent="-285750" algn="l" rtl="0">
              <a:buFont typeface="Arial" panose="020B0604020202020204" pitchFamily="34" charset="0"/>
              <a:buChar char="•"/>
            </a:pPr>
            <a:r>
              <a:rPr lang="es" sz="1400" b="1" i="0" u="none" baseline="0" dirty="0">
                <a:solidFill>
                  <a:schemeClr val="bg1"/>
                </a:solidFill>
              </a:rPr>
              <a:t>Área con una conexión a la historia compartida u otros factores</a:t>
            </a:r>
          </a:p>
          <a:p>
            <a:pPr marL="285750" indent="-285750" algn="l" rtl="0">
              <a:buFont typeface="Arial" panose="020B0604020202020204" pitchFamily="34" charset="0"/>
              <a:buChar char="•"/>
            </a:pPr>
            <a:r>
              <a:rPr lang="es" sz="1400" b="1" i="0" u="none" baseline="0" dirty="0">
                <a:solidFill>
                  <a:schemeClr val="bg1"/>
                </a:solidFill>
              </a:rPr>
              <a:t>Dispersa: varias ciudades comparten recursos</a:t>
            </a:r>
          </a:p>
          <a:p>
            <a:endParaRPr lang="es" sz="1600" dirty="0"/>
          </a:p>
        </p:txBody>
      </p:sp>
      <p:sp>
        <p:nvSpPr>
          <p:cNvPr id="12" name="TextBox 11">
            <a:extLst>
              <a:ext uri="{FF2B5EF4-FFF2-40B4-BE49-F238E27FC236}">
                <a16:creationId xmlns:a16="http://schemas.microsoft.com/office/drawing/2014/main" id="{2FDB6110-F846-340A-08F9-49EC9A13CF5E}"/>
              </a:ext>
            </a:extLst>
          </p:cNvPr>
          <p:cNvSpPr txBox="1"/>
          <p:nvPr/>
        </p:nvSpPr>
        <p:spPr>
          <a:xfrm>
            <a:off x="8561276" y="2779030"/>
            <a:ext cx="3639674" cy="2308324"/>
          </a:xfrm>
          <a:prstGeom prst="rect">
            <a:avLst/>
          </a:prstGeom>
          <a:noFill/>
        </p:spPr>
        <p:txBody>
          <a:bodyPr wrap="square" rtlCol="0">
            <a:spAutoFit/>
          </a:bodyPr>
          <a:lstStyle/>
          <a:p>
            <a:pPr marL="285750" indent="-285750" algn="l" rtl="0">
              <a:buFont typeface="Arial" panose="020B0604020202020204" pitchFamily="34" charset="0"/>
              <a:buChar char="•"/>
            </a:pPr>
            <a:r>
              <a:rPr lang="es" sz="1400" b="1" i="0" u="none" baseline="0" dirty="0">
                <a:solidFill>
                  <a:schemeClr val="bg1"/>
                </a:solidFill>
              </a:rPr>
              <a:t>Condados/pueblos/ciudades que están cerca o dentro del área donde vivo</a:t>
            </a:r>
          </a:p>
          <a:p>
            <a:pPr marL="285750" indent="-285750" algn="l" rtl="0">
              <a:buFont typeface="Arial" panose="020B0604020202020204" pitchFamily="34" charset="0"/>
              <a:buChar char="•"/>
            </a:pPr>
            <a:r>
              <a:rPr lang="es" sz="1400" b="1" i="0" u="none" baseline="0" dirty="0">
                <a:solidFill>
                  <a:schemeClr val="bg1"/>
                </a:solidFill>
              </a:rPr>
              <a:t>Vecindario/código postal/límites de la escuela</a:t>
            </a:r>
          </a:p>
          <a:p>
            <a:pPr marL="285750" indent="-285750" algn="l" rtl="0">
              <a:buFont typeface="Arial" panose="020B0604020202020204" pitchFamily="34" charset="0"/>
              <a:buChar char="•"/>
            </a:pPr>
            <a:r>
              <a:rPr lang="es" sz="1400" b="1" i="0" u="none" baseline="0" dirty="0">
                <a:solidFill>
                  <a:schemeClr val="bg1"/>
                </a:solidFill>
              </a:rPr>
              <a:t>Puntos de referencia</a:t>
            </a:r>
          </a:p>
          <a:p>
            <a:pPr marL="285750" indent="-285750" algn="l" rtl="0">
              <a:buFont typeface="Arial" panose="020B0604020202020204" pitchFamily="34" charset="0"/>
              <a:buChar char="•"/>
            </a:pPr>
            <a:r>
              <a:rPr lang="es" sz="1400" b="1" i="0" u="none" baseline="0" dirty="0">
                <a:solidFill>
                  <a:schemeClr val="bg1"/>
                </a:solidFill>
              </a:rPr>
              <a:t>Carreteras </a:t>
            </a:r>
          </a:p>
          <a:p>
            <a:pPr marL="285750" indent="-285750" algn="l" rtl="0">
              <a:buFont typeface="Arial" panose="020B0604020202020204" pitchFamily="34" charset="0"/>
              <a:buChar char="•"/>
            </a:pPr>
            <a:r>
              <a:rPr lang="es" sz="1400" b="1" i="0" u="none" baseline="0" dirty="0">
                <a:solidFill>
                  <a:schemeClr val="bg1"/>
                </a:solidFill>
              </a:rPr>
              <a:t>Utilización del SIG como herramienta</a:t>
            </a:r>
          </a:p>
          <a:p>
            <a:endParaRPr lang="es" sz="1400" b="1" dirty="0">
              <a:solidFill>
                <a:schemeClr val="bg1"/>
              </a:solidFill>
            </a:endParaRPr>
          </a:p>
          <a:p>
            <a:endParaRPr lang="es" sz="1400" b="1" dirty="0">
              <a:solidFill>
                <a:schemeClr val="bg1"/>
              </a:solidFill>
            </a:endParaRPr>
          </a:p>
          <a:p>
            <a:endParaRPr lang="es" sz="1600" dirty="0"/>
          </a:p>
        </p:txBody>
      </p:sp>
    </p:spTree>
    <p:extLst>
      <p:ext uri="{BB962C8B-B14F-4D97-AF65-F5344CB8AC3E}">
        <p14:creationId xmlns:p14="http://schemas.microsoft.com/office/powerpoint/2010/main" val="17136134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958726D-8A8F-42BC-D0ED-ABE2C2244205}"/>
              </a:ext>
            </a:extLst>
          </p:cNvPr>
          <p:cNvSpPr>
            <a:spLocks noGrp="1"/>
          </p:cNvSpPr>
          <p:nvPr>
            <p:ph type="title"/>
          </p:nvPr>
        </p:nvSpPr>
        <p:spPr>
          <a:xfrm>
            <a:off x="1" y="1923932"/>
            <a:ext cx="12191999" cy="478522"/>
          </a:xfrm>
        </p:spPr>
        <p:txBody>
          <a:bodyPr>
            <a:normAutofit fontScale="90000"/>
          </a:bodyPr>
          <a:lstStyle/>
          <a:p>
            <a:pPr rtl="0"/>
            <a:r>
              <a:rPr lang="es" b="0" i="0" u="none" baseline="0" dirty="0">
                <a:latin typeface="Century Gothic"/>
                <a:ea typeface="Century Gothic"/>
                <a:cs typeface="Century Gothic"/>
              </a:rPr>
              <a:t>Decisión sobre el formulario de candidatura y el modelo de carta de inscripción</a:t>
            </a:r>
            <a:endParaRPr lang="es" dirty="0"/>
          </a:p>
        </p:txBody>
      </p:sp>
    </p:spTree>
    <p:extLst>
      <p:ext uri="{BB962C8B-B14F-4D97-AF65-F5344CB8AC3E}">
        <p14:creationId xmlns:p14="http://schemas.microsoft.com/office/powerpoint/2010/main" val="37243231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5FF5A-581E-235D-20D0-2472394F00B5}"/>
              </a:ext>
            </a:extLst>
          </p:cNvPr>
          <p:cNvSpPr>
            <a:spLocks noGrp="1"/>
          </p:cNvSpPr>
          <p:nvPr>
            <p:ph type="title"/>
          </p:nvPr>
        </p:nvSpPr>
        <p:spPr/>
        <p:txBody>
          <a:bodyPr/>
          <a:lstStyle/>
          <a:p>
            <a:pPr rtl="0"/>
            <a:r>
              <a:rPr lang="es" b="0" i="0" u="none" baseline="0"/>
              <a:t>Calendario para la selección de zonas</a:t>
            </a:r>
          </a:p>
        </p:txBody>
      </p:sp>
      <p:graphicFrame>
        <p:nvGraphicFramePr>
          <p:cNvPr id="4" name="Diagram 3">
            <a:extLst>
              <a:ext uri="{FF2B5EF4-FFF2-40B4-BE49-F238E27FC236}">
                <a16:creationId xmlns:a16="http://schemas.microsoft.com/office/drawing/2014/main" id="{18FEDA7E-11BF-A024-972B-5CFC5CA816E5}"/>
              </a:ext>
            </a:extLst>
          </p:cNvPr>
          <p:cNvGraphicFramePr/>
          <p:nvPr>
            <p:extLst>
              <p:ext uri="{D42A27DB-BD31-4B8C-83A1-F6EECF244321}">
                <p14:modId xmlns:p14="http://schemas.microsoft.com/office/powerpoint/2010/main" val="1382069191"/>
              </p:ext>
            </p:extLst>
          </p:nvPr>
        </p:nvGraphicFramePr>
        <p:xfrm>
          <a:off x="-666105" y="359107"/>
          <a:ext cx="12743319" cy="66486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14909856"/>
      </p:ext>
    </p:extLst>
  </p:cSld>
  <p:clrMapOvr>
    <a:masterClrMapping/>
  </p:clrMapOvr>
</p:sld>
</file>

<file path=ppt/theme/theme1.xml><?xml version="1.0" encoding="utf-8"?>
<a:theme xmlns:a="http://schemas.openxmlformats.org/drawingml/2006/main" name="Office Theme">
  <a:themeElements>
    <a:clrScheme name="DOH PPT Template">
      <a:dk1>
        <a:srgbClr val="000000"/>
      </a:dk1>
      <a:lt1>
        <a:srgbClr val="FFFFFF"/>
      </a:lt1>
      <a:dk2>
        <a:srgbClr val="3F3F3F"/>
      </a:dk2>
      <a:lt2>
        <a:srgbClr val="FFFFFF"/>
      </a:lt2>
      <a:accent1>
        <a:srgbClr val="349D96"/>
      </a:accent1>
      <a:accent2>
        <a:srgbClr val="F3D170"/>
      </a:accent2>
      <a:accent3>
        <a:srgbClr val="E8E8E8"/>
      </a:accent3>
      <a:accent4>
        <a:srgbClr val="999999"/>
      </a:accent4>
      <a:accent5>
        <a:srgbClr val="9BDAD9"/>
      </a:accent5>
      <a:accent6>
        <a:srgbClr val="3F3F3F"/>
      </a:accent6>
      <a:hlink>
        <a:srgbClr val="349D96"/>
      </a:hlink>
      <a:folHlink>
        <a:srgbClr val="9BDAD9"/>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OH PPT Template2.potx" id="{5898FDF5-3F3F-469B-A93D-9CD3D81F0B87}" vid="{6A118528-C9F9-4441-8AC6-EB840EA39D60}"/>
    </a:ext>
  </a:extLst>
</a:theme>
</file>

<file path=ppt/theme/theme2.xml><?xml version="1.0" encoding="utf-8"?>
<a:theme xmlns:a="http://schemas.openxmlformats.org/drawingml/2006/main" name="1_Office Theme">
  <a:themeElements>
    <a:clrScheme name="DOH PPT Template">
      <a:dk1>
        <a:srgbClr val="000000"/>
      </a:dk1>
      <a:lt1>
        <a:srgbClr val="FFFFFF"/>
      </a:lt1>
      <a:dk2>
        <a:srgbClr val="3F3F3F"/>
      </a:dk2>
      <a:lt2>
        <a:srgbClr val="FFFFFF"/>
      </a:lt2>
      <a:accent1>
        <a:srgbClr val="349D96"/>
      </a:accent1>
      <a:accent2>
        <a:srgbClr val="F3D170"/>
      </a:accent2>
      <a:accent3>
        <a:srgbClr val="E8E8E8"/>
      </a:accent3>
      <a:accent4>
        <a:srgbClr val="999999"/>
      </a:accent4>
      <a:accent5>
        <a:srgbClr val="9BDAD9"/>
      </a:accent5>
      <a:accent6>
        <a:srgbClr val="3F3F3F"/>
      </a:accent6>
      <a:hlink>
        <a:srgbClr val="349D96"/>
      </a:hlink>
      <a:folHlink>
        <a:srgbClr val="9BDAD9"/>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OH PPT Template2.potx" id="{5898FDF5-3F3F-469B-A93D-9CD3D81F0B87}" vid="{6A118528-C9F9-4441-8AC6-EB840EA39D6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CatchAll xmlns="9e279432-d970-4422-8614-7e29567bb3e3" xsi:nil="true"/>
    <_ip_UnifiedCompliancePolicyProperties xmlns="http://schemas.microsoft.com/sharepoint/v3" xsi:nil="true"/>
    <lcf76f155ced4ddcb4097134ff3c332f xmlns="fce0e7f4-8ca6-4a66-8bbd-c8f1977b1a76">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2412D522C258C4585678F1D1100B467" ma:contentTypeVersion="18" ma:contentTypeDescription="Create a new document." ma:contentTypeScope="" ma:versionID="f70567c60b831d1a1c13ba8c2fe34618">
  <xsd:schema xmlns:xsd="http://www.w3.org/2001/XMLSchema" xmlns:xs="http://www.w3.org/2001/XMLSchema" xmlns:p="http://schemas.microsoft.com/office/2006/metadata/properties" xmlns:ns1="http://schemas.microsoft.com/sharepoint/v3" xmlns:ns2="fce0e7f4-8ca6-4a66-8bbd-c8f1977b1a76" xmlns:ns3="9e279432-d970-4422-8614-7e29567bb3e3" targetNamespace="http://schemas.microsoft.com/office/2006/metadata/properties" ma:root="true" ma:fieldsID="a111231ac90e682a02d44a8091f73fcd" ns1:_="" ns2:_="" ns3:_="">
    <xsd:import namespace="http://schemas.microsoft.com/sharepoint/v3"/>
    <xsd:import namespace="fce0e7f4-8ca6-4a66-8bbd-c8f1977b1a76"/>
    <xsd:import namespace="9e279432-d970-4422-8614-7e29567bb3e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MediaServiceAutoTags" minOccurs="0"/>
                <xsd:element ref="ns1:_ip_UnifiedCompliancePolicyProperties" minOccurs="0"/>
                <xsd:element ref="ns1:_ip_UnifiedCompliancePolicyUIAction" minOccurs="0"/>
                <xsd:element ref="ns2:MediaServiceOCR" minOccurs="0"/>
                <xsd:element ref="ns2:MediaServiceGenerationTime" minOccurs="0"/>
                <xsd:element ref="ns2:MediaServiceEventHashCode" minOccurs="0"/>
                <xsd:element ref="ns3:TaxCatchAll" minOccurs="0"/>
                <xsd:element ref="ns2:lcf76f155ced4ddcb4097134ff3c332f"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ce0e7f4-8ca6-4a66-8bbd-c8f1977b1a7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60a6a1c-50a4-4ec0-87e3-f00760ffe76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e279432-d970-4422-8614-7e29567bb3e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3b8567e4-cab3-4c4a-8e16-04585465cf37}" ma:internalName="TaxCatchAll" ma:showField="CatchAllData" ma:web="9e279432-d970-4422-8614-7e29567bb3e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9DCB941-C581-444C-8E3C-E94646AACC21}">
  <ds:schemaRefs>
    <ds:schemaRef ds:uri="9e279432-d970-4422-8614-7e29567bb3e3"/>
    <ds:schemaRef ds:uri="http://www.w3.org/XML/1998/namespace"/>
    <ds:schemaRef ds:uri="http://purl.org/dc/elements/1.1/"/>
    <ds:schemaRef ds:uri="http://schemas.microsoft.com/sharepoint/v3"/>
    <ds:schemaRef ds:uri="http://purl.org/dc/dcmitype/"/>
    <ds:schemaRef ds:uri="http://schemas.openxmlformats.org/package/2006/metadata/core-properties"/>
    <ds:schemaRef ds:uri="http://purl.org/dc/terms/"/>
    <ds:schemaRef ds:uri="http://schemas.microsoft.com/office/2006/documentManagement/types"/>
    <ds:schemaRef ds:uri="http://schemas.microsoft.com/office/infopath/2007/PartnerControls"/>
    <ds:schemaRef ds:uri="fce0e7f4-8ca6-4a66-8bbd-c8f1977b1a76"/>
    <ds:schemaRef ds:uri="http://schemas.microsoft.com/office/2006/metadata/properties"/>
  </ds:schemaRefs>
</ds:datastoreItem>
</file>

<file path=customXml/itemProps2.xml><?xml version="1.0" encoding="utf-8"?>
<ds:datastoreItem xmlns:ds="http://schemas.openxmlformats.org/officeDocument/2006/customXml" ds:itemID="{9BA886AE-0DA8-4BDD-AD36-B8016709A2A9}"/>
</file>

<file path=customXml/itemProps3.xml><?xml version="1.0" encoding="utf-8"?>
<ds:datastoreItem xmlns:ds="http://schemas.openxmlformats.org/officeDocument/2006/customXml" ds:itemID="{B0865247-BFF8-4094-A1E3-953AAF60184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TotalTime>
  <Words>1605</Words>
  <Application>Microsoft Office PowerPoint</Application>
  <PresentationFormat>Widescreen</PresentationFormat>
  <Paragraphs>201</Paragraphs>
  <Slides>20</Slides>
  <Notes>20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20</vt:i4>
      </vt:variant>
    </vt:vector>
  </HeadingPairs>
  <TitlesOfParts>
    <vt:vector size="29" baseType="lpstr">
      <vt:lpstr>Arial</vt:lpstr>
      <vt:lpstr>Arial,Sans-Serif</vt:lpstr>
      <vt:lpstr>Calibri</vt:lpstr>
      <vt:lpstr>Calibri Light</vt:lpstr>
      <vt:lpstr>Century Gothic</vt:lpstr>
      <vt:lpstr>Courier New</vt:lpstr>
      <vt:lpstr>Wingdings</vt:lpstr>
      <vt:lpstr>Office Theme</vt:lpstr>
      <vt:lpstr>1_Office Theme</vt:lpstr>
      <vt:lpstr>Iniciativa de Zonas de Equidad Sanitaria</vt:lpstr>
      <vt:lpstr>Resultados de la reunión</vt:lpstr>
      <vt:lpstr>Acuerdos comunitarios</vt:lpstr>
      <vt:lpstr>Establecer relaciones</vt:lpstr>
      <vt:lpstr>Kit de herramientas de divulgación</vt:lpstr>
      <vt:lpstr>Zonas de Equidad Sanitaria Formulario de candidatura</vt:lpstr>
      <vt:lpstr>Encuesta del grupo de trabajo comunitario sobre el tamaño de las zonas</vt:lpstr>
      <vt:lpstr>Decisión sobre el formulario de candidatura y el modelo de carta de inscripción</vt:lpstr>
      <vt:lpstr>Calendario para la selección de zonas</vt:lpstr>
      <vt:lpstr>PowerPoint Presentation</vt:lpstr>
      <vt:lpstr>Decisión sobre el flujo del proceso y el calendario</vt:lpstr>
      <vt:lpstr>PowerPoint Presentation</vt:lpstr>
      <vt:lpstr>PowerPoint Presentation</vt:lpstr>
      <vt:lpstr>Descanso de 10 minutos</vt:lpstr>
      <vt:lpstr>Decisión sobre la rúbrica de puntuación</vt:lpstr>
      <vt:lpstr>PowerPoint Presentation</vt:lpstr>
      <vt:lpstr>¿Cómo podría ser la selección final de zonas?</vt:lpstr>
      <vt:lpstr>Próximos pasos y anuncios</vt:lpstr>
      <vt:lpstr>Planificación de otra reunión presencial </vt:lpstr>
      <vt:lpstr>PowerPoint Presentation</vt:lpstr>
    </vt:vector>
  </TitlesOfParts>
  <Company>Washington State Department of 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Dimitrova, Simana  (DOH)</dc:creator>
  <cp:lastModifiedBy>Franziska Ziegler</cp:lastModifiedBy>
  <cp:revision>8</cp:revision>
  <cp:lastPrinted>2019-06-24T22:33:15Z</cp:lastPrinted>
  <dcterms:created xsi:type="dcterms:W3CDTF">2018-03-05T22:02:38Z</dcterms:created>
  <dcterms:modified xsi:type="dcterms:W3CDTF">2023-03-06T20:44:48Z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0x01010022412D522C258C4585678F1D1100B467</vt:lpwstr>
  </property>
  <property fmtid="{D5CDD505-2E9C-101B-9397-08002B2CF9AE}" pid="3" name="_dlc_DocIdItemGuid">
    <vt:lpwstr>f640e05c-14de-4082-a60c-89c409cdcca4</vt:lpwstr>
  </property>
  <property fmtid="{D5CDD505-2E9C-101B-9397-08002B2CF9AE}" pid="4" name="MediaServiceImageTags">
    <vt:lpwstr/>
  </property>
  <property fmtid="{D5CDD505-2E9C-101B-9397-08002B2CF9AE}" pid="5" name="MSIP_Label_1520fa42-cf58-4c22-8b93-58cf1d3bd1cb_Enabled">
    <vt:lpwstr>true</vt:lpwstr>
  </property>
  <property fmtid="{D5CDD505-2E9C-101B-9397-08002B2CF9AE}" pid="6" name="MSIP_Label_1520fa42-cf58-4c22-8b93-58cf1d3bd1cb_SetDate">
    <vt:lpwstr>2022-09-28T15:29:36Z</vt:lpwstr>
  </property>
  <property fmtid="{D5CDD505-2E9C-101B-9397-08002B2CF9AE}" pid="7" name="MSIP_Label_1520fa42-cf58-4c22-8b93-58cf1d3bd1cb_Method">
    <vt:lpwstr>Standard</vt:lpwstr>
  </property>
  <property fmtid="{D5CDD505-2E9C-101B-9397-08002B2CF9AE}" pid="8" name="MSIP_Label_1520fa42-cf58-4c22-8b93-58cf1d3bd1cb_Name">
    <vt:lpwstr>Public Information</vt:lpwstr>
  </property>
  <property fmtid="{D5CDD505-2E9C-101B-9397-08002B2CF9AE}" pid="9" name="MSIP_Label_1520fa42-cf58-4c22-8b93-58cf1d3bd1cb_SiteId">
    <vt:lpwstr>11d0e217-264e-400a-8ba0-57dcc127d72d</vt:lpwstr>
  </property>
  <property fmtid="{D5CDD505-2E9C-101B-9397-08002B2CF9AE}" pid="10" name="MSIP_Label_1520fa42-cf58-4c22-8b93-58cf1d3bd1cb_ActionId">
    <vt:lpwstr>c5af8e25-9d89-4caf-b8cb-5e43a59c56d8</vt:lpwstr>
  </property>
  <property fmtid="{D5CDD505-2E9C-101B-9397-08002B2CF9AE}" pid="11" name="MSIP_Label_1520fa42-cf58-4c22-8b93-58cf1d3bd1cb_ContentBits">
    <vt:lpwstr>0</vt:lpwstr>
  </property>
</Properties>
</file>