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D9_55C3BF3D.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2DA_7C6E929.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2E2_580DC029.xml" ContentType="application/vnd.ms-powerpoint.comments+xml"/>
  <Override PartName="/ppt/notesSlides/notesSlide9.xml" ContentType="application/vnd.openxmlformats-officedocument.presentationml.notesSlide+xml"/>
  <Override PartName="/ppt/comments/modernComment_2E0_FC6FDDB0.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9" r:id="rId5"/>
  </p:sldMasterIdLst>
  <p:notesMasterIdLst>
    <p:notesMasterId r:id="rId20"/>
  </p:notesMasterIdLst>
  <p:handoutMasterIdLst>
    <p:handoutMasterId r:id="rId21"/>
  </p:handoutMasterIdLst>
  <p:sldIdLst>
    <p:sldId id="680" r:id="rId6"/>
    <p:sldId id="729" r:id="rId7"/>
    <p:sldId id="682" r:id="rId8"/>
    <p:sldId id="730" r:id="rId9"/>
    <p:sldId id="723" r:id="rId10"/>
    <p:sldId id="683" r:id="rId11"/>
    <p:sldId id="741" r:id="rId12"/>
    <p:sldId id="738" r:id="rId13"/>
    <p:sldId id="736" r:id="rId14"/>
    <p:sldId id="739" r:id="rId15"/>
    <p:sldId id="740" r:id="rId16"/>
    <p:sldId id="655" r:id="rId17"/>
    <p:sldId id="737" r:id="rId18"/>
    <p:sldId id="504"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B8602D-3AD2-EC69-E24D-B4DC2F24179E}" name="Flannery, Kaeli (DOH)" initials="FK(" userId="S::Kaeli.Flannery@doh.wa.gov::1c62cef4-5cdf-4460-8c15-d8e5d6e3dd40" providerId="AD"/>
  <p188:author id="{4956A84A-BB24-E55B-8BC8-7C189ADDDC54}" name="Flannery, Kaeli (DOH)" initials="F(" userId="S::kaeli.flannery@doh.wa.gov::1c62cef4-5cdf-4460-8c15-d8e5d6e3dd40" providerId="AD"/>
  <p188:author id="{C127DB56-1820-07B9-D686-EDBCFD4BE25D}" name="Ramos, Brianne (DOH)" initials="RB(" userId="S::Brianne.Ramos@doh.wa.gov::ebdea83a-7de2-40c3-9b31-401a5c48f2e2" providerId="AD"/>
  <p188:author id="{DBF588F7-DF45-0E4C-2623-0CB686A756F2}" name="Ramos, Brianne (DOH)" initials="R(" userId="S::brianne.ramos@doh.wa.gov::ebdea83a-7de2-40c3-9b31-401a5c48f2e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0A0A0"/>
    <a:srgbClr val="349D96"/>
    <a:srgbClr val="E8E8E8"/>
    <a:srgbClr val="99CCFF"/>
    <a:srgbClr val="E6E6E6"/>
    <a:srgbClr val="ECECEC"/>
    <a:srgbClr val="F5F5F5"/>
    <a:srgbClr val="EAEAEA"/>
    <a:srgbClr val="E2E2E2"/>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333B7-A760-4FA2-93B9-5DE4B675908E}" v="1025" dt="2022-10-26T21:45:58.293"/>
    <p1510:client id="{97361052-7AC2-413C-80BA-9EEA7BDD36EA}" v="3" dt="2022-10-25T22:03:14.080"/>
    <p1510:client id="{A77A54D5-4A19-4AA0-8BB9-F490ACF75EAC}" v="9529" dt="2022-10-26T20:57:22.313"/>
    <p1510:client id="{C96CF099-B44A-4D25-A10C-BC82AA0DA18E}" v="2" dt="2022-10-25T21:54:46.3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annery, Kaeli (DOH)" userId="1c62cef4-5cdf-4460-8c15-d8e5d6e3dd40" providerId="ADAL" clId="{A77A54D5-4A19-4AA0-8BB9-F490ACF75EAC}"/>
    <pc:docChg chg="undo custSel addSld modSld">
      <pc:chgData name="Flannery, Kaeli (DOH)" userId="1c62cef4-5cdf-4460-8c15-d8e5d6e3dd40" providerId="ADAL" clId="{A77A54D5-4A19-4AA0-8BB9-F490ACF75EAC}" dt="2022-10-26T20:57:22.313" v="9516" actId="20577"/>
      <pc:docMkLst>
        <pc:docMk/>
      </pc:docMkLst>
      <pc:sldChg chg="modSp delCm">
        <pc:chgData name="Flannery, Kaeli (DOH)" userId="1c62cef4-5cdf-4460-8c15-d8e5d6e3dd40" providerId="ADAL" clId="{A77A54D5-4A19-4AA0-8BB9-F490ACF75EAC}" dt="2022-10-26T18:30:48.928" v="231" actId="20577"/>
        <pc:sldMkLst>
          <pc:docMk/>
          <pc:sldMk cId="1621877563" sldId="683"/>
        </pc:sldMkLst>
        <pc:graphicFrameChg chg="mod">
          <ac:chgData name="Flannery, Kaeli (DOH)" userId="1c62cef4-5cdf-4460-8c15-d8e5d6e3dd40" providerId="ADAL" clId="{A77A54D5-4A19-4AA0-8BB9-F490ACF75EAC}" dt="2022-10-26T18:30:48.928" v="231" actId="20577"/>
          <ac:graphicFrameMkLst>
            <pc:docMk/>
            <pc:sldMk cId="1621877563" sldId="683"/>
            <ac:graphicFrameMk id="4" creationId="{A854D917-3D52-4EDE-A6D0-1AC33DED0782}"/>
          </ac:graphicFrameMkLst>
        </pc:graphicFrameChg>
      </pc:sldChg>
      <pc:sldChg chg="modSp">
        <pc:chgData name="Flannery, Kaeli (DOH)" userId="1c62cef4-5cdf-4460-8c15-d8e5d6e3dd40" providerId="ADAL" clId="{A77A54D5-4A19-4AA0-8BB9-F490ACF75EAC}" dt="2022-10-26T19:58:24.134" v="6609" actId="20577"/>
        <pc:sldMkLst>
          <pc:docMk/>
          <pc:sldMk cId="1438891837" sldId="729"/>
        </pc:sldMkLst>
        <pc:graphicFrameChg chg="mod">
          <ac:chgData name="Flannery, Kaeli (DOH)" userId="1c62cef4-5cdf-4460-8c15-d8e5d6e3dd40" providerId="ADAL" clId="{A77A54D5-4A19-4AA0-8BB9-F490ACF75EAC}" dt="2022-10-26T19:58:24.134" v="6609" actId="20577"/>
          <ac:graphicFrameMkLst>
            <pc:docMk/>
            <pc:sldMk cId="1438891837" sldId="729"/>
            <ac:graphicFrameMk id="4" creationId="{3FB5BFE8-457A-D866-EA41-E6BCF07A065B}"/>
          </ac:graphicFrameMkLst>
        </pc:graphicFrameChg>
      </pc:sldChg>
      <pc:sldChg chg="modSp mod addCm delCm">
        <pc:chgData name="Flannery, Kaeli (DOH)" userId="1c62cef4-5cdf-4460-8c15-d8e5d6e3dd40" providerId="ADAL" clId="{A77A54D5-4A19-4AA0-8BB9-F490ACF75EAC}" dt="2022-10-26T18:26:39.934" v="8" actId="20577"/>
        <pc:sldMkLst>
          <pc:docMk/>
          <pc:sldMk cId="130476329" sldId="730"/>
        </pc:sldMkLst>
        <pc:spChg chg="mod">
          <ac:chgData name="Flannery, Kaeli (DOH)" userId="1c62cef4-5cdf-4460-8c15-d8e5d6e3dd40" providerId="ADAL" clId="{A77A54D5-4A19-4AA0-8BB9-F490ACF75EAC}" dt="2022-10-26T18:26:39.934" v="8" actId="20577"/>
          <ac:spMkLst>
            <pc:docMk/>
            <pc:sldMk cId="130476329" sldId="730"/>
            <ac:spMk id="6" creationId="{B20D00F0-31C1-AB21-C1CE-CB91B6C4FBBF}"/>
          </ac:spMkLst>
        </pc:spChg>
      </pc:sldChg>
      <pc:sldChg chg="addSp modSp mod modNotesTx">
        <pc:chgData name="Flannery, Kaeli (DOH)" userId="1c62cef4-5cdf-4460-8c15-d8e5d6e3dd40" providerId="ADAL" clId="{A77A54D5-4A19-4AA0-8BB9-F490ACF75EAC}" dt="2022-10-26T20:57:22.313" v="9516" actId="20577"/>
        <pc:sldMkLst>
          <pc:docMk/>
          <pc:sldMk cId="4235189680" sldId="736"/>
        </pc:sldMkLst>
        <pc:spChg chg="mod">
          <ac:chgData name="Flannery, Kaeli (DOH)" userId="1c62cef4-5cdf-4460-8c15-d8e5d6e3dd40" providerId="ADAL" clId="{A77A54D5-4A19-4AA0-8BB9-F490ACF75EAC}" dt="2022-10-26T20:50:45.177" v="9111" actId="20577"/>
          <ac:spMkLst>
            <pc:docMk/>
            <pc:sldMk cId="4235189680" sldId="736"/>
            <ac:spMk id="6" creationId="{6138B5EE-784E-1C87-FAAE-6B69683AF00B}"/>
          </ac:spMkLst>
        </pc:spChg>
        <pc:cxnChg chg="add mod">
          <ac:chgData name="Flannery, Kaeli (DOH)" userId="1c62cef4-5cdf-4460-8c15-d8e5d6e3dd40" providerId="ADAL" clId="{A77A54D5-4A19-4AA0-8BB9-F490ACF75EAC}" dt="2022-10-26T18:36:00.678" v="576" actId="1076"/>
          <ac:cxnSpMkLst>
            <pc:docMk/>
            <pc:sldMk cId="4235189680" sldId="736"/>
            <ac:cxnSpMk id="2" creationId="{E776B992-4189-AED1-5EED-CFC5F78E04A4}"/>
          </ac:cxnSpMkLst>
        </pc:cxnChg>
      </pc:sldChg>
      <pc:sldChg chg="addSp modSp mod modNotesTx">
        <pc:chgData name="Flannery, Kaeli (DOH)" userId="1c62cef4-5cdf-4460-8c15-d8e5d6e3dd40" providerId="ADAL" clId="{A77A54D5-4A19-4AA0-8BB9-F490ACF75EAC}" dt="2022-10-26T20:47:04.911" v="9027" actId="1076"/>
        <pc:sldMkLst>
          <pc:docMk/>
          <pc:sldMk cId="1477296169" sldId="738"/>
        </pc:sldMkLst>
        <pc:spChg chg="mod">
          <ac:chgData name="Flannery, Kaeli (DOH)" userId="1c62cef4-5cdf-4460-8c15-d8e5d6e3dd40" providerId="ADAL" clId="{A77A54D5-4A19-4AA0-8BB9-F490ACF75EAC}" dt="2022-10-26T20:47:04.911" v="9027" actId="1076"/>
          <ac:spMkLst>
            <pc:docMk/>
            <pc:sldMk cId="1477296169" sldId="738"/>
            <ac:spMk id="2" creationId="{6DE4ECD4-1109-E9E8-4DCA-8734C8A18D27}"/>
          </ac:spMkLst>
        </pc:spChg>
        <pc:cxnChg chg="add mod">
          <ac:chgData name="Flannery, Kaeli (DOH)" userId="1c62cef4-5cdf-4460-8c15-d8e5d6e3dd40" providerId="ADAL" clId="{A77A54D5-4A19-4AA0-8BB9-F490ACF75EAC}" dt="2022-10-26T18:35:53.763" v="574" actId="1582"/>
          <ac:cxnSpMkLst>
            <pc:docMk/>
            <pc:sldMk cId="1477296169" sldId="738"/>
            <ac:cxnSpMk id="5" creationId="{D5C6F092-9D1A-18BC-8214-B60451969BAF}"/>
          </ac:cxnSpMkLst>
        </pc:cxnChg>
      </pc:sldChg>
      <pc:sldChg chg="addSp delSp modSp new mod modNotesTx">
        <pc:chgData name="Flannery, Kaeli (DOH)" userId="1c62cef4-5cdf-4460-8c15-d8e5d6e3dd40" providerId="ADAL" clId="{A77A54D5-4A19-4AA0-8BB9-F490ACF75EAC}" dt="2022-10-26T20:30:46.773" v="8974" actId="20577"/>
        <pc:sldMkLst>
          <pc:docMk/>
          <pc:sldMk cId="2788286959" sldId="739"/>
        </pc:sldMkLst>
        <pc:spChg chg="add mod">
          <ac:chgData name="Flannery, Kaeli (DOH)" userId="1c62cef4-5cdf-4460-8c15-d8e5d6e3dd40" providerId="ADAL" clId="{A77A54D5-4A19-4AA0-8BB9-F490ACF75EAC}" dt="2022-10-26T18:48:23.829" v="1187" actId="207"/>
          <ac:spMkLst>
            <pc:docMk/>
            <pc:sldMk cId="2788286959" sldId="739"/>
            <ac:spMk id="2" creationId="{EC4973D2-6065-363E-167B-0C0569C5125A}"/>
          </ac:spMkLst>
        </pc:spChg>
        <pc:spChg chg="add del mod">
          <ac:chgData name="Flannery, Kaeli (DOH)" userId="1c62cef4-5cdf-4460-8c15-d8e5d6e3dd40" providerId="ADAL" clId="{A77A54D5-4A19-4AA0-8BB9-F490ACF75EAC}" dt="2022-10-26T18:49:26.591" v="1243" actId="21"/>
          <ac:spMkLst>
            <pc:docMk/>
            <pc:sldMk cId="2788286959" sldId="739"/>
            <ac:spMk id="3" creationId="{F51230A6-F337-8570-6BBC-F5C52EF6E42E}"/>
          </ac:spMkLst>
        </pc:spChg>
        <pc:spChg chg="add del mod">
          <ac:chgData name="Flannery, Kaeli (DOH)" userId="1c62cef4-5cdf-4460-8c15-d8e5d6e3dd40" providerId="ADAL" clId="{A77A54D5-4A19-4AA0-8BB9-F490ACF75EAC}" dt="2022-10-26T18:49:33.019" v="1246" actId="21"/>
          <ac:spMkLst>
            <pc:docMk/>
            <pc:sldMk cId="2788286959" sldId="739"/>
            <ac:spMk id="4" creationId="{5E315A26-BA53-0D8C-ADDB-6E04ABD8C607}"/>
          </ac:spMkLst>
        </pc:spChg>
        <pc:spChg chg="add del mod ord">
          <ac:chgData name="Flannery, Kaeli (DOH)" userId="1c62cef4-5cdf-4460-8c15-d8e5d6e3dd40" providerId="ADAL" clId="{A77A54D5-4A19-4AA0-8BB9-F490ACF75EAC}" dt="2022-10-26T18:46:18.759" v="1103" actId="11529"/>
          <ac:spMkLst>
            <pc:docMk/>
            <pc:sldMk cId="2788286959" sldId="739"/>
            <ac:spMk id="5" creationId="{CCF5DF06-A572-61F3-F7B4-617951B9BAFA}"/>
          </ac:spMkLst>
        </pc:spChg>
        <pc:spChg chg="add mod ord">
          <ac:chgData name="Flannery, Kaeli (DOH)" userId="1c62cef4-5cdf-4460-8c15-d8e5d6e3dd40" providerId="ADAL" clId="{A77A54D5-4A19-4AA0-8BB9-F490ACF75EAC}" dt="2022-10-26T18:48:21.517" v="1186" actId="167"/>
          <ac:spMkLst>
            <pc:docMk/>
            <pc:sldMk cId="2788286959" sldId="739"/>
            <ac:spMk id="6" creationId="{09D0EC42-00BA-5045-8646-2401CB870393}"/>
          </ac:spMkLst>
        </pc:spChg>
        <pc:spChg chg="add mod">
          <ac:chgData name="Flannery, Kaeli (DOH)" userId="1c62cef4-5cdf-4460-8c15-d8e5d6e3dd40" providerId="ADAL" clId="{A77A54D5-4A19-4AA0-8BB9-F490ACF75EAC}" dt="2022-10-26T18:59:05.176" v="1757" actId="1076"/>
          <ac:spMkLst>
            <pc:docMk/>
            <pc:sldMk cId="2788286959" sldId="739"/>
            <ac:spMk id="7" creationId="{55767787-318B-F3B7-7BF8-E02A2037847B}"/>
          </ac:spMkLst>
        </pc:spChg>
        <pc:spChg chg="add mod">
          <ac:chgData name="Flannery, Kaeli (DOH)" userId="1c62cef4-5cdf-4460-8c15-d8e5d6e3dd40" providerId="ADAL" clId="{A77A54D5-4A19-4AA0-8BB9-F490ACF75EAC}" dt="2022-10-26T19:06:36.110" v="1870" actId="2085"/>
          <ac:spMkLst>
            <pc:docMk/>
            <pc:sldMk cId="2788286959" sldId="739"/>
            <ac:spMk id="9" creationId="{D39FAD80-D065-6038-636E-91648132400D}"/>
          </ac:spMkLst>
        </pc:spChg>
        <pc:spChg chg="add mod">
          <ac:chgData name="Flannery, Kaeli (DOH)" userId="1c62cef4-5cdf-4460-8c15-d8e5d6e3dd40" providerId="ADAL" clId="{A77A54D5-4A19-4AA0-8BB9-F490ACF75EAC}" dt="2022-10-26T18:59:38.201" v="1769" actId="20577"/>
          <ac:spMkLst>
            <pc:docMk/>
            <pc:sldMk cId="2788286959" sldId="739"/>
            <ac:spMk id="10" creationId="{9A4AC059-C54A-A7C0-2349-5FCC59F58192}"/>
          </ac:spMkLst>
        </pc:spChg>
        <pc:spChg chg="add mod">
          <ac:chgData name="Flannery, Kaeli (DOH)" userId="1c62cef4-5cdf-4460-8c15-d8e5d6e3dd40" providerId="ADAL" clId="{A77A54D5-4A19-4AA0-8BB9-F490ACF75EAC}" dt="2022-10-26T18:59:26.942" v="1762" actId="2085"/>
          <ac:spMkLst>
            <pc:docMk/>
            <pc:sldMk cId="2788286959" sldId="739"/>
            <ac:spMk id="11" creationId="{90A358FC-E856-AAC9-D7E7-CACA1B029E5E}"/>
          </ac:spMkLst>
        </pc:spChg>
        <pc:graphicFrameChg chg="add del modGraphic">
          <ac:chgData name="Flannery, Kaeli (DOH)" userId="1c62cef4-5cdf-4460-8c15-d8e5d6e3dd40" providerId="ADAL" clId="{A77A54D5-4A19-4AA0-8BB9-F490ACF75EAC}" dt="2022-10-26T18:56:38.586" v="1511" actId="478"/>
          <ac:graphicFrameMkLst>
            <pc:docMk/>
            <pc:sldMk cId="2788286959" sldId="739"/>
            <ac:graphicFrameMk id="8" creationId="{EB7989F6-00DD-820C-27E4-B59C65BEBD2A}"/>
          </ac:graphicFrameMkLst>
        </pc:graphicFrameChg>
      </pc:sldChg>
      <pc:sldChg chg="addSp delSp modSp new mod modNotesTx">
        <pc:chgData name="Flannery, Kaeli (DOH)" userId="1c62cef4-5cdf-4460-8c15-d8e5d6e3dd40" providerId="ADAL" clId="{A77A54D5-4A19-4AA0-8BB9-F490ACF75EAC}" dt="2022-10-26T20:17:33.796" v="7428" actId="20577"/>
        <pc:sldMkLst>
          <pc:docMk/>
          <pc:sldMk cId="2348050904" sldId="740"/>
        </pc:sldMkLst>
        <pc:spChg chg="add mod">
          <ac:chgData name="Flannery, Kaeli (DOH)" userId="1c62cef4-5cdf-4460-8c15-d8e5d6e3dd40" providerId="ADAL" clId="{A77A54D5-4A19-4AA0-8BB9-F490ACF75EAC}" dt="2022-10-26T19:02:32.256" v="1868" actId="20577"/>
          <ac:spMkLst>
            <pc:docMk/>
            <pc:sldMk cId="2348050904" sldId="740"/>
            <ac:spMk id="2" creationId="{C84C70E7-4AC9-C909-1886-5B34C351708F}"/>
          </ac:spMkLst>
        </pc:spChg>
        <pc:spChg chg="add del mod">
          <ac:chgData name="Flannery, Kaeli (DOH)" userId="1c62cef4-5cdf-4460-8c15-d8e5d6e3dd40" providerId="ADAL" clId="{A77A54D5-4A19-4AA0-8BB9-F490ACF75EAC}" dt="2022-10-26T19:00:09.261" v="1784" actId="478"/>
          <ac:spMkLst>
            <pc:docMk/>
            <pc:sldMk cId="2348050904" sldId="740"/>
            <ac:spMk id="3" creationId="{089909B1-C97A-3B30-45F9-C2E3D3E4D9E4}"/>
          </ac:spMkLst>
        </pc:spChg>
        <pc:spChg chg="add mod">
          <ac:chgData name="Flannery, Kaeli (DOH)" userId="1c62cef4-5cdf-4460-8c15-d8e5d6e3dd40" providerId="ADAL" clId="{A77A54D5-4A19-4AA0-8BB9-F490ACF75EAC}" dt="2022-10-26T19:01:14.072" v="1837" actId="1076"/>
          <ac:spMkLst>
            <pc:docMk/>
            <pc:sldMk cId="2348050904" sldId="740"/>
            <ac:spMk id="4" creationId="{8F15105A-7CCB-EEEB-F025-8860DD4CDCD2}"/>
          </ac:spMkLst>
        </pc:spChg>
        <pc:picChg chg="add mod modCrop">
          <ac:chgData name="Flannery, Kaeli (DOH)" userId="1c62cef4-5cdf-4460-8c15-d8e5d6e3dd40" providerId="ADAL" clId="{A77A54D5-4A19-4AA0-8BB9-F490ACF75EAC}" dt="2022-10-26T19:01:06.729" v="1833" actId="1076"/>
          <ac:picMkLst>
            <pc:docMk/>
            <pc:sldMk cId="2348050904" sldId="740"/>
            <ac:picMk id="6" creationId="{AA42F059-A0D7-8E96-4E81-A1B91650458C}"/>
          </ac:picMkLst>
        </pc:picChg>
      </pc:sldChg>
    </pc:docChg>
  </pc:docChgLst>
  <pc:docChgLst>
    <pc:chgData name="Flannery, Kaeli (DOH)" userId="S::kaeli.flannery@doh.wa.gov::1c62cef4-5cdf-4460-8c15-d8e5d6e3dd40" providerId="AD" clId="Web-{12FAE671-DA3A-4419-8309-9B491B10F786}"/>
    <pc:docChg chg="addSld delSld modSld sldOrd">
      <pc:chgData name="Flannery, Kaeli (DOH)" userId="S::kaeli.flannery@doh.wa.gov::1c62cef4-5cdf-4460-8c15-d8e5d6e3dd40" providerId="AD" clId="Web-{12FAE671-DA3A-4419-8309-9B491B10F786}" dt="2022-10-25T21:28:14.648" v="1324"/>
      <pc:docMkLst>
        <pc:docMk/>
      </pc:docMkLst>
      <pc:sldChg chg="modSp">
        <pc:chgData name="Flannery, Kaeli (DOH)" userId="S::kaeli.flannery@doh.wa.gov::1c62cef4-5cdf-4460-8c15-d8e5d6e3dd40" providerId="AD" clId="Web-{12FAE671-DA3A-4419-8309-9B491B10F786}" dt="2022-10-25T19:52:26.096" v="2" actId="20577"/>
        <pc:sldMkLst>
          <pc:docMk/>
          <pc:sldMk cId="108949746" sldId="721"/>
        </pc:sldMkLst>
        <pc:spChg chg="mod">
          <ac:chgData name="Flannery, Kaeli (DOH)" userId="S::kaeli.flannery@doh.wa.gov::1c62cef4-5cdf-4460-8c15-d8e5d6e3dd40" providerId="AD" clId="Web-{12FAE671-DA3A-4419-8309-9B491B10F786}" dt="2022-10-25T19:52:26.096" v="2" actId="20577"/>
          <ac:spMkLst>
            <pc:docMk/>
            <pc:sldMk cId="108949746" sldId="721"/>
            <ac:spMk id="2" creationId="{3623D067-E0A0-D654-888E-CB1CA2AAEC77}"/>
          </ac:spMkLst>
        </pc:spChg>
      </pc:sldChg>
      <pc:sldChg chg="modSp">
        <pc:chgData name="Flannery, Kaeli (DOH)" userId="S::kaeli.flannery@doh.wa.gov::1c62cef4-5cdf-4460-8c15-d8e5d6e3dd40" providerId="AD" clId="Web-{12FAE671-DA3A-4419-8309-9B491B10F786}" dt="2022-10-25T19:57:18.866" v="149" actId="1076"/>
        <pc:sldMkLst>
          <pc:docMk/>
          <pc:sldMk cId="2793320458" sldId="724"/>
        </pc:sldMkLst>
        <pc:spChg chg="mod">
          <ac:chgData name="Flannery, Kaeli (DOH)" userId="S::kaeli.flannery@doh.wa.gov::1c62cef4-5cdf-4460-8c15-d8e5d6e3dd40" providerId="AD" clId="Web-{12FAE671-DA3A-4419-8309-9B491B10F786}" dt="2022-10-25T19:57:18.866" v="149" actId="1076"/>
          <ac:spMkLst>
            <pc:docMk/>
            <pc:sldMk cId="2793320458" sldId="724"/>
            <ac:spMk id="3" creationId="{C1216E61-9290-FF19-891B-5D83AEA3287F}"/>
          </ac:spMkLst>
        </pc:spChg>
      </pc:sldChg>
      <pc:sldChg chg="del">
        <pc:chgData name="Flannery, Kaeli (DOH)" userId="S::kaeli.flannery@doh.wa.gov::1c62cef4-5cdf-4460-8c15-d8e5d6e3dd40" providerId="AD" clId="Web-{12FAE671-DA3A-4419-8309-9B491B10F786}" dt="2022-10-25T19:55:07.801" v="17"/>
        <pc:sldMkLst>
          <pc:docMk/>
          <pc:sldMk cId="3765528271" sldId="731"/>
        </pc:sldMkLst>
      </pc:sldChg>
      <pc:sldChg chg="addSp modSp del">
        <pc:chgData name="Flannery, Kaeli (DOH)" userId="S::kaeli.flannery@doh.wa.gov::1c62cef4-5cdf-4460-8c15-d8e5d6e3dd40" providerId="AD" clId="Web-{12FAE671-DA3A-4419-8309-9B491B10F786}" dt="2022-10-25T21:28:14.023" v="1323"/>
        <pc:sldMkLst>
          <pc:docMk/>
          <pc:sldMk cId="2074633783" sldId="734"/>
        </pc:sldMkLst>
        <pc:spChg chg="add mod">
          <ac:chgData name="Flannery, Kaeli (DOH)" userId="S::kaeli.flannery@doh.wa.gov::1c62cef4-5cdf-4460-8c15-d8e5d6e3dd40" providerId="AD" clId="Web-{12FAE671-DA3A-4419-8309-9B491B10F786}" dt="2022-10-25T20:06:40.421" v="237" actId="1076"/>
          <ac:spMkLst>
            <pc:docMk/>
            <pc:sldMk cId="2074633783" sldId="734"/>
            <ac:spMk id="2" creationId="{FFB2B23F-A279-A2AC-7E23-DF29B6BD7753}"/>
          </ac:spMkLst>
        </pc:spChg>
      </pc:sldChg>
      <pc:sldChg chg="del">
        <pc:chgData name="Flannery, Kaeli (DOH)" userId="S::kaeli.flannery@doh.wa.gov::1c62cef4-5cdf-4460-8c15-d8e5d6e3dd40" providerId="AD" clId="Web-{12FAE671-DA3A-4419-8309-9B491B10F786}" dt="2022-10-25T21:28:14.648" v="1324"/>
        <pc:sldMkLst>
          <pc:docMk/>
          <pc:sldMk cId="44987854" sldId="735"/>
        </pc:sldMkLst>
      </pc:sldChg>
      <pc:sldChg chg="addSp delSp modSp new ord modNotes">
        <pc:chgData name="Flannery, Kaeli (DOH)" userId="S::kaeli.flannery@doh.wa.gov::1c62cef4-5cdf-4460-8c15-d8e5d6e3dd40" providerId="AD" clId="Web-{12FAE671-DA3A-4419-8309-9B491B10F786}" dt="2022-10-25T21:13:39.869" v="1322"/>
        <pc:sldMkLst>
          <pc:docMk/>
          <pc:sldMk cId="4235189680" sldId="736"/>
        </pc:sldMkLst>
        <pc:spChg chg="add del mod">
          <ac:chgData name="Flannery, Kaeli (DOH)" userId="S::kaeli.flannery@doh.wa.gov::1c62cef4-5cdf-4460-8c15-d8e5d6e3dd40" providerId="AD" clId="Web-{12FAE671-DA3A-4419-8309-9B491B10F786}" dt="2022-10-25T20:06:32.030" v="235"/>
          <ac:spMkLst>
            <pc:docMk/>
            <pc:sldMk cId="4235189680" sldId="736"/>
            <ac:spMk id="2" creationId="{A53DC969-B785-E565-F60E-B831900ECE3C}"/>
          </ac:spMkLst>
        </pc:spChg>
        <pc:spChg chg="add mod">
          <ac:chgData name="Flannery, Kaeli (DOH)" userId="S::kaeli.flannery@doh.wa.gov::1c62cef4-5cdf-4460-8c15-d8e5d6e3dd40" providerId="AD" clId="Web-{12FAE671-DA3A-4419-8309-9B491B10F786}" dt="2022-10-25T20:39:50.293" v="558" actId="1076"/>
          <ac:spMkLst>
            <pc:docMk/>
            <pc:sldMk cId="4235189680" sldId="736"/>
            <ac:spMk id="4" creationId="{FD479477-B2E7-F577-F677-14401DA841C8}"/>
          </ac:spMkLst>
        </pc:spChg>
        <pc:spChg chg="add del mod">
          <ac:chgData name="Flannery, Kaeli (DOH)" userId="S::kaeli.flannery@doh.wa.gov::1c62cef4-5cdf-4460-8c15-d8e5d6e3dd40" providerId="AD" clId="Web-{12FAE671-DA3A-4419-8309-9B491B10F786}" dt="2022-10-25T20:34:22.929" v="402"/>
          <ac:spMkLst>
            <pc:docMk/>
            <pc:sldMk cId="4235189680" sldId="736"/>
            <ac:spMk id="5" creationId="{F3E3A54A-CF01-CB4E-ABB2-2FD069B005F3}"/>
          </ac:spMkLst>
        </pc:spChg>
        <pc:spChg chg="add mod">
          <ac:chgData name="Flannery, Kaeli (DOH)" userId="S::kaeli.flannery@doh.wa.gov::1c62cef4-5cdf-4460-8c15-d8e5d6e3dd40" providerId="AD" clId="Web-{12FAE671-DA3A-4419-8309-9B491B10F786}" dt="2022-10-25T20:59:21.482" v="1121" actId="20577"/>
          <ac:spMkLst>
            <pc:docMk/>
            <pc:sldMk cId="4235189680" sldId="736"/>
            <ac:spMk id="6" creationId="{6138B5EE-784E-1C87-FAAE-6B69683AF00B}"/>
          </ac:spMkLst>
        </pc:spChg>
      </pc:sldChg>
      <pc:sldChg chg="modSp new">
        <pc:chgData name="Flannery, Kaeli (DOH)" userId="S::kaeli.flannery@doh.wa.gov::1c62cef4-5cdf-4460-8c15-d8e5d6e3dd40" providerId="AD" clId="Web-{12FAE671-DA3A-4419-8309-9B491B10F786}" dt="2022-10-25T19:52:43.252" v="16" actId="20577"/>
        <pc:sldMkLst>
          <pc:docMk/>
          <pc:sldMk cId="1884104505" sldId="737"/>
        </pc:sldMkLst>
        <pc:spChg chg="mod">
          <ac:chgData name="Flannery, Kaeli (DOH)" userId="S::kaeli.flannery@doh.wa.gov::1c62cef4-5cdf-4460-8c15-d8e5d6e3dd40" providerId="AD" clId="Web-{12FAE671-DA3A-4419-8309-9B491B10F786}" dt="2022-10-25T19:52:43.252" v="16" actId="20577"/>
          <ac:spMkLst>
            <pc:docMk/>
            <pc:sldMk cId="1884104505" sldId="737"/>
            <ac:spMk id="2" creationId="{A5922A0C-5042-8EE8-D1A0-72C9BAF87B0E}"/>
          </ac:spMkLst>
        </pc:spChg>
      </pc:sldChg>
      <pc:sldChg chg="addSp modSp add replId">
        <pc:chgData name="Flannery, Kaeli (DOH)" userId="S::kaeli.flannery@doh.wa.gov::1c62cef4-5cdf-4460-8c15-d8e5d6e3dd40" providerId="AD" clId="Web-{12FAE671-DA3A-4419-8309-9B491B10F786}" dt="2022-10-25T20:57:37.840" v="1111" actId="14100"/>
        <pc:sldMkLst>
          <pc:docMk/>
          <pc:sldMk cId="1477296169" sldId="738"/>
        </pc:sldMkLst>
        <pc:spChg chg="add mod">
          <ac:chgData name="Flannery, Kaeli (DOH)" userId="S::kaeli.flannery@doh.wa.gov::1c62cef4-5cdf-4460-8c15-d8e5d6e3dd40" providerId="AD" clId="Web-{12FAE671-DA3A-4419-8309-9B491B10F786}" dt="2022-10-25T20:57:37.840" v="1111" actId="14100"/>
          <ac:spMkLst>
            <pc:docMk/>
            <pc:sldMk cId="1477296169" sldId="738"/>
            <ac:spMk id="2" creationId="{6DE4ECD4-1109-E9E8-4DCA-8734C8A18D27}"/>
          </ac:spMkLst>
        </pc:spChg>
        <pc:spChg chg="mod">
          <ac:chgData name="Flannery, Kaeli (DOH)" userId="S::kaeli.flannery@doh.wa.gov::1c62cef4-5cdf-4460-8c15-d8e5d6e3dd40" providerId="AD" clId="Web-{12FAE671-DA3A-4419-8309-9B491B10F786}" dt="2022-10-25T20:37:37.260" v="406" actId="20577"/>
          <ac:spMkLst>
            <pc:docMk/>
            <pc:sldMk cId="1477296169" sldId="738"/>
            <ac:spMk id="3" creationId="{C1216E61-9290-FF19-891B-5D83AEA3287F}"/>
          </ac:spMkLst>
        </pc:spChg>
      </pc:sldChg>
    </pc:docChg>
  </pc:docChgLst>
  <pc:docChgLst>
    <pc:chgData name="Ramos, Brianne (DOH)" userId="S::brianne.ramos@doh.wa.gov::ebdea83a-7de2-40c3-9b31-401a5c48f2e2" providerId="AD" clId="Web-{C96CF099-B44A-4D25-A10C-BC82AA0DA18E}"/>
    <pc:docChg chg="mod">
      <pc:chgData name="Ramos, Brianne (DOH)" userId="S::brianne.ramos@doh.wa.gov::ebdea83a-7de2-40c3-9b31-401a5c48f2e2" providerId="AD" clId="Web-{C96CF099-B44A-4D25-A10C-BC82AA0DA18E}" dt="2022-10-25T21:54:46.363" v="1"/>
      <pc:docMkLst>
        <pc:docMk/>
      </pc:docMkLst>
      <pc:sldChg chg="addCm">
        <pc:chgData name="Ramos, Brianne (DOH)" userId="S::brianne.ramos@doh.wa.gov::ebdea83a-7de2-40c3-9b31-401a5c48f2e2" providerId="AD" clId="Web-{C96CF099-B44A-4D25-A10C-BC82AA0DA18E}" dt="2022-10-25T21:54:46.363" v="1"/>
        <pc:sldMkLst>
          <pc:docMk/>
          <pc:sldMk cId="4235189680" sldId="736"/>
        </pc:sldMkLst>
      </pc:sldChg>
    </pc:docChg>
  </pc:docChgLst>
  <pc:docChgLst>
    <pc:chgData name="Ramos, Brianne (DOH)" userId="ebdea83a-7de2-40c3-9b31-401a5c48f2e2" providerId="ADAL" clId="{462333B7-A760-4FA2-93B9-5DE4B675908E}"/>
    <pc:docChg chg="custSel addSld delSld modSld sldOrd">
      <pc:chgData name="Ramos, Brianne (DOH)" userId="ebdea83a-7de2-40c3-9b31-401a5c48f2e2" providerId="ADAL" clId="{462333B7-A760-4FA2-93B9-5DE4B675908E}" dt="2022-10-26T21:45:58.294" v="1038" actId="20577"/>
      <pc:docMkLst>
        <pc:docMk/>
      </pc:docMkLst>
      <pc:sldChg chg="modNotesTx">
        <pc:chgData name="Ramos, Brianne (DOH)" userId="ebdea83a-7de2-40c3-9b31-401a5c48f2e2" providerId="ADAL" clId="{462333B7-A760-4FA2-93B9-5DE4B675908E}" dt="2022-10-26T21:45:58.294" v="1038" actId="20577"/>
        <pc:sldMkLst>
          <pc:docMk/>
          <pc:sldMk cId="1990716800" sldId="504"/>
        </pc:sldMkLst>
      </pc:sldChg>
      <pc:sldChg chg="modNotesTx">
        <pc:chgData name="Ramos, Brianne (DOH)" userId="ebdea83a-7de2-40c3-9b31-401a5c48f2e2" providerId="ADAL" clId="{462333B7-A760-4FA2-93B9-5DE4B675908E}" dt="2022-10-26T20:43:42.538" v="749" actId="20577"/>
        <pc:sldMkLst>
          <pc:docMk/>
          <pc:sldMk cId="1776083582" sldId="682"/>
        </pc:sldMkLst>
      </pc:sldChg>
      <pc:sldChg chg="modSp">
        <pc:chgData name="Ramos, Brianne (DOH)" userId="ebdea83a-7de2-40c3-9b31-401a5c48f2e2" providerId="ADAL" clId="{462333B7-A760-4FA2-93B9-5DE4B675908E}" dt="2022-10-26T21:19:05.782" v="794" actId="2711"/>
        <pc:sldMkLst>
          <pc:docMk/>
          <pc:sldMk cId="1621877563" sldId="683"/>
        </pc:sldMkLst>
        <pc:graphicFrameChg chg="mod">
          <ac:chgData name="Ramos, Brianne (DOH)" userId="ebdea83a-7de2-40c3-9b31-401a5c48f2e2" providerId="ADAL" clId="{462333B7-A760-4FA2-93B9-5DE4B675908E}" dt="2022-10-26T21:19:05.782" v="794" actId="2711"/>
          <ac:graphicFrameMkLst>
            <pc:docMk/>
            <pc:sldMk cId="1621877563" sldId="683"/>
            <ac:graphicFrameMk id="4" creationId="{A854D917-3D52-4EDE-A6D0-1AC33DED0782}"/>
          </ac:graphicFrameMkLst>
        </pc:graphicFrameChg>
      </pc:sldChg>
      <pc:sldChg chg="del">
        <pc:chgData name="Ramos, Brianne (DOH)" userId="ebdea83a-7de2-40c3-9b31-401a5c48f2e2" providerId="ADAL" clId="{462333B7-A760-4FA2-93B9-5DE4B675908E}" dt="2022-10-26T19:31:08.784" v="648" actId="47"/>
        <pc:sldMkLst>
          <pc:docMk/>
          <pc:sldMk cId="108949746" sldId="721"/>
        </pc:sldMkLst>
      </pc:sldChg>
      <pc:sldChg chg="modNotesTx">
        <pc:chgData name="Ramos, Brianne (DOH)" userId="ebdea83a-7de2-40c3-9b31-401a5c48f2e2" providerId="ADAL" clId="{462333B7-A760-4FA2-93B9-5DE4B675908E}" dt="2022-10-26T21:27:18.314" v="955" actId="12"/>
        <pc:sldMkLst>
          <pc:docMk/>
          <pc:sldMk cId="2470125683" sldId="723"/>
        </pc:sldMkLst>
      </pc:sldChg>
      <pc:sldChg chg="del">
        <pc:chgData name="Ramos, Brianne (DOH)" userId="ebdea83a-7de2-40c3-9b31-401a5c48f2e2" providerId="ADAL" clId="{462333B7-A760-4FA2-93B9-5DE4B675908E}" dt="2022-10-26T19:25:59.615" v="21" actId="47"/>
        <pc:sldMkLst>
          <pc:docMk/>
          <pc:sldMk cId="2793320458" sldId="724"/>
        </pc:sldMkLst>
      </pc:sldChg>
      <pc:sldChg chg="modNotesTx">
        <pc:chgData name="Ramos, Brianne (DOH)" userId="ebdea83a-7de2-40c3-9b31-401a5c48f2e2" providerId="ADAL" clId="{462333B7-A760-4FA2-93B9-5DE4B675908E}" dt="2022-10-25T22:01:20.396" v="3" actId="20577"/>
        <pc:sldMkLst>
          <pc:docMk/>
          <pc:sldMk cId="1438891837" sldId="729"/>
        </pc:sldMkLst>
      </pc:sldChg>
      <pc:sldChg chg="modSp mod modCm modNotesTx">
        <pc:chgData name="Ramos, Brianne (DOH)" userId="ebdea83a-7de2-40c3-9b31-401a5c48f2e2" providerId="ADAL" clId="{462333B7-A760-4FA2-93B9-5DE4B675908E}" dt="2022-10-26T21:18:42.521" v="793" actId="20577"/>
        <pc:sldMkLst>
          <pc:docMk/>
          <pc:sldMk cId="130476329" sldId="730"/>
        </pc:sldMkLst>
        <pc:spChg chg="mod">
          <ac:chgData name="Ramos, Brianne (DOH)" userId="ebdea83a-7de2-40c3-9b31-401a5c48f2e2" providerId="ADAL" clId="{462333B7-A760-4FA2-93B9-5DE4B675908E}" dt="2022-10-26T21:18:42.521" v="793" actId="20577"/>
          <ac:spMkLst>
            <pc:docMk/>
            <pc:sldMk cId="130476329" sldId="730"/>
            <ac:spMk id="6" creationId="{B20D00F0-31C1-AB21-C1CE-CB91B6C4FBBF}"/>
          </ac:spMkLst>
        </pc:spChg>
      </pc:sldChg>
      <pc:sldChg chg="modSp mod modNotesTx">
        <pc:chgData name="Ramos, Brianne (DOH)" userId="ebdea83a-7de2-40c3-9b31-401a5c48f2e2" providerId="ADAL" clId="{462333B7-A760-4FA2-93B9-5DE4B675908E}" dt="2022-10-26T21:45:50.890" v="1036" actId="20577"/>
        <pc:sldMkLst>
          <pc:docMk/>
          <pc:sldMk cId="1884104505" sldId="737"/>
        </pc:sldMkLst>
        <pc:spChg chg="mod">
          <ac:chgData name="Ramos, Brianne (DOH)" userId="ebdea83a-7de2-40c3-9b31-401a5c48f2e2" providerId="ADAL" clId="{462333B7-A760-4FA2-93B9-5DE4B675908E}" dt="2022-10-26T21:45:50.890" v="1036" actId="20577"/>
          <ac:spMkLst>
            <pc:docMk/>
            <pc:sldMk cId="1884104505" sldId="737"/>
            <ac:spMk id="2" creationId="{A5922A0C-5042-8EE8-D1A0-72C9BAF87B0E}"/>
          </ac:spMkLst>
        </pc:spChg>
      </pc:sldChg>
      <pc:sldChg chg="modCm modNotesTx">
        <pc:chgData name="Ramos, Brianne (DOH)" userId="ebdea83a-7de2-40c3-9b31-401a5c48f2e2" providerId="ADAL" clId="{462333B7-A760-4FA2-93B9-5DE4B675908E}" dt="2022-10-26T20:47:21.760" v="788"/>
        <pc:sldMkLst>
          <pc:docMk/>
          <pc:sldMk cId="1477296169" sldId="738"/>
        </pc:sldMkLst>
      </pc:sldChg>
      <pc:sldChg chg="modNotesTx">
        <pc:chgData name="Ramos, Brianne (DOH)" userId="ebdea83a-7de2-40c3-9b31-401a5c48f2e2" providerId="ADAL" clId="{462333B7-A760-4FA2-93B9-5DE4B675908E}" dt="2022-10-26T20:45:48.034" v="775" actId="20577"/>
        <pc:sldMkLst>
          <pc:docMk/>
          <pc:sldMk cId="2788286959" sldId="739"/>
        </pc:sldMkLst>
      </pc:sldChg>
      <pc:sldChg chg="modNotesTx">
        <pc:chgData name="Ramos, Brianne (DOH)" userId="ebdea83a-7de2-40c3-9b31-401a5c48f2e2" providerId="ADAL" clId="{462333B7-A760-4FA2-93B9-5DE4B675908E}" dt="2022-10-26T20:45:54.751" v="782" actId="20577"/>
        <pc:sldMkLst>
          <pc:docMk/>
          <pc:sldMk cId="2348050904" sldId="740"/>
        </pc:sldMkLst>
      </pc:sldChg>
      <pc:sldChg chg="modSp add mod ord modNotesTx">
        <pc:chgData name="Ramos, Brianne (DOH)" userId="ebdea83a-7de2-40c3-9b31-401a5c48f2e2" providerId="ADAL" clId="{462333B7-A760-4FA2-93B9-5DE4B675908E}" dt="2022-10-26T20:45:16.099" v="768" actId="20577"/>
        <pc:sldMkLst>
          <pc:docMk/>
          <pc:sldMk cId="1989328974" sldId="741"/>
        </pc:sldMkLst>
        <pc:spChg chg="mod">
          <ac:chgData name="Ramos, Brianne (DOH)" userId="ebdea83a-7de2-40c3-9b31-401a5c48f2e2" providerId="ADAL" clId="{462333B7-A760-4FA2-93B9-5DE4B675908E}" dt="2022-10-26T19:29:36.098" v="647" actId="20577"/>
          <ac:spMkLst>
            <pc:docMk/>
            <pc:sldMk cId="1989328974" sldId="741"/>
            <ac:spMk id="2" creationId="{6DE4ECD4-1109-E9E8-4DCA-8734C8A18D27}"/>
          </ac:spMkLst>
        </pc:spChg>
        <pc:spChg chg="mod">
          <ac:chgData name="Ramos, Brianne (DOH)" userId="ebdea83a-7de2-40c3-9b31-401a5c48f2e2" providerId="ADAL" clId="{462333B7-A760-4FA2-93B9-5DE4B675908E}" dt="2022-10-26T19:26:08.733" v="55" actId="20577"/>
          <ac:spMkLst>
            <pc:docMk/>
            <pc:sldMk cId="1989328974" sldId="741"/>
            <ac:spMk id="3" creationId="{C1216E61-9290-FF19-891B-5D83AEA3287F}"/>
          </ac:spMkLst>
        </pc:spChg>
      </pc:sldChg>
    </pc:docChg>
  </pc:docChgLst>
  <pc:docChgLst>
    <pc:chgData name="Flannery, Kaeli (DOH)" userId="S::kaeli.flannery@doh.wa.gov::1c62cef4-5cdf-4460-8c15-d8e5d6e3dd40" providerId="AD" clId="Web-{97361052-7AC2-413C-80BA-9EEA7BDD36EA}"/>
    <pc:docChg chg="mod">
      <pc:chgData name="Flannery, Kaeli (DOH)" userId="S::kaeli.flannery@doh.wa.gov::1c62cef4-5cdf-4460-8c15-d8e5d6e3dd40" providerId="AD" clId="Web-{97361052-7AC2-413C-80BA-9EEA7BDD36EA}" dt="2022-10-25T22:03:14.080" v="2"/>
      <pc:docMkLst>
        <pc:docMk/>
      </pc:docMkLst>
      <pc:sldChg chg="addCm">
        <pc:chgData name="Flannery, Kaeli (DOH)" userId="S::kaeli.flannery@doh.wa.gov::1c62cef4-5cdf-4460-8c15-d8e5d6e3dd40" providerId="AD" clId="Web-{97361052-7AC2-413C-80BA-9EEA7BDD36EA}" dt="2022-10-25T22:03:14.080" v="2"/>
        <pc:sldMkLst>
          <pc:docMk/>
          <pc:sldMk cId="4235189680" sldId="736"/>
        </pc:sldMkLst>
      </pc:sldChg>
      <pc:sldChg chg="addCm">
        <pc:chgData name="Flannery, Kaeli (DOH)" userId="S::kaeli.flannery@doh.wa.gov::1c62cef4-5cdf-4460-8c15-d8e5d6e3dd40" providerId="AD" clId="Web-{97361052-7AC2-413C-80BA-9EEA7BDD36EA}" dt="2022-10-25T21:53:31.445" v="1"/>
        <pc:sldMkLst>
          <pc:docMk/>
          <pc:sldMk cId="1477296169" sldId="738"/>
        </pc:sldMkLst>
      </pc:sldChg>
    </pc:docChg>
  </pc:docChgLst>
  <pc:docChgLst>
    <pc:chgData name="Flannery, Kaeli (DOH)" userId="S::kaeli.flannery@doh.wa.gov::1c62cef4-5cdf-4460-8c15-d8e5d6e3dd40" providerId="AD" clId="Web-{3ECA08BC-9A12-4898-B519-A225A85F0987}"/>
    <pc:docChg chg="addSld delSld modSld">
      <pc:chgData name="Flannery, Kaeli (DOH)" userId="S::kaeli.flannery@doh.wa.gov::1c62cef4-5cdf-4460-8c15-d8e5d6e3dd40" providerId="AD" clId="Web-{3ECA08BC-9A12-4898-B519-A225A85F0987}" dt="2022-10-25T19:43:10.045" v="80"/>
      <pc:docMkLst>
        <pc:docMk/>
      </pc:docMkLst>
      <pc:sldChg chg="modSp">
        <pc:chgData name="Flannery, Kaeli (DOH)" userId="S::kaeli.flannery@doh.wa.gov::1c62cef4-5cdf-4460-8c15-d8e5d6e3dd40" providerId="AD" clId="Web-{3ECA08BC-9A12-4898-B519-A225A85F0987}" dt="2022-10-25T19:42:45.029" v="76" actId="20577"/>
        <pc:sldMkLst>
          <pc:docMk/>
          <pc:sldMk cId="2403035956" sldId="655"/>
        </pc:sldMkLst>
        <pc:spChg chg="mod">
          <ac:chgData name="Flannery, Kaeli (DOH)" userId="S::kaeli.flannery@doh.wa.gov::1c62cef4-5cdf-4460-8c15-d8e5d6e3dd40" providerId="AD" clId="Web-{3ECA08BC-9A12-4898-B519-A225A85F0987}" dt="2022-10-25T19:42:45.029" v="76" actId="20577"/>
          <ac:spMkLst>
            <pc:docMk/>
            <pc:sldMk cId="2403035956" sldId="655"/>
            <ac:spMk id="3" creationId="{D5545B2C-B999-4621-8581-1FCDDE3E6DF3}"/>
          </ac:spMkLst>
        </pc:spChg>
      </pc:sldChg>
      <pc:sldChg chg="modSp">
        <pc:chgData name="Flannery, Kaeli (DOH)" userId="S::kaeli.flannery@doh.wa.gov::1c62cef4-5cdf-4460-8c15-d8e5d6e3dd40" providerId="AD" clId="Web-{3ECA08BC-9A12-4898-B519-A225A85F0987}" dt="2022-10-25T19:39:37.902" v="1" actId="20577"/>
        <pc:sldMkLst>
          <pc:docMk/>
          <pc:sldMk cId="4141543155" sldId="680"/>
        </pc:sldMkLst>
        <pc:spChg chg="mod">
          <ac:chgData name="Flannery, Kaeli (DOH)" userId="S::kaeli.flannery@doh.wa.gov::1c62cef4-5cdf-4460-8c15-d8e5d6e3dd40" providerId="AD" clId="Web-{3ECA08BC-9A12-4898-B519-A225A85F0987}" dt="2022-10-25T19:39:37.902" v="1" actId="20577"/>
          <ac:spMkLst>
            <pc:docMk/>
            <pc:sldMk cId="4141543155" sldId="680"/>
            <ac:spMk id="4" creationId="{38B0C5E0-10EC-4722-8F05-E59F14D8F0E6}"/>
          </ac:spMkLst>
        </pc:spChg>
      </pc:sldChg>
      <pc:sldChg chg="del">
        <pc:chgData name="Flannery, Kaeli (DOH)" userId="S::kaeli.flannery@doh.wa.gov::1c62cef4-5cdf-4460-8c15-d8e5d6e3dd40" providerId="AD" clId="Web-{3ECA08BC-9A12-4898-B519-A225A85F0987}" dt="2022-10-25T19:43:10.045" v="80"/>
        <pc:sldMkLst>
          <pc:docMk/>
          <pc:sldMk cId="1122083139" sldId="706"/>
        </pc:sldMkLst>
      </pc:sldChg>
      <pc:sldChg chg="del">
        <pc:chgData name="Flannery, Kaeli (DOH)" userId="S::kaeli.flannery@doh.wa.gov::1c62cef4-5cdf-4460-8c15-d8e5d6e3dd40" providerId="AD" clId="Web-{3ECA08BC-9A12-4898-B519-A225A85F0987}" dt="2022-10-25T19:41:59.044" v="34"/>
        <pc:sldMkLst>
          <pc:docMk/>
          <pc:sldMk cId="1941996144" sldId="713"/>
        </pc:sldMkLst>
      </pc:sldChg>
      <pc:sldChg chg="del">
        <pc:chgData name="Flannery, Kaeli (DOH)" userId="S::kaeli.flannery@doh.wa.gov::1c62cef4-5cdf-4460-8c15-d8e5d6e3dd40" providerId="AD" clId="Web-{3ECA08BC-9A12-4898-B519-A225A85F0987}" dt="2022-10-25T19:42:00.122" v="36"/>
        <pc:sldMkLst>
          <pc:docMk/>
          <pc:sldMk cId="560971263" sldId="716"/>
        </pc:sldMkLst>
      </pc:sldChg>
      <pc:sldChg chg="delSp modSp">
        <pc:chgData name="Flannery, Kaeli (DOH)" userId="S::kaeli.flannery@doh.wa.gov::1c62cef4-5cdf-4460-8c15-d8e5d6e3dd40" providerId="AD" clId="Web-{3ECA08BC-9A12-4898-B519-A225A85F0987}" dt="2022-10-25T19:41:55.763" v="32"/>
        <pc:sldMkLst>
          <pc:docMk/>
          <pc:sldMk cId="2793320458" sldId="724"/>
        </pc:sldMkLst>
        <pc:spChg chg="mod">
          <ac:chgData name="Flannery, Kaeli (DOH)" userId="S::kaeli.flannery@doh.wa.gov::1c62cef4-5cdf-4460-8c15-d8e5d6e3dd40" providerId="AD" clId="Web-{3ECA08BC-9A12-4898-B519-A225A85F0987}" dt="2022-10-25T19:41:53.950" v="31"/>
          <ac:spMkLst>
            <pc:docMk/>
            <pc:sldMk cId="2793320458" sldId="724"/>
            <ac:spMk id="3" creationId="{C1216E61-9290-FF19-891B-5D83AEA3287F}"/>
          </ac:spMkLst>
        </pc:spChg>
        <pc:graphicFrameChg chg="del">
          <ac:chgData name="Flannery, Kaeli (DOH)" userId="S::kaeli.flannery@doh.wa.gov::1c62cef4-5cdf-4460-8c15-d8e5d6e3dd40" providerId="AD" clId="Web-{3ECA08BC-9A12-4898-B519-A225A85F0987}" dt="2022-10-25T19:41:55.763" v="32"/>
          <ac:graphicFrameMkLst>
            <pc:docMk/>
            <pc:sldMk cId="2793320458" sldId="724"/>
            <ac:graphicFrameMk id="4" creationId="{1F9C3CF6-57B1-4155-5802-9987EFD7C4FD}"/>
          </ac:graphicFrameMkLst>
        </pc:graphicFrameChg>
      </pc:sldChg>
      <pc:sldChg chg="del">
        <pc:chgData name="Flannery, Kaeli (DOH)" userId="S::kaeli.flannery@doh.wa.gov::1c62cef4-5cdf-4460-8c15-d8e5d6e3dd40" providerId="AD" clId="Web-{3ECA08BC-9A12-4898-B519-A225A85F0987}" dt="2022-10-25T19:43:10.045" v="79"/>
        <pc:sldMkLst>
          <pc:docMk/>
          <pc:sldMk cId="3030229524" sldId="725"/>
        </pc:sldMkLst>
      </pc:sldChg>
      <pc:sldChg chg="modSp">
        <pc:chgData name="Flannery, Kaeli (DOH)" userId="S::kaeli.flannery@doh.wa.gov::1c62cef4-5cdf-4460-8c15-d8e5d6e3dd40" providerId="AD" clId="Web-{3ECA08BC-9A12-4898-B519-A225A85F0987}" dt="2022-10-25T19:41:10.418" v="9" actId="20577"/>
        <pc:sldMkLst>
          <pc:docMk/>
          <pc:sldMk cId="1438891837" sldId="729"/>
        </pc:sldMkLst>
        <pc:graphicFrameChg chg="modGraphic">
          <ac:chgData name="Flannery, Kaeli (DOH)" userId="S::kaeli.flannery@doh.wa.gov::1c62cef4-5cdf-4460-8c15-d8e5d6e3dd40" providerId="AD" clId="Web-{3ECA08BC-9A12-4898-B519-A225A85F0987}" dt="2022-10-25T19:41:10.418" v="9" actId="20577"/>
          <ac:graphicFrameMkLst>
            <pc:docMk/>
            <pc:sldMk cId="1438891837" sldId="729"/>
            <ac:graphicFrameMk id="4" creationId="{3FB5BFE8-457A-D866-EA41-E6BCF07A065B}"/>
          </ac:graphicFrameMkLst>
        </pc:graphicFrameChg>
      </pc:sldChg>
      <pc:sldChg chg="modSp modCm">
        <pc:chgData name="Flannery, Kaeli (DOH)" userId="S::kaeli.flannery@doh.wa.gov::1c62cef4-5cdf-4460-8c15-d8e5d6e3dd40" providerId="AD" clId="Web-{3ECA08BC-9A12-4898-B519-A225A85F0987}" dt="2022-10-25T19:40:31.621" v="4" actId="20577"/>
        <pc:sldMkLst>
          <pc:docMk/>
          <pc:sldMk cId="130476329" sldId="730"/>
        </pc:sldMkLst>
        <pc:spChg chg="mod">
          <ac:chgData name="Flannery, Kaeli (DOH)" userId="S::kaeli.flannery@doh.wa.gov::1c62cef4-5cdf-4460-8c15-d8e5d6e3dd40" providerId="AD" clId="Web-{3ECA08BC-9A12-4898-B519-A225A85F0987}" dt="2022-10-25T19:40:31.621" v="4" actId="20577"/>
          <ac:spMkLst>
            <pc:docMk/>
            <pc:sldMk cId="130476329" sldId="730"/>
            <ac:spMk id="6" creationId="{B20D00F0-31C1-AB21-C1CE-CB91B6C4FBBF}"/>
          </ac:spMkLst>
        </pc:spChg>
      </pc:sldChg>
      <pc:sldChg chg="del">
        <pc:chgData name="Flannery, Kaeli (DOH)" userId="S::kaeli.flannery@doh.wa.gov::1c62cef4-5cdf-4460-8c15-d8e5d6e3dd40" providerId="AD" clId="Web-{3ECA08BC-9A12-4898-B519-A225A85F0987}" dt="2022-10-25T19:43:10.029" v="77"/>
        <pc:sldMkLst>
          <pc:docMk/>
          <pc:sldMk cId="3379007408" sldId="732"/>
        </pc:sldMkLst>
      </pc:sldChg>
      <pc:sldChg chg="del">
        <pc:chgData name="Flannery, Kaeli (DOH)" userId="S::kaeli.flannery@doh.wa.gov::1c62cef4-5cdf-4460-8c15-d8e5d6e3dd40" providerId="AD" clId="Web-{3ECA08BC-9A12-4898-B519-A225A85F0987}" dt="2022-10-25T19:43:10.045" v="78"/>
        <pc:sldMkLst>
          <pc:docMk/>
          <pc:sldMk cId="1117271421" sldId="733"/>
        </pc:sldMkLst>
      </pc:sldChg>
      <pc:sldChg chg="del">
        <pc:chgData name="Flannery, Kaeli (DOH)" userId="S::kaeli.flannery@doh.wa.gov::1c62cef4-5cdf-4460-8c15-d8e5d6e3dd40" providerId="AD" clId="Web-{3ECA08BC-9A12-4898-B519-A225A85F0987}" dt="2022-10-25T19:41:58.075" v="33"/>
        <pc:sldMkLst>
          <pc:docMk/>
          <pc:sldMk cId="1998325407" sldId="734"/>
        </pc:sldMkLst>
      </pc:sldChg>
      <pc:sldChg chg="addSp modSp new">
        <pc:chgData name="Flannery, Kaeli (DOH)" userId="S::kaeli.flannery@doh.wa.gov::1c62cef4-5cdf-4460-8c15-d8e5d6e3dd40" providerId="AD" clId="Web-{3ECA08BC-9A12-4898-B519-A225A85F0987}" dt="2022-10-25T19:42:21.747" v="68" actId="20577"/>
        <pc:sldMkLst>
          <pc:docMk/>
          <pc:sldMk cId="2074633783" sldId="734"/>
        </pc:sldMkLst>
        <pc:spChg chg="add mod">
          <ac:chgData name="Flannery, Kaeli (DOH)" userId="S::kaeli.flannery@doh.wa.gov::1c62cef4-5cdf-4460-8c15-d8e5d6e3dd40" providerId="AD" clId="Web-{3ECA08BC-9A12-4898-B519-A225A85F0987}" dt="2022-10-25T19:42:21.747" v="68" actId="20577"/>
          <ac:spMkLst>
            <pc:docMk/>
            <pc:sldMk cId="2074633783" sldId="734"/>
            <ac:spMk id="3" creationId="{621B60FA-80F3-72CF-4B61-59415F633A2C}"/>
          </ac:spMkLst>
        </pc:spChg>
      </pc:sldChg>
      <pc:sldChg chg="addSp modSp new">
        <pc:chgData name="Flannery, Kaeli (DOH)" userId="S::kaeli.flannery@doh.wa.gov::1c62cef4-5cdf-4460-8c15-d8e5d6e3dd40" providerId="AD" clId="Web-{3ECA08BC-9A12-4898-B519-A225A85F0987}" dt="2022-10-25T19:42:36.810" v="72" actId="20577"/>
        <pc:sldMkLst>
          <pc:docMk/>
          <pc:sldMk cId="44987854" sldId="735"/>
        </pc:sldMkLst>
        <pc:spChg chg="add mod">
          <ac:chgData name="Flannery, Kaeli (DOH)" userId="S::kaeli.flannery@doh.wa.gov::1c62cef4-5cdf-4460-8c15-d8e5d6e3dd40" providerId="AD" clId="Web-{3ECA08BC-9A12-4898-B519-A225A85F0987}" dt="2022-10-25T19:42:36.810" v="72" actId="20577"/>
          <ac:spMkLst>
            <pc:docMk/>
            <pc:sldMk cId="44987854" sldId="735"/>
            <ac:spMk id="3" creationId="{E34EE0FC-B963-7212-427B-A6388DA2DDB5}"/>
          </ac:spMkLst>
        </pc:spChg>
      </pc:sldChg>
      <pc:sldChg chg="del">
        <pc:chgData name="Flannery, Kaeli (DOH)" userId="S::kaeli.flannery@doh.wa.gov::1c62cef4-5cdf-4460-8c15-d8e5d6e3dd40" providerId="AD" clId="Web-{3ECA08BC-9A12-4898-B519-A225A85F0987}" dt="2022-10-25T19:41:59.622" v="35"/>
        <pc:sldMkLst>
          <pc:docMk/>
          <pc:sldMk cId="1257658836" sldId="735"/>
        </pc:sldMkLst>
      </pc:sldChg>
    </pc:docChg>
  </pc:docChgLst>
  <pc:docChgLst>
    <pc:chgData name="Flannery, Kaeli (DOH)" userId="1c62cef4-5cdf-4460-8c15-d8e5d6e3dd40" providerId="ADAL" clId="{82A9B49E-BEAE-4FB9-9C80-3D2E34A6C633}"/>
    <pc:docChg chg="delSld">
      <pc:chgData name="Flannery, Kaeli (DOH)" userId="1c62cef4-5cdf-4460-8c15-d8e5d6e3dd40" providerId="ADAL" clId="{82A9B49E-BEAE-4FB9-9C80-3D2E34A6C633}" dt="2022-09-29T17:32:15.848" v="1" actId="47"/>
      <pc:docMkLst>
        <pc:docMk/>
      </pc:docMkLst>
      <pc:sldChg chg="del">
        <pc:chgData name="Flannery, Kaeli (DOH)" userId="1c62cef4-5cdf-4460-8c15-d8e5d6e3dd40" providerId="ADAL" clId="{82A9B49E-BEAE-4FB9-9C80-3D2E34A6C633}" dt="2022-09-29T17:32:15.848" v="1" actId="47"/>
        <pc:sldMkLst>
          <pc:docMk/>
          <pc:sldMk cId="363281542" sldId="726"/>
        </pc:sldMkLst>
      </pc:sldChg>
      <pc:sldChg chg="del">
        <pc:chgData name="Flannery, Kaeli (DOH)" userId="1c62cef4-5cdf-4460-8c15-d8e5d6e3dd40" providerId="ADAL" clId="{82A9B49E-BEAE-4FB9-9C80-3D2E34A6C633}" dt="2022-09-29T17:32:13.371" v="0" actId="47"/>
        <pc:sldMkLst>
          <pc:docMk/>
          <pc:sldMk cId="1666643676" sldId="728"/>
        </pc:sldMkLst>
      </pc:sldChg>
    </pc:docChg>
  </pc:docChgLst>
</pc:chgInfo>
</file>

<file path=ppt/comments/modernComment_2D9_55C3BF3D.xml><?xml version="1.0" encoding="utf-8"?>
<p188:cmLst xmlns:a="http://schemas.openxmlformats.org/drawingml/2006/main" xmlns:r="http://schemas.openxmlformats.org/officeDocument/2006/relationships" xmlns:p188="http://schemas.microsoft.com/office/powerpoint/2018/8/main">
  <p188:cm id="{72764DDC-0B15-4EDE-A69C-6F3DB3D0DF92}" authorId="{C127DB56-1820-07B9-D686-EDBCFD4BE25D}" status="resolved" created="2022-09-28T15:42:04.242" complete="100000">
    <ac:txMkLst xmlns:ac="http://schemas.microsoft.com/office/drawing/2013/main/command">
      <pc:docMk xmlns:pc="http://schemas.microsoft.com/office/powerpoint/2013/main/command"/>
      <pc:sldMk xmlns:pc="http://schemas.microsoft.com/office/powerpoint/2013/main/command" cId="1438891837" sldId="729"/>
      <ac:spMk id="3" creationId="{00000000-0000-0000-0000-000000000000}"/>
      <ac:txMk cp="0" len="16">
        <ac:context len="17" hash="3185243813"/>
      </ac:txMk>
    </ac:txMkLst>
    <p188:pos x="7813311" y="171968"/>
    <p188:txBody>
      <a:bodyPr/>
      <a:lstStyle/>
      <a:p>
        <a:r>
          <a:rPr lang="en-US"/>
          <a:t>Bri will update</a:t>
        </a:r>
      </a:p>
    </p188:txBody>
  </p188:cm>
</p188:cmLst>
</file>

<file path=ppt/comments/modernComment_2DA_7C6E929.xml><?xml version="1.0" encoding="utf-8"?>
<p188:cmLst xmlns:a="http://schemas.openxmlformats.org/drawingml/2006/main" xmlns:r="http://schemas.openxmlformats.org/officeDocument/2006/relationships" xmlns:p188="http://schemas.microsoft.com/office/powerpoint/2018/8/main">
  <p188:cm id="{B0305E2F-536C-48E3-BFAC-1F611E626446}" authorId="{C127DB56-1820-07B9-D686-EDBCFD4BE25D}" status="resolved" created="2022-09-28T19:12:49.515" complete="100000">
    <ac:txMkLst xmlns:ac="http://schemas.microsoft.com/office/drawing/2013/main/command">
      <pc:docMk xmlns:pc="http://schemas.microsoft.com/office/powerpoint/2013/main/command"/>
      <pc:sldMk xmlns:pc="http://schemas.microsoft.com/office/powerpoint/2013/main/command" cId="130476329" sldId="730"/>
      <ac:spMk id="6" creationId="{B20D00F0-31C1-AB21-C1CE-CB91B6C4FBBF}"/>
      <ac:txMk cp="144">
        <ac:context len="233" hash="4217113525"/>
      </ac:txMk>
    </ac:txMkLst>
    <p188:pos x="5131134" y="1525303"/>
    <p188:replyLst>
      <p188:reply id="{9534C235-0210-43A3-BBE5-BF7F51695E34}" authorId="{05B8602D-3AD2-EC69-E24D-B4DC2F24179E}" created="2022-09-28T19:48:01.217">
        <p188:txBody>
          <a:bodyPr/>
          <a:lstStyle/>
          <a:p>
            <a:r>
              <a:rPr lang="en-US"/>
              <a:t>Revised one question so that they flow together! </a:t>
            </a:r>
          </a:p>
        </p188:txBody>
      </p188:reply>
      <p188:reply id="{A97C94E1-3E61-41AB-A370-C2F71D8E79DE}" authorId="{C127DB56-1820-07B9-D686-EDBCFD4BE25D}" created="2022-09-28T19:51:32.423">
        <p188:txBody>
          <a:bodyPr/>
          <a:lstStyle/>
          <a:p>
            <a:r>
              <a:rPr lang="en-US"/>
              <a:t>Love this!</a:t>
            </a:r>
          </a:p>
        </p188:txBody>
      </p188:reply>
    </p188:replyLst>
    <p188:txBody>
      <a:bodyPr/>
      <a:lstStyle/>
      <a:p>
        <a:r>
          <a:rPr lang="en-US"/>
          <a:t>[@Flannery, Kaeli (DOH)] thoughts on these questions? Suggestions for other check-in questions?</a:t>
        </a:r>
      </a:p>
    </p188:txBody>
  </p188:cm>
</p188:cmLst>
</file>

<file path=ppt/comments/modernComment_2E0_FC6FDDB0.xml><?xml version="1.0" encoding="utf-8"?>
<p188:cmLst xmlns:a="http://schemas.openxmlformats.org/drawingml/2006/main" xmlns:r="http://schemas.openxmlformats.org/officeDocument/2006/relationships" xmlns:p188="http://schemas.microsoft.com/office/powerpoint/2018/8/main">
  <p188:cm id="{EFE4579E-937D-4F37-BBBB-AAB9771A7256}" authorId="{DBF588F7-DF45-0E4C-2623-0CB686A756F2}" created="2022-10-25T21:54:46.363">
    <pc:sldMkLst xmlns:pc="http://schemas.microsoft.com/office/powerpoint/2013/main/command">
      <pc:docMk/>
      <pc:sldMk cId="4235189680" sldId="736"/>
    </pc:sldMkLst>
    <p188:txBody>
      <a:bodyPr/>
      <a:lstStyle/>
      <a:p>
        <a:r>
          <a:rPr lang="en-US"/>
          <a:t>Which communities are missing?</a:t>
        </a:r>
      </a:p>
    </p188:txBody>
  </p188:cm>
  <p188:cm id="{62DCDCB9-8ECF-4700-9217-C718238F07FD}" authorId="{4956A84A-BB24-E55B-8BC8-7C189ADDDC54}" created="2022-10-25T22:03:14.080">
    <ac:deMkLst xmlns:ac="http://schemas.microsoft.com/office/drawing/2013/main/command">
      <pc:docMk xmlns:pc="http://schemas.microsoft.com/office/powerpoint/2013/main/command"/>
      <pc:sldMk xmlns:pc="http://schemas.microsoft.com/office/powerpoint/2013/main/command" cId="4235189680" sldId="736"/>
      <ac:spMk id="4" creationId="{FD479477-B2E7-F577-F677-14401DA841C8}"/>
    </ac:deMkLst>
    <p188:txBody>
      <a:bodyPr/>
      <a:lstStyle/>
      <a:p>
        <a:r>
          <a:rPr lang="en-US"/>
          <a:t>Finalizing nomination form and finalizing outreach plan. As approaching key decision points, strategy chart can be linked to milestones in zone selection.</a:t>
        </a:r>
      </a:p>
    </p188:txBody>
  </p188:cm>
</p188:cmLst>
</file>

<file path=ppt/comments/modernComment_2E2_580DC029.xml><?xml version="1.0" encoding="utf-8"?>
<p188:cmLst xmlns:a="http://schemas.openxmlformats.org/drawingml/2006/main" xmlns:r="http://schemas.openxmlformats.org/officeDocument/2006/relationships" xmlns:p188="http://schemas.microsoft.com/office/powerpoint/2018/8/main">
  <p188:cm id="{3E1C86D1-4652-413E-BFE2-5C8DD4E03AAE}" authorId="{4956A84A-BB24-E55B-8BC8-7C189ADDDC54}" status="resolved" created="2022-10-25T21:53:31.445" complete="100000">
    <ac:deMkLst xmlns:ac="http://schemas.microsoft.com/office/drawing/2013/main/command">
      <pc:docMk xmlns:pc="http://schemas.microsoft.com/office/powerpoint/2013/main/command"/>
      <pc:sldMk xmlns:pc="http://schemas.microsoft.com/office/powerpoint/2013/main/command" cId="1477296169" sldId="738"/>
      <ac:spMk id="3" creationId="{C1216E61-9290-FF19-891B-5D83AEA3287F}"/>
    </ac:deMkLst>
    <p188:txBody>
      <a:bodyPr/>
      <a:lstStyle/>
      <a:p>
        <a:r>
          <a:rPr lang="en-US"/>
          <a:t>Technical assistance and support DOH can provide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8C302-3094-4278-8412-93D7358C9E8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B1DCD5-B283-4480-B8BB-716824E134EB}">
      <dgm:prSet phldr="0" custT="1"/>
      <dgm:spPr/>
      <dgm:t>
        <a:bodyPr/>
        <a:lstStyle/>
        <a:p>
          <a:pPr algn="l" rtl="0">
            <a:lnSpc>
              <a:spcPct val="90000"/>
            </a:lnSpc>
          </a:pPr>
          <a:r>
            <a:rPr lang="en-US" sz="1800" b="0">
              <a:latin typeface="Calibri"/>
              <a:cs typeface="Calibri"/>
            </a:rPr>
            <a:t>Awareness of the upcoming in-person CAC meeting and what to expect.</a:t>
          </a:r>
        </a:p>
      </dgm:t>
    </dgm:pt>
    <dgm:pt modelId="{CCB9CB68-F28A-4F94-8146-AF5A13B40763}" type="parTrans" cxnId="{6749D141-FAFE-48AF-9FA5-064587CA4679}">
      <dgm:prSet/>
      <dgm:spPr/>
      <dgm:t>
        <a:bodyPr/>
        <a:lstStyle/>
        <a:p>
          <a:endParaRPr lang="en-US" sz="2000"/>
        </a:p>
      </dgm:t>
    </dgm:pt>
    <dgm:pt modelId="{6E965332-54BE-402A-B5EE-7B5334CD1BAD}" type="sibTrans" cxnId="{6749D141-FAFE-48AF-9FA5-064587CA4679}">
      <dgm:prSet/>
      <dgm:spPr/>
      <dgm:t>
        <a:bodyPr/>
        <a:lstStyle/>
        <a:p>
          <a:endParaRPr lang="en-US" sz="2000"/>
        </a:p>
      </dgm:t>
    </dgm:pt>
    <dgm:pt modelId="{972C3315-72E1-4D5C-8D4F-A88BF7156DC7}">
      <dgm:prSet phldr="0" custT="1"/>
      <dgm:spPr/>
      <dgm:t>
        <a:bodyPr/>
        <a:lstStyle/>
        <a:p>
          <a:pPr algn="l" rtl="0">
            <a:lnSpc>
              <a:spcPct val="90000"/>
            </a:lnSpc>
          </a:pPr>
          <a:r>
            <a:rPr lang="en-US" sz="1800" b="0">
              <a:latin typeface="Calibri"/>
              <a:cs typeface="Calibri"/>
            </a:rPr>
            <a:t>Shared understanding around what decisions have been made so far and what is upcoming.</a:t>
          </a:r>
        </a:p>
      </dgm:t>
    </dgm:pt>
    <dgm:pt modelId="{4715CA70-8153-4743-9886-5DDD39611831}" type="parTrans" cxnId="{1D5E3AAE-8987-4B3F-B16D-8C9798E741C4}">
      <dgm:prSet/>
      <dgm:spPr/>
      <dgm:t>
        <a:bodyPr/>
        <a:lstStyle/>
        <a:p>
          <a:endParaRPr lang="en-US" sz="2000"/>
        </a:p>
      </dgm:t>
    </dgm:pt>
    <dgm:pt modelId="{6A8F1EA8-D439-47BA-A169-7BCB365399C9}" type="sibTrans" cxnId="{1D5E3AAE-8987-4B3F-B16D-8C9798E741C4}">
      <dgm:prSet/>
      <dgm:spPr/>
      <dgm:t>
        <a:bodyPr/>
        <a:lstStyle/>
        <a:p>
          <a:endParaRPr lang="en-US" sz="2000"/>
        </a:p>
      </dgm:t>
    </dgm:pt>
    <dgm:pt modelId="{4CD59FE3-B74E-4F3A-8091-4B441D9654A9}">
      <dgm:prSet phldr="0" custT="1"/>
      <dgm:spPr/>
      <dgm:t>
        <a:bodyPr/>
        <a:lstStyle/>
        <a:p>
          <a:pPr algn="l" rtl="0">
            <a:lnSpc>
              <a:spcPct val="90000"/>
            </a:lnSpc>
          </a:pPr>
          <a:r>
            <a:rPr lang="en-US" sz="1800" b="0"/>
            <a:t>Determine how communities most impacted by inequity will be identified.</a:t>
          </a:r>
        </a:p>
      </dgm:t>
    </dgm:pt>
    <dgm:pt modelId="{E445D0D7-0D8E-4834-AA50-FCD2710E5194}" type="parTrans" cxnId="{D020780A-6DEC-46DC-B4DB-27588880F32F}">
      <dgm:prSet/>
      <dgm:spPr/>
      <dgm:t>
        <a:bodyPr/>
        <a:lstStyle/>
        <a:p>
          <a:endParaRPr lang="en-US" sz="2000"/>
        </a:p>
      </dgm:t>
    </dgm:pt>
    <dgm:pt modelId="{407B15BF-79C0-491E-9675-6A9D53E0B92E}" type="sibTrans" cxnId="{D020780A-6DEC-46DC-B4DB-27588880F32F}">
      <dgm:prSet/>
      <dgm:spPr/>
      <dgm:t>
        <a:bodyPr/>
        <a:lstStyle/>
        <a:p>
          <a:endParaRPr lang="en-US" sz="2000"/>
        </a:p>
      </dgm:t>
    </dgm:pt>
    <dgm:pt modelId="{72A49137-3EBA-4DB9-A2E2-784A6BC57D20}">
      <dgm:prSet phldr="0" custT="1"/>
      <dgm:spPr/>
      <dgm:t>
        <a:bodyPr/>
        <a:lstStyle/>
        <a:p>
          <a:pPr algn="l" rtl="0">
            <a:lnSpc>
              <a:spcPct val="90000"/>
            </a:lnSpc>
          </a:pPr>
          <a:r>
            <a:rPr lang="en-US" sz="1800" b="0"/>
            <a:t>Contribute to the development of a decision-making tool for zone selection.</a:t>
          </a:r>
        </a:p>
      </dgm:t>
    </dgm:pt>
    <dgm:pt modelId="{C3982432-C857-413C-8483-526705F58B21}" type="parTrans" cxnId="{A8DAFB36-6C95-4A7A-8E43-E70D24BF9EB0}">
      <dgm:prSet/>
      <dgm:spPr/>
      <dgm:t>
        <a:bodyPr/>
        <a:lstStyle/>
        <a:p>
          <a:endParaRPr lang="en-US"/>
        </a:p>
      </dgm:t>
    </dgm:pt>
    <dgm:pt modelId="{73C80D4E-EFE5-44B4-849C-BF8B569058AF}" type="sibTrans" cxnId="{A8DAFB36-6C95-4A7A-8E43-E70D24BF9EB0}">
      <dgm:prSet/>
      <dgm:spPr/>
      <dgm:t>
        <a:bodyPr/>
        <a:lstStyle/>
        <a:p>
          <a:endParaRPr lang="en-US"/>
        </a:p>
      </dgm:t>
    </dgm:pt>
    <dgm:pt modelId="{8F880366-BD39-41F3-A601-F72285B53441}" type="pres">
      <dgm:prSet presAssocID="{A7F8C302-3094-4278-8412-93D7358C9E80}" presName="linear" presStyleCnt="0">
        <dgm:presLayoutVars>
          <dgm:dir/>
          <dgm:animLvl val="lvl"/>
          <dgm:resizeHandles val="exact"/>
        </dgm:presLayoutVars>
      </dgm:prSet>
      <dgm:spPr/>
    </dgm:pt>
    <dgm:pt modelId="{1ED7AD05-0C61-41E1-BE8B-83E77DFD8062}" type="pres">
      <dgm:prSet presAssocID="{24B1DCD5-B283-4480-B8BB-716824E134EB}" presName="parentLin" presStyleCnt="0"/>
      <dgm:spPr/>
    </dgm:pt>
    <dgm:pt modelId="{AA5DA643-24E3-483B-8807-3434DFD8E1AA}" type="pres">
      <dgm:prSet presAssocID="{24B1DCD5-B283-4480-B8BB-716824E134EB}" presName="parentLeftMargin" presStyleLbl="node1" presStyleIdx="0" presStyleCnt="4"/>
      <dgm:spPr/>
    </dgm:pt>
    <dgm:pt modelId="{B44321C7-6B30-4EE9-A57E-DA8BC2D9CC93}" type="pres">
      <dgm:prSet presAssocID="{24B1DCD5-B283-4480-B8BB-716824E134EB}" presName="parentText" presStyleLbl="node1" presStyleIdx="0" presStyleCnt="4">
        <dgm:presLayoutVars>
          <dgm:chMax val="0"/>
          <dgm:bulletEnabled val="1"/>
        </dgm:presLayoutVars>
      </dgm:prSet>
      <dgm:spPr/>
    </dgm:pt>
    <dgm:pt modelId="{6D9258B1-445B-4342-8B41-80545EFAB0AE}" type="pres">
      <dgm:prSet presAssocID="{24B1DCD5-B283-4480-B8BB-716824E134EB}" presName="negativeSpace" presStyleCnt="0"/>
      <dgm:spPr/>
    </dgm:pt>
    <dgm:pt modelId="{7D66B7F3-E225-4AD2-9E5C-B1D536D237EA}" type="pres">
      <dgm:prSet presAssocID="{24B1DCD5-B283-4480-B8BB-716824E134EB}" presName="childText" presStyleLbl="conFgAcc1" presStyleIdx="0" presStyleCnt="4">
        <dgm:presLayoutVars>
          <dgm:bulletEnabled val="1"/>
        </dgm:presLayoutVars>
      </dgm:prSet>
      <dgm:spPr/>
    </dgm:pt>
    <dgm:pt modelId="{B1EA2DE5-D1D4-4DA2-9A1E-5166312DA113}" type="pres">
      <dgm:prSet presAssocID="{6E965332-54BE-402A-B5EE-7B5334CD1BAD}" presName="spaceBetweenRectangles" presStyleCnt="0"/>
      <dgm:spPr/>
    </dgm:pt>
    <dgm:pt modelId="{A11E39CB-098D-4646-B976-255964B24BCE}" type="pres">
      <dgm:prSet presAssocID="{972C3315-72E1-4D5C-8D4F-A88BF7156DC7}" presName="parentLin" presStyleCnt="0"/>
      <dgm:spPr/>
    </dgm:pt>
    <dgm:pt modelId="{56A5EDEE-0830-44C7-BE87-1E8986809FF5}" type="pres">
      <dgm:prSet presAssocID="{972C3315-72E1-4D5C-8D4F-A88BF7156DC7}" presName="parentLeftMargin" presStyleLbl="node1" presStyleIdx="0" presStyleCnt="4"/>
      <dgm:spPr/>
    </dgm:pt>
    <dgm:pt modelId="{A6E5C8FA-E4F7-475A-A79F-24AEF6F15259}" type="pres">
      <dgm:prSet presAssocID="{972C3315-72E1-4D5C-8D4F-A88BF7156DC7}" presName="parentText" presStyleLbl="node1" presStyleIdx="1" presStyleCnt="4">
        <dgm:presLayoutVars>
          <dgm:chMax val="0"/>
          <dgm:bulletEnabled val="1"/>
        </dgm:presLayoutVars>
      </dgm:prSet>
      <dgm:spPr/>
    </dgm:pt>
    <dgm:pt modelId="{96886FFF-9D75-4361-AC9D-08ED1F324CDD}" type="pres">
      <dgm:prSet presAssocID="{972C3315-72E1-4D5C-8D4F-A88BF7156DC7}" presName="negativeSpace" presStyleCnt="0"/>
      <dgm:spPr/>
    </dgm:pt>
    <dgm:pt modelId="{24E1DB30-1CC1-4478-A7E5-02F3494261ED}" type="pres">
      <dgm:prSet presAssocID="{972C3315-72E1-4D5C-8D4F-A88BF7156DC7}" presName="childText" presStyleLbl="conFgAcc1" presStyleIdx="1" presStyleCnt="4">
        <dgm:presLayoutVars>
          <dgm:bulletEnabled val="1"/>
        </dgm:presLayoutVars>
      </dgm:prSet>
      <dgm:spPr/>
    </dgm:pt>
    <dgm:pt modelId="{57264CD3-01E4-4B46-BDFD-11366DB5B612}" type="pres">
      <dgm:prSet presAssocID="{6A8F1EA8-D439-47BA-A169-7BCB365399C9}" presName="spaceBetweenRectangles" presStyleCnt="0"/>
      <dgm:spPr/>
    </dgm:pt>
    <dgm:pt modelId="{E62EF5C9-5749-4134-BF4C-9123E515B1A9}" type="pres">
      <dgm:prSet presAssocID="{4CD59FE3-B74E-4F3A-8091-4B441D9654A9}" presName="parentLin" presStyleCnt="0"/>
      <dgm:spPr/>
    </dgm:pt>
    <dgm:pt modelId="{9DE3992B-2B4F-4DED-82C2-4D48EFDEA852}" type="pres">
      <dgm:prSet presAssocID="{4CD59FE3-B74E-4F3A-8091-4B441D9654A9}" presName="parentLeftMargin" presStyleLbl="node1" presStyleIdx="1" presStyleCnt="4"/>
      <dgm:spPr/>
    </dgm:pt>
    <dgm:pt modelId="{F9B6AD1E-F593-45A4-A718-75D301A2A149}" type="pres">
      <dgm:prSet presAssocID="{4CD59FE3-B74E-4F3A-8091-4B441D9654A9}" presName="parentText" presStyleLbl="node1" presStyleIdx="2" presStyleCnt="4">
        <dgm:presLayoutVars>
          <dgm:chMax val="0"/>
          <dgm:bulletEnabled val="1"/>
        </dgm:presLayoutVars>
      </dgm:prSet>
      <dgm:spPr/>
    </dgm:pt>
    <dgm:pt modelId="{1A8E23BF-2897-4020-9E3C-3FB1F8396833}" type="pres">
      <dgm:prSet presAssocID="{4CD59FE3-B74E-4F3A-8091-4B441D9654A9}" presName="negativeSpace" presStyleCnt="0"/>
      <dgm:spPr/>
    </dgm:pt>
    <dgm:pt modelId="{29AA5ADD-5DD4-473F-8A8C-4EB7DD46ABE3}" type="pres">
      <dgm:prSet presAssocID="{4CD59FE3-B74E-4F3A-8091-4B441D9654A9}" presName="childText" presStyleLbl="conFgAcc1" presStyleIdx="2" presStyleCnt="4">
        <dgm:presLayoutVars>
          <dgm:bulletEnabled val="1"/>
        </dgm:presLayoutVars>
      </dgm:prSet>
      <dgm:spPr/>
    </dgm:pt>
    <dgm:pt modelId="{AFAD91EA-578C-4CA4-ABF6-BEE2864F292C}" type="pres">
      <dgm:prSet presAssocID="{407B15BF-79C0-491E-9675-6A9D53E0B92E}" presName="spaceBetweenRectangles" presStyleCnt="0"/>
      <dgm:spPr/>
    </dgm:pt>
    <dgm:pt modelId="{6CBFCFA9-0D7A-443D-8C0B-0E1B815EE23D}" type="pres">
      <dgm:prSet presAssocID="{72A49137-3EBA-4DB9-A2E2-784A6BC57D20}" presName="parentLin" presStyleCnt="0"/>
      <dgm:spPr/>
    </dgm:pt>
    <dgm:pt modelId="{C2C13746-50DE-4BC3-A1F4-93D626FAD55D}" type="pres">
      <dgm:prSet presAssocID="{72A49137-3EBA-4DB9-A2E2-784A6BC57D20}" presName="parentLeftMargin" presStyleLbl="node1" presStyleIdx="2" presStyleCnt="4"/>
      <dgm:spPr/>
    </dgm:pt>
    <dgm:pt modelId="{39B7AD56-CFEA-46A5-A92F-88D2CAFC8601}" type="pres">
      <dgm:prSet presAssocID="{72A49137-3EBA-4DB9-A2E2-784A6BC57D20}" presName="parentText" presStyleLbl="node1" presStyleIdx="3" presStyleCnt="4">
        <dgm:presLayoutVars>
          <dgm:chMax val="0"/>
          <dgm:bulletEnabled val="1"/>
        </dgm:presLayoutVars>
      </dgm:prSet>
      <dgm:spPr/>
    </dgm:pt>
    <dgm:pt modelId="{08B7D5BB-3C27-4E5A-A39D-1C73015B6856}" type="pres">
      <dgm:prSet presAssocID="{72A49137-3EBA-4DB9-A2E2-784A6BC57D20}" presName="negativeSpace" presStyleCnt="0"/>
      <dgm:spPr/>
    </dgm:pt>
    <dgm:pt modelId="{789832D5-7464-4FDE-914F-A95DFE614BF2}" type="pres">
      <dgm:prSet presAssocID="{72A49137-3EBA-4DB9-A2E2-784A6BC57D20}" presName="childText" presStyleLbl="conFgAcc1" presStyleIdx="3" presStyleCnt="4">
        <dgm:presLayoutVars>
          <dgm:bulletEnabled val="1"/>
        </dgm:presLayoutVars>
      </dgm:prSet>
      <dgm:spPr/>
    </dgm:pt>
  </dgm:ptLst>
  <dgm:cxnLst>
    <dgm:cxn modelId="{D020780A-6DEC-46DC-B4DB-27588880F32F}" srcId="{A7F8C302-3094-4278-8412-93D7358C9E80}" destId="{4CD59FE3-B74E-4F3A-8091-4B441D9654A9}" srcOrd="2" destOrd="0" parTransId="{E445D0D7-0D8E-4834-AA50-FCD2710E5194}" sibTransId="{407B15BF-79C0-491E-9675-6A9D53E0B92E}"/>
    <dgm:cxn modelId="{17572D14-80A2-4EF5-A8BD-0FB44A602E04}" type="presOf" srcId="{72A49137-3EBA-4DB9-A2E2-784A6BC57D20}" destId="{39B7AD56-CFEA-46A5-A92F-88D2CAFC8601}" srcOrd="1" destOrd="0" presId="urn:microsoft.com/office/officeart/2005/8/layout/list1"/>
    <dgm:cxn modelId="{A8DAFB36-6C95-4A7A-8E43-E70D24BF9EB0}" srcId="{A7F8C302-3094-4278-8412-93D7358C9E80}" destId="{72A49137-3EBA-4DB9-A2E2-784A6BC57D20}" srcOrd="3" destOrd="0" parTransId="{C3982432-C857-413C-8483-526705F58B21}" sibTransId="{73C80D4E-EFE5-44B4-849C-BF8B569058AF}"/>
    <dgm:cxn modelId="{F3A39A61-F578-4A5A-BF19-0589631DDCA9}" type="presOf" srcId="{24B1DCD5-B283-4480-B8BB-716824E134EB}" destId="{B44321C7-6B30-4EE9-A57E-DA8BC2D9CC93}" srcOrd="1" destOrd="0" presId="urn:microsoft.com/office/officeart/2005/8/layout/list1"/>
    <dgm:cxn modelId="{6749D141-FAFE-48AF-9FA5-064587CA4679}" srcId="{A7F8C302-3094-4278-8412-93D7358C9E80}" destId="{24B1DCD5-B283-4480-B8BB-716824E134EB}" srcOrd="0" destOrd="0" parTransId="{CCB9CB68-F28A-4F94-8146-AF5A13B40763}" sibTransId="{6E965332-54BE-402A-B5EE-7B5334CD1BAD}"/>
    <dgm:cxn modelId="{F8DF8672-EACB-47F9-B21E-0E02074CF073}" type="presOf" srcId="{A7F8C302-3094-4278-8412-93D7358C9E80}" destId="{8F880366-BD39-41F3-A601-F72285B53441}" srcOrd="0" destOrd="0" presId="urn:microsoft.com/office/officeart/2005/8/layout/list1"/>
    <dgm:cxn modelId="{ED073694-22FB-4BEC-B83A-EDB5BC5B9E7A}" type="presOf" srcId="{972C3315-72E1-4D5C-8D4F-A88BF7156DC7}" destId="{56A5EDEE-0830-44C7-BE87-1E8986809FF5}" srcOrd="0" destOrd="0" presId="urn:microsoft.com/office/officeart/2005/8/layout/list1"/>
    <dgm:cxn modelId="{1D5E3AAE-8987-4B3F-B16D-8C9798E741C4}" srcId="{A7F8C302-3094-4278-8412-93D7358C9E80}" destId="{972C3315-72E1-4D5C-8D4F-A88BF7156DC7}" srcOrd="1" destOrd="0" parTransId="{4715CA70-8153-4743-9886-5DDD39611831}" sibTransId="{6A8F1EA8-D439-47BA-A169-7BCB365399C9}"/>
    <dgm:cxn modelId="{32111CD6-D0F8-4F3B-99F0-65ED50DD22AB}" type="presOf" srcId="{4CD59FE3-B74E-4F3A-8091-4B441D9654A9}" destId="{9DE3992B-2B4F-4DED-82C2-4D48EFDEA852}" srcOrd="0" destOrd="0" presId="urn:microsoft.com/office/officeart/2005/8/layout/list1"/>
    <dgm:cxn modelId="{D1F4CAEF-A565-4602-BBA3-55AFD2006A8E}" type="presOf" srcId="{4CD59FE3-B74E-4F3A-8091-4B441D9654A9}" destId="{F9B6AD1E-F593-45A4-A718-75D301A2A149}" srcOrd="1" destOrd="0" presId="urn:microsoft.com/office/officeart/2005/8/layout/list1"/>
    <dgm:cxn modelId="{E799C5F1-7BC3-4B95-A07C-4835BE3ADFEC}" type="presOf" srcId="{72A49137-3EBA-4DB9-A2E2-784A6BC57D20}" destId="{C2C13746-50DE-4BC3-A1F4-93D626FAD55D}" srcOrd="0" destOrd="0" presId="urn:microsoft.com/office/officeart/2005/8/layout/list1"/>
    <dgm:cxn modelId="{951786FC-BBED-4D99-9568-E733C12570C7}" type="presOf" srcId="{972C3315-72E1-4D5C-8D4F-A88BF7156DC7}" destId="{A6E5C8FA-E4F7-475A-A79F-24AEF6F15259}" srcOrd="1" destOrd="0" presId="urn:microsoft.com/office/officeart/2005/8/layout/list1"/>
    <dgm:cxn modelId="{FC634EFE-22EA-4006-9D68-5EC418C2991B}" type="presOf" srcId="{24B1DCD5-B283-4480-B8BB-716824E134EB}" destId="{AA5DA643-24E3-483B-8807-3434DFD8E1AA}" srcOrd="0" destOrd="0" presId="urn:microsoft.com/office/officeart/2005/8/layout/list1"/>
    <dgm:cxn modelId="{6F7E3002-F0C7-49E5-8C05-0304B643FF8D}" type="presParOf" srcId="{8F880366-BD39-41F3-A601-F72285B53441}" destId="{1ED7AD05-0C61-41E1-BE8B-83E77DFD8062}" srcOrd="0" destOrd="0" presId="urn:microsoft.com/office/officeart/2005/8/layout/list1"/>
    <dgm:cxn modelId="{B575A292-9462-4850-B5F8-F45C65FE59E7}" type="presParOf" srcId="{1ED7AD05-0C61-41E1-BE8B-83E77DFD8062}" destId="{AA5DA643-24E3-483B-8807-3434DFD8E1AA}" srcOrd="0" destOrd="0" presId="urn:microsoft.com/office/officeart/2005/8/layout/list1"/>
    <dgm:cxn modelId="{1DFDDBBD-84E2-4E1A-AE6C-DF0CF78CBBEE}" type="presParOf" srcId="{1ED7AD05-0C61-41E1-BE8B-83E77DFD8062}" destId="{B44321C7-6B30-4EE9-A57E-DA8BC2D9CC93}" srcOrd="1" destOrd="0" presId="urn:microsoft.com/office/officeart/2005/8/layout/list1"/>
    <dgm:cxn modelId="{2BFC7568-EF45-4F41-83FD-0C8C9E8B0A6C}" type="presParOf" srcId="{8F880366-BD39-41F3-A601-F72285B53441}" destId="{6D9258B1-445B-4342-8B41-80545EFAB0AE}" srcOrd="1" destOrd="0" presId="urn:microsoft.com/office/officeart/2005/8/layout/list1"/>
    <dgm:cxn modelId="{47717774-B9EC-46C1-AA18-58C4C00A1491}" type="presParOf" srcId="{8F880366-BD39-41F3-A601-F72285B53441}" destId="{7D66B7F3-E225-4AD2-9E5C-B1D536D237EA}" srcOrd="2" destOrd="0" presId="urn:microsoft.com/office/officeart/2005/8/layout/list1"/>
    <dgm:cxn modelId="{0A2C5FDD-63D8-4A1F-9A08-2A865C81501C}" type="presParOf" srcId="{8F880366-BD39-41F3-A601-F72285B53441}" destId="{B1EA2DE5-D1D4-4DA2-9A1E-5166312DA113}" srcOrd="3" destOrd="0" presId="urn:microsoft.com/office/officeart/2005/8/layout/list1"/>
    <dgm:cxn modelId="{812CC9D9-A682-4F7D-88D5-8F6E25437888}" type="presParOf" srcId="{8F880366-BD39-41F3-A601-F72285B53441}" destId="{A11E39CB-098D-4646-B976-255964B24BCE}" srcOrd="4" destOrd="0" presId="urn:microsoft.com/office/officeart/2005/8/layout/list1"/>
    <dgm:cxn modelId="{D5BE4231-AED3-46D0-B592-BBB5E17FBA6E}" type="presParOf" srcId="{A11E39CB-098D-4646-B976-255964B24BCE}" destId="{56A5EDEE-0830-44C7-BE87-1E8986809FF5}" srcOrd="0" destOrd="0" presId="urn:microsoft.com/office/officeart/2005/8/layout/list1"/>
    <dgm:cxn modelId="{86A2ABA2-848D-4872-91DB-89A6920F53F4}" type="presParOf" srcId="{A11E39CB-098D-4646-B976-255964B24BCE}" destId="{A6E5C8FA-E4F7-475A-A79F-24AEF6F15259}" srcOrd="1" destOrd="0" presId="urn:microsoft.com/office/officeart/2005/8/layout/list1"/>
    <dgm:cxn modelId="{8F275D9B-B977-48F0-854B-E8BB69CC3AC9}" type="presParOf" srcId="{8F880366-BD39-41F3-A601-F72285B53441}" destId="{96886FFF-9D75-4361-AC9D-08ED1F324CDD}" srcOrd="5" destOrd="0" presId="urn:microsoft.com/office/officeart/2005/8/layout/list1"/>
    <dgm:cxn modelId="{768F13BF-2245-4A5A-AB8A-ED146C95F69F}" type="presParOf" srcId="{8F880366-BD39-41F3-A601-F72285B53441}" destId="{24E1DB30-1CC1-4478-A7E5-02F3494261ED}" srcOrd="6" destOrd="0" presId="urn:microsoft.com/office/officeart/2005/8/layout/list1"/>
    <dgm:cxn modelId="{D7BEABAF-73ED-416E-B76B-F514C9C83608}" type="presParOf" srcId="{8F880366-BD39-41F3-A601-F72285B53441}" destId="{57264CD3-01E4-4B46-BDFD-11366DB5B612}" srcOrd="7" destOrd="0" presId="urn:microsoft.com/office/officeart/2005/8/layout/list1"/>
    <dgm:cxn modelId="{C5FCE5C4-4BE4-4633-8FAC-954B2E1CBA18}" type="presParOf" srcId="{8F880366-BD39-41F3-A601-F72285B53441}" destId="{E62EF5C9-5749-4134-BF4C-9123E515B1A9}" srcOrd="8" destOrd="0" presId="urn:microsoft.com/office/officeart/2005/8/layout/list1"/>
    <dgm:cxn modelId="{88B5F168-B82A-4D8E-890B-4BB169D79C53}" type="presParOf" srcId="{E62EF5C9-5749-4134-BF4C-9123E515B1A9}" destId="{9DE3992B-2B4F-4DED-82C2-4D48EFDEA852}" srcOrd="0" destOrd="0" presId="urn:microsoft.com/office/officeart/2005/8/layout/list1"/>
    <dgm:cxn modelId="{871919E0-438E-4241-B869-249C6A79A48A}" type="presParOf" srcId="{E62EF5C9-5749-4134-BF4C-9123E515B1A9}" destId="{F9B6AD1E-F593-45A4-A718-75D301A2A149}" srcOrd="1" destOrd="0" presId="urn:microsoft.com/office/officeart/2005/8/layout/list1"/>
    <dgm:cxn modelId="{1D5A3F4C-F55B-442B-B811-5EB406B5C525}" type="presParOf" srcId="{8F880366-BD39-41F3-A601-F72285B53441}" destId="{1A8E23BF-2897-4020-9E3C-3FB1F8396833}" srcOrd="9" destOrd="0" presId="urn:microsoft.com/office/officeart/2005/8/layout/list1"/>
    <dgm:cxn modelId="{8D4AD7A5-0091-45F4-994D-8E583EE0F025}" type="presParOf" srcId="{8F880366-BD39-41F3-A601-F72285B53441}" destId="{29AA5ADD-5DD4-473F-8A8C-4EB7DD46ABE3}" srcOrd="10" destOrd="0" presId="urn:microsoft.com/office/officeart/2005/8/layout/list1"/>
    <dgm:cxn modelId="{448FF9A0-B773-4DFA-BB3C-7DA8EF8CFEB0}" type="presParOf" srcId="{8F880366-BD39-41F3-A601-F72285B53441}" destId="{AFAD91EA-578C-4CA4-ABF6-BEE2864F292C}" srcOrd="11" destOrd="0" presId="urn:microsoft.com/office/officeart/2005/8/layout/list1"/>
    <dgm:cxn modelId="{31A1F05F-9A64-4F80-8BAF-624D58E77E28}" type="presParOf" srcId="{8F880366-BD39-41F3-A601-F72285B53441}" destId="{6CBFCFA9-0D7A-443D-8C0B-0E1B815EE23D}" srcOrd="12" destOrd="0" presId="urn:microsoft.com/office/officeart/2005/8/layout/list1"/>
    <dgm:cxn modelId="{E2391157-AA28-4711-802F-8BAF9DDF5DEE}" type="presParOf" srcId="{6CBFCFA9-0D7A-443D-8C0B-0E1B815EE23D}" destId="{C2C13746-50DE-4BC3-A1F4-93D626FAD55D}" srcOrd="0" destOrd="0" presId="urn:microsoft.com/office/officeart/2005/8/layout/list1"/>
    <dgm:cxn modelId="{54320202-BC35-4813-951B-D352FC91C83E}" type="presParOf" srcId="{6CBFCFA9-0D7A-443D-8C0B-0E1B815EE23D}" destId="{39B7AD56-CFEA-46A5-A92F-88D2CAFC8601}" srcOrd="1" destOrd="0" presId="urn:microsoft.com/office/officeart/2005/8/layout/list1"/>
    <dgm:cxn modelId="{57F24C8F-5514-454E-8D44-7ED992F2364A}" type="presParOf" srcId="{8F880366-BD39-41F3-A601-F72285B53441}" destId="{08B7D5BB-3C27-4E5A-A39D-1C73015B6856}" srcOrd="13" destOrd="0" presId="urn:microsoft.com/office/officeart/2005/8/layout/list1"/>
    <dgm:cxn modelId="{03D732F2-2CA6-4C9F-B284-608BB0AF6F29}" type="presParOf" srcId="{8F880366-BD39-41F3-A601-F72285B53441}" destId="{789832D5-7464-4FDE-914F-A95DFE614BF2}"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7C1C1D-25F7-4E1B-AD5C-964B272042F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30A76A5-2ECE-4662-9066-D712B04FACBF}">
      <dgm:prSet phldrT="[Text]" custT="1"/>
      <dgm:spPr/>
      <dgm:t>
        <a:bodyPr/>
        <a:lstStyle/>
        <a:p>
          <a:r>
            <a:rPr lang="en-US" sz="4800"/>
            <a:t>WHO</a:t>
          </a:r>
          <a:endParaRPr lang="en-US" sz="6100"/>
        </a:p>
      </dgm:t>
    </dgm:pt>
    <dgm:pt modelId="{E2A2950B-CC80-43BF-8E81-6D460A8D2673}" type="parTrans" cxnId="{8043FBB0-1D60-4F85-8AC9-78DC4365755A}">
      <dgm:prSet/>
      <dgm:spPr/>
      <dgm:t>
        <a:bodyPr/>
        <a:lstStyle/>
        <a:p>
          <a:endParaRPr lang="en-US"/>
        </a:p>
      </dgm:t>
    </dgm:pt>
    <dgm:pt modelId="{EC3996C7-8367-4C3D-BF69-FCA85100AC20}" type="sibTrans" cxnId="{8043FBB0-1D60-4F85-8AC9-78DC4365755A}">
      <dgm:prSet/>
      <dgm:spPr/>
      <dgm:t>
        <a:bodyPr/>
        <a:lstStyle/>
        <a:p>
          <a:endParaRPr lang="en-US"/>
        </a:p>
      </dgm:t>
    </dgm:pt>
    <dgm:pt modelId="{53322112-CE7C-4782-ABFE-776BC59477E3}">
      <dgm:prSet phldrT="[Text]"/>
      <dgm:spPr/>
      <dgm:t>
        <a:bodyPr/>
        <a:lstStyle/>
        <a:p>
          <a:pPr rtl="0"/>
          <a:r>
            <a:rPr lang="en-US">
              <a:latin typeface="+mj-lt"/>
            </a:rPr>
            <a:t>There were 10 participants from across the state</a:t>
          </a:r>
        </a:p>
      </dgm:t>
    </dgm:pt>
    <dgm:pt modelId="{8CDB984F-775F-419A-9A01-33F9DD71C172}" type="parTrans" cxnId="{97C3105A-545B-4FC0-AB5C-534D6481D72A}">
      <dgm:prSet/>
      <dgm:spPr/>
      <dgm:t>
        <a:bodyPr/>
        <a:lstStyle/>
        <a:p>
          <a:endParaRPr lang="en-US"/>
        </a:p>
      </dgm:t>
    </dgm:pt>
    <dgm:pt modelId="{090C8A0C-31B0-47BF-A0B4-BA461012CF99}" type="sibTrans" cxnId="{97C3105A-545B-4FC0-AB5C-534D6481D72A}">
      <dgm:prSet/>
      <dgm:spPr/>
      <dgm:t>
        <a:bodyPr/>
        <a:lstStyle/>
        <a:p>
          <a:endParaRPr lang="en-US"/>
        </a:p>
      </dgm:t>
    </dgm:pt>
    <dgm:pt modelId="{5FBADE3C-8B05-4675-B6C4-CB195482DF05}">
      <dgm:prSet phldrT="[Text]"/>
      <dgm:spPr/>
      <dgm:t>
        <a:bodyPr/>
        <a:lstStyle/>
        <a:p>
          <a:pPr rtl="0"/>
          <a:r>
            <a:rPr lang="en-US">
              <a:latin typeface="+mj-lt"/>
            </a:rPr>
            <a:t>Including 3 new CW members</a:t>
          </a:r>
        </a:p>
      </dgm:t>
    </dgm:pt>
    <dgm:pt modelId="{9AECD83B-E01B-48DE-81AF-58107E1C038E}" type="parTrans" cxnId="{0604FC15-A359-41DD-AD3B-AC98B226C216}">
      <dgm:prSet/>
      <dgm:spPr/>
      <dgm:t>
        <a:bodyPr/>
        <a:lstStyle/>
        <a:p>
          <a:endParaRPr lang="en-US"/>
        </a:p>
      </dgm:t>
    </dgm:pt>
    <dgm:pt modelId="{2A4682B3-FC59-452C-91FC-0C9106F4D98E}" type="sibTrans" cxnId="{0604FC15-A359-41DD-AD3B-AC98B226C216}">
      <dgm:prSet/>
      <dgm:spPr/>
      <dgm:t>
        <a:bodyPr/>
        <a:lstStyle/>
        <a:p>
          <a:endParaRPr lang="en-US"/>
        </a:p>
      </dgm:t>
    </dgm:pt>
    <dgm:pt modelId="{854B8147-6856-43D1-95B4-15AD64C5567D}">
      <dgm:prSet phldrT="[Text]" custT="1"/>
      <dgm:spPr/>
      <dgm:t>
        <a:bodyPr/>
        <a:lstStyle/>
        <a:p>
          <a:r>
            <a:rPr lang="en-US" sz="4800"/>
            <a:t>WHAT</a:t>
          </a:r>
        </a:p>
      </dgm:t>
    </dgm:pt>
    <dgm:pt modelId="{8A667C95-7005-4E83-8A8F-08AFFB40E278}" type="parTrans" cxnId="{DB273D50-E11D-463E-8A25-7350403037B3}">
      <dgm:prSet/>
      <dgm:spPr/>
      <dgm:t>
        <a:bodyPr/>
        <a:lstStyle/>
        <a:p>
          <a:endParaRPr lang="en-US"/>
        </a:p>
      </dgm:t>
    </dgm:pt>
    <dgm:pt modelId="{ADF75CC5-D908-4931-8C60-4D5C9E7AE259}" type="sibTrans" cxnId="{DB273D50-E11D-463E-8A25-7350403037B3}">
      <dgm:prSet/>
      <dgm:spPr/>
      <dgm:t>
        <a:bodyPr/>
        <a:lstStyle/>
        <a:p>
          <a:endParaRPr lang="en-US"/>
        </a:p>
      </dgm:t>
    </dgm:pt>
    <dgm:pt modelId="{913280BC-CBEC-49D1-A118-74F622F78F48}">
      <dgm:prSet phldrT="[Text]" custT="1"/>
      <dgm:spPr/>
      <dgm:t>
        <a:bodyPr/>
        <a:lstStyle/>
        <a:p>
          <a:r>
            <a:rPr lang="en-US" sz="4800"/>
            <a:t>WHEN</a:t>
          </a:r>
          <a:endParaRPr lang="en-US" sz="6100"/>
        </a:p>
      </dgm:t>
    </dgm:pt>
    <dgm:pt modelId="{434627F7-E96B-4D3E-A33B-6B502B637602}" type="parTrans" cxnId="{F6961680-0DC4-4244-9D43-FF5448FBAAB4}">
      <dgm:prSet/>
      <dgm:spPr/>
      <dgm:t>
        <a:bodyPr/>
        <a:lstStyle/>
        <a:p>
          <a:endParaRPr lang="en-US"/>
        </a:p>
      </dgm:t>
    </dgm:pt>
    <dgm:pt modelId="{865934CE-9B61-45E9-8DD9-54A21777B983}" type="sibTrans" cxnId="{F6961680-0DC4-4244-9D43-FF5448FBAAB4}">
      <dgm:prSet/>
      <dgm:spPr/>
      <dgm:t>
        <a:bodyPr/>
        <a:lstStyle/>
        <a:p>
          <a:endParaRPr lang="en-US"/>
        </a:p>
      </dgm:t>
    </dgm:pt>
    <dgm:pt modelId="{75ECFAE0-F1F0-4878-8DAE-9182D3FF9D15}">
      <dgm:prSet phldrT="[Text]" phldr="0"/>
      <dgm:spPr/>
      <dgm:t>
        <a:bodyPr/>
        <a:lstStyle/>
        <a:p>
          <a:pPr rtl="0"/>
          <a:r>
            <a:rPr lang="en-US">
              <a:latin typeface="Calibri Light" panose="020F0302020204030204"/>
            </a:rPr>
            <a:t>Meetings take place on the 2nd Thursday of each month</a:t>
          </a:r>
          <a:endParaRPr lang="en-US"/>
        </a:p>
      </dgm:t>
    </dgm:pt>
    <dgm:pt modelId="{76783EC9-1B6B-4EC7-A70B-6DDE280C42A5}" type="parTrans" cxnId="{A478F6D0-E03F-4FD4-9E5C-628D1A2B6A07}">
      <dgm:prSet/>
      <dgm:spPr/>
      <dgm:t>
        <a:bodyPr/>
        <a:lstStyle/>
        <a:p>
          <a:endParaRPr lang="en-US"/>
        </a:p>
      </dgm:t>
    </dgm:pt>
    <dgm:pt modelId="{381762D2-8578-4A20-B121-8F71DFD13D6A}" type="sibTrans" cxnId="{A478F6D0-E03F-4FD4-9E5C-628D1A2B6A07}">
      <dgm:prSet/>
      <dgm:spPr/>
      <dgm:t>
        <a:bodyPr/>
        <a:lstStyle/>
        <a:p>
          <a:endParaRPr lang="en-US"/>
        </a:p>
      </dgm:t>
    </dgm:pt>
    <dgm:pt modelId="{638728E8-FD02-4B8D-962F-ECC684C188B8}">
      <dgm:prSet phldrT="[Text]"/>
      <dgm:spPr/>
      <dgm:t>
        <a:bodyPr/>
        <a:lstStyle/>
        <a:p>
          <a:pPr rtl="0"/>
          <a:r>
            <a:rPr lang="en-US">
              <a:latin typeface="Calibri Light" panose="020F0302020204030204"/>
            </a:rPr>
            <a:t>The next meeting is on Thursday, December 8 from 1-3pm (revisiting time of meetings to increase participation)</a:t>
          </a:r>
          <a:endParaRPr lang="en-US"/>
        </a:p>
      </dgm:t>
    </dgm:pt>
    <dgm:pt modelId="{F27BC71C-C52A-4597-A0C2-15D15D975DBE}" type="parTrans" cxnId="{5689F179-3967-4A5D-A732-CDDDFC9D9FC4}">
      <dgm:prSet/>
      <dgm:spPr/>
      <dgm:t>
        <a:bodyPr/>
        <a:lstStyle/>
        <a:p>
          <a:endParaRPr lang="en-US"/>
        </a:p>
      </dgm:t>
    </dgm:pt>
    <dgm:pt modelId="{F90ADC79-9E89-4DDC-B334-6ADE2AF2944B}" type="sibTrans" cxnId="{5689F179-3967-4A5D-A732-CDDDFC9D9FC4}">
      <dgm:prSet/>
      <dgm:spPr/>
      <dgm:t>
        <a:bodyPr/>
        <a:lstStyle/>
        <a:p>
          <a:endParaRPr lang="en-US"/>
        </a:p>
      </dgm:t>
    </dgm:pt>
    <dgm:pt modelId="{DEBA38CA-769D-49F8-ACD5-E2D51C799D19}">
      <dgm:prSet phldr="0"/>
      <dgm:spPr/>
      <dgm:t>
        <a:bodyPr/>
        <a:lstStyle/>
        <a:p>
          <a:pPr rtl="0"/>
          <a:r>
            <a:rPr lang="en-US">
              <a:latin typeface="Calibri Light" panose="020F0302020204030204"/>
            </a:rPr>
            <a:t>Staff shared results from the evaluation survey and Jamboard activity</a:t>
          </a:r>
          <a:endParaRPr lang="en-US"/>
        </a:p>
      </dgm:t>
    </dgm:pt>
    <dgm:pt modelId="{EA424F76-3641-444C-BEBF-3D62851E0939}" type="parTrans" cxnId="{955FFCEF-CC4B-4FA8-9E3F-277F21034E16}">
      <dgm:prSet/>
      <dgm:spPr/>
      <dgm:t>
        <a:bodyPr/>
        <a:lstStyle/>
        <a:p>
          <a:endParaRPr lang="en-US"/>
        </a:p>
      </dgm:t>
    </dgm:pt>
    <dgm:pt modelId="{8DCC3B21-1F5F-4122-BB96-79078C386605}" type="sibTrans" cxnId="{955FFCEF-CC4B-4FA8-9E3F-277F21034E16}">
      <dgm:prSet/>
      <dgm:spPr/>
      <dgm:t>
        <a:bodyPr/>
        <a:lstStyle/>
        <a:p>
          <a:endParaRPr lang="en-US"/>
        </a:p>
      </dgm:t>
    </dgm:pt>
    <dgm:pt modelId="{5C7113ED-F94E-457C-ACC6-C3347B59D70A}">
      <dgm:prSet phldr="0"/>
      <dgm:spPr/>
      <dgm:t>
        <a:bodyPr/>
        <a:lstStyle/>
        <a:p>
          <a:pPr rtl="0"/>
          <a:r>
            <a:rPr lang="en-US">
              <a:latin typeface="Calibri Light" panose="020F0302020204030204"/>
            </a:rPr>
            <a:t>Orientation for new members from 12:30-1pm</a:t>
          </a:r>
        </a:p>
      </dgm:t>
    </dgm:pt>
    <dgm:pt modelId="{34089EA8-8944-4894-8E8C-2D101FCB2271}" type="parTrans" cxnId="{9FCC898C-6C3E-464E-8B63-E332A68A45DB}">
      <dgm:prSet/>
      <dgm:spPr/>
      <dgm:t>
        <a:bodyPr/>
        <a:lstStyle/>
        <a:p>
          <a:endParaRPr lang="en-US"/>
        </a:p>
      </dgm:t>
    </dgm:pt>
    <dgm:pt modelId="{62E2499B-0EC1-4703-BF37-06E404002280}" type="sibTrans" cxnId="{9FCC898C-6C3E-464E-8B63-E332A68A45DB}">
      <dgm:prSet/>
      <dgm:spPr/>
      <dgm:t>
        <a:bodyPr/>
        <a:lstStyle/>
        <a:p>
          <a:endParaRPr lang="en-US"/>
        </a:p>
      </dgm:t>
    </dgm:pt>
    <dgm:pt modelId="{164135C2-F2F0-4DED-B0D4-8ACE1FE887F6}">
      <dgm:prSet phldr="0"/>
      <dgm:spPr/>
      <dgm:t>
        <a:bodyPr/>
        <a:lstStyle/>
        <a:p>
          <a:pPr rtl="0"/>
          <a:r>
            <a:rPr lang="en-US">
              <a:latin typeface="Calibri Light" panose="020F0302020204030204"/>
            </a:rPr>
            <a:t>Members reviewed and provided feedback on the HEZ strategy chart</a:t>
          </a:r>
        </a:p>
      </dgm:t>
    </dgm:pt>
    <dgm:pt modelId="{972AF88E-AD61-480B-82C0-C4845059EFFA}" type="parTrans" cxnId="{3AB7B895-26C3-4785-8D44-21C485F577F1}">
      <dgm:prSet/>
      <dgm:spPr/>
      <dgm:t>
        <a:bodyPr/>
        <a:lstStyle/>
        <a:p>
          <a:endParaRPr lang="en-US"/>
        </a:p>
      </dgm:t>
    </dgm:pt>
    <dgm:pt modelId="{9319D88D-87EA-47EE-B703-348B56CF46F7}" type="sibTrans" cxnId="{3AB7B895-26C3-4785-8D44-21C485F577F1}">
      <dgm:prSet/>
      <dgm:spPr/>
      <dgm:t>
        <a:bodyPr/>
        <a:lstStyle/>
        <a:p>
          <a:endParaRPr lang="en-US"/>
        </a:p>
      </dgm:t>
    </dgm:pt>
    <dgm:pt modelId="{34CB0FC6-0EE5-487B-9599-A872F205E7C9}" type="pres">
      <dgm:prSet presAssocID="{6A7C1C1D-25F7-4E1B-AD5C-964B272042FD}" presName="Name0" presStyleCnt="0">
        <dgm:presLayoutVars>
          <dgm:dir/>
          <dgm:animLvl val="lvl"/>
          <dgm:resizeHandles val="exact"/>
        </dgm:presLayoutVars>
      </dgm:prSet>
      <dgm:spPr/>
    </dgm:pt>
    <dgm:pt modelId="{3D115455-82F8-4C50-B3A9-0F1620197AF1}" type="pres">
      <dgm:prSet presAssocID="{530A76A5-2ECE-4662-9066-D712B04FACBF}" presName="linNode" presStyleCnt="0"/>
      <dgm:spPr/>
    </dgm:pt>
    <dgm:pt modelId="{64C58265-80E5-4519-A3E2-8F374C795DB9}" type="pres">
      <dgm:prSet presAssocID="{530A76A5-2ECE-4662-9066-D712B04FACBF}" presName="parentText" presStyleLbl="node1" presStyleIdx="0" presStyleCnt="3" custScaleY="96022">
        <dgm:presLayoutVars>
          <dgm:chMax val="1"/>
          <dgm:bulletEnabled val="1"/>
        </dgm:presLayoutVars>
      </dgm:prSet>
      <dgm:spPr/>
    </dgm:pt>
    <dgm:pt modelId="{D392E614-CB4B-4EDA-8B61-B3565FC02328}" type="pres">
      <dgm:prSet presAssocID="{530A76A5-2ECE-4662-9066-D712B04FACBF}" presName="descendantText" presStyleLbl="alignAccFollowNode1" presStyleIdx="0" presStyleCnt="3">
        <dgm:presLayoutVars>
          <dgm:bulletEnabled val="1"/>
        </dgm:presLayoutVars>
      </dgm:prSet>
      <dgm:spPr/>
    </dgm:pt>
    <dgm:pt modelId="{C83AAEDF-A3A0-46FC-8196-CF6D3A49CD2C}" type="pres">
      <dgm:prSet presAssocID="{EC3996C7-8367-4C3D-BF69-FCA85100AC20}" presName="sp" presStyleCnt="0"/>
      <dgm:spPr/>
    </dgm:pt>
    <dgm:pt modelId="{1AE4F6AB-8D26-4F83-A469-BF6A939D8944}" type="pres">
      <dgm:prSet presAssocID="{854B8147-6856-43D1-95B4-15AD64C5567D}" presName="linNode" presStyleCnt="0"/>
      <dgm:spPr/>
    </dgm:pt>
    <dgm:pt modelId="{25EBD042-65B5-4541-AA4D-88FCBFF5AA33}" type="pres">
      <dgm:prSet presAssocID="{854B8147-6856-43D1-95B4-15AD64C5567D}" presName="parentText" presStyleLbl="node1" presStyleIdx="1" presStyleCnt="3" custScaleY="94191">
        <dgm:presLayoutVars>
          <dgm:chMax val="1"/>
          <dgm:bulletEnabled val="1"/>
        </dgm:presLayoutVars>
      </dgm:prSet>
      <dgm:spPr/>
    </dgm:pt>
    <dgm:pt modelId="{7D88E7B9-977B-4697-8B9C-A9045A72F264}" type="pres">
      <dgm:prSet presAssocID="{854B8147-6856-43D1-95B4-15AD64C5567D}" presName="descendantText" presStyleLbl="alignAccFollowNode1" presStyleIdx="1" presStyleCnt="3">
        <dgm:presLayoutVars>
          <dgm:bulletEnabled val="1"/>
        </dgm:presLayoutVars>
      </dgm:prSet>
      <dgm:spPr/>
    </dgm:pt>
    <dgm:pt modelId="{F8A2C182-3CFC-4AD9-A990-8106233A1BCA}" type="pres">
      <dgm:prSet presAssocID="{ADF75CC5-D908-4931-8C60-4D5C9E7AE259}" presName="sp" presStyleCnt="0"/>
      <dgm:spPr/>
    </dgm:pt>
    <dgm:pt modelId="{AD7083C8-5606-4264-999C-410BDC943DFC}" type="pres">
      <dgm:prSet presAssocID="{913280BC-CBEC-49D1-A118-74F622F78F48}" presName="linNode" presStyleCnt="0"/>
      <dgm:spPr/>
    </dgm:pt>
    <dgm:pt modelId="{A4D85E5A-F309-44CE-8860-E26FE9E883E3}" type="pres">
      <dgm:prSet presAssocID="{913280BC-CBEC-49D1-A118-74F622F78F48}" presName="parentText" presStyleLbl="node1" presStyleIdx="2" presStyleCnt="3" custScaleY="91508">
        <dgm:presLayoutVars>
          <dgm:chMax val="1"/>
          <dgm:bulletEnabled val="1"/>
        </dgm:presLayoutVars>
      </dgm:prSet>
      <dgm:spPr/>
    </dgm:pt>
    <dgm:pt modelId="{B65144FA-A2D2-4C0B-BAA5-9F753C7AFE3C}" type="pres">
      <dgm:prSet presAssocID="{913280BC-CBEC-49D1-A118-74F622F78F48}" presName="descendantText" presStyleLbl="alignAccFollowNode1" presStyleIdx="2" presStyleCnt="3">
        <dgm:presLayoutVars>
          <dgm:bulletEnabled val="1"/>
        </dgm:presLayoutVars>
      </dgm:prSet>
      <dgm:spPr/>
    </dgm:pt>
  </dgm:ptLst>
  <dgm:cxnLst>
    <dgm:cxn modelId="{B7E04103-FC5B-4B27-8F33-7294D1833D33}" type="presOf" srcId="{854B8147-6856-43D1-95B4-15AD64C5567D}" destId="{25EBD042-65B5-4541-AA4D-88FCBFF5AA33}" srcOrd="0" destOrd="0" presId="urn:microsoft.com/office/officeart/2005/8/layout/vList5"/>
    <dgm:cxn modelId="{9B56B214-20BB-4ABD-B8CA-A107C2D85A52}" type="presOf" srcId="{164135C2-F2F0-4DED-B0D4-8ACE1FE887F6}" destId="{7D88E7B9-977B-4697-8B9C-A9045A72F264}" srcOrd="0" destOrd="1" presId="urn:microsoft.com/office/officeart/2005/8/layout/vList5"/>
    <dgm:cxn modelId="{0604FC15-A359-41DD-AD3B-AC98B226C216}" srcId="{530A76A5-2ECE-4662-9066-D712B04FACBF}" destId="{5FBADE3C-8B05-4675-B6C4-CB195482DF05}" srcOrd="1" destOrd="0" parTransId="{9AECD83B-E01B-48DE-81AF-58107E1C038E}" sibTransId="{2A4682B3-FC59-452C-91FC-0C9106F4D98E}"/>
    <dgm:cxn modelId="{B309C61E-BB8B-4C29-9D60-3B5E5E4A23C2}" type="presOf" srcId="{638728E8-FD02-4B8D-962F-ECC684C188B8}" destId="{B65144FA-A2D2-4C0B-BAA5-9F753C7AFE3C}" srcOrd="0" destOrd="1" presId="urn:microsoft.com/office/officeart/2005/8/layout/vList5"/>
    <dgm:cxn modelId="{ADA8353C-7139-4B62-B407-ABED7D5ED04F}" type="presOf" srcId="{DEBA38CA-769D-49F8-ACD5-E2D51C799D19}" destId="{7D88E7B9-977B-4697-8B9C-A9045A72F264}" srcOrd="0" destOrd="0" presId="urn:microsoft.com/office/officeart/2005/8/layout/vList5"/>
    <dgm:cxn modelId="{AE640E43-2698-430F-A930-CE615A517B9E}" type="presOf" srcId="{5C7113ED-F94E-457C-ACC6-C3347B59D70A}" destId="{B65144FA-A2D2-4C0B-BAA5-9F753C7AFE3C}" srcOrd="0" destOrd="2" presId="urn:microsoft.com/office/officeart/2005/8/layout/vList5"/>
    <dgm:cxn modelId="{2F612844-176E-4F66-8074-FA07DDE13523}" type="presOf" srcId="{5FBADE3C-8B05-4675-B6C4-CB195482DF05}" destId="{D392E614-CB4B-4EDA-8B61-B3565FC02328}" srcOrd="0" destOrd="1" presId="urn:microsoft.com/office/officeart/2005/8/layout/vList5"/>
    <dgm:cxn modelId="{6668914F-0678-49D9-87AB-72047D70A74D}" type="presOf" srcId="{913280BC-CBEC-49D1-A118-74F622F78F48}" destId="{A4D85E5A-F309-44CE-8860-E26FE9E883E3}" srcOrd="0" destOrd="0" presId="urn:microsoft.com/office/officeart/2005/8/layout/vList5"/>
    <dgm:cxn modelId="{DB273D50-E11D-463E-8A25-7350403037B3}" srcId="{6A7C1C1D-25F7-4E1B-AD5C-964B272042FD}" destId="{854B8147-6856-43D1-95B4-15AD64C5567D}" srcOrd="1" destOrd="0" parTransId="{8A667C95-7005-4E83-8A8F-08AFFB40E278}" sibTransId="{ADF75CC5-D908-4931-8C60-4D5C9E7AE259}"/>
    <dgm:cxn modelId="{75187D71-8F86-441C-ACD3-D57DD5ABDC17}" type="presOf" srcId="{53322112-CE7C-4782-ABFE-776BC59477E3}" destId="{D392E614-CB4B-4EDA-8B61-B3565FC02328}" srcOrd="0" destOrd="0" presId="urn:microsoft.com/office/officeart/2005/8/layout/vList5"/>
    <dgm:cxn modelId="{34DF2C74-D53D-4F2D-BBC0-6E7C76F379DF}" type="presOf" srcId="{530A76A5-2ECE-4662-9066-D712B04FACBF}" destId="{64C58265-80E5-4519-A3E2-8F374C795DB9}" srcOrd="0" destOrd="0" presId="urn:microsoft.com/office/officeart/2005/8/layout/vList5"/>
    <dgm:cxn modelId="{5689F179-3967-4A5D-A732-CDDDFC9D9FC4}" srcId="{913280BC-CBEC-49D1-A118-74F622F78F48}" destId="{638728E8-FD02-4B8D-962F-ECC684C188B8}" srcOrd="1" destOrd="0" parTransId="{F27BC71C-C52A-4597-A0C2-15D15D975DBE}" sibTransId="{F90ADC79-9E89-4DDC-B334-6ADE2AF2944B}"/>
    <dgm:cxn modelId="{97C3105A-545B-4FC0-AB5C-534D6481D72A}" srcId="{530A76A5-2ECE-4662-9066-D712B04FACBF}" destId="{53322112-CE7C-4782-ABFE-776BC59477E3}" srcOrd="0" destOrd="0" parTransId="{8CDB984F-775F-419A-9A01-33F9DD71C172}" sibTransId="{090C8A0C-31B0-47BF-A0B4-BA461012CF99}"/>
    <dgm:cxn modelId="{F6961680-0DC4-4244-9D43-FF5448FBAAB4}" srcId="{6A7C1C1D-25F7-4E1B-AD5C-964B272042FD}" destId="{913280BC-CBEC-49D1-A118-74F622F78F48}" srcOrd="2" destOrd="0" parTransId="{434627F7-E96B-4D3E-A33B-6B502B637602}" sibTransId="{865934CE-9B61-45E9-8DD9-54A21777B983}"/>
    <dgm:cxn modelId="{9FCC898C-6C3E-464E-8B63-E332A68A45DB}" srcId="{913280BC-CBEC-49D1-A118-74F622F78F48}" destId="{5C7113ED-F94E-457C-ACC6-C3347B59D70A}" srcOrd="2" destOrd="0" parTransId="{34089EA8-8944-4894-8E8C-2D101FCB2271}" sibTransId="{62E2499B-0EC1-4703-BF37-06E404002280}"/>
    <dgm:cxn modelId="{3AB7B895-26C3-4785-8D44-21C485F577F1}" srcId="{854B8147-6856-43D1-95B4-15AD64C5567D}" destId="{164135C2-F2F0-4DED-B0D4-8ACE1FE887F6}" srcOrd="1" destOrd="0" parTransId="{972AF88E-AD61-480B-82C0-C4845059EFFA}" sibTransId="{9319D88D-87EA-47EE-B703-348B56CF46F7}"/>
    <dgm:cxn modelId="{1636329A-F363-459F-9485-49CA0C563992}" type="presOf" srcId="{75ECFAE0-F1F0-4878-8DAE-9182D3FF9D15}" destId="{B65144FA-A2D2-4C0B-BAA5-9F753C7AFE3C}" srcOrd="0" destOrd="0" presId="urn:microsoft.com/office/officeart/2005/8/layout/vList5"/>
    <dgm:cxn modelId="{8043FBB0-1D60-4F85-8AC9-78DC4365755A}" srcId="{6A7C1C1D-25F7-4E1B-AD5C-964B272042FD}" destId="{530A76A5-2ECE-4662-9066-D712B04FACBF}" srcOrd="0" destOrd="0" parTransId="{E2A2950B-CC80-43BF-8E81-6D460A8D2673}" sibTransId="{EC3996C7-8367-4C3D-BF69-FCA85100AC20}"/>
    <dgm:cxn modelId="{637A0DD0-F61D-4A9E-87EB-F5A48541F3E8}" type="presOf" srcId="{6A7C1C1D-25F7-4E1B-AD5C-964B272042FD}" destId="{34CB0FC6-0EE5-487B-9599-A872F205E7C9}" srcOrd="0" destOrd="0" presId="urn:microsoft.com/office/officeart/2005/8/layout/vList5"/>
    <dgm:cxn modelId="{A478F6D0-E03F-4FD4-9E5C-628D1A2B6A07}" srcId="{913280BC-CBEC-49D1-A118-74F622F78F48}" destId="{75ECFAE0-F1F0-4878-8DAE-9182D3FF9D15}" srcOrd="0" destOrd="0" parTransId="{76783EC9-1B6B-4EC7-A70B-6DDE280C42A5}" sibTransId="{381762D2-8578-4A20-B121-8F71DFD13D6A}"/>
    <dgm:cxn modelId="{955FFCEF-CC4B-4FA8-9E3F-277F21034E16}" srcId="{854B8147-6856-43D1-95B4-15AD64C5567D}" destId="{DEBA38CA-769D-49F8-ACD5-E2D51C799D19}" srcOrd="0" destOrd="0" parTransId="{EA424F76-3641-444C-BEBF-3D62851E0939}" sibTransId="{8DCC3B21-1F5F-4122-BB96-79078C386605}"/>
    <dgm:cxn modelId="{CF97FFEE-EE10-4103-9F09-58EAE70883A2}" type="presParOf" srcId="{34CB0FC6-0EE5-487B-9599-A872F205E7C9}" destId="{3D115455-82F8-4C50-B3A9-0F1620197AF1}" srcOrd="0" destOrd="0" presId="urn:microsoft.com/office/officeart/2005/8/layout/vList5"/>
    <dgm:cxn modelId="{37BB6C3D-210E-4C7D-BF3B-D8AFCBA4946A}" type="presParOf" srcId="{3D115455-82F8-4C50-B3A9-0F1620197AF1}" destId="{64C58265-80E5-4519-A3E2-8F374C795DB9}" srcOrd="0" destOrd="0" presId="urn:microsoft.com/office/officeart/2005/8/layout/vList5"/>
    <dgm:cxn modelId="{3D4FE7A8-0D0D-4DDF-9029-B9DD51E5F09D}" type="presParOf" srcId="{3D115455-82F8-4C50-B3A9-0F1620197AF1}" destId="{D392E614-CB4B-4EDA-8B61-B3565FC02328}" srcOrd="1" destOrd="0" presId="urn:microsoft.com/office/officeart/2005/8/layout/vList5"/>
    <dgm:cxn modelId="{BC53FA07-2519-4697-8779-C58C3A917724}" type="presParOf" srcId="{34CB0FC6-0EE5-487B-9599-A872F205E7C9}" destId="{C83AAEDF-A3A0-46FC-8196-CF6D3A49CD2C}" srcOrd="1" destOrd="0" presId="urn:microsoft.com/office/officeart/2005/8/layout/vList5"/>
    <dgm:cxn modelId="{25D569BD-4257-4660-8C58-6A315F19A289}" type="presParOf" srcId="{34CB0FC6-0EE5-487B-9599-A872F205E7C9}" destId="{1AE4F6AB-8D26-4F83-A469-BF6A939D8944}" srcOrd="2" destOrd="0" presId="urn:microsoft.com/office/officeart/2005/8/layout/vList5"/>
    <dgm:cxn modelId="{D9E5B759-219C-4538-A2C0-DE4F6B595C72}" type="presParOf" srcId="{1AE4F6AB-8D26-4F83-A469-BF6A939D8944}" destId="{25EBD042-65B5-4541-AA4D-88FCBFF5AA33}" srcOrd="0" destOrd="0" presId="urn:microsoft.com/office/officeart/2005/8/layout/vList5"/>
    <dgm:cxn modelId="{E57814FE-4E48-4BD8-AE4C-DE4A55D9A75B}" type="presParOf" srcId="{1AE4F6AB-8D26-4F83-A469-BF6A939D8944}" destId="{7D88E7B9-977B-4697-8B9C-A9045A72F264}" srcOrd="1" destOrd="0" presId="urn:microsoft.com/office/officeart/2005/8/layout/vList5"/>
    <dgm:cxn modelId="{337AA104-30EF-43FA-9E19-7356CF3F9DEA}" type="presParOf" srcId="{34CB0FC6-0EE5-487B-9599-A872F205E7C9}" destId="{F8A2C182-3CFC-4AD9-A990-8106233A1BCA}" srcOrd="3" destOrd="0" presId="urn:microsoft.com/office/officeart/2005/8/layout/vList5"/>
    <dgm:cxn modelId="{D11BC31F-F05B-4D3F-8D11-1A810B3862D7}" type="presParOf" srcId="{34CB0FC6-0EE5-487B-9599-A872F205E7C9}" destId="{AD7083C8-5606-4264-999C-410BDC943DFC}" srcOrd="4" destOrd="0" presId="urn:microsoft.com/office/officeart/2005/8/layout/vList5"/>
    <dgm:cxn modelId="{CB839295-4F05-4BBE-89B8-47F3096DAAB9}" type="presParOf" srcId="{AD7083C8-5606-4264-999C-410BDC943DFC}" destId="{A4D85E5A-F309-44CE-8860-E26FE9E883E3}" srcOrd="0" destOrd="0" presId="urn:microsoft.com/office/officeart/2005/8/layout/vList5"/>
    <dgm:cxn modelId="{384A2C06-BD03-4C0C-8E01-F741269CD5DA}" type="presParOf" srcId="{AD7083C8-5606-4264-999C-410BDC943DFC}" destId="{B65144FA-A2D2-4C0B-BAA5-9F753C7AFE3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6B7F3-E225-4AD2-9E5C-B1D536D237EA}">
      <dsp:nvSpPr>
        <dsp:cNvPr id="0" name=""/>
        <dsp:cNvSpPr/>
      </dsp:nvSpPr>
      <dsp:spPr>
        <a:xfrm>
          <a:off x="0" y="348489"/>
          <a:ext cx="68072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4321C7-6B30-4EE9-A57E-DA8BC2D9CC93}">
      <dsp:nvSpPr>
        <dsp:cNvPr id="0" name=""/>
        <dsp:cNvSpPr/>
      </dsp:nvSpPr>
      <dsp:spPr>
        <a:xfrm>
          <a:off x="340360" y="68049"/>
          <a:ext cx="476504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n-US" sz="1800" b="0" kern="1200">
              <a:latin typeface="Calibri"/>
              <a:cs typeface="Calibri"/>
            </a:rPr>
            <a:t>Awareness of the upcoming in-person CAC meeting and what to expect.</a:t>
          </a:r>
        </a:p>
      </dsp:txBody>
      <dsp:txXfrm>
        <a:off x="367740" y="95429"/>
        <a:ext cx="4710280" cy="506120"/>
      </dsp:txXfrm>
    </dsp:sp>
    <dsp:sp modelId="{24E1DB30-1CC1-4478-A7E5-02F3494261ED}">
      <dsp:nvSpPr>
        <dsp:cNvPr id="0" name=""/>
        <dsp:cNvSpPr/>
      </dsp:nvSpPr>
      <dsp:spPr>
        <a:xfrm>
          <a:off x="0" y="1210329"/>
          <a:ext cx="68072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E5C8FA-E4F7-475A-A79F-24AEF6F15259}">
      <dsp:nvSpPr>
        <dsp:cNvPr id="0" name=""/>
        <dsp:cNvSpPr/>
      </dsp:nvSpPr>
      <dsp:spPr>
        <a:xfrm>
          <a:off x="340360" y="929889"/>
          <a:ext cx="476504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n-US" sz="1800" b="0" kern="1200">
              <a:latin typeface="Calibri"/>
              <a:cs typeface="Calibri"/>
            </a:rPr>
            <a:t>Shared understanding around what decisions have been made so far and what is upcoming.</a:t>
          </a:r>
        </a:p>
      </dsp:txBody>
      <dsp:txXfrm>
        <a:off x="367740" y="957269"/>
        <a:ext cx="4710280" cy="506120"/>
      </dsp:txXfrm>
    </dsp:sp>
    <dsp:sp modelId="{29AA5ADD-5DD4-473F-8A8C-4EB7DD46ABE3}">
      <dsp:nvSpPr>
        <dsp:cNvPr id="0" name=""/>
        <dsp:cNvSpPr/>
      </dsp:nvSpPr>
      <dsp:spPr>
        <a:xfrm>
          <a:off x="0" y="2072169"/>
          <a:ext cx="68072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6AD1E-F593-45A4-A718-75D301A2A149}">
      <dsp:nvSpPr>
        <dsp:cNvPr id="0" name=""/>
        <dsp:cNvSpPr/>
      </dsp:nvSpPr>
      <dsp:spPr>
        <a:xfrm>
          <a:off x="340360" y="1791729"/>
          <a:ext cx="476504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n-US" sz="1800" b="0" kern="1200"/>
            <a:t>Determine how communities most impacted by inequity will be identified.</a:t>
          </a:r>
        </a:p>
      </dsp:txBody>
      <dsp:txXfrm>
        <a:off x="367740" y="1819109"/>
        <a:ext cx="4710280" cy="506120"/>
      </dsp:txXfrm>
    </dsp:sp>
    <dsp:sp modelId="{789832D5-7464-4FDE-914F-A95DFE614BF2}">
      <dsp:nvSpPr>
        <dsp:cNvPr id="0" name=""/>
        <dsp:cNvSpPr/>
      </dsp:nvSpPr>
      <dsp:spPr>
        <a:xfrm>
          <a:off x="0" y="2934009"/>
          <a:ext cx="68072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B7AD56-CFEA-46A5-A92F-88D2CAFC8601}">
      <dsp:nvSpPr>
        <dsp:cNvPr id="0" name=""/>
        <dsp:cNvSpPr/>
      </dsp:nvSpPr>
      <dsp:spPr>
        <a:xfrm>
          <a:off x="340360" y="2653569"/>
          <a:ext cx="476504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n-US" sz="1800" b="0" kern="1200"/>
            <a:t>Contribute to the development of a decision-making tool for zone selection.</a:t>
          </a:r>
        </a:p>
      </dsp:txBody>
      <dsp:txXfrm>
        <a:off x="367740" y="2680949"/>
        <a:ext cx="4710280"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2E614-CB4B-4EDA-8B61-B3565FC02328}">
      <dsp:nvSpPr>
        <dsp:cNvPr id="0" name=""/>
        <dsp:cNvSpPr/>
      </dsp:nvSpPr>
      <dsp:spPr>
        <a:xfrm rot="5400000">
          <a:off x="5092610" y="-1900560"/>
          <a:ext cx="1358990" cy="54325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a:latin typeface="+mj-lt"/>
            </a:rPr>
            <a:t>There were 10 participants from across the state</a:t>
          </a:r>
        </a:p>
        <a:p>
          <a:pPr marL="171450" lvl="1" indent="-171450" algn="l" defTabSz="755650" rtl="0">
            <a:lnSpc>
              <a:spcPct val="90000"/>
            </a:lnSpc>
            <a:spcBef>
              <a:spcPct val="0"/>
            </a:spcBef>
            <a:spcAft>
              <a:spcPct val="15000"/>
            </a:spcAft>
            <a:buChar char="•"/>
          </a:pPr>
          <a:r>
            <a:rPr lang="en-US" sz="1700" kern="1200">
              <a:latin typeface="+mj-lt"/>
            </a:rPr>
            <a:t>Including 3 new CW members</a:t>
          </a:r>
        </a:p>
      </dsp:txBody>
      <dsp:txXfrm rot="-5400000">
        <a:off x="3055820" y="202570"/>
        <a:ext cx="5366230" cy="1226310"/>
      </dsp:txXfrm>
    </dsp:sp>
    <dsp:sp modelId="{64C58265-80E5-4519-A3E2-8F374C795DB9}">
      <dsp:nvSpPr>
        <dsp:cNvPr id="0" name=""/>
        <dsp:cNvSpPr/>
      </dsp:nvSpPr>
      <dsp:spPr>
        <a:xfrm>
          <a:off x="0" y="143"/>
          <a:ext cx="3055820" cy="16311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WHO</a:t>
          </a:r>
          <a:endParaRPr lang="en-US" sz="6100" kern="1200"/>
        </a:p>
      </dsp:txBody>
      <dsp:txXfrm>
        <a:off x="79627" y="79770"/>
        <a:ext cx="2896566" cy="1471907"/>
      </dsp:txXfrm>
    </dsp:sp>
    <dsp:sp modelId="{7D88E7B9-977B-4697-8B9C-A9045A72F264}">
      <dsp:nvSpPr>
        <dsp:cNvPr id="0" name=""/>
        <dsp:cNvSpPr/>
      </dsp:nvSpPr>
      <dsp:spPr>
        <a:xfrm rot="5400000">
          <a:off x="5092610" y="-200014"/>
          <a:ext cx="1358990" cy="54325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a:latin typeface="Calibri Light" panose="020F0302020204030204"/>
            </a:rPr>
            <a:t>Staff shared results from the evaluation survey and Jamboard activity</a:t>
          </a:r>
          <a:endParaRPr lang="en-US" sz="1700" kern="1200"/>
        </a:p>
        <a:p>
          <a:pPr marL="171450" lvl="1" indent="-171450" algn="l" defTabSz="755650" rtl="0">
            <a:lnSpc>
              <a:spcPct val="90000"/>
            </a:lnSpc>
            <a:spcBef>
              <a:spcPct val="0"/>
            </a:spcBef>
            <a:spcAft>
              <a:spcPct val="15000"/>
            </a:spcAft>
            <a:buChar char="•"/>
          </a:pPr>
          <a:r>
            <a:rPr lang="en-US" sz="1700" kern="1200">
              <a:latin typeface="Calibri Light" panose="020F0302020204030204"/>
            </a:rPr>
            <a:t>Members reviewed and provided feedback on the HEZ strategy chart</a:t>
          </a:r>
        </a:p>
      </dsp:txBody>
      <dsp:txXfrm rot="-5400000">
        <a:off x="3055820" y="1903116"/>
        <a:ext cx="5366230" cy="1226310"/>
      </dsp:txXfrm>
    </dsp:sp>
    <dsp:sp modelId="{25EBD042-65B5-4541-AA4D-88FCBFF5AA33}">
      <dsp:nvSpPr>
        <dsp:cNvPr id="0" name=""/>
        <dsp:cNvSpPr/>
      </dsp:nvSpPr>
      <dsp:spPr>
        <a:xfrm>
          <a:off x="0" y="1716242"/>
          <a:ext cx="3055820" cy="16000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WHAT</a:t>
          </a:r>
        </a:p>
      </dsp:txBody>
      <dsp:txXfrm>
        <a:off x="78108" y="1794350"/>
        <a:ext cx="2899604" cy="1443841"/>
      </dsp:txXfrm>
    </dsp:sp>
    <dsp:sp modelId="{B65144FA-A2D2-4C0B-BAA5-9F753C7AFE3C}">
      <dsp:nvSpPr>
        <dsp:cNvPr id="0" name=""/>
        <dsp:cNvSpPr/>
      </dsp:nvSpPr>
      <dsp:spPr>
        <a:xfrm rot="5400000">
          <a:off x="5092610" y="1462192"/>
          <a:ext cx="1358990" cy="54325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a:latin typeface="Calibri Light" panose="020F0302020204030204"/>
            </a:rPr>
            <a:t>Meetings take place on the 2nd Thursday of each month</a:t>
          </a:r>
          <a:endParaRPr lang="en-US" sz="1700" kern="1200"/>
        </a:p>
        <a:p>
          <a:pPr marL="171450" lvl="1" indent="-171450" algn="l" defTabSz="755650" rtl="0">
            <a:lnSpc>
              <a:spcPct val="90000"/>
            </a:lnSpc>
            <a:spcBef>
              <a:spcPct val="0"/>
            </a:spcBef>
            <a:spcAft>
              <a:spcPct val="15000"/>
            </a:spcAft>
            <a:buChar char="•"/>
          </a:pPr>
          <a:r>
            <a:rPr lang="en-US" sz="1700" kern="1200">
              <a:latin typeface="Calibri Light" panose="020F0302020204030204"/>
            </a:rPr>
            <a:t>The next meeting is on Thursday, December 8 from 1-3pm (revisiting time of meetings to increase participation)</a:t>
          </a:r>
          <a:endParaRPr lang="en-US" sz="1700" kern="1200"/>
        </a:p>
        <a:p>
          <a:pPr marL="171450" lvl="1" indent="-171450" algn="l" defTabSz="755650" rtl="0">
            <a:lnSpc>
              <a:spcPct val="90000"/>
            </a:lnSpc>
            <a:spcBef>
              <a:spcPct val="0"/>
            </a:spcBef>
            <a:spcAft>
              <a:spcPct val="15000"/>
            </a:spcAft>
            <a:buChar char="•"/>
          </a:pPr>
          <a:r>
            <a:rPr lang="en-US" sz="1700" kern="1200">
              <a:latin typeface="Calibri Light" panose="020F0302020204030204"/>
            </a:rPr>
            <a:t>Orientation for new members from 12:30-1pm</a:t>
          </a:r>
        </a:p>
      </dsp:txBody>
      <dsp:txXfrm rot="-5400000">
        <a:off x="3055820" y="3565322"/>
        <a:ext cx="5366230" cy="1226310"/>
      </dsp:txXfrm>
    </dsp:sp>
    <dsp:sp modelId="{A4D85E5A-F309-44CE-8860-E26FE9E883E3}">
      <dsp:nvSpPr>
        <dsp:cNvPr id="0" name=""/>
        <dsp:cNvSpPr/>
      </dsp:nvSpPr>
      <dsp:spPr>
        <a:xfrm>
          <a:off x="0" y="3401236"/>
          <a:ext cx="3055820" cy="155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WHEN</a:t>
          </a:r>
          <a:endParaRPr lang="en-US" sz="6100" kern="1200"/>
        </a:p>
      </dsp:txBody>
      <dsp:txXfrm>
        <a:off x="75883" y="3477119"/>
        <a:ext cx="2904054" cy="14027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FCB1EE-2BEC-488D-BFFA-AAD7DB36B65D}" type="datetimeFigureOut">
              <a:rPr lang="en-US" smtClean="0"/>
              <a:t>10/26/2022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AE80EB-E534-444C-9847-504A6B1C86D8}" type="slidenum">
              <a:rPr lang="en-US" smtClean="0"/>
              <a:t>‹#›</a:t>
            </a:fld>
            <a:endParaRPr lang="en-US"/>
          </a:p>
        </p:txBody>
      </p:sp>
    </p:spTree>
    <p:extLst>
      <p:ext uri="{BB962C8B-B14F-4D97-AF65-F5344CB8AC3E}">
        <p14:creationId xmlns:p14="http://schemas.microsoft.com/office/powerpoint/2010/main" val="1297890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D67E38-3A4A-4F40-8FC3-E34E8B562FD6}" type="datetimeFigureOut">
              <a:rPr lang="en-US" smtClean="0"/>
              <a:t>10/26/2022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04FE9C-24EC-442B-850F-65B0BA925E10}" type="slidenum">
              <a:rPr lang="en-US" smtClean="0"/>
              <a:t>‹#›</a:t>
            </a:fld>
            <a:endParaRPr lang="en-US"/>
          </a:p>
        </p:txBody>
      </p:sp>
    </p:spTree>
    <p:extLst>
      <p:ext uri="{BB962C8B-B14F-4D97-AF65-F5344CB8AC3E}">
        <p14:creationId xmlns:p14="http://schemas.microsoft.com/office/powerpoint/2010/main" val="325430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1</a:t>
            </a:fld>
            <a:endParaRPr lang="en-US"/>
          </a:p>
        </p:txBody>
      </p:sp>
    </p:spTree>
    <p:extLst>
      <p:ext uri="{BB962C8B-B14F-4D97-AF65-F5344CB8AC3E}">
        <p14:creationId xmlns:p14="http://schemas.microsoft.com/office/powerpoint/2010/main" val="106987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KAELI</a:t>
            </a:r>
          </a:p>
          <a:p>
            <a:pPr marL="0" indent="0">
              <a:buFont typeface="Arial" panose="020B0604020202020204" pitchFamily="34" charset="0"/>
              <a:buNone/>
            </a:pPr>
            <a:endParaRPr lang="en-US"/>
          </a:p>
          <a:p>
            <a:pPr marL="0" indent="0">
              <a:buFont typeface="Arial" panose="020B0604020202020204" pitchFamily="34" charset="0"/>
              <a:buNone/>
            </a:pPr>
            <a:r>
              <a:rPr lang="en-US"/>
              <a:t>Ground ourselves in the prioritizing those most impacted</a:t>
            </a:r>
          </a:p>
        </p:txBody>
      </p:sp>
      <p:sp>
        <p:nvSpPr>
          <p:cNvPr id="4" name="Slide Number Placeholder 3"/>
          <p:cNvSpPr>
            <a:spLocks noGrp="1"/>
          </p:cNvSpPr>
          <p:nvPr>
            <p:ph type="sldNum" sz="quarter" idx="5"/>
          </p:nvPr>
        </p:nvSpPr>
        <p:spPr/>
        <p:txBody>
          <a:bodyPr/>
          <a:lstStyle/>
          <a:p>
            <a:fld id="{7204FE9C-24EC-442B-850F-65B0BA925E10}" type="slidenum">
              <a:rPr lang="en-US" smtClean="0"/>
              <a:t>10</a:t>
            </a:fld>
            <a:endParaRPr lang="en-US"/>
          </a:p>
        </p:txBody>
      </p:sp>
    </p:spTree>
    <p:extLst>
      <p:ext uri="{BB962C8B-B14F-4D97-AF65-F5344CB8AC3E}">
        <p14:creationId xmlns:p14="http://schemas.microsoft.com/office/powerpoint/2010/main" val="3519924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KAELI</a:t>
            </a:r>
          </a:p>
          <a:p>
            <a:pPr marL="171450" indent="-171450">
              <a:buFont typeface="Arial" panose="020B0604020202020204" pitchFamily="34" charset="0"/>
              <a:buChar char="•"/>
            </a:pPr>
            <a:r>
              <a:rPr lang="en-US"/>
              <a:t>Life expectancy – how long people live is used to assess overall health of a population, strongly correlated to where people live. Differences in life expectancy across zip codes, for example, reflect socioeconomic inequity where even neighboring zip codes can have differences of up to 5-10 years. Also highlights the loss of elders which can have significant implications for passing down culture + language (known resiliency factors).</a:t>
            </a:r>
          </a:p>
          <a:p>
            <a:pPr marL="171450" indent="-171450">
              <a:buFont typeface="Arial" panose="020B0604020202020204" pitchFamily="34" charset="0"/>
              <a:buChar char="•"/>
            </a:pPr>
            <a:r>
              <a:rPr lang="en-US"/>
              <a:t>Infant mortality – number of infants deaths is similarly used as a marker for the overall health of a population. It also reveals disparities by race and socioeconomic status, where we know Black, Native, and Pacific Islander women are disproportionally impacted. This metric allows us to consider intergenerational impacts of poverty and other traumatic experiences. Important to note women recently immigrated to US may show lower mortality rates.</a:t>
            </a:r>
          </a:p>
          <a:p>
            <a:pPr marL="171450" indent="-171450">
              <a:buFont typeface="Arial" panose="020B0604020202020204" pitchFamily="34" charset="0"/>
              <a:buChar char="•"/>
            </a:pPr>
            <a:r>
              <a:rPr lang="en-US"/>
              <a:t>Poverty – income is connected to numerous health disparities and a major barrier to accessing not only health care but health protective resources such as food, housing, transportation, etc.</a:t>
            </a:r>
          </a:p>
          <a:p>
            <a:pPr marL="171450" indent="-171450">
              <a:buFont typeface="Arial" panose="020B0604020202020204" pitchFamily="34" charset="0"/>
              <a:buChar char="•"/>
            </a:pPr>
            <a:r>
              <a:rPr lang="en-US"/>
              <a:t>Education – often viewed a driver of opportunities and closely linked to income, wealth, overcoming cycles of poverty through employment, social status – all of which contribute to health and wellbeing. </a:t>
            </a:r>
          </a:p>
          <a:p>
            <a:pPr marL="171450" indent="-171450">
              <a:buFont typeface="Arial" panose="020B0604020202020204" pitchFamily="34" charset="0"/>
              <a:buChar char="•"/>
            </a:pPr>
            <a:r>
              <a:rPr lang="en-US"/>
              <a:t>Food security – strongly related to place and socioeconomic status – divestment from rural communities and historic redlining that has created food deserts where communities cannot access nutritious food. Which has implications for is connected to several other metrics listed including poverty/education/life expectancy.</a:t>
            </a:r>
          </a:p>
          <a:p>
            <a:pPr marL="171450" indent="-171450">
              <a:buFont typeface="Arial" panose="020B0604020202020204" pitchFamily="34" charset="0"/>
              <a:buChar char="•"/>
            </a:pPr>
            <a:r>
              <a:rPr lang="en-US"/>
              <a:t>Noise and air pollution – environmental injustice is a significant health equity concern that is closely linked to structural racism including the placement of airports/highways/other infrastructure projects that not only contribute to displacement but are correlated with disparate health outcomes such as respiratory issues and cancer. Air pollution is also an indicated of communities disproportionately impacted by climate change.</a:t>
            </a:r>
          </a:p>
          <a:p>
            <a:pPr marL="171450" indent="-171450">
              <a:buFont typeface="Arial" panose="020B0604020202020204" pitchFamily="34" charset="0"/>
              <a:buChar char="•"/>
            </a:pPr>
            <a:r>
              <a:rPr lang="en-US"/>
              <a:t>Provider-to-population ratio – number of providers is a community is a key measure of access to health care. This is a measure that is often used by federal agencies to identify medical shortage areas. Allows comparison between rural and urban areas. We can also look at primary care, mental health, and dental.</a:t>
            </a:r>
          </a:p>
          <a:p>
            <a:pPr marL="171450" indent="-171450">
              <a:buFont typeface="Arial" panose="020B0604020202020204" pitchFamily="34" charset="0"/>
              <a:buChar char="•"/>
            </a:pPr>
            <a:r>
              <a:rPr lang="en-US"/>
              <a:t>Travel time – whereas distance to nearest source of care reveal inequities in access that is especially important for rural communities. Urban communities may have clinics that are close but the ratio of providers may still be limited due to the large population they are expected to serve.</a:t>
            </a:r>
          </a:p>
          <a:p>
            <a:pPr marL="171450" indent="-171450">
              <a:buFont typeface="Arial" panose="020B0604020202020204" pitchFamily="34" charset="0"/>
              <a:buChar char="•"/>
            </a:pPr>
            <a:r>
              <a:rPr lang="en-US"/>
              <a:t>Uninsured – insurance status impacts a person’s ability to receive the care they need. Symetria shared a example previously regarding populations that are not eligible for Medicaid and that group in particular facing increased challenges to health equity. </a:t>
            </a:r>
          </a:p>
        </p:txBody>
      </p:sp>
      <p:sp>
        <p:nvSpPr>
          <p:cNvPr id="4" name="Slide Number Placeholder 3"/>
          <p:cNvSpPr>
            <a:spLocks noGrp="1"/>
          </p:cNvSpPr>
          <p:nvPr>
            <p:ph type="sldNum" sz="quarter" idx="5"/>
          </p:nvPr>
        </p:nvSpPr>
        <p:spPr/>
        <p:txBody>
          <a:bodyPr/>
          <a:lstStyle/>
          <a:p>
            <a:fld id="{7204FE9C-24EC-442B-850F-65B0BA925E10}" type="slidenum">
              <a:rPr lang="en-US" smtClean="0"/>
              <a:t>11</a:t>
            </a:fld>
            <a:endParaRPr lang="en-US"/>
          </a:p>
        </p:txBody>
      </p:sp>
    </p:spTree>
    <p:extLst>
      <p:ext uri="{BB962C8B-B14F-4D97-AF65-F5344CB8AC3E}">
        <p14:creationId xmlns:p14="http://schemas.microsoft.com/office/powerpoint/2010/main" val="1360458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68643EA-E51F-4656-B2F7-2FE950C5AEDF}"/>
              </a:ext>
            </a:extLst>
          </p:cNvPr>
          <p:cNvSpPr>
            <a:spLocks noGrp="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13</a:t>
            </a:fld>
            <a:endParaRPr lang="en-US"/>
          </a:p>
        </p:txBody>
      </p:sp>
    </p:spTree>
    <p:extLst>
      <p:ext uri="{BB962C8B-B14F-4D97-AF65-F5344CB8AC3E}">
        <p14:creationId xmlns:p14="http://schemas.microsoft.com/office/powerpoint/2010/main" val="603593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Updates:</a:t>
            </a:r>
          </a:p>
          <a:p>
            <a:pPr marL="171450" indent="-171450">
              <a:buFont typeface="Arial" panose="020B0604020202020204" pitchFamily="34" charset="0"/>
              <a:buChar char="•"/>
            </a:pPr>
            <a:r>
              <a:rPr lang="en-US"/>
              <a:t>Financial incentives</a:t>
            </a:r>
          </a:p>
          <a:p>
            <a:pPr marL="171450" indent="-171450">
              <a:buFont typeface="Arial" panose="020B0604020202020204" pitchFamily="34" charset="0"/>
              <a:buChar char="•"/>
            </a:pPr>
            <a:r>
              <a:rPr lang="en-US"/>
              <a:t>WSPHA conference</a:t>
            </a:r>
          </a:p>
          <a:p>
            <a:pPr marL="171450" indent="-171450">
              <a:buFont typeface="Arial" panose="020B0604020202020204" pitchFamily="34" charset="0"/>
              <a:buChar char="•"/>
            </a:pPr>
            <a:r>
              <a:rPr lang="en-US"/>
              <a:t>APHA conference</a:t>
            </a:r>
          </a:p>
        </p:txBody>
      </p:sp>
      <p:sp>
        <p:nvSpPr>
          <p:cNvPr id="4" name="Slide Number Placeholder 3"/>
          <p:cNvSpPr>
            <a:spLocks noGrp="1"/>
          </p:cNvSpPr>
          <p:nvPr>
            <p:ph type="sldNum" sz="quarter" idx="10"/>
          </p:nvPr>
        </p:nvSpPr>
        <p:spPr/>
        <p:txBody>
          <a:bodyPr/>
          <a:lstStyle/>
          <a:p>
            <a:fld id="{7204FE9C-24EC-442B-850F-65B0BA925E10}" type="slidenum">
              <a:rPr lang="en-US" smtClean="0"/>
              <a:t>14</a:t>
            </a:fld>
            <a:endParaRPr lang="en-US"/>
          </a:p>
        </p:txBody>
      </p:sp>
    </p:spTree>
    <p:extLst>
      <p:ext uri="{BB962C8B-B14F-4D97-AF65-F5344CB8AC3E}">
        <p14:creationId xmlns:p14="http://schemas.microsoft.com/office/powerpoint/2010/main" val="364369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solidFill>
                  <a:schemeClr val="tx1"/>
                </a:solidFill>
              </a:rPr>
              <a:t>BRI</a:t>
            </a:r>
          </a:p>
        </p:txBody>
      </p:sp>
      <p:sp>
        <p:nvSpPr>
          <p:cNvPr id="4" name="Slide Number Placeholder 3"/>
          <p:cNvSpPr>
            <a:spLocks noGrp="1"/>
          </p:cNvSpPr>
          <p:nvPr>
            <p:ph type="sldNum" sz="quarter" idx="10"/>
          </p:nvPr>
        </p:nvSpPr>
        <p:spPr/>
        <p:txBody>
          <a:bodyPr/>
          <a:lstStyle/>
          <a:p>
            <a:fld id="{7204FE9C-24EC-442B-850F-65B0BA925E10}" type="slidenum">
              <a:rPr lang="en-US" smtClean="0"/>
              <a:t>2</a:t>
            </a:fld>
            <a:endParaRPr lang="en-US"/>
          </a:p>
        </p:txBody>
      </p:sp>
    </p:spTree>
    <p:extLst>
      <p:ext uri="{BB962C8B-B14F-4D97-AF65-F5344CB8AC3E}">
        <p14:creationId xmlns:p14="http://schemas.microsoft.com/office/powerpoint/2010/main" val="478962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cs typeface="Calibri"/>
              </a:rPr>
              <a:t>KAELI</a:t>
            </a:r>
          </a:p>
          <a:p>
            <a:pPr marL="171450" indent="-171450">
              <a:buFont typeface="Arial"/>
              <a:buChar char="•"/>
            </a:pPr>
            <a:r>
              <a:rPr lang="en-US">
                <a:cs typeface="Calibri"/>
              </a:rPr>
              <a:t>Put community agreements in chat as reminder</a:t>
            </a:r>
          </a:p>
          <a:p>
            <a:endParaRPr lang="en-US">
              <a:cs typeface="Calibri"/>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3</a:t>
            </a:fld>
            <a:endParaRPr lang="en-US"/>
          </a:p>
        </p:txBody>
      </p:sp>
    </p:spTree>
    <p:extLst>
      <p:ext uri="{BB962C8B-B14F-4D97-AF65-F5344CB8AC3E}">
        <p14:creationId xmlns:p14="http://schemas.microsoft.com/office/powerpoint/2010/main" val="4261911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cs typeface="Calibri"/>
              </a:rPr>
              <a:t>KAELI</a:t>
            </a:r>
          </a:p>
        </p:txBody>
      </p:sp>
      <p:sp>
        <p:nvSpPr>
          <p:cNvPr id="4" name="Slide Number Placeholder 3"/>
          <p:cNvSpPr>
            <a:spLocks noGrp="1"/>
          </p:cNvSpPr>
          <p:nvPr>
            <p:ph type="sldNum" sz="quarter" idx="5"/>
          </p:nvPr>
        </p:nvSpPr>
        <p:spPr/>
        <p:txBody>
          <a:bodyPr/>
          <a:lstStyle/>
          <a:p>
            <a:fld id="{7204FE9C-24EC-442B-850F-65B0BA925E10}" type="slidenum">
              <a:rPr lang="en-US" smtClean="0"/>
              <a:t>4</a:t>
            </a:fld>
            <a:endParaRPr lang="en-US"/>
          </a:p>
        </p:txBody>
      </p:sp>
    </p:spTree>
    <p:extLst>
      <p:ext uri="{BB962C8B-B14F-4D97-AF65-F5344CB8AC3E}">
        <p14:creationId xmlns:p14="http://schemas.microsoft.com/office/powerpoint/2010/main" val="244569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t>
            </a:r>
          </a:p>
          <a:p>
            <a:endParaRPr lang="en-US"/>
          </a:p>
          <a:p>
            <a:pPr marL="171450" indent="-171450">
              <a:buFont typeface="Arial" panose="020B0604020202020204" pitchFamily="34" charset="0"/>
              <a:buChar char="•"/>
            </a:pPr>
            <a:r>
              <a:rPr lang="en-US"/>
              <a:t>Pin – Cambodian community celebrates ancestors and loved ones who have passed on, starts Saturday evening with prayer until Sunday with offerings</a:t>
            </a:r>
          </a:p>
        </p:txBody>
      </p:sp>
      <p:sp>
        <p:nvSpPr>
          <p:cNvPr id="4" name="Slide Number Placeholder 3"/>
          <p:cNvSpPr>
            <a:spLocks noGrp="1"/>
          </p:cNvSpPr>
          <p:nvPr>
            <p:ph type="sldNum" sz="quarter" idx="5"/>
          </p:nvPr>
        </p:nvSpPr>
        <p:spPr/>
        <p:txBody>
          <a:bodyPr/>
          <a:lstStyle/>
          <a:p>
            <a:fld id="{7204FE9C-24EC-442B-850F-65B0BA925E10}" type="slidenum">
              <a:rPr lang="en-US" smtClean="0"/>
              <a:t>5</a:t>
            </a:fld>
            <a:endParaRPr lang="en-US"/>
          </a:p>
        </p:txBody>
      </p:sp>
    </p:spTree>
    <p:extLst>
      <p:ext uri="{BB962C8B-B14F-4D97-AF65-F5344CB8AC3E}">
        <p14:creationId xmlns:p14="http://schemas.microsoft.com/office/powerpoint/2010/main" val="19078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t>
            </a:r>
          </a:p>
        </p:txBody>
      </p:sp>
      <p:sp>
        <p:nvSpPr>
          <p:cNvPr id="4" name="Slide Number Placeholder 3"/>
          <p:cNvSpPr>
            <a:spLocks noGrp="1"/>
          </p:cNvSpPr>
          <p:nvPr>
            <p:ph type="sldNum" sz="quarter" idx="5"/>
          </p:nvPr>
        </p:nvSpPr>
        <p:spPr/>
        <p:txBody>
          <a:bodyPr/>
          <a:lstStyle/>
          <a:p>
            <a:fld id="{7204FE9C-24EC-442B-850F-65B0BA925E10}" type="slidenum">
              <a:rPr lang="en-US" smtClean="0"/>
              <a:t>6</a:t>
            </a:fld>
            <a:endParaRPr lang="en-US"/>
          </a:p>
        </p:txBody>
      </p:sp>
    </p:spTree>
    <p:extLst>
      <p:ext uri="{BB962C8B-B14F-4D97-AF65-F5344CB8AC3E}">
        <p14:creationId xmlns:p14="http://schemas.microsoft.com/office/powerpoint/2010/main" val="2502906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t>
            </a:r>
          </a:p>
        </p:txBody>
      </p:sp>
      <p:sp>
        <p:nvSpPr>
          <p:cNvPr id="4" name="Slide Number Placeholder 3"/>
          <p:cNvSpPr>
            <a:spLocks noGrp="1"/>
          </p:cNvSpPr>
          <p:nvPr>
            <p:ph type="sldNum" sz="quarter" idx="5"/>
          </p:nvPr>
        </p:nvSpPr>
        <p:spPr/>
        <p:txBody>
          <a:bodyPr/>
          <a:lstStyle/>
          <a:p>
            <a:fld id="{7204FE9C-24EC-442B-850F-65B0BA925E10}" type="slidenum">
              <a:rPr lang="en-US" smtClean="0"/>
              <a:t>7</a:t>
            </a:fld>
            <a:endParaRPr lang="en-US"/>
          </a:p>
        </p:txBody>
      </p:sp>
    </p:spTree>
    <p:extLst>
      <p:ext uri="{BB962C8B-B14F-4D97-AF65-F5344CB8AC3E}">
        <p14:creationId xmlns:p14="http://schemas.microsoft.com/office/powerpoint/2010/main" val="510191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BRI</a:t>
            </a:r>
          </a:p>
          <a:p>
            <a:pPr marL="171450" indent="-171450">
              <a:buFont typeface="Arial" panose="020B0604020202020204" pitchFamily="34" charset="0"/>
              <a:buChar char="•"/>
            </a:pPr>
            <a:r>
              <a:rPr lang="en-US"/>
              <a:t>7 months into the process – reflect and share out what decisions have been made so far and what is upcoming for the in-person CAC meeting</a:t>
            </a:r>
          </a:p>
        </p:txBody>
      </p:sp>
      <p:sp>
        <p:nvSpPr>
          <p:cNvPr id="4" name="Slide Number Placeholder 3"/>
          <p:cNvSpPr>
            <a:spLocks noGrp="1"/>
          </p:cNvSpPr>
          <p:nvPr>
            <p:ph type="sldNum" sz="quarter" idx="5"/>
          </p:nvPr>
        </p:nvSpPr>
        <p:spPr/>
        <p:txBody>
          <a:bodyPr/>
          <a:lstStyle/>
          <a:p>
            <a:fld id="{7204FE9C-24EC-442B-850F-65B0BA925E10}" type="slidenum">
              <a:rPr lang="en-US" smtClean="0"/>
              <a:t>8</a:t>
            </a:fld>
            <a:endParaRPr lang="en-US"/>
          </a:p>
        </p:txBody>
      </p:sp>
    </p:spTree>
    <p:extLst>
      <p:ext uri="{BB962C8B-B14F-4D97-AF65-F5344CB8AC3E}">
        <p14:creationId xmlns:p14="http://schemas.microsoft.com/office/powerpoint/2010/main" val="1672720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KAELI</a:t>
            </a:r>
          </a:p>
          <a:p>
            <a:pPr marL="171450" indent="-171450">
              <a:buFont typeface="Arial" panose="020B0604020202020204" pitchFamily="34" charset="0"/>
              <a:buChar char="•"/>
            </a:pPr>
            <a:r>
              <a:rPr lang="en-US"/>
              <a:t>Build on the decisions that have already been made about criteria and the selection process by identifying priorities </a:t>
            </a:r>
          </a:p>
          <a:p>
            <a:pPr marL="171450" indent="-171450">
              <a:buFont typeface="Arial" panose="020B0604020202020204" pitchFamily="34" charset="0"/>
              <a:buChar char="•"/>
            </a:pPr>
            <a:r>
              <a:rPr lang="en-US"/>
              <a:t>Aligned with feedback from the </a:t>
            </a:r>
            <a:r>
              <a:rPr lang="en-US" err="1"/>
              <a:t>Jamboard</a:t>
            </a:r>
            <a:r>
              <a:rPr lang="en-US"/>
              <a:t> activity - "Feel like there's something missing: still haven't had difficult conversations around the different dimensions of equity and how we will prioritize them [in the selection of the first 3 zones].“ Pilot project – demonstrating success and proof of concept. </a:t>
            </a:r>
          </a:p>
          <a:p>
            <a:pPr marL="171450" indent="-171450">
              <a:buFont typeface="Arial" panose="020B0604020202020204" pitchFamily="34" charset="0"/>
              <a:buChar char="•"/>
            </a:pPr>
            <a:r>
              <a:rPr lang="en-US"/>
              <a:t>Several discussions over the past few months around zones potentially having a different profile – for example urban/rural. </a:t>
            </a:r>
          </a:p>
          <a:p>
            <a:pPr marL="171450" indent="-171450">
              <a:buFont typeface="Arial" panose="020B0604020202020204" pitchFamily="34" charset="0"/>
              <a:buChar char="•"/>
            </a:pPr>
            <a:r>
              <a:rPr lang="en-US"/>
              <a:t>We’ve also named the importance of recognizing the impact of systemic inequity for specific demographic groups. so the key decision we hope to make in the next meeting is what does it look like to prioritize them in zone selection? </a:t>
            </a:r>
          </a:p>
          <a:p>
            <a:pPr marL="171450" indent="-171450">
              <a:buFont typeface="Arial" panose="020B0604020202020204" pitchFamily="34" charset="0"/>
              <a:buChar char="•"/>
            </a:pPr>
            <a:r>
              <a:rPr lang="en-US"/>
              <a:t>Specific health equity issues have also been identified as priorities from the survey we did early on in the process where folx shared their top three. So we are hoping to make the connection between these issues that have been identified and the key demographic groups that are most impacted. Share Alina example.</a:t>
            </a:r>
          </a:p>
          <a:p>
            <a:pPr marL="171450" indent="-171450">
              <a:buFont typeface="Arial" panose="020B0604020202020204" pitchFamily="34" charset="0"/>
              <a:buChar char="•"/>
            </a:pPr>
            <a:r>
              <a:rPr lang="en-US"/>
              <a:t>Second upcoming decision is around finalizing the nomination form and selection process – in the next meeting we will have the form drafted for review and we can go through like a mock run through to identify additional considerations and revisions.</a:t>
            </a:r>
            <a:endParaRPr lang="en-US">
              <a:cs typeface="Calibri"/>
            </a:endParaRPr>
          </a:p>
          <a:p>
            <a:pPr marL="0" indent="0">
              <a:buFont typeface="Arial" panose="020B0604020202020204" pitchFamily="34" charset="0"/>
              <a:buNone/>
            </a:pPr>
            <a:endParaRPr lang="en-US">
              <a:cs typeface="Calibri"/>
            </a:endParaRPr>
          </a:p>
          <a:p>
            <a:pPr marL="0" indent="0">
              <a:buFont typeface="Arial" panose="020B0604020202020204" pitchFamily="34" charset="0"/>
              <a:buNone/>
            </a:pPr>
            <a:endParaRPr lang="en-US">
              <a:cs typeface="Calibri"/>
            </a:endParaRPr>
          </a:p>
          <a:p>
            <a:pPr marL="0" indent="0">
              <a:buFont typeface="Arial" panose="020B0604020202020204" pitchFamily="34" charset="0"/>
              <a:buNone/>
            </a:pPr>
            <a:r>
              <a:rPr lang="en-US">
                <a:cs typeface="Calibri"/>
              </a:rPr>
              <a:t>***Ask Alina to provide her example of priorities – e.g., maternal and infant health should be a priority because it disproportionately impacts Black, Brown and Native communities – this could be a consideration for selecting an urban zone</a:t>
            </a:r>
          </a:p>
        </p:txBody>
      </p:sp>
      <p:sp>
        <p:nvSpPr>
          <p:cNvPr id="4" name="Slide Number Placeholder 3"/>
          <p:cNvSpPr>
            <a:spLocks noGrp="1"/>
          </p:cNvSpPr>
          <p:nvPr>
            <p:ph type="sldNum" sz="quarter" idx="5"/>
          </p:nvPr>
        </p:nvSpPr>
        <p:spPr/>
        <p:txBody>
          <a:bodyPr/>
          <a:lstStyle/>
          <a:p>
            <a:fld id="{7204FE9C-24EC-442B-850F-65B0BA925E10}" type="slidenum">
              <a:rPr lang="en-US" smtClean="0"/>
              <a:t>9</a:t>
            </a:fld>
            <a:endParaRPr lang="en-US"/>
          </a:p>
        </p:txBody>
      </p:sp>
    </p:spTree>
    <p:extLst>
      <p:ext uri="{BB962C8B-B14F-4D97-AF65-F5344CB8AC3E}">
        <p14:creationId xmlns:p14="http://schemas.microsoft.com/office/powerpoint/2010/main" val="1541128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4"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8" name="Picture 7" descr="photo illustration of the hands of different races and genders of people raised in the air against a white background"/>
          <p:cNvPicPr>
            <a:picLocks noChangeAspect="1"/>
          </p:cNvPicPr>
          <p:nvPr userDrawn="1"/>
        </p:nvPicPr>
        <p:blipFill rotWithShape="1">
          <a:blip r:embed="rId2">
            <a:extLst>
              <a:ext uri="{28A0092B-C50C-407E-A947-70E740481C1C}">
                <a14:useLocalDpi xmlns:a14="http://schemas.microsoft.com/office/drawing/2010/main" val="0"/>
              </a:ext>
            </a:extLst>
          </a:blip>
          <a:srcRect t="24421"/>
          <a:stretch/>
        </p:blipFill>
        <p:spPr>
          <a:xfrm>
            <a:off x="1" y="-1"/>
            <a:ext cx="12191999" cy="4591050"/>
          </a:xfrm>
          <a:prstGeom prst="rect">
            <a:avLst/>
          </a:prstGeom>
        </p:spPr>
      </p:pic>
      <p:pic>
        <p:nvPicPr>
          <p:cNvPr id="11" name="Picture 10"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spTree>
    <p:extLst>
      <p:ext uri="{BB962C8B-B14F-4D97-AF65-F5344CB8AC3E}">
        <p14:creationId xmlns:p14="http://schemas.microsoft.com/office/powerpoint/2010/main" val="335261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7" name="Straight Connector 16"/>
          <p:cNvCxnSpPr/>
          <p:nvPr userDrawn="1"/>
        </p:nvCxnSpPr>
        <p:spPr>
          <a:xfrm flipV="1">
            <a:off x="5763752" y="1699837"/>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a:t>Subtitle 2</a:t>
            </a:r>
          </a:p>
        </p:txBody>
      </p:sp>
    </p:spTree>
    <p:extLst>
      <p:ext uri="{BB962C8B-B14F-4D97-AF65-F5344CB8AC3E}">
        <p14:creationId xmlns:p14="http://schemas.microsoft.com/office/powerpoint/2010/main" val="16167977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Picture Placeholder 9"/>
          <p:cNvSpPr>
            <a:spLocks noGrp="1"/>
          </p:cNvSpPr>
          <p:nvPr>
            <p:ph type="pic" sz="quarter" idx="13"/>
          </p:nvPr>
        </p:nvSpPr>
        <p:spPr>
          <a:xfrm>
            <a:off x="7286173" y="1763486"/>
            <a:ext cx="2835123" cy="33020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09"/>
            <a:ext cx="4534161" cy="869681"/>
          </a:xfrm>
        </p:spPr>
        <p:txBody>
          <a:bodyPr anchor="t">
            <a:normAutofit/>
          </a:bodyPr>
          <a:lstStyle>
            <a:lvl1pPr>
              <a:defRPr sz="2700"/>
            </a:lvl1pPr>
          </a:lstStyle>
          <a:p>
            <a:pPr lvl="0"/>
            <a:r>
              <a:rPr lang="en-US"/>
              <a:t>Mobile Presence Screenshot</a:t>
            </a:r>
          </a:p>
        </p:txBody>
      </p:sp>
    </p:spTree>
    <p:extLst>
      <p:ext uri="{BB962C8B-B14F-4D97-AF65-F5344CB8AC3E}">
        <p14:creationId xmlns:p14="http://schemas.microsoft.com/office/powerpoint/2010/main" val="5315817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Text Placeholder 2"/>
          <p:cNvSpPr>
            <a:spLocks noGrp="1"/>
          </p:cNvSpPr>
          <p:nvPr>
            <p:ph type="body" sz="quarter" idx="16" hasCustomPrompt="1"/>
          </p:nvPr>
        </p:nvSpPr>
        <p:spPr>
          <a:xfrm>
            <a:off x="7247061" y="3264478"/>
            <a:ext cx="2908300" cy="409575"/>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10"/>
            <a:ext cx="4534161" cy="852471"/>
          </a:xfrm>
        </p:spPr>
        <p:txBody>
          <a:bodyPr anchor="t">
            <a:normAutofit/>
          </a:bodyPr>
          <a:lstStyle>
            <a:lvl1pPr>
              <a:defRPr sz="2700"/>
            </a:lvl1pPr>
          </a:lstStyle>
          <a:p>
            <a:pPr lvl="0"/>
            <a:r>
              <a:rPr lang="en-US"/>
              <a:t>Mobile Presence Address</a:t>
            </a:r>
          </a:p>
        </p:txBody>
      </p:sp>
    </p:spTree>
    <p:extLst>
      <p:ext uri="{BB962C8B-B14F-4D97-AF65-F5344CB8AC3E}">
        <p14:creationId xmlns:p14="http://schemas.microsoft.com/office/powerpoint/2010/main" val="11399642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a:t>Questions?</a:t>
            </a:r>
          </a:p>
        </p:txBody>
      </p:sp>
    </p:spTree>
    <p:extLst>
      <p:ext uri="{BB962C8B-B14F-4D97-AF65-F5344CB8AC3E}">
        <p14:creationId xmlns:p14="http://schemas.microsoft.com/office/powerpoint/2010/main" val="5859716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grpSp>
        <p:nvGrpSpPr>
          <p:cNvPr id="4" name="Group 3"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47" name="Rounded Rectangle 46"/>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p:cNvGrpSpPr/>
            <p:nvPr userDrawn="1"/>
          </p:nvGrpSpPr>
          <p:grpSpPr>
            <a:xfrm>
              <a:off x="3453442" y="6023448"/>
              <a:ext cx="2220414" cy="304877"/>
              <a:chOff x="3474400" y="6042620"/>
              <a:chExt cx="2220414" cy="304877"/>
            </a:xfrm>
          </p:grpSpPr>
          <p:grpSp>
            <p:nvGrpSpPr>
              <p:cNvPr id="28" name="Group 27"/>
              <p:cNvGrpSpPr/>
              <p:nvPr userDrawn="1"/>
            </p:nvGrpSpPr>
            <p:grpSpPr>
              <a:xfrm>
                <a:off x="3474400" y="6042620"/>
                <a:ext cx="2220414" cy="304877"/>
                <a:chOff x="3474400" y="6042620"/>
                <a:chExt cx="2220414" cy="304877"/>
              </a:xfrm>
            </p:grpSpPr>
            <p:sp>
              <p:nvSpPr>
                <p:cNvPr id="31" name="Rounded Rectangle 30"/>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ounded Rectangle 32"/>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ounded Rectangle 33"/>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39" name="Pictur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0" name="Picture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4" name="Picture 4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spTree>
    <p:extLst>
      <p:ext uri="{BB962C8B-B14F-4D97-AF65-F5344CB8AC3E}">
        <p14:creationId xmlns:p14="http://schemas.microsoft.com/office/powerpoint/2010/main" val="4001946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grpSp>
        <p:nvGrpSpPr>
          <p:cNvPr id="30" name="Group 29"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31" name="Rounded Rectangle 3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 name="Group 31"/>
            <p:cNvGrpSpPr/>
            <p:nvPr userDrawn="1"/>
          </p:nvGrpSpPr>
          <p:grpSpPr>
            <a:xfrm>
              <a:off x="3453442" y="6023448"/>
              <a:ext cx="2220414" cy="304877"/>
              <a:chOff x="3474400" y="6042620"/>
              <a:chExt cx="2220414" cy="304877"/>
            </a:xfrm>
          </p:grpSpPr>
          <p:grpSp>
            <p:nvGrpSpPr>
              <p:cNvPr id="33" name="Group 32"/>
              <p:cNvGrpSpPr/>
              <p:nvPr userDrawn="1"/>
            </p:nvGrpSpPr>
            <p:grpSpPr>
              <a:xfrm>
                <a:off x="3474400" y="6042620"/>
                <a:ext cx="2220414" cy="304877"/>
                <a:chOff x="3474400" y="6042620"/>
                <a:chExt cx="2220414" cy="304877"/>
              </a:xfrm>
            </p:grpSpPr>
            <p:sp>
              <p:nvSpPr>
                <p:cNvPr id="35" name="Rounded Rectangle 3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ounded Rectangle 3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ounded Rectangle 3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22798005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a:t>Blank Slide</a:t>
            </a:r>
          </a:p>
        </p:txBody>
      </p:sp>
    </p:spTree>
    <p:extLst>
      <p:ext uri="{BB962C8B-B14F-4D97-AF65-F5344CB8AC3E}">
        <p14:creationId xmlns:p14="http://schemas.microsoft.com/office/powerpoint/2010/main" val="23471335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5636761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7422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Washington State Department of Health 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0372" y="3698349"/>
            <a:ext cx="3639376" cy="1186803"/>
          </a:xfrm>
          <a:prstGeom prst="rect">
            <a:avLst/>
          </a:prstGeom>
          <a:ln>
            <a:noFill/>
          </a:ln>
        </p:spPr>
      </p:pic>
      <p:sp>
        <p:nvSpPr>
          <p:cNvPr id="7" name="TextBox 3"/>
          <p:cNvSpPr txBox="1"/>
          <p:nvPr userDrawn="1"/>
        </p:nvSpPr>
        <p:spPr>
          <a:xfrm>
            <a:off x="-1" y="5254232"/>
            <a:ext cx="1219200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kern="1200">
                <a:solidFill>
                  <a:schemeClr val="bg1"/>
                </a:solidFill>
                <a:effectLst/>
                <a:latin typeface="+mn-lt"/>
                <a:ea typeface="+mn-ea"/>
                <a:cs typeface="+mn-cs"/>
              </a:rPr>
              <a:t>To request this document in another format, call 1-800-525-0127. Deaf or hard of</a:t>
            </a:r>
          </a:p>
          <a:p>
            <a:pPr algn="ctr"/>
            <a:r>
              <a:rPr lang="en-US" sz="1600" kern="1200">
                <a:solidFill>
                  <a:schemeClr val="bg1"/>
                </a:solidFill>
                <a:effectLst/>
                <a:latin typeface="+mn-lt"/>
                <a:ea typeface="+mn-ea"/>
                <a:cs typeface="+mn-cs"/>
              </a:rPr>
              <a:t>hearing customers, please call 711 (Washington Relay) or email </a:t>
            </a:r>
            <a:r>
              <a:rPr lang="en-US" sz="1600" u="none" kern="1200">
                <a:solidFill>
                  <a:schemeClr val="bg1"/>
                </a:solidFill>
                <a:effectLst/>
                <a:latin typeface="+mn-lt"/>
                <a:ea typeface="+mn-ea"/>
                <a:cs typeface="+mn-cs"/>
              </a:rPr>
              <a:t>civil.rights@doh.wa.gov</a:t>
            </a:r>
            <a:r>
              <a:rPr lang="en-US" sz="1600" kern="1200">
                <a:solidFill>
                  <a:schemeClr val="bg1"/>
                </a:solidFill>
                <a:effectLst/>
                <a:latin typeface="+mn-lt"/>
                <a:ea typeface="+mn-ea"/>
                <a:cs typeface="+mn-cs"/>
              </a:rPr>
              <a:t>. </a:t>
            </a:r>
          </a:p>
        </p:txBody>
      </p:sp>
    </p:spTree>
    <p:extLst>
      <p:ext uri="{BB962C8B-B14F-4D97-AF65-F5344CB8AC3E}">
        <p14:creationId xmlns:p14="http://schemas.microsoft.com/office/powerpoint/2010/main" val="38758765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44556C2-9E38-400A-80AC-6F27F42ED78F}" type="datetimeFigureOut">
              <a:rPr lang="en-US" smtClean="0"/>
              <a:t>10/26/2022</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6C20378-8F70-42B4-87B0-AFB24F030DFA}" type="slidenum">
              <a:rPr lang="en-US" smtClean="0"/>
              <a:t>‹#›</a:t>
            </a:fld>
            <a:endParaRPr lang="en-US"/>
          </a:p>
        </p:txBody>
      </p:sp>
    </p:spTree>
    <p:extLst>
      <p:ext uri="{BB962C8B-B14F-4D97-AF65-F5344CB8AC3E}">
        <p14:creationId xmlns:p14="http://schemas.microsoft.com/office/powerpoint/2010/main" val="204939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a:t>Presenters 1</a:t>
            </a:r>
          </a:p>
        </p:txBody>
      </p:sp>
    </p:spTree>
    <p:extLst>
      <p:ext uri="{BB962C8B-B14F-4D97-AF65-F5344CB8AC3E}">
        <p14:creationId xmlns:p14="http://schemas.microsoft.com/office/powerpoint/2010/main" val="203482373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06D7B-182D-4DFD-BB29-E1546B1EE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3D63C0-F809-400F-A20A-C609D824B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DEFF3-E074-443A-83CC-2057CA97E14F}"/>
              </a:ext>
            </a:extLst>
          </p:cNvPr>
          <p:cNvSpPr>
            <a:spLocks noGrp="1"/>
          </p:cNvSpPr>
          <p:nvPr>
            <p:ph type="dt" sz="half" idx="10"/>
          </p:nvPr>
        </p:nvSpPr>
        <p:spPr/>
        <p:txBody>
          <a:bodyPr/>
          <a:lstStyle/>
          <a:p>
            <a:fld id="{C1E66D03-9351-45DE-87E7-16E9A3D078A0}" type="datetimeFigureOut">
              <a:rPr lang="en-US" smtClean="0"/>
              <a:t>10/26/2022</a:t>
            </a:fld>
            <a:endParaRPr lang="en-US"/>
          </a:p>
        </p:txBody>
      </p:sp>
      <p:sp>
        <p:nvSpPr>
          <p:cNvPr id="5" name="Footer Placeholder 4">
            <a:extLst>
              <a:ext uri="{FF2B5EF4-FFF2-40B4-BE49-F238E27FC236}">
                <a16:creationId xmlns:a16="http://schemas.microsoft.com/office/drawing/2014/main" id="{22C76430-39F5-4514-ABF1-4D391C44F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FAA75-5D55-45EC-8674-A82E243A2417}"/>
              </a:ext>
            </a:extLst>
          </p:cNvPr>
          <p:cNvSpPr>
            <a:spLocks noGrp="1"/>
          </p:cNvSpPr>
          <p:nvPr>
            <p:ph type="sldNum" sz="quarter" idx="12"/>
          </p:nvPr>
        </p:nvSpPr>
        <p:spPr/>
        <p:txBody>
          <a:bodyPr/>
          <a:lstStyle/>
          <a:p>
            <a:fld id="{8044417F-1665-4029-A677-9E79DB4395C4}" type="slidenum">
              <a:rPr lang="en-US" smtClean="0"/>
              <a:t>‹#›</a:t>
            </a:fld>
            <a:endParaRPr lang="en-US"/>
          </a:p>
        </p:txBody>
      </p:sp>
    </p:spTree>
    <p:extLst>
      <p:ext uri="{BB962C8B-B14F-4D97-AF65-F5344CB8AC3E}">
        <p14:creationId xmlns:p14="http://schemas.microsoft.com/office/powerpoint/2010/main" val="18297880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DCC0-3C61-02E9-1366-545E649BCE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0AAE1-FAF7-7453-09EE-47757CD17D8C}"/>
              </a:ext>
            </a:extLst>
          </p:cNvPr>
          <p:cNvSpPr>
            <a:spLocks noGrp="1"/>
          </p:cNvSpPr>
          <p:nvPr>
            <p:ph type="dt" sz="half" idx="10"/>
          </p:nvPr>
        </p:nvSpPr>
        <p:spPr/>
        <p:txBody>
          <a:bodyPr/>
          <a:lstStyle/>
          <a:p>
            <a:fld id="{8BFC4367-DEA6-4A13-80EB-8C23A01DBC2F}" type="datetimeFigureOut">
              <a:rPr lang="en-US" smtClean="0"/>
              <a:t>10/26/2022</a:t>
            </a:fld>
            <a:endParaRPr lang="en-US"/>
          </a:p>
        </p:txBody>
      </p:sp>
      <p:sp>
        <p:nvSpPr>
          <p:cNvPr id="4" name="Footer Placeholder 3">
            <a:extLst>
              <a:ext uri="{FF2B5EF4-FFF2-40B4-BE49-F238E27FC236}">
                <a16:creationId xmlns:a16="http://schemas.microsoft.com/office/drawing/2014/main" id="{8CA4FE26-F884-8C66-9DB7-24EEDB8EE7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2CEF39-F6E2-E686-BDB3-D886D4809D9A}"/>
              </a:ext>
            </a:extLst>
          </p:cNvPr>
          <p:cNvSpPr>
            <a:spLocks noGrp="1"/>
          </p:cNvSpPr>
          <p:nvPr>
            <p:ph type="sldNum" sz="quarter" idx="12"/>
          </p:nvPr>
        </p:nvSpPr>
        <p:spPr/>
        <p:txBody>
          <a:bodyPr/>
          <a:lstStyle/>
          <a:p>
            <a:fld id="{2E63EC0E-171F-4970-8E55-8F3AF2B90E21}" type="slidenum">
              <a:rPr lang="en-US" smtClean="0"/>
              <a:t>‹#›</a:t>
            </a:fld>
            <a:endParaRPr lang="en-US"/>
          </a:p>
        </p:txBody>
      </p:sp>
    </p:spTree>
    <p:extLst>
      <p:ext uri="{BB962C8B-B14F-4D97-AF65-F5344CB8AC3E}">
        <p14:creationId xmlns:p14="http://schemas.microsoft.com/office/powerpoint/2010/main" val="2347888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a:t>Presenters 2</a:t>
            </a:r>
          </a:p>
        </p:txBody>
      </p:sp>
    </p:spTree>
    <p:extLst>
      <p:ext uri="{BB962C8B-B14F-4D97-AF65-F5344CB8AC3E}">
        <p14:creationId xmlns:p14="http://schemas.microsoft.com/office/powerpoint/2010/main" val="748066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a:t>Presenters 3</a:t>
            </a:r>
          </a:p>
        </p:txBody>
      </p:sp>
    </p:spTree>
    <p:extLst>
      <p:ext uri="{BB962C8B-B14F-4D97-AF65-F5344CB8AC3E}">
        <p14:creationId xmlns:p14="http://schemas.microsoft.com/office/powerpoint/2010/main" val="1282364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a:t>Section Divider</a:t>
            </a:r>
          </a:p>
        </p:txBody>
      </p:sp>
    </p:spTree>
    <p:extLst>
      <p:ext uri="{BB962C8B-B14F-4D97-AF65-F5344CB8AC3E}">
        <p14:creationId xmlns:p14="http://schemas.microsoft.com/office/powerpoint/2010/main" val="1846341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a:t>
            </a:r>
            <a:r>
              <a:rPr lang="en-US" sz="1800" baseline="0">
                <a:solidFill>
                  <a:srgbClr val="349D96"/>
                </a:solidFill>
                <a:latin typeface="Century Gothic" panose="020B0502020202020204" pitchFamily="34" charset="0"/>
              </a:rPr>
              <a:t> 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a:t>Title</a:t>
            </a:r>
          </a:p>
        </p:txBody>
      </p:sp>
    </p:spTree>
    <p:extLst>
      <p:ext uri="{BB962C8B-B14F-4D97-AF65-F5344CB8AC3E}">
        <p14:creationId xmlns:p14="http://schemas.microsoft.com/office/powerpoint/2010/main" val="4123846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888977" y="1487830"/>
            <a:ext cx="10599630" cy="4451286"/>
            <a:chOff x="975368" y="1460430"/>
            <a:chExt cx="7949725" cy="4451286"/>
          </a:xfrm>
        </p:grpSpPr>
        <p:sp>
          <p:nvSpPr>
            <p:cNvPr id="16" name="TextBox 15"/>
            <p:cNvSpPr txBox="1"/>
            <p:nvPr/>
          </p:nvSpPr>
          <p:spPr>
            <a:xfrm>
              <a:off x="4095976" y="4080445"/>
              <a:ext cx="2332018"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818305" y="4080608"/>
              <a:ext cx="2106788"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975368" y="1460430"/>
              <a:ext cx="7949725" cy="2416050"/>
              <a:chOff x="928874" y="1909880"/>
              <a:chExt cx="7949725"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4044025" y="1909880"/>
                <a:ext cx="2175037"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6769000" y="1909884"/>
                <a:ext cx="2109599"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p:cNvSpPr/>
              <p:nvPr/>
            </p:nvSpPr>
            <p:spPr>
              <a:xfrm>
                <a:off x="928874"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6" name="Oval 35"/>
              <p:cNvSpPr/>
              <p:nvPr/>
            </p:nvSpPr>
            <p:spPr>
              <a:xfrm>
                <a:off x="3654003"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7" name="Oval 36"/>
              <p:cNvSpPr/>
              <p:nvPr/>
            </p:nvSpPr>
            <p:spPr>
              <a:xfrm>
                <a:off x="6377203"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9" name="Oval 28"/>
            <p:cNvSpPr/>
            <p:nvPr/>
          </p:nvSpPr>
          <p:spPr>
            <a:xfrm>
              <a:off x="975368"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0" name="Oval 29"/>
            <p:cNvSpPr/>
            <p:nvPr/>
          </p:nvSpPr>
          <p:spPr>
            <a:xfrm>
              <a:off x="3700497"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1" name="Oval 30"/>
            <p:cNvSpPr/>
            <p:nvPr/>
          </p:nvSpPr>
          <p:spPr>
            <a:xfrm>
              <a:off x="6423697"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Tree>
    <p:extLst>
      <p:ext uri="{BB962C8B-B14F-4D97-AF65-F5344CB8AC3E}">
        <p14:creationId xmlns:p14="http://schemas.microsoft.com/office/powerpoint/2010/main" val="3506937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6" name="Oval 15"/>
          <p:cNvSpPr/>
          <p:nvPr/>
        </p:nvSpPr>
        <p:spPr>
          <a:xfrm>
            <a:off x="6417130"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047597"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048477"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a:t>
            </a:r>
            <a:r>
              <a:rPr lang="en-US" sz="1800" baseline="0">
                <a:solidFill>
                  <a:srgbClr val="349D96"/>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3208812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4" name="Oval 13"/>
          <p:cNvSpPr/>
          <p:nvPr userDrawn="1"/>
        </p:nvSpPr>
        <p:spPr>
          <a:xfrm>
            <a:off x="4585455"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7" name="Oval 16"/>
          <p:cNvSpPr/>
          <p:nvPr userDrawn="1"/>
        </p:nvSpPr>
        <p:spPr>
          <a:xfrm>
            <a:off x="8180879"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2494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11785"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2476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1119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a:t>
            </a:r>
            <a:r>
              <a:rPr lang="en-US" sz="1800" baseline="0">
                <a:solidFill>
                  <a:srgbClr val="349D96"/>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312205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a:t>First level</a:t>
            </a:r>
          </a:p>
          <a:p>
            <a:pPr lvl="1"/>
            <a:r>
              <a:rPr lang="en-US"/>
              <a:t>Second level</a:t>
            </a:r>
          </a:p>
          <a:p>
            <a:pPr lvl="2"/>
            <a:r>
              <a:rPr lang="en-US"/>
              <a:t>Third level</a:t>
            </a:r>
          </a:p>
          <a:p>
            <a:pPr lvl="3"/>
            <a:r>
              <a:rPr lang="en-US"/>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a:t>Unordered List 3: Traditional </a:t>
            </a:r>
          </a:p>
        </p:txBody>
      </p:sp>
    </p:spTree>
    <p:extLst>
      <p:ext uri="{BB962C8B-B14F-4D97-AF65-F5344CB8AC3E}">
        <p14:creationId xmlns:p14="http://schemas.microsoft.com/office/powerpoint/2010/main" val="226771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9"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Photo of the Seattle skyline with Space Needle in foreground and Mount Rainier in the background."/>
          <p:cNvPicPr>
            <a:picLocks noChangeAspect="1"/>
          </p:cNvPicPr>
          <p:nvPr userDrawn="1"/>
        </p:nvPicPr>
        <p:blipFill rotWithShape="1">
          <a:blip r:embed="rId3">
            <a:extLst>
              <a:ext uri="{28A0092B-C50C-407E-A947-70E740481C1C}">
                <a14:useLocalDpi xmlns:a14="http://schemas.microsoft.com/office/drawing/2010/main" val="0"/>
              </a:ext>
            </a:extLst>
          </a:blip>
          <a:srcRect t="10518" b="14482"/>
          <a:stretch/>
        </p:blipFill>
        <p:spPr>
          <a:xfrm>
            <a:off x="0" y="-1"/>
            <a:ext cx="12192000" cy="4572001"/>
          </a:xfrm>
          <a:prstGeom prst="rect">
            <a:avLst/>
          </a:prstGeom>
        </p:spPr>
      </p:pic>
    </p:spTree>
    <p:extLst>
      <p:ext uri="{BB962C8B-B14F-4D97-AF65-F5344CB8AC3E}">
        <p14:creationId xmlns:p14="http://schemas.microsoft.com/office/powerpoint/2010/main" val="146275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22282"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00242"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22104"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699656"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61134" y="2038158"/>
            <a:ext cx="435592" cy="438912"/>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52002" y="2038157"/>
            <a:ext cx="435592" cy="438912"/>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38548" y="2038156"/>
            <a:ext cx="435592" cy="438912"/>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835135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a:t>First Level</a:t>
            </a:r>
          </a:p>
          <a:p>
            <a:pPr lvl="1"/>
            <a:r>
              <a:rPr lang="en-US"/>
              <a:t>Second level</a:t>
            </a:r>
          </a:p>
          <a:p>
            <a:pPr lvl="2"/>
            <a:r>
              <a:rPr lang="en-US"/>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a:t>Number List 2: Traditional</a:t>
            </a:r>
          </a:p>
        </p:txBody>
      </p:sp>
    </p:spTree>
    <p:extLst>
      <p:ext uri="{BB962C8B-B14F-4D97-AF65-F5344CB8AC3E}">
        <p14:creationId xmlns:p14="http://schemas.microsoft.com/office/powerpoint/2010/main" val="2775451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616608"/>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893857" y="2616606"/>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23306" y="2616610"/>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992984"/>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893679" y="2992982"/>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22719" y="2992986"/>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p:cNvSpPr/>
          <p:nvPr/>
        </p:nvSpPr>
        <p:spPr>
          <a:xfrm>
            <a:off x="2496566" y="1604609"/>
            <a:ext cx="777240" cy="777240"/>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p:cNvSpPr/>
          <p:nvPr/>
        </p:nvSpPr>
        <p:spPr>
          <a:xfrm>
            <a:off x="5688064" y="1604609"/>
            <a:ext cx="777240" cy="777240"/>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p:cNvSpPr/>
          <p:nvPr/>
        </p:nvSpPr>
        <p:spPr>
          <a:xfrm>
            <a:off x="8927312" y="1614127"/>
            <a:ext cx="777240" cy="777240"/>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223033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cxnSp>
        <p:nvCxnSpPr>
          <p:cNvPr id="125" name="Straight Connector 124"/>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5" name="TextBox 134"/>
          <p:cNvSpPr txBox="1"/>
          <p:nvPr userDrawn="1"/>
        </p:nvSpPr>
        <p:spPr>
          <a:xfrm>
            <a:off x="8832913" y="3836351"/>
            <a:ext cx="1473881" cy="553998"/>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sp>
        <p:nvSpPr>
          <p:cNvPr id="137" name="TextBox 136"/>
          <p:cNvSpPr txBox="1"/>
          <p:nvPr/>
        </p:nvSpPr>
        <p:spPr>
          <a:xfrm>
            <a:off x="8829929" y="4706438"/>
            <a:ext cx="2620283" cy="579646"/>
          </a:xfrm>
          <a:prstGeom prst="rect">
            <a:avLst/>
          </a:prstGeom>
          <a:noFill/>
          <a:ln w="12700">
            <a:solidFill>
              <a:schemeClr val="bg1"/>
            </a:solidFill>
          </a:ln>
          <a:effectLst/>
        </p:spPr>
        <p:txBody>
          <a:bodyPr wrap="squar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grpSp>
        <p:nvGrpSpPr>
          <p:cNvPr id="2" name="Group 1"/>
          <p:cNvGrpSpPr/>
          <p:nvPr userDrawn="1"/>
        </p:nvGrpSpPr>
        <p:grpSpPr>
          <a:xfrm>
            <a:off x="769585" y="1561493"/>
            <a:ext cx="7690075" cy="4807252"/>
            <a:chOff x="2834162" y="1379236"/>
            <a:chExt cx="6709529" cy="4194289"/>
          </a:xfrm>
        </p:grpSpPr>
        <p:grpSp>
          <p:nvGrpSpPr>
            <p:cNvPr id="136" name="Group 135"/>
            <p:cNvGrpSpPr/>
            <p:nvPr/>
          </p:nvGrpSpPr>
          <p:grpSpPr>
            <a:xfrm>
              <a:off x="2834162" y="1379236"/>
              <a:ext cx="6693635" cy="4194289"/>
              <a:chOff x="1777366" y="2155881"/>
              <a:chExt cx="4480731" cy="2843080"/>
            </a:xfrm>
            <a:effectLst/>
          </p:grpSpPr>
          <p:sp>
            <p:nvSpPr>
              <p:cNvPr id="185"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6"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7"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8"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9"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0"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1"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2"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3"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4"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5"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6"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7"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8"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9"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0"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1"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2"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3"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4"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5"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6"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7" name="Freeform 206"/>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8" name="Freeform 207"/>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9" name="Freeform 208"/>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0" name="Freeform 209"/>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1" name="Freeform 210"/>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212" name="Freeform 211"/>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3" name="Freeform 212"/>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4" name="Freeform 213"/>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5" name="Freeform 214"/>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6" name="Freeform 215"/>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7" name="Freeform 216"/>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8" name="Freeform 217"/>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9" name="Freeform 218"/>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0" name="Freeform 219"/>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1" name="Freeform 220"/>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2" name="Freeform 221"/>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3" name="Freeform 222"/>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4" name="Freeform 223"/>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5" name="Freeform 224"/>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6" name="Freeform 225"/>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7" name="Freeform 226"/>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8" name="Freeform 227"/>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9" name="Freeform 228"/>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0" name="Freeform 229"/>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1" name="Freeform 230"/>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2" name="Freeform 231"/>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3" name="Freeform 232"/>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4" name="Freeform 233"/>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5" name="Freeform 234"/>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6" name="Freeform 235"/>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7" name="Freeform 236"/>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8" name="Freeform 237"/>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9" name="Freeform 238"/>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0" name="Freeform 239"/>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1" name="Freeform 240"/>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2" name="Freeform 241"/>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3" name="Freeform 242"/>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4" name="Freeform 243"/>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grpSp>
        <p:sp>
          <p:nvSpPr>
            <p:cNvPr id="138" name="TextBox 137"/>
            <p:cNvSpPr txBox="1"/>
            <p:nvPr/>
          </p:nvSpPr>
          <p:spPr>
            <a:xfrm>
              <a:off x="5054043" y="1469711"/>
              <a:ext cx="704039"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139" name="TextBox 138"/>
            <p:cNvSpPr txBox="1"/>
            <p:nvPr/>
          </p:nvSpPr>
          <p:spPr>
            <a:xfrm>
              <a:off x="5067996" y="1904987"/>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140" name="TextBox 139"/>
            <p:cNvSpPr txBox="1"/>
            <p:nvPr/>
          </p:nvSpPr>
          <p:spPr>
            <a:xfrm>
              <a:off x="5011657" y="2439433"/>
              <a:ext cx="777777" cy="400110"/>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141" name="TextBox 140"/>
            <p:cNvSpPr txBox="1"/>
            <p:nvPr/>
          </p:nvSpPr>
          <p:spPr>
            <a:xfrm>
              <a:off x="4805746" y="3019950"/>
              <a:ext cx="938077" cy="553998"/>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142" name="TextBox 141"/>
            <p:cNvSpPr txBox="1"/>
            <p:nvPr/>
          </p:nvSpPr>
          <p:spPr>
            <a:xfrm>
              <a:off x="4577139" y="3688287"/>
              <a:ext cx="1029449" cy="400110"/>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143" name="TextBox 142"/>
            <p:cNvSpPr txBox="1"/>
            <p:nvPr/>
          </p:nvSpPr>
          <p:spPr>
            <a:xfrm>
              <a:off x="4373117" y="4161237"/>
              <a:ext cx="546945" cy="400110"/>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144" name="TextBox 143"/>
            <p:cNvSpPr txBox="1"/>
            <p:nvPr/>
          </p:nvSpPr>
          <p:spPr>
            <a:xfrm>
              <a:off x="4219257" y="4609255"/>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145" name="TextBox 144"/>
            <p:cNvSpPr txBox="1"/>
            <p:nvPr/>
          </p:nvSpPr>
          <p:spPr>
            <a:xfrm>
              <a:off x="4344383" y="5116680"/>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146" name="TextBox 145"/>
            <p:cNvSpPr txBox="1"/>
            <p:nvPr/>
          </p:nvSpPr>
          <p:spPr>
            <a:xfrm>
              <a:off x="4862327" y="4696931"/>
              <a:ext cx="699230" cy="400110"/>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147" name="TextBox 146"/>
            <p:cNvSpPr txBox="1"/>
            <p:nvPr/>
          </p:nvSpPr>
          <p:spPr>
            <a:xfrm>
              <a:off x="5717192" y="5037936"/>
              <a:ext cx="617477" cy="400110"/>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148" name="TextBox 147"/>
            <p:cNvSpPr txBox="1"/>
            <p:nvPr/>
          </p:nvSpPr>
          <p:spPr>
            <a:xfrm>
              <a:off x="4140334" y="2132265"/>
              <a:ext cx="546945" cy="400110"/>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149" name="TextBox 148"/>
            <p:cNvSpPr txBox="1"/>
            <p:nvPr/>
          </p:nvSpPr>
          <p:spPr>
            <a:xfrm>
              <a:off x="3198677" y="2395858"/>
              <a:ext cx="577402" cy="400110"/>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150" name="TextBox 149"/>
            <p:cNvSpPr txBox="1"/>
            <p:nvPr/>
          </p:nvSpPr>
          <p:spPr>
            <a:xfrm>
              <a:off x="3254513" y="2784667"/>
              <a:ext cx="678391" cy="400110"/>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151" name="TextBox 150"/>
            <p:cNvSpPr txBox="1"/>
            <p:nvPr/>
          </p:nvSpPr>
          <p:spPr>
            <a:xfrm>
              <a:off x="3265648" y="3196716"/>
              <a:ext cx="554959" cy="553998"/>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152" name="TextBox 151"/>
            <p:cNvSpPr txBox="1"/>
            <p:nvPr/>
          </p:nvSpPr>
          <p:spPr>
            <a:xfrm>
              <a:off x="3424934" y="4135264"/>
              <a:ext cx="546945" cy="400110"/>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153" name="TextBox 152"/>
            <p:cNvSpPr txBox="1"/>
            <p:nvPr/>
          </p:nvSpPr>
          <p:spPr>
            <a:xfrm>
              <a:off x="3286406" y="4616830"/>
              <a:ext cx="822661" cy="400110"/>
            </a:xfrm>
            <a:prstGeom prst="rect">
              <a:avLst/>
            </a:prstGeom>
            <a:noFill/>
            <a:ln w="12700">
              <a:noFill/>
            </a:ln>
            <a:effectLst/>
          </p:spPr>
          <p:txBody>
            <a:bodyPr wrap="non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154" name="TextBox 153"/>
            <p:cNvSpPr txBox="1"/>
            <p:nvPr/>
          </p:nvSpPr>
          <p:spPr>
            <a:xfrm>
              <a:off x="4027909" y="3761665"/>
              <a:ext cx="678391" cy="400110"/>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155" name="TextBox 154"/>
            <p:cNvSpPr txBox="1"/>
            <p:nvPr/>
          </p:nvSpPr>
          <p:spPr>
            <a:xfrm>
              <a:off x="3792122" y="3351925"/>
              <a:ext cx="548547" cy="400110"/>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156" name="TextBox 155"/>
            <p:cNvSpPr txBox="1"/>
            <p:nvPr/>
          </p:nvSpPr>
          <p:spPr>
            <a:xfrm>
              <a:off x="5926856" y="4329870"/>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157" name="TextBox 156"/>
            <p:cNvSpPr txBox="1"/>
            <p:nvPr/>
          </p:nvSpPr>
          <p:spPr>
            <a:xfrm>
              <a:off x="5949158" y="3526200"/>
              <a:ext cx="567783" cy="400110"/>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158" name="TextBox 157"/>
            <p:cNvSpPr txBox="1"/>
            <p:nvPr/>
          </p:nvSpPr>
          <p:spPr>
            <a:xfrm>
              <a:off x="6020848" y="2901687"/>
              <a:ext cx="54854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159" name="TextBox 158"/>
            <p:cNvSpPr txBox="1"/>
            <p:nvPr/>
          </p:nvSpPr>
          <p:spPr>
            <a:xfrm>
              <a:off x="6661321" y="2920493"/>
              <a:ext cx="612668"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160" name="TextBox 159"/>
            <p:cNvSpPr txBox="1"/>
            <p:nvPr/>
          </p:nvSpPr>
          <p:spPr>
            <a:xfrm>
              <a:off x="6354099" y="2660578"/>
              <a:ext cx="1091966"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161" name="TextBox 160"/>
            <p:cNvSpPr txBox="1"/>
            <p:nvPr/>
          </p:nvSpPr>
          <p:spPr>
            <a:xfrm>
              <a:off x="6644692" y="1784449"/>
              <a:ext cx="744114"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162" name="TextBox 161"/>
            <p:cNvSpPr txBox="1"/>
            <p:nvPr/>
          </p:nvSpPr>
          <p:spPr>
            <a:xfrm>
              <a:off x="6934331" y="4665956"/>
              <a:ext cx="612668"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163" name="TextBox 162"/>
            <p:cNvSpPr txBox="1"/>
            <p:nvPr/>
          </p:nvSpPr>
          <p:spPr>
            <a:xfrm>
              <a:off x="7391560" y="4376347"/>
              <a:ext cx="614271"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164" name="TextBox 163"/>
            <p:cNvSpPr txBox="1"/>
            <p:nvPr/>
          </p:nvSpPr>
          <p:spPr>
            <a:xfrm>
              <a:off x="6924794" y="4222169"/>
              <a:ext cx="1120820"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165" name="TextBox 164"/>
            <p:cNvSpPr txBox="1"/>
            <p:nvPr/>
          </p:nvSpPr>
          <p:spPr>
            <a:xfrm>
              <a:off x="6998731" y="3458303"/>
              <a:ext cx="54694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166" name="TextBox 165"/>
            <p:cNvSpPr txBox="1"/>
            <p:nvPr/>
          </p:nvSpPr>
          <p:spPr>
            <a:xfrm>
              <a:off x="7794607" y="1824219"/>
              <a:ext cx="481222" cy="400110"/>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167" name="TextBox 166"/>
            <p:cNvSpPr txBox="1"/>
            <p:nvPr/>
          </p:nvSpPr>
          <p:spPr>
            <a:xfrm>
              <a:off x="8317548" y="2056634"/>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168" name="TextBox 167"/>
            <p:cNvSpPr txBox="1"/>
            <p:nvPr/>
          </p:nvSpPr>
          <p:spPr>
            <a:xfrm>
              <a:off x="8817948" y="1737195"/>
              <a:ext cx="546945" cy="553998"/>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169" name="TextBox 168"/>
            <p:cNvSpPr txBox="1"/>
            <p:nvPr/>
          </p:nvSpPr>
          <p:spPr>
            <a:xfrm>
              <a:off x="7884284" y="2950022"/>
              <a:ext cx="56297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170" name="TextBox 169"/>
            <p:cNvSpPr txBox="1"/>
            <p:nvPr/>
          </p:nvSpPr>
          <p:spPr>
            <a:xfrm>
              <a:off x="8673581" y="2927653"/>
              <a:ext cx="63991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171" name="TextBox 170"/>
            <p:cNvSpPr txBox="1"/>
            <p:nvPr/>
          </p:nvSpPr>
          <p:spPr>
            <a:xfrm>
              <a:off x="7837717" y="3645638"/>
              <a:ext cx="54854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172" name="TextBox 171"/>
            <p:cNvSpPr txBox="1"/>
            <p:nvPr/>
          </p:nvSpPr>
          <p:spPr>
            <a:xfrm>
              <a:off x="8598197" y="3654812"/>
              <a:ext cx="6831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173" name="TextBox 172"/>
            <p:cNvSpPr txBox="1"/>
            <p:nvPr/>
          </p:nvSpPr>
          <p:spPr>
            <a:xfrm>
              <a:off x="7740267" y="4659530"/>
              <a:ext cx="82586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174" name="TextBox 173"/>
            <p:cNvSpPr txBox="1"/>
            <p:nvPr/>
          </p:nvSpPr>
          <p:spPr>
            <a:xfrm>
              <a:off x="8414904" y="4542299"/>
              <a:ext cx="689612"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175" name="TextBox 174"/>
            <p:cNvSpPr txBox="1"/>
            <p:nvPr/>
          </p:nvSpPr>
          <p:spPr>
            <a:xfrm>
              <a:off x="8655906" y="4193626"/>
              <a:ext cx="61106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176" name="TextBox 175"/>
            <p:cNvSpPr txBox="1"/>
            <p:nvPr/>
          </p:nvSpPr>
          <p:spPr>
            <a:xfrm>
              <a:off x="8996746" y="4575918"/>
              <a:ext cx="54694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177" name="TextBox 176"/>
            <p:cNvSpPr txBox="1"/>
            <p:nvPr/>
          </p:nvSpPr>
          <p:spPr>
            <a:xfrm>
              <a:off x="7854194" y="1540268"/>
              <a:ext cx="1378904" cy="246221"/>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178" name="TextBox 177"/>
            <p:cNvSpPr txBox="1"/>
            <p:nvPr/>
          </p:nvSpPr>
          <p:spPr>
            <a:xfrm>
              <a:off x="3760873" y="1511494"/>
              <a:ext cx="647933" cy="400110"/>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83" name="TextBox 182"/>
            <p:cNvSpPr txBox="1"/>
            <p:nvPr userDrawn="1"/>
          </p:nvSpPr>
          <p:spPr>
            <a:xfrm>
              <a:off x="4183875" y="2864318"/>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grpSp>
      <p:grpSp>
        <p:nvGrpSpPr>
          <p:cNvPr id="11" name="Group 10"/>
          <p:cNvGrpSpPr/>
          <p:nvPr userDrawn="1"/>
        </p:nvGrpSpPr>
        <p:grpSpPr>
          <a:xfrm>
            <a:off x="8926129" y="2123773"/>
            <a:ext cx="2815916" cy="1317810"/>
            <a:chOff x="434162" y="4035083"/>
            <a:chExt cx="2815916" cy="1317810"/>
          </a:xfrm>
        </p:grpSpPr>
        <p:grpSp>
          <p:nvGrpSpPr>
            <p:cNvPr id="255" name="Group 254"/>
            <p:cNvGrpSpPr/>
            <p:nvPr userDrawn="1"/>
          </p:nvGrpSpPr>
          <p:grpSpPr>
            <a:xfrm>
              <a:off x="435347" y="4321406"/>
              <a:ext cx="2814731" cy="400110"/>
              <a:chOff x="12691078" y="3401030"/>
              <a:chExt cx="2814731" cy="400110"/>
            </a:xfrm>
          </p:grpSpPr>
          <p:sp>
            <p:nvSpPr>
              <p:cNvPr id="256" name="Rectangle 255"/>
              <p:cNvSpPr/>
              <p:nvPr userDrawn="1"/>
            </p:nvSpPr>
            <p:spPr>
              <a:xfrm>
                <a:off x="12691078" y="3491275"/>
                <a:ext cx="219456" cy="21945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257" name="TextBox 256"/>
              <p:cNvSpPr txBox="1"/>
              <p:nvPr userDrawn="1"/>
            </p:nvSpPr>
            <p:spPr>
              <a:xfrm>
                <a:off x="12885853" y="340103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a:t>
                </a:r>
              </a:p>
              <a:p>
                <a:r>
                  <a:rPr lang="en-US" sz="1000" b="1" kern="1200">
                    <a:solidFill>
                      <a:schemeClr val="tx1"/>
                    </a:solidFill>
                    <a:latin typeface="+mn-lt"/>
                    <a:ea typeface="+mn-ea"/>
                    <a:cs typeface="+mn-cs"/>
                  </a:rPr>
                  <a:t>public health &amp; human services (16)</a:t>
                </a:r>
              </a:p>
            </p:txBody>
          </p:sp>
        </p:grpSp>
        <p:grpSp>
          <p:nvGrpSpPr>
            <p:cNvPr id="10" name="Group 9"/>
            <p:cNvGrpSpPr/>
            <p:nvPr userDrawn="1"/>
          </p:nvGrpSpPr>
          <p:grpSpPr>
            <a:xfrm>
              <a:off x="434162" y="4035083"/>
              <a:ext cx="1936815" cy="1317810"/>
              <a:chOff x="434162" y="4035083"/>
              <a:chExt cx="1936815" cy="1317810"/>
            </a:xfrm>
          </p:grpSpPr>
          <p:grpSp>
            <p:nvGrpSpPr>
              <p:cNvPr id="4" name="Group 3"/>
              <p:cNvGrpSpPr/>
              <p:nvPr userDrawn="1"/>
            </p:nvGrpSpPr>
            <p:grpSpPr>
              <a:xfrm>
                <a:off x="434163" y="4755791"/>
                <a:ext cx="1936814" cy="597102"/>
                <a:chOff x="15619382" y="3472105"/>
                <a:chExt cx="1936814" cy="597102"/>
              </a:xfrm>
            </p:grpSpPr>
            <p:sp>
              <p:nvSpPr>
                <p:cNvPr id="132" name="Rectangle 131"/>
                <p:cNvSpPr/>
                <p:nvPr userDrawn="1"/>
              </p:nvSpPr>
              <p:spPr>
                <a:xfrm>
                  <a:off x="15619382" y="3487376"/>
                  <a:ext cx="214952" cy="21945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a:p>
              </p:txBody>
            </p:sp>
            <p:sp>
              <p:nvSpPr>
                <p:cNvPr id="134" name="Rectangle 133"/>
                <p:cNvSpPr/>
                <p:nvPr userDrawn="1"/>
              </p:nvSpPr>
              <p:spPr>
                <a:xfrm>
                  <a:off x="15619382" y="3848545"/>
                  <a:ext cx="219456" cy="21945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1" name="TextBox 180"/>
                <p:cNvSpPr txBox="1"/>
                <p:nvPr userDrawn="1"/>
              </p:nvSpPr>
              <p:spPr>
                <a:xfrm>
                  <a:off x="15815014" y="3472105"/>
                  <a:ext cx="1741182"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82" name="TextBox 181"/>
                <p:cNvSpPr txBox="1"/>
                <p:nvPr userDrawn="1"/>
              </p:nvSpPr>
              <p:spPr>
                <a:xfrm>
                  <a:off x="15815477" y="3822986"/>
                  <a:ext cx="1470274" cy="246221"/>
                </a:xfrm>
                <a:prstGeom prst="rect">
                  <a:avLst/>
                </a:prstGeom>
                <a:noFill/>
              </p:spPr>
              <p:txBody>
                <a:bodyPr wrap="none" rtlCol="0">
                  <a:spAutoFit/>
                </a:bodyPr>
                <a:lstStyle/>
                <a:p>
                  <a:r>
                    <a:rPr lang="en-US" sz="1000" b="1">
                      <a:solidFill>
                        <a:schemeClr val="tx1"/>
                      </a:solidFill>
                      <a:latin typeface="+mn-lt"/>
                    </a:rPr>
                    <a:t>Multi County District (3)</a:t>
                  </a:r>
                </a:p>
              </p:txBody>
            </p:sp>
          </p:grpSp>
          <p:grpSp>
            <p:nvGrpSpPr>
              <p:cNvPr id="258" name="Group 257"/>
              <p:cNvGrpSpPr/>
              <p:nvPr userDrawn="1"/>
            </p:nvGrpSpPr>
            <p:grpSpPr>
              <a:xfrm>
                <a:off x="434162" y="4035083"/>
                <a:ext cx="1700350" cy="246221"/>
                <a:chOff x="12691077" y="3835313"/>
                <a:chExt cx="1700350" cy="246221"/>
              </a:xfrm>
            </p:grpSpPr>
            <p:sp>
              <p:nvSpPr>
                <p:cNvPr id="259" name="Rectangle 258"/>
                <p:cNvSpPr/>
                <p:nvPr userDrawn="1"/>
              </p:nvSpPr>
              <p:spPr>
                <a:xfrm>
                  <a:off x="12691077" y="3853290"/>
                  <a:ext cx="219456" cy="21945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60" name="TextBox 259"/>
                <p:cNvSpPr txBox="1"/>
                <p:nvPr userDrawn="1"/>
              </p:nvSpPr>
              <p:spPr>
                <a:xfrm>
                  <a:off x="12892299" y="3835313"/>
                  <a:ext cx="1499128" cy="246221"/>
                </a:xfrm>
                <a:prstGeom prst="rect">
                  <a:avLst/>
                </a:prstGeom>
                <a:noFill/>
              </p:spPr>
              <p:txBody>
                <a:bodyPr wrap="none" rtlCol="0">
                  <a:spAutoFit/>
                </a:bodyPr>
                <a:lstStyle/>
                <a:p>
                  <a:r>
                    <a:rPr lang="en-US" sz="1000" b="1">
                      <a:solidFill>
                        <a:schemeClr val="tx1"/>
                      </a:solidFill>
                      <a:latin typeface="+mn-lt"/>
                    </a:rPr>
                    <a:t>Single County District (8)</a:t>
                  </a:r>
                </a:p>
              </p:txBody>
            </p:sp>
          </p:grpSp>
        </p:grpSp>
      </p:grpSp>
      <p:pic>
        <p:nvPicPr>
          <p:cNvPr id="261" name="Picture 26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1030" y="5627708"/>
            <a:ext cx="1671469" cy="739513"/>
          </a:xfrm>
          <a:prstGeom prst="rect">
            <a:avLst/>
          </a:prstGeom>
        </p:spPr>
      </p:pic>
    </p:spTree>
    <p:extLst>
      <p:ext uri="{BB962C8B-B14F-4D97-AF65-F5344CB8AC3E}">
        <p14:creationId xmlns:p14="http://schemas.microsoft.com/office/powerpoint/2010/main" val="3990256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cxnSp>
        <p:nvCxnSpPr>
          <p:cNvPr id="8" name="Straight Connector 7"/>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8856" y="1273708"/>
            <a:ext cx="8934287" cy="495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7243858" y="5134314"/>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Private Sector</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Other Stakeholders</a:t>
            </a:r>
          </a:p>
        </p:txBody>
      </p:sp>
      <p:sp>
        <p:nvSpPr>
          <p:cNvPr id="22" name="Oval 21"/>
          <p:cNvSpPr/>
          <p:nvPr userDrawn="1"/>
        </p:nvSpPr>
        <p:spPr>
          <a:xfrm>
            <a:off x="2977978" y="3612150"/>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2635357" y="3392441"/>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userDrawn="1"/>
        </p:nvCxnSpPr>
        <p:spPr>
          <a:xfrm>
            <a:off x="2968411" y="5893601"/>
            <a:ext cx="1005919" cy="0"/>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2968413" y="3905085"/>
            <a:ext cx="0" cy="1996215"/>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4916566" y="5690941"/>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910002" y="5133260"/>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28" name="Rectangle 27"/>
          <p:cNvSpPr/>
          <p:nvPr userDrawn="1"/>
        </p:nvSpPr>
        <p:spPr>
          <a:xfrm>
            <a:off x="1612793" y="5052658"/>
            <a:ext cx="2402823" cy="369332"/>
          </a:xfrm>
          <a:prstGeom prst="rect">
            <a:avLst/>
          </a:prstGeom>
          <a:solidFill>
            <a:schemeClr val="bg1"/>
          </a:solidFill>
        </p:spPr>
        <p:txBody>
          <a:bodyPr wrap="square">
            <a:spAutoFit/>
          </a:bodyPr>
          <a:lstStyle/>
          <a:p>
            <a:pPr algn="l"/>
            <a:r>
              <a:rPr lang="en-US" sz="1800">
                <a:solidFill>
                  <a:srgbClr val="349D96"/>
                </a:solidFill>
                <a:latin typeface="Century Gothic" panose="020B0502020202020204" pitchFamily="34" charset="0"/>
              </a:rPr>
              <a:t>WASHINGTON STATE</a:t>
            </a:r>
          </a:p>
        </p:txBody>
      </p:sp>
      <p:cxnSp>
        <p:nvCxnSpPr>
          <p:cNvPr id="29" name="Straight Connector 28"/>
          <p:cNvCxnSpPr/>
          <p:nvPr userDrawn="1"/>
        </p:nvCxnSpPr>
        <p:spPr>
          <a:xfrm>
            <a:off x="6895475" y="5890578"/>
            <a:ext cx="348383" cy="0"/>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489554" y="5893297"/>
            <a:ext cx="427012" cy="0"/>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017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720456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347603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1029432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541902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40416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1" name="Picture 10" descr="photo of downtown Spokane with Spokane River in forefront"/>
          <p:cNvPicPr>
            <a:picLocks noChangeAspect="1"/>
          </p:cNvPicPr>
          <p:nvPr userDrawn="1"/>
        </p:nvPicPr>
        <p:blipFill rotWithShape="1">
          <a:blip r:embed="rId3">
            <a:extLst>
              <a:ext uri="{28A0092B-C50C-407E-A947-70E740481C1C}">
                <a14:useLocalDpi xmlns:a14="http://schemas.microsoft.com/office/drawing/2010/main" val="0"/>
              </a:ext>
            </a:extLst>
          </a:blip>
          <a:srcRect t="8921" b="15783"/>
          <a:stretch/>
        </p:blipFill>
        <p:spPr>
          <a:xfrm>
            <a:off x="1" y="0"/>
            <a:ext cx="12200524" cy="4572000"/>
          </a:xfrm>
          <a:prstGeom prst="rect">
            <a:avLst/>
          </a:prstGeom>
        </p:spPr>
      </p:pic>
    </p:spTree>
    <p:extLst>
      <p:ext uri="{BB962C8B-B14F-4D97-AF65-F5344CB8AC3E}">
        <p14:creationId xmlns:p14="http://schemas.microsoft.com/office/powerpoint/2010/main" val="4164485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26075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65229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50476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a:t>Left Photo Slide 1</a:t>
            </a:r>
          </a:p>
        </p:txBody>
      </p:sp>
    </p:spTree>
    <p:extLst>
      <p:ext uri="{BB962C8B-B14F-4D97-AF65-F5344CB8AC3E}">
        <p14:creationId xmlns:p14="http://schemas.microsoft.com/office/powerpoint/2010/main" val="1668251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a:t>Left Photo Slide 2</a:t>
            </a:r>
          </a:p>
        </p:txBody>
      </p:sp>
    </p:spTree>
    <p:extLst>
      <p:ext uri="{BB962C8B-B14F-4D97-AF65-F5344CB8AC3E}">
        <p14:creationId xmlns:p14="http://schemas.microsoft.com/office/powerpoint/2010/main" val="1054346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a:t>Left Photo Slide 3</a:t>
            </a:r>
          </a:p>
        </p:txBody>
      </p:sp>
    </p:spTree>
    <p:extLst>
      <p:ext uri="{BB962C8B-B14F-4D97-AF65-F5344CB8AC3E}">
        <p14:creationId xmlns:p14="http://schemas.microsoft.com/office/powerpoint/2010/main" val="1317227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a:t>Right Photo Slide 1</a:t>
            </a:r>
          </a:p>
        </p:txBody>
      </p:sp>
    </p:spTree>
    <p:extLst>
      <p:ext uri="{BB962C8B-B14F-4D97-AF65-F5344CB8AC3E}">
        <p14:creationId xmlns:p14="http://schemas.microsoft.com/office/powerpoint/2010/main" val="2508015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a:t>Right Photo Slide 2</a:t>
            </a:r>
          </a:p>
        </p:txBody>
      </p:sp>
    </p:spTree>
    <p:extLst>
      <p:ext uri="{BB962C8B-B14F-4D97-AF65-F5344CB8AC3E}">
        <p14:creationId xmlns:p14="http://schemas.microsoft.com/office/powerpoint/2010/main" val="2600895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a:t>Right Photo Slide 3</a:t>
            </a:r>
          </a:p>
        </p:txBody>
      </p:sp>
    </p:spTree>
    <p:extLst>
      <p:ext uri="{BB962C8B-B14F-4D97-AF65-F5344CB8AC3E}">
        <p14:creationId xmlns:p14="http://schemas.microsoft.com/office/powerpoint/2010/main" val="4826252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a:t>Name</a:t>
            </a:r>
          </a:p>
        </p:txBody>
      </p:sp>
    </p:spTree>
    <p:extLst>
      <p:ext uri="{BB962C8B-B14F-4D97-AF65-F5344CB8AC3E}">
        <p14:creationId xmlns:p14="http://schemas.microsoft.com/office/powerpoint/2010/main" val="113810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1" name="Picture 10"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photo of a boat navigating around a couple of islands in the Puget Sound"/>
          <p:cNvPicPr>
            <a:picLocks noChangeAspect="1"/>
          </p:cNvPicPr>
          <p:nvPr userDrawn="1"/>
        </p:nvPicPr>
        <p:blipFill rotWithShape="1">
          <a:blip r:embed="rId3">
            <a:extLst>
              <a:ext uri="{28A0092B-C50C-407E-A947-70E740481C1C}">
                <a14:useLocalDpi xmlns:a14="http://schemas.microsoft.com/office/drawing/2010/main" val="0"/>
              </a:ext>
            </a:extLst>
          </a:blip>
          <a:srcRect t="435" b="24049"/>
          <a:stretch/>
        </p:blipFill>
        <p:spPr>
          <a:xfrm>
            <a:off x="0" y="-2"/>
            <a:ext cx="12192000" cy="4572001"/>
          </a:xfrm>
          <a:prstGeom prst="rect">
            <a:avLst/>
          </a:prstGeom>
        </p:spPr>
      </p:pic>
    </p:spTree>
    <p:extLst>
      <p:ext uri="{BB962C8B-B14F-4D97-AF65-F5344CB8AC3E}">
        <p14:creationId xmlns:p14="http://schemas.microsoft.com/office/powerpoint/2010/main" val="2363844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a:t>Team Slide 1</a:t>
            </a:r>
          </a:p>
        </p:txBody>
      </p:sp>
    </p:spTree>
    <p:extLst>
      <p:ext uri="{BB962C8B-B14F-4D97-AF65-F5344CB8AC3E}">
        <p14:creationId xmlns:p14="http://schemas.microsoft.com/office/powerpoint/2010/main" val="16724041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a:t>Team Slide 2</a:t>
            </a:r>
          </a:p>
        </p:txBody>
      </p:sp>
    </p:spTree>
    <p:extLst>
      <p:ext uri="{BB962C8B-B14F-4D97-AF65-F5344CB8AC3E}">
        <p14:creationId xmlns:p14="http://schemas.microsoft.com/office/powerpoint/2010/main" val="882989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9235" y="4507928"/>
            <a:ext cx="12201236" cy="2161877"/>
            <a:chOff x="-9235" y="4393628"/>
            <a:chExt cx="12201236" cy="2161877"/>
          </a:xfrm>
        </p:grpSpPr>
        <p:sp>
          <p:nvSpPr>
            <p:cNvPr id="50" name="TextBox 49"/>
            <p:cNvSpPr txBox="1"/>
            <p:nvPr userDrawn="1"/>
          </p:nvSpPr>
          <p:spPr>
            <a:xfrm>
              <a:off x="-9235" y="4393628"/>
              <a:ext cx="3066237" cy="2034403"/>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8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8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800" b="0" i="1" kern="120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600"/>
                </a:spcBef>
                <a:spcAft>
                  <a:spcPts val="0"/>
                </a:spcAft>
                <a:buClr>
                  <a:srgbClr val="57B6AF"/>
                </a:buClr>
                <a:buSzTx/>
                <a:buFont typeface="Arial" panose="020B0604020202020204" pitchFamily="34" charset="0"/>
                <a:buNone/>
                <a:tabLst/>
                <a:defRPr/>
              </a:pPr>
              <a:r>
                <a:rPr lang="en-US" sz="1600" b="0" i="0" kern="1200">
                  <a:solidFill>
                    <a:schemeClr val="tx1"/>
                  </a:solidFill>
                  <a:latin typeface="+mn-lt"/>
                  <a:ea typeface="+mn-ea"/>
                  <a:cs typeface="+mn-cs"/>
                </a:rPr>
                <a:t>Measles</a:t>
              </a:r>
              <a:r>
                <a:rPr lang="en-US" sz="1600" b="0" i="0" kern="1200" baseline="0">
                  <a:solidFill>
                    <a:schemeClr val="tx1"/>
                  </a:solidFill>
                  <a:latin typeface="+mn-lt"/>
                  <a:ea typeface="+mn-ea"/>
                  <a:cs typeface="+mn-cs"/>
                </a:rPr>
                <a:t> </a:t>
              </a:r>
              <a:r>
                <a:rPr lang="en-US" sz="1600" b="0" i="0" kern="1200">
                  <a:solidFill>
                    <a:schemeClr val="tx1"/>
                  </a:solidFill>
                  <a:latin typeface="+mn-lt"/>
                  <a:ea typeface="+mn-ea"/>
                  <a:cs typeface="+mn-cs"/>
                </a:rPr>
                <a:t>Control</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err="1">
                  <a:solidFill>
                    <a:schemeClr val="tx1"/>
                  </a:solidFill>
                  <a:latin typeface="+mn-lt"/>
                  <a:ea typeface="+mn-ea"/>
                  <a:cs typeface="+mn-cs"/>
                </a:rPr>
                <a:t>EndAIDS</a:t>
              </a:r>
              <a:endParaRPr lang="en-US" sz="1600" b="0" i="0" kern="1200">
                <a:solidFill>
                  <a:schemeClr val="tx1"/>
                </a:solidFill>
                <a:latin typeface="+mn-lt"/>
                <a:ea typeface="+mn-ea"/>
                <a:cs typeface="+mn-cs"/>
              </a:endParaRP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Community Health</a:t>
              </a:r>
            </a:p>
            <a:p>
              <a:pPr algn="ctr">
                <a:spcBef>
                  <a:spcPts val="6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600"/>
                </a:spcBef>
              </a:pPr>
              <a:r>
                <a:rPr lang="en-US" sz="160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300"/>
                </a:spcBef>
                <a:spcAft>
                  <a:spcPts val="0"/>
                </a:spcAft>
                <a:buClrTx/>
                <a:buSzTx/>
                <a:buFontTx/>
                <a:buNone/>
                <a:tabLst/>
                <a:defRPr/>
              </a:pPr>
              <a:r>
                <a:rPr lang="en-US" sz="1600" b="0" i="0" kern="1200">
                  <a:solidFill>
                    <a:schemeClr val="tx1"/>
                  </a:solidFill>
                  <a:latin typeface="+mn-lt"/>
                  <a:ea typeface="+mn-ea"/>
                  <a:cs typeface="+mn-cs"/>
                </a:rPr>
                <a:t>Immunization Rates</a:t>
              </a:r>
            </a:p>
            <a:p>
              <a:pPr marL="0" algn="ctr" defTabSz="914400" rtl="0" eaLnBrk="1" latinLnBrk="0" hangingPunct="1">
                <a:spcBef>
                  <a:spcPts val="300"/>
                </a:spcBef>
              </a:pPr>
              <a:r>
                <a:rPr lang="en-US" sz="1600" b="0" i="0" kern="1200">
                  <a:solidFill>
                    <a:schemeClr val="tx1"/>
                  </a:solidFill>
                  <a:latin typeface="+mn-lt"/>
                  <a:ea typeface="+mn-ea"/>
                  <a:cs typeface="+mn-cs"/>
                </a:rPr>
                <a:t>Family Planning (Title X)</a:t>
              </a:r>
            </a:p>
            <a:p>
              <a:pPr marL="0" algn="ctr" defTabSz="914400" rtl="0" eaLnBrk="1" latinLnBrk="0" hangingPunct="1">
                <a:spcBef>
                  <a:spcPts val="300"/>
                </a:spcBef>
              </a:pPr>
              <a:r>
                <a:rPr lang="en-US" sz="160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374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Public Health</a:t>
              </a:r>
            </a:p>
            <a:p>
              <a:pPr algn="ctr">
                <a:spcBef>
                  <a:spcPts val="6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algn="ctr">
                <a:spcBef>
                  <a:spcPts val="600"/>
                </a:spcBef>
              </a:pPr>
              <a:r>
                <a:rPr lang="en-US" sz="1600" b="0" i="0" kern="1200">
                  <a:solidFill>
                    <a:schemeClr val="tx1"/>
                  </a:solidFill>
                  <a:latin typeface="+mn-lt"/>
                  <a:ea typeface="+mn-ea"/>
                  <a:cs typeface="+mn-cs"/>
                </a:rPr>
                <a:t>Puget</a:t>
              </a:r>
              <a:r>
                <a:rPr lang="en-US" sz="1600" b="0" i="0" kern="1200" baseline="0">
                  <a:solidFill>
                    <a:schemeClr val="tx1"/>
                  </a:solidFill>
                  <a:latin typeface="+mn-lt"/>
                  <a:ea typeface="+mn-ea"/>
                  <a:cs typeface="+mn-cs"/>
                </a:rPr>
                <a:t> Sound Cleanup</a:t>
              </a:r>
              <a:endParaRPr lang="en-US" sz="1600" b="0" i="0" kern="1200">
                <a:solidFill>
                  <a:schemeClr val="tx1"/>
                </a:solidFill>
                <a:latin typeface="+mn-lt"/>
                <a:ea typeface="+mn-ea"/>
                <a:cs typeface="+mn-cs"/>
              </a:endParaRPr>
            </a:p>
            <a:p>
              <a:pPr algn="ctr">
                <a:spcBef>
                  <a:spcPts val="300"/>
                </a:spcBef>
              </a:pPr>
              <a:r>
                <a:rPr lang="en-US" sz="1600" b="0" i="0" kern="1200">
                  <a:solidFill>
                    <a:schemeClr val="tx1"/>
                  </a:solidFill>
                  <a:latin typeface="+mn-lt"/>
                  <a:ea typeface="+mn-ea"/>
                  <a:cs typeface="+mn-cs"/>
                </a:rPr>
                <a:t> PFAS</a:t>
              </a:r>
            </a:p>
            <a:p>
              <a:pPr algn="ctr">
                <a:spcBef>
                  <a:spcPts val="300"/>
                </a:spcBef>
              </a:pPr>
              <a:r>
                <a:rPr lang="en-US" sz="160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Quality Assurance</a:t>
              </a:r>
            </a:p>
            <a:p>
              <a:pPr algn="ctr">
                <a:spcBef>
                  <a:spcPts val="6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600"/>
                </a:spcBef>
              </a:pPr>
              <a:r>
                <a:rPr lang="en-US" sz="1600" b="0" i="0" kern="1200">
                  <a:solidFill>
                    <a:schemeClr val="tx1"/>
                  </a:solidFill>
                  <a:latin typeface="+mn-lt"/>
                  <a:ea typeface="+mn-ea"/>
                  <a:cs typeface="+mn-cs"/>
                </a:rPr>
                <a:t>Opioids</a:t>
              </a:r>
            </a:p>
            <a:p>
              <a:pPr marL="0" algn="ctr" defTabSz="914400" rtl="0" eaLnBrk="1" latinLnBrk="0" hangingPunct="1">
                <a:spcBef>
                  <a:spcPts val="300"/>
                </a:spcBef>
              </a:pPr>
              <a:r>
                <a:rPr lang="en-US" sz="1600" b="0" i="0" kern="1200">
                  <a:solidFill>
                    <a:schemeClr val="tx1"/>
                  </a:solidFill>
                  <a:latin typeface="+mn-lt"/>
                  <a:ea typeface="+mn-ea"/>
                  <a:cs typeface="+mn-cs"/>
                </a:rPr>
                <a:t>Behavioral Health Integration </a:t>
              </a:r>
            </a:p>
            <a:p>
              <a:pPr marL="0" algn="ctr" defTabSz="914400" rtl="0" eaLnBrk="1" latinLnBrk="0" hangingPunct="1">
                <a:spcBef>
                  <a:spcPts val="300"/>
                </a:spcBef>
              </a:pPr>
              <a:r>
                <a:rPr lang="en-US" sz="1600" b="0" i="0" kern="1200">
                  <a:solidFill>
                    <a:schemeClr val="tx1"/>
                  </a:solidFill>
                  <a:latin typeface="+mn-lt"/>
                  <a:ea typeface="+mn-ea"/>
                  <a:cs typeface="+mn-cs"/>
                </a:rPr>
                <a:t>Certificate of Need</a:t>
              </a:r>
            </a:p>
            <a:p>
              <a:pPr marL="0" algn="ctr" defTabSz="914400" rtl="0" eaLnBrk="1" latinLnBrk="0" hangingPunct="1">
                <a:spcBef>
                  <a:spcPts val="300"/>
                </a:spcBef>
              </a:pPr>
              <a:r>
                <a:rPr lang="en-US" sz="1600" b="0" i="0" kern="1200">
                  <a:solidFill>
                    <a:schemeClr val="tx1"/>
                  </a:solidFill>
                  <a:latin typeface="+mn-lt"/>
                  <a:ea typeface="+mn-ea"/>
                  <a:cs typeface="+mn-cs"/>
                </a:rPr>
                <a:t> Health Professions</a:t>
              </a:r>
            </a:p>
          </p:txBody>
        </p:sp>
      </p:grpSp>
      <p:grpSp>
        <p:nvGrpSpPr>
          <p:cNvPr id="3" name="Group 2"/>
          <p:cNvGrpSpPr/>
          <p:nvPr userDrawn="1"/>
        </p:nvGrpSpPr>
        <p:grpSpPr>
          <a:xfrm>
            <a:off x="0" y="1559462"/>
            <a:ext cx="12192001" cy="2805561"/>
            <a:chOff x="0" y="1388012"/>
            <a:chExt cx="12192001" cy="2805561"/>
          </a:xfrm>
        </p:grpSpPr>
        <p:pic>
          <p:nvPicPr>
            <p:cNvPr id="2" name="Picture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388012"/>
              <a:ext cx="2998107" cy="2805561"/>
            </a:xfrm>
            <a:prstGeom prst="rect">
              <a:avLst/>
            </a:prstGeom>
          </p:spPr>
        </p:pic>
        <p:pic>
          <p:nvPicPr>
            <p:cNvPr id="30" name="Picture 1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388012"/>
              <a:ext cx="3070684" cy="278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388015"/>
              <a:ext cx="3057003" cy="2783658"/>
            </a:xfrm>
            <a:prstGeom prst="rect">
              <a:avLst/>
            </a:prstGeom>
            <a:effectLst/>
          </p:spPr>
        </p:pic>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388012"/>
              <a:ext cx="3066207" cy="2783659"/>
            </a:xfrm>
            <a:prstGeom prst="rect">
              <a:avLst/>
            </a:prstGeom>
            <a:effectLst/>
          </p:spPr>
        </p:pic>
      </p:grpSp>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284818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4"/>
            <a:ext cx="5219700" cy="290512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69394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22369749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0240" y="457200"/>
            <a:ext cx="9131520" cy="5714216"/>
          </a:xfrm>
          <a:prstGeom prst="rect">
            <a:avLst/>
          </a:prstGeom>
        </p:spPr>
      </p:pic>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5" name="Picture Placeholder 14"/>
          <p:cNvSpPr>
            <a:spLocks noGrp="1"/>
          </p:cNvSpPr>
          <p:nvPr>
            <p:ph type="pic" sz="quarter" idx="12"/>
          </p:nvPr>
        </p:nvSpPr>
        <p:spPr>
          <a:xfrm>
            <a:off x="2552700" y="780658"/>
            <a:ext cx="7162800" cy="50486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2771081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a:t>Mobile Presence Screenshot</a:t>
            </a:r>
          </a:p>
        </p:txBody>
      </p:sp>
    </p:spTree>
    <p:extLst>
      <p:ext uri="{BB962C8B-B14F-4D97-AF65-F5344CB8AC3E}">
        <p14:creationId xmlns:p14="http://schemas.microsoft.com/office/powerpoint/2010/main" val="798522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3"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5"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a:t>Mobile Presence Address</a:t>
            </a:r>
          </a:p>
        </p:txBody>
      </p:sp>
      <p:sp>
        <p:nvSpPr>
          <p:cNvPr id="9" name="Text Placeholder 2"/>
          <p:cNvSpPr>
            <a:spLocks noGrp="1"/>
          </p:cNvSpPr>
          <p:nvPr>
            <p:ph type="body" sz="quarter" idx="16" hasCustomPrompt="1"/>
          </p:nvPr>
        </p:nvSpPr>
        <p:spPr>
          <a:xfrm>
            <a:off x="7600949" y="3264479"/>
            <a:ext cx="2554411" cy="374072"/>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Tree>
    <p:extLst>
      <p:ext uri="{BB962C8B-B14F-4D97-AF65-F5344CB8AC3E}">
        <p14:creationId xmlns:p14="http://schemas.microsoft.com/office/powerpoint/2010/main" val="24938228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a:t>Questions?</a:t>
            </a:r>
          </a:p>
        </p:txBody>
      </p:sp>
    </p:spTree>
    <p:extLst>
      <p:ext uri="{BB962C8B-B14F-4D97-AF65-F5344CB8AC3E}">
        <p14:creationId xmlns:p14="http://schemas.microsoft.com/office/powerpoint/2010/main" val="12265643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grpSp>
        <p:nvGrpSpPr>
          <p:cNvPr id="60" name="Group 59"/>
          <p:cNvGrpSpPr/>
          <p:nvPr userDrawn="1"/>
        </p:nvGrpSpPr>
        <p:grpSpPr>
          <a:xfrm>
            <a:off x="4969170" y="6034690"/>
            <a:ext cx="2220414" cy="306578"/>
            <a:chOff x="3453442" y="6023448"/>
            <a:chExt cx="2220414" cy="306578"/>
          </a:xfrm>
        </p:grpSpPr>
        <p:sp>
          <p:nvSpPr>
            <p:cNvPr id="61" name="Rounded Rectangle 6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userDrawn="1"/>
          </p:nvGrpSpPr>
          <p:grpSpPr>
            <a:xfrm>
              <a:off x="3453442" y="6023448"/>
              <a:ext cx="2220414" cy="304877"/>
              <a:chOff x="3474400" y="6042620"/>
              <a:chExt cx="2220414" cy="304877"/>
            </a:xfrm>
          </p:grpSpPr>
          <p:grpSp>
            <p:nvGrpSpPr>
              <p:cNvPr id="63" name="Group 62"/>
              <p:cNvGrpSpPr/>
              <p:nvPr userDrawn="1"/>
            </p:nvGrpSpPr>
            <p:grpSpPr>
              <a:xfrm>
                <a:off x="3474400" y="6042620"/>
                <a:ext cx="2220414" cy="304877"/>
                <a:chOff x="3474400" y="6042620"/>
                <a:chExt cx="2220414" cy="304877"/>
              </a:xfrm>
            </p:grpSpPr>
            <p:sp>
              <p:nvSpPr>
                <p:cNvPr id="65" name="Rounded Rectangle 6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70" name="Picture 6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71" name="Picture 7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72" name="Picture 7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73" name="Rounded Rectangle 7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64" name="Picture 6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8520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view from high above Diablo Lake in the Northern Cascades mountain range"/>
          <p:cNvPicPr>
            <a:picLocks noChangeAspect="1"/>
          </p:cNvPicPr>
          <p:nvPr userDrawn="1"/>
        </p:nvPicPr>
        <p:blipFill rotWithShape="1">
          <a:blip r:embed="rId3">
            <a:extLst>
              <a:ext uri="{28A0092B-C50C-407E-A947-70E740481C1C}">
                <a14:useLocalDpi xmlns:a14="http://schemas.microsoft.com/office/drawing/2010/main" val="0"/>
              </a:ext>
            </a:extLst>
          </a:blip>
          <a:srcRect l="-129" t="11859" r="129" b="13402"/>
          <a:stretch/>
        </p:blipFill>
        <p:spPr>
          <a:xfrm>
            <a:off x="-8526" y="1"/>
            <a:ext cx="12200525" cy="4572000"/>
          </a:xfrm>
          <a:prstGeom prst="rect">
            <a:avLst/>
          </a:prstGeom>
        </p:spPr>
      </p:pic>
    </p:spTree>
    <p:extLst>
      <p:ext uri="{BB962C8B-B14F-4D97-AF65-F5344CB8AC3E}">
        <p14:creationId xmlns:p14="http://schemas.microsoft.com/office/powerpoint/2010/main" val="1526459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grpSp>
        <p:nvGrpSpPr>
          <p:cNvPr id="30" name="Group 29"/>
          <p:cNvGrpSpPr/>
          <p:nvPr userDrawn="1"/>
        </p:nvGrpSpPr>
        <p:grpSpPr>
          <a:xfrm>
            <a:off x="4969170" y="6034690"/>
            <a:ext cx="2220414" cy="306578"/>
            <a:chOff x="3453442" y="6023448"/>
            <a:chExt cx="2220414" cy="306578"/>
          </a:xfrm>
        </p:grpSpPr>
        <p:sp>
          <p:nvSpPr>
            <p:cNvPr id="31" name="Rounded Rectangle 3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userDrawn="1"/>
          </p:nvGrpSpPr>
          <p:grpSpPr>
            <a:xfrm>
              <a:off x="3453442" y="6023448"/>
              <a:ext cx="2220414" cy="304877"/>
              <a:chOff x="3474400" y="6042620"/>
              <a:chExt cx="2220414" cy="304877"/>
            </a:xfrm>
          </p:grpSpPr>
          <p:grpSp>
            <p:nvGrpSpPr>
              <p:cNvPr id="33" name="Group 32"/>
              <p:cNvGrpSpPr/>
              <p:nvPr userDrawn="1"/>
            </p:nvGrpSpPr>
            <p:grpSpPr>
              <a:xfrm>
                <a:off x="3474400" y="6042620"/>
                <a:ext cx="2220414" cy="304877"/>
                <a:chOff x="3474400" y="6042620"/>
                <a:chExt cx="2220414" cy="304877"/>
              </a:xfrm>
            </p:grpSpPr>
            <p:sp>
              <p:nvSpPr>
                <p:cNvPr id="35" name="Rounded Rectangle 3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25410077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a:t>Blank Slide</a:t>
            </a:r>
          </a:p>
        </p:txBody>
      </p:sp>
    </p:spTree>
    <p:extLst>
      <p:ext uri="{BB962C8B-B14F-4D97-AF65-F5344CB8AC3E}">
        <p14:creationId xmlns:p14="http://schemas.microsoft.com/office/powerpoint/2010/main" val="32165665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515944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79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349D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sp>
        <p:nvSpPr>
          <p:cNvPr id="4" name="TextBox 3"/>
          <p:cNvSpPr txBox="1"/>
          <p:nvPr userDrawn="1"/>
        </p:nvSpPr>
        <p:spPr>
          <a:xfrm>
            <a:off x="0" y="5374638"/>
            <a:ext cx="12192000" cy="646331"/>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To request this document in another format, call 1-800-525-0127. Deaf or hard of</a:t>
            </a:r>
          </a:p>
          <a:p>
            <a:pPr algn="ctr"/>
            <a:r>
              <a:rPr lang="en-US" sz="1800" kern="1200">
                <a:solidFill>
                  <a:schemeClr val="bg1"/>
                </a:solidFill>
                <a:effectLst/>
                <a:latin typeface="+mn-lt"/>
                <a:ea typeface="+mn-ea"/>
                <a:cs typeface="+mn-cs"/>
              </a:rPr>
              <a:t>hearing customers, please call 711 (Washington Relay) or email </a:t>
            </a:r>
            <a:r>
              <a:rPr lang="en-US" sz="1800" u="none" kern="1200">
                <a:solidFill>
                  <a:schemeClr val="bg1"/>
                </a:solidFill>
                <a:effectLst/>
                <a:latin typeface="+mn-lt"/>
                <a:ea typeface="+mn-ea"/>
                <a:cs typeface="+mn-cs"/>
              </a:rPr>
              <a:t>civil.rights@doh.wa.gov</a:t>
            </a:r>
            <a:r>
              <a:rPr lang="en-US" sz="1800" kern="1200">
                <a:solidFill>
                  <a:schemeClr val="bg1"/>
                </a:solidFill>
                <a:effectLst/>
                <a:latin typeface="+mn-lt"/>
                <a:ea typeface="+mn-ea"/>
                <a:cs typeface="+mn-cs"/>
              </a:rPr>
              <a:t>.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2221" y="3607263"/>
            <a:ext cx="2847557" cy="1238120"/>
          </a:xfrm>
          <a:prstGeom prst="rect">
            <a:avLst/>
          </a:prstGeom>
          <a:ln>
            <a:noFill/>
          </a:ln>
        </p:spPr>
      </p:pic>
    </p:spTree>
    <p:extLst>
      <p:ext uri="{BB962C8B-B14F-4D97-AF65-F5344CB8AC3E}">
        <p14:creationId xmlns:p14="http://schemas.microsoft.com/office/powerpoint/2010/main" val="25554241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pic>
        <p:nvPicPr>
          <p:cNvPr id="10" name="Picture 9" descr="photo illustration of the hands of different races and genders of people raised in the air against a white background"/>
          <p:cNvPicPr>
            <a:picLocks noChangeAspect="1"/>
          </p:cNvPicPr>
          <p:nvPr userDrawn="1"/>
        </p:nvPicPr>
        <p:blipFill rotWithShape="1">
          <a:blip r:embed="rId3" cstate="print">
            <a:extLst>
              <a:ext uri="{28A0092B-C50C-407E-A947-70E740481C1C}">
                <a14:useLocalDpi xmlns:a14="http://schemas.microsoft.com/office/drawing/2010/main" val="0"/>
              </a:ext>
            </a:extLst>
          </a:blip>
          <a:srcRect t="14612"/>
          <a:stretch/>
        </p:blipFill>
        <p:spPr>
          <a:xfrm>
            <a:off x="0" y="0"/>
            <a:ext cx="12192000" cy="4591050"/>
          </a:xfrm>
          <a:prstGeom prst="rect">
            <a:avLst/>
          </a:prstGeom>
        </p:spPr>
      </p:pic>
      <p:sp>
        <p:nvSpPr>
          <p:cNvPr id="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3645742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7" name="Picture 6" descr="Photo of the Seattle skyline with Space Needle in foreground and Mount Rainier in the backgr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9764829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9" name="Picture 8" descr="photo of downtown Spokane with Spokane River in forefron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200525" cy="4571998"/>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2"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3"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7848499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9" name="Picture 8" descr="photo of a boat navigating around a couple of islands in the Puget S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0"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7757805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9" name="Picture 8" descr="view from high above Diablo Lake in the Northern Cascades mountain range"/>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8525" y="1"/>
            <a:ext cx="12200525"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437068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1" name="Picture 10" descr="Aerial view of the Palouse in Northeast Washington"/>
          <p:cNvPicPr>
            <a:picLocks noChangeAspect="1"/>
          </p:cNvPicPr>
          <p:nvPr userDrawn="1"/>
        </p:nvPicPr>
        <p:blipFill rotWithShape="1">
          <a:blip r:embed="rId3">
            <a:extLst>
              <a:ext uri="{28A0092B-C50C-407E-A947-70E740481C1C}">
                <a14:useLocalDpi xmlns:a14="http://schemas.microsoft.com/office/drawing/2010/main" val="0"/>
              </a:ext>
            </a:extLst>
          </a:blip>
          <a:srcRect b="25613"/>
          <a:stretch/>
        </p:blipFill>
        <p:spPr>
          <a:xfrm>
            <a:off x="-1" y="0"/>
            <a:ext cx="12192001" cy="4572000"/>
          </a:xfrm>
          <a:prstGeom prst="rect">
            <a:avLst/>
          </a:prstGeom>
        </p:spPr>
      </p:pic>
    </p:spTree>
    <p:extLst>
      <p:ext uri="{BB962C8B-B14F-4D97-AF65-F5344CB8AC3E}">
        <p14:creationId xmlns:p14="http://schemas.microsoft.com/office/powerpoint/2010/main" val="20287035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9" name="Picture 8" descr="Aerial view of the Palouse in Northeast Washington"/>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1"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3"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9878930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11" name="Picture 10" descr="decorative green box with abstract white lines running across i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
            <a:ext cx="12192001" cy="4572001"/>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2599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pic>
        <p:nvPicPr>
          <p:cNvPr id="6" name="Picture 5"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2"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0"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3186330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a:t>Subtitle 1</a:t>
            </a:r>
          </a:p>
        </p:txBody>
      </p:sp>
    </p:spTree>
    <p:extLst>
      <p:ext uri="{BB962C8B-B14F-4D97-AF65-F5344CB8AC3E}">
        <p14:creationId xmlns:p14="http://schemas.microsoft.com/office/powerpoint/2010/main" val="25949006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7" name="Straight Connector 16"/>
          <p:cNvCxnSpPr/>
          <p:nvPr userDrawn="1"/>
        </p:nvCxnSpPr>
        <p:spPr>
          <a:xfrm flipV="1">
            <a:off x="5763752" y="1699837"/>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a:t>Subtitle 2</a:t>
            </a:r>
          </a:p>
        </p:txBody>
      </p:sp>
    </p:spTree>
    <p:extLst>
      <p:ext uri="{BB962C8B-B14F-4D97-AF65-F5344CB8AC3E}">
        <p14:creationId xmlns:p14="http://schemas.microsoft.com/office/powerpoint/2010/main" val="3352838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a:t>Presenters 1</a:t>
            </a:r>
          </a:p>
        </p:txBody>
      </p:sp>
    </p:spTree>
    <p:extLst>
      <p:ext uri="{BB962C8B-B14F-4D97-AF65-F5344CB8AC3E}">
        <p14:creationId xmlns:p14="http://schemas.microsoft.com/office/powerpoint/2010/main" val="2118774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a:t>Presenters 2</a:t>
            </a:r>
          </a:p>
        </p:txBody>
      </p:sp>
    </p:spTree>
    <p:extLst>
      <p:ext uri="{BB962C8B-B14F-4D97-AF65-F5344CB8AC3E}">
        <p14:creationId xmlns:p14="http://schemas.microsoft.com/office/powerpoint/2010/main" val="25945486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a:t>Presenters 3</a:t>
            </a:r>
          </a:p>
        </p:txBody>
      </p:sp>
    </p:spTree>
    <p:extLst>
      <p:ext uri="{BB962C8B-B14F-4D97-AF65-F5344CB8AC3E}">
        <p14:creationId xmlns:p14="http://schemas.microsoft.com/office/powerpoint/2010/main" val="3283285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a:t>Section Divider</a:t>
            </a:r>
          </a:p>
        </p:txBody>
      </p:sp>
    </p:spTree>
    <p:extLst>
      <p:ext uri="{BB962C8B-B14F-4D97-AF65-F5344CB8AC3E}">
        <p14:creationId xmlns:p14="http://schemas.microsoft.com/office/powerpoint/2010/main" val="42828792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a:t>
            </a:r>
            <a:r>
              <a:rPr lang="en-US" sz="1800" baseline="0">
                <a:solidFill>
                  <a:srgbClr val="349D96"/>
                </a:solidFill>
                <a:latin typeface="Century Gothic" panose="020B0502020202020204" pitchFamily="34" charset="0"/>
              </a:rPr>
              <a:t> 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a:t>Title</a:t>
            </a:r>
          </a:p>
        </p:txBody>
      </p:sp>
    </p:spTree>
    <p:extLst>
      <p:ext uri="{BB962C8B-B14F-4D97-AF65-F5344CB8AC3E}">
        <p14:creationId xmlns:p14="http://schemas.microsoft.com/office/powerpoint/2010/main" val="248516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decorative green box with abstract white lines running across it"/>
          <p:cNvPicPr>
            <a:picLocks noChangeAspect="1"/>
          </p:cNvPicPr>
          <p:nvPr userDrawn="1"/>
        </p:nvPicPr>
        <p:blipFill rotWithShape="1">
          <a:blip r:embed="rId3">
            <a:extLst>
              <a:ext uri="{28A0092B-C50C-407E-A947-70E740481C1C}">
                <a14:useLocalDpi xmlns:a14="http://schemas.microsoft.com/office/drawing/2010/main" val="0"/>
              </a:ext>
            </a:extLst>
          </a:blip>
          <a:srcRect l="129" t="2" r="129" b="25611"/>
          <a:stretch/>
        </p:blipFill>
        <p:spPr>
          <a:xfrm>
            <a:off x="-2" y="-2"/>
            <a:ext cx="12192001" cy="4572002"/>
          </a:xfrm>
          <a:prstGeom prst="rect">
            <a:avLst/>
          </a:prstGeom>
        </p:spPr>
      </p:pic>
    </p:spTree>
    <p:extLst>
      <p:ext uri="{BB962C8B-B14F-4D97-AF65-F5344CB8AC3E}">
        <p14:creationId xmlns:p14="http://schemas.microsoft.com/office/powerpoint/2010/main" val="17944092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78608" y="1487830"/>
            <a:ext cx="10674488" cy="4451286"/>
            <a:chOff x="892593" y="1460430"/>
            <a:chExt cx="8005866" cy="4451286"/>
          </a:xfrm>
        </p:grpSpPr>
        <p:sp>
          <p:nvSpPr>
            <p:cNvPr id="16" name="TextBox 15"/>
            <p:cNvSpPr txBox="1"/>
            <p:nvPr/>
          </p:nvSpPr>
          <p:spPr>
            <a:xfrm>
              <a:off x="4082659" y="4080445"/>
              <a:ext cx="2332018"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791671" y="4080608"/>
              <a:ext cx="2106788"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892593" y="1460430"/>
              <a:ext cx="8005866" cy="2416050"/>
              <a:chOff x="846099" y="1909880"/>
              <a:chExt cx="8005866"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4030709" y="1909880"/>
                <a:ext cx="2175037"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6742366" y="1909884"/>
                <a:ext cx="2109599"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a:extLst>
                  <a:ext uri="{C183D7F6-B498-43B3-948B-1728B52AA6E4}">
                    <adec:decorative xmlns:adec="http://schemas.microsoft.com/office/drawing/2017/decorative" val="1"/>
                  </a:ext>
                </a:extLst>
              </p:cNvPr>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6" name="Oval 35">
                <a:extLst>
                  <a:ext uri="{C183D7F6-B498-43B3-948B-1728B52AA6E4}">
                    <adec:decorative xmlns:adec="http://schemas.microsoft.com/office/drawing/2017/decorative" val="1"/>
                  </a:ext>
                </a:extLst>
              </p:cNvPr>
              <p:cNvSpPr/>
              <p:nvPr/>
            </p:nvSpPr>
            <p:spPr>
              <a:xfrm>
                <a:off x="3557912"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7" name="Oval 36">
                <a:extLst>
                  <a:ext uri="{C183D7F6-B498-43B3-948B-1728B52AA6E4}">
                    <adec:decorative xmlns:adec="http://schemas.microsoft.com/office/drawing/2017/decorative" val="1"/>
                  </a:ext>
                </a:extLst>
              </p:cNvPr>
              <p:cNvSpPr/>
              <p:nvPr/>
            </p:nvSpPr>
            <p:spPr>
              <a:xfrm>
                <a:off x="6267797"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9" name="Oval 28">
              <a:extLst>
                <a:ext uri="{C183D7F6-B498-43B3-948B-1728B52AA6E4}">
                  <adec:decorative xmlns:adec="http://schemas.microsoft.com/office/drawing/2017/decorative" val="1"/>
                </a:ext>
              </a:extLst>
            </p:cNvPr>
            <p:cNvSpPr/>
            <p:nvPr/>
          </p:nvSpPr>
          <p:spPr>
            <a:xfrm>
              <a:off x="892593"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0" name="Oval 29">
              <a:extLst>
                <a:ext uri="{C183D7F6-B498-43B3-948B-1728B52AA6E4}">
                  <adec:decorative xmlns:adec="http://schemas.microsoft.com/office/drawing/2017/decorative" val="1"/>
                </a:ext>
              </a:extLst>
            </p:cNvPr>
            <p:cNvSpPr/>
            <p:nvPr/>
          </p:nvSpPr>
          <p:spPr>
            <a:xfrm>
              <a:off x="3604406"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1" name="Oval 30">
              <a:extLst>
                <a:ext uri="{C183D7F6-B498-43B3-948B-1728B52AA6E4}">
                  <adec:decorative xmlns:adec="http://schemas.microsoft.com/office/drawing/2017/decorative" val="1"/>
                </a:ext>
              </a:extLst>
            </p:cNvPr>
            <p:cNvSpPr/>
            <p:nvPr/>
          </p:nvSpPr>
          <p:spPr>
            <a:xfrm>
              <a:off x="6314291"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Tree>
    <p:extLst>
      <p:ext uri="{BB962C8B-B14F-4D97-AF65-F5344CB8AC3E}">
        <p14:creationId xmlns:p14="http://schemas.microsoft.com/office/powerpoint/2010/main" val="10061813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a:extLst>
              <a:ext uri="{C183D7F6-B498-43B3-948B-1728B52AA6E4}">
                <adec:decorative xmlns:adec="http://schemas.microsoft.com/office/drawing/2017/decorative" val="1"/>
              </a:ext>
            </a:extLst>
          </p:cNvPr>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6" name="Oval 15">
            <a:extLst>
              <a:ext uri="{C183D7F6-B498-43B3-948B-1728B52AA6E4}">
                <adec:decorative xmlns:adec="http://schemas.microsoft.com/office/drawing/2017/decorative" val="1"/>
              </a:ext>
            </a:extLst>
          </p:cNvPr>
          <p:cNvSpPr/>
          <p:nvPr/>
        </p:nvSpPr>
        <p:spPr>
          <a:xfrm>
            <a:off x="6488154"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118621"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119501"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a:t>
            </a:r>
            <a:r>
              <a:rPr lang="en-US" sz="1800" baseline="0">
                <a:solidFill>
                  <a:srgbClr val="349D96"/>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12867729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4" name="Oval 13"/>
          <p:cNvSpPr/>
          <p:nvPr userDrawn="1"/>
        </p:nvSpPr>
        <p:spPr>
          <a:xfrm>
            <a:off x="4603211"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7" name="Oval 16"/>
          <p:cNvSpPr/>
          <p:nvPr userDrawn="1"/>
        </p:nvSpPr>
        <p:spPr>
          <a:xfrm>
            <a:off x="8216391"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42703"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4729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42525"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46711"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a:t>
            </a:r>
            <a:r>
              <a:rPr lang="en-US" sz="1800" baseline="0">
                <a:solidFill>
                  <a:srgbClr val="349D96"/>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19555659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a:t>First level</a:t>
            </a:r>
          </a:p>
          <a:p>
            <a:pPr lvl="1"/>
            <a:r>
              <a:rPr lang="en-US"/>
              <a:t>Second level</a:t>
            </a:r>
          </a:p>
          <a:p>
            <a:pPr lvl="2"/>
            <a:r>
              <a:rPr lang="en-US"/>
              <a:t>Third level</a:t>
            </a:r>
          </a:p>
          <a:p>
            <a:pPr lvl="3"/>
            <a:r>
              <a:rPr lang="en-US"/>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a:t>Unordered List 3: Traditional </a:t>
            </a:r>
          </a:p>
        </p:txBody>
      </p:sp>
    </p:spTree>
    <p:extLst>
      <p:ext uri="{BB962C8B-B14F-4D97-AF65-F5344CB8AC3E}">
        <p14:creationId xmlns:p14="http://schemas.microsoft.com/office/powerpoint/2010/main" val="24202766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48916"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53510"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48738"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752924"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16435" y="2038158"/>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33937" y="2038157"/>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47117" y="2038156"/>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10410690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a:t>First Level</a:t>
            </a:r>
          </a:p>
          <a:p>
            <a:pPr lvl="1"/>
            <a:r>
              <a:rPr lang="en-US"/>
              <a:t>Second level</a:t>
            </a:r>
          </a:p>
          <a:p>
            <a:pPr lvl="2"/>
            <a:r>
              <a:rPr lang="en-US"/>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a:t>Number List 2: Traditional</a:t>
            </a:r>
          </a:p>
        </p:txBody>
      </p:sp>
    </p:spTree>
    <p:extLst>
      <p:ext uri="{BB962C8B-B14F-4D97-AF65-F5344CB8AC3E}">
        <p14:creationId xmlns:p14="http://schemas.microsoft.com/office/powerpoint/2010/main" val="32008870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483441"/>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902735" y="2483439"/>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32184" y="2483443"/>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859817"/>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902557" y="2859815"/>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31597" y="2859819"/>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a:extLst>
              <a:ext uri="{C183D7F6-B498-43B3-948B-1728B52AA6E4}">
                <adec:decorative xmlns:adec="http://schemas.microsoft.com/office/drawing/2017/decorative" val="1"/>
              </a:ext>
            </a:extLst>
          </p:cNvPr>
          <p:cNvSpPr/>
          <p:nvPr/>
        </p:nvSpPr>
        <p:spPr>
          <a:xfrm>
            <a:off x="238115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a:extLst>
              <a:ext uri="{C183D7F6-B498-43B3-948B-1728B52AA6E4}">
                <adec:decorative xmlns:adec="http://schemas.microsoft.com/office/drawing/2017/decorative" val="1"/>
              </a:ext>
            </a:extLst>
          </p:cNvPr>
          <p:cNvSpPr/>
          <p:nvPr/>
        </p:nvSpPr>
        <p:spPr>
          <a:xfrm>
            <a:off x="560273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a:extLst>
              <a:ext uri="{C183D7F6-B498-43B3-948B-1728B52AA6E4}">
                <adec:decorative xmlns:adec="http://schemas.microsoft.com/office/drawing/2017/decorative" val="1"/>
              </a:ext>
            </a:extLst>
          </p:cNvPr>
          <p:cNvSpPr/>
          <p:nvPr/>
        </p:nvSpPr>
        <p:spPr>
          <a:xfrm>
            <a:off x="8820774" y="1577212"/>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131460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Washington State Department of Health Logo"/>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70118" y="6037360"/>
            <a:ext cx="1422005" cy="471857"/>
          </a:xfrm>
          <a:prstGeom prst="rect">
            <a:avLst/>
          </a:prstGeom>
        </p:spPr>
      </p:pic>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grpSp>
        <p:nvGrpSpPr>
          <p:cNvPr id="2" name="Group 1"/>
          <p:cNvGrpSpPr/>
          <p:nvPr userDrawn="1"/>
        </p:nvGrpSpPr>
        <p:grpSpPr>
          <a:xfrm>
            <a:off x="799879" y="1246748"/>
            <a:ext cx="9665728" cy="5254671"/>
            <a:chOff x="599909" y="1246747"/>
            <a:chExt cx="7249296" cy="5254671"/>
          </a:xfrm>
        </p:grpSpPr>
        <p:sp>
          <p:nvSpPr>
            <p:cNvPr id="8" name="Rectangle 7"/>
            <p:cNvSpPr/>
            <p:nvPr userDrawn="1"/>
          </p:nvSpPr>
          <p:spPr>
            <a:xfrm>
              <a:off x="2773214" y="5894225"/>
              <a:ext cx="214952"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9" name="Rectangle 8"/>
            <p:cNvSpPr/>
            <p:nvPr userDrawn="1"/>
          </p:nvSpPr>
          <p:spPr>
            <a:xfrm>
              <a:off x="5701518" y="5890326"/>
              <a:ext cx="214952" cy="20471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1800"/>
            </a:p>
          </p:txBody>
        </p:sp>
        <p:sp>
          <p:nvSpPr>
            <p:cNvPr id="14" name="Rectangle 13"/>
            <p:cNvSpPr/>
            <p:nvPr userDrawn="1"/>
          </p:nvSpPr>
          <p:spPr>
            <a:xfrm>
              <a:off x="2774277" y="6272819"/>
              <a:ext cx="214952"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5" name="Rectangle 14"/>
            <p:cNvSpPr/>
            <p:nvPr userDrawn="1"/>
          </p:nvSpPr>
          <p:spPr>
            <a:xfrm>
              <a:off x="5709719" y="6272819"/>
              <a:ext cx="214952" cy="20471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TextBox 16"/>
            <p:cNvSpPr txBox="1"/>
            <p:nvPr userDrawn="1"/>
          </p:nvSpPr>
          <p:spPr>
            <a:xfrm>
              <a:off x="599909" y="5183825"/>
              <a:ext cx="1473881" cy="400110"/>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grpSp>
          <p:nvGrpSpPr>
            <p:cNvPr id="19" name="Group 18"/>
            <p:cNvGrpSpPr/>
            <p:nvPr/>
          </p:nvGrpSpPr>
          <p:grpSpPr>
            <a:xfrm>
              <a:off x="1155570" y="1367868"/>
              <a:ext cx="6693635"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grpSp>
        <p:sp>
          <p:nvSpPr>
            <p:cNvPr id="20" name="TextBox 19"/>
            <p:cNvSpPr txBox="1"/>
            <p:nvPr/>
          </p:nvSpPr>
          <p:spPr>
            <a:xfrm>
              <a:off x="5607265" y="5180773"/>
              <a:ext cx="1970732" cy="579646"/>
            </a:xfrm>
            <a:prstGeom prst="rect">
              <a:avLst/>
            </a:prstGeom>
            <a:noFill/>
            <a:ln w="12700">
              <a:solidFill>
                <a:schemeClr val="bg1"/>
              </a:solidFill>
            </a:ln>
            <a:effectLst/>
          </p:spPr>
          <p:txBody>
            <a:bodyPr wrap="non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sp>
          <p:nvSpPr>
            <p:cNvPr id="21" name="TextBox 20"/>
            <p:cNvSpPr txBox="1"/>
            <p:nvPr/>
          </p:nvSpPr>
          <p:spPr>
            <a:xfrm>
              <a:off x="3463456" y="1458343"/>
              <a:ext cx="528029"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22" name="TextBox 21"/>
            <p:cNvSpPr txBox="1"/>
            <p:nvPr/>
          </p:nvSpPr>
          <p:spPr>
            <a:xfrm>
              <a:off x="3465988" y="1893619"/>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23" name="TextBox 22"/>
            <p:cNvSpPr txBox="1"/>
            <p:nvPr/>
          </p:nvSpPr>
          <p:spPr>
            <a:xfrm>
              <a:off x="3430287" y="2428065"/>
              <a:ext cx="583333" cy="400110"/>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24" name="TextBox 23"/>
            <p:cNvSpPr txBox="1"/>
            <p:nvPr/>
          </p:nvSpPr>
          <p:spPr>
            <a:xfrm>
              <a:off x="3244414" y="3008582"/>
              <a:ext cx="703558" cy="553998"/>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25" name="TextBox 24"/>
            <p:cNvSpPr txBox="1"/>
            <p:nvPr/>
          </p:nvSpPr>
          <p:spPr>
            <a:xfrm>
              <a:off x="3027229" y="3676919"/>
              <a:ext cx="772086" cy="400110"/>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26" name="TextBox 25"/>
            <p:cNvSpPr txBox="1"/>
            <p:nvPr/>
          </p:nvSpPr>
          <p:spPr>
            <a:xfrm>
              <a:off x="2762893" y="4149869"/>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27" name="TextBox 26"/>
            <p:cNvSpPr txBox="1"/>
            <p:nvPr/>
          </p:nvSpPr>
          <p:spPr>
            <a:xfrm>
              <a:off x="2617249" y="4597887"/>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28" name="TextBox 27"/>
            <p:cNvSpPr txBox="1"/>
            <p:nvPr/>
          </p:nvSpPr>
          <p:spPr>
            <a:xfrm>
              <a:off x="2742374" y="510531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29" name="TextBox 28"/>
            <p:cNvSpPr txBox="1"/>
            <p:nvPr/>
          </p:nvSpPr>
          <p:spPr>
            <a:xfrm>
              <a:off x="3271139" y="4685563"/>
              <a:ext cx="524422" cy="400110"/>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30" name="TextBox 29"/>
            <p:cNvSpPr txBox="1"/>
            <p:nvPr/>
          </p:nvSpPr>
          <p:spPr>
            <a:xfrm>
              <a:off x="4115785" y="5026568"/>
              <a:ext cx="463108" cy="400110"/>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31" name="TextBox 30"/>
            <p:cNvSpPr txBox="1"/>
            <p:nvPr/>
          </p:nvSpPr>
          <p:spPr>
            <a:xfrm>
              <a:off x="2530110" y="2120897"/>
              <a:ext cx="410209" cy="400110"/>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32" name="TextBox 31"/>
            <p:cNvSpPr txBox="1"/>
            <p:nvPr/>
          </p:nvSpPr>
          <p:spPr>
            <a:xfrm>
              <a:off x="1592260" y="2384490"/>
              <a:ext cx="433052" cy="400110"/>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33" name="TextBox 32"/>
            <p:cNvSpPr txBox="1"/>
            <p:nvPr/>
          </p:nvSpPr>
          <p:spPr>
            <a:xfrm>
              <a:off x="1664326" y="2773299"/>
              <a:ext cx="501580" cy="400110"/>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34" name="TextBox 33"/>
            <p:cNvSpPr txBox="1"/>
            <p:nvPr/>
          </p:nvSpPr>
          <p:spPr>
            <a:xfrm>
              <a:off x="1656426" y="3185348"/>
              <a:ext cx="416219" cy="553998"/>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35" name="TextBox 34"/>
            <p:cNvSpPr txBox="1"/>
            <p:nvPr/>
          </p:nvSpPr>
          <p:spPr>
            <a:xfrm>
              <a:off x="1814710" y="4123896"/>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36" name="TextBox 35"/>
            <p:cNvSpPr txBox="1"/>
            <p:nvPr/>
          </p:nvSpPr>
          <p:spPr>
            <a:xfrm>
              <a:off x="1710646" y="4605462"/>
              <a:ext cx="616996" cy="400110"/>
            </a:xfrm>
            <a:prstGeom prst="rect">
              <a:avLst/>
            </a:prstGeom>
            <a:noFill/>
            <a:ln w="12700">
              <a:noFill/>
            </a:ln>
            <a:effectLst/>
          </p:spPr>
          <p:txBody>
            <a:bodyPr wrap="non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37" name="TextBox 36"/>
            <p:cNvSpPr txBox="1"/>
            <p:nvPr/>
          </p:nvSpPr>
          <p:spPr>
            <a:xfrm>
              <a:off x="2438925" y="3750297"/>
              <a:ext cx="499175" cy="400110"/>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38" name="TextBox 37"/>
            <p:cNvSpPr txBox="1"/>
            <p:nvPr/>
          </p:nvSpPr>
          <p:spPr>
            <a:xfrm>
              <a:off x="2182098" y="3340557"/>
              <a:ext cx="411410" cy="400110"/>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39" name="TextBox 38"/>
            <p:cNvSpPr txBox="1"/>
            <p:nvPr/>
          </p:nvSpPr>
          <p:spPr>
            <a:xfrm>
              <a:off x="4324847" y="431850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40" name="TextBox 39"/>
            <p:cNvSpPr txBox="1"/>
            <p:nvPr/>
          </p:nvSpPr>
          <p:spPr>
            <a:xfrm>
              <a:off x="4341538" y="3514832"/>
              <a:ext cx="425837" cy="400110"/>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41" name="TextBox 40"/>
            <p:cNvSpPr txBox="1"/>
            <p:nvPr/>
          </p:nvSpPr>
          <p:spPr>
            <a:xfrm>
              <a:off x="4410824" y="2890319"/>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42" name="TextBox 41"/>
            <p:cNvSpPr txBox="1"/>
            <p:nvPr/>
          </p:nvSpPr>
          <p:spPr>
            <a:xfrm>
              <a:off x="5060515" y="2909125"/>
              <a:ext cx="457096"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43" name="TextBox 42"/>
            <p:cNvSpPr txBox="1"/>
            <p:nvPr/>
          </p:nvSpPr>
          <p:spPr>
            <a:xfrm>
              <a:off x="4812003" y="2649210"/>
              <a:ext cx="81897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44" name="TextBox 43"/>
            <p:cNvSpPr txBox="1"/>
            <p:nvPr/>
          </p:nvSpPr>
          <p:spPr>
            <a:xfrm>
              <a:off x="5066328" y="1773081"/>
              <a:ext cx="54365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45" name="TextBox 44"/>
            <p:cNvSpPr txBox="1"/>
            <p:nvPr/>
          </p:nvSpPr>
          <p:spPr>
            <a:xfrm>
              <a:off x="5332322" y="4654588"/>
              <a:ext cx="459501"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46" name="TextBox 45"/>
            <p:cNvSpPr txBox="1"/>
            <p:nvPr/>
          </p:nvSpPr>
          <p:spPr>
            <a:xfrm>
              <a:off x="5789752" y="4364979"/>
              <a:ext cx="460703"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47" name="TextBox 46"/>
            <p:cNvSpPr txBox="1"/>
            <p:nvPr/>
          </p:nvSpPr>
          <p:spPr>
            <a:xfrm>
              <a:off x="5386304" y="4210801"/>
              <a:ext cx="84061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48" name="TextBox 47"/>
            <p:cNvSpPr txBox="1"/>
            <p:nvPr/>
          </p:nvSpPr>
          <p:spPr>
            <a:xfrm>
              <a:off x="5388507" y="3446935"/>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49" name="TextBox 48"/>
            <p:cNvSpPr txBox="1"/>
            <p:nvPr/>
          </p:nvSpPr>
          <p:spPr>
            <a:xfrm>
              <a:off x="6176168" y="1812851"/>
              <a:ext cx="360916" cy="400110"/>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50" name="TextBox 49"/>
            <p:cNvSpPr txBox="1"/>
            <p:nvPr/>
          </p:nvSpPr>
          <p:spPr>
            <a:xfrm>
              <a:off x="6720349" y="2045266"/>
              <a:ext cx="449883" cy="400110"/>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51" name="TextBox 50"/>
            <p:cNvSpPr txBox="1"/>
            <p:nvPr/>
          </p:nvSpPr>
          <p:spPr>
            <a:xfrm>
              <a:off x="7207724" y="1725827"/>
              <a:ext cx="410209" cy="553998"/>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52" name="TextBox 51"/>
            <p:cNvSpPr txBox="1"/>
            <p:nvPr/>
          </p:nvSpPr>
          <p:spPr>
            <a:xfrm>
              <a:off x="6276064" y="2938654"/>
              <a:ext cx="422231"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53" name="TextBox 52"/>
            <p:cNvSpPr txBox="1"/>
            <p:nvPr/>
          </p:nvSpPr>
          <p:spPr>
            <a:xfrm>
              <a:off x="7074979" y="2916285"/>
              <a:ext cx="47993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54" name="TextBox 53"/>
            <p:cNvSpPr txBox="1"/>
            <p:nvPr/>
          </p:nvSpPr>
          <p:spPr>
            <a:xfrm>
              <a:off x="6227693" y="3634270"/>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55" name="TextBox 54"/>
            <p:cNvSpPr txBox="1"/>
            <p:nvPr/>
          </p:nvSpPr>
          <p:spPr>
            <a:xfrm>
              <a:off x="7005004" y="3643444"/>
              <a:ext cx="5123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56" name="TextBox 55"/>
            <p:cNvSpPr txBox="1"/>
            <p:nvPr/>
          </p:nvSpPr>
          <p:spPr>
            <a:xfrm>
              <a:off x="6164908" y="4648162"/>
              <a:ext cx="61940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57" name="TextBox 56"/>
            <p:cNvSpPr txBox="1"/>
            <p:nvPr/>
          </p:nvSpPr>
          <p:spPr>
            <a:xfrm>
              <a:off x="6822514" y="4530931"/>
              <a:ext cx="517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58" name="TextBox 57"/>
            <p:cNvSpPr txBox="1"/>
            <p:nvPr/>
          </p:nvSpPr>
          <p:spPr>
            <a:xfrm>
              <a:off x="7053697" y="4182258"/>
              <a:ext cx="4582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59" name="TextBox 58"/>
            <p:cNvSpPr txBox="1"/>
            <p:nvPr/>
          </p:nvSpPr>
          <p:spPr>
            <a:xfrm>
              <a:off x="7386522" y="4564550"/>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60" name="TextBox 59"/>
            <p:cNvSpPr txBox="1"/>
            <p:nvPr/>
          </p:nvSpPr>
          <p:spPr>
            <a:xfrm>
              <a:off x="6347965" y="1528900"/>
              <a:ext cx="1034178" cy="246221"/>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61" name="TextBox 60"/>
            <p:cNvSpPr txBox="1"/>
            <p:nvPr/>
          </p:nvSpPr>
          <p:spPr>
            <a:xfrm>
              <a:off x="2163273" y="1500126"/>
              <a:ext cx="485950" cy="400110"/>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24" name="TextBox 123"/>
            <p:cNvSpPr txBox="1"/>
            <p:nvPr userDrawn="1"/>
          </p:nvSpPr>
          <p:spPr>
            <a:xfrm>
              <a:off x="2987309" y="580398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 public health with human services (16)</a:t>
              </a:r>
            </a:p>
          </p:txBody>
        </p:sp>
        <p:sp>
          <p:nvSpPr>
            <p:cNvPr id="126" name="TextBox 125"/>
            <p:cNvSpPr txBox="1"/>
            <p:nvPr userDrawn="1"/>
          </p:nvSpPr>
          <p:spPr>
            <a:xfrm>
              <a:off x="2980875" y="6255197"/>
              <a:ext cx="1124346" cy="246221"/>
            </a:xfrm>
            <a:prstGeom prst="rect">
              <a:avLst/>
            </a:prstGeom>
            <a:noFill/>
          </p:spPr>
          <p:txBody>
            <a:bodyPr wrap="none" rtlCol="0">
              <a:spAutoFit/>
            </a:bodyPr>
            <a:lstStyle/>
            <a:p>
              <a:r>
                <a:rPr lang="en-US" sz="1000" b="1">
                  <a:solidFill>
                    <a:schemeClr val="tx1"/>
                  </a:solidFill>
                  <a:latin typeface="+mn-lt"/>
                </a:rPr>
                <a:t>Single County District (8)</a:t>
              </a:r>
            </a:p>
          </p:txBody>
        </p:sp>
        <p:sp>
          <p:nvSpPr>
            <p:cNvPr id="128" name="TextBox 127"/>
            <p:cNvSpPr txBox="1"/>
            <p:nvPr userDrawn="1"/>
          </p:nvSpPr>
          <p:spPr>
            <a:xfrm>
              <a:off x="5916470" y="5875055"/>
              <a:ext cx="1305887"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30" name="TextBox 129"/>
            <p:cNvSpPr txBox="1"/>
            <p:nvPr userDrawn="1"/>
          </p:nvSpPr>
          <p:spPr>
            <a:xfrm>
              <a:off x="5916470" y="6247260"/>
              <a:ext cx="1102706" cy="246221"/>
            </a:xfrm>
            <a:prstGeom prst="rect">
              <a:avLst/>
            </a:prstGeom>
            <a:noFill/>
          </p:spPr>
          <p:txBody>
            <a:bodyPr wrap="none" rtlCol="0">
              <a:spAutoFit/>
            </a:bodyPr>
            <a:lstStyle/>
            <a:p>
              <a:r>
                <a:rPr lang="en-US" sz="1000" b="1">
                  <a:solidFill>
                    <a:schemeClr val="tx1"/>
                  </a:solidFill>
                  <a:latin typeface="+mn-lt"/>
                </a:rPr>
                <a:t>Multi County District (3)</a:t>
              </a:r>
            </a:p>
          </p:txBody>
        </p:sp>
        <p:sp>
          <p:nvSpPr>
            <p:cNvPr id="123" name="TextBox 122"/>
            <p:cNvSpPr txBox="1"/>
            <p:nvPr userDrawn="1"/>
          </p:nvSpPr>
          <p:spPr>
            <a:xfrm>
              <a:off x="2581867" y="2852950"/>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cxnSp>
          <p:nvCxnSpPr>
            <p:cNvPr id="125" name="Straight Connector 124"/>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24781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grpSp>
        <p:nvGrpSpPr>
          <p:cNvPr id="3" name="Group 2" descr="map of all continents of the world in gray"/>
          <p:cNvGrpSpPr/>
          <p:nvPr userDrawn="1"/>
        </p:nvGrpSpPr>
        <p:grpSpPr>
          <a:xfrm>
            <a:off x="389181" y="1246349"/>
            <a:ext cx="11091619" cy="5407156"/>
            <a:chOff x="291886" y="1246349"/>
            <a:chExt cx="8318714" cy="5407156"/>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286" y="1328060"/>
              <a:ext cx="8066314"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751501" y="5150529"/>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r>
                <a:rPr lang="en-US" sz="1200">
                  <a:solidFill>
                    <a:schemeClr val="tx1"/>
                  </a:solidFill>
                  <a:latin typeface="+mn-lt"/>
                </a:rPr>
                <a:t>Private Sector</a:t>
              </a:r>
            </a:p>
            <a:p>
              <a:pPr marL="1588"/>
              <a:r>
                <a:rPr lang="en-US" sz="1200">
                  <a:solidFill>
                    <a:schemeClr val="tx1"/>
                  </a:solidFill>
                  <a:latin typeface="+mn-lt"/>
                </a:rPr>
                <a:t>Other Stakeholders</a:t>
              </a:r>
            </a:p>
          </p:txBody>
        </p:sp>
        <p:sp>
          <p:nvSpPr>
            <p:cNvPr id="11" name="Oval 10"/>
            <p:cNvSpPr/>
            <p:nvPr userDrawn="1"/>
          </p:nvSpPr>
          <p:spPr>
            <a:xfrm>
              <a:off x="1605595" y="3694147"/>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295400" y="3199106"/>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8" name="Straight Connector 17"/>
            <p:cNvCxnSpPr/>
            <p:nvPr userDrawn="1"/>
          </p:nvCxnSpPr>
          <p:spPr>
            <a:xfrm>
              <a:off x="1628454" y="5966966"/>
              <a:ext cx="4205201" cy="9292"/>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1628454" y="3696252"/>
              <a:ext cx="2" cy="2270714"/>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271809" y="5688106"/>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3227145" y="5149475"/>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17" name="Rectangle 16"/>
            <p:cNvSpPr/>
            <p:nvPr userDrawn="1"/>
          </p:nvSpPr>
          <p:spPr>
            <a:xfrm>
              <a:off x="291886" y="5068873"/>
              <a:ext cx="2402823" cy="369332"/>
            </a:xfrm>
            <a:prstGeom prst="rect">
              <a:avLst/>
            </a:prstGeom>
            <a:solidFill>
              <a:schemeClr val="bg1"/>
            </a:solidFill>
          </p:spPr>
          <p:txBody>
            <a:bodyPr wrap="square">
              <a:spAutoFit/>
            </a:bodyPr>
            <a:lstStyle/>
            <a:p>
              <a:pPr algn="l"/>
              <a:r>
                <a:rPr lang="en-US" sz="1800">
                  <a:solidFill>
                    <a:srgbClr val="349D96"/>
                  </a:solidFill>
                  <a:latin typeface="Century Gothic" panose="020B0502020202020204" pitchFamily="34" charset="0"/>
                </a:rPr>
                <a:t>WASHINGTON STATE</a:t>
              </a:r>
            </a:p>
          </p:txBody>
        </p:sp>
      </p:grp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spTree>
    <p:extLst>
      <p:ext uri="{BB962C8B-B14F-4D97-AF65-F5344CB8AC3E}">
        <p14:creationId xmlns:p14="http://schemas.microsoft.com/office/powerpoint/2010/main" val="40874836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475825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 Placeholder 9"/>
          <p:cNvSpPr>
            <a:spLocks noGrp="1"/>
          </p:cNvSpPr>
          <p:nvPr>
            <p:ph type="body" sz="quarter" idx="12"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1" name="Picture 10"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spTree>
    <p:extLst>
      <p:ext uri="{BB962C8B-B14F-4D97-AF65-F5344CB8AC3E}">
        <p14:creationId xmlns:p14="http://schemas.microsoft.com/office/powerpoint/2010/main" val="36030508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951888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0711784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19712183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1387553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164607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7317708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4177004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a:t>Left Photo Slide 1</a:t>
            </a:r>
          </a:p>
        </p:txBody>
      </p:sp>
    </p:spTree>
    <p:extLst>
      <p:ext uri="{BB962C8B-B14F-4D97-AF65-F5344CB8AC3E}">
        <p14:creationId xmlns:p14="http://schemas.microsoft.com/office/powerpoint/2010/main" val="36545012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a:t>Left Photo Slide 2</a:t>
            </a:r>
          </a:p>
        </p:txBody>
      </p:sp>
    </p:spTree>
    <p:extLst>
      <p:ext uri="{BB962C8B-B14F-4D97-AF65-F5344CB8AC3E}">
        <p14:creationId xmlns:p14="http://schemas.microsoft.com/office/powerpoint/2010/main" val="40361044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a:t>Left Photo Slide 3</a:t>
            </a:r>
          </a:p>
        </p:txBody>
      </p:sp>
    </p:spTree>
    <p:extLst>
      <p:ext uri="{BB962C8B-B14F-4D97-AF65-F5344CB8AC3E}">
        <p14:creationId xmlns:p14="http://schemas.microsoft.com/office/powerpoint/2010/main" val="369676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a:t>Subtitle 1</a:t>
            </a:r>
          </a:p>
        </p:txBody>
      </p:sp>
    </p:spTree>
    <p:extLst>
      <p:ext uri="{BB962C8B-B14F-4D97-AF65-F5344CB8AC3E}">
        <p14:creationId xmlns:p14="http://schemas.microsoft.com/office/powerpoint/2010/main" val="39033531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a:t>Right Photo Slide 1</a:t>
            </a:r>
          </a:p>
        </p:txBody>
      </p:sp>
    </p:spTree>
    <p:extLst>
      <p:ext uri="{BB962C8B-B14F-4D97-AF65-F5344CB8AC3E}">
        <p14:creationId xmlns:p14="http://schemas.microsoft.com/office/powerpoint/2010/main" val="22173965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a:t>Right Photo Slide 2</a:t>
            </a:r>
          </a:p>
        </p:txBody>
      </p:sp>
    </p:spTree>
    <p:extLst>
      <p:ext uri="{BB962C8B-B14F-4D97-AF65-F5344CB8AC3E}">
        <p14:creationId xmlns:p14="http://schemas.microsoft.com/office/powerpoint/2010/main" val="766586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a:t>Right Photo Slide 3</a:t>
            </a:r>
          </a:p>
        </p:txBody>
      </p:sp>
    </p:spTree>
    <p:extLst>
      <p:ext uri="{BB962C8B-B14F-4D97-AF65-F5344CB8AC3E}">
        <p14:creationId xmlns:p14="http://schemas.microsoft.com/office/powerpoint/2010/main" val="3520657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a:t>Name</a:t>
            </a:r>
          </a:p>
        </p:txBody>
      </p:sp>
    </p:spTree>
    <p:extLst>
      <p:ext uri="{BB962C8B-B14F-4D97-AF65-F5344CB8AC3E}">
        <p14:creationId xmlns:p14="http://schemas.microsoft.com/office/powerpoint/2010/main" val="2538113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a:t>Team Slide 1</a:t>
            </a:r>
          </a:p>
        </p:txBody>
      </p:sp>
    </p:spTree>
    <p:extLst>
      <p:ext uri="{BB962C8B-B14F-4D97-AF65-F5344CB8AC3E}">
        <p14:creationId xmlns:p14="http://schemas.microsoft.com/office/powerpoint/2010/main" val="21949684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a:t>Team Slide 2</a:t>
            </a:r>
          </a:p>
        </p:txBody>
      </p:sp>
    </p:spTree>
    <p:extLst>
      <p:ext uri="{BB962C8B-B14F-4D97-AF65-F5344CB8AC3E}">
        <p14:creationId xmlns:p14="http://schemas.microsoft.com/office/powerpoint/2010/main" val="1621222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pic>
        <p:nvPicPr>
          <p:cNvPr id="2" name="Picture 1" descr="photo of someone pouring water from a pitcher into a glass"/>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847551"/>
            <a:ext cx="2998107" cy="2324120"/>
          </a:xfrm>
          <a:prstGeom prst="rect">
            <a:avLst/>
          </a:prstGeom>
        </p:spPr>
      </p:pic>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pic>
        <p:nvPicPr>
          <p:cNvPr id="30" name="Picture 16" descr="photo of a young blonde nurse vaccinating or injecting medicine into a toddl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845774"/>
            <a:ext cx="3070684"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descr="photo of woman holding a set of vials while working in a lab, wearing white lab coat, latex gloves, and safety glasses"/>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845773"/>
            <a:ext cx="3057003" cy="2325899"/>
          </a:xfrm>
          <a:prstGeom prst="rect">
            <a:avLst/>
          </a:prstGeom>
          <a:effectLst/>
        </p:spPr>
      </p:pic>
      <p:sp>
        <p:nvSpPr>
          <p:cNvPr id="50" name="TextBox 49"/>
          <p:cNvSpPr txBox="1"/>
          <p:nvPr userDrawn="1"/>
        </p:nvSpPr>
        <p:spPr>
          <a:xfrm>
            <a:off x="-9235" y="4393628"/>
            <a:ext cx="3066237" cy="2065181"/>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5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5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1200"/>
              </a:spcBef>
              <a:buClr>
                <a:srgbClr val="57B6AF"/>
              </a:buClr>
              <a:buFont typeface="Arial" panose="020B0604020202020204" pitchFamily="34" charset="0"/>
              <a:buNone/>
            </a:pPr>
            <a:r>
              <a:rPr lang="en-US" sz="1800" b="0" i="1" kern="120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1200"/>
              </a:spcBef>
              <a:spcAft>
                <a:spcPts val="0"/>
              </a:spcAft>
              <a:buClr>
                <a:srgbClr val="57B6AF"/>
              </a:buClr>
              <a:buSzTx/>
              <a:buFont typeface="Arial" panose="020B0604020202020204" pitchFamily="34" charset="0"/>
              <a:buNone/>
              <a:tabLst/>
              <a:defRPr/>
            </a:pPr>
            <a:r>
              <a:rPr lang="en-US" sz="1250" b="0" i="0" kern="1200">
                <a:solidFill>
                  <a:schemeClr val="tx1"/>
                </a:solidFill>
                <a:latin typeface="+mn-lt"/>
                <a:ea typeface="+mn-ea"/>
                <a:cs typeface="+mn-cs"/>
              </a:rPr>
              <a:t>Measles</a:t>
            </a:r>
            <a:r>
              <a:rPr lang="en-US" sz="1250" b="0" i="0" kern="1200" baseline="0">
                <a:solidFill>
                  <a:schemeClr val="tx1"/>
                </a:solidFill>
                <a:latin typeface="+mn-lt"/>
                <a:ea typeface="+mn-ea"/>
                <a:cs typeface="+mn-cs"/>
              </a:rPr>
              <a:t> </a:t>
            </a:r>
            <a:r>
              <a:rPr lang="en-US" sz="1250" b="0" i="0" kern="1200">
                <a:solidFill>
                  <a:schemeClr val="tx1"/>
                </a:solidFill>
                <a:latin typeface="+mn-lt"/>
                <a:ea typeface="+mn-ea"/>
                <a:cs typeface="+mn-cs"/>
              </a:rPr>
              <a:t>Control</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err="1">
                <a:solidFill>
                  <a:schemeClr val="tx1"/>
                </a:solidFill>
                <a:latin typeface="+mn-lt"/>
                <a:ea typeface="+mn-ea"/>
                <a:cs typeface="+mn-cs"/>
              </a:rPr>
              <a:t>EndAIDS</a:t>
            </a:r>
            <a:endParaRPr lang="en-US" sz="1250" b="0" i="0" kern="1200">
              <a:solidFill>
                <a:schemeClr val="tx1"/>
              </a:solidFill>
              <a:latin typeface="+mn-lt"/>
              <a:ea typeface="+mn-ea"/>
              <a:cs typeface="+mn-cs"/>
            </a:endParaRP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09288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Community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250" b="0" i="0" kern="1200">
                <a:solidFill>
                  <a:schemeClr val="tx1"/>
                </a:solidFill>
                <a:latin typeface="+mn-lt"/>
                <a:ea typeface="+mn-ea"/>
                <a:cs typeface="+mn-cs"/>
              </a:rPr>
              <a:t>Immunization Rates</a:t>
            </a:r>
          </a:p>
          <a:p>
            <a:pPr marL="0" algn="ctr" defTabSz="914400" rtl="0" eaLnBrk="1" latinLnBrk="0" hangingPunct="1">
              <a:spcBef>
                <a:spcPts val="600"/>
              </a:spcBef>
            </a:pPr>
            <a:r>
              <a:rPr lang="en-US" sz="1250" b="0" i="0" kern="1200">
                <a:solidFill>
                  <a:schemeClr val="tx1"/>
                </a:solidFill>
                <a:latin typeface="+mn-lt"/>
                <a:ea typeface="+mn-ea"/>
                <a:cs typeface="+mn-cs"/>
              </a:rPr>
              <a:t>Family Planning (Title X)</a:t>
            </a:r>
          </a:p>
          <a:p>
            <a:pPr marL="0" algn="ctr" defTabSz="914400" rtl="0" eaLnBrk="1" latinLnBrk="0" hangingPunct="1">
              <a:spcBef>
                <a:spcPts val="600"/>
              </a:spcBef>
            </a:pPr>
            <a:r>
              <a:rPr lang="en-US" sz="125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928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Public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algn="ctr">
              <a:spcBef>
                <a:spcPts val="1200"/>
              </a:spcBef>
            </a:pPr>
            <a:r>
              <a:rPr lang="en-US" sz="1250" b="0" i="0" kern="1200">
                <a:solidFill>
                  <a:schemeClr val="tx1"/>
                </a:solidFill>
                <a:latin typeface="+mn-lt"/>
                <a:ea typeface="+mn-ea"/>
                <a:cs typeface="+mn-cs"/>
              </a:rPr>
              <a:t>Puget</a:t>
            </a:r>
            <a:r>
              <a:rPr lang="en-US" sz="1250" b="0" i="0" kern="1200" baseline="0">
                <a:solidFill>
                  <a:schemeClr val="tx1"/>
                </a:solidFill>
                <a:latin typeface="+mn-lt"/>
                <a:ea typeface="+mn-ea"/>
                <a:cs typeface="+mn-cs"/>
              </a:rPr>
              <a:t> Sound Cleanup</a:t>
            </a:r>
            <a:endParaRPr lang="en-US" sz="1250" b="0" i="0" kern="1200">
              <a:solidFill>
                <a:schemeClr val="tx1"/>
              </a:solidFill>
              <a:latin typeface="+mn-lt"/>
              <a:ea typeface="+mn-ea"/>
              <a:cs typeface="+mn-cs"/>
            </a:endParaRPr>
          </a:p>
          <a:p>
            <a:pPr algn="ctr">
              <a:spcBef>
                <a:spcPts val="600"/>
              </a:spcBef>
            </a:pPr>
            <a:r>
              <a:rPr lang="en-US" sz="1250" b="0" i="0" kern="1200">
                <a:solidFill>
                  <a:schemeClr val="tx1"/>
                </a:solidFill>
                <a:latin typeface="+mn-lt"/>
                <a:ea typeface="+mn-ea"/>
                <a:cs typeface="+mn-cs"/>
              </a:rPr>
              <a:t> PFAS</a:t>
            </a:r>
          </a:p>
          <a:p>
            <a:pPr algn="ctr">
              <a:spcBef>
                <a:spcPts val="600"/>
              </a:spcBef>
            </a:pPr>
            <a:r>
              <a:rPr lang="en-US" sz="125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9825"/>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Quality Assurance</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Opioids</a:t>
            </a:r>
          </a:p>
          <a:p>
            <a:pPr marL="0" algn="ctr" defTabSz="914400" rtl="0" eaLnBrk="1" latinLnBrk="0" hangingPunct="1">
              <a:spcBef>
                <a:spcPts val="600"/>
              </a:spcBef>
            </a:pPr>
            <a:r>
              <a:rPr lang="en-US" sz="1250" b="0" i="0" kern="1200">
                <a:solidFill>
                  <a:schemeClr val="tx1"/>
                </a:solidFill>
                <a:latin typeface="+mn-lt"/>
                <a:ea typeface="+mn-ea"/>
                <a:cs typeface="+mn-cs"/>
              </a:rPr>
              <a:t>Behavioral Health Integration </a:t>
            </a:r>
          </a:p>
          <a:p>
            <a:pPr marL="0" algn="ctr" defTabSz="914400" rtl="0" eaLnBrk="1" latinLnBrk="0" hangingPunct="1">
              <a:spcBef>
                <a:spcPts val="600"/>
              </a:spcBef>
            </a:pPr>
            <a:r>
              <a:rPr lang="en-US" sz="1250" b="0" i="0" kern="1200">
                <a:solidFill>
                  <a:schemeClr val="tx1"/>
                </a:solidFill>
                <a:latin typeface="+mn-lt"/>
                <a:ea typeface="+mn-ea"/>
                <a:cs typeface="+mn-cs"/>
              </a:rPr>
              <a:t>Certificate of Need</a:t>
            </a:r>
          </a:p>
          <a:p>
            <a:pPr marL="0" algn="ctr" defTabSz="914400" rtl="0" eaLnBrk="1" latinLnBrk="0" hangingPunct="1">
              <a:spcBef>
                <a:spcPts val="600"/>
              </a:spcBef>
            </a:pPr>
            <a:r>
              <a:rPr lang="en-US" sz="1250" b="0" i="0" kern="1200">
                <a:solidFill>
                  <a:schemeClr val="tx1"/>
                </a:solidFill>
                <a:latin typeface="+mn-lt"/>
                <a:ea typeface="+mn-ea"/>
                <a:cs typeface="+mn-cs"/>
              </a:rPr>
              <a:t> Health Professions</a:t>
            </a:r>
          </a:p>
        </p:txBody>
      </p:sp>
      <p:pic>
        <p:nvPicPr>
          <p:cNvPr id="12" name="Picture 11" descr="photo of two medical professionals wearing red jackets, a young man, and a woman, with the word &quot;Doctor&quot; on the woman's jacket"/>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845773"/>
            <a:ext cx="3066207" cy="2325898"/>
          </a:xfrm>
          <a:prstGeom prst="rect">
            <a:avLst/>
          </a:prstGeom>
          <a:effectLst/>
        </p:spPr>
      </p:pic>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2793849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descr="image of a modern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5"/>
            <a:ext cx="5219700" cy="23241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089962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7" name="Picture 6" descr="image of a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522488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descr="image of a computer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147" y="683166"/>
            <a:ext cx="10820111" cy="5457268"/>
          </a:xfrm>
          <a:prstGeom prst="rect">
            <a:avLst/>
          </a:prstGeom>
        </p:spPr>
      </p:pic>
      <p:sp>
        <p:nvSpPr>
          <p:cNvPr id="8" name="Picture Placeholder 14"/>
          <p:cNvSpPr>
            <a:spLocks noGrp="1"/>
          </p:cNvSpPr>
          <p:nvPr>
            <p:ph type="pic" sz="quarter" idx="12"/>
          </p:nvPr>
        </p:nvSpPr>
        <p:spPr>
          <a:xfrm>
            <a:off x="1945531" y="966282"/>
            <a:ext cx="8482519" cy="48768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235424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42" Type="http://schemas.openxmlformats.org/officeDocument/2006/relationships/slideLayout" Target="../slideLayouts/slideLayout96.xml"/><Relationship Id="rId47" Type="http://schemas.openxmlformats.org/officeDocument/2006/relationships/slideLayout" Target="../slideLayouts/slideLayout101.xml"/><Relationship Id="rId50" Type="http://schemas.openxmlformats.org/officeDocument/2006/relationships/slideLayout" Target="../slideLayouts/slideLayout104.xml"/><Relationship Id="rId55" Type="http://schemas.openxmlformats.org/officeDocument/2006/relationships/slideLayout" Target="../slideLayouts/slideLayout109.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9" Type="http://schemas.openxmlformats.org/officeDocument/2006/relationships/slideLayout" Target="../slideLayouts/slideLayout83.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45" Type="http://schemas.openxmlformats.org/officeDocument/2006/relationships/slideLayout" Target="../slideLayouts/slideLayout99.xml"/><Relationship Id="rId53" Type="http://schemas.openxmlformats.org/officeDocument/2006/relationships/slideLayout" Target="../slideLayouts/slideLayout107.xml"/><Relationship Id="rId58" Type="http://schemas.openxmlformats.org/officeDocument/2006/relationships/theme" Target="../theme/theme2.xml"/><Relationship Id="rId5" Type="http://schemas.openxmlformats.org/officeDocument/2006/relationships/slideLayout" Target="../slideLayouts/slideLayout59.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slideLayout" Target="../slideLayouts/slideLayout97.xml"/><Relationship Id="rId48" Type="http://schemas.openxmlformats.org/officeDocument/2006/relationships/slideLayout" Target="../slideLayouts/slideLayout102.xml"/><Relationship Id="rId56" Type="http://schemas.openxmlformats.org/officeDocument/2006/relationships/slideLayout" Target="../slideLayouts/slideLayout110.xml"/><Relationship Id="rId8" Type="http://schemas.openxmlformats.org/officeDocument/2006/relationships/slideLayout" Target="../slideLayouts/slideLayout62.xml"/><Relationship Id="rId51" Type="http://schemas.openxmlformats.org/officeDocument/2006/relationships/slideLayout" Target="../slideLayouts/slideLayout105.xml"/><Relationship Id="rId3" Type="http://schemas.openxmlformats.org/officeDocument/2006/relationships/slideLayout" Target="../slideLayouts/slideLayout57.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46" Type="http://schemas.openxmlformats.org/officeDocument/2006/relationships/slideLayout" Target="../slideLayouts/slideLayout100.xml"/><Relationship Id="rId20" Type="http://schemas.openxmlformats.org/officeDocument/2006/relationships/slideLayout" Target="../slideLayouts/slideLayout74.xml"/><Relationship Id="rId41" Type="http://schemas.openxmlformats.org/officeDocument/2006/relationships/slideLayout" Target="../slideLayouts/slideLayout95.xml"/><Relationship Id="rId54" Type="http://schemas.openxmlformats.org/officeDocument/2006/relationships/slideLayout" Target="../slideLayouts/slideLayout108.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49" Type="http://schemas.openxmlformats.org/officeDocument/2006/relationships/slideLayout" Target="../slideLayouts/slideLayout103.xml"/><Relationship Id="rId57" Type="http://schemas.openxmlformats.org/officeDocument/2006/relationships/slideLayout" Target="../slideLayouts/slideLayout111.xml"/><Relationship Id="rId10" Type="http://schemas.openxmlformats.org/officeDocument/2006/relationships/slideLayout" Target="../slideLayouts/slideLayout64.xml"/><Relationship Id="rId31" Type="http://schemas.openxmlformats.org/officeDocument/2006/relationships/slideLayout" Target="../slideLayouts/slideLayout85.xml"/><Relationship Id="rId44" Type="http://schemas.openxmlformats.org/officeDocument/2006/relationships/slideLayout" Target="../slideLayouts/slideLayout98.xml"/><Relationship Id="rId52"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a:p>
        </p:txBody>
      </p:sp>
    </p:spTree>
    <p:extLst>
      <p:ext uri="{BB962C8B-B14F-4D97-AF65-F5344CB8AC3E}">
        <p14:creationId xmlns:p14="http://schemas.microsoft.com/office/powerpoint/2010/main" val="3222232568"/>
      </p:ext>
    </p:extLst>
  </p:cSld>
  <p:clrMap bg1="lt1" tx1="dk1" bg2="lt2" tx2="dk2" accent1="accent1" accent2="accent2" accent3="accent3" accent4="accent4" accent5="accent5" accent6="accent6" hlink="hlink" folHlink="folHlink"/>
  <p:sldLayoutIdLst>
    <p:sldLayoutId id="2147483672" r:id="rId1"/>
    <p:sldLayoutId id="2147483733" r:id="rId2"/>
    <p:sldLayoutId id="2147483737" r:id="rId3"/>
    <p:sldLayoutId id="2147483734" r:id="rId4"/>
    <p:sldLayoutId id="2147483735" r:id="rId5"/>
    <p:sldLayoutId id="2147483736" r:id="rId6"/>
    <p:sldLayoutId id="2147483740" r:id="rId7"/>
    <p:sldLayoutId id="2147483666" r:id="rId8"/>
    <p:sldLayoutId id="2147483673" r:id="rId9"/>
    <p:sldLayoutId id="2147483719" r:id="rId10"/>
    <p:sldLayoutId id="2147483674" r:id="rId11"/>
    <p:sldLayoutId id="2147483720" r:id="rId12"/>
    <p:sldLayoutId id="2147483721" r:id="rId13"/>
    <p:sldLayoutId id="2147483675" r:id="rId14"/>
    <p:sldLayoutId id="2147483744" r:id="rId15"/>
    <p:sldLayoutId id="2147483741" r:id="rId16"/>
    <p:sldLayoutId id="2147483665" r:id="rId17"/>
    <p:sldLayoutId id="2147483677" r:id="rId18"/>
    <p:sldLayoutId id="2147483692" r:id="rId19"/>
    <p:sldLayoutId id="2147483696" r:id="rId20"/>
    <p:sldLayoutId id="2147483694" r:id="rId21"/>
    <p:sldLayoutId id="2147483695" r:id="rId22"/>
    <p:sldLayoutId id="2147483739" r:id="rId23"/>
    <p:sldLayoutId id="2147483743" r:id="rId24"/>
    <p:sldLayoutId id="2147483702" r:id="rId25"/>
    <p:sldLayoutId id="2147483725" r:id="rId26"/>
    <p:sldLayoutId id="2147483726" r:id="rId27"/>
    <p:sldLayoutId id="2147483727" r:id="rId28"/>
    <p:sldLayoutId id="2147483728" r:id="rId29"/>
    <p:sldLayoutId id="2147483730" r:id="rId30"/>
    <p:sldLayoutId id="2147483731" r:id="rId31"/>
    <p:sldLayoutId id="2147483732" r:id="rId32"/>
    <p:sldLayoutId id="2147483703" r:id="rId33"/>
    <p:sldLayoutId id="2147483704" r:id="rId34"/>
    <p:sldLayoutId id="2147483705" r:id="rId35"/>
    <p:sldLayoutId id="2147483669" r:id="rId36"/>
    <p:sldLayoutId id="2147483706" r:id="rId37"/>
    <p:sldLayoutId id="2147483707" r:id="rId38"/>
    <p:sldLayoutId id="2147483712" r:id="rId39"/>
    <p:sldLayoutId id="2147483711" r:id="rId40"/>
    <p:sldLayoutId id="2147483713" r:id="rId41"/>
    <p:sldLayoutId id="2147483742" r:id="rId42"/>
    <p:sldLayoutId id="2147483714" r:id="rId43"/>
    <p:sldLayoutId id="2147483715" r:id="rId44"/>
    <p:sldLayoutId id="2147483738" r:id="rId45"/>
    <p:sldLayoutId id="2147483667" r:id="rId46"/>
    <p:sldLayoutId id="2147483716" r:id="rId47"/>
    <p:sldLayoutId id="2147483724" r:id="rId48"/>
    <p:sldLayoutId id="2147483718" r:id="rId49"/>
    <p:sldLayoutId id="2147483717" r:id="rId50"/>
    <p:sldLayoutId id="2147483693" r:id="rId51"/>
    <p:sldLayoutId id="2147483747" r:id="rId52"/>
    <p:sldLayoutId id="2147483748" r:id="rId53"/>
    <p:sldLayoutId id="2147483668" r:id="rId54"/>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a:p>
        </p:txBody>
      </p:sp>
    </p:spTree>
    <p:extLst>
      <p:ext uri="{BB962C8B-B14F-4D97-AF65-F5344CB8AC3E}">
        <p14:creationId xmlns:p14="http://schemas.microsoft.com/office/powerpoint/2010/main" val="177740474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 id="2147483792" r:id="rId43"/>
    <p:sldLayoutId id="2147483793" r:id="rId44"/>
    <p:sldLayoutId id="2147483794" r:id="rId45"/>
    <p:sldLayoutId id="2147483795" r:id="rId46"/>
    <p:sldLayoutId id="2147483796" r:id="rId47"/>
    <p:sldLayoutId id="2147483797" r:id="rId48"/>
    <p:sldLayoutId id="2147483798" r:id="rId49"/>
    <p:sldLayoutId id="2147483799" r:id="rId50"/>
    <p:sldLayoutId id="2147483800" r:id="rId51"/>
    <p:sldLayoutId id="2147483801" r:id="rId52"/>
    <p:sldLayoutId id="2147483802" r:id="rId53"/>
    <p:sldLayoutId id="2147483803" r:id="rId54"/>
    <p:sldLayoutId id="2147483804" r:id="rId55"/>
    <p:sldLayoutId id="2147483805" r:id="rId56"/>
    <p:sldLayoutId id="2147483806" r:id="rId57"/>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09.xml"/><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2D9_55C3BF3D.xm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microsoft.com/office/2018/10/relationships/comments" Target="../comments/modernComment_2DA_7C6E929.xml"/><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microsoft.com/office/2018/10/relationships/comments" Target="../comments/modernComment_2E2_580DC029.xml"/><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microsoft.com/office/2018/10/relationships/comments" Target="../comments/modernComment_2E0_FC6FDDB0.xml"/><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5B821B-96ED-42D6-ADE8-1B951D3A4024}"/>
              </a:ext>
            </a:extLst>
          </p:cNvPr>
          <p:cNvSpPr>
            <a:spLocks noGrp="1"/>
          </p:cNvSpPr>
          <p:nvPr>
            <p:ph type="body" sz="quarter" idx="11"/>
          </p:nvPr>
        </p:nvSpPr>
        <p:spPr/>
        <p:txBody>
          <a:bodyPr>
            <a:normAutofit/>
          </a:bodyPr>
          <a:lstStyle/>
          <a:p>
            <a:r>
              <a:rPr lang="en-US"/>
              <a:t>Community Advisory Council</a:t>
            </a:r>
          </a:p>
        </p:txBody>
      </p:sp>
      <p:sp>
        <p:nvSpPr>
          <p:cNvPr id="3" name="Title 2">
            <a:extLst>
              <a:ext uri="{FF2B5EF4-FFF2-40B4-BE49-F238E27FC236}">
                <a16:creationId xmlns:a16="http://schemas.microsoft.com/office/drawing/2014/main" id="{D32C9E17-065A-4308-9F82-11CC8B1E0A7C}"/>
              </a:ext>
            </a:extLst>
          </p:cNvPr>
          <p:cNvSpPr>
            <a:spLocks noGrp="1"/>
          </p:cNvSpPr>
          <p:nvPr>
            <p:ph type="title"/>
          </p:nvPr>
        </p:nvSpPr>
        <p:spPr/>
        <p:txBody>
          <a:bodyPr/>
          <a:lstStyle/>
          <a:p>
            <a:r>
              <a:rPr lang="en-US"/>
              <a:t>Health Equity Zones Initiative</a:t>
            </a:r>
          </a:p>
        </p:txBody>
      </p:sp>
      <p:sp>
        <p:nvSpPr>
          <p:cNvPr id="4" name="Text Placeholder 1">
            <a:extLst>
              <a:ext uri="{FF2B5EF4-FFF2-40B4-BE49-F238E27FC236}">
                <a16:creationId xmlns:a16="http://schemas.microsoft.com/office/drawing/2014/main" id="{38B0C5E0-10EC-4722-8F05-E59F14D8F0E6}"/>
              </a:ext>
            </a:extLst>
          </p:cNvPr>
          <p:cNvSpPr txBox="1">
            <a:spLocks/>
          </p:cNvSpPr>
          <p:nvPr/>
        </p:nvSpPr>
        <p:spPr>
          <a:xfrm>
            <a:off x="4433455" y="6139513"/>
            <a:ext cx="6483511" cy="47235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buClr>
                <a:srgbClr val="349D96"/>
              </a:buClr>
              <a:buFont typeface="Wingdings" panose="05000000000000000000" pitchFamily="2" charset="2"/>
              <a:buNone/>
              <a:defRPr sz="2000" kern="1200" cap="none" baseline="0">
                <a:solidFill>
                  <a:schemeClr val="tx1"/>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Century Gothic"/>
              </a:rPr>
              <a:t>Wednesday, October 25, 2022</a:t>
            </a:r>
          </a:p>
        </p:txBody>
      </p:sp>
    </p:spTree>
    <p:extLst>
      <p:ext uri="{BB962C8B-B14F-4D97-AF65-F5344CB8AC3E}">
        <p14:creationId xmlns:p14="http://schemas.microsoft.com/office/powerpoint/2010/main" val="414154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D0EC42-00BA-5045-8646-2401CB870393}"/>
              </a:ext>
            </a:extLst>
          </p:cNvPr>
          <p:cNvSpPr/>
          <p:nvPr/>
        </p:nvSpPr>
        <p:spPr>
          <a:xfrm>
            <a:off x="0" y="647272"/>
            <a:ext cx="12192000" cy="904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C4973D2-6065-363E-167B-0C0569C5125A}"/>
              </a:ext>
            </a:extLst>
          </p:cNvPr>
          <p:cNvSpPr txBox="1"/>
          <p:nvPr/>
        </p:nvSpPr>
        <p:spPr>
          <a:xfrm>
            <a:off x="811658" y="781777"/>
            <a:ext cx="10859785" cy="553998"/>
          </a:xfrm>
          <a:prstGeom prst="rect">
            <a:avLst/>
          </a:prstGeom>
          <a:noFill/>
        </p:spPr>
        <p:txBody>
          <a:bodyPr wrap="square" rtlCol="0">
            <a:spAutoFit/>
          </a:bodyPr>
          <a:lstStyle/>
          <a:p>
            <a:r>
              <a:rPr lang="en-US" sz="3000" b="1">
                <a:solidFill>
                  <a:schemeClr val="bg1"/>
                </a:solidFill>
              </a:rPr>
              <a:t>How do we identify communities most impacted by inequity?</a:t>
            </a:r>
          </a:p>
        </p:txBody>
      </p:sp>
      <p:sp>
        <p:nvSpPr>
          <p:cNvPr id="7" name="TextBox 6">
            <a:extLst>
              <a:ext uri="{FF2B5EF4-FFF2-40B4-BE49-F238E27FC236}">
                <a16:creationId xmlns:a16="http://schemas.microsoft.com/office/drawing/2014/main" id="{55767787-318B-F3B7-7BF8-E02A2037847B}"/>
              </a:ext>
            </a:extLst>
          </p:cNvPr>
          <p:cNvSpPr txBox="1"/>
          <p:nvPr/>
        </p:nvSpPr>
        <p:spPr>
          <a:xfrm>
            <a:off x="2155860" y="2026598"/>
            <a:ext cx="7233007" cy="1862048"/>
          </a:xfrm>
          <a:prstGeom prst="rect">
            <a:avLst/>
          </a:prstGeom>
          <a:noFill/>
        </p:spPr>
        <p:txBody>
          <a:bodyPr wrap="square" rtlCol="0">
            <a:spAutoFit/>
          </a:bodyPr>
          <a:lstStyle/>
          <a:p>
            <a:pPr algn="ctr"/>
            <a:r>
              <a:rPr lang="en-US" sz="2500" b="1"/>
              <a:t>Goals identified by the CAC</a:t>
            </a:r>
          </a:p>
          <a:p>
            <a:pPr algn="ctr"/>
            <a:endParaRPr lang="en-US" b="1"/>
          </a:p>
          <a:p>
            <a:pPr algn="ctr"/>
            <a:endParaRPr lang="en-US"/>
          </a:p>
          <a:p>
            <a:pPr marL="285750" indent="-285750" algn="ctr">
              <a:buFont typeface="Arial" panose="020B0604020202020204" pitchFamily="34" charset="0"/>
              <a:buChar char="•"/>
            </a:pPr>
            <a:endParaRPr lang="en-US"/>
          </a:p>
          <a:p>
            <a:pPr marL="285750" indent="-285750" algn="ctr">
              <a:buFont typeface="Arial" panose="020B0604020202020204" pitchFamily="34" charset="0"/>
              <a:buChar char="•"/>
            </a:pPr>
            <a:endParaRPr lang="en-US"/>
          </a:p>
          <a:p>
            <a:pPr marL="285750" indent="-285750" algn="ctr">
              <a:buFont typeface="Arial" panose="020B0604020202020204" pitchFamily="34" charset="0"/>
              <a:buChar char="•"/>
            </a:pPr>
            <a:endParaRPr lang="en-US"/>
          </a:p>
        </p:txBody>
      </p:sp>
      <p:sp>
        <p:nvSpPr>
          <p:cNvPr id="9" name="Rectangle 8">
            <a:extLst>
              <a:ext uri="{FF2B5EF4-FFF2-40B4-BE49-F238E27FC236}">
                <a16:creationId xmlns:a16="http://schemas.microsoft.com/office/drawing/2014/main" id="{D39FAD80-D065-6038-636E-91648132400D}"/>
              </a:ext>
            </a:extLst>
          </p:cNvPr>
          <p:cNvSpPr/>
          <p:nvPr/>
        </p:nvSpPr>
        <p:spPr>
          <a:xfrm>
            <a:off x="757076" y="3173245"/>
            <a:ext cx="2797568" cy="2049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a:t>1.</a:t>
            </a:r>
          </a:p>
          <a:p>
            <a:pPr algn="ctr"/>
            <a:r>
              <a:rPr lang="en-US" sz="2300"/>
              <a:t>Select zones based on communities with the greatest need</a:t>
            </a:r>
          </a:p>
        </p:txBody>
      </p:sp>
      <p:sp>
        <p:nvSpPr>
          <p:cNvPr id="10" name="Rectangle 9">
            <a:extLst>
              <a:ext uri="{FF2B5EF4-FFF2-40B4-BE49-F238E27FC236}">
                <a16:creationId xmlns:a16="http://schemas.microsoft.com/office/drawing/2014/main" id="{9A4AC059-C54A-A7C0-2349-5FCC59F58192}"/>
              </a:ext>
            </a:extLst>
          </p:cNvPr>
          <p:cNvSpPr/>
          <p:nvPr/>
        </p:nvSpPr>
        <p:spPr>
          <a:xfrm>
            <a:off x="4635571" y="3173245"/>
            <a:ext cx="2797568" cy="2049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t>2.</a:t>
            </a:r>
          </a:p>
          <a:p>
            <a:pPr algn="ctr"/>
            <a:r>
              <a:rPr lang="en-US" sz="2200"/>
              <a:t>Recognize the impacts of structural racism and systemic injustice</a:t>
            </a:r>
          </a:p>
        </p:txBody>
      </p:sp>
      <p:sp>
        <p:nvSpPr>
          <p:cNvPr id="11" name="Rectangle 10">
            <a:extLst>
              <a:ext uri="{FF2B5EF4-FFF2-40B4-BE49-F238E27FC236}">
                <a16:creationId xmlns:a16="http://schemas.microsoft.com/office/drawing/2014/main" id="{90A358FC-E856-AAC9-D7E7-CACA1B029E5E}"/>
              </a:ext>
            </a:extLst>
          </p:cNvPr>
          <p:cNvSpPr/>
          <p:nvPr/>
        </p:nvSpPr>
        <p:spPr>
          <a:xfrm>
            <a:off x="8514066" y="3173245"/>
            <a:ext cx="2797567" cy="2049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a:t>3.</a:t>
            </a:r>
          </a:p>
          <a:p>
            <a:pPr algn="ctr"/>
            <a:r>
              <a:rPr lang="en-US" sz="2300"/>
              <a:t>Demonstrate transparency in the process</a:t>
            </a:r>
          </a:p>
        </p:txBody>
      </p:sp>
    </p:spTree>
    <p:extLst>
      <p:ext uri="{BB962C8B-B14F-4D97-AF65-F5344CB8AC3E}">
        <p14:creationId xmlns:p14="http://schemas.microsoft.com/office/powerpoint/2010/main" val="2788286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4C70E7-4AC9-C909-1886-5B34C351708F}"/>
              </a:ext>
            </a:extLst>
          </p:cNvPr>
          <p:cNvSpPr txBox="1"/>
          <p:nvPr/>
        </p:nvSpPr>
        <p:spPr>
          <a:xfrm>
            <a:off x="1017140" y="2372098"/>
            <a:ext cx="4417890" cy="2585323"/>
          </a:xfrm>
          <a:prstGeom prst="rect">
            <a:avLst/>
          </a:prstGeom>
          <a:noFill/>
        </p:spPr>
        <p:txBody>
          <a:bodyPr wrap="square" rtlCol="0">
            <a:spAutoFit/>
          </a:bodyPr>
          <a:lstStyle/>
          <a:p>
            <a:pPr marL="285750" indent="-285750">
              <a:buFont typeface="Arial" panose="020B0604020202020204" pitchFamily="34" charset="0"/>
              <a:buChar char="•"/>
            </a:pPr>
            <a:r>
              <a:rPr lang="en-US"/>
              <a:t>Life expectancy</a:t>
            </a:r>
          </a:p>
          <a:p>
            <a:pPr marL="285750" indent="-285750">
              <a:buFont typeface="Arial" panose="020B0604020202020204" pitchFamily="34" charset="0"/>
              <a:buChar char="•"/>
            </a:pPr>
            <a:r>
              <a:rPr lang="en-US"/>
              <a:t>Infant mortality</a:t>
            </a:r>
          </a:p>
          <a:p>
            <a:pPr marL="285750" indent="-285750">
              <a:buFont typeface="Arial" panose="020B0604020202020204" pitchFamily="34" charset="0"/>
              <a:buChar char="•"/>
            </a:pPr>
            <a:r>
              <a:rPr lang="en-US"/>
              <a:t>Poverty</a:t>
            </a:r>
          </a:p>
          <a:p>
            <a:pPr marL="285750" indent="-285750">
              <a:buFont typeface="Arial" panose="020B0604020202020204" pitchFamily="34" charset="0"/>
              <a:buChar char="•"/>
            </a:pPr>
            <a:r>
              <a:rPr lang="en-US"/>
              <a:t>Education</a:t>
            </a:r>
          </a:p>
          <a:p>
            <a:pPr marL="285750" indent="-285750">
              <a:buFont typeface="Arial" panose="020B0604020202020204" pitchFamily="34" charset="0"/>
              <a:buChar char="•"/>
            </a:pPr>
            <a:r>
              <a:rPr lang="en-US"/>
              <a:t>Food security</a:t>
            </a:r>
          </a:p>
          <a:p>
            <a:pPr marL="285750" indent="-285750">
              <a:buFont typeface="Arial" panose="020B0604020202020204" pitchFamily="34" charset="0"/>
              <a:buChar char="•"/>
            </a:pPr>
            <a:r>
              <a:rPr lang="en-US"/>
              <a:t>Noise and air pollution</a:t>
            </a:r>
          </a:p>
          <a:p>
            <a:pPr marL="285750" indent="-285750">
              <a:buFont typeface="Arial" panose="020B0604020202020204" pitchFamily="34" charset="0"/>
              <a:buChar char="•"/>
            </a:pPr>
            <a:r>
              <a:rPr lang="en-US"/>
              <a:t>Provider-to-population ratio</a:t>
            </a:r>
          </a:p>
          <a:p>
            <a:pPr marL="285750" indent="-285750">
              <a:buFont typeface="Arial" panose="020B0604020202020204" pitchFamily="34" charset="0"/>
              <a:buChar char="•"/>
            </a:pPr>
            <a:r>
              <a:rPr lang="en-US"/>
              <a:t>Travel time to nearest source of care</a:t>
            </a:r>
          </a:p>
          <a:p>
            <a:pPr marL="285750" indent="-285750">
              <a:buFont typeface="Arial" panose="020B0604020202020204" pitchFamily="34" charset="0"/>
              <a:buChar char="•"/>
            </a:pPr>
            <a:r>
              <a:rPr lang="en-US"/>
              <a:t>Uninsured </a:t>
            </a:r>
          </a:p>
        </p:txBody>
      </p:sp>
      <p:sp>
        <p:nvSpPr>
          <p:cNvPr id="4" name="Rectangle 3">
            <a:extLst>
              <a:ext uri="{FF2B5EF4-FFF2-40B4-BE49-F238E27FC236}">
                <a16:creationId xmlns:a16="http://schemas.microsoft.com/office/drawing/2014/main" id="{8F15105A-7CCB-EEEB-F025-8860DD4CDCD2}"/>
              </a:ext>
            </a:extLst>
          </p:cNvPr>
          <p:cNvSpPr/>
          <p:nvPr/>
        </p:nvSpPr>
        <p:spPr>
          <a:xfrm>
            <a:off x="0" y="594673"/>
            <a:ext cx="12192000" cy="904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t>Proposed Metric Options</a:t>
            </a:r>
          </a:p>
        </p:txBody>
      </p:sp>
      <p:pic>
        <p:nvPicPr>
          <p:cNvPr id="6" name="Picture 5" descr="Map&#10;&#10;Description automatically generated">
            <a:extLst>
              <a:ext uri="{FF2B5EF4-FFF2-40B4-BE49-F238E27FC236}">
                <a16:creationId xmlns:a16="http://schemas.microsoft.com/office/drawing/2014/main" id="{AA42F059-A0D7-8E96-4E81-A1B91650458C}"/>
              </a:ext>
            </a:extLst>
          </p:cNvPr>
          <p:cNvPicPr>
            <a:picLocks noChangeAspect="1"/>
          </p:cNvPicPr>
          <p:nvPr/>
        </p:nvPicPr>
        <p:blipFill rotWithShape="1">
          <a:blip r:embed="rId3">
            <a:extLst>
              <a:ext uri="{28A0092B-C50C-407E-A947-70E740481C1C}">
                <a14:useLocalDpi xmlns:a14="http://schemas.microsoft.com/office/drawing/2010/main" val="0"/>
              </a:ext>
            </a:extLst>
          </a:blip>
          <a:srcRect l="7865"/>
          <a:stretch/>
        </p:blipFill>
        <p:spPr>
          <a:xfrm>
            <a:off x="6246688" y="2217985"/>
            <a:ext cx="5616540" cy="3141216"/>
          </a:xfrm>
          <a:prstGeom prst="rect">
            <a:avLst/>
          </a:prstGeom>
        </p:spPr>
      </p:pic>
    </p:spTree>
    <p:extLst>
      <p:ext uri="{BB962C8B-B14F-4D97-AF65-F5344CB8AC3E}">
        <p14:creationId xmlns:p14="http://schemas.microsoft.com/office/powerpoint/2010/main" val="2348050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5545B2C-B999-4621-8581-1FCDDE3E6DF3}"/>
              </a:ext>
            </a:extLst>
          </p:cNvPr>
          <p:cNvSpPr>
            <a:spLocks noGrp="1"/>
          </p:cNvSpPr>
          <p:nvPr>
            <p:ph type="ctrTitle"/>
          </p:nvPr>
        </p:nvSpPr>
        <p:spPr>
          <a:xfrm>
            <a:off x="6619970" y="3427678"/>
            <a:ext cx="4805996" cy="642577"/>
          </a:xfrm>
        </p:spPr>
        <p:txBody>
          <a:bodyPr anchor="t">
            <a:normAutofit fontScale="90000"/>
          </a:bodyPr>
          <a:lstStyle/>
          <a:p>
            <a:r>
              <a:rPr lang="en-US" sz="4800" b="1">
                <a:solidFill>
                  <a:schemeClr val="tx2"/>
                </a:solidFill>
                <a:latin typeface="Century Gothic"/>
              </a:rPr>
              <a:t>10 Minute Break</a:t>
            </a:r>
          </a:p>
        </p:txBody>
      </p:sp>
      <p:pic>
        <p:nvPicPr>
          <p:cNvPr id="7" name="Graphic 6" descr="Coffee">
            <a:extLst>
              <a:ext uri="{FF2B5EF4-FFF2-40B4-BE49-F238E27FC236}">
                <a16:creationId xmlns:a16="http://schemas.microsoft.com/office/drawing/2014/main" id="{DCDDECFD-B8AA-2DB5-8036-E4B493089D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03035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2A0C-5042-8EE8-D1A0-72C9BAF87B0E}"/>
              </a:ext>
            </a:extLst>
          </p:cNvPr>
          <p:cNvSpPr>
            <a:spLocks noGrp="1"/>
          </p:cNvSpPr>
          <p:nvPr>
            <p:ph type="title"/>
          </p:nvPr>
        </p:nvSpPr>
        <p:spPr>
          <a:xfrm>
            <a:off x="-14762" y="2786278"/>
            <a:ext cx="12221524" cy="467387"/>
          </a:xfrm>
        </p:spPr>
        <p:txBody>
          <a:bodyPr/>
          <a:lstStyle/>
          <a:p>
            <a:r>
              <a:rPr lang="en-US">
                <a:latin typeface="Century Gothic"/>
              </a:rPr>
              <a:t>Strategy Chart &amp; Assessment Tool</a:t>
            </a:r>
            <a:endParaRPr lang="en-US"/>
          </a:p>
        </p:txBody>
      </p:sp>
    </p:spTree>
    <p:extLst>
      <p:ext uri="{BB962C8B-B14F-4D97-AF65-F5344CB8AC3E}">
        <p14:creationId xmlns:p14="http://schemas.microsoft.com/office/powerpoint/2010/main" val="188410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71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latin typeface="Century Gothic"/>
              </a:rPr>
              <a:t>Meeting Outcomes</a:t>
            </a:r>
            <a:endParaRPr lang="en-US"/>
          </a:p>
        </p:txBody>
      </p:sp>
      <p:graphicFrame>
        <p:nvGraphicFramePr>
          <p:cNvPr id="4" name="Diagram 4">
            <a:extLst>
              <a:ext uri="{FF2B5EF4-FFF2-40B4-BE49-F238E27FC236}">
                <a16:creationId xmlns:a16="http://schemas.microsoft.com/office/drawing/2014/main" id="{3FB5BFE8-457A-D866-EA41-E6BCF07A065B}"/>
              </a:ext>
            </a:extLst>
          </p:cNvPr>
          <p:cNvGraphicFramePr/>
          <p:nvPr>
            <p:extLst>
              <p:ext uri="{D42A27DB-BD31-4B8C-83A1-F6EECF244321}">
                <p14:modId xmlns:p14="http://schemas.microsoft.com/office/powerpoint/2010/main" val="1777212437"/>
              </p:ext>
            </p:extLst>
          </p:nvPr>
        </p:nvGraphicFramePr>
        <p:xfrm>
          <a:off x="2692400" y="1688570"/>
          <a:ext cx="6807200" cy="34808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8891837"/>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vert="horz" lIns="91440" tIns="45720" rIns="91440" bIns="45720" rtlCol="0" anchor="t">
            <a:noAutofit/>
          </a:bodyPr>
          <a:lstStyle/>
          <a:p>
            <a:pPr marL="342900" indent="-342900">
              <a:buFont typeface="Arial" panose="020B0604020202020204" pitchFamily="34" charset="0"/>
              <a:buChar char="•"/>
            </a:pPr>
            <a:r>
              <a:rPr lang="en-US" sz="2000"/>
              <a:t>Assume positive intent.</a:t>
            </a:r>
          </a:p>
          <a:p>
            <a:pPr marL="342900" indent="-342900">
              <a:buFont typeface="Arial" panose="020B0604020202020204" pitchFamily="34" charset="0"/>
              <a:buChar char="•"/>
            </a:pPr>
            <a:r>
              <a:rPr lang="en-US" sz="2000"/>
              <a:t>Acknowledge and accept impact.</a:t>
            </a:r>
          </a:p>
          <a:p>
            <a:pPr marL="342900" indent="-342900">
              <a:buFont typeface="Arial" panose="020B0604020202020204" pitchFamily="34" charset="0"/>
              <a:buChar char="•"/>
            </a:pPr>
            <a:r>
              <a:rPr lang="en-US" sz="2000"/>
              <a:t>Be aware of the space you take up.</a:t>
            </a:r>
            <a:endParaRPr lang="en-US"/>
          </a:p>
          <a:p>
            <a:pPr marL="342900" indent="-342900">
              <a:buFont typeface="Arial" panose="020B0604020202020204" pitchFamily="34" charset="0"/>
              <a:buChar char="•"/>
            </a:pPr>
            <a:r>
              <a:rPr lang="en-US" sz="2000">
                <a:cs typeface="Calibri"/>
              </a:rPr>
              <a:t>Engage in dialogue – not debate.</a:t>
            </a:r>
          </a:p>
          <a:p>
            <a:pPr marL="342900" indent="-342900">
              <a:buFont typeface="Arial" panose="020B0604020202020204" pitchFamily="34" charset="0"/>
              <a:buChar char="•"/>
            </a:pPr>
            <a:r>
              <a:rPr lang="en-US" sz="2000">
                <a:cs typeface="Calibri"/>
              </a:rPr>
              <a:t>Hold yourself and others accountable for demonstrating cultural humility.</a:t>
            </a:r>
          </a:p>
          <a:p>
            <a:pPr marL="342900" indent="-342900">
              <a:buFont typeface="Arial" panose="020B0604020202020204" pitchFamily="34" charset="0"/>
              <a:buChar char="•"/>
            </a:pPr>
            <a:r>
              <a:rPr lang="en-US" sz="2000">
                <a:cs typeface="Calibri"/>
              </a:rPr>
              <a:t>Be open, transparent, and willing to make mistakes.</a:t>
            </a:r>
          </a:p>
          <a:p>
            <a:pPr marL="342900" indent="-342900">
              <a:buFont typeface="Arial" panose="020B0604020202020204" pitchFamily="34" charset="0"/>
              <a:buChar char="•"/>
            </a:pPr>
            <a:r>
              <a:rPr lang="en-US" sz="2000">
                <a:cs typeface="Calibri"/>
              </a:rPr>
              <a:t>Embrace the power of humble listening.</a:t>
            </a:r>
          </a:p>
          <a:p>
            <a:pPr marL="342900" indent="-342900">
              <a:buFont typeface="Arial" panose="020B0604020202020204" pitchFamily="34" charset="0"/>
              <a:buChar char="•"/>
            </a:pPr>
            <a:r>
              <a:rPr lang="en-US" sz="2000">
                <a:cs typeface="Calibri"/>
              </a:rPr>
              <a:t>Create trusting and brave spaces – where a little bit of discomfort is okay.</a:t>
            </a:r>
          </a:p>
          <a:p>
            <a:pPr marL="342900" indent="-342900">
              <a:buFont typeface="Arial" panose="020B0604020202020204" pitchFamily="34" charset="0"/>
              <a:buChar char="•"/>
            </a:pPr>
            <a:r>
              <a:rPr lang="en-US" sz="2000">
                <a:cs typeface="Calibri"/>
              </a:rPr>
              <a:t>Commit to having conversations that matter by speaking up to bridge divides.</a:t>
            </a:r>
          </a:p>
          <a:p>
            <a:pPr marL="342900" indent="-342900">
              <a:buFont typeface="Arial" panose="020B0604020202020204" pitchFamily="34" charset="0"/>
              <a:buChar char="•"/>
            </a:pPr>
            <a:r>
              <a:rPr lang="en-US" sz="2000">
                <a:cs typeface="Calibri"/>
              </a:rPr>
              <a:t>Define terms – don’t assume that everyone knows specialty acronyms or terms.</a:t>
            </a:r>
          </a:p>
        </p:txBody>
      </p:sp>
      <p:sp>
        <p:nvSpPr>
          <p:cNvPr id="3" name="Title 2"/>
          <p:cNvSpPr>
            <a:spLocks noGrp="1"/>
          </p:cNvSpPr>
          <p:nvPr>
            <p:ph type="title"/>
          </p:nvPr>
        </p:nvSpPr>
        <p:spPr/>
        <p:txBody>
          <a:bodyPr>
            <a:normAutofit fontScale="90000"/>
          </a:bodyPr>
          <a:lstStyle/>
          <a:p>
            <a:r>
              <a:rPr lang="en-US"/>
              <a:t>Community Agreements</a:t>
            </a:r>
          </a:p>
        </p:txBody>
      </p:sp>
    </p:spTree>
    <p:extLst>
      <p:ext uri="{BB962C8B-B14F-4D97-AF65-F5344CB8AC3E}">
        <p14:creationId xmlns:p14="http://schemas.microsoft.com/office/powerpoint/2010/main" val="177608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4CA6EA-EF4F-41C5-99AA-EE72A1088520}"/>
              </a:ext>
            </a:extLst>
          </p:cNvPr>
          <p:cNvSpPr/>
          <p:nvPr/>
        </p:nvSpPr>
        <p:spPr>
          <a:xfrm>
            <a:off x="691662" y="0"/>
            <a:ext cx="37079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88BCC53-41DD-4023-ABD9-274D60F4171F}"/>
              </a:ext>
            </a:extLst>
          </p:cNvPr>
          <p:cNvSpPr>
            <a:spLocks noGrp="1"/>
          </p:cNvSpPr>
          <p:nvPr>
            <p:ph type="body" sz="half" idx="10"/>
          </p:nvPr>
        </p:nvSpPr>
        <p:spPr>
          <a:xfrm>
            <a:off x="5129081" y="1202098"/>
            <a:ext cx="5746256" cy="3866078"/>
          </a:xfrm>
        </p:spPr>
        <p:txBody>
          <a:bodyPr vert="horz" lIns="91440" tIns="45720" rIns="91440" bIns="45720" rtlCol="0" anchor="t">
            <a:noAutofit/>
          </a:bodyPr>
          <a:lstStyle/>
          <a:p>
            <a:pPr marL="457200" indent="-457200">
              <a:buFont typeface="Arial" panose="020B0604020202020204" pitchFamily="34" charset="0"/>
              <a:buChar char="•"/>
            </a:pPr>
            <a:endParaRPr lang="en-US" sz="2400"/>
          </a:p>
          <a:p>
            <a:endParaRPr lang="en-US" sz="2400"/>
          </a:p>
        </p:txBody>
      </p:sp>
      <p:sp>
        <p:nvSpPr>
          <p:cNvPr id="4" name="Title 3">
            <a:extLst>
              <a:ext uri="{FF2B5EF4-FFF2-40B4-BE49-F238E27FC236}">
                <a16:creationId xmlns:a16="http://schemas.microsoft.com/office/drawing/2014/main" id="{C615E1B0-C857-49EF-BECE-01238BAFBDAE}"/>
              </a:ext>
            </a:extLst>
          </p:cNvPr>
          <p:cNvSpPr>
            <a:spLocks noGrp="1"/>
          </p:cNvSpPr>
          <p:nvPr>
            <p:ph type="title"/>
          </p:nvPr>
        </p:nvSpPr>
        <p:spPr>
          <a:xfrm>
            <a:off x="866775" y="1708551"/>
            <a:ext cx="3264373" cy="1908018"/>
          </a:xfrm>
        </p:spPr>
        <p:txBody>
          <a:bodyPr>
            <a:noAutofit/>
          </a:bodyPr>
          <a:lstStyle/>
          <a:p>
            <a:r>
              <a:rPr lang="en-US" sz="4000" b="1">
                <a:solidFill>
                  <a:schemeClr val="bg1"/>
                </a:solidFill>
                <a:latin typeface="Century Gothic"/>
              </a:rPr>
              <a:t>Relationship Building</a:t>
            </a:r>
          </a:p>
        </p:txBody>
      </p:sp>
      <p:sp>
        <p:nvSpPr>
          <p:cNvPr id="6" name="TextBox 5">
            <a:extLst>
              <a:ext uri="{FF2B5EF4-FFF2-40B4-BE49-F238E27FC236}">
                <a16:creationId xmlns:a16="http://schemas.microsoft.com/office/drawing/2014/main" id="{B20D00F0-31C1-AB21-C1CE-CB91B6C4FBBF}"/>
              </a:ext>
            </a:extLst>
          </p:cNvPr>
          <p:cNvSpPr txBox="1"/>
          <p:nvPr/>
        </p:nvSpPr>
        <p:spPr>
          <a:xfrm>
            <a:off x="5116837" y="1708551"/>
            <a:ext cx="6383501" cy="1938992"/>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000"/>
              <a:t>In pairs, spend a few minutes connecting with one another (doesn’t have to be HEZ related!)</a:t>
            </a:r>
          </a:p>
          <a:p>
            <a:endParaRPr lang="en-US" sz="2000"/>
          </a:p>
          <a:p>
            <a:pPr marL="457200" indent="-457200">
              <a:buFont typeface="Arial" panose="020B0604020202020204" pitchFamily="34" charset="0"/>
              <a:buChar char="•"/>
            </a:pPr>
            <a:r>
              <a:rPr lang="en-US" sz="2000"/>
              <a:t>Guiding questions (but feel free to use your own):</a:t>
            </a:r>
          </a:p>
          <a:p>
            <a:pPr marL="914400" lvl="1" indent="-457200">
              <a:buFont typeface="Arial" panose="020B0604020202020204" pitchFamily="34" charset="0"/>
              <a:buChar char="•"/>
            </a:pPr>
            <a:r>
              <a:rPr lang="en-US" sz="2000">
                <a:cs typeface="Calibri"/>
              </a:rPr>
              <a:t>What is your favorite holiday tradition?</a:t>
            </a:r>
          </a:p>
          <a:p>
            <a:pPr marL="914400" lvl="1" indent="-457200">
              <a:buFont typeface="Arial" panose="020B0604020202020204" pitchFamily="34" charset="0"/>
              <a:buChar char="•"/>
            </a:pPr>
            <a:r>
              <a:rPr lang="en-US" sz="2000">
                <a:cs typeface="Calibri"/>
              </a:rPr>
              <a:t>What is a childhood memory that brings you joy?</a:t>
            </a:r>
            <a:endParaRPr lang="en-US" sz="2000"/>
          </a:p>
        </p:txBody>
      </p:sp>
    </p:spTree>
    <p:extLst>
      <p:ext uri="{BB962C8B-B14F-4D97-AF65-F5344CB8AC3E}">
        <p14:creationId xmlns:p14="http://schemas.microsoft.com/office/powerpoint/2010/main" val="130476329"/>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09E899-E2B9-10FD-8CB1-91437B47B8BF}"/>
              </a:ext>
            </a:extLst>
          </p:cNvPr>
          <p:cNvSpPr>
            <a:spLocks noGrp="1"/>
          </p:cNvSpPr>
          <p:nvPr>
            <p:ph type="body" sz="quarter" idx="12"/>
          </p:nvPr>
        </p:nvSpPr>
        <p:spPr>
          <a:xfrm>
            <a:off x="1594932" y="3217338"/>
            <a:ext cx="9002135" cy="1165040"/>
          </a:xfrm>
        </p:spPr>
        <p:txBody>
          <a:bodyPr>
            <a:noAutofit/>
          </a:bodyPr>
          <a:lstStyle/>
          <a:p>
            <a:r>
              <a:rPr lang="en-US" sz="2700" cap="none"/>
              <a:t>Are there any resources, events, or updates happening in your community that you would like to share with the CAC?</a:t>
            </a:r>
          </a:p>
        </p:txBody>
      </p:sp>
      <p:sp>
        <p:nvSpPr>
          <p:cNvPr id="3" name="Title 2">
            <a:extLst>
              <a:ext uri="{FF2B5EF4-FFF2-40B4-BE49-F238E27FC236}">
                <a16:creationId xmlns:a16="http://schemas.microsoft.com/office/drawing/2014/main" id="{C5867DF6-EA61-5461-F231-7CD5BA1BDA82}"/>
              </a:ext>
            </a:extLst>
          </p:cNvPr>
          <p:cNvSpPr>
            <a:spLocks noGrp="1"/>
          </p:cNvSpPr>
          <p:nvPr>
            <p:ph type="title"/>
          </p:nvPr>
        </p:nvSpPr>
        <p:spPr/>
        <p:txBody>
          <a:bodyPr>
            <a:noAutofit/>
          </a:bodyPr>
          <a:lstStyle/>
          <a:p>
            <a:r>
              <a:rPr lang="en-US"/>
              <a:t>Community Updates</a:t>
            </a:r>
          </a:p>
        </p:txBody>
      </p:sp>
    </p:spTree>
    <p:extLst>
      <p:ext uri="{BB962C8B-B14F-4D97-AF65-F5344CB8AC3E}">
        <p14:creationId xmlns:p14="http://schemas.microsoft.com/office/powerpoint/2010/main" val="247012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6D1C7-D5AB-422B-805D-213CCC985DCC}"/>
              </a:ext>
            </a:extLst>
          </p:cNvPr>
          <p:cNvSpPr>
            <a:spLocks noGrp="1"/>
          </p:cNvSpPr>
          <p:nvPr>
            <p:ph type="title"/>
          </p:nvPr>
        </p:nvSpPr>
        <p:spPr/>
        <p:txBody>
          <a:bodyPr>
            <a:normAutofit fontScale="90000"/>
          </a:bodyPr>
          <a:lstStyle/>
          <a:p>
            <a:r>
              <a:rPr lang="en-US">
                <a:latin typeface="Century Gothic"/>
              </a:rPr>
              <a:t>Community Workgroup Update</a:t>
            </a:r>
          </a:p>
        </p:txBody>
      </p:sp>
      <p:graphicFrame>
        <p:nvGraphicFramePr>
          <p:cNvPr id="4" name="Diagram 3">
            <a:extLst>
              <a:ext uri="{FF2B5EF4-FFF2-40B4-BE49-F238E27FC236}">
                <a16:creationId xmlns:a16="http://schemas.microsoft.com/office/drawing/2014/main" id="{A854D917-3D52-4EDE-A6D0-1AC33DED0782}"/>
              </a:ext>
            </a:extLst>
          </p:cNvPr>
          <p:cNvGraphicFramePr/>
          <p:nvPr>
            <p:extLst>
              <p:ext uri="{D42A27DB-BD31-4B8C-83A1-F6EECF244321}">
                <p14:modId xmlns:p14="http://schemas.microsoft.com/office/powerpoint/2010/main" val="2526145700"/>
              </p:ext>
            </p:extLst>
          </p:nvPr>
        </p:nvGraphicFramePr>
        <p:xfrm>
          <a:off x="1849334" y="1293706"/>
          <a:ext cx="8488391" cy="49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187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16E61-9290-FF19-891B-5D83AEA3287F}"/>
              </a:ext>
            </a:extLst>
          </p:cNvPr>
          <p:cNvSpPr>
            <a:spLocks noGrp="1"/>
          </p:cNvSpPr>
          <p:nvPr>
            <p:ph type="title" idx="4294967295"/>
          </p:nvPr>
        </p:nvSpPr>
        <p:spPr>
          <a:xfrm>
            <a:off x="871073" y="633107"/>
            <a:ext cx="7412037" cy="482600"/>
          </a:xfrm>
        </p:spPr>
        <p:txBody>
          <a:bodyPr>
            <a:noAutofit/>
          </a:bodyPr>
          <a:lstStyle/>
          <a:p>
            <a:r>
              <a:rPr lang="en-US" sz="3000" b="1">
                <a:latin typeface="Century Gothic"/>
              </a:rPr>
              <a:t>In-Person CAC Meeting: November 17</a:t>
            </a:r>
          </a:p>
        </p:txBody>
      </p:sp>
      <p:sp>
        <p:nvSpPr>
          <p:cNvPr id="2" name="TextBox 1">
            <a:extLst>
              <a:ext uri="{FF2B5EF4-FFF2-40B4-BE49-F238E27FC236}">
                <a16:creationId xmlns:a16="http://schemas.microsoft.com/office/drawing/2014/main" id="{6DE4ECD4-1109-E9E8-4DCA-8734C8A18D27}"/>
              </a:ext>
            </a:extLst>
          </p:cNvPr>
          <p:cNvSpPr txBox="1"/>
          <p:nvPr/>
        </p:nvSpPr>
        <p:spPr>
          <a:xfrm>
            <a:off x="1049867" y="1718733"/>
            <a:ext cx="918633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Meeting Outcomes:</a:t>
            </a:r>
            <a:endParaRPr lang="en-US" b="1">
              <a:cs typeface="Calibri"/>
            </a:endParaRPr>
          </a:p>
          <a:p>
            <a:endParaRPr lang="en-US">
              <a:cs typeface="Calibri" panose="020F0502020204030204"/>
            </a:endParaRPr>
          </a:p>
          <a:p>
            <a:pPr marL="285750" indent="-285750">
              <a:buFont typeface="Arial"/>
              <a:buChar char="•"/>
            </a:pPr>
            <a:r>
              <a:rPr lang="en-US">
                <a:cs typeface="Calibri" panose="020F0502020204030204"/>
              </a:rPr>
              <a:t>Relationship building</a:t>
            </a:r>
          </a:p>
          <a:p>
            <a:pPr marL="285750" indent="-285750">
              <a:buFont typeface="Arial"/>
              <a:buChar char="•"/>
            </a:pPr>
            <a:r>
              <a:rPr lang="en-US">
                <a:cs typeface="Calibri" panose="020F0502020204030204"/>
              </a:rPr>
              <a:t>Establish shared understanding of communities most impacted by inequities</a:t>
            </a:r>
          </a:p>
          <a:p>
            <a:pPr marL="285750" indent="-285750">
              <a:buFont typeface="Arial"/>
              <a:buChar char="•"/>
            </a:pPr>
            <a:r>
              <a:rPr lang="en-US">
                <a:cs typeface="Calibri" panose="020F0502020204030204"/>
              </a:rPr>
              <a:t>Understanding of statewide health disparities data</a:t>
            </a:r>
          </a:p>
          <a:p>
            <a:pPr marL="285750" indent="-285750">
              <a:buFont typeface="Arial"/>
              <a:buChar char="•"/>
            </a:pPr>
            <a:r>
              <a:rPr lang="en-US">
                <a:cs typeface="Calibri" panose="020F0502020204030204"/>
              </a:rPr>
              <a:t>Identify criteria for selecting zones</a:t>
            </a:r>
          </a:p>
          <a:p>
            <a:pPr marL="285750" indent="-285750">
              <a:buFont typeface="Arial"/>
              <a:buChar char="•"/>
            </a:pPr>
            <a:endParaRPr lang="en-US">
              <a:cs typeface="Calibri" panose="020F0502020204030204"/>
            </a:endParaRPr>
          </a:p>
          <a:p>
            <a:r>
              <a:rPr lang="en-US" b="1">
                <a:cs typeface="Calibri" panose="020F0502020204030204"/>
              </a:rPr>
              <a:t>Logistics:</a:t>
            </a:r>
            <a:endParaRPr lang="en-US">
              <a:cs typeface="Calibri" panose="020F0502020204030204"/>
            </a:endParaRPr>
          </a:p>
          <a:p>
            <a:pPr marL="285750" indent="-285750">
              <a:buFont typeface="Arial" panose="020B0604020202020204" pitchFamily="34" charset="0"/>
              <a:buChar char="•"/>
            </a:pPr>
            <a:r>
              <a:rPr lang="en-US">
                <a:cs typeface="Calibri" panose="020F0502020204030204"/>
              </a:rPr>
              <a:t>Lodging will be provided on Wednesday, November 16 at the Coast Wenatchee Center Hotel</a:t>
            </a:r>
          </a:p>
          <a:p>
            <a:pPr marL="285750" indent="-285750">
              <a:buFont typeface="Arial" panose="020B0604020202020204" pitchFamily="34" charset="0"/>
              <a:buChar char="•"/>
            </a:pPr>
            <a:r>
              <a:rPr lang="en-US">
                <a:cs typeface="Calibri" panose="020F0502020204030204"/>
              </a:rPr>
              <a:t>Members will be provided travel reimbursement</a:t>
            </a:r>
          </a:p>
          <a:p>
            <a:pPr marL="285750" indent="-285750">
              <a:buFont typeface="Arial" panose="020B0604020202020204" pitchFamily="34" charset="0"/>
              <a:buChar char="•"/>
            </a:pPr>
            <a:r>
              <a:rPr lang="en-US">
                <a:cs typeface="Calibri" panose="020F0502020204030204"/>
              </a:rPr>
              <a:t>Fill out statewide vendor registration and non-employee travel authorization forms</a:t>
            </a:r>
          </a:p>
          <a:p>
            <a:pPr marL="285750" indent="-285750">
              <a:buFont typeface="Arial" panose="020B0604020202020204" pitchFamily="34" charset="0"/>
              <a:buChar char="•"/>
            </a:pPr>
            <a:r>
              <a:rPr lang="en-US">
                <a:cs typeface="Calibri" panose="020F0502020204030204"/>
              </a:rPr>
              <a:t>Hybrid option will be available</a:t>
            </a:r>
          </a:p>
          <a:p>
            <a:endParaRPr lang="en-US">
              <a:cs typeface="Calibri" panose="020F0502020204030204"/>
            </a:endParaRPr>
          </a:p>
        </p:txBody>
      </p:sp>
      <p:cxnSp>
        <p:nvCxnSpPr>
          <p:cNvPr id="5" name="Straight Connector 4">
            <a:extLst>
              <a:ext uri="{FF2B5EF4-FFF2-40B4-BE49-F238E27FC236}">
                <a16:creationId xmlns:a16="http://schemas.microsoft.com/office/drawing/2014/main" id="{D5C6F092-9D1A-18BC-8214-B60451969BAF}"/>
              </a:ext>
            </a:extLst>
          </p:cNvPr>
          <p:cNvCxnSpPr/>
          <p:nvPr/>
        </p:nvCxnSpPr>
        <p:spPr>
          <a:xfrm>
            <a:off x="871073" y="1356189"/>
            <a:ext cx="980377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32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16E61-9290-FF19-891B-5D83AEA3287F}"/>
              </a:ext>
            </a:extLst>
          </p:cNvPr>
          <p:cNvSpPr>
            <a:spLocks noGrp="1"/>
          </p:cNvSpPr>
          <p:nvPr>
            <p:ph type="title" idx="4294967295"/>
          </p:nvPr>
        </p:nvSpPr>
        <p:spPr>
          <a:xfrm>
            <a:off x="871073" y="633107"/>
            <a:ext cx="7412037" cy="482600"/>
          </a:xfrm>
        </p:spPr>
        <p:txBody>
          <a:bodyPr>
            <a:noAutofit/>
          </a:bodyPr>
          <a:lstStyle/>
          <a:p>
            <a:r>
              <a:rPr lang="en-US" sz="3000" b="1">
                <a:latin typeface="Century Gothic"/>
              </a:rPr>
              <a:t>What decisions have been made? </a:t>
            </a:r>
          </a:p>
        </p:txBody>
      </p:sp>
      <p:sp>
        <p:nvSpPr>
          <p:cNvPr id="2" name="TextBox 1">
            <a:extLst>
              <a:ext uri="{FF2B5EF4-FFF2-40B4-BE49-F238E27FC236}">
                <a16:creationId xmlns:a16="http://schemas.microsoft.com/office/drawing/2014/main" id="{6DE4ECD4-1109-E9E8-4DCA-8734C8A18D27}"/>
              </a:ext>
            </a:extLst>
          </p:cNvPr>
          <p:cNvSpPr txBox="1"/>
          <p:nvPr/>
        </p:nvSpPr>
        <p:spPr>
          <a:xfrm>
            <a:off x="949506" y="1596672"/>
            <a:ext cx="9186331"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Developed a nomination process for selecting zones</a:t>
            </a:r>
          </a:p>
          <a:p>
            <a:endParaRPr lang="en-US" b="1"/>
          </a:p>
          <a:p>
            <a:r>
              <a:rPr lang="en-US" b="1"/>
              <a:t>Established criteria for which communities will be eligible to be nominated as zones, including,</a:t>
            </a:r>
            <a:endParaRPr lang="en-US">
              <a:cs typeface="Calibri" panose="020F0502020204030204"/>
            </a:endParaRPr>
          </a:p>
          <a:p>
            <a:pPr marL="285750" indent="-285750">
              <a:buFont typeface="Arial"/>
              <a:buChar char="•"/>
            </a:pPr>
            <a:r>
              <a:rPr lang="en-US">
                <a:cs typeface="Calibri" panose="020F0502020204030204"/>
              </a:rPr>
              <a:t>Geographic size – cities, zip codes, neighborhoods, census-tracts</a:t>
            </a:r>
          </a:p>
          <a:p>
            <a:pPr marL="285750" indent="-285750">
              <a:buFont typeface="Arial"/>
              <a:buChar char="•"/>
            </a:pPr>
            <a:endParaRPr lang="en-US">
              <a:cs typeface="Calibri" panose="020F0502020204030204"/>
            </a:endParaRPr>
          </a:p>
          <a:p>
            <a:pPr marL="285750" indent="-285750">
              <a:buFont typeface="Arial"/>
              <a:buChar char="•"/>
            </a:pPr>
            <a:r>
              <a:rPr lang="en-US">
                <a:cs typeface="Calibri" panose="020F0502020204030204"/>
              </a:rPr>
              <a:t>Population size – small enough so that every community member can participate</a:t>
            </a:r>
          </a:p>
          <a:p>
            <a:pPr marL="285750" indent="-285750">
              <a:buFont typeface="Arial"/>
              <a:buChar char="•"/>
            </a:pPr>
            <a:endParaRPr lang="en-US">
              <a:cs typeface="Calibri" panose="020F0502020204030204"/>
            </a:endParaRPr>
          </a:p>
          <a:p>
            <a:pPr marL="285750" indent="-285750">
              <a:buFont typeface="Arial"/>
              <a:buChar char="•"/>
            </a:pPr>
            <a:r>
              <a:rPr lang="en-US">
                <a:cs typeface="Calibri" panose="020F0502020204030204"/>
              </a:rPr>
              <a:t>Types of groups – community-based organizations, coalitions, networks, collaboratives, non-profits, local government. For-profit organizations not eligible.</a:t>
            </a:r>
          </a:p>
          <a:p>
            <a:pPr marL="285750" indent="-285750">
              <a:buFont typeface="Arial"/>
              <a:buChar char="•"/>
            </a:pPr>
            <a:endParaRPr lang="en-US">
              <a:cs typeface="Calibri" panose="020F0502020204030204"/>
            </a:endParaRPr>
          </a:p>
          <a:p>
            <a:r>
              <a:rPr lang="en-US" b="1">
                <a:cs typeface="Calibri" panose="020F0502020204030204"/>
              </a:rPr>
              <a:t>Determined the types of technical assistance that DOH will provide such as,</a:t>
            </a:r>
          </a:p>
          <a:p>
            <a:pPr marL="285750" indent="-285750">
              <a:buFont typeface="Arial" panose="020B0604020202020204" pitchFamily="34" charset="0"/>
              <a:buChar char="•"/>
            </a:pPr>
            <a:r>
              <a:rPr lang="en-US">
                <a:cs typeface="Calibri" panose="020F0502020204030204"/>
              </a:rPr>
              <a:t>Q&amp;A webinars</a:t>
            </a:r>
          </a:p>
          <a:p>
            <a:pPr marL="285750" indent="-285750">
              <a:buFont typeface="Arial" panose="020B0604020202020204" pitchFamily="34" charset="0"/>
              <a:buChar char="•"/>
            </a:pPr>
            <a:r>
              <a:rPr lang="en-US">
                <a:cs typeface="Calibri" panose="020F0502020204030204"/>
              </a:rPr>
              <a:t>Data use trainings</a:t>
            </a:r>
          </a:p>
          <a:p>
            <a:pPr marL="285750" indent="-285750">
              <a:buFont typeface="Arial" panose="020B0604020202020204" pitchFamily="34" charset="0"/>
              <a:buChar char="•"/>
            </a:pPr>
            <a:r>
              <a:rPr lang="en-US">
                <a:cs typeface="Calibri" panose="020F0502020204030204"/>
              </a:rPr>
              <a:t>Narrative writing support (consultant)</a:t>
            </a:r>
          </a:p>
          <a:p>
            <a:pPr marL="285750" indent="-285750">
              <a:buFont typeface="Arial" panose="020B0604020202020204" pitchFamily="34" charset="0"/>
              <a:buChar char="•"/>
            </a:pPr>
            <a:r>
              <a:rPr lang="en-US">
                <a:cs typeface="Calibri" panose="020F0502020204030204"/>
              </a:rPr>
              <a:t>Accept submissions in written, video, or audio format</a:t>
            </a:r>
          </a:p>
          <a:p>
            <a:pPr marL="285750" indent="-285750">
              <a:buFont typeface="Arial" panose="020B0604020202020204" pitchFamily="34" charset="0"/>
              <a:buChar char="•"/>
            </a:pPr>
            <a:r>
              <a:rPr lang="en-US">
                <a:cs typeface="Calibri" panose="020F0502020204030204"/>
              </a:rPr>
              <a:t>Offer and accept submissions in multiple languages</a:t>
            </a:r>
          </a:p>
          <a:p>
            <a:endParaRPr lang="en-US">
              <a:cs typeface="Calibri" panose="020F0502020204030204"/>
            </a:endParaRPr>
          </a:p>
          <a:p>
            <a:endParaRPr lang="en-US">
              <a:cs typeface="Calibri" panose="020F0502020204030204"/>
            </a:endParaRPr>
          </a:p>
        </p:txBody>
      </p:sp>
      <p:cxnSp>
        <p:nvCxnSpPr>
          <p:cNvPr id="5" name="Straight Connector 4">
            <a:extLst>
              <a:ext uri="{FF2B5EF4-FFF2-40B4-BE49-F238E27FC236}">
                <a16:creationId xmlns:a16="http://schemas.microsoft.com/office/drawing/2014/main" id="{D5C6F092-9D1A-18BC-8214-B60451969BAF}"/>
              </a:ext>
            </a:extLst>
          </p:cNvPr>
          <p:cNvCxnSpPr/>
          <p:nvPr/>
        </p:nvCxnSpPr>
        <p:spPr>
          <a:xfrm>
            <a:off x="871073" y="1356189"/>
            <a:ext cx="980377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296169"/>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D479477-B2E7-F577-F677-14401DA841C8}"/>
              </a:ext>
            </a:extLst>
          </p:cNvPr>
          <p:cNvSpPr txBox="1">
            <a:spLocks/>
          </p:cNvSpPr>
          <p:nvPr/>
        </p:nvSpPr>
        <p:spPr>
          <a:xfrm>
            <a:off x="549340" y="1200373"/>
            <a:ext cx="11154303" cy="482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3000" b="1">
                <a:latin typeface="Century Gothic"/>
              </a:rPr>
              <a:t>What decisions are upcoming?</a:t>
            </a:r>
          </a:p>
          <a:p>
            <a:endParaRPr lang="en-US" sz="3000" b="1">
              <a:latin typeface="Century Gothic"/>
            </a:endParaRPr>
          </a:p>
          <a:p>
            <a:endParaRPr lang="en-US" sz="3000" b="1"/>
          </a:p>
        </p:txBody>
      </p:sp>
      <p:sp>
        <p:nvSpPr>
          <p:cNvPr id="6" name="TextBox 5">
            <a:extLst>
              <a:ext uri="{FF2B5EF4-FFF2-40B4-BE49-F238E27FC236}">
                <a16:creationId xmlns:a16="http://schemas.microsoft.com/office/drawing/2014/main" id="{6138B5EE-784E-1C87-FAAE-6B69683AF00B}"/>
              </a:ext>
            </a:extLst>
          </p:cNvPr>
          <p:cNvSpPr txBox="1"/>
          <p:nvPr/>
        </p:nvSpPr>
        <p:spPr>
          <a:xfrm>
            <a:off x="645042" y="2044272"/>
            <a:ext cx="1042022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Identifying priorities for zone selection that centers communities most impacted by inequities, including,</a:t>
            </a:r>
          </a:p>
          <a:p>
            <a:endParaRPr lang="en-US">
              <a:cs typeface="Calibri"/>
            </a:endParaRPr>
          </a:p>
          <a:p>
            <a:pPr marL="285750" indent="-285750">
              <a:buFont typeface="Arial"/>
              <a:buChar char="•"/>
            </a:pPr>
            <a:r>
              <a:rPr lang="en-US">
                <a:cs typeface="Calibri"/>
              </a:rPr>
              <a:t>Type of geography – urban, rural</a:t>
            </a:r>
          </a:p>
          <a:p>
            <a:pPr marL="285750" indent="-285750">
              <a:buFont typeface="Arial"/>
              <a:buChar char="•"/>
            </a:pPr>
            <a:endParaRPr lang="en-US">
              <a:cs typeface="Calibri"/>
            </a:endParaRPr>
          </a:p>
          <a:p>
            <a:pPr marL="285750" indent="-285750">
              <a:buFont typeface="Arial"/>
              <a:buChar char="•"/>
            </a:pPr>
            <a:r>
              <a:rPr lang="en-US">
                <a:cs typeface="Calibri"/>
              </a:rPr>
              <a:t>Demographics – communities of color, Native communities, immigrant populations, communities experiencing poverty</a:t>
            </a:r>
          </a:p>
          <a:p>
            <a:pPr marL="285750" indent="-285750">
              <a:buFont typeface="Arial"/>
              <a:buChar char="•"/>
            </a:pPr>
            <a:endParaRPr lang="en-US">
              <a:cs typeface="Calibri"/>
            </a:endParaRPr>
          </a:p>
          <a:p>
            <a:pPr marL="285750" indent="-285750">
              <a:buFont typeface="Arial"/>
              <a:buChar char="•"/>
            </a:pPr>
            <a:r>
              <a:rPr lang="en-US">
                <a:cs typeface="Calibri"/>
              </a:rPr>
              <a:t>Communities impacted by specific health equity issues – mental health, social determinants, environmental injustice</a:t>
            </a:r>
          </a:p>
          <a:p>
            <a:endParaRPr lang="en-US">
              <a:cs typeface="Calibri"/>
            </a:endParaRPr>
          </a:p>
          <a:p>
            <a:r>
              <a:rPr lang="en-US" b="1">
                <a:cs typeface="Calibri"/>
              </a:rPr>
              <a:t>Finalize nomination form and selection process</a:t>
            </a:r>
            <a:endParaRPr lang="en-US">
              <a:cs typeface="Calibri"/>
            </a:endParaRPr>
          </a:p>
        </p:txBody>
      </p:sp>
      <p:cxnSp>
        <p:nvCxnSpPr>
          <p:cNvPr id="2" name="Straight Connector 1">
            <a:extLst>
              <a:ext uri="{FF2B5EF4-FFF2-40B4-BE49-F238E27FC236}">
                <a16:creationId xmlns:a16="http://schemas.microsoft.com/office/drawing/2014/main" id="{E776B992-4189-AED1-5EED-CFC5F78E04A4}"/>
              </a:ext>
            </a:extLst>
          </p:cNvPr>
          <p:cNvCxnSpPr/>
          <p:nvPr/>
        </p:nvCxnSpPr>
        <p:spPr>
          <a:xfrm>
            <a:off x="645042" y="1561672"/>
            <a:ext cx="980377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18968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DOH PPT Template">
      <a:dk1>
        <a:srgbClr val="000000"/>
      </a:dk1>
      <a:lt1>
        <a:srgbClr val="FFFFFF"/>
      </a:lt1>
      <a:dk2>
        <a:srgbClr val="3F3F3F"/>
      </a:dk2>
      <a:lt2>
        <a:srgbClr val="FFFFFF"/>
      </a:lt2>
      <a:accent1>
        <a:srgbClr val="349D96"/>
      </a:accent1>
      <a:accent2>
        <a:srgbClr val="F3D170"/>
      </a:accent2>
      <a:accent3>
        <a:srgbClr val="E8E8E8"/>
      </a:accent3>
      <a:accent4>
        <a:srgbClr val="999999"/>
      </a:accent4>
      <a:accent5>
        <a:srgbClr val="9BDAD9"/>
      </a:accent5>
      <a:accent6>
        <a:srgbClr val="3F3F3F"/>
      </a:accent6>
      <a:hlink>
        <a:srgbClr val="349D96"/>
      </a:hlink>
      <a:folHlink>
        <a:srgbClr val="9BDA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2.xml><?xml version="1.0" encoding="utf-8"?>
<a:theme xmlns:a="http://schemas.openxmlformats.org/drawingml/2006/main" name="1_Office Theme">
  <a:themeElements>
    <a:clrScheme name="DOH PPT Template">
      <a:dk1>
        <a:srgbClr val="000000"/>
      </a:dk1>
      <a:lt1>
        <a:srgbClr val="FFFFFF"/>
      </a:lt1>
      <a:dk2>
        <a:srgbClr val="3F3F3F"/>
      </a:dk2>
      <a:lt2>
        <a:srgbClr val="FFFFFF"/>
      </a:lt2>
      <a:accent1>
        <a:srgbClr val="349D96"/>
      </a:accent1>
      <a:accent2>
        <a:srgbClr val="F3D170"/>
      </a:accent2>
      <a:accent3>
        <a:srgbClr val="E8E8E8"/>
      </a:accent3>
      <a:accent4>
        <a:srgbClr val="999999"/>
      </a:accent4>
      <a:accent5>
        <a:srgbClr val="9BDAD9"/>
      </a:accent5>
      <a:accent6>
        <a:srgbClr val="3F3F3F"/>
      </a:accent6>
      <a:hlink>
        <a:srgbClr val="349D96"/>
      </a:hlink>
      <a:folHlink>
        <a:srgbClr val="9BDA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412D522C258C4585678F1D1100B467" ma:contentTypeVersion="17" ma:contentTypeDescription="Create a new document." ma:contentTypeScope="" ma:versionID="8334b5122468e4df9a57c0bd767e2813">
  <xsd:schema xmlns:xsd="http://www.w3.org/2001/XMLSchema" xmlns:xs="http://www.w3.org/2001/XMLSchema" xmlns:p="http://schemas.microsoft.com/office/2006/metadata/properties" xmlns:ns1="http://schemas.microsoft.com/sharepoint/v3" xmlns:ns2="fce0e7f4-8ca6-4a66-8bbd-c8f1977b1a76" xmlns:ns3="9e279432-d970-4422-8614-7e29567bb3e3" targetNamespace="http://schemas.microsoft.com/office/2006/metadata/properties" ma:root="true" ma:fieldsID="8412724128d7028a45d038ac9cae546b" ns1:_="" ns2:_="" ns3:_="">
    <xsd:import namespace="http://schemas.microsoft.com/sharepoint/v3"/>
    <xsd:import namespace="fce0e7f4-8ca6-4a66-8bbd-c8f1977b1a76"/>
    <xsd:import namespace="9e279432-d970-4422-8614-7e29567bb3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1:_ip_UnifiedCompliancePolicyProperties" minOccurs="0"/>
                <xsd:element ref="ns1:_ip_UnifiedCompliancePolicyUIAction" minOccurs="0"/>
                <xsd:element ref="ns2:MediaServiceOCR" minOccurs="0"/>
                <xsd:element ref="ns2:MediaServiceGenerationTime" minOccurs="0"/>
                <xsd:element ref="ns2:MediaServiceEventHashCode"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e0e7f4-8ca6-4a66-8bbd-c8f1977b1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e279432-d970-4422-8614-7e29567bb3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b8567e4-cab3-4c4a-8e16-04585465cf37}" ma:internalName="TaxCatchAll" ma:showField="CatchAllData" ma:web="9e279432-d970-4422-8614-7e29567bb3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e279432-d970-4422-8614-7e29567bb3e3" xsi:nil="true"/>
    <_ip_UnifiedCompliancePolicyProperties xmlns="http://schemas.microsoft.com/sharepoint/v3" xsi:nil="true"/>
    <lcf76f155ced4ddcb4097134ff3c332f xmlns="fce0e7f4-8ca6-4a66-8bbd-c8f1977b1a7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7E464A4-39DA-4D8F-9696-5A5F54B213E2}">
  <ds:schemaRefs>
    <ds:schemaRef ds:uri="9e279432-d970-4422-8614-7e29567bb3e3"/>
    <ds:schemaRef ds:uri="fce0e7f4-8ca6-4a66-8bbd-c8f1977b1a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65247-BFF8-4094-A1E3-953AAF601841}">
  <ds:schemaRefs>
    <ds:schemaRef ds:uri="http://schemas.microsoft.com/sharepoint/v3/contenttype/forms"/>
  </ds:schemaRefs>
</ds:datastoreItem>
</file>

<file path=customXml/itemProps3.xml><?xml version="1.0" encoding="utf-8"?>
<ds:datastoreItem xmlns:ds="http://schemas.openxmlformats.org/officeDocument/2006/customXml" ds:itemID="{19DCB941-C581-444C-8E3C-E94646AACC21}">
  <ds:schemaRefs>
    <ds:schemaRef ds:uri="9e279432-d970-4422-8614-7e29567bb3e3"/>
    <ds:schemaRef ds:uri="fce0e7f4-8ca6-4a66-8bbd-c8f1977b1a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14</Slides>
  <Notes>14</Notes>
  <HiddenSlides>0</HiddenSlide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1_Office Theme</vt:lpstr>
      <vt:lpstr>Health Equity Zones Initiative</vt:lpstr>
      <vt:lpstr>Meeting Outcomes</vt:lpstr>
      <vt:lpstr>Community Agreements</vt:lpstr>
      <vt:lpstr>Relationship Building</vt:lpstr>
      <vt:lpstr>Community Updates</vt:lpstr>
      <vt:lpstr>Community Workgroup Update</vt:lpstr>
      <vt:lpstr>In-Person CAC Meeting: November 17</vt:lpstr>
      <vt:lpstr>What decisions have been made? </vt:lpstr>
      <vt:lpstr>PowerPoint Presentation</vt:lpstr>
      <vt:lpstr>PowerPoint Presentation</vt:lpstr>
      <vt:lpstr>PowerPoint Presentation</vt:lpstr>
      <vt:lpstr>10 Minute Break</vt:lpstr>
      <vt:lpstr>Strategy Chart &amp; Assessment Tool</vt:lpstr>
      <vt:lpstr>PowerPoint Presentation</vt:lpstr>
    </vt:vector>
  </TitlesOfParts>
  <Company>Washington State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Dimitrova, Simana  (DOH)</dc:creator>
  <cp:revision>1</cp:revision>
  <cp:lastPrinted>2019-06-24T22:33:15Z</cp:lastPrinted>
  <dcterms:created xsi:type="dcterms:W3CDTF">2018-03-05T22:02:38Z</dcterms:created>
  <dcterms:modified xsi:type="dcterms:W3CDTF">2022-10-26T21:46:28Z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0x01010022412D522C258C4585678F1D1100B467</vt:lpwstr>
  </property>
  <property fmtid="{D5CDD505-2E9C-101B-9397-08002B2CF9AE}" pid="3" name="_dlc_DocIdItemGuid">
    <vt:lpwstr>f640e05c-14de-4082-a60c-89c409cdcca4</vt:lpwstr>
  </property>
  <property fmtid="{D5CDD505-2E9C-101B-9397-08002B2CF9AE}" pid="4" name="MediaServiceImageTags">
    <vt:lpwstr/>
  </property>
  <property fmtid="{D5CDD505-2E9C-101B-9397-08002B2CF9AE}" pid="5" name="MSIP_Label_1520fa42-cf58-4c22-8b93-58cf1d3bd1cb_Enabled">
    <vt:lpwstr>true</vt:lpwstr>
  </property>
  <property fmtid="{D5CDD505-2E9C-101B-9397-08002B2CF9AE}" pid="6" name="MSIP_Label_1520fa42-cf58-4c22-8b93-58cf1d3bd1cb_SetDate">
    <vt:lpwstr>2022-09-28T15:29:36Z</vt:lpwstr>
  </property>
  <property fmtid="{D5CDD505-2E9C-101B-9397-08002B2CF9AE}" pid="7" name="MSIP_Label_1520fa42-cf58-4c22-8b93-58cf1d3bd1cb_Method">
    <vt:lpwstr>Standard</vt:lpwstr>
  </property>
  <property fmtid="{D5CDD505-2E9C-101B-9397-08002B2CF9AE}" pid="8" name="MSIP_Label_1520fa42-cf58-4c22-8b93-58cf1d3bd1cb_Name">
    <vt:lpwstr>Public Information</vt:lpwstr>
  </property>
  <property fmtid="{D5CDD505-2E9C-101B-9397-08002B2CF9AE}" pid="9" name="MSIP_Label_1520fa42-cf58-4c22-8b93-58cf1d3bd1cb_SiteId">
    <vt:lpwstr>11d0e217-264e-400a-8ba0-57dcc127d72d</vt:lpwstr>
  </property>
  <property fmtid="{D5CDD505-2E9C-101B-9397-08002B2CF9AE}" pid="10" name="MSIP_Label_1520fa42-cf58-4c22-8b93-58cf1d3bd1cb_ActionId">
    <vt:lpwstr>c5af8e25-9d89-4caf-b8cb-5e43a59c56d8</vt:lpwstr>
  </property>
  <property fmtid="{D5CDD505-2E9C-101B-9397-08002B2CF9AE}" pid="11" name="MSIP_Label_1520fa42-cf58-4c22-8b93-58cf1d3bd1cb_ContentBits">
    <vt:lpwstr>0</vt:lpwstr>
  </property>
</Properties>
</file>