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4"/>
  </p:sldMasterIdLst>
  <p:notesMasterIdLst>
    <p:notesMasterId r:id="rId18"/>
  </p:notesMasterIdLst>
  <p:handoutMasterIdLst>
    <p:handoutMasterId r:id="rId19"/>
  </p:handoutMasterIdLst>
  <p:sldIdLst>
    <p:sldId id="388" r:id="rId5"/>
    <p:sldId id="387" r:id="rId6"/>
    <p:sldId id="385" r:id="rId7"/>
    <p:sldId id="383" r:id="rId8"/>
    <p:sldId id="410" r:id="rId9"/>
    <p:sldId id="389" r:id="rId10"/>
    <p:sldId id="391" r:id="rId11"/>
    <p:sldId id="392" r:id="rId12"/>
    <p:sldId id="413" r:id="rId13"/>
    <p:sldId id="409" r:id="rId14"/>
    <p:sldId id="393" r:id="rId15"/>
    <p:sldId id="411" r:id="rId16"/>
    <p:sldId id="39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Slides" id="{C3D79476-96AF-4D4E-AA27-AD0784B974FC}">
          <p14:sldIdLst>
            <p14:sldId id="388"/>
            <p14:sldId id="387"/>
            <p14:sldId id="385"/>
            <p14:sldId id="383"/>
            <p14:sldId id="410"/>
            <p14:sldId id="389"/>
            <p14:sldId id="391"/>
            <p14:sldId id="392"/>
            <p14:sldId id="413"/>
            <p14:sldId id="409"/>
            <p14:sldId id="393"/>
            <p14:sldId id="411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CDDF8B-55FE-CD33-E727-DB7EC3EB311E}" name="Piazza, Millie (ECY)" initials="PM(" userId="S::mpia461@ECY.WA.GOV::2b06b507-ac4e-43e9-9027-1f83bf282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27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AFB7A-2E69-4C9D-850C-B1CEE2FC0218}" v="75" dt="2024-03-28T00:30:29.492"/>
    <p1510:client id="{C67D55FE-6523-41F4-9896-C112796DA00F}" v="21" dt="2024-03-28T22:05:02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4851" autoAdjust="0"/>
  </p:normalViewPr>
  <p:slideViewPr>
    <p:cSldViewPr snapToGrid="0">
      <p:cViewPr varScale="1">
        <p:scale>
          <a:sx n="120" d="100"/>
          <a:sy n="120" d="100"/>
        </p:scale>
        <p:origin x="1746" y="96"/>
      </p:cViewPr>
      <p:guideLst>
        <p:guide orient="horz" pos="864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49E05-D3F4-4DA9-8B28-B06D95EC356C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694DE-2706-4A6A-9FA4-3FF60366E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7240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71F5-6FDB-45CF-8B51-7150C9623C2F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868D1-8D74-44CF-B636-710106290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4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7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8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2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the Map:</a:t>
            </a:r>
          </a:p>
          <a:p>
            <a:endParaRPr lang="en-US" dirty="0"/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Overburdened Communities</a:t>
            </a:r>
          </a:p>
          <a:p>
            <a:pPr fontAlgn="base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population:  2,253,740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 (29.6%)</a:t>
            </a:r>
          </a:p>
          <a:p>
            <a:pPr fontAlgn="base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geographic area: 30,580 sq mi (45%)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1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51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868D1-8D74-44CF-B636-7101062907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6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5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0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3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9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9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9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6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0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4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E8E2-7F09-5D29-D46D-F1BA44EDD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Team Charter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C1CACE-B985-5266-A538-716BC3E10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77114"/>
            <a:ext cx="7543800" cy="370330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b="1" dirty="0">
                <a:ea typeface="+mn-lt"/>
                <a:cs typeface="+mn-lt"/>
              </a:rPr>
              <a:t>Build upon the work of the IAWG subcommittees </a:t>
            </a:r>
          </a:p>
          <a:p>
            <a:pPr lvl="1"/>
            <a:r>
              <a:rPr lang="en-US" sz="1900" dirty="0">
                <a:ea typeface="+mn-lt"/>
                <a:cs typeface="+mn-lt"/>
              </a:rPr>
              <a:t>Identifying overburdened communities and vulnerable populations, </a:t>
            </a:r>
          </a:p>
          <a:p>
            <a:pPr lvl="1"/>
            <a:r>
              <a:rPr lang="en-US" sz="1900" dirty="0">
                <a:ea typeface="+mn-lt"/>
                <a:cs typeface="+mn-lt"/>
              </a:rPr>
              <a:t>Metrics &amp; reporting, and </a:t>
            </a:r>
          </a:p>
          <a:p>
            <a:pPr lvl="1"/>
            <a:r>
              <a:rPr lang="en-US" sz="1900" dirty="0">
                <a:ea typeface="+mn-lt"/>
                <a:cs typeface="+mn-lt"/>
              </a:rPr>
              <a:t>Budget &amp; funding.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 marL="288925" indent="-288925">
              <a:buFont typeface="Wingdings" panose="05000000000000000000" pitchFamily="2" charset="2"/>
              <a:buChar char="Ø"/>
            </a:pPr>
            <a:r>
              <a:rPr lang="en-US" sz="2200" b="1" dirty="0">
                <a:ea typeface="+mn-lt"/>
                <a:cs typeface="+mn-lt"/>
              </a:rPr>
              <a:t>Develop a recommended approach for identifying vulnerable   populations in overburdened communities to inform </a:t>
            </a:r>
          </a:p>
          <a:p>
            <a:pPr lvl="1"/>
            <a:r>
              <a:rPr lang="en-US" sz="1900" dirty="0">
                <a:ea typeface="+mn-lt"/>
                <a:cs typeface="+mn-lt"/>
              </a:rPr>
              <a:t>Making, and </a:t>
            </a:r>
          </a:p>
          <a:p>
            <a:pPr lvl="1"/>
            <a:r>
              <a:rPr lang="en-US" sz="1900" dirty="0">
                <a:ea typeface="+mn-lt"/>
                <a:cs typeface="+mn-lt"/>
              </a:rPr>
              <a:t>Tracking investments under HEAL and CCA (Climate Commitment Act).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6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5B756E-B32F-C79A-089D-9BE717DE1BB7}"/>
              </a:ext>
            </a:extLst>
          </p:cNvPr>
          <p:cNvSpPr txBox="1">
            <a:spLocks/>
          </p:cNvSpPr>
          <p:nvPr/>
        </p:nvSpPr>
        <p:spPr>
          <a:xfrm>
            <a:off x="1240055" y="3286479"/>
            <a:ext cx="7543800" cy="1253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7AEFA9-E74B-C33F-0305-73A172CD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53438"/>
          </a:xfrm>
        </p:spPr>
        <p:txBody>
          <a:bodyPr>
            <a:normAutofit/>
          </a:bodyPr>
          <a:lstStyle/>
          <a:p>
            <a:r>
              <a:rPr lang="en-US" sz="4400" dirty="0"/>
              <a:t>EHD 9/10 </a:t>
            </a:r>
            <a:r>
              <a:rPr lang="en-US" sz="4400" dirty="0">
                <a:solidFill>
                  <a:srgbClr val="0070C0"/>
                </a:solidFill>
              </a:rPr>
              <a:t>+</a:t>
            </a:r>
            <a:r>
              <a:rPr lang="en-US" sz="4400" dirty="0"/>
              <a:t> CEJST </a:t>
            </a:r>
            <a:r>
              <a:rPr lang="en-US" sz="4400" dirty="0">
                <a:solidFill>
                  <a:srgbClr val="0070C0"/>
                </a:solidFill>
              </a:rPr>
              <a:t>+</a:t>
            </a:r>
            <a:r>
              <a:rPr lang="en-US" sz="4400" dirty="0"/>
              <a:t> Tribal Lands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12929C-D64A-3602-4052-CDA37595A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5987" r="7399" b="3562"/>
          <a:stretch/>
        </p:blipFill>
        <p:spPr bwMode="auto">
          <a:xfrm>
            <a:off x="885924" y="1805940"/>
            <a:ext cx="7481523" cy="492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2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Statutory Obligations: </a:t>
            </a:r>
            <a:b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Tracking &amp; Making Expenditures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255" y="1974071"/>
            <a:ext cx="7543801" cy="402336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Statutory Obligations: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 Act goal of 40% of grants and expenditures “that creates environmental benefits to vulnerable populations and overburdened communities.” </a:t>
            </a:r>
            <a:endParaRPr lang="en-US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CCA obligation of 35% minimum and goal of 40% of “total investments that provide direct and meaningful benefits to vulnerable populations within the boundaries of overburdened communities.”  </a:t>
            </a:r>
            <a:endParaRPr lang="en-US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CCA obligation of a minimum of 10% of “total investments that are used for programs, activities, or projects formally supported by a resolution of an Indian tribe.”</a:t>
            </a:r>
            <a:endParaRPr lang="en-US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600" kern="0" dirty="0">
              <a:solidFill>
                <a:schemeClr val="tx1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4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Recommendation 2</a:t>
            </a:r>
            <a:r>
              <a:rPr lang="en-US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Tracking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255" y="1905491"/>
            <a:ext cx="7543801" cy="4023360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Adopt the following process for </a:t>
            </a:r>
            <a:r>
              <a:rPr lang="en-US" sz="2000" b="1" u="sng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tracking</a:t>
            </a:r>
            <a:r>
              <a:rPr lang="en-US" sz="2000" b="1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 CCA and HEAL expenditures.</a:t>
            </a:r>
          </a:p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900" kern="0" dirty="0">
              <a:solidFill>
                <a:schemeClr val="tx1"/>
              </a:solidFill>
              <a:effectLst/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For the 2023-2025 biennium, agencies statutorily required to establish HEAL budget equity goals or report CCA expenditures will identify and report the following information to OFM: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7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Whether the expenditure is located in an overburdened community based on the map.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7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Whether the expenditure is formally supported by a resolution of an Indian tribe.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7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Whether the expenditure creates environmental benefits based on HEAL statutory criteria or direct and meaningful benefits based on and CCA statutory criteria. </a:t>
            </a:r>
          </a:p>
          <a:p>
            <a:pPr marL="342900" indent="-3429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70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Calibri" panose="020F0502020204030204" pitchFamily="34" charset="0"/>
              </a:rPr>
              <a:t>Whether the expenditure benefits a vulnerable population based on one or more of the “vulnerable populations” statutory criteria. </a:t>
            </a:r>
          </a:p>
        </p:txBody>
      </p:sp>
    </p:spTree>
    <p:extLst>
      <p:ext uri="{BB962C8B-B14F-4D97-AF65-F5344CB8AC3E}">
        <p14:creationId xmlns:p14="http://schemas.microsoft.com/office/powerpoint/2010/main" val="35029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Recommendation 3: Making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17032"/>
            <a:ext cx="7543801" cy="429326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Adopt a process for </a:t>
            </a:r>
            <a:r>
              <a:rPr lang="en-US" b="1" u="sng" dirty="0">
                <a:solidFill>
                  <a:schemeClr val="tx1"/>
                </a:solidFill>
              </a:rPr>
              <a:t>making</a:t>
            </a:r>
            <a:r>
              <a:rPr lang="en-US" b="1" dirty="0">
                <a:solidFill>
                  <a:schemeClr val="tx1"/>
                </a:solidFill>
              </a:rPr>
              <a:t> CCA and HEAL expenditure decisions. </a:t>
            </a:r>
          </a:p>
          <a:p>
            <a:pPr marL="112713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12713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following criteria would be used: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marR="0" lvl="0" indent="-211138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Overburdened Communities</a:t>
            </a:r>
            <a:r>
              <a:rPr lang="en-US" sz="1800" dirty="0"/>
              <a:t>:  Determine if the proposed expenditure would be in an overburdened community. </a:t>
            </a:r>
          </a:p>
          <a:p>
            <a:pPr marL="640080" lvl="2" indent="-211138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u="sng" dirty="0"/>
              <a:t>Map based identification</a:t>
            </a:r>
            <a:r>
              <a:rPr lang="en-US" sz="1800" dirty="0"/>
              <a:t> of overburdened communities.</a:t>
            </a:r>
          </a:p>
          <a:p>
            <a:pPr marL="640080" lvl="2" indent="-211138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u="sng" dirty="0"/>
              <a:t>Self-Identification</a:t>
            </a:r>
            <a:r>
              <a:rPr lang="en-US" sz="1800" dirty="0"/>
              <a:t> for overburdened communities outside of the map.</a:t>
            </a:r>
          </a:p>
          <a:p>
            <a:pPr marL="457200" marR="0" lvl="0" indent="-211138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Environmental Benefits</a:t>
            </a:r>
            <a:r>
              <a:rPr lang="en-US" sz="1800" dirty="0"/>
              <a:t>: Determine if Proposed Expenditures Create Environmental Benefits </a:t>
            </a:r>
          </a:p>
          <a:p>
            <a:pPr marL="457200" marR="0" lvl="0" indent="-211138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Vulnerable Populations</a:t>
            </a:r>
            <a:r>
              <a:rPr lang="en-US" sz="1800" dirty="0"/>
              <a:t>:  Determine if the proposed expenditure would benefit a vulnerable population.</a:t>
            </a:r>
          </a:p>
          <a:p>
            <a:pPr marL="457200" marR="0" lvl="0" indent="-211138" fontAlgn="base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b="1" dirty="0"/>
              <a:t>Tribal Resolution</a:t>
            </a:r>
            <a:r>
              <a:rPr lang="en-US" sz="1800" dirty="0"/>
              <a:t>:  Determine (CCA reporting only) </a:t>
            </a:r>
          </a:p>
        </p:txBody>
      </p:sp>
    </p:spTree>
    <p:extLst>
      <p:ext uri="{BB962C8B-B14F-4D97-AF65-F5344CB8AC3E}">
        <p14:creationId xmlns:p14="http://schemas.microsoft.com/office/powerpoint/2010/main" val="65260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27AB-4E6D-1E47-F224-F584E87C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6571A-2478-25F7-B85F-6B464E68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19300"/>
            <a:ext cx="7543801" cy="4229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February 28: 	Check in with Gov/OFM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February 15:	EJ Council Discussions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February 29: 	EJ Council Discussions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March 15: 	Ex-Officio Review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March 28:	EJ Council Public Meeting Discussion</a:t>
            </a:r>
          </a:p>
          <a:p>
            <a:r>
              <a:rPr lang="en-US" dirty="0">
                <a:ea typeface="+mn-lt"/>
                <a:cs typeface="+mn-lt"/>
              </a:rPr>
              <a:t>April 4: 		Recommendation for review to GOV &amp; Subcabinet</a:t>
            </a:r>
          </a:p>
          <a:p>
            <a:r>
              <a:rPr lang="en-US" dirty="0">
                <a:ea typeface="+mn-lt"/>
                <a:cs typeface="+mn-lt"/>
              </a:rPr>
              <a:t>April 21: 	Final Draft to GOVs Office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[Sept 1, 2024 - HEAL </a:t>
            </a: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Published Dashboard]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27F86-D205-F941-0B79-6149621F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dirty="0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1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EDAE-F932-807B-6F3F-BC4EE897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569C-7E58-9637-7FF7-933C0703C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500" dirty="0">
              <a:latin typeface="Calibri"/>
              <a:cs typeface="Calibri"/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500" dirty="0">
                <a:latin typeface="Calibri"/>
                <a:cs typeface="Calibri"/>
              </a:rPr>
              <a:t>Map for </a:t>
            </a:r>
            <a:r>
              <a:rPr lang="en-US" sz="2500" u="sng" dirty="0">
                <a:latin typeface="Calibri"/>
                <a:cs typeface="Calibri"/>
              </a:rPr>
              <a:t>tracking</a:t>
            </a:r>
            <a:r>
              <a:rPr lang="en-US" sz="2500" dirty="0">
                <a:latin typeface="Calibri"/>
                <a:cs typeface="Calibri"/>
              </a:rPr>
              <a:t> expenditures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500" dirty="0">
                <a:latin typeface="Calibri"/>
                <a:cs typeface="Calibri"/>
              </a:rPr>
              <a:t>Process for </a:t>
            </a:r>
            <a:r>
              <a:rPr lang="en-US" sz="2500" u="sng" dirty="0">
                <a:latin typeface="Calibri"/>
                <a:cs typeface="Calibri"/>
              </a:rPr>
              <a:t>making</a:t>
            </a:r>
            <a:r>
              <a:rPr lang="en-US" sz="2500" dirty="0">
                <a:latin typeface="Calibri"/>
                <a:cs typeface="Calibri"/>
              </a:rPr>
              <a:t> expenditures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500" dirty="0">
                <a:latin typeface="Calibri"/>
                <a:cs typeface="Calibri"/>
              </a:rPr>
              <a:t>Legal review of recommendations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500" dirty="0">
                <a:cs typeface="Calibri"/>
              </a:rPr>
              <a:t>Proposed method of adoption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500" dirty="0">
                <a:latin typeface="Calibri"/>
                <a:cs typeface="Calibri"/>
              </a:rPr>
              <a:t>Implementation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04F21-101A-3BED-363B-50D20BCE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1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369A-11A4-BC0D-7F7E-15A3BB27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29375"/>
          </a:xfrm>
        </p:spPr>
        <p:txBody>
          <a:bodyPr>
            <a:noAutofit/>
          </a:bodyPr>
          <a:lstStyle/>
          <a:p>
            <a:r>
              <a:rPr lang="en-US" sz="4400" dirty="0"/>
              <a:t>Alternatives under Consideration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61893-B2F5-0695-367A-D64DA0999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/>
              <a:t>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3C4A0D-4987-8D28-7D39-570812D65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99490"/>
              </p:ext>
            </p:extLst>
          </p:nvPr>
        </p:nvGraphicFramePr>
        <p:xfrm>
          <a:off x="822960" y="1881936"/>
          <a:ext cx="75438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4026707316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900235474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1. Map for tracking expenditures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EHD 9-10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CEJST Disadvantaged Areas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Tribal Land Map Layer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58527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745B20-25FF-6A50-2321-A25799359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85383"/>
              </p:ext>
            </p:extLst>
          </p:nvPr>
        </p:nvGraphicFramePr>
        <p:xfrm>
          <a:off x="822960" y="2801551"/>
          <a:ext cx="7543800" cy="627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4026707316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900235474"/>
                    </a:ext>
                  </a:extLst>
                </a:gridCol>
              </a:tblGrid>
              <a:tr h="6274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2. Process for making expenditures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 2024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For 2025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5852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ED6FE9-F095-D9BB-853E-A7296773C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2147"/>
              </p:ext>
            </p:extLst>
          </p:nvPr>
        </p:nvGraphicFramePr>
        <p:xfrm>
          <a:off x="822960" y="3525655"/>
          <a:ext cx="7543800" cy="450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4026707316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900235474"/>
                    </a:ext>
                  </a:extLst>
                </a:gridCol>
              </a:tblGrid>
              <a:tr h="45082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600" dirty="0">
                          <a:latin typeface="+mn-lt"/>
                          <a:cs typeface="Calibri"/>
                        </a:rPr>
                        <a:t>3. Legal Review of recommendations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TBD for preferred alternative (March)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58527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FF62E9-6D84-D29C-AD0B-26C6A382F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684909"/>
              </p:ext>
            </p:extLst>
          </p:nvPr>
        </p:nvGraphicFramePr>
        <p:xfrm>
          <a:off x="822960" y="4073138"/>
          <a:ext cx="75438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4026707316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900235474"/>
                    </a:ext>
                  </a:extLst>
                </a:gridCol>
              </a:tblGrid>
              <a:tr h="700843">
                <a:tc>
                  <a:txBody>
                    <a:bodyPr/>
                    <a:lstStyle/>
                    <a:p>
                      <a:r>
                        <a:rPr lang="en-US" sz="1600" dirty="0"/>
                        <a:t>4. Proposed method of adoption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Governor Directive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Official Governor action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Formal Rulemaking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5852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8B778E1-163C-810B-9056-F7D09A040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68618"/>
              </p:ext>
            </p:extLst>
          </p:nvPr>
        </p:nvGraphicFramePr>
        <p:xfrm>
          <a:off x="822960" y="4992753"/>
          <a:ext cx="7543800" cy="700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4026707316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900235474"/>
                    </a:ext>
                  </a:extLst>
                </a:gridCol>
              </a:tblGrid>
              <a:tr h="700843">
                <a:tc>
                  <a:txBody>
                    <a:bodyPr/>
                    <a:lstStyle/>
                    <a:p>
                      <a:r>
                        <a:rPr lang="en-US" sz="1600" dirty="0"/>
                        <a:t>5. Implementation guidance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  <a:latin typeface="+mn-lt"/>
                          <a:cs typeface="Times New Roman"/>
                        </a:rPr>
                        <a:t>TBD After (Legal Review)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2585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5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 1: </a:t>
            </a:r>
            <a:b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Overburdened Communities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2713" indent="-90488"/>
            <a:r>
              <a:rPr lang="en-US" b="1" dirty="0"/>
              <a:t>Adopt the proposed map for initial identification of overburdened communities when making and tracking CCA and HEAL expenditures for the 2023-2025 biennium. </a:t>
            </a:r>
          </a:p>
          <a:p>
            <a:pPr marL="112713" indent="-90488">
              <a:spcAft>
                <a:spcPts val="12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Geographic areas identified as overburdened communities include: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342900" fontAlgn="base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Census tracts ranked 9 or 10 on the Environmental Health Disparities Map (EHD Map), and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342900" fontAlgn="base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Geographic areas characterized as “disadvantaged” on the federal Climate and Economic Justice Screening Tool (CEJST), and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342900" fontAlgn="base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Any census tracts that have whole or partial overlap with Tribal Reservations.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5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81660" cy="817631"/>
          </a:xfrm>
        </p:spPr>
        <p:txBody>
          <a:bodyPr/>
          <a:lstStyle/>
          <a:p>
            <a:r>
              <a:rPr lang="en-US" dirty="0"/>
              <a:t>EHD 9 &amp; 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7D4C2-0A8A-3525-C3EA-6973C3A7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t="844" r="2394" b="-211"/>
          <a:stretch/>
        </p:blipFill>
        <p:spPr>
          <a:xfrm>
            <a:off x="663435" y="1182757"/>
            <a:ext cx="7745928" cy="512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2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08" y="558518"/>
            <a:ext cx="7612380" cy="459122"/>
          </a:xfrm>
        </p:spPr>
        <p:txBody>
          <a:bodyPr>
            <a:noAutofit/>
          </a:bodyPr>
          <a:lstStyle/>
          <a:p>
            <a:r>
              <a:rPr lang="en-US" sz="3100" dirty="0"/>
              <a:t>Climate Economic Justice Screening Tool (CEJST)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AD515-310D-193C-3ED7-D6E26B9BAA8A}"/>
              </a:ext>
            </a:extLst>
          </p:cNvPr>
          <p:cNvSpPr txBox="1"/>
          <p:nvPr/>
        </p:nvSpPr>
        <p:spPr>
          <a:xfrm>
            <a:off x="765808" y="1017640"/>
            <a:ext cx="743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CEJST includes climate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indicators and 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census tracts </a:t>
            </a:r>
            <a:r>
              <a:rPr lang="en-US" sz="20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within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Tribal Reservation lands as identified by the Bureau of Indian Affairs.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8F5D4D7-853C-4B1A-6780-420BCEE9A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3315" r="5804" b="3380"/>
          <a:stretch/>
        </p:blipFill>
        <p:spPr bwMode="auto">
          <a:xfrm>
            <a:off x="916577" y="1787978"/>
            <a:ext cx="7437119" cy="48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0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43" y="237988"/>
            <a:ext cx="8281660" cy="817631"/>
          </a:xfrm>
        </p:spPr>
        <p:txBody>
          <a:bodyPr>
            <a:normAutofit/>
          </a:bodyPr>
          <a:lstStyle/>
          <a:p>
            <a:r>
              <a:rPr lang="en-US" sz="4400" dirty="0"/>
              <a:t>Tribal Lands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DCBDA-E5F2-730C-F4AA-853FBE38A3AE}"/>
              </a:ext>
            </a:extLst>
          </p:cNvPr>
          <p:cNvSpPr txBox="1"/>
          <p:nvPr/>
        </p:nvSpPr>
        <p:spPr>
          <a:xfrm>
            <a:off x="734637" y="1028343"/>
            <a:ext cx="7630273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Census tracts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whole or partial</a:t>
            </a:r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overlap with Tribal Reservations (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identified by the Bureau of Indian Affairs)</a:t>
            </a:r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.</a:t>
            </a: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D27B3B4-AE83-3C04-DA21-18906DC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2103" r="4625" b="1298"/>
          <a:stretch/>
        </p:blipFill>
        <p:spPr bwMode="auto">
          <a:xfrm>
            <a:off x="904528" y="1767064"/>
            <a:ext cx="7357803" cy="49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6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60" y="226955"/>
            <a:ext cx="8281660" cy="817631"/>
          </a:xfrm>
        </p:spPr>
        <p:txBody>
          <a:bodyPr>
            <a:normAutofit/>
          </a:bodyPr>
          <a:lstStyle/>
          <a:p>
            <a:r>
              <a:rPr lang="en-US" sz="4400" dirty="0"/>
              <a:t>Tribal Lands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5850-B71D-490D-965C-ED6AE553185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DCBDA-E5F2-730C-F4AA-853FBE38A3AE}"/>
              </a:ext>
            </a:extLst>
          </p:cNvPr>
          <p:cNvSpPr txBox="1"/>
          <p:nvPr/>
        </p:nvSpPr>
        <p:spPr>
          <a:xfrm>
            <a:off x="660273" y="1028343"/>
            <a:ext cx="8281660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This expanded Tribal Lands map includes census tracts that have </a:t>
            </a:r>
            <a:r>
              <a:rPr lang="en-US" sz="2000" u="sng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whole or partial</a:t>
            </a:r>
            <a:r>
              <a:rPr lang="en-US" sz="2000" dirty="0">
                <a:solidFill>
                  <a:srgbClr val="00206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overlap with Tribal Reservations.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BAF16-9D56-0642-EFE2-5E6E2E13B3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" t="3924" r="3082" b="2621"/>
          <a:stretch/>
        </p:blipFill>
        <p:spPr>
          <a:xfrm>
            <a:off x="820706" y="1795314"/>
            <a:ext cx="7502588" cy="48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369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8d658d-e2f2-4e22-9fdd-c0337ffd28ff">
      <UserInfo>
        <DisplayName>Furze, Michael (COM)</DisplayName>
        <AccountId>13</AccountId>
        <AccountType/>
      </UserInfo>
      <UserInfo>
        <DisplayName>U-S-eClient-U-OFM-M365-SharePoint-Admins</DisplayName>
        <AccountId>11</AccountId>
        <AccountType/>
      </UserInfo>
      <UserInfo>
        <DisplayName>Piazza, Millie (ECY)</DisplayName>
        <AccountId>12</AccountId>
        <AccountType/>
      </UserInfo>
      <UserInfo>
        <DisplayName>Rivero, Jerry (GOV)</DisplayName>
        <AccountId>6</AccountId>
        <AccountType/>
      </UserInfo>
    </SharedWithUsers>
    <lcf76f155ced4ddcb4097134ff3c332f xmlns="157f9294-7ff6-4fe6-9051-a97e3d0f70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7E12AEFBC0C439721144CCB3886C1" ma:contentTypeVersion="12" ma:contentTypeDescription="Create a new document." ma:contentTypeScope="" ma:versionID="aa10f3930db17b399c42fd63c3a3c259">
  <xsd:schema xmlns:xsd="http://www.w3.org/2001/XMLSchema" xmlns:xs="http://www.w3.org/2001/XMLSchema" xmlns:p="http://schemas.microsoft.com/office/2006/metadata/properties" xmlns:ns2="157f9294-7ff6-4fe6-9051-a97e3d0f7044" xmlns:ns3="308d658d-e2f2-4e22-9fdd-c0337ffd28ff" targetNamespace="http://schemas.microsoft.com/office/2006/metadata/properties" ma:root="true" ma:fieldsID="d2f6a29c42ecdb835a523b8d03dbef4d" ns2:_="" ns3:_="">
    <xsd:import namespace="157f9294-7ff6-4fe6-9051-a97e3d0f7044"/>
    <xsd:import namespace="308d658d-e2f2-4e22-9fdd-c0337ffd2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9294-7ff6-4fe6-9051-a97e3d0f7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8d658d-e2f2-4e22-9fdd-c0337ffd28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72D94-B4B9-46D2-9B0E-6E5872CF941E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308d658d-e2f2-4e22-9fdd-c0337ffd28ff"/>
    <ds:schemaRef ds:uri="157f9294-7ff6-4fe6-9051-a97e3d0f7044"/>
  </ds:schemaRefs>
</ds:datastoreItem>
</file>

<file path=customXml/itemProps2.xml><?xml version="1.0" encoding="utf-8"?>
<ds:datastoreItem xmlns:ds="http://schemas.openxmlformats.org/officeDocument/2006/customXml" ds:itemID="{96CE2622-BB8F-4EAB-A99C-B9D1DA7851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59327-FCCE-42A6-8C1D-4A1ED0685414}">
  <ds:schemaRefs>
    <ds:schemaRef ds:uri="157f9294-7ff6-4fe6-9051-a97e3d0f7044"/>
    <ds:schemaRef ds:uri="308d658d-e2f2-4e22-9fdd-c0337ffd28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</TotalTime>
  <Words>718</Words>
  <Application>Microsoft Office PowerPoint</Application>
  <PresentationFormat>On-screen Show (4:3)</PresentationFormat>
  <Paragraphs>133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Retrospect</vt:lpstr>
      <vt:lpstr>Task Team Charter</vt:lpstr>
      <vt:lpstr>Timeline</vt:lpstr>
      <vt:lpstr>Work Products</vt:lpstr>
      <vt:lpstr>Alternatives under Consideration</vt:lpstr>
      <vt:lpstr>Recommendation 1:  Overburdened Communities Map</vt:lpstr>
      <vt:lpstr>EHD 9 &amp; 10 </vt:lpstr>
      <vt:lpstr>Climate Economic Justice Screening Tool (CEJST)</vt:lpstr>
      <vt:lpstr>Tribal Lands Criteria</vt:lpstr>
      <vt:lpstr>Tribal Lands Criteria</vt:lpstr>
      <vt:lpstr>EHD 9/10 + CEJST + Tribal Lands</vt:lpstr>
      <vt:lpstr>Statutory Obligations:  Tracking &amp; Making Expenditures </vt:lpstr>
      <vt:lpstr>Recommendation 2: Tracking Expenditures</vt:lpstr>
      <vt:lpstr>Recommendation 3: Making Expenditures</vt:lpstr>
    </vt:vector>
  </TitlesOfParts>
  <Company>WA Department of Ecology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 format used for presenting on a projector</dc:title>
  <dc:creator>Johnson, Amanda (ECY)</dc:creator>
  <cp:lastModifiedBy>Piazza, Millie (ECY)</cp:lastModifiedBy>
  <cp:revision>4</cp:revision>
  <dcterms:created xsi:type="dcterms:W3CDTF">2020-12-18T18:32:02Z</dcterms:created>
  <dcterms:modified xsi:type="dcterms:W3CDTF">2024-03-28T22:10:44Z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0x010100ABC7E12AEFBC0C439721144CCB3886C1</vt:lpwstr>
  </property>
  <property fmtid="{D5CDD505-2E9C-101B-9397-08002B2CF9AE}" pid="3" name="_dlc_DocIdItemGuid">
    <vt:lpwstr>f56c3d77-ae6b-451c-8b69-fe2747d221b7</vt:lpwstr>
  </property>
  <property fmtid="{D5CDD505-2E9C-101B-9397-08002B2CF9AE}" pid="4" name="MSIP_Label_1520fa42-cf58-4c22-8b93-58cf1d3bd1cb_SiteId">
    <vt:lpwstr>11d0e217-264e-400a-8ba0-57dcc127d72d</vt:lpwstr>
  </property>
  <property fmtid="{D5CDD505-2E9C-101B-9397-08002B2CF9AE}" pid="5" name="MSIP_Label_1520fa42-cf58-4c22-8b93-58cf1d3bd1cb_Method">
    <vt:lpwstr>Standard</vt:lpwstr>
  </property>
  <property fmtid="{D5CDD505-2E9C-101B-9397-08002B2CF9AE}" pid="6" name="MSIP_Label_1520fa42-cf58-4c22-8b93-58cf1d3bd1cb_Name">
    <vt:lpwstr>Public Information</vt:lpwstr>
  </property>
  <property fmtid="{D5CDD505-2E9C-101B-9397-08002B2CF9AE}" pid="7" name="MSIP_Label_1520fa42-cf58-4c22-8b93-58cf1d3bd1cb_ActionId">
    <vt:lpwstr>d7d3780f-3af8-4d9c-bcbc-aa439eb7f632</vt:lpwstr>
  </property>
  <property fmtid="{D5CDD505-2E9C-101B-9397-08002B2CF9AE}" pid="8" name="MSIP_Label_1520fa42-cf58-4c22-8b93-58cf1d3bd1cb_ContentBits">
    <vt:lpwstr>0</vt:lpwstr>
  </property>
  <property fmtid="{D5CDD505-2E9C-101B-9397-08002B2CF9AE}" pid="9" name="MSIP_Label_1520fa42-cf58-4c22-8b93-58cf1d3bd1cb_Enabled">
    <vt:lpwstr>true</vt:lpwstr>
  </property>
  <property fmtid="{D5CDD505-2E9C-101B-9397-08002B2CF9AE}" pid="10" name="MSIP_Label_1520fa42-cf58-4c22-8b93-58cf1d3bd1cb_SetDate">
    <vt:lpwstr>2024-03-13T17:18:26Z</vt:lpwstr>
  </property>
  <property fmtid="{D5CDD505-2E9C-101B-9397-08002B2CF9AE}" pid="11" name="MediaServiceImageTags">
    <vt:lpwstr/>
  </property>
</Properties>
</file>