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7"/>
  </p:notesMasterIdLst>
  <p:sldIdLst>
    <p:sldId id="648" r:id="rId5"/>
    <p:sldId id="268" r:id="rId6"/>
    <p:sldId id="267" r:id="rId7"/>
    <p:sldId id="518" r:id="rId8"/>
    <p:sldId id="640" r:id="rId9"/>
    <p:sldId id="645" r:id="rId10"/>
    <p:sldId id="644" r:id="rId11"/>
    <p:sldId id="519" r:id="rId12"/>
    <p:sldId id="643" r:id="rId13"/>
    <p:sldId id="269" r:id="rId14"/>
    <p:sldId id="270" r:id="rId15"/>
    <p:sldId id="649" r:id="rId16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344"/>
    <a:srgbClr val="ED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7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9ECFED-184E-4C7E-8A77-0DEA936AEFD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1500EA-4326-4302-85DA-1E69853CD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6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FE9C-24EC-442B-850F-65B0BA925E1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85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FE9C-24EC-442B-850F-65B0BA925E1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53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FE9C-24EC-442B-850F-65B0BA925E1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3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FE9C-24EC-442B-850F-65B0BA925E1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36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FE9C-24EC-442B-850F-65B0BA925E1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0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FE9C-24EC-442B-850F-65B0BA925E1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B52B-DCDE-4983-B5D3-DF54925EAC3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F13F-717B-4AC4-AD64-8D07ED890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2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B52B-DCDE-4983-B5D3-DF54925EAC3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F13F-717B-4AC4-AD64-8D07ED890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B52B-DCDE-4983-B5D3-DF54925EAC3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F13F-717B-4AC4-AD64-8D07ED890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07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4324139" y="2111381"/>
            <a:ext cx="499998" cy="1027"/>
          </a:xfrm>
          <a:prstGeom prst="line">
            <a:avLst/>
          </a:prstGeom>
          <a:ln w="50800">
            <a:solidFill>
              <a:srgbClr val="2699B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2422485"/>
            <a:ext cx="9135687" cy="8334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5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139" y="1692331"/>
            <a:ext cx="9143999" cy="358892"/>
          </a:xfrm>
        </p:spPr>
        <p:txBody>
          <a:bodyPr>
            <a:normAutofit/>
          </a:bodyPr>
          <a:lstStyle>
            <a:lvl1pPr algn="ctr">
              <a:defRPr sz="2250"/>
            </a:lvl1pPr>
          </a:lstStyle>
          <a:p>
            <a:pPr lvl="0"/>
            <a:r>
              <a:rPr lang="en-US" dirty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3966615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flipV="1">
            <a:off x="4322814" y="934763"/>
            <a:ext cx="499998" cy="1027"/>
          </a:xfrm>
          <a:prstGeom prst="line">
            <a:avLst/>
          </a:prstGeom>
          <a:ln w="50800">
            <a:solidFill>
              <a:srgbClr val="2699B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808279" y="1204563"/>
            <a:ext cx="7553207" cy="3497125"/>
          </a:xfrm>
        </p:spPr>
        <p:txBody>
          <a:bodyPr>
            <a:noAutofit/>
          </a:bodyPr>
          <a:lstStyle>
            <a:lvl1pPr marL="0" indent="0">
              <a:buClr>
                <a:srgbClr val="57B6AF"/>
              </a:buClr>
              <a:buNone/>
              <a:defRPr sz="1650" baseline="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57B6AF"/>
              </a:buClr>
              <a:defRPr sz="1500"/>
            </a:lvl2pPr>
            <a:lvl3pPr>
              <a:buClr>
                <a:srgbClr val="57B6AF"/>
              </a:buClr>
              <a:defRPr sz="1350"/>
            </a:lvl3pPr>
            <a:lvl4pPr>
              <a:buClr>
                <a:srgbClr val="57B6AF"/>
              </a:buClr>
              <a:defRPr sz="1350"/>
            </a:lvl4pPr>
          </a:lstStyle>
          <a:p>
            <a:pPr lvl="0"/>
            <a:r>
              <a:rPr lang="en-US" dirty="0"/>
              <a:t>Text…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4739081"/>
            <a:ext cx="914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rgbClr val="2699BB"/>
                </a:solidFill>
                <a:latin typeface="Century Gothic" panose="020B0502020202020204" pitchFamily="34" charset="0"/>
              </a:rPr>
              <a:t>Washington</a:t>
            </a:r>
            <a:r>
              <a:rPr lang="en-US" sz="1350" baseline="0" dirty="0">
                <a:solidFill>
                  <a:srgbClr val="2699BB"/>
                </a:solidFill>
                <a:latin typeface="Century Gothic" panose="020B0502020202020204" pitchFamily="34" charset="0"/>
              </a:rPr>
              <a:t> State Department of Health </a:t>
            </a:r>
            <a:r>
              <a:rPr lang="en-US" sz="1350" dirty="0">
                <a:solidFill>
                  <a:schemeClr val="tx1"/>
                </a:solidFill>
                <a:latin typeface="Century Gothic" panose="020B0502020202020204" pitchFamily="34" charset="0"/>
              </a:rPr>
              <a:t>| </a:t>
            </a:r>
            <a:fld id="{647B4F43-D519-4C1F-A815-23EAD624CF95}" type="slidenum">
              <a:rPr lang="en-US" sz="1350" smtClean="0">
                <a:solidFill>
                  <a:schemeClr val="tx1"/>
                </a:solidFill>
                <a:latin typeface="Century Gothic" panose="020B0502020202020204" pitchFamily="34" charset="0"/>
              </a:rPr>
              <a:pPr/>
              <a:t>‹#›</a:t>
            </a:fld>
            <a:endParaRPr lang="en-US" sz="135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157" y="505480"/>
            <a:ext cx="9135687" cy="361523"/>
          </a:xfrm>
        </p:spPr>
        <p:txBody>
          <a:bodyPr/>
          <a:lstStyle>
            <a:lvl1pPr algn="ctr">
              <a:defRPr sz="2250"/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80017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B52B-DCDE-4983-B5D3-DF54925EAC3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F13F-717B-4AC4-AD64-8D07ED890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7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B52B-DCDE-4983-B5D3-DF54925EAC3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F13F-717B-4AC4-AD64-8D07ED890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0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B52B-DCDE-4983-B5D3-DF54925EAC3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F13F-717B-4AC4-AD64-8D07ED890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4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B52B-DCDE-4983-B5D3-DF54925EAC3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F13F-717B-4AC4-AD64-8D07ED890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1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B52B-DCDE-4983-B5D3-DF54925EAC3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F13F-717B-4AC4-AD64-8D07ED890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6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B52B-DCDE-4983-B5D3-DF54925EAC3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F13F-717B-4AC4-AD64-8D07ED890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6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B52B-DCDE-4983-B5D3-DF54925EAC3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F13F-717B-4AC4-AD64-8D07ED890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B52B-DCDE-4983-B5D3-DF54925EAC3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F13F-717B-4AC4-AD64-8D07ED890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6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B52B-DCDE-4983-B5D3-DF54925EAC3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EF13F-717B-4AC4-AD64-8D07ED890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3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cc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nccrt.org/80-in-every-community-2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ancercontroltap.smhs.gwu.edu/news/colorectal-cancer-awareness-month-campaign#:~:text=March%20is%20%23ColorectalCancer%20Awareness%20Month,cancer%2Fcolorectal%20for%20more%20information.&amp;text=A%20colonoscopy%20is%20one%20of%20several%20screening%20tests%20for%20colorectal%20cancer." TargetMode="External"/><Relationship Id="rId7" Type="http://schemas.openxmlformats.org/officeDocument/2006/relationships/image" Target="../media/image8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751BD734-0ACB-A5DE-2CA2-4B8DED2496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04" y="457722"/>
            <a:ext cx="3442920" cy="10156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B99821-B102-D1BA-3A96-C289EBC9FF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52"/>
          <a:stretch/>
        </p:blipFill>
        <p:spPr>
          <a:xfrm>
            <a:off x="4700745" y="676152"/>
            <a:ext cx="3968751" cy="5879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93A2451-6B20-5E20-66BA-D5C57694555A}"/>
              </a:ext>
            </a:extLst>
          </p:cNvPr>
          <p:cNvSpPr txBox="1"/>
          <p:nvPr/>
        </p:nvSpPr>
        <p:spPr>
          <a:xfrm>
            <a:off x="1084940" y="2063918"/>
            <a:ext cx="6974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Washington State </a:t>
            </a:r>
          </a:p>
          <a:p>
            <a:pPr algn="ctr"/>
            <a:r>
              <a:rPr lang="en-US" sz="3000" b="1" dirty="0"/>
              <a:t>Colorectal Cancer Task Force</a:t>
            </a:r>
          </a:p>
        </p:txBody>
      </p:sp>
      <p:sp>
        <p:nvSpPr>
          <p:cNvPr id="12" name="Subtitle 1">
            <a:extLst>
              <a:ext uri="{FF2B5EF4-FFF2-40B4-BE49-F238E27FC236}">
                <a16:creationId xmlns:a16="http://schemas.microsoft.com/office/drawing/2014/main" id="{2A351CEE-2230-D0BA-6ABE-2DA5F2BBACA6}"/>
              </a:ext>
            </a:extLst>
          </p:cNvPr>
          <p:cNvSpPr txBox="1">
            <a:spLocks/>
          </p:cNvSpPr>
          <p:nvPr/>
        </p:nvSpPr>
        <p:spPr>
          <a:xfrm>
            <a:off x="548590" y="3407856"/>
            <a:ext cx="8046813" cy="10772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en-US" sz="2400" dirty="0"/>
              <a:t>March 3, 2023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400" dirty="0"/>
              <a:t>Contributors: Katie Treend, Mary Miller, Kayla Kenyon, Daniel Padron, Aden Afework, Sahla Suman, &amp; Char Raunio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5746477-D048-247E-A01C-41643B737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70"/>
            <a:ext cx="9144000" cy="13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325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98" t="6" r="-2353" b="-6"/>
          <a:stretch/>
        </p:blipFill>
        <p:spPr>
          <a:xfrm flipV="1">
            <a:off x="-248533" y="1013137"/>
            <a:ext cx="9508326" cy="8608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93538" y="155886"/>
            <a:ext cx="8956923" cy="857251"/>
          </a:xfrm>
          <a:prstGeom prst="rect">
            <a:avLst/>
          </a:prstGeom>
        </p:spPr>
        <p:txBody>
          <a:bodyPr vert="horz" lIns="68580" tIns="34291" rIns="68580" bIns="3429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Discussion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1694" y="1870388"/>
            <a:ext cx="805018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What do you want to see happen in this space? </a:t>
            </a:r>
          </a:p>
          <a:p>
            <a:pPr>
              <a:spcAft>
                <a:spcPts val="600"/>
              </a:spcAft>
            </a:pPr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What are barriers to screening? </a:t>
            </a:r>
          </a:p>
          <a:p>
            <a:pPr>
              <a:spcAft>
                <a:spcPts val="600"/>
              </a:spcAft>
            </a:pPr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What do you want to see happen in your own communities? </a:t>
            </a:r>
          </a:p>
        </p:txBody>
      </p:sp>
    </p:spTree>
    <p:extLst>
      <p:ext uri="{BB962C8B-B14F-4D97-AF65-F5344CB8AC3E}">
        <p14:creationId xmlns:p14="http://schemas.microsoft.com/office/powerpoint/2010/main" val="2097912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98" t="6" r="-2353" b="-6"/>
          <a:stretch/>
        </p:blipFill>
        <p:spPr>
          <a:xfrm flipV="1">
            <a:off x="-248533" y="1013137"/>
            <a:ext cx="9508326" cy="8608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93538" y="155886"/>
            <a:ext cx="8956923" cy="857251"/>
          </a:xfrm>
          <a:prstGeom prst="rect">
            <a:avLst/>
          </a:prstGeom>
        </p:spPr>
        <p:txBody>
          <a:bodyPr vert="horz" lIns="68580" tIns="34291" rIns="68580" bIns="3429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Next Steps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336" y="1410391"/>
            <a:ext cx="75453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Save the Date for our next meeting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dirty="0"/>
              <a:t>June 23</a:t>
            </a:r>
            <a:r>
              <a:rPr lang="en-US" baseline="30000" dirty="0"/>
              <a:t>rd</a:t>
            </a:r>
            <a:r>
              <a:rPr lang="en-US" dirty="0"/>
              <a:t>, 2023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dirty="0"/>
              <a:t>Quarterly Meeting Cadence</a:t>
            </a:r>
          </a:p>
          <a:p>
            <a:pPr lvl="1"/>
            <a:endParaRPr lang="en-US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Happening Now: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dirty="0"/>
              <a:t>Communication for Colorectal Cancer Awareness Month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dirty="0"/>
              <a:t>Expand Partnership</a:t>
            </a:r>
          </a:p>
          <a:p>
            <a:pPr lvl="1"/>
            <a:endParaRPr lang="en-US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Near Future: 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dirty="0"/>
              <a:t>Formalized shared Mission or Vision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dirty="0"/>
              <a:t>Set Goals</a:t>
            </a:r>
          </a:p>
          <a:p>
            <a:pPr marL="1171575" lvl="2" indent="-257175">
              <a:buFont typeface="Arial" panose="020B0604020202020204" pitchFamily="34" charset="0"/>
              <a:buChar char="•"/>
            </a:pPr>
            <a:r>
              <a:rPr lang="en-US" dirty="0"/>
              <a:t>1 Year vs. 5 Year</a:t>
            </a:r>
          </a:p>
        </p:txBody>
      </p:sp>
    </p:spTree>
    <p:extLst>
      <p:ext uri="{BB962C8B-B14F-4D97-AF65-F5344CB8AC3E}">
        <p14:creationId xmlns:p14="http://schemas.microsoft.com/office/powerpoint/2010/main" val="469789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751BD734-0ACB-A5DE-2CA2-4B8DED2496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303" y="1614431"/>
            <a:ext cx="2208831" cy="6516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B99821-B102-D1BA-3A96-C289EBC9FF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52"/>
          <a:stretch/>
        </p:blipFill>
        <p:spPr>
          <a:xfrm>
            <a:off x="5486339" y="1773098"/>
            <a:ext cx="2794122" cy="4139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93A2451-6B20-5E20-66BA-D5C57694555A}"/>
              </a:ext>
            </a:extLst>
          </p:cNvPr>
          <p:cNvSpPr txBox="1"/>
          <p:nvPr/>
        </p:nvSpPr>
        <p:spPr>
          <a:xfrm>
            <a:off x="1084940" y="599716"/>
            <a:ext cx="6974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Contacts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5746477-D048-247E-A01C-41643B737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70"/>
            <a:ext cx="9144000" cy="130717"/>
          </a:xfrm>
          <a:prstGeom prst="rect">
            <a:avLst/>
          </a:prstGeom>
        </p:spPr>
      </p:pic>
      <p:sp>
        <p:nvSpPr>
          <p:cNvPr id="2" name="Subtitle 1">
            <a:extLst>
              <a:ext uri="{FF2B5EF4-FFF2-40B4-BE49-F238E27FC236}">
                <a16:creationId xmlns:a16="http://schemas.microsoft.com/office/drawing/2014/main" id="{2D2D124C-D4E5-1B89-302F-736B2A567C03}"/>
              </a:ext>
            </a:extLst>
          </p:cNvPr>
          <p:cNvSpPr txBox="1">
            <a:spLocks/>
          </p:cNvSpPr>
          <p:nvPr/>
        </p:nvSpPr>
        <p:spPr>
          <a:xfrm>
            <a:off x="0" y="2571750"/>
            <a:ext cx="4572000" cy="173240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800"/>
              </a:spcAft>
              <a:buNone/>
            </a:pPr>
            <a:r>
              <a:rPr lang="en-US" sz="2400" dirty="0">
                <a:solidFill>
                  <a:srgbClr val="002060"/>
                </a:solidFill>
              </a:rPr>
              <a:t>Katie Treend, DOH  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</a:rPr>
              <a:t>Katie.Treend@doh.wa.gov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</a:rPr>
              <a:t>360-236-3674 </a:t>
            </a:r>
          </a:p>
          <a:p>
            <a:pPr marL="0" indent="0" algn="ctr">
              <a:buNone/>
            </a:pP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" name="Subtitle 1">
            <a:extLst>
              <a:ext uri="{FF2B5EF4-FFF2-40B4-BE49-F238E27FC236}">
                <a16:creationId xmlns:a16="http://schemas.microsoft.com/office/drawing/2014/main" id="{D73CFCC4-4216-22B0-5D18-04B4139FB79B}"/>
              </a:ext>
            </a:extLst>
          </p:cNvPr>
          <p:cNvSpPr txBox="1">
            <a:spLocks/>
          </p:cNvSpPr>
          <p:nvPr/>
        </p:nvSpPr>
        <p:spPr>
          <a:xfrm>
            <a:off x="4571997" y="2571749"/>
            <a:ext cx="4572000" cy="173240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800"/>
              </a:spcAft>
              <a:buNone/>
            </a:pPr>
            <a:r>
              <a:rPr lang="en-US" sz="2400" dirty="0">
                <a:solidFill>
                  <a:srgbClr val="002060"/>
                </a:solidFill>
              </a:rPr>
              <a:t>Mary Miller, OCOE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</a:rPr>
              <a:t>MMiller2@fredhutch.org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</a:rPr>
              <a:t>509-280-3863 </a:t>
            </a:r>
          </a:p>
          <a:p>
            <a:pPr marL="0" indent="0" algn="ctr">
              <a:buNone/>
            </a:pPr>
            <a:endParaRPr lang="en-US" sz="2000" dirty="0">
              <a:solidFill>
                <a:srgbClr val="00206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ACE9E5C-00AF-77C4-273A-90734B254526}"/>
              </a:ext>
            </a:extLst>
          </p:cNvPr>
          <p:cNvCxnSpPr>
            <a:cxnSpLocks/>
          </p:cNvCxnSpPr>
          <p:nvPr/>
        </p:nvCxnSpPr>
        <p:spPr>
          <a:xfrm>
            <a:off x="914400" y="3101824"/>
            <a:ext cx="27432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5DE7EE-7A93-DD5D-FC29-AC527AC6F235}"/>
              </a:ext>
            </a:extLst>
          </p:cNvPr>
          <p:cNvCxnSpPr>
            <a:cxnSpLocks/>
          </p:cNvCxnSpPr>
          <p:nvPr/>
        </p:nvCxnSpPr>
        <p:spPr>
          <a:xfrm>
            <a:off x="5511800" y="3098800"/>
            <a:ext cx="2743200" cy="302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60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98" t="6" r="-2353" b="-6"/>
          <a:stretch/>
        </p:blipFill>
        <p:spPr>
          <a:xfrm flipV="1">
            <a:off x="-248533" y="1013137"/>
            <a:ext cx="9508326" cy="8608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93538" y="155886"/>
            <a:ext cx="8956923" cy="857251"/>
          </a:xfrm>
          <a:prstGeom prst="rect">
            <a:avLst/>
          </a:prstGeom>
        </p:spPr>
        <p:txBody>
          <a:bodyPr vert="horz" lIns="68580" tIns="34291" rIns="68580" bIns="3429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Agenda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1694" y="1870388"/>
            <a:ext cx="8050183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Introductions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CRC Task Force History &amp; Context 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Brainstorm &amp; Discussion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Looking Forward </a:t>
            </a:r>
          </a:p>
        </p:txBody>
      </p:sp>
    </p:spTree>
    <p:extLst>
      <p:ext uri="{BB962C8B-B14F-4D97-AF65-F5344CB8AC3E}">
        <p14:creationId xmlns:p14="http://schemas.microsoft.com/office/powerpoint/2010/main" val="25799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8196CE-FAD6-9349-814A-C2EEB593C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6C3293-5AF0-2745-9A84-61FE2701181D}"/>
              </a:ext>
            </a:extLst>
          </p:cNvPr>
          <p:cNvSpPr txBox="1"/>
          <p:nvPr/>
        </p:nvSpPr>
        <p:spPr>
          <a:xfrm>
            <a:off x="0" y="207885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CRC Task Force History &amp; Context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326B56B0-F73F-2ADD-892E-1BD8D8AC33CC}"/>
              </a:ext>
            </a:extLst>
          </p:cNvPr>
          <p:cNvSpPr txBox="1">
            <a:spLocks/>
          </p:cNvSpPr>
          <p:nvPr/>
        </p:nvSpPr>
        <p:spPr>
          <a:xfrm>
            <a:off x="1143000" y="3415786"/>
            <a:ext cx="6858000" cy="944776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Katie Treend, WA DOH</a:t>
            </a:r>
          </a:p>
        </p:txBody>
      </p:sp>
    </p:spTree>
    <p:extLst>
      <p:ext uri="{BB962C8B-B14F-4D97-AF65-F5344CB8AC3E}">
        <p14:creationId xmlns:p14="http://schemas.microsoft.com/office/powerpoint/2010/main" val="118940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Welcome back!</a:t>
            </a:r>
          </a:p>
        </p:txBody>
      </p:sp>
    </p:spTree>
    <p:extLst>
      <p:ext uri="{BB962C8B-B14F-4D97-AF65-F5344CB8AC3E}">
        <p14:creationId xmlns:p14="http://schemas.microsoft.com/office/powerpoint/2010/main" val="167761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What happened to our previous Task Force?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There was a CRC Task Force before now?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What things did the Task Force do before?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What can the Task Force do?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Who should attend Task Force Meetings?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Can I make requests for information, training, or resources?</a:t>
            </a:r>
          </a:p>
          <a:p>
            <a:pPr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May Have Questions…</a:t>
            </a:r>
          </a:p>
        </p:txBody>
      </p:sp>
    </p:spTree>
    <p:extLst>
      <p:ext uri="{BB962C8B-B14F-4D97-AF65-F5344CB8AC3E}">
        <p14:creationId xmlns:p14="http://schemas.microsoft.com/office/powerpoint/2010/main" val="3600431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Active in this capacity since 2016</a:t>
            </a:r>
          </a:p>
          <a:p>
            <a:pPr marL="646510" lvl="1" indent="-257175"/>
            <a:r>
              <a:rPr lang="en-US" dirty="0"/>
              <a:t>But work goes back even farther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Formerly run by American Cancer Society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Last meeting January 27</a:t>
            </a:r>
            <a:r>
              <a:rPr lang="en-US" baseline="30000" dirty="0"/>
              <a:t>th</a:t>
            </a:r>
            <a:r>
              <a:rPr lang="en-US" dirty="0"/>
              <a:t>, 2021</a:t>
            </a:r>
          </a:p>
          <a:p>
            <a:pPr marL="646510" lvl="1" indent="-257175"/>
            <a:r>
              <a:rPr lang="en-US" dirty="0"/>
              <a:t>Impacted by COVID-19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Aligned with </a:t>
            </a:r>
            <a:r>
              <a:rPr lang="en-US" dirty="0">
                <a:hlinkClick r:id="rId3"/>
              </a:rPr>
              <a:t>National CRC Roundtable</a:t>
            </a:r>
            <a:endParaRPr lang="en-US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Previous Campaigns</a:t>
            </a:r>
          </a:p>
          <a:p>
            <a:pPr marL="646510" lvl="1" indent="-257175"/>
            <a:r>
              <a:rPr lang="en-US" dirty="0"/>
              <a:t>80% by 2018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Current National CRC Campaign</a:t>
            </a:r>
          </a:p>
          <a:p>
            <a:pPr marL="646510" lvl="1" indent="-257175"/>
            <a:r>
              <a:rPr lang="en-US" dirty="0">
                <a:hlinkClick r:id="rId4"/>
              </a:rPr>
              <a:t>80% in Every Community </a:t>
            </a:r>
            <a:endParaRPr lang="en-US" dirty="0"/>
          </a:p>
          <a:p>
            <a:pPr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CRC Task Force History</a:t>
            </a:r>
          </a:p>
        </p:txBody>
      </p:sp>
    </p:spTree>
    <p:extLst>
      <p:ext uri="{BB962C8B-B14F-4D97-AF65-F5344CB8AC3E}">
        <p14:creationId xmlns:p14="http://schemas.microsoft.com/office/powerpoint/2010/main" val="837678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In-person Training and Technical Assistance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Coordinated Medica/Communication Campaigns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Inflatable Colon Education Events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Keynote Speakers:</a:t>
            </a:r>
          </a:p>
          <a:p>
            <a:pPr marL="646510" lvl="1" indent="-257175"/>
            <a:r>
              <a:rPr lang="en-US" dirty="0"/>
              <a:t>Researchers, National Roundtable Representatives, Local Champions.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Colorectal Cancer Data</a:t>
            </a:r>
          </a:p>
          <a:p>
            <a:pPr marL="646510" lvl="1" indent="-257175"/>
            <a:r>
              <a:rPr lang="en-US" dirty="0"/>
              <a:t>Incidence rates, mortality rates, differences among demographics.</a:t>
            </a:r>
          </a:p>
          <a:p>
            <a:pPr marL="646510" lvl="1" indent="-257175"/>
            <a:endParaRPr lang="en-US" dirty="0"/>
          </a:p>
          <a:p>
            <a:pPr marL="646510" lvl="1" indent="-257175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Past Meetings Have Included:</a:t>
            </a:r>
          </a:p>
        </p:txBody>
      </p:sp>
    </p:spTree>
    <p:extLst>
      <p:ext uri="{BB962C8B-B14F-4D97-AF65-F5344CB8AC3E}">
        <p14:creationId xmlns:p14="http://schemas.microsoft.com/office/powerpoint/2010/main" val="366047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Can Provide:</a:t>
            </a:r>
          </a:p>
          <a:p>
            <a:pPr marL="646510" lvl="1" indent="-257175"/>
            <a:r>
              <a:rPr lang="en-US" dirty="0"/>
              <a:t>Education</a:t>
            </a:r>
          </a:p>
          <a:p>
            <a:pPr marL="646510" lvl="1" indent="-257175"/>
            <a:r>
              <a:rPr lang="en-US" dirty="0"/>
              <a:t>Training</a:t>
            </a:r>
          </a:p>
          <a:p>
            <a:pPr marL="646510" lvl="1" indent="-257175"/>
            <a:r>
              <a:rPr lang="en-US" dirty="0"/>
              <a:t>Latest Research</a:t>
            </a:r>
          </a:p>
          <a:p>
            <a:pPr marL="646510" lvl="1" indent="-257175"/>
            <a:r>
              <a:rPr lang="en-US" dirty="0"/>
              <a:t>Data</a:t>
            </a:r>
          </a:p>
          <a:p>
            <a:pPr marL="646510" lvl="1" indent="-257175"/>
            <a:r>
              <a:rPr lang="en-US" dirty="0"/>
              <a:t>Resources and Materials</a:t>
            </a:r>
          </a:p>
          <a:p>
            <a:pPr marL="646510" lvl="1" indent="-257175"/>
            <a:r>
              <a:rPr lang="en-US" dirty="0"/>
              <a:t>Networking with Peers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Coordinate efforts, overcome challenges and accomplish goals together.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Task Force Model</a:t>
            </a:r>
          </a:p>
        </p:txBody>
      </p:sp>
    </p:spTree>
    <p:extLst>
      <p:ext uri="{BB962C8B-B14F-4D97-AF65-F5344CB8AC3E}">
        <p14:creationId xmlns:p14="http://schemas.microsoft.com/office/powerpoint/2010/main" val="1825219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</a:rPr>
              <a:t>Easily adapt messages or share pre-made content</a:t>
            </a:r>
          </a:p>
          <a:p>
            <a:pPr marL="646510" lvl="1" indent="-257175"/>
            <a:r>
              <a:rPr lang="en-US" dirty="0">
                <a:latin typeface="Calibri" panose="020F0502020204030204" pitchFamily="34" charset="0"/>
                <a:hlinkClick r:id="rId3"/>
              </a:rPr>
              <a:t>Use Toolkits like this one from GWU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March is CRC Awareness Month</a:t>
            </a: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7E72A71-F71C-73FA-FE61-FF18A520509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72" b="77692"/>
          <a:stretch/>
        </p:blipFill>
        <p:spPr>
          <a:xfrm>
            <a:off x="299775" y="3566161"/>
            <a:ext cx="4320464" cy="10953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E853FE-F9C9-7AAD-A26A-28C416998D3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96" r="44379" b="35484"/>
          <a:stretch/>
        </p:blipFill>
        <p:spPr>
          <a:xfrm>
            <a:off x="299774" y="2911192"/>
            <a:ext cx="3952185" cy="599579"/>
          </a:xfrm>
          <a:prstGeom prst="rect">
            <a:avLst/>
          </a:prstGeom>
        </p:spPr>
      </p:pic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7DF357C8-7898-4CA3-464C-BAEC164288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523" y="2954902"/>
            <a:ext cx="3648280" cy="2052158"/>
          </a:xfrm>
          <a:prstGeom prst="rect">
            <a:avLst/>
          </a:prstGeom>
        </p:spPr>
      </p:pic>
      <p:pic>
        <p:nvPicPr>
          <p:cNvPr id="11" name="Picture 10" descr="Graphical user interface&#10;&#10;Description automatically generated">
            <a:extLst>
              <a:ext uri="{FF2B5EF4-FFF2-40B4-BE49-F238E27FC236}">
                <a16:creationId xmlns:a16="http://schemas.microsoft.com/office/drawing/2014/main" id="{C8766523-06B8-A4E7-FAED-A71FAC65F6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523" y="867003"/>
            <a:ext cx="3648280" cy="205215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F2BE646-663A-B4E1-8D0A-AC68900BBA8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46" b="20695"/>
          <a:stretch/>
        </p:blipFill>
        <p:spPr>
          <a:xfrm>
            <a:off x="299776" y="1886296"/>
            <a:ext cx="4182632" cy="87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441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ea18e22-2233-4d5e-81fc-5f8be2578775">
      <Terms xmlns="http://schemas.microsoft.com/office/infopath/2007/PartnerControls"/>
    </lcf76f155ced4ddcb4097134ff3c332f>
    <TaxCatchAll xmlns="8c161251-4012-46e1-8202-65e8930e311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2E1B8ED8BB01489DB5E61696F4C7DF" ma:contentTypeVersion="11" ma:contentTypeDescription="Create a new document." ma:contentTypeScope="" ma:versionID="71fcae5199da5106cdc8ea4fdba0b363">
  <xsd:schema xmlns:xsd="http://www.w3.org/2001/XMLSchema" xmlns:xs="http://www.w3.org/2001/XMLSchema" xmlns:p="http://schemas.microsoft.com/office/2006/metadata/properties" xmlns:ns2="4ea18e22-2233-4d5e-81fc-5f8be2578775" xmlns:ns3="8c161251-4012-46e1-8202-65e8930e3119" targetNamespace="http://schemas.microsoft.com/office/2006/metadata/properties" ma:root="true" ma:fieldsID="91df95f1e1031e70018c6b74f2404838" ns2:_="" ns3:_="">
    <xsd:import namespace="4ea18e22-2233-4d5e-81fc-5f8be2578775"/>
    <xsd:import namespace="8c161251-4012-46e1-8202-65e8930e31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a18e22-2233-4d5e-81fc-5f8be2578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24e6e45-2433-4efa-90ac-389e9d1bba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61251-4012-46e1-8202-65e8930e3119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f56089a-8247-426a-9c35-2f9b76c01b08}" ma:internalName="TaxCatchAll" ma:showField="CatchAllData" ma:web="8c161251-4012-46e1-8202-65e8930e31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B48471-6677-4130-A1C0-444EE55B55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93A934-E157-4C6B-B61C-C88289B05B6A}">
  <ds:schemaRefs>
    <ds:schemaRef ds:uri="http://schemas.microsoft.com/office/2006/metadata/properties"/>
    <ds:schemaRef ds:uri="http://schemas.microsoft.com/office/infopath/2007/PartnerControls"/>
    <ds:schemaRef ds:uri="4ea18e22-2233-4d5e-81fc-5f8be2578775"/>
    <ds:schemaRef ds:uri="8c161251-4012-46e1-8202-65e8930e3119"/>
  </ds:schemaRefs>
</ds:datastoreItem>
</file>

<file path=customXml/itemProps3.xml><?xml version="1.0" encoding="utf-8"?>
<ds:datastoreItem xmlns:ds="http://schemas.openxmlformats.org/officeDocument/2006/customXml" ds:itemID="{87026291-C696-4C58-88BA-A1FB39F0C1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a18e22-2233-4d5e-81fc-5f8be2578775"/>
    <ds:schemaRef ds:uri="8c161251-4012-46e1-8202-65e8930e31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10952</TotalTime>
  <Words>362</Words>
  <Application>Microsoft Office PowerPoint</Application>
  <PresentationFormat>On-screen Show (16:9)</PresentationFormat>
  <Paragraphs>82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You May Have Questions…</vt:lpstr>
      <vt:lpstr>CRC Task Force History</vt:lpstr>
      <vt:lpstr>Past Meetings Have Included:</vt:lpstr>
      <vt:lpstr>Task Force Model</vt:lpstr>
      <vt:lpstr>March is CRC Awareness Month</vt:lpstr>
      <vt:lpstr>PowerPoint Presentation</vt:lpstr>
      <vt:lpstr>PowerPoint Presentation</vt:lpstr>
      <vt:lpstr>PowerPoint Presentation</vt:lpstr>
    </vt:vector>
  </TitlesOfParts>
  <Company>Fred Hutch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Law, Wendy</dc:creator>
  <cp:lastModifiedBy>Suman, Sahla (DOH)</cp:lastModifiedBy>
  <cp:revision>64</cp:revision>
  <cp:lastPrinted>2017-02-07T22:25:32Z</cp:lastPrinted>
  <dcterms:created xsi:type="dcterms:W3CDTF">2017-01-23T21:14:50Z</dcterms:created>
  <dcterms:modified xsi:type="dcterms:W3CDTF">2023-06-20T17:57:00Z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0x010100382E1B8ED8BB01489DB5E61696F4C7DF</vt:lpwstr>
  </property>
  <property fmtid="{D5CDD505-2E9C-101B-9397-08002B2CF9AE}" pid="3" name="MSIP_Label_1520fa42-cf58-4c22-8b93-58cf1d3bd1cb_Enabled">
    <vt:lpwstr>true</vt:lpwstr>
  </property>
  <property fmtid="{D5CDD505-2E9C-101B-9397-08002B2CF9AE}" pid="4" name="MSIP_Label_1520fa42-cf58-4c22-8b93-58cf1d3bd1cb_SetDate">
    <vt:lpwstr>2023-06-20T17:56:59Z</vt:lpwstr>
  </property>
  <property fmtid="{D5CDD505-2E9C-101B-9397-08002B2CF9AE}" pid="5" name="MSIP_Label_1520fa42-cf58-4c22-8b93-58cf1d3bd1cb_Method">
    <vt:lpwstr>Standard</vt:lpwstr>
  </property>
  <property fmtid="{D5CDD505-2E9C-101B-9397-08002B2CF9AE}" pid="6" name="MSIP_Label_1520fa42-cf58-4c22-8b93-58cf1d3bd1cb_Name">
    <vt:lpwstr>Public Information</vt:lpwstr>
  </property>
  <property fmtid="{D5CDD505-2E9C-101B-9397-08002B2CF9AE}" pid="7" name="MSIP_Label_1520fa42-cf58-4c22-8b93-58cf1d3bd1cb_SiteId">
    <vt:lpwstr>11d0e217-264e-400a-8ba0-57dcc127d72d</vt:lpwstr>
  </property>
  <property fmtid="{D5CDD505-2E9C-101B-9397-08002B2CF9AE}" pid="8" name="MSIP_Label_1520fa42-cf58-4c22-8b93-58cf1d3bd1cb_ActionId">
    <vt:lpwstr>32f1f418-8f4c-41ea-8407-01fb215ee0b7</vt:lpwstr>
  </property>
  <property fmtid="{D5CDD505-2E9C-101B-9397-08002B2CF9AE}" pid="9" name="MSIP_Label_1520fa42-cf58-4c22-8b93-58cf1d3bd1cb_ContentBits">
    <vt:lpwstr>0</vt:lpwstr>
  </property>
</Properties>
</file>