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tmp" ContentType="image/png"/>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slideLayouts/slideLayout27.xml" ContentType="application/vnd.openxmlformats-officedocument.presentationml.slideLayout+xml"/>
  <Override PartName="/ppt/theme/theme3.xml" ContentType="application/vnd.openxmlformats-officedocument.theme+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4"/>
    <p:sldMasterId id="2147483686" r:id="rId5"/>
    <p:sldMasterId id="2147483701" r:id="rId6"/>
    <p:sldMasterId id="2147483703" r:id="rId7"/>
  </p:sldMasterIdLst>
  <p:notesMasterIdLst>
    <p:notesMasterId r:id="rId52"/>
  </p:notesMasterIdLst>
  <p:sldIdLst>
    <p:sldId id="648" r:id="rId8"/>
    <p:sldId id="268" r:id="rId9"/>
    <p:sldId id="640" r:id="rId10"/>
    <p:sldId id="651" r:id="rId11"/>
    <p:sldId id="627" r:id="rId12"/>
    <p:sldId id="667" r:id="rId13"/>
    <p:sldId id="666" r:id="rId14"/>
    <p:sldId id="665" r:id="rId15"/>
    <p:sldId id="660" r:id="rId16"/>
    <p:sldId id="668" r:id="rId17"/>
    <p:sldId id="641" r:id="rId18"/>
    <p:sldId id="644" r:id="rId19"/>
    <p:sldId id="669" r:id="rId20"/>
    <p:sldId id="646" r:id="rId21"/>
    <p:sldId id="662" r:id="rId22"/>
    <p:sldId id="663" r:id="rId23"/>
    <p:sldId id="664" r:id="rId24"/>
    <p:sldId id="654" r:id="rId25"/>
    <p:sldId id="670" r:id="rId26"/>
    <p:sldId id="652" r:id="rId27"/>
    <p:sldId id="257" r:id="rId28"/>
    <p:sldId id="259" r:id="rId29"/>
    <p:sldId id="260" r:id="rId30"/>
    <p:sldId id="262" r:id="rId31"/>
    <p:sldId id="263" r:id="rId32"/>
    <p:sldId id="264" r:id="rId33"/>
    <p:sldId id="265" r:id="rId34"/>
    <p:sldId id="266" r:id="rId35"/>
    <p:sldId id="267" r:id="rId36"/>
    <p:sldId id="672" r:id="rId37"/>
    <p:sldId id="673" r:id="rId38"/>
    <p:sldId id="674" r:id="rId39"/>
    <p:sldId id="271" r:id="rId40"/>
    <p:sldId id="272" r:id="rId41"/>
    <p:sldId id="273" r:id="rId42"/>
    <p:sldId id="274" r:id="rId43"/>
    <p:sldId id="275" r:id="rId44"/>
    <p:sldId id="276" r:id="rId45"/>
    <p:sldId id="277" r:id="rId46"/>
    <p:sldId id="650" r:id="rId47"/>
    <p:sldId id="653" r:id="rId48"/>
    <p:sldId id="269" r:id="rId49"/>
    <p:sldId id="270" r:id="rId50"/>
    <p:sldId id="649" r:id="rId51"/>
  </p:sldIdLst>
  <p:sldSz cx="9144000" cy="5143500" type="screen16x9"/>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F2344"/>
    <a:srgbClr val="EDF1F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137ABFB-8BF3-4C12-9690-548B81C964CE}" v="33" dt="2024-05-23T18:03:56.621"/>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0596" autoAdjust="0"/>
    <p:restoredTop sz="68754" autoAdjust="0"/>
  </p:normalViewPr>
  <p:slideViewPr>
    <p:cSldViewPr snapToGrid="0">
      <p:cViewPr varScale="1">
        <p:scale>
          <a:sx n="76" d="100"/>
          <a:sy n="76" d="100"/>
        </p:scale>
        <p:origin x="1418" y="3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slide" Target="slides/slide19.xml"/><Relationship Id="rId39" Type="http://schemas.openxmlformats.org/officeDocument/2006/relationships/slide" Target="slides/slide32.xml"/><Relationship Id="rId21" Type="http://schemas.openxmlformats.org/officeDocument/2006/relationships/slide" Target="slides/slide14.xml"/><Relationship Id="rId34" Type="http://schemas.openxmlformats.org/officeDocument/2006/relationships/slide" Target="slides/slide27.xml"/><Relationship Id="rId42" Type="http://schemas.openxmlformats.org/officeDocument/2006/relationships/slide" Target="slides/slide35.xml"/><Relationship Id="rId47" Type="http://schemas.openxmlformats.org/officeDocument/2006/relationships/slide" Target="slides/slide40.xml"/><Relationship Id="rId50" Type="http://schemas.openxmlformats.org/officeDocument/2006/relationships/slide" Target="slides/slide43.xml"/><Relationship Id="rId55" Type="http://schemas.openxmlformats.org/officeDocument/2006/relationships/theme" Target="theme/theme1.xml"/><Relationship Id="rId7" Type="http://schemas.openxmlformats.org/officeDocument/2006/relationships/slideMaster" Target="slideMasters/slideMaster4.xml"/><Relationship Id="rId2" Type="http://schemas.openxmlformats.org/officeDocument/2006/relationships/customXml" Target="../customXml/item2.xml"/><Relationship Id="rId16" Type="http://schemas.openxmlformats.org/officeDocument/2006/relationships/slide" Target="slides/slide9.xml"/><Relationship Id="rId29" Type="http://schemas.openxmlformats.org/officeDocument/2006/relationships/slide" Target="slides/slide22.xml"/><Relationship Id="rId11" Type="http://schemas.openxmlformats.org/officeDocument/2006/relationships/slide" Target="slides/slide4.xml"/><Relationship Id="rId24" Type="http://schemas.openxmlformats.org/officeDocument/2006/relationships/slide" Target="slides/slide17.xml"/><Relationship Id="rId32" Type="http://schemas.openxmlformats.org/officeDocument/2006/relationships/slide" Target="slides/slide25.xml"/><Relationship Id="rId37" Type="http://schemas.openxmlformats.org/officeDocument/2006/relationships/slide" Target="slides/slide30.xml"/><Relationship Id="rId40" Type="http://schemas.openxmlformats.org/officeDocument/2006/relationships/slide" Target="slides/slide33.xml"/><Relationship Id="rId45" Type="http://schemas.openxmlformats.org/officeDocument/2006/relationships/slide" Target="slides/slide38.xml"/><Relationship Id="rId53" Type="http://schemas.openxmlformats.org/officeDocument/2006/relationships/presProps" Target="presProps.xml"/><Relationship Id="rId58" Type="http://schemas.microsoft.com/office/2015/10/relationships/revisionInfo" Target="revisionInfo.xml"/><Relationship Id="rId5" Type="http://schemas.openxmlformats.org/officeDocument/2006/relationships/slideMaster" Target="slideMasters/slideMaster2.xml"/><Relationship Id="rId19" Type="http://schemas.openxmlformats.org/officeDocument/2006/relationships/slide" Target="slides/slide12.xml"/><Relationship Id="rId4" Type="http://schemas.openxmlformats.org/officeDocument/2006/relationships/slideMaster" Target="slideMasters/slideMaster1.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slide" Target="slides/slide20.xml"/><Relationship Id="rId30" Type="http://schemas.openxmlformats.org/officeDocument/2006/relationships/slide" Target="slides/slide23.xml"/><Relationship Id="rId35" Type="http://schemas.openxmlformats.org/officeDocument/2006/relationships/slide" Target="slides/slide28.xml"/><Relationship Id="rId43" Type="http://schemas.openxmlformats.org/officeDocument/2006/relationships/slide" Target="slides/slide36.xml"/><Relationship Id="rId48" Type="http://schemas.openxmlformats.org/officeDocument/2006/relationships/slide" Target="slides/slide41.xml"/><Relationship Id="rId56" Type="http://schemas.openxmlformats.org/officeDocument/2006/relationships/tableStyles" Target="tableStyles.xml"/><Relationship Id="rId8" Type="http://schemas.openxmlformats.org/officeDocument/2006/relationships/slide" Target="slides/slide1.xml"/><Relationship Id="rId51" Type="http://schemas.openxmlformats.org/officeDocument/2006/relationships/slide" Target="slides/slide44.xml"/><Relationship Id="rId3" Type="http://schemas.openxmlformats.org/officeDocument/2006/relationships/customXml" Target="../customXml/item3.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33" Type="http://schemas.openxmlformats.org/officeDocument/2006/relationships/slide" Target="slides/slide26.xml"/><Relationship Id="rId38" Type="http://schemas.openxmlformats.org/officeDocument/2006/relationships/slide" Target="slides/slide31.xml"/><Relationship Id="rId46" Type="http://schemas.openxmlformats.org/officeDocument/2006/relationships/slide" Target="slides/slide39.xml"/><Relationship Id="rId20" Type="http://schemas.openxmlformats.org/officeDocument/2006/relationships/slide" Target="slides/slide13.xml"/><Relationship Id="rId41" Type="http://schemas.openxmlformats.org/officeDocument/2006/relationships/slide" Target="slides/slide34.xml"/><Relationship Id="rId54"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Master" Target="slideMasters/slideMaster3.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slide" Target="slides/slide21.xml"/><Relationship Id="rId36" Type="http://schemas.openxmlformats.org/officeDocument/2006/relationships/slide" Target="slides/slide29.xml"/><Relationship Id="rId49" Type="http://schemas.openxmlformats.org/officeDocument/2006/relationships/slide" Target="slides/slide42.xml"/><Relationship Id="rId57" Type="http://schemas.microsoft.com/office/2016/11/relationships/changesInfo" Target="changesInfos/changesInfo1.xml"/><Relationship Id="rId10" Type="http://schemas.openxmlformats.org/officeDocument/2006/relationships/slide" Target="slides/slide3.xml"/><Relationship Id="rId31" Type="http://schemas.openxmlformats.org/officeDocument/2006/relationships/slide" Target="slides/slide24.xml"/><Relationship Id="rId44" Type="http://schemas.openxmlformats.org/officeDocument/2006/relationships/slide" Target="slides/slide37.xml"/><Relationship Id="rId52" Type="http://schemas.openxmlformats.org/officeDocument/2006/relationships/notesMaster" Target="notesMasters/notesMaster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Thekke Edivettiyakath, Sahla Suman (DOH)" userId="35ebea12-f511-499f-aca7-a0a95b09cf22" providerId="ADAL" clId="{12D142C2-2BB6-445E-8ED4-BD8F805E2377}"/>
    <pc:docChg chg="modSld">
      <pc:chgData name="Thekke Edivettiyakath, Sahla Suman (DOH)" userId="35ebea12-f511-499f-aca7-a0a95b09cf22" providerId="ADAL" clId="{12D142C2-2BB6-445E-8ED4-BD8F805E2377}" dt="2023-07-12T18:24:28.594" v="3" actId="20577"/>
      <pc:docMkLst>
        <pc:docMk/>
      </pc:docMkLst>
      <pc:sldChg chg="modNotesTx">
        <pc:chgData name="Thekke Edivettiyakath, Sahla Suman (DOH)" userId="35ebea12-f511-499f-aca7-a0a95b09cf22" providerId="ADAL" clId="{12D142C2-2BB6-445E-8ED4-BD8F805E2377}" dt="2023-07-12T18:24:09.185" v="1" actId="20577"/>
        <pc:sldMkLst>
          <pc:docMk/>
          <pc:sldMk cId="257998008" sldId="268"/>
        </pc:sldMkLst>
      </pc:sldChg>
      <pc:sldChg chg="modNotesTx">
        <pc:chgData name="Thekke Edivettiyakath, Sahla Suman (DOH)" userId="35ebea12-f511-499f-aca7-a0a95b09cf22" providerId="ADAL" clId="{12D142C2-2BB6-445E-8ED4-BD8F805E2377}" dt="2023-07-12T18:24:16.917" v="2" actId="20577"/>
        <pc:sldMkLst>
          <pc:docMk/>
          <pc:sldMk cId="3600431620" sldId="640"/>
        </pc:sldMkLst>
      </pc:sldChg>
      <pc:sldChg chg="modNotesTx">
        <pc:chgData name="Thekke Edivettiyakath, Sahla Suman (DOH)" userId="35ebea12-f511-499f-aca7-a0a95b09cf22" providerId="ADAL" clId="{12D142C2-2BB6-445E-8ED4-BD8F805E2377}" dt="2023-07-12T18:24:03.183" v="0" actId="20577"/>
        <pc:sldMkLst>
          <pc:docMk/>
          <pc:sldMk cId="480325015" sldId="648"/>
        </pc:sldMkLst>
      </pc:sldChg>
      <pc:sldChg chg="modNotesTx">
        <pc:chgData name="Thekke Edivettiyakath, Sahla Suman (DOH)" userId="35ebea12-f511-499f-aca7-a0a95b09cf22" providerId="ADAL" clId="{12D142C2-2BB6-445E-8ED4-BD8F805E2377}" dt="2023-07-12T18:24:28.594" v="3" actId="20577"/>
        <pc:sldMkLst>
          <pc:docMk/>
          <pc:sldMk cId="2226637848" sldId="652"/>
        </pc:sldMkLst>
      </pc:sldChg>
    </pc:docChg>
  </pc:docChgLst>
  <pc:docChgLst>
    <pc:chgData name="Thekke Edivettiyakath, Sahla Suman (DOH)" userId="35ebea12-f511-499f-aca7-a0a95b09cf22" providerId="ADAL" clId="{6543F7B8-8A2F-40BB-B606-B3EF9A10DD19}"/>
    <pc:docChg chg="custSel modSld">
      <pc:chgData name="Thekke Edivettiyakath, Sahla Suman (DOH)" userId="35ebea12-f511-499f-aca7-a0a95b09cf22" providerId="ADAL" clId="{6543F7B8-8A2F-40BB-B606-B3EF9A10DD19}" dt="2023-06-23T17:47:43.855" v="542" actId="20577"/>
      <pc:docMkLst>
        <pc:docMk/>
      </pc:docMkLst>
      <pc:sldChg chg="modSp mod modNotesTx">
        <pc:chgData name="Thekke Edivettiyakath, Sahla Suman (DOH)" userId="35ebea12-f511-499f-aca7-a0a95b09cf22" providerId="ADAL" clId="{6543F7B8-8A2F-40BB-B606-B3EF9A10DD19}" dt="2023-06-23T17:47:43.855" v="542" actId="20577"/>
        <pc:sldMkLst>
          <pc:docMk/>
          <pc:sldMk cId="469789691" sldId="270"/>
        </pc:sldMkLst>
        <pc:spChg chg="mod">
          <ac:chgData name="Thekke Edivettiyakath, Sahla Suman (DOH)" userId="35ebea12-f511-499f-aca7-a0a95b09cf22" providerId="ADAL" clId="{6543F7B8-8A2F-40BB-B606-B3EF9A10DD19}" dt="2023-06-23T17:47:43.855" v="542" actId="20577"/>
          <ac:spMkLst>
            <pc:docMk/>
            <pc:sldMk cId="469789691" sldId="270"/>
            <ac:spMk id="7" creationId="{00000000-0000-0000-0000-000000000000}"/>
          </ac:spMkLst>
        </pc:spChg>
      </pc:sldChg>
      <pc:sldChg chg="modSp mod modNotesTx">
        <pc:chgData name="Thekke Edivettiyakath, Sahla Suman (DOH)" userId="35ebea12-f511-499f-aca7-a0a95b09cf22" providerId="ADAL" clId="{6543F7B8-8A2F-40BB-B606-B3EF9A10DD19}" dt="2023-06-23T15:47:35.361" v="510" actId="20577"/>
        <pc:sldMkLst>
          <pc:docMk/>
          <pc:sldMk cId="3600431620" sldId="640"/>
        </pc:sldMkLst>
        <pc:spChg chg="mod">
          <ac:chgData name="Thekke Edivettiyakath, Sahla Suman (DOH)" userId="35ebea12-f511-499f-aca7-a0a95b09cf22" providerId="ADAL" clId="{6543F7B8-8A2F-40BB-B606-B3EF9A10DD19}" dt="2023-06-22T23:21:46.898" v="1" actId="255"/>
          <ac:spMkLst>
            <pc:docMk/>
            <pc:sldMk cId="3600431620" sldId="640"/>
            <ac:spMk id="2" creationId="{00000000-0000-0000-0000-000000000000}"/>
          </ac:spMkLst>
        </pc:spChg>
        <pc:spChg chg="mod">
          <ac:chgData name="Thekke Edivettiyakath, Sahla Suman (DOH)" userId="35ebea12-f511-499f-aca7-a0a95b09cf22" providerId="ADAL" clId="{6543F7B8-8A2F-40BB-B606-B3EF9A10DD19}" dt="2023-06-22T23:21:52.352" v="2" actId="255"/>
          <ac:spMkLst>
            <pc:docMk/>
            <pc:sldMk cId="3600431620" sldId="640"/>
            <ac:spMk id="3" creationId="{00000000-0000-0000-0000-000000000000}"/>
          </ac:spMkLst>
        </pc:spChg>
      </pc:sldChg>
      <pc:sldChg chg="modSp mod">
        <pc:chgData name="Thekke Edivettiyakath, Sahla Suman (DOH)" userId="35ebea12-f511-499f-aca7-a0a95b09cf22" providerId="ADAL" clId="{6543F7B8-8A2F-40BB-B606-B3EF9A10DD19}" dt="2023-06-22T23:29:00.410" v="12" actId="20577"/>
        <pc:sldMkLst>
          <pc:docMk/>
          <pc:sldMk cId="327378503" sldId="651"/>
        </pc:sldMkLst>
        <pc:spChg chg="mod">
          <ac:chgData name="Thekke Edivettiyakath, Sahla Suman (DOH)" userId="35ebea12-f511-499f-aca7-a0a95b09cf22" providerId="ADAL" clId="{6543F7B8-8A2F-40BB-B606-B3EF9A10DD19}" dt="2023-06-22T23:29:00.410" v="12" actId="20577"/>
          <ac:spMkLst>
            <pc:docMk/>
            <pc:sldMk cId="327378503" sldId="651"/>
            <ac:spMk id="2" creationId="{7D8BF1E6-72D6-9A3F-B8D0-B3E7BB8A40C7}"/>
          </ac:spMkLst>
        </pc:spChg>
      </pc:sldChg>
      <pc:sldChg chg="modSp mod modNotesTx">
        <pc:chgData name="Thekke Edivettiyakath, Sahla Suman (DOH)" userId="35ebea12-f511-499f-aca7-a0a95b09cf22" providerId="ADAL" clId="{6543F7B8-8A2F-40BB-B606-B3EF9A10DD19}" dt="2023-06-23T00:21:44.439" v="178" actId="20577"/>
        <pc:sldMkLst>
          <pc:docMk/>
          <pc:sldMk cId="2226637848" sldId="652"/>
        </pc:sldMkLst>
        <pc:spChg chg="mod">
          <ac:chgData name="Thekke Edivettiyakath, Sahla Suman (DOH)" userId="35ebea12-f511-499f-aca7-a0a95b09cf22" providerId="ADAL" clId="{6543F7B8-8A2F-40BB-B606-B3EF9A10DD19}" dt="2023-06-22T23:28:41.713" v="4" actId="1076"/>
          <ac:spMkLst>
            <pc:docMk/>
            <pc:sldMk cId="2226637848" sldId="652"/>
            <ac:spMk id="2" creationId="{9BF5CDBD-A838-106F-A2BB-86DEBAE9EB44}"/>
          </ac:spMkLst>
        </pc:spChg>
      </pc:sldChg>
      <pc:sldChg chg="modSp mod">
        <pc:chgData name="Thekke Edivettiyakath, Sahla Suman (DOH)" userId="35ebea12-f511-499f-aca7-a0a95b09cf22" providerId="ADAL" clId="{6543F7B8-8A2F-40BB-B606-B3EF9A10DD19}" dt="2023-06-22T23:21:33.231" v="0" actId="255"/>
        <pc:sldMkLst>
          <pc:docMk/>
          <pc:sldMk cId="1834893298" sldId="653"/>
        </pc:sldMkLst>
        <pc:spChg chg="mod">
          <ac:chgData name="Thekke Edivettiyakath, Sahla Suman (DOH)" userId="35ebea12-f511-499f-aca7-a0a95b09cf22" providerId="ADAL" clId="{6543F7B8-8A2F-40BB-B606-B3EF9A10DD19}" dt="2023-06-22T23:21:33.231" v="0" actId="255"/>
          <ac:spMkLst>
            <pc:docMk/>
            <pc:sldMk cId="1834893298" sldId="653"/>
            <ac:spMk id="5" creationId="{576FE08A-B86E-9114-1B75-1EB9A465FCE8}"/>
          </ac:spMkLst>
        </pc:spChg>
      </pc:sldChg>
    </pc:docChg>
  </pc:docChgLst>
  <pc:docChgLst>
    <pc:chgData name="Thekke Edivettiyakath, Sahla Suman (DOH)" userId="35ebea12-f511-499f-aca7-a0a95b09cf22" providerId="ADAL" clId="{3137ABFB-8BF3-4C12-9690-548B81C964CE}"/>
    <pc:docChg chg="custSel addSld delSld modSld sldOrd">
      <pc:chgData name="Thekke Edivettiyakath, Sahla Suman (DOH)" userId="35ebea12-f511-499f-aca7-a0a95b09cf22" providerId="ADAL" clId="{3137ABFB-8BF3-4C12-9690-548B81C964CE}" dt="2024-05-23T18:04:00.035" v="101" actId="47"/>
      <pc:docMkLst>
        <pc:docMk/>
      </pc:docMkLst>
      <pc:sldChg chg="add ord">
        <pc:chgData name="Thekke Edivettiyakath, Sahla Suman (DOH)" userId="35ebea12-f511-499f-aca7-a0a95b09cf22" providerId="ADAL" clId="{3137ABFB-8BF3-4C12-9690-548B81C964CE}" dt="2024-05-23T18:00:40.997" v="46"/>
        <pc:sldMkLst>
          <pc:docMk/>
          <pc:sldMk cId="3929038295" sldId="257"/>
        </pc:sldMkLst>
      </pc:sldChg>
      <pc:sldChg chg="add ord">
        <pc:chgData name="Thekke Edivettiyakath, Sahla Suman (DOH)" userId="35ebea12-f511-499f-aca7-a0a95b09cf22" providerId="ADAL" clId="{3137ABFB-8BF3-4C12-9690-548B81C964CE}" dt="2024-05-23T18:00:50.793" v="49"/>
        <pc:sldMkLst>
          <pc:docMk/>
          <pc:sldMk cId="650454932" sldId="259"/>
        </pc:sldMkLst>
      </pc:sldChg>
      <pc:sldChg chg="add ord">
        <pc:chgData name="Thekke Edivettiyakath, Sahla Suman (DOH)" userId="35ebea12-f511-499f-aca7-a0a95b09cf22" providerId="ADAL" clId="{3137ABFB-8BF3-4C12-9690-548B81C964CE}" dt="2024-05-23T18:01:03.526" v="52"/>
        <pc:sldMkLst>
          <pc:docMk/>
          <pc:sldMk cId="187938002" sldId="260"/>
        </pc:sldMkLst>
      </pc:sldChg>
      <pc:sldChg chg="add ord">
        <pc:chgData name="Thekke Edivettiyakath, Sahla Suman (DOH)" userId="35ebea12-f511-499f-aca7-a0a95b09cf22" providerId="ADAL" clId="{3137ABFB-8BF3-4C12-9690-548B81C964CE}" dt="2024-05-23T18:01:22.519" v="55"/>
        <pc:sldMkLst>
          <pc:docMk/>
          <pc:sldMk cId="3397568665" sldId="262"/>
        </pc:sldMkLst>
      </pc:sldChg>
      <pc:sldChg chg="add ord">
        <pc:chgData name="Thekke Edivettiyakath, Sahla Suman (DOH)" userId="35ebea12-f511-499f-aca7-a0a95b09cf22" providerId="ADAL" clId="{3137ABFB-8BF3-4C12-9690-548B81C964CE}" dt="2024-05-23T18:01:33.555" v="58"/>
        <pc:sldMkLst>
          <pc:docMk/>
          <pc:sldMk cId="1441423140" sldId="263"/>
        </pc:sldMkLst>
      </pc:sldChg>
      <pc:sldChg chg="add ord">
        <pc:chgData name="Thekke Edivettiyakath, Sahla Suman (DOH)" userId="35ebea12-f511-499f-aca7-a0a95b09cf22" providerId="ADAL" clId="{3137ABFB-8BF3-4C12-9690-548B81C964CE}" dt="2024-05-23T18:01:44.406" v="61"/>
        <pc:sldMkLst>
          <pc:docMk/>
          <pc:sldMk cId="4293120890" sldId="264"/>
        </pc:sldMkLst>
      </pc:sldChg>
      <pc:sldChg chg="add ord">
        <pc:chgData name="Thekke Edivettiyakath, Sahla Suman (DOH)" userId="35ebea12-f511-499f-aca7-a0a95b09cf22" providerId="ADAL" clId="{3137ABFB-8BF3-4C12-9690-548B81C964CE}" dt="2024-05-23T18:01:55.159" v="64"/>
        <pc:sldMkLst>
          <pc:docMk/>
          <pc:sldMk cId="1089297117" sldId="265"/>
        </pc:sldMkLst>
      </pc:sldChg>
      <pc:sldChg chg="add ord">
        <pc:chgData name="Thekke Edivettiyakath, Sahla Suman (DOH)" userId="35ebea12-f511-499f-aca7-a0a95b09cf22" providerId="ADAL" clId="{3137ABFB-8BF3-4C12-9690-548B81C964CE}" dt="2024-05-23T18:02:06.377" v="67"/>
        <pc:sldMkLst>
          <pc:docMk/>
          <pc:sldMk cId="785448525" sldId="266"/>
        </pc:sldMkLst>
      </pc:sldChg>
      <pc:sldChg chg="add ord">
        <pc:chgData name="Thekke Edivettiyakath, Sahla Suman (DOH)" userId="35ebea12-f511-499f-aca7-a0a95b09cf22" providerId="ADAL" clId="{3137ABFB-8BF3-4C12-9690-548B81C964CE}" dt="2024-05-23T18:02:17.309" v="70"/>
        <pc:sldMkLst>
          <pc:docMk/>
          <pc:sldMk cId="1125357583" sldId="267"/>
        </pc:sldMkLst>
      </pc:sldChg>
      <pc:sldChg chg="add ord">
        <pc:chgData name="Thekke Edivettiyakath, Sahla Suman (DOH)" userId="35ebea12-f511-499f-aca7-a0a95b09cf22" providerId="ADAL" clId="{3137ABFB-8BF3-4C12-9690-548B81C964CE}" dt="2024-05-23T18:02:57.507" v="82"/>
        <pc:sldMkLst>
          <pc:docMk/>
          <pc:sldMk cId="1639646907" sldId="271"/>
        </pc:sldMkLst>
      </pc:sldChg>
      <pc:sldChg chg="add ord">
        <pc:chgData name="Thekke Edivettiyakath, Sahla Suman (DOH)" userId="35ebea12-f511-499f-aca7-a0a95b09cf22" providerId="ADAL" clId="{3137ABFB-8BF3-4C12-9690-548B81C964CE}" dt="2024-05-23T18:03:06.347" v="85"/>
        <pc:sldMkLst>
          <pc:docMk/>
          <pc:sldMk cId="1732460540" sldId="272"/>
        </pc:sldMkLst>
      </pc:sldChg>
      <pc:sldChg chg="add ord">
        <pc:chgData name="Thekke Edivettiyakath, Sahla Suman (DOH)" userId="35ebea12-f511-499f-aca7-a0a95b09cf22" providerId="ADAL" clId="{3137ABFB-8BF3-4C12-9690-548B81C964CE}" dt="2024-05-23T18:03:15.831" v="88"/>
        <pc:sldMkLst>
          <pc:docMk/>
          <pc:sldMk cId="389952767" sldId="273"/>
        </pc:sldMkLst>
      </pc:sldChg>
      <pc:sldChg chg="add ord">
        <pc:chgData name="Thekke Edivettiyakath, Sahla Suman (DOH)" userId="35ebea12-f511-499f-aca7-a0a95b09cf22" providerId="ADAL" clId="{3137ABFB-8BF3-4C12-9690-548B81C964CE}" dt="2024-05-23T18:03:25.146" v="91"/>
        <pc:sldMkLst>
          <pc:docMk/>
          <pc:sldMk cId="1949305852" sldId="274"/>
        </pc:sldMkLst>
      </pc:sldChg>
      <pc:sldChg chg="add ord">
        <pc:chgData name="Thekke Edivettiyakath, Sahla Suman (DOH)" userId="35ebea12-f511-499f-aca7-a0a95b09cf22" providerId="ADAL" clId="{3137ABFB-8BF3-4C12-9690-548B81C964CE}" dt="2024-05-23T18:03:36.008" v="94"/>
        <pc:sldMkLst>
          <pc:docMk/>
          <pc:sldMk cId="2260245185" sldId="275"/>
        </pc:sldMkLst>
      </pc:sldChg>
      <pc:sldChg chg="add ord">
        <pc:chgData name="Thekke Edivettiyakath, Sahla Suman (DOH)" userId="35ebea12-f511-499f-aca7-a0a95b09cf22" providerId="ADAL" clId="{3137ABFB-8BF3-4C12-9690-548B81C964CE}" dt="2024-05-23T18:03:46.623" v="97"/>
        <pc:sldMkLst>
          <pc:docMk/>
          <pc:sldMk cId="778803606" sldId="276"/>
        </pc:sldMkLst>
      </pc:sldChg>
      <pc:sldChg chg="add ord">
        <pc:chgData name="Thekke Edivettiyakath, Sahla Suman (DOH)" userId="35ebea12-f511-499f-aca7-a0a95b09cf22" providerId="ADAL" clId="{3137ABFB-8BF3-4C12-9690-548B81C964CE}" dt="2024-05-23T18:03:58.304" v="100"/>
        <pc:sldMkLst>
          <pc:docMk/>
          <pc:sldMk cId="2005030500" sldId="277"/>
        </pc:sldMkLst>
      </pc:sldChg>
      <pc:sldChg chg="add ord">
        <pc:chgData name="Thekke Edivettiyakath, Sahla Suman (DOH)" userId="35ebea12-f511-499f-aca7-a0a95b09cf22" providerId="ADAL" clId="{3137ABFB-8BF3-4C12-9690-548B81C964CE}" dt="2024-05-23T17:57:06.053" v="4"/>
        <pc:sldMkLst>
          <pc:docMk/>
          <pc:sldMk cId="1773568326" sldId="627"/>
        </pc:sldMkLst>
      </pc:sldChg>
      <pc:sldChg chg="add ord">
        <pc:chgData name="Thekke Edivettiyakath, Sahla Suman (DOH)" userId="35ebea12-f511-499f-aca7-a0a95b09cf22" providerId="ADAL" clId="{3137ABFB-8BF3-4C12-9690-548B81C964CE}" dt="2024-05-23T17:58:17.218" v="22"/>
        <pc:sldMkLst>
          <pc:docMk/>
          <pc:sldMk cId="2020393359" sldId="641"/>
        </pc:sldMkLst>
      </pc:sldChg>
      <pc:sldChg chg="add ord">
        <pc:chgData name="Thekke Edivettiyakath, Sahla Suman (DOH)" userId="35ebea12-f511-499f-aca7-a0a95b09cf22" providerId="ADAL" clId="{3137ABFB-8BF3-4C12-9690-548B81C964CE}" dt="2024-05-23T17:58:28.797" v="25"/>
        <pc:sldMkLst>
          <pc:docMk/>
          <pc:sldMk cId="1196344678" sldId="644"/>
        </pc:sldMkLst>
      </pc:sldChg>
      <pc:sldChg chg="add ord">
        <pc:chgData name="Thekke Edivettiyakath, Sahla Suman (DOH)" userId="35ebea12-f511-499f-aca7-a0a95b09cf22" providerId="ADAL" clId="{3137ABFB-8BF3-4C12-9690-548B81C964CE}" dt="2024-05-23T17:58:50.888" v="31"/>
        <pc:sldMkLst>
          <pc:docMk/>
          <pc:sldMk cId="3754721175" sldId="646"/>
        </pc:sldMkLst>
      </pc:sldChg>
      <pc:sldChg chg="modSp new mod">
        <pc:chgData name="Thekke Edivettiyakath, Sahla Suman (DOH)" userId="35ebea12-f511-499f-aca7-a0a95b09cf22" providerId="ADAL" clId="{3137ABFB-8BF3-4C12-9690-548B81C964CE}" dt="2024-05-23T17:57:04.327" v="2" actId="27636"/>
        <pc:sldMkLst>
          <pc:docMk/>
          <pc:sldMk cId="1716031395" sldId="654"/>
        </pc:sldMkLst>
        <pc:spChg chg="mod">
          <ac:chgData name="Thekke Edivettiyakath, Sahla Suman (DOH)" userId="35ebea12-f511-499f-aca7-a0a95b09cf22" providerId="ADAL" clId="{3137ABFB-8BF3-4C12-9690-548B81C964CE}" dt="2024-05-23T17:57:04.327" v="2" actId="27636"/>
          <ac:spMkLst>
            <pc:docMk/>
            <pc:sldMk cId="1716031395" sldId="654"/>
            <ac:spMk id="3" creationId="{F76FB283-81EE-59D2-3DB6-B25A12B738D0}"/>
          </ac:spMkLst>
        </pc:spChg>
      </pc:sldChg>
      <pc:sldChg chg="add ord">
        <pc:chgData name="Thekke Edivettiyakath, Sahla Suman (DOH)" userId="35ebea12-f511-499f-aca7-a0a95b09cf22" providerId="ADAL" clId="{3137ABFB-8BF3-4C12-9690-548B81C964CE}" dt="2024-05-23T17:57:51.543" v="16"/>
        <pc:sldMkLst>
          <pc:docMk/>
          <pc:sldMk cId="695570657" sldId="660"/>
        </pc:sldMkLst>
      </pc:sldChg>
      <pc:sldChg chg="add ord">
        <pc:chgData name="Thekke Edivettiyakath, Sahla Suman (DOH)" userId="35ebea12-f511-499f-aca7-a0a95b09cf22" providerId="ADAL" clId="{3137ABFB-8BF3-4C12-9690-548B81C964CE}" dt="2024-05-23T17:59:02.082" v="34"/>
        <pc:sldMkLst>
          <pc:docMk/>
          <pc:sldMk cId="4090240763" sldId="662"/>
        </pc:sldMkLst>
      </pc:sldChg>
      <pc:sldChg chg="add ord">
        <pc:chgData name="Thekke Edivettiyakath, Sahla Suman (DOH)" userId="35ebea12-f511-499f-aca7-a0a95b09cf22" providerId="ADAL" clId="{3137ABFB-8BF3-4C12-9690-548B81C964CE}" dt="2024-05-23T17:59:12.764" v="37"/>
        <pc:sldMkLst>
          <pc:docMk/>
          <pc:sldMk cId="1833826052" sldId="663"/>
        </pc:sldMkLst>
      </pc:sldChg>
      <pc:sldChg chg="add ord">
        <pc:chgData name="Thekke Edivettiyakath, Sahla Suman (DOH)" userId="35ebea12-f511-499f-aca7-a0a95b09cf22" providerId="ADAL" clId="{3137ABFB-8BF3-4C12-9690-548B81C964CE}" dt="2024-05-23T17:59:23.844" v="40"/>
        <pc:sldMkLst>
          <pc:docMk/>
          <pc:sldMk cId="3007555179" sldId="664"/>
        </pc:sldMkLst>
      </pc:sldChg>
      <pc:sldChg chg="add ord">
        <pc:chgData name="Thekke Edivettiyakath, Sahla Suman (DOH)" userId="35ebea12-f511-499f-aca7-a0a95b09cf22" providerId="ADAL" clId="{3137ABFB-8BF3-4C12-9690-548B81C964CE}" dt="2024-05-23T17:57:40.870" v="13"/>
        <pc:sldMkLst>
          <pc:docMk/>
          <pc:sldMk cId="1929633290" sldId="665"/>
        </pc:sldMkLst>
      </pc:sldChg>
      <pc:sldChg chg="add ord">
        <pc:chgData name="Thekke Edivettiyakath, Sahla Suman (DOH)" userId="35ebea12-f511-499f-aca7-a0a95b09cf22" providerId="ADAL" clId="{3137ABFB-8BF3-4C12-9690-548B81C964CE}" dt="2024-05-23T17:57:28.656" v="10"/>
        <pc:sldMkLst>
          <pc:docMk/>
          <pc:sldMk cId="3946077054" sldId="666"/>
        </pc:sldMkLst>
      </pc:sldChg>
      <pc:sldChg chg="add ord">
        <pc:chgData name="Thekke Edivettiyakath, Sahla Suman (DOH)" userId="35ebea12-f511-499f-aca7-a0a95b09cf22" providerId="ADAL" clId="{3137ABFB-8BF3-4C12-9690-548B81C964CE}" dt="2024-05-23T17:57:16.768" v="7"/>
        <pc:sldMkLst>
          <pc:docMk/>
          <pc:sldMk cId="3387962798" sldId="667"/>
        </pc:sldMkLst>
      </pc:sldChg>
      <pc:sldChg chg="add ord">
        <pc:chgData name="Thekke Edivettiyakath, Sahla Suman (DOH)" userId="35ebea12-f511-499f-aca7-a0a95b09cf22" providerId="ADAL" clId="{3137ABFB-8BF3-4C12-9690-548B81C964CE}" dt="2024-05-23T17:58:05.602" v="19"/>
        <pc:sldMkLst>
          <pc:docMk/>
          <pc:sldMk cId="4254132934" sldId="668"/>
        </pc:sldMkLst>
      </pc:sldChg>
      <pc:sldChg chg="add ord">
        <pc:chgData name="Thekke Edivettiyakath, Sahla Suman (DOH)" userId="35ebea12-f511-499f-aca7-a0a95b09cf22" providerId="ADAL" clId="{3137ABFB-8BF3-4C12-9690-548B81C964CE}" dt="2024-05-23T17:58:41.249" v="28"/>
        <pc:sldMkLst>
          <pc:docMk/>
          <pc:sldMk cId="2231011246" sldId="669"/>
        </pc:sldMkLst>
      </pc:sldChg>
      <pc:sldChg chg="add">
        <pc:chgData name="Thekke Edivettiyakath, Sahla Suman (DOH)" userId="35ebea12-f511-499f-aca7-a0a95b09cf22" providerId="ADAL" clId="{3137ABFB-8BF3-4C12-9690-548B81C964CE}" dt="2024-05-23T17:59:35.444" v="41"/>
        <pc:sldMkLst>
          <pc:docMk/>
          <pc:sldMk cId="2864263551" sldId="670"/>
        </pc:sldMkLst>
      </pc:sldChg>
      <pc:sldChg chg="modSp new del mod">
        <pc:chgData name="Thekke Edivettiyakath, Sahla Suman (DOH)" userId="35ebea12-f511-499f-aca7-a0a95b09cf22" providerId="ADAL" clId="{3137ABFB-8BF3-4C12-9690-548B81C964CE}" dt="2024-05-23T18:04:00.035" v="101" actId="47"/>
        <pc:sldMkLst>
          <pc:docMk/>
          <pc:sldMk cId="2174538437" sldId="671"/>
        </pc:sldMkLst>
        <pc:spChg chg="mod">
          <ac:chgData name="Thekke Edivettiyakath, Sahla Suman (DOH)" userId="35ebea12-f511-499f-aca7-a0a95b09cf22" providerId="ADAL" clId="{3137ABFB-8BF3-4C12-9690-548B81C964CE}" dt="2024-05-23T18:00:39.646" v="44" actId="27636"/>
          <ac:spMkLst>
            <pc:docMk/>
            <pc:sldMk cId="2174538437" sldId="671"/>
            <ac:spMk id="3" creationId="{80F880E9-4067-298E-F68C-6C547095A1CE}"/>
          </ac:spMkLst>
        </pc:spChg>
      </pc:sldChg>
      <pc:sldChg chg="add ord">
        <pc:chgData name="Thekke Edivettiyakath, Sahla Suman (DOH)" userId="35ebea12-f511-499f-aca7-a0a95b09cf22" providerId="ADAL" clId="{3137ABFB-8BF3-4C12-9690-548B81C964CE}" dt="2024-05-23T18:02:27.510" v="73"/>
        <pc:sldMkLst>
          <pc:docMk/>
          <pc:sldMk cId="334016040" sldId="672"/>
        </pc:sldMkLst>
      </pc:sldChg>
      <pc:sldChg chg="add ord">
        <pc:chgData name="Thekke Edivettiyakath, Sahla Suman (DOH)" userId="35ebea12-f511-499f-aca7-a0a95b09cf22" providerId="ADAL" clId="{3137ABFB-8BF3-4C12-9690-548B81C964CE}" dt="2024-05-23T18:02:37.681" v="76"/>
        <pc:sldMkLst>
          <pc:docMk/>
          <pc:sldMk cId="3952372603" sldId="673"/>
        </pc:sldMkLst>
      </pc:sldChg>
      <pc:sldChg chg="add ord">
        <pc:chgData name="Thekke Edivettiyakath, Sahla Suman (DOH)" userId="35ebea12-f511-499f-aca7-a0a95b09cf22" providerId="ADAL" clId="{3137ABFB-8BF3-4C12-9690-548B81C964CE}" dt="2024-05-23T18:02:47.910" v="79"/>
        <pc:sldMkLst>
          <pc:docMk/>
          <pc:sldMk cId="1856722259" sldId="674"/>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BE9ECFED-184E-4C7E-8A77-0DEA936AEFD8}" type="datetimeFigureOut">
              <a:rPr lang="en-US" smtClean="0"/>
              <a:t>5/23/2024</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6A1500EA-4326-4302-85DA-1E69853CD216}" type="slidenum">
              <a:rPr lang="en-US" smtClean="0"/>
              <a:t>‹#›</a:t>
            </a:fld>
            <a:endParaRPr lang="en-US"/>
          </a:p>
        </p:txBody>
      </p:sp>
    </p:spTree>
    <p:extLst>
      <p:ext uri="{BB962C8B-B14F-4D97-AF65-F5344CB8AC3E}">
        <p14:creationId xmlns:p14="http://schemas.microsoft.com/office/powerpoint/2010/main" val="407826635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A1500EA-4326-4302-85DA-1E69853CD216}" type="slidenum">
              <a:rPr lang="en-US" smtClean="0"/>
              <a:t>1</a:t>
            </a:fld>
            <a:endParaRPr lang="en-US"/>
          </a:p>
        </p:txBody>
      </p:sp>
    </p:spTree>
    <p:extLst>
      <p:ext uri="{BB962C8B-B14F-4D97-AF65-F5344CB8AC3E}">
        <p14:creationId xmlns:p14="http://schemas.microsoft.com/office/powerpoint/2010/main" val="111378144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1162050"/>
            <a:ext cx="5575300" cy="3136900"/>
          </a:xfrm>
        </p:spPr>
      </p:sp>
      <p:sp>
        <p:nvSpPr>
          <p:cNvPr id="3" name="Notes Placeholder 2"/>
          <p:cNvSpPr>
            <a:spLocks noGrp="1"/>
          </p:cNvSpPr>
          <p:nvPr>
            <p:ph type="body" idx="1"/>
          </p:nvPr>
        </p:nvSpPr>
        <p:spPr/>
        <p:txBody>
          <a:bodyPr/>
          <a:lstStyle/>
          <a:p>
            <a:endParaRPr lang="en-US" dirty="0">
              <a:solidFill>
                <a:schemeClr val="tx1"/>
              </a:solidFill>
            </a:endParaRP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204FE9C-24EC-442B-850F-65B0BA925E1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416840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1162050"/>
            <a:ext cx="5575300" cy="3136900"/>
          </a:xfrm>
        </p:spPr>
      </p:sp>
      <p:sp>
        <p:nvSpPr>
          <p:cNvPr id="3" name="Notes Placeholder 2"/>
          <p:cNvSpPr>
            <a:spLocks noGrp="1"/>
          </p:cNvSpPr>
          <p:nvPr>
            <p:ph type="body" idx="1"/>
          </p:nvPr>
        </p:nvSpPr>
        <p:spPr/>
        <p:txBody>
          <a:bodyPr/>
          <a:lstStyle/>
          <a:p>
            <a:endParaRPr lang="en-US" dirty="0">
              <a:solidFill>
                <a:schemeClr val="tx1"/>
              </a:solidFill>
            </a:endParaRP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204FE9C-24EC-442B-850F-65B0BA925E1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8238698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1162050"/>
            <a:ext cx="5575300" cy="3136900"/>
          </a:xfrm>
        </p:spPr>
      </p:sp>
      <p:sp>
        <p:nvSpPr>
          <p:cNvPr id="3" name="Notes Placeholder 2"/>
          <p:cNvSpPr>
            <a:spLocks noGrp="1"/>
          </p:cNvSpPr>
          <p:nvPr>
            <p:ph type="body" idx="1"/>
          </p:nvPr>
        </p:nvSpPr>
        <p:spPr/>
        <p:txBody>
          <a:bodyPr/>
          <a:lstStyle/>
          <a:p>
            <a:endParaRPr lang="en-US" dirty="0">
              <a:solidFill>
                <a:schemeClr val="tx1"/>
              </a:solidFill>
            </a:endParaRP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204FE9C-24EC-442B-850F-65B0BA925E1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0969270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1162050"/>
            <a:ext cx="5575300" cy="31369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204FE9C-24EC-442B-850F-65B0BA925E1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1810934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1162050"/>
            <a:ext cx="5575300" cy="3136900"/>
          </a:xfrm>
        </p:spPr>
      </p:sp>
      <p:sp>
        <p:nvSpPr>
          <p:cNvPr id="3" name="Notes Placeholder 2"/>
          <p:cNvSpPr>
            <a:spLocks noGrp="1"/>
          </p:cNvSpPr>
          <p:nvPr>
            <p:ph type="body" idx="1"/>
          </p:nvPr>
        </p:nvSpPr>
        <p:spPr/>
        <p:txBody>
          <a:bodyPr/>
          <a:lstStyle/>
          <a:p>
            <a:endParaRPr lang="en-US" dirty="0">
              <a:solidFill>
                <a:schemeClr val="tx1"/>
              </a:solidFill>
            </a:endParaRP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204FE9C-24EC-442B-850F-65B0BA925E1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9418920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1162050"/>
            <a:ext cx="5575300" cy="3136900"/>
          </a:xfrm>
        </p:spPr>
      </p:sp>
      <p:sp>
        <p:nvSpPr>
          <p:cNvPr id="3" name="Notes Placeholder 2"/>
          <p:cNvSpPr>
            <a:spLocks noGrp="1"/>
          </p:cNvSpPr>
          <p:nvPr>
            <p:ph type="body" idx="1"/>
          </p:nvPr>
        </p:nvSpPr>
        <p:spPr/>
        <p:txBody>
          <a:bodyPr/>
          <a:lstStyle/>
          <a:p>
            <a:endParaRPr lang="en-US" dirty="0">
              <a:solidFill>
                <a:schemeClr val="tx1"/>
              </a:solidFill>
            </a:endParaRP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204FE9C-24EC-442B-850F-65B0BA925E1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3001772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1162050"/>
            <a:ext cx="5575300" cy="3136900"/>
          </a:xfrm>
        </p:spPr>
      </p:sp>
      <p:sp>
        <p:nvSpPr>
          <p:cNvPr id="3" name="Notes Placeholder 2"/>
          <p:cNvSpPr>
            <a:spLocks noGrp="1"/>
          </p:cNvSpPr>
          <p:nvPr>
            <p:ph type="body" idx="1"/>
          </p:nvPr>
        </p:nvSpPr>
        <p:spPr/>
        <p:txBody>
          <a:bodyPr/>
          <a:lstStyle/>
          <a:p>
            <a:endParaRPr lang="en-US" dirty="0">
              <a:solidFill>
                <a:schemeClr val="tx1"/>
              </a:solidFill>
            </a:endParaRP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204FE9C-24EC-442B-850F-65B0BA925E1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5091503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1162050"/>
            <a:ext cx="5575300" cy="3136900"/>
          </a:xfrm>
        </p:spPr>
      </p:sp>
      <p:sp>
        <p:nvSpPr>
          <p:cNvPr id="3" name="Notes Placeholder 2"/>
          <p:cNvSpPr>
            <a:spLocks noGrp="1"/>
          </p:cNvSpPr>
          <p:nvPr>
            <p:ph type="body" idx="1"/>
          </p:nvPr>
        </p:nvSpPr>
        <p:spPr/>
        <p:txBody>
          <a:bodyPr/>
          <a:lstStyle/>
          <a:p>
            <a:endParaRPr lang="en-US" dirty="0">
              <a:solidFill>
                <a:schemeClr val="tx1"/>
              </a:solidFill>
            </a:endParaRP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204FE9C-24EC-442B-850F-65B0BA925E1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9988071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A1500EA-4326-4302-85DA-1E69853CD216}" type="slidenum">
              <a:rPr lang="en-US" smtClean="0"/>
              <a:t>20</a:t>
            </a:fld>
            <a:endParaRPr lang="en-US"/>
          </a:p>
        </p:txBody>
      </p:sp>
    </p:spTree>
    <p:extLst>
      <p:ext uri="{BB962C8B-B14F-4D97-AF65-F5344CB8AC3E}">
        <p14:creationId xmlns:p14="http://schemas.microsoft.com/office/powerpoint/2010/main" val="38248339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Make a statement about being photographed, releases signed...if you do not wish to have your photo taken please let us know</a:t>
            </a:r>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5E35197-6DA9-744D-98ED-310B7A3B435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409855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5"/>
          </p:nvPr>
        </p:nvSpPr>
        <p:spPr/>
        <p:txBody>
          <a:bodyPr/>
          <a:lstStyle/>
          <a:p>
            <a:fld id="{6A1500EA-4326-4302-85DA-1E69853CD216}" type="slidenum">
              <a:rPr lang="en-US" smtClean="0"/>
              <a:t>2</a:t>
            </a:fld>
            <a:endParaRPr lang="en-US"/>
          </a:p>
        </p:txBody>
      </p:sp>
    </p:spTree>
    <p:extLst>
      <p:ext uri="{BB962C8B-B14F-4D97-AF65-F5344CB8AC3E}">
        <p14:creationId xmlns:p14="http://schemas.microsoft.com/office/powerpoint/2010/main" val="30125334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We would like to acknowledge the Centers for Disease Control and Prevention as our project funder. Without them, this work would not be possible. </a:t>
            </a:r>
          </a:p>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DEEA0C3-1D70-8141-86FD-7818C80F1804}"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2920813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The ACS hospital systems capacity building initiative was designed to support the reduction of the cancer burden through the engagement of hospitals systems in a communities of practice model. This supports them in incorporating cancer prevention and screening interventions into their systems, and developing community partnerships that engage diverse populations to improve health outcomes. </a:t>
            </a:r>
          </a:p>
          <a:p>
            <a:endParaRPr lang="en-US"/>
          </a:p>
          <a:p>
            <a:endParaRPr lang="en-US"/>
          </a:p>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5E35197-6DA9-744D-98ED-310B7A3B435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655300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US">
                <a:cs typeface="Calibri"/>
              </a:rPr>
              <a:t>We recruited 20 sites in two cohorts. The first cohort was selected in June 2019 and the second in September 2020. This map shows the location of sites in both cohorts. Sites had a focus area of either breast health equity, colorectal cancer screening, or </a:t>
            </a:r>
            <a:r>
              <a:rPr lang="en-US" err="1">
                <a:cs typeface="Calibri"/>
              </a:rPr>
              <a:t>hpv</a:t>
            </a:r>
            <a:r>
              <a:rPr lang="en-US">
                <a:cs typeface="Calibri"/>
              </a:rPr>
              <a:t> vaccination.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trike="sngStrike">
              <a:cs typeface="Calibri"/>
            </a:endParaRPr>
          </a:p>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5E35197-6DA9-744D-98ED-310B7A3B435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2001357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We supported COP Sites with a number of different capacity building activities....</a:t>
            </a:r>
            <a:r>
              <a:rPr lang="en-US"/>
              <a:t>Over the course of the project we held monthly calls by focus area, supported over 200 1-1 calls with site team members, held 45 quarterly SME calls, hosted 25 other CBA events- webinars, ECHO sessions, etc., We also developed and disseminated 30 + resources.</a:t>
            </a:r>
            <a:endParaRPr lang="en-US">
              <a:cs typeface="Calibri"/>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5E35197-6DA9-744D-98ED-310B7A3B435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8743033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t>The evaluation plan was designed to measure success in building COP teams (hospital system and health department) capacity to :</a:t>
            </a:r>
          </a:p>
          <a:p>
            <a:pPr algn="l" rtl="0" fontAlgn="base">
              <a:buFont typeface="Arial" panose="020B0604020202020204" pitchFamily="34" charset="0"/>
              <a:buChar char="•"/>
            </a:pPr>
            <a:r>
              <a:rPr lang="en-US" sz="1200" b="0" i="0">
                <a:solidFill>
                  <a:srgbClr val="000000"/>
                </a:solidFill>
                <a:effectLst/>
                <a:latin typeface="Arial" panose="020B0604020202020204" pitchFamily="34" charset="0"/>
              </a:rPr>
              <a:t>Establish and maintain partnerships within and across sectors to create a shared vision of health </a:t>
            </a:r>
          </a:p>
          <a:p>
            <a:pPr algn="l" rtl="0" fontAlgn="base">
              <a:buFont typeface="Arial" panose="020B0604020202020204" pitchFamily="34" charset="0"/>
              <a:buChar char="•"/>
            </a:pPr>
            <a:r>
              <a:rPr lang="en-US" sz="1200" b="0" i="0">
                <a:solidFill>
                  <a:srgbClr val="000000"/>
                </a:solidFill>
                <a:effectLst/>
                <a:latin typeface="Arial" panose="020B0604020202020204" pitchFamily="34" charset="0"/>
              </a:rPr>
              <a:t>Identify, prioritize, and customize relevant program and services to address public health needs </a:t>
            </a:r>
          </a:p>
          <a:p>
            <a:pPr algn="l" rtl="0" fontAlgn="base">
              <a:buFont typeface="Arial" panose="020B0604020202020204" pitchFamily="34" charset="0"/>
              <a:buChar char="•"/>
            </a:pPr>
            <a:r>
              <a:rPr lang="en-US" sz="1200" b="0" i="0">
                <a:solidFill>
                  <a:srgbClr val="000000"/>
                </a:solidFill>
                <a:effectLst/>
                <a:latin typeface="Arial" panose="020B0604020202020204" pitchFamily="34" charset="0"/>
              </a:rPr>
              <a:t>Respond to public health priorities collaboratively and strategically </a:t>
            </a:r>
          </a:p>
          <a:p>
            <a:pPr algn="l" rtl="0" fontAlgn="base">
              <a:buFont typeface="Arial" panose="020B0604020202020204" pitchFamily="34" charset="0"/>
              <a:buChar char="•"/>
            </a:pPr>
            <a:r>
              <a:rPr lang="en-US" sz="1200" b="0" i="0">
                <a:solidFill>
                  <a:srgbClr val="000000"/>
                </a:solidFill>
                <a:effectLst/>
                <a:latin typeface="Arial" panose="020B0604020202020204" pitchFamily="34" charset="0"/>
              </a:rPr>
              <a:t>Implement evidence-based/informed public health programs, policies and services to address public health need </a:t>
            </a:r>
          </a:p>
          <a:p>
            <a:pPr marL="0" marR="0" indent="0" algn="l" defTabSz="914400" rtl="0" eaLnBrk="1" fontAlgn="auto" latinLnBrk="0" hangingPunct="1">
              <a:lnSpc>
                <a:spcPct val="100000"/>
              </a:lnSpc>
              <a:spcBef>
                <a:spcPts val="0"/>
              </a:spcBef>
              <a:spcAft>
                <a:spcPts val="0"/>
              </a:spcAft>
              <a:buClrTx/>
              <a:buSzTx/>
              <a:buFontTx/>
              <a:buNone/>
              <a:tabLst/>
              <a:defRPr/>
            </a:pPr>
            <a:endParaRPr lang="en-US"/>
          </a:p>
          <a:p>
            <a:pPr marL="0" marR="0" indent="0" algn="l" defTabSz="914400" rtl="0" eaLnBrk="1" fontAlgn="auto" latinLnBrk="0" hangingPunct="1">
              <a:lnSpc>
                <a:spcPct val="100000"/>
              </a:lnSpc>
              <a:spcBef>
                <a:spcPts val="0"/>
              </a:spcBef>
              <a:spcAft>
                <a:spcPts val="0"/>
              </a:spcAft>
              <a:buClrTx/>
              <a:buSzTx/>
              <a:buFontTx/>
              <a:buNone/>
              <a:tabLst/>
              <a:defRPr/>
            </a:pPr>
            <a:r>
              <a:rPr lang="en-US"/>
              <a:t>The long-term outcome is to increase the number of youth receiving HPV vaccination, increase colorectal cancer screening rates, and improve breast health equity</a:t>
            </a:r>
          </a:p>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5E35197-6DA9-744D-98ED-310B7A3B435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1804915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Almost all COP sites, for whom we have baseline and final project data, saw their efforts translating to increases in screening or vaccination rates throughout the initiative. When looking by focus area:</a:t>
            </a:r>
          </a:p>
          <a:p>
            <a:r>
              <a:rPr lang="en-US"/>
              <a:t>-83% of CRC sites increased or maintained their rates from baseline to  now. The average increase was 7%</a:t>
            </a:r>
          </a:p>
          <a:p>
            <a:r>
              <a:rPr lang="en-US"/>
              <a:t>-100% of HPV sites increased both their initiation and completion rates. The average initiation rate increase was 16% and the average completion rate increase was 10%</a:t>
            </a:r>
          </a:p>
          <a:p>
            <a:r>
              <a:rPr lang="en-US"/>
              <a:t>-83% of BHE sites increased or maintained their rates. The average increase was 7.5%</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5E35197-6DA9-744D-98ED-310B7A3B435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5393146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I am now going to turn the presentation over to your project leads to share site specific </a:t>
            </a:r>
            <a:r>
              <a:rPr lang="en-US" err="1">
                <a:cs typeface="Calibri"/>
              </a:rPr>
              <a:t>sucesses</a:t>
            </a:r>
            <a:r>
              <a:rPr lang="en-US">
                <a:cs typeface="Calibri"/>
              </a:rPr>
              <a:t>. </a:t>
            </a:r>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5E35197-6DA9-744D-98ED-310B7A3B435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3100128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5E35197-6DA9-744D-98ED-310B7A3B435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0121402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8"/>
          <p:cNvSpPr>
            <a:spLocks noGrp="1" noChangeArrowheads="1"/>
          </p:cNvSpPr>
          <p:nvPr>
            <p:ph type="sldNum"/>
          </p:nvPr>
        </p:nvSpPr>
        <p:spPr>
          <a:ln/>
        </p:spPr>
        <p:txBody>
          <a:bodyPr/>
          <a:lstStyle/>
          <a:p>
            <a:pPr marL="0" marR="0" lvl="0" indent="0" algn="r" defTabSz="1828434" rtl="0" eaLnBrk="1" fontAlgn="auto" latinLnBrk="0" hangingPunct="1">
              <a:lnSpc>
                <a:spcPct val="100000"/>
              </a:lnSpc>
              <a:spcBef>
                <a:spcPts val="0"/>
              </a:spcBef>
              <a:spcAft>
                <a:spcPts val="0"/>
              </a:spcAft>
              <a:buClrTx/>
              <a:buSzTx/>
              <a:buFontTx/>
              <a:buNone/>
              <a:tabLst/>
              <a:defRPr/>
            </a:pPr>
            <a:fld id="{5FDC0BE5-8237-434B-AB26-F93C2EF449B3}" type="slidenum">
              <a:rPr kumimoji="0" lang="en-US" altLang="x-none" sz="1200" b="1" i="0" u="none" strike="noStrike" kern="1200" cap="none" spc="0" normalizeH="0" baseline="0" noProof="0">
                <a:ln>
                  <a:noFill/>
                </a:ln>
                <a:solidFill>
                  <a:prstClr val="black"/>
                </a:solidFill>
                <a:effectLst/>
                <a:uLnTx/>
                <a:uFillTx/>
                <a:latin typeface="Nunito Sans SemiBold" pitchFamily="2" charset="77"/>
                <a:ea typeface="+mn-ea"/>
                <a:cs typeface="+mn-cs"/>
              </a:rPr>
              <a:pPr marL="0" marR="0" lvl="0" indent="0" algn="r" defTabSz="1828434" rtl="0" eaLnBrk="1" fontAlgn="auto" latinLnBrk="0" hangingPunct="1">
                <a:lnSpc>
                  <a:spcPct val="100000"/>
                </a:lnSpc>
                <a:spcBef>
                  <a:spcPts val="0"/>
                </a:spcBef>
                <a:spcAft>
                  <a:spcPts val="0"/>
                </a:spcAft>
                <a:buClrTx/>
                <a:buSzTx/>
                <a:buFontTx/>
                <a:buNone/>
                <a:tabLst/>
                <a:defRPr/>
              </a:pPr>
              <a:t>32</a:t>
            </a:fld>
            <a:endParaRPr kumimoji="0" lang="en-US" altLang="x-none" sz="1200" b="1" i="0" u="none" strike="noStrike" kern="1200" cap="none" spc="0" normalizeH="0" baseline="0" noProof="0">
              <a:ln>
                <a:noFill/>
              </a:ln>
              <a:solidFill>
                <a:prstClr val="black"/>
              </a:solidFill>
              <a:effectLst/>
              <a:uLnTx/>
              <a:uFillTx/>
              <a:latin typeface="Nunito Sans SemiBold" pitchFamily="2" charset="77"/>
              <a:ea typeface="+mn-ea"/>
              <a:cs typeface="+mn-cs"/>
            </a:endParaRPr>
          </a:p>
        </p:txBody>
      </p:sp>
      <p:sp>
        <p:nvSpPr>
          <p:cNvPr id="6145" name="Text Box 1"/>
          <p:cNvSpPr txBox="1">
            <a:spLocks noGrp="1" noRot="1" noChangeAspect="1" noChangeArrowheads="1"/>
          </p:cNvSpPr>
          <p:nvPr>
            <p:ph type="sldImg"/>
          </p:nvPr>
        </p:nvSpPr>
        <p:spPr bwMode="auto">
          <a:xfrm>
            <a:off x="687388" y="1143000"/>
            <a:ext cx="5481637" cy="3084513"/>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sp>
      <p:sp>
        <p:nvSpPr>
          <p:cNvPr id="6146" name="Text Box 2"/>
          <p:cNvSpPr txBox="1">
            <a:spLocks noGrp="1" noChangeArrowheads="1"/>
          </p:cNvSpPr>
          <p:nvPr>
            <p:ph type="body" idx="1"/>
          </p:nvPr>
        </p:nvSpPr>
        <p:spPr bwMode="auto">
          <a:xfrm>
            <a:off x="685800" y="4400550"/>
            <a:ext cx="5484813" cy="3598863"/>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x-none" altLang="x-none"/>
          </a:p>
        </p:txBody>
      </p:sp>
    </p:spTree>
    <p:extLst>
      <p:ext uri="{BB962C8B-B14F-4D97-AF65-F5344CB8AC3E}">
        <p14:creationId xmlns:p14="http://schemas.microsoft.com/office/powerpoint/2010/main" val="290111847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5E35197-6DA9-744D-98ED-310B7A3B435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66775778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1162050"/>
            <a:ext cx="5575300" cy="3136900"/>
          </a:xfrm>
        </p:spPr>
      </p:sp>
      <p:sp>
        <p:nvSpPr>
          <p:cNvPr id="3" name="Notes Placeholder 2"/>
          <p:cNvSpPr>
            <a:spLocks noGrp="1"/>
          </p:cNvSpPr>
          <p:nvPr>
            <p:ph type="body" idx="1"/>
          </p:nvPr>
        </p:nvSpPr>
        <p:spPr/>
        <p:txBody>
          <a:bodyPr/>
          <a:lstStyle/>
          <a:p>
            <a:pPr algn="l"/>
            <a:endParaRPr lang="en-US" b="0" i="0" dirty="0">
              <a:solidFill>
                <a:schemeClr val="tx1"/>
              </a:solidFill>
              <a:effectLst/>
              <a:latin typeface="Open Sans" panose="020B0606030504020204" pitchFamily="34" charset="0"/>
            </a:endParaRPr>
          </a:p>
        </p:txBody>
      </p:sp>
      <p:sp>
        <p:nvSpPr>
          <p:cNvPr id="4" name="Slide Number Placeholder 3"/>
          <p:cNvSpPr>
            <a:spLocks noGrp="1"/>
          </p:cNvSpPr>
          <p:nvPr>
            <p:ph type="sldNum" sz="quarter" idx="10"/>
          </p:nvPr>
        </p:nvSpPr>
        <p:spPr/>
        <p:txBody>
          <a:bodyPr/>
          <a:lstStyle/>
          <a:p>
            <a:fld id="{7204FE9C-24EC-442B-850F-65B0BA925E10}" type="slidenum">
              <a:rPr lang="en-US" smtClean="0"/>
              <a:t>3</a:t>
            </a:fld>
            <a:endParaRPr lang="en-US" dirty="0"/>
          </a:p>
        </p:txBody>
      </p:sp>
    </p:spTree>
    <p:extLst>
      <p:ext uri="{BB962C8B-B14F-4D97-AF65-F5344CB8AC3E}">
        <p14:creationId xmlns:p14="http://schemas.microsoft.com/office/powerpoint/2010/main" val="151675353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8"/>
          <p:cNvSpPr>
            <a:spLocks noGrp="1" noChangeArrowheads="1"/>
          </p:cNvSpPr>
          <p:nvPr>
            <p:ph type="sldNum"/>
          </p:nvPr>
        </p:nvSpPr>
        <p:spPr>
          <a:ln/>
        </p:spPr>
        <p:txBody>
          <a:bodyPr/>
          <a:lstStyle/>
          <a:p>
            <a:pPr marL="0" marR="0" lvl="0" indent="0" algn="r" defTabSz="1828434" rtl="0" eaLnBrk="1" fontAlgn="auto" latinLnBrk="0" hangingPunct="1">
              <a:lnSpc>
                <a:spcPct val="100000"/>
              </a:lnSpc>
              <a:spcBef>
                <a:spcPts val="0"/>
              </a:spcBef>
              <a:spcAft>
                <a:spcPts val="0"/>
              </a:spcAft>
              <a:buClrTx/>
              <a:buSzTx/>
              <a:buFontTx/>
              <a:buNone/>
              <a:tabLst/>
              <a:defRPr/>
            </a:pPr>
            <a:fld id="{5FDC0BE5-8237-434B-AB26-F93C2EF449B3}" type="slidenum">
              <a:rPr kumimoji="0" lang="en-US" altLang="x-none" sz="1200" b="1" i="0" u="none" strike="noStrike" kern="1200" cap="none" spc="0" normalizeH="0" baseline="0" noProof="0">
                <a:ln>
                  <a:noFill/>
                </a:ln>
                <a:solidFill>
                  <a:prstClr val="black"/>
                </a:solidFill>
                <a:effectLst/>
                <a:uLnTx/>
                <a:uFillTx/>
                <a:latin typeface="Nunito Sans SemiBold" pitchFamily="2" charset="77"/>
                <a:ea typeface="+mn-ea"/>
                <a:cs typeface="+mn-cs"/>
              </a:rPr>
              <a:pPr marL="0" marR="0" lvl="0" indent="0" algn="r" defTabSz="1828434" rtl="0" eaLnBrk="1" fontAlgn="auto" latinLnBrk="0" hangingPunct="1">
                <a:lnSpc>
                  <a:spcPct val="100000"/>
                </a:lnSpc>
                <a:spcBef>
                  <a:spcPts val="0"/>
                </a:spcBef>
                <a:spcAft>
                  <a:spcPts val="0"/>
                </a:spcAft>
                <a:buClrTx/>
                <a:buSzTx/>
                <a:buFontTx/>
                <a:buNone/>
                <a:tabLst/>
                <a:defRPr/>
              </a:pPr>
              <a:t>34</a:t>
            </a:fld>
            <a:endParaRPr kumimoji="0" lang="en-US" altLang="x-none" sz="1200" b="1" i="0" u="none" strike="noStrike" kern="1200" cap="none" spc="0" normalizeH="0" baseline="0" noProof="0">
              <a:ln>
                <a:noFill/>
              </a:ln>
              <a:solidFill>
                <a:prstClr val="black"/>
              </a:solidFill>
              <a:effectLst/>
              <a:uLnTx/>
              <a:uFillTx/>
              <a:latin typeface="Nunito Sans SemiBold" pitchFamily="2" charset="77"/>
              <a:ea typeface="+mn-ea"/>
              <a:cs typeface="+mn-cs"/>
            </a:endParaRPr>
          </a:p>
        </p:txBody>
      </p:sp>
      <p:sp>
        <p:nvSpPr>
          <p:cNvPr id="6145" name="Text Box 1"/>
          <p:cNvSpPr txBox="1">
            <a:spLocks noGrp="1" noRot="1" noChangeAspect="1" noChangeArrowheads="1"/>
          </p:cNvSpPr>
          <p:nvPr>
            <p:ph type="sldImg"/>
          </p:nvPr>
        </p:nvSpPr>
        <p:spPr bwMode="auto">
          <a:xfrm>
            <a:off x="687388" y="1143000"/>
            <a:ext cx="5481637" cy="3084513"/>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sp>
      <p:sp>
        <p:nvSpPr>
          <p:cNvPr id="6146" name="Text Box 2"/>
          <p:cNvSpPr txBox="1">
            <a:spLocks noGrp="1" noChangeArrowheads="1"/>
          </p:cNvSpPr>
          <p:nvPr>
            <p:ph type="body" idx="1"/>
          </p:nvPr>
        </p:nvSpPr>
        <p:spPr bwMode="auto">
          <a:xfrm>
            <a:off x="685800" y="4400550"/>
            <a:ext cx="5484813" cy="3598863"/>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x-none" altLang="x-none"/>
          </a:p>
        </p:txBody>
      </p:sp>
    </p:spTree>
    <p:extLst>
      <p:ext uri="{BB962C8B-B14F-4D97-AF65-F5344CB8AC3E}">
        <p14:creationId xmlns:p14="http://schemas.microsoft.com/office/powerpoint/2010/main" val="188100975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8"/>
          <p:cNvSpPr>
            <a:spLocks noGrp="1" noChangeArrowheads="1"/>
          </p:cNvSpPr>
          <p:nvPr>
            <p:ph type="sldNum"/>
          </p:nvPr>
        </p:nvSpPr>
        <p:spPr>
          <a:ln/>
        </p:spPr>
        <p:txBody>
          <a:bodyPr/>
          <a:lstStyle/>
          <a:p>
            <a:pPr marL="0" marR="0" lvl="0" indent="0" algn="r" defTabSz="1828434" rtl="0" eaLnBrk="1" fontAlgn="auto" latinLnBrk="0" hangingPunct="1">
              <a:lnSpc>
                <a:spcPct val="100000"/>
              </a:lnSpc>
              <a:spcBef>
                <a:spcPts val="0"/>
              </a:spcBef>
              <a:spcAft>
                <a:spcPts val="0"/>
              </a:spcAft>
              <a:buClrTx/>
              <a:buSzTx/>
              <a:buFontTx/>
              <a:buNone/>
              <a:tabLst/>
              <a:defRPr/>
            </a:pPr>
            <a:fld id="{5FDC0BE5-8237-434B-AB26-F93C2EF449B3}" type="slidenum">
              <a:rPr kumimoji="0" lang="en-US" altLang="x-none" sz="1200" b="1" i="0" u="none" strike="noStrike" kern="1200" cap="none" spc="0" normalizeH="0" baseline="0" noProof="0">
                <a:ln>
                  <a:noFill/>
                </a:ln>
                <a:solidFill>
                  <a:prstClr val="black"/>
                </a:solidFill>
                <a:effectLst/>
                <a:uLnTx/>
                <a:uFillTx/>
                <a:latin typeface="Nunito Sans SemiBold" pitchFamily="2" charset="77"/>
                <a:ea typeface="+mn-ea"/>
                <a:cs typeface="+mn-cs"/>
              </a:rPr>
              <a:pPr marL="0" marR="0" lvl="0" indent="0" algn="r" defTabSz="1828434" rtl="0" eaLnBrk="1" fontAlgn="auto" latinLnBrk="0" hangingPunct="1">
                <a:lnSpc>
                  <a:spcPct val="100000"/>
                </a:lnSpc>
                <a:spcBef>
                  <a:spcPts val="0"/>
                </a:spcBef>
                <a:spcAft>
                  <a:spcPts val="0"/>
                </a:spcAft>
                <a:buClrTx/>
                <a:buSzTx/>
                <a:buFontTx/>
                <a:buNone/>
                <a:tabLst/>
                <a:defRPr/>
              </a:pPr>
              <a:t>36</a:t>
            </a:fld>
            <a:endParaRPr kumimoji="0" lang="en-US" altLang="x-none" sz="1200" b="1" i="0" u="none" strike="noStrike" kern="1200" cap="none" spc="0" normalizeH="0" baseline="0" noProof="0">
              <a:ln>
                <a:noFill/>
              </a:ln>
              <a:solidFill>
                <a:prstClr val="black"/>
              </a:solidFill>
              <a:effectLst/>
              <a:uLnTx/>
              <a:uFillTx/>
              <a:latin typeface="Nunito Sans SemiBold" pitchFamily="2" charset="77"/>
              <a:ea typeface="+mn-ea"/>
              <a:cs typeface="+mn-cs"/>
            </a:endParaRPr>
          </a:p>
        </p:txBody>
      </p:sp>
      <p:sp>
        <p:nvSpPr>
          <p:cNvPr id="6145" name="Text Box 1"/>
          <p:cNvSpPr txBox="1">
            <a:spLocks noGrp="1" noRot="1" noChangeAspect="1" noChangeArrowheads="1"/>
          </p:cNvSpPr>
          <p:nvPr>
            <p:ph type="sldImg"/>
          </p:nvPr>
        </p:nvSpPr>
        <p:spPr bwMode="auto">
          <a:xfrm>
            <a:off x="687388" y="1143000"/>
            <a:ext cx="5481637" cy="3084513"/>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sp>
      <p:sp>
        <p:nvSpPr>
          <p:cNvPr id="6146" name="Text Box 2"/>
          <p:cNvSpPr txBox="1">
            <a:spLocks noGrp="1" noChangeArrowheads="1"/>
          </p:cNvSpPr>
          <p:nvPr>
            <p:ph type="body" idx="1"/>
          </p:nvPr>
        </p:nvSpPr>
        <p:spPr bwMode="auto">
          <a:xfrm>
            <a:off x="685800" y="4400550"/>
            <a:ext cx="5484813" cy="3598863"/>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x-none" altLang="x-none"/>
          </a:p>
        </p:txBody>
      </p:sp>
    </p:spTree>
    <p:extLst>
      <p:ext uri="{BB962C8B-B14F-4D97-AF65-F5344CB8AC3E}">
        <p14:creationId xmlns:p14="http://schemas.microsoft.com/office/powerpoint/2010/main" val="899394046"/>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cs typeface="Calibri"/>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5E35197-6DA9-744D-98ED-310B7A3B435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992947"/>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5E35197-6DA9-744D-98ED-310B7A3B435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90245798"/>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A1500EA-4326-4302-85DA-1E69853CD216}" type="slidenum">
              <a:rPr lang="en-US" smtClean="0"/>
              <a:t>40</a:t>
            </a:fld>
            <a:endParaRPr lang="en-US"/>
          </a:p>
        </p:txBody>
      </p:sp>
    </p:spTree>
    <p:extLst>
      <p:ext uri="{BB962C8B-B14F-4D97-AF65-F5344CB8AC3E}">
        <p14:creationId xmlns:p14="http://schemas.microsoft.com/office/powerpoint/2010/main" val="1748590773"/>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Kayla</a:t>
            </a:r>
          </a:p>
        </p:txBody>
      </p:sp>
      <p:sp>
        <p:nvSpPr>
          <p:cNvPr id="4" name="Slide Number Placeholder 3"/>
          <p:cNvSpPr>
            <a:spLocks noGrp="1"/>
          </p:cNvSpPr>
          <p:nvPr>
            <p:ph type="sldNum" sz="quarter" idx="5"/>
          </p:nvPr>
        </p:nvSpPr>
        <p:spPr/>
        <p:txBody>
          <a:bodyPr/>
          <a:lstStyle/>
          <a:p>
            <a:fld id="{6A1500EA-4326-4302-85DA-1E69853CD216}" type="slidenum">
              <a:rPr lang="en-US" smtClean="0"/>
              <a:t>41</a:t>
            </a:fld>
            <a:endParaRPr lang="en-US"/>
          </a:p>
        </p:txBody>
      </p:sp>
    </p:spTree>
    <p:extLst>
      <p:ext uri="{BB962C8B-B14F-4D97-AF65-F5344CB8AC3E}">
        <p14:creationId xmlns:p14="http://schemas.microsoft.com/office/powerpoint/2010/main" val="2904339474"/>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Kayla</a:t>
            </a:r>
          </a:p>
        </p:txBody>
      </p:sp>
      <p:sp>
        <p:nvSpPr>
          <p:cNvPr id="4" name="Slide Number Placeholder 3"/>
          <p:cNvSpPr>
            <a:spLocks noGrp="1"/>
          </p:cNvSpPr>
          <p:nvPr>
            <p:ph type="sldNum" sz="quarter" idx="5"/>
          </p:nvPr>
        </p:nvSpPr>
        <p:spPr/>
        <p:txBody>
          <a:bodyPr/>
          <a:lstStyle/>
          <a:p>
            <a:fld id="{6A1500EA-4326-4302-85DA-1E69853CD216}" type="slidenum">
              <a:rPr lang="en-US" smtClean="0"/>
              <a:t>42</a:t>
            </a:fld>
            <a:endParaRPr lang="en-US"/>
          </a:p>
        </p:txBody>
      </p:sp>
    </p:spTree>
    <p:extLst>
      <p:ext uri="{BB962C8B-B14F-4D97-AF65-F5344CB8AC3E}">
        <p14:creationId xmlns:p14="http://schemas.microsoft.com/office/powerpoint/2010/main" val="8985034"/>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If you are interested joining the planning committee of CRC TF please send me an email: Sahla.suman@doh.wa.gov </a:t>
            </a:r>
          </a:p>
        </p:txBody>
      </p:sp>
      <p:sp>
        <p:nvSpPr>
          <p:cNvPr id="4" name="Slide Number Placeholder 3"/>
          <p:cNvSpPr>
            <a:spLocks noGrp="1"/>
          </p:cNvSpPr>
          <p:nvPr>
            <p:ph type="sldNum" sz="quarter" idx="5"/>
          </p:nvPr>
        </p:nvSpPr>
        <p:spPr/>
        <p:txBody>
          <a:bodyPr/>
          <a:lstStyle/>
          <a:p>
            <a:fld id="{6A1500EA-4326-4302-85DA-1E69853CD216}" type="slidenum">
              <a:rPr lang="en-US" smtClean="0"/>
              <a:t>43</a:t>
            </a:fld>
            <a:endParaRPr lang="en-US"/>
          </a:p>
        </p:txBody>
      </p:sp>
    </p:spTree>
    <p:extLst>
      <p:ext uri="{BB962C8B-B14F-4D97-AF65-F5344CB8AC3E}">
        <p14:creationId xmlns:p14="http://schemas.microsoft.com/office/powerpoint/2010/main" val="4240408755"/>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A1500EA-4326-4302-85DA-1E69853CD216}" type="slidenum">
              <a:rPr lang="en-US" smtClean="0"/>
              <a:t>44</a:t>
            </a:fld>
            <a:endParaRPr lang="en-US"/>
          </a:p>
        </p:txBody>
      </p:sp>
    </p:spTree>
    <p:extLst>
      <p:ext uri="{BB962C8B-B14F-4D97-AF65-F5344CB8AC3E}">
        <p14:creationId xmlns:p14="http://schemas.microsoft.com/office/powerpoint/2010/main" val="38465031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Note: This is just a place holder slide, Katie will use share the slides she prepared for the presentation </a:t>
            </a:r>
          </a:p>
        </p:txBody>
      </p:sp>
      <p:sp>
        <p:nvSpPr>
          <p:cNvPr id="4" name="Slide Number Placeholder 3"/>
          <p:cNvSpPr>
            <a:spLocks noGrp="1"/>
          </p:cNvSpPr>
          <p:nvPr>
            <p:ph type="sldNum" sz="quarter" idx="5"/>
          </p:nvPr>
        </p:nvSpPr>
        <p:spPr/>
        <p:txBody>
          <a:bodyPr/>
          <a:lstStyle/>
          <a:p>
            <a:fld id="{6A1500EA-4326-4302-85DA-1E69853CD216}" type="slidenum">
              <a:rPr lang="en-US" smtClean="0"/>
              <a:t>4</a:t>
            </a:fld>
            <a:endParaRPr lang="en-US"/>
          </a:p>
        </p:txBody>
      </p:sp>
    </p:spTree>
    <p:extLst>
      <p:ext uri="{BB962C8B-B14F-4D97-AF65-F5344CB8AC3E}">
        <p14:creationId xmlns:p14="http://schemas.microsoft.com/office/powerpoint/2010/main" val="391150464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1162050"/>
            <a:ext cx="5575300" cy="31369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204FE9C-24EC-442B-850F-65B0BA925E1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9917128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1162050"/>
            <a:ext cx="5575300" cy="3136900"/>
          </a:xfrm>
        </p:spPr>
      </p:sp>
      <p:sp>
        <p:nvSpPr>
          <p:cNvPr id="3" name="Notes Placeholder 2"/>
          <p:cNvSpPr>
            <a:spLocks noGrp="1"/>
          </p:cNvSpPr>
          <p:nvPr>
            <p:ph type="body" idx="1"/>
          </p:nvPr>
        </p:nvSpPr>
        <p:spPr/>
        <p:txBody>
          <a:bodyPr/>
          <a:lstStyle/>
          <a:p>
            <a:endParaRPr lang="en-US" dirty="0">
              <a:solidFill>
                <a:schemeClr val="tx1"/>
              </a:solidFill>
            </a:endParaRP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204FE9C-24EC-442B-850F-65B0BA925E1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086737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1162050"/>
            <a:ext cx="5575300" cy="3136900"/>
          </a:xfrm>
        </p:spPr>
      </p:sp>
      <p:sp>
        <p:nvSpPr>
          <p:cNvPr id="3" name="Notes Placeholder 2"/>
          <p:cNvSpPr>
            <a:spLocks noGrp="1"/>
          </p:cNvSpPr>
          <p:nvPr>
            <p:ph type="body" idx="1"/>
          </p:nvPr>
        </p:nvSpPr>
        <p:spPr/>
        <p:txBody>
          <a:bodyPr/>
          <a:lstStyle/>
          <a:p>
            <a:endParaRPr lang="en-US" dirty="0">
              <a:solidFill>
                <a:schemeClr val="tx1"/>
              </a:solidFill>
            </a:endParaRP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204FE9C-24EC-442B-850F-65B0BA925E1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9320132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1162050"/>
            <a:ext cx="5575300" cy="31369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204FE9C-24EC-442B-850F-65B0BA925E1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921881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1162050"/>
            <a:ext cx="5575300" cy="3136900"/>
          </a:xfrm>
        </p:spPr>
      </p:sp>
      <p:sp>
        <p:nvSpPr>
          <p:cNvPr id="3" name="Notes Placeholder 2"/>
          <p:cNvSpPr>
            <a:spLocks noGrp="1"/>
          </p:cNvSpPr>
          <p:nvPr>
            <p:ph type="body" idx="1"/>
          </p:nvPr>
        </p:nvSpPr>
        <p:spPr/>
        <p:txBody>
          <a:bodyPr/>
          <a:lstStyle/>
          <a:p>
            <a:endParaRPr lang="en-US" dirty="0">
              <a:solidFill>
                <a:schemeClr val="tx1"/>
              </a:solidFill>
            </a:endParaRP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204FE9C-24EC-442B-850F-65B0BA925E1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8768507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841772"/>
            <a:ext cx="6858000" cy="1790700"/>
          </a:xfrm>
        </p:spPr>
        <p:txBody>
          <a:bodyPr anchor="b"/>
          <a:lstStyle>
            <a:lvl1pPr algn="ctr">
              <a:defRPr sz="4500"/>
            </a:lvl1pPr>
          </a:lstStyle>
          <a:p>
            <a:r>
              <a:rPr lang="en-US"/>
              <a:t>Click to edit Master title style</a:t>
            </a:r>
            <a:endParaRPr lang="en-US" dirty="0"/>
          </a:p>
        </p:txBody>
      </p:sp>
      <p:sp>
        <p:nvSpPr>
          <p:cNvPr id="3" name="Subtitle 2"/>
          <p:cNvSpPr>
            <a:spLocks noGrp="1"/>
          </p:cNvSpPr>
          <p:nvPr>
            <p:ph type="subTitle" idx="1"/>
          </p:nvPr>
        </p:nvSpPr>
        <p:spPr>
          <a:xfrm>
            <a:off x="1143000" y="2701528"/>
            <a:ext cx="6858000" cy="124182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A982B52B-DCDE-4983-B5D3-DF54925EAC33}" type="datetimeFigureOut">
              <a:rPr lang="en-US" smtClean="0"/>
              <a:t>5/23/2024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D4EF13F-717B-4AC4-AD64-8D07ED890D27}" type="slidenum">
              <a:rPr lang="en-US" smtClean="0"/>
              <a:t>‹#›</a:t>
            </a:fld>
            <a:endParaRPr lang="en-US"/>
          </a:p>
        </p:txBody>
      </p:sp>
    </p:spTree>
    <p:extLst>
      <p:ext uri="{BB962C8B-B14F-4D97-AF65-F5344CB8AC3E}">
        <p14:creationId xmlns:p14="http://schemas.microsoft.com/office/powerpoint/2010/main" val="290692045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982B52B-DCDE-4983-B5D3-DF54925EAC33}" type="datetimeFigureOut">
              <a:rPr lang="en-US" smtClean="0"/>
              <a:t>5/23/2024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D4EF13F-717B-4AC4-AD64-8D07ED890D27}" type="slidenum">
              <a:rPr lang="en-US" smtClean="0"/>
              <a:t>‹#›</a:t>
            </a:fld>
            <a:endParaRPr lang="en-US"/>
          </a:p>
        </p:txBody>
      </p:sp>
    </p:spTree>
    <p:extLst>
      <p:ext uri="{BB962C8B-B14F-4D97-AF65-F5344CB8AC3E}">
        <p14:creationId xmlns:p14="http://schemas.microsoft.com/office/powerpoint/2010/main" val="30032987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273844"/>
            <a:ext cx="1971675" cy="4358879"/>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273844"/>
            <a:ext cx="5800725" cy="435887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982B52B-DCDE-4983-B5D3-DF54925EAC33}" type="datetimeFigureOut">
              <a:rPr lang="en-US" smtClean="0"/>
              <a:t>5/23/2024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D4EF13F-717B-4AC4-AD64-8D07ED890D27}" type="slidenum">
              <a:rPr lang="en-US" smtClean="0"/>
              <a:t>‹#›</a:t>
            </a:fld>
            <a:endParaRPr lang="en-US"/>
          </a:p>
        </p:txBody>
      </p:sp>
    </p:spTree>
    <p:extLst>
      <p:ext uri="{BB962C8B-B14F-4D97-AF65-F5344CB8AC3E}">
        <p14:creationId xmlns:p14="http://schemas.microsoft.com/office/powerpoint/2010/main" val="394010717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Title &amp; Content">
    <p:spTree>
      <p:nvGrpSpPr>
        <p:cNvPr id="1" name=""/>
        <p:cNvGrpSpPr/>
        <p:nvPr/>
      </p:nvGrpSpPr>
      <p:grpSpPr>
        <a:xfrm>
          <a:off x="0" y="0"/>
          <a:ext cx="0" cy="0"/>
          <a:chOff x="0" y="0"/>
          <a:chExt cx="0" cy="0"/>
        </a:xfrm>
      </p:grpSpPr>
      <p:cxnSp>
        <p:nvCxnSpPr>
          <p:cNvPr id="8" name="Straight Connector 7"/>
          <p:cNvCxnSpPr/>
          <p:nvPr userDrawn="1"/>
        </p:nvCxnSpPr>
        <p:spPr>
          <a:xfrm flipV="1">
            <a:off x="4322814" y="934763"/>
            <a:ext cx="499998" cy="1027"/>
          </a:xfrm>
          <a:prstGeom prst="line">
            <a:avLst/>
          </a:prstGeom>
          <a:ln w="50800">
            <a:solidFill>
              <a:srgbClr val="2699BB"/>
            </a:solidFill>
          </a:ln>
          <a:effectLst/>
        </p:spPr>
        <p:style>
          <a:lnRef idx="1">
            <a:schemeClr val="accent1"/>
          </a:lnRef>
          <a:fillRef idx="0">
            <a:schemeClr val="accent1"/>
          </a:fillRef>
          <a:effectRef idx="0">
            <a:schemeClr val="accent1"/>
          </a:effectRef>
          <a:fontRef idx="minor">
            <a:schemeClr val="tx1"/>
          </a:fontRef>
        </p:style>
      </p:cxnSp>
      <p:sp>
        <p:nvSpPr>
          <p:cNvPr id="12" name="Text Placeholder 10"/>
          <p:cNvSpPr>
            <a:spLocks noGrp="1"/>
          </p:cNvSpPr>
          <p:nvPr>
            <p:ph type="body" sz="quarter" idx="22" hasCustomPrompt="1"/>
          </p:nvPr>
        </p:nvSpPr>
        <p:spPr>
          <a:xfrm>
            <a:off x="808279" y="1204563"/>
            <a:ext cx="7553207" cy="3497125"/>
          </a:xfrm>
        </p:spPr>
        <p:txBody>
          <a:bodyPr>
            <a:noAutofit/>
          </a:bodyPr>
          <a:lstStyle>
            <a:lvl1pPr marL="0" indent="0">
              <a:buClr>
                <a:srgbClr val="57B6AF"/>
              </a:buClr>
              <a:buNone/>
              <a:defRPr sz="1650" baseline="0">
                <a:solidFill>
                  <a:schemeClr val="tx1"/>
                </a:solidFill>
                <a:latin typeface="+mn-lt"/>
              </a:defRPr>
            </a:lvl1pPr>
            <a:lvl2pPr>
              <a:buClr>
                <a:srgbClr val="57B6AF"/>
              </a:buClr>
              <a:defRPr sz="1500"/>
            </a:lvl2pPr>
            <a:lvl3pPr>
              <a:buClr>
                <a:srgbClr val="57B6AF"/>
              </a:buClr>
              <a:defRPr sz="1350"/>
            </a:lvl3pPr>
            <a:lvl4pPr>
              <a:buClr>
                <a:srgbClr val="57B6AF"/>
              </a:buClr>
              <a:defRPr sz="1350"/>
            </a:lvl4pPr>
          </a:lstStyle>
          <a:p>
            <a:pPr lvl="0"/>
            <a:r>
              <a:rPr lang="en-US" dirty="0"/>
              <a:t>Text…</a:t>
            </a:r>
          </a:p>
        </p:txBody>
      </p:sp>
      <p:sp>
        <p:nvSpPr>
          <p:cNvPr id="9" name="TextBox 8"/>
          <p:cNvSpPr txBox="1"/>
          <p:nvPr userDrawn="1"/>
        </p:nvSpPr>
        <p:spPr>
          <a:xfrm>
            <a:off x="0" y="4739081"/>
            <a:ext cx="9144000" cy="300082"/>
          </a:xfrm>
          <a:prstGeom prst="rect">
            <a:avLst/>
          </a:prstGeom>
          <a:noFill/>
        </p:spPr>
        <p:txBody>
          <a:bodyPr wrap="square" rtlCol="0">
            <a:spAutoFit/>
          </a:bodyPr>
          <a:lstStyle/>
          <a:p>
            <a:pPr algn="ctr"/>
            <a:r>
              <a:rPr lang="en-US" sz="1350" dirty="0">
                <a:solidFill>
                  <a:srgbClr val="2699BB"/>
                </a:solidFill>
                <a:latin typeface="Century Gothic" panose="020B0502020202020204" pitchFamily="34" charset="0"/>
              </a:rPr>
              <a:t>Washington</a:t>
            </a:r>
            <a:r>
              <a:rPr lang="en-US" sz="1350" baseline="0" dirty="0">
                <a:solidFill>
                  <a:srgbClr val="2699BB"/>
                </a:solidFill>
                <a:latin typeface="Century Gothic" panose="020B0502020202020204" pitchFamily="34" charset="0"/>
              </a:rPr>
              <a:t> State Department of Health </a:t>
            </a:r>
            <a:r>
              <a:rPr lang="en-US" sz="1350" dirty="0">
                <a:solidFill>
                  <a:schemeClr val="tx1"/>
                </a:solidFill>
                <a:latin typeface="Century Gothic" panose="020B0502020202020204" pitchFamily="34" charset="0"/>
              </a:rPr>
              <a:t>| </a:t>
            </a:r>
            <a:fld id="{647B4F43-D519-4C1F-A815-23EAD624CF95}" type="slidenum">
              <a:rPr lang="en-US" sz="1350" smtClean="0">
                <a:solidFill>
                  <a:schemeClr val="tx1"/>
                </a:solidFill>
                <a:latin typeface="Century Gothic" panose="020B0502020202020204" pitchFamily="34" charset="0"/>
              </a:rPr>
              <a:pPr/>
              <a:t>‹#›</a:t>
            </a:fld>
            <a:endParaRPr lang="en-US" sz="1350" dirty="0">
              <a:solidFill>
                <a:schemeClr val="tx1"/>
              </a:solidFill>
              <a:latin typeface="Century Gothic" panose="020B0502020202020204" pitchFamily="34" charset="0"/>
            </a:endParaRPr>
          </a:p>
        </p:txBody>
      </p:sp>
      <p:sp>
        <p:nvSpPr>
          <p:cNvPr id="11" name="Title 1"/>
          <p:cNvSpPr>
            <a:spLocks noGrp="1"/>
          </p:cNvSpPr>
          <p:nvPr>
            <p:ph type="title" hasCustomPrompt="1"/>
          </p:nvPr>
        </p:nvSpPr>
        <p:spPr>
          <a:xfrm>
            <a:off x="4157" y="505480"/>
            <a:ext cx="9135687" cy="361523"/>
          </a:xfrm>
        </p:spPr>
        <p:txBody>
          <a:bodyPr/>
          <a:lstStyle>
            <a:lvl1pPr algn="ctr">
              <a:defRPr sz="2250"/>
            </a:lvl1pPr>
          </a:lstStyle>
          <a:p>
            <a:r>
              <a:rPr lang="en-US" dirty="0"/>
              <a:t>Title</a:t>
            </a:r>
          </a:p>
        </p:txBody>
      </p:sp>
    </p:spTree>
    <p:extLst>
      <p:ext uri="{BB962C8B-B14F-4D97-AF65-F5344CB8AC3E}">
        <p14:creationId xmlns:p14="http://schemas.microsoft.com/office/powerpoint/2010/main" val="180017230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7B4D58-F19B-2853-5B9B-AAF23309999F}"/>
              </a:ext>
            </a:extLst>
          </p:cNvPr>
          <p:cNvSpPr>
            <a:spLocks noGrp="1"/>
          </p:cNvSpPr>
          <p:nvPr>
            <p:ph type="ctrTitle"/>
          </p:nvPr>
        </p:nvSpPr>
        <p:spPr>
          <a:xfrm>
            <a:off x="1143000" y="841772"/>
            <a:ext cx="6858000" cy="1790700"/>
          </a:xfrm>
        </p:spPr>
        <p:txBody>
          <a:bodyPr anchor="b"/>
          <a:lstStyle>
            <a:lvl1pPr algn="ctr">
              <a:defRPr sz="4500"/>
            </a:lvl1pPr>
          </a:lstStyle>
          <a:p>
            <a:r>
              <a:rPr lang="en-US"/>
              <a:t>Click to edit Master title style</a:t>
            </a:r>
          </a:p>
        </p:txBody>
      </p:sp>
      <p:sp>
        <p:nvSpPr>
          <p:cNvPr id="3" name="Subtitle 2">
            <a:extLst>
              <a:ext uri="{FF2B5EF4-FFF2-40B4-BE49-F238E27FC236}">
                <a16:creationId xmlns:a16="http://schemas.microsoft.com/office/drawing/2014/main" id="{4E0A0BBC-1DDD-668A-A526-E1CBC45752D5}"/>
              </a:ext>
            </a:extLst>
          </p:cNvPr>
          <p:cNvSpPr>
            <a:spLocks noGrp="1"/>
          </p:cNvSpPr>
          <p:nvPr>
            <p:ph type="subTitle" idx="1"/>
          </p:nvPr>
        </p:nvSpPr>
        <p:spPr>
          <a:xfrm>
            <a:off x="1143000" y="2701528"/>
            <a:ext cx="6858000" cy="124182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a:extLst>
              <a:ext uri="{FF2B5EF4-FFF2-40B4-BE49-F238E27FC236}">
                <a16:creationId xmlns:a16="http://schemas.microsoft.com/office/drawing/2014/main" id="{8E125DDD-6A1C-79A8-05FE-3446D83341D7}"/>
              </a:ext>
            </a:extLst>
          </p:cNvPr>
          <p:cNvSpPr>
            <a:spLocks noGrp="1"/>
          </p:cNvSpPr>
          <p:nvPr>
            <p:ph type="dt" sz="half" idx="10"/>
          </p:nvPr>
        </p:nvSpPr>
        <p:spPr/>
        <p:txBody>
          <a:bodyPr/>
          <a:lstStyle/>
          <a:p>
            <a:fld id="{838BF723-B26A-4A64-AD22-6012824F6E96}" type="datetimeFigureOut">
              <a:rPr lang="en-US" smtClean="0"/>
              <a:t>5/23/2024</a:t>
            </a:fld>
            <a:endParaRPr lang="en-US"/>
          </a:p>
        </p:txBody>
      </p:sp>
      <p:sp>
        <p:nvSpPr>
          <p:cNvPr id="5" name="Footer Placeholder 4">
            <a:extLst>
              <a:ext uri="{FF2B5EF4-FFF2-40B4-BE49-F238E27FC236}">
                <a16:creationId xmlns:a16="http://schemas.microsoft.com/office/drawing/2014/main" id="{3E1DBBE8-ED58-4542-1761-E7D705A3FB5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CB8FAD6-34FF-CE9E-52C4-25EF0A259A97}"/>
              </a:ext>
            </a:extLst>
          </p:cNvPr>
          <p:cNvSpPr>
            <a:spLocks noGrp="1"/>
          </p:cNvSpPr>
          <p:nvPr>
            <p:ph type="sldNum" sz="quarter" idx="12"/>
          </p:nvPr>
        </p:nvSpPr>
        <p:spPr/>
        <p:txBody>
          <a:bodyPr/>
          <a:lstStyle/>
          <a:p>
            <a:fld id="{92B88440-DC7E-4CE2-AD4F-D6564411A47A}" type="slidenum">
              <a:rPr lang="en-US" smtClean="0"/>
              <a:t>‹#›</a:t>
            </a:fld>
            <a:endParaRPr lang="en-US"/>
          </a:p>
        </p:txBody>
      </p:sp>
    </p:spTree>
    <p:extLst>
      <p:ext uri="{BB962C8B-B14F-4D97-AF65-F5344CB8AC3E}">
        <p14:creationId xmlns:p14="http://schemas.microsoft.com/office/powerpoint/2010/main" val="213314768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818A78-AEB3-459D-0707-C104BEEC7AC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4F47FC2-77FA-CCA2-E3C9-20147C8837C3}"/>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5592D61-3FFA-E615-D879-A535FB05A0F9}"/>
              </a:ext>
            </a:extLst>
          </p:cNvPr>
          <p:cNvSpPr>
            <a:spLocks noGrp="1"/>
          </p:cNvSpPr>
          <p:nvPr>
            <p:ph type="dt" sz="half" idx="10"/>
          </p:nvPr>
        </p:nvSpPr>
        <p:spPr/>
        <p:txBody>
          <a:bodyPr/>
          <a:lstStyle/>
          <a:p>
            <a:fld id="{838BF723-B26A-4A64-AD22-6012824F6E96}" type="datetimeFigureOut">
              <a:rPr lang="en-US" smtClean="0"/>
              <a:t>5/23/2024</a:t>
            </a:fld>
            <a:endParaRPr lang="en-US"/>
          </a:p>
        </p:txBody>
      </p:sp>
      <p:sp>
        <p:nvSpPr>
          <p:cNvPr id="5" name="Footer Placeholder 4">
            <a:extLst>
              <a:ext uri="{FF2B5EF4-FFF2-40B4-BE49-F238E27FC236}">
                <a16:creationId xmlns:a16="http://schemas.microsoft.com/office/drawing/2014/main" id="{20EE3565-A28A-7F68-7B6A-D42A19C0593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1DBD58A-9640-D457-6B4C-1B0E29EA97DE}"/>
              </a:ext>
            </a:extLst>
          </p:cNvPr>
          <p:cNvSpPr>
            <a:spLocks noGrp="1"/>
          </p:cNvSpPr>
          <p:nvPr>
            <p:ph type="sldNum" sz="quarter" idx="12"/>
          </p:nvPr>
        </p:nvSpPr>
        <p:spPr/>
        <p:txBody>
          <a:bodyPr/>
          <a:lstStyle/>
          <a:p>
            <a:fld id="{92B88440-DC7E-4CE2-AD4F-D6564411A47A}" type="slidenum">
              <a:rPr lang="en-US" smtClean="0"/>
              <a:t>‹#›</a:t>
            </a:fld>
            <a:endParaRPr lang="en-US"/>
          </a:p>
        </p:txBody>
      </p:sp>
    </p:spTree>
    <p:extLst>
      <p:ext uri="{BB962C8B-B14F-4D97-AF65-F5344CB8AC3E}">
        <p14:creationId xmlns:p14="http://schemas.microsoft.com/office/powerpoint/2010/main" val="216693310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BD881B-9FAE-C9A5-7B8D-3D67D816E217}"/>
              </a:ext>
            </a:extLst>
          </p:cNvPr>
          <p:cNvSpPr>
            <a:spLocks noGrp="1"/>
          </p:cNvSpPr>
          <p:nvPr>
            <p:ph type="title"/>
          </p:nvPr>
        </p:nvSpPr>
        <p:spPr>
          <a:xfrm>
            <a:off x="623888" y="1282304"/>
            <a:ext cx="7886700" cy="2139553"/>
          </a:xfrm>
        </p:spPr>
        <p:txBody>
          <a:bodyPr anchor="b"/>
          <a:lstStyle>
            <a:lvl1pPr>
              <a:defRPr sz="4500"/>
            </a:lvl1pPr>
          </a:lstStyle>
          <a:p>
            <a:r>
              <a:rPr lang="en-US"/>
              <a:t>Click to edit Master title style</a:t>
            </a:r>
          </a:p>
        </p:txBody>
      </p:sp>
      <p:sp>
        <p:nvSpPr>
          <p:cNvPr id="3" name="Text Placeholder 2">
            <a:extLst>
              <a:ext uri="{FF2B5EF4-FFF2-40B4-BE49-F238E27FC236}">
                <a16:creationId xmlns:a16="http://schemas.microsoft.com/office/drawing/2014/main" id="{7472581B-23A1-88A8-9858-8EA5D9FA74D0}"/>
              </a:ext>
            </a:extLst>
          </p:cNvPr>
          <p:cNvSpPr>
            <a:spLocks noGrp="1"/>
          </p:cNvSpPr>
          <p:nvPr>
            <p:ph type="body" idx="1"/>
          </p:nvPr>
        </p:nvSpPr>
        <p:spPr>
          <a:xfrm>
            <a:off x="623888" y="3442098"/>
            <a:ext cx="7886700" cy="1125140"/>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0A224823-C595-3C72-5F56-5932BE3399E5}"/>
              </a:ext>
            </a:extLst>
          </p:cNvPr>
          <p:cNvSpPr>
            <a:spLocks noGrp="1"/>
          </p:cNvSpPr>
          <p:nvPr>
            <p:ph type="dt" sz="half" idx="10"/>
          </p:nvPr>
        </p:nvSpPr>
        <p:spPr/>
        <p:txBody>
          <a:bodyPr/>
          <a:lstStyle/>
          <a:p>
            <a:fld id="{838BF723-B26A-4A64-AD22-6012824F6E96}" type="datetimeFigureOut">
              <a:rPr lang="en-US" smtClean="0"/>
              <a:t>5/23/2024</a:t>
            </a:fld>
            <a:endParaRPr lang="en-US"/>
          </a:p>
        </p:txBody>
      </p:sp>
      <p:sp>
        <p:nvSpPr>
          <p:cNvPr id="5" name="Footer Placeholder 4">
            <a:extLst>
              <a:ext uri="{FF2B5EF4-FFF2-40B4-BE49-F238E27FC236}">
                <a16:creationId xmlns:a16="http://schemas.microsoft.com/office/drawing/2014/main" id="{2CD451FF-6431-9772-ED41-0163777C193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B9CD750-44F7-2D53-C363-5723B31B6EEE}"/>
              </a:ext>
            </a:extLst>
          </p:cNvPr>
          <p:cNvSpPr>
            <a:spLocks noGrp="1"/>
          </p:cNvSpPr>
          <p:nvPr>
            <p:ph type="sldNum" sz="quarter" idx="12"/>
          </p:nvPr>
        </p:nvSpPr>
        <p:spPr/>
        <p:txBody>
          <a:bodyPr/>
          <a:lstStyle/>
          <a:p>
            <a:fld id="{92B88440-DC7E-4CE2-AD4F-D6564411A47A}" type="slidenum">
              <a:rPr lang="en-US" smtClean="0"/>
              <a:t>‹#›</a:t>
            </a:fld>
            <a:endParaRPr lang="en-US"/>
          </a:p>
        </p:txBody>
      </p:sp>
    </p:spTree>
    <p:extLst>
      <p:ext uri="{BB962C8B-B14F-4D97-AF65-F5344CB8AC3E}">
        <p14:creationId xmlns:p14="http://schemas.microsoft.com/office/powerpoint/2010/main" val="283118156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27764A-DDEC-5B33-C703-0AE24C05306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12EEA91-68C2-D67B-049D-832F3D6C5E02}"/>
              </a:ext>
            </a:extLst>
          </p:cNvPr>
          <p:cNvSpPr>
            <a:spLocks noGrp="1"/>
          </p:cNvSpPr>
          <p:nvPr>
            <p:ph sz="half" idx="1"/>
          </p:nvPr>
        </p:nvSpPr>
        <p:spPr>
          <a:xfrm>
            <a:off x="628650" y="1369219"/>
            <a:ext cx="3886200" cy="326350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F2BC69CC-7F37-45CA-48FC-7DB0A984035B}"/>
              </a:ext>
            </a:extLst>
          </p:cNvPr>
          <p:cNvSpPr>
            <a:spLocks noGrp="1"/>
          </p:cNvSpPr>
          <p:nvPr>
            <p:ph sz="half" idx="2"/>
          </p:nvPr>
        </p:nvSpPr>
        <p:spPr>
          <a:xfrm>
            <a:off x="4629150" y="1369219"/>
            <a:ext cx="3886200" cy="326350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B76061BD-4111-04DC-D08C-C029E36978DA}"/>
              </a:ext>
            </a:extLst>
          </p:cNvPr>
          <p:cNvSpPr>
            <a:spLocks noGrp="1"/>
          </p:cNvSpPr>
          <p:nvPr>
            <p:ph type="dt" sz="half" idx="10"/>
          </p:nvPr>
        </p:nvSpPr>
        <p:spPr/>
        <p:txBody>
          <a:bodyPr/>
          <a:lstStyle/>
          <a:p>
            <a:fld id="{838BF723-B26A-4A64-AD22-6012824F6E96}" type="datetimeFigureOut">
              <a:rPr lang="en-US" smtClean="0"/>
              <a:t>5/23/2024</a:t>
            </a:fld>
            <a:endParaRPr lang="en-US"/>
          </a:p>
        </p:txBody>
      </p:sp>
      <p:sp>
        <p:nvSpPr>
          <p:cNvPr id="6" name="Footer Placeholder 5">
            <a:extLst>
              <a:ext uri="{FF2B5EF4-FFF2-40B4-BE49-F238E27FC236}">
                <a16:creationId xmlns:a16="http://schemas.microsoft.com/office/drawing/2014/main" id="{5DBE24F9-9DDF-C5E0-49B0-A48172E3938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78CD86D-26CE-44C5-09BF-0890C67E47F5}"/>
              </a:ext>
            </a:extLst>
          </p:cNvPr>
          <p:cNvSpPr>
            <a:spLocks noGrp="1"/>
          </p:cNvSpPr>
          <p:nvPr>
            <p:ph type="sldNum" sz="quarter" idx="12"/>
          </p:nvPr>
        </p:nvSpPr>
        <p:spPr/>
        <p:txBody>
          <a:bodyPr/>
          <a:lstStyle/>
          <a:p>
            <a:fld id="{92B88440-DC7E-4CE2-AD4F-D6564411A47A}" type="slidenum">
              <a:rPr lang="en-US" smtClean="0"/>
              <a:t>‹#›</a:t>
            </a:fld>
            <a:endParaRPr lang="en-US"/>
          </a:p>
        </p:txBody>
      </p:sp>
    </p:spTree>
    <p:extLst>
      <p:ext uri="{BB962C8B-B14F-4D97-AF65-F5344CB8AC3E}">
        <p14:creationId xmlns:p14="http://schemas.microsoft.com/office/powerpoint/2010/main" val="25152299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4EBD51-4E14-0784-E71B-211D27535918}"/>
              </a:ext>
            </a:extLst>
          </p:cNvPr>
          <p:cNvSpPr>
            <a:spLocks noGrp="1"/>
          </p:cNvSpPr>
          <p:nvPr>
            <p:ph type="title"/>
          </p:nvPr>
        </p:nvSpPr>
        <p:spPr>
          <a:xfrm>
            <a:off x="629841" y="273844"/>
            <a:ext cx="7886700" cy="994172"/>
          </a:xfrm>
        </p:spPr>
        <p:txBody>
          <a:bodyPr/>
          <a:lstStyle/>
          <a:p>
            <a:r>
              <a:rPr lang="en-US"/>
              <a:t>Click to edit Master title style</a:t>
            </a:r>
          </a:p>
        </p:txBody>
      </p:sp>
      <p:sp>
        <p:nvSpPr>
          <p:cNvPr id="3" name="Text Placeholder 2">
            <a:extLst>
              <a:ext uri="{FF2B5EF4-FFF2-40B4-BE49-F238E27FC236}">
                <a16:creationId xmlns:a16="http://schemas.microsoft.com/office/drawing/2014/main" id="{44E6EF68-3FF0-E6D0-147F-BC8A95E12336}"/>
              </a:ext>
            </a:extLst>
          </p:cNvPr>
          <p:cNvSpPr>
            <a:spLocks noGrp="1"/>
          </p:cNvSpPr>
          <p:nvPr>
            <p:ph type="body" idx="1"/>
          </p:nvPr>
        </p:nvSpPr>
        <p:spPr>
          <a:xfrm>
            <a:off x="629842" y="1260872"/>
            <a:ext cx="3868340"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a:extLst>
              <a:ext uri="{FF2B5EF4-FFF2-40B4-BE49-F238E27FC236}">
                <a16:creationId xmlns:a16="http://schemas.microsoft.com/office/drawing/2014/main" id="{3B5A94F6-1D12-765A-FEAD-BA9DDB404585}"/>
              </a:ext>
            </a:extLst>
          </p:cNvPr>
          <p:cNvSpPr>
            <a:spLocks noGrp="1"/>
          </p:cNvSpPr>
          <p:nvPr>
            <p:ph sz="half" idx="2"/>
          </p:nvPr>
        </p:nvSpPr>
        <p:spPr>
          <a:xfrm>
            <a:off x="629842" y="1878806"/>
            <a:ext cx="3868340" cy="276344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0821AAFD-1C33-A583-7218-9A6CF2F66BA8}"/>
              </a:ext>
            </a:extLst>
          </p:cNvPr>
          <p:cNvSpPr>
            <a:spLocks noGrp="1"/>
          </p:cNvSpPr>
          <p:nvPr>
            <p:ph type="body" sz="quarter" idx="3"/>
          </p:nvPr>
        </p:nvSpPr>
        <p:spPr>
          <a:xfrm>
            <a:off x="4629150" y="1260872"/>
            <a:ext cx="3887391"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a:extLst>
              <a:ext uri="{FF2B5EF4-FFF2-40B4-BE49-F238E27FC236}">
                <a16:creationId xmlns:a16="http://schemas.microsoft.com/office/drawing/2014/main" id="{478A94B1-3D04-12CC-E7F0-CF0747665EE9}"/>
              </a:ext>
            </a:extLst>
          </p:cNvPr>
          <p:cNvSpPr>
            <a:spLocks noGrp="1"/>
          </p:cNvSpPr>
          <p:nvPr>
            <p:ph sz="quarter" idx="4"/>
          </p:nvPr>
        </p:nvSpPr>
        <p:spPr>
          <a:xfrm>
            <a:off x="4629150" y="1878806"/>
            <a:ext cx="3887391" cy="276344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11AAC4CF-17DA-A975-6DE1-CA216808DA81}"/>
              </a:ext>
            </a:extLst>
          </p:cNvPr>
          <p:cNvSpPr>
            <a:spLocks noGrp="1"/>
          </p:cNvSpPr>
          <p:nvPr>
            <p:ph type="dt" sz="half" idx="10"/>
          </p:nvPr>
        </p:nvSpPr>
        <p:spPr/>
        <p:txBody>
          <a:bodyPr/>
          <a:lstStyle/>
          <a:p>
            <a:fld id="{838BF723-B26A-4A64-AD22-6012824F6E96}" type="datetimeFigureOut">
              <a:rPr lang="en-US" smtClean="0"/>
              <a:t>5/23/2024</a:t>
            </a:fld>
            <a:endParaRPr lang="en-US"/>
          </a:p>
        </p:txBody>
      </p:sp>
      <p:sp>
        <p:nvSpPr>
          <p:cNvPr id="8" name="Footer Placeholder 7">
            <a:extLst>
              <a:ext uri="{FF2B5EF4-FFF2-40B4-BE49-F238E27FC236}">
                <a16:creationId xmlns:a16="http://schemas.microsoft.com/office/drawing/2014/main" id="{C29E9E28-D013-D6DA-9325-E9F390B8E139}"/>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C9A25363-5A2D-A58C-5FC6-CA84D5C9794E}"/>
              </a:ext>
            </a:extLst>
          </p:cNvPr>
          <p:cNvSpPr>
            <a:spLocks noGrp="1"/>
          </p:cNvSpPr>
          <p:nvPr>
            <p:ph type="sldNum" sz="quarter" idx="12"/>
          </p:nvPr>
        </p:nvSpPr>
        <p:spPr/>
        <p:txBody>
          <a:bodyPr/>
          <a:lstStyle/>
          <a:p>
            <a:fld id="{92B88440-DC7E-4CE2-AD4F-D6564411A47A}" type="slidenum">
              <a:rPr lang="en-US" smtClean="0"/>
              <a:t>‹#›</a:t>
            </a:fld>
            <a:endParaRPr lang="en-US"/>
          </a:p>
        </p:txBody>
      </p:sp>
    </p:spTree>
    <p:extLst>
      <p:ext uri="{BB962C8B-B14F-4D97-AF65-F5344CB8AC3E}">
        <p14:creationId xmlns:p14="http://schemas.microsoft.com/office/powerpoint/2010/main" val="335382020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772CB3-557F-7125-D496-7EA0277AB1A6}"/>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53047546-18B1-7E38-0878-81AA31218518}"/>
              </a:ext>
            </a:extLst>
          </p:cNvPr>
          <p:cNvSpPr>
            <a:spLocks noGrp="1"/>
          </p:cNvSpPr>
          <p:nvPr>
            <p:ph type="dt" sz="half" idx="10"/>
          </p:nvPr>
        </p:nvSpPr>
        <p:spPr/>
        <p:txBody>
          <a:bodyPr/>
          <a:lstStyle/>
          <a:p>
            <a:fld id="{838BF723-B26A-4A64-AD22-6012824F6E96}" type="datetimeFigureOut">
              <a:rPr lang="en-US" smtClean="0"/>
              <a:t>5/23/2024</a:t>
            </a:fld>
            <a:endParaRPr lang="en-US"/>
          </a:p>
        </p:txBody>
      </p:sp>
      <p:sp>
        <p:nvSpPr>
          <p:cNvPr id="4" name="Footer Placeholder 3">
            <a:extLst>
              <a:ext uri="{FF2B5EF4-FFF2-40B4-BE49-F238E27FC236}">
                <a16:creationId xmlns:a16="http://schemas.microsoft.com/office/drawing/2014/main" id="{76F81F54-CE11-978C-3E09-68E36A542227}"/>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4446EE18-D2D0-2A92-ACB5-EF9A1A052E55}"/>
              </a:ext>
            </a:extLst>
          </p:cNvPr>
          <p:cNvSpPr>
            <a:spLocks noGrp="1"/>
          </p:cNvSpPr>
          <p:nvPr>
            <p:ph type="sldNum" sz="quarter" idx="12"/>
          </p:nvPr>
        </p:nvSpPr>
        <p:spPr/>
        <p:txBody>
          <a:bodyPr/>
          <a:lstStyle/>
          <a:p>
            <a:fld id="{92B88440-DC7E-4CE2-AD4F-D6564411A47A}" type="slidenum">
              <a:rPr lang="en-US" smtClean="0"/>
              <a:t>‹#›</a:t>
            </a:fld>
            <a:endParaRPr lang="en-US"/>
          </a:p>
        </p:txBody>
      </p:sp>
    </p:spTree>
    <p:extLst>
      <p:ext uri="{BB962C8B-B14F-4D97-AF65-F5344CB8AC3E}">
        <p14:creationId xmlns:p14="http://schemas.microsoft.com/office/powerpoint/2010/main" val="291375592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F2D087F-D05D-3D2E-4429-23D3EC1B4BDD}"/>
              </a:ext>
            </a:extLst>
          </p:cNvPr>
          <p:cNvSpPr>
            <a:spLocks noGrp="1"/>
          </p:cNvSpPr>
          <p:nvPr>
            <p:ph type="dt" sz="half" idx="10"/>
          </p:nvPr>
        </p:nvSpPr>
        <p:spPr/>
        <p:txBody>
          <a:bodyPr/>
          <a:lstStyle/>
          <a:p>
            <a:fld id="{838BF723-B26A-4A64-AD22-6012824F6E96}" type="datetimeFigureOut">
              <a:rPr lang="en-US" smtClean="0"/>
              <a:t>5/23/2024</a:t>
            </a:fld>
            <a:endParaRPr lang="en-US"/>
          </a:p>
        </p:txBody>
      </p:sp>
      <p:sp>
        <p:nvSpPr>
          <p:cNvPr id="3" name="Footer Placeholder 2">
            <a:extLst>
              <a:ext uri="{FF2B5EF4-FFF2-40B4-BE49-F238E27FC236}">
                <a16:creationId xmlns:a16="http://schemas.microsoft.com/office/drawing/2014/main" id="{30CEB550-7DCE-5FDE-1D57-904122FFC27B}"/>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A4730A97-E2CE-3C16-4DBC-E03303145822}"/>
              </a:ext>
            </a:extLst>
          </p:cNvPr>
          <p:cNvSpPr>
            <a:spLocks noGrp="1"/>
          </p:cNvSpPr>
          <p:nvPr>
            <p:ph type="sldNum" sz="quarter" idx="12"/>
          </p:nvPr>
        </p:nvSpPr>
        <p:spPr/>
        <p:txBody>
          <a:bodyPr/>
          <a:lstStyle/>
          <a:p>
            <a:fld id="{92B88440-DC7E-4CE2-AD4F-D6564411A47A}" type="slidenum">
              <a:rPr lang="en-US" smtClean="0"/>
              <a:t>‹#›</a:t>
            </a:fld>
            <a:endParaRPr lang="en-US"/>
          </a:p>
        </p:txBody>
      </p:sp>
    </p:spTree>
    <p:extLst>
      <p:ext uri="{BB962C8B-B14F-4D97-AF65-F5344CB8AC3E}">
        <p14:creationId xmlns:p14="http://schemas.microsoft.com/office/powerpoint/2010/main" val="99401217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982B52B-DCDE-4983-B5D3-DF54925EAC33}" type="datetimeFigureOut">
              <a:rPr lang="en-US" smtClean="0"/>
              <a:t>5/23/2024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D4EF13F-717B-4AC4-AD64-8D07ED890D27}" type="slidenum">
              <a:rPr lang="en-US" smtClean="0"/>
              <a:t>‹#›</a:t>
            </a:fld>
            <a:endParaRPr lang="en-US"/>
          </a:p>
        </p:txBody>
      </p:sp>
    </p:spTree>
    <p:extLst>
      <p:ext uri="{BB962C8B-B14F-4D97-AF65-F5344CB8AC3E}">
        <p14:creationId xmlns:p14="http://schemas.microsoft.com/office/powerpoint/2010/main" val="258717461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718C68-3C98-7E85-6952-13ED4C5EF348}"/>
              </a:ext>
            </a:extLst>
          </p:cNvPr>
          <p:cNvSpPr>
            <a:spLocks noGrp="1"/>
          </p:cNvSpPr>
          <p:nvPr>
            <p:ph type="title"/>
          </p:nvPr>
        </p:nvSpPr>
        <p:spPr>
          <a:xfrm>
            <a:off x="629841" y="342900"/>
            <a:ext cx="2949178" cy="1200150"/>
          </a:xfrm>
        </p:spPr>
        <p:txBody>
          <a:bodyPr anchor="b"/>
          <a:lstStyle>
            <a:lvl1pPr>
              <a:defRPr sz="2400"/>
            </a:lvl1pPr>
          </a:lstStyle>
          <a:p>
            <a:r>
              <a:rPr lang="en-US"/>
              <a:t>Click to edit Master title style</a:t>
            </a:r>
          </a:p>
        </p:txBody>
      </p:sp>
      <p:sp>
        <p:nvSpPr>
          <p:cNvPr id="3" name="Content Placeholder 2">
            <a:extLst>
              <a:ext uri="{FF2B5EF4-FFF2-40B4-BE49-F238E27FC236}">
                <a16:creationId xmlns:a16="http://schemas.microsoft.com/office/drawing/2014/main" id="{FF5F2A96-9D90-757F-B572-F28973763F78}"/>
              </a:ext>
            </a:extLst>
          </p:cNvPr>
          <p:cNvSpPr>
            <a:spLocks noGrp="1"/>
          </p:cNvSpPr>
          <p:nvPr>
            <p:ph idx="1"/>
          </p:nvPr>
        </p:nvSpPr>
        <p:spPr>
          <a:xfrm>
            <a:off x="3887391" y="740569"/>
            <a:ext cx="4629150" cy="3655219"/>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79DDC5A3-F2BD-39FF-0ED5-7976376F1AA6}"/>
              </a:ext>
            </a:extLst>
          </p:cNvPr>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id="{7C06894F-7660-2F38-4189-A56139CD8CA9}"/>
              </a:ext>
            </a:extLst>
          </p:cNvPr>
          <p:cNvSpPr>
            <a:spLocks noGrp="1"/>
          </p:cNvSpPr>
          <p:nvPr>
            <p:ph type="dt" sz="half" idx="10"/>
          </p:nvPr>
        </p:nvSpPr>
        <p:spPr/>
        <p:txBody>
          <a:bodyPr/>
          <a:lstStyle/>
          <a:p>
            <a:fld id="{838BF723-B26A-4A64-AD22-6012824F6E96}" type="datetimeFigureOut">
              <a:rPr lang="en-US" smtClean="0"/>
              <a:t>5/23/2024</a:t>
            </a:fld>
            <a:endParaRPr lang="en-US"/>
          </a:p>
        </p:txBody>
      </p:sp>
      <p:sp>
        <p:nvSpPr>
          <p:cNvPr id="6" name="Footer Placeholder 5">
            <a:extLst>
              <a:ext uri="{FF2B5EF4-FFF2-40B4-BE49-F238E27FC236}">
                <a16:creationId xmlns:a16="http://schemas.microsoft.com/office/drawing/2014/main" id="{6EE221A7-5925-8342-34CF-8F0C5BC6798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0BC2F12-1B88-84CB-ECC3-0FCA73FCAF4C}"/>
              </a:ext>
            </a:extLst>
          </p:cNvPr>
          <p:cNvSpPr>
            <a:spLocks noGrp="1"/>
          </p:cNvSpPr>
          <p:nvPr>
            <p:ph type="sldNum" sz="quarter" idx="12"/>
          </p:nvPr>
        </p:nvSpPr>
        <p:spPr/>
        <p:txBody>
          <a:bodyPr/>
          <a:lstStyle/>
          <a:p>
            <a:fld id="{92B88440-DC7E-4CE2-AD4F-D6564411A47A}" type="slidenum">
              <a:rPr lang="en-US" smtClean="0"/>
              <a:t>‹#›</a:t>
            </a:fld>
            <a:endParaRPr lang="en-US"/>
          </a:p>
        </p:txBody>
      </p:sp>
    </p:spTree>
    <p:extLst>
      <p:ext uri="{BB962C8B-B14F-4D97-AF65-F5344CB8AC3E}">
        <p14:creationId xmlns:p14="http://schemas.microsoft.com/office/powerpoint/2010/main" val="365259700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BE72B5-2E9E-A7A6-CAE0-576590E5FF78}"/>
              </a:ext>
            </a:extLst>
          </p:cNvPr>
          <p:cNvSpPr>
            <a:spLocks noGrp="1"/>
          </p:cNvSpPr>
          <p:nvPr>
            <p:ph type="title"/>
          </p:nvPr>
        </p:nvSpPr>
        <p:spPr>
          <a:xfrm>
            <a:off x="629841" y="342900"/>
            <a:ext cx="2949178" cy="1200150"/>
          </a:xfrm>
        </p:spPr>
        <p:txBody>
          <a:bodyPr anchor="b"/>
          <a:lstStyle>
            <a:lvl1pPr>
              <a:defRPr sz="2400"/>
            </a:lvl1pPr>
          </a:lstStyle>
          <a:p>
            <a:r>
              <a:rPr lang="en-US"/>
              <a:t>Click to edit Master title style</a:t>
            </a:r>
          </a:p>
        </p:txBody>
      </p:sp>
      <p:sp>
        <p:nvSpPr>
          <p:cNvPr id="3" name="Picture Placeholder 2">
            <a:extLst>
              <a:ext uri="{FF2B5EF4-FFF2-40B4-BE49-F238E27FC236}">
                <a16:creationId xmlns:a16="http://schemas.microsoft.com/office/drawing/2014/main" id="{09575BF0-CC50-3CD5-3FD7-DBCA7734D602}"/>
              </a:ext>
            </a:extLst>
          </p:cNvPr>
          <p:cNvSpPr>
            <a:spLocks noGrp="1"/>
          </p:cNvSpPr>
          <p:nvPr>
            <p:ph type="pic" idx="1"/>
          </p:nvPr>
        </p:nvSpPr>
        <p:spPr>
          <a:xfrm>
            <a:off x="3887391" y="740569"/>
            <a:ext cx="4629150" cy="3655219"/>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a:extLst>
              <a:ext uri="{FF2B5EF4-FFF2-40B4-BE49-F238E27FC236}">
                <a16:creationId xmlns:a16="http://schemas.microsoft.com/office/drawing/2014/main" id="{F7D3985B-1384-2160-AAD8-82F90FF7E010}"/>
              </a:ext>
            </a:extLst>
          </p:cNvPr>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id="{998D6C5D-25D0-EDCF-DEF8-067DBFB55CCD}"/>
              </a:ext>
            </a:extLst>
          </p:cNvPr>
          <p:cNvSpPr>
            <a:spLocks noGrp="1"/>
          </p:cNvSpPr>
          <p:nvPr>
            <p:ph type="dt" sz="half" idx="10"/>
          </p:nvPr>
        </p:nvSpPr>
        <p:spPr/>
        <p:txBody>
          <a:bodyPr/>
          <a:lstStyle/>
          <a:p>
            <a:fld id="{838BF723-B26A-4A64-AD22-6012824F6E96}" type="datetimeFigureOut">
              <a:rPr lang="en-US" smtClean="0"/>
              <a:t>5/23/2024</a:t>
            </a:fld>
            <a:endParaRPr lang="en-US"/>
          </a:p>
        </p:txBody>
      </p:sp>
      <p:sp>
        <p:nvSpPr>
          <p:cNvPr id="6" name="Footer Placeholder 5">
            <a:extLst>
              <a:ext uri="{FF2B5EF4-FFF2-40B4-BE49-F238E27FC236}">
                <a16:creationId xmlns:a16="http://schemas.microsoft.com/office/drawing/2014/main" id="{96227CBF-61F3-BB1D-9F6F-A3835EA8A29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B8946DF-F390-6932-687B-EE0E43314169}"/>
              </a:ext>
            </a:extLst>
          </p:cNvPr>
          <p:cNvSpPr>
            <a:spLocks noGrp="1"/>
          </p:cNvSpPr>
          <p:nvPr>
            <p:ph type="sldNum" sz="quarter" idx="12"/>
          </p:nvPr>
        </p:nvSpPr>
        <p:spPr/>
        <p:txBody>
          <a:bodyPr/>
          <a:lstStyle/>
          <a:p>
            <a:fld id="{92B88440-DC7E-4CE2-AD4F-D6564411A47A}" type="slidenum">
              <a:rPr lang="en-US" smtClean="0"/>
              <a:t>‹#›</a:t>
            </a:fld>
            <a:endParaRPr lang="en-US"/>
          </a:p>
        </p:txBody>
      </p:sp>
    </p:spTree>
    <p:extLst>
      <p:ext uri="{BB962C8B-B14F-4D97-AF65-F5344CB8AC3E}">
        <p14:creationId xmlns:p14="http://schemas.microsoft.com/office/powerpoint/2010/main" val="236092581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7E5008-7C86-7E51-C1BE-7DF5950C150F}"/>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B149B934-4F66-A25F-C0A8-3CA848FBD76C}"/>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C1A1645-BBDC-3E91-16F2-6E8D2BDDA4E0}"/>
              </a:ext>
            </a:extLst>
          </p:cNvPr>
          <p:cNvSpPr>
            <a:spLocks noGrp="1"/>
          </p:cNvSpPr>
          <p:nvPr>
            <p:ph type="dt" sz="half" idx="10"/>
          </p:nvPr>
        </p:nvSpPr>
        <p:spPr/>
        <p:txBody>
          <a:bodyPr/>
          <a:lstStyle/>
          <a:p>
            <a:fld id="{838BF723-B26A-4A64-AD22-6012824F6E96}" type="datetimeFigureOut">
              <a:rPr lang="en-US" smtClean="0"/>
              <a:t>5/23/2024</a:t>
            </a:fld>
            <a:endParaRPr lang="en-US"/>
          </a:p>
        </p:txBody>
      </p:sp>
      <p:sp>
        <p:nvSpPr>
          <p:cNvPr id="5" name="Footer Placeholder 4">
            <a:extLst>
              <a:ext uri="{FF2B5EF4-FFF2-40B4-BE49-F238E27FC236}">
                <a16:creationId xmlns:a16="http://schemas.microsoft.com/office/drawing/2014/main" id="{556640FA-634C-6066-1CA8-9E28740E87B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FDB60E4-1E39-D5D3-AE1D-1136E54680CC}"/>
              </a:ext>
            </a:extLst>
          </p:cNvPr>
          <p:cNvSpPr>
            <a:spLocks noGrp="1"/>
          </p:cNvSpPr>
          <p:nvPr>
            <p:ph type="sldNum" sz="quarter" idx="12"/>
          </p:nvPr>
        </p:nvSpPr>
        <p:spPr/>
        <p:txBody>
          <a:bodyPr/>
          <a:lstStyle/>
          <a:p>
            <a:fld id="{92B88440-DC7E-4CE2-AD4F-D6564411A47A}" type="slidenum">
              <a:rPr lang="en-US" smtClean="0"/>
              <a:t>‹#›</a:t>
            </a:fld>
            <a:endParaRPr lang="en-US"/>
          </a:p>
        </p:txBody>
      </p:sp>
    </p:spTree>
    <p:extLst>
      <p:ext uri="{BB962C8B-B14F-4D97-AF65-F5344CB8AC3E}">
        <p14:creationId xmlns:p14="http://schemas.microsoft.com/office/powerpoint/2010/main" val="424726520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3E3F6AE6-1C2A-D6EB-901A-7E77825BE603}"/>
              </a:ext>
            </a:extLst>
          </p:cNvPr>
          <p:cNvSpPr>
            <a:spLocks noGrp="1"/>
          </p:cNvSpPr>
          <p:nvPr>
            <p:ph type="title" orient="vert"/>
          </p:nvPr>
        </p:nvSpPr>
        <p:spPr>
          <a:xfrm>
            <a:off x="6543675" y="273844"/>
            <a:ext cx="1971675" cy="4358879"/>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07E5BDC7-113A-7929-7C88-3C269418D8DB}"/>
              </a:ext>
            </a:extLst>
          </p:cNvPr>
          <p:cNvSpPr>
            <a:spLocks noGrp="1"/>
          </p:cNvSpPr>
          <p:nvPr>
            <p:ph type="body" orient="vert" idx="1"/>
          </p:nvPr>
        </p:nvSpPr>
        <p:spPr>
          <a:xfrm>
            <a:off x="628650" y="273844"/>
            <a:ext cx="5800725" cy="435887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77362C7-84CF-43A0-C0CD-208CB19BD45F}"/>
              </a:ext>
            </a:extLst>
          </p:cNvPr>
          <p:cNvSpPr>
            <a:spLocks noGrp="1"/>
          </p:cNvSpPr>
          <p:nvPr>
            <p:ph type="dt" sz="half" idx="10"/>
          </p:nvPr>
        </p:nvSpPr>
        <p:spPr/>
        <p:txBody>
          <a:bodyPr/>
          <a:lstStyle/>
          <a:p>
            <a:fld id="{838BF723-B26A-4A64-AD22-6012824F6E96}" type="datetimeFigureOut">
              <a:rPr lang="en-US" smtClean="0"/>
              <a:t>5/23/2024</a:t>
            </a:fld>
            <a:endParaRPr lang="en-US"/>
          </a:p>
        </p:txBody>
      </p:sp>
      <p:sp>
        <p:nvSpPr>
          <p:cNvPr id="5" name="Footer Placeholder 4">
            <a:extLst>
              <a:ext uri="{FF2B5EF4-FFF2-40B4-BE49-F238E27FC236}">
                <a16:creationId xmlns:a16="http://schemas.microsoft.com/office/drawing/2014/main" id="{BA53FFE0-BFBD-FE46-355B-D68E61B8C76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5A90ADA-2D66-028A-7EF9-4EB6AA5F01C5}"/>
              </a:ext>
            </a:extLst>
          </p:cNvPr>
          <p:cNvSpPr>
            <a:spLocks noGrp="1"/>
          </p:cNvSpPr>
          <p:nvPr>
            <p:ph type="sldNum" sz="quarter" idx="12"/>
          </p:nvPr>
        </p:nvSpPr>
        <p:spPr/>
        <p:txBody>
          <a:bodyPr/>
          <a:lstStyle/>
          <a:p>
            <a:fld id="{92B88440-DC7E-4CE2-AD4F-D6564411A47A}" type="slidenum">
              <a:rPr lang="en-US" smtClean="0"/>
              <a:t>‹#›</a:t>
            </a:fld>
            <a:endParaRPr lang="en-US"/>
          </a:p>
        </p:txBody>
      </p:sp>
    </p:spTree>
    <p:extLst>
      <p:ext uri="{BB962C8B-B14F-4D97-AF65-F5344CB8AC3E}">
        <p14:creationId xmlns:p14="http://schemas.microsoft.com/office/powerpoint/2010/main" val="388580935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Eastern WA Presentation Title Slide">
    <p:spTree>
      <p:nvGrpSpPr>
        <p:cNvPr id="1" name=""/>
        <p:cNvGrpSpPr/>
        <p:nvPr/>
      </p:nvGrpSpPr>
      <p:grpSpPr>
        <a:xfrm>
          <a:off x="0" y="0"/>
          <a:ext cx="0" cy="0"/>
          <a:chOff x="0" y="0"/>
          <a:chExt cx="0" cy="0"/>
        </a:xfrm>
      </p:grpSpPr>
      <p:sp>
        <p:nvSpPr>
          <p:cNvPr id="7" name="Text Placeholder 9"/>
          <p:cNvSpPr>
            <a:spLocks noGrp="1"/>
          </p:cNvSpPr>
          <p:nvPr>
            <p:ph type="body" sz="quarter" idx="11" hasCustomPrompt="1"/>
          </p:nvPr>
        </p:nvSpPr>
        <p:spPr>
          <a:xfrm>
            <a:off x="3325092" y="4399229"/>
            <a:ext cx="4862633" cy="354264"/>
          </a:xfrm>
        </p:spPr>
        <p:txBody>
          <a:bodyPr>
            <a:normAutofit/>
          </a:bodyPr>
          <a:lstStyle>
            <a:lvl1pPr marL="0" indent="0">
              <a:lnSpc>
                <a:spcPct val="100000"/>
              </a:lnSpc>
              <a:spcBef>
                <a:spcPts val="0"/>
              </a:spcBef>
              <a:buNone/>
              <a:defRPr sz="1500" cap="none" baseline="0">
                <a:solidFill>
                  <a:schemeClr val="tx1"/>
                </a:solidFill>
              </a:defRPr>
            </a:lvl1pPr>
          </a:lstStyle>
          <a:p>
            <a:pPr lvl="0"/>
            <a:r>
              <a:rPr lang="en-US" dirty="0"/>
              <a:t>Office/Program</a:t>
            </a:r>
          </a:p>
        </p:txBody>
      </p:sp>
      <p:sp>
        <p:nvSpPr>
          <p:cNvPr id="8" name="Title 3"/>
          <p:cNvSpPr>
            <a:spLocks noGrp="1"/>
          </p:cNvSpPr>
          <p:nvPr>
            <p:ph type="title" hasCustomPrompt="1"/>
          </p:nvPr>
        </p:nvSpPr>
        <p:spPr>
          <a:xfrm>
            <a:off x="3325092" y="4086034"/>
            <a:ext cx="4862633" cy="313196"/>
          </a:xfrm>
        </p:spPr>
        <p:txBody>
          <a:bodyPr>
            <a:noAutofit/>
          </a:bodyPr>
          <a:lstStyle>
            <a:lvl1pPr>
              <a:defRPr sz="2250" cap="all" baseline="0"/>
            </a:lvl1pPr>
          </a:lstStyle>
          <a:p>
            <a:pPr lvl="0"/>
            <a:r>
              <a:rPr lang="en-US" dirty="0"/>
              <a:t>PRESENTATION TITLE</a:t>
            </a:r>
          </a:p>
        </p:txBody>
      </p: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1451919" y="4125082"/>
            <a:ext cx="1497048" cy="440354"/>
          </a:xfrm>
          <a:prstGeom prst="rect">
            <a:avLst/>
          </a:prstGeom>
        </p:spPr>
      </p:pic>
      <p:pic>
        <p:nvPicPr>
          <p:cNvPr id="11" name="Picture 10" descr="Aerial view of the Palouse in Northeast Washington"/>
          <p:cNvPicPr>
            <a:picLocks noChangeAspect="1"/>
          </p:cNvPicPr>
          <p:nvPr userDrawn="1"/>
        </p:nvPicPr>
        <p:blipFill rotWithShape="1">
          <a:blip r:embed="rId3">
            <a:extLst>
              <a:ext uri="{28A0092B-C50C-407E-A947-70E740481C1C}">
                <a14:useLocalDpi xmlns:a14="http://schemas.microsoft.com/office/drawing/2010/main" val="0"/>
              </a:ext>
            </a:extLst>
          </a:blip>
          <a:srcRect b="25613"/>
          <a:stretch/>
        </p:blipFill>
        <p:spPr>
          <a:xfrm>
            <a:off x="-1" y="0"/>
            <a:ext cx="9144001" cy="3429000"/>
          </a:xfrm>
          <a:prstGeom prst="rect">
            <a:avLst/>
          </a:prstGeom>
        </p:spPr>
      </p:pic>
    </p:spTree>
    <p:extLst>
      <p:ext uri="{BB962C8B-B14F-4D97-AF65-F5344CB8AC3E}">
        <p14:creationId xmlns:p14="http://schemas.microsoft.com/office/powerpoint/2010/main" val="153372098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Section Divider Slide">
    <p:spTree>
      <p:nvGrpSpPr>
        <p:cNvPr id="1" name=""/>
        <p:cNvGrpSpPr/>
        <p:nvPr/>
      </p:nvGrpSpPr>
      <p:grpSpPr>
        <a:xfrm>
          <a:off x="0" y="0"/>
          <a:ext cx="0" cy="0"/>
          <a:chOff x="0" y="0"/>
          <a:chExt cx="0" cy="0"/>
        </a:xfrm>
      </p:grpSpPr>
      <p:cxnSp>
        <p:nvCxnSpPr>
          <p:cNvPr id="7" name="Straight Connector 6"/>
          <p:cNvCxnSpPr/>
          <p:nvPr userDrawn="1"/>
        </p:nvCxnSpPr>
        <p:spPr>
          <a:xfrm flipV="1">
            <a:off x="4324139" y="2111381"/>
            <a:ext cx="499998" cy="1027"/>
          </a:xfrm>
          <a:prstGeom prst="line">
            <a:avLst/>
          </a:prstGeom>
          <a:ln w="50800">
            <a:solidFill>
              <a:srgbClr val="2699BB"/>
            </a:solidFill>
          </a:ln>
          <a:effectLst/>
        </p:spPr>
        <p:style>
          <a:lnRef idx="1">
            <a:schemeClr val="accent1"/>
          </a:lnRef>
          <a:fillRef idx="0">
            <a:schemeClr val="accent1"/>
          </a:fillRef>
          <a:effectRef idx="0">
            <a:schemeClr val="accent1"/>
          </a:effectRef>
          <a:fontRef idx="minor">
            <a:schemeClr val="tx1"/>
          </a:fontRef>
        </p:style>
      </p:cxnSp>
      <p:sp>
        <p:nvSpPr>
          <p:cNvPr id="6" name="Text Placeholder 9"/>
          <p:cNvSpPr>
            <a:spLocks noGrp="1"/>
          </p:cNvSpPr>
          <p:nvPr>
            <p:ph type="body" sz="quarter" idx="12" hasCustomPrompt="1"/>
          </p:nvPr>
        </p:nvSpPr>
        <p:spPr>
          <a:xfrm>
            <a:off x="-1" y="2422485"/>
            <a:ext cx="9135687" cy="833438"/>
          </a:xfrm>
        </p:spPr>
        <p:txBody>
          <a:bodyPr>
            <a:normAutofit/>
          </a:bodyPr>
          <a:lstStyle>
            <a:lvl1pPr marL="0" indent="0" algn="ctr">
              <a:lnSpc>
                <a:spcPct val="100000"/>
              </a:lnSpc>
              <a:spcBef>
                <a:spcPts val="0"/>
              </a:spcBef>
              <a:buNone/>
              <a:defRPr sz="2250" cap="all" baseline="0">
                <a:solidFill>
                  <a:schemeClr val="tx1"/>
                </a:solidFill>
              </a:defRPr>
            </a:lvl1pPr>
          </a:lstStyle>
          <a:p>
            <a:pPr lvl="0"/>
            <a:r>
              <a:rPr lang="en-US" dirty="0"/>
              <a:t>Chapter title</a:t>
            </a:r>
          </a:p>
        </p:txBody>
      </p:sp>
      <p:sp>
        <p:nvSpPr>
          <p:cNvPr id="8" name="Title 1"/>
          <p:cNvSpPr>
            <a:spLocks noGrp="1"/>
          </p:cNvSpPr>
          <p:nvPr>
            <p:ph type="title" hasCustomPrompt="1"/>
          </p:nvPr>
        </p:nvSpPr>
        <p:spPr>
          <a:xfrm>
            <a:off x="2139" y="1692331"/>
            <a:ext cx="9143999" cy="358892"/>
          </a:xfrm>
        </p:spPr>
        <p:txBody>
          <a:bodyPr>
            <a:normAutofit/>
          </a:bodyPr>
          <a:lstStyle>
            <a:lvl1pPr algn="ctr">
              <a:defRPr sz="2250"/>
            </a:lvl1pPr>
          </a:lstStyle>
          <a:p>
            <a:pPr lvl="0"/>
            <a:r>
              <a:rPr lang="en-US" dirty="0"/>
              <a:t>Section Divider</a:t>
            </a:r>
          </a:p>
        </p:txBody>
      </p:sp>
    </p:spTree>
    <p:extLst>
      <p:ext uri="{BB962C8B-B14F-4D97-AF65-F5344CB8AC3E}">
        <p14:creationId xmlns:p14="http://schemas.microsoft.com/office/powerpoint/2010/main" val="138353485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Title &amp; Content">
    <p:spTree>
      <p:nvGrpSpPr>
        <p:cNvPr id="1" name=""/>
        <p:cNvGrpSpPr/>
        <p:nvPr/>
      </p:nvGrpSpPr>
      <p:grpSpPr>
        <a:xfrm>
          <a:off x="0" y="0"/>
          <a:ext cx="0" cy="0"/>
          <a:chOff x="0" y="0"/>
          <a:chExt cx="0" cy="0"/>
        </a:xfrm>
      </p:grpSpPr>
      <p:cxnSp>
        <p:nvCxnSpPr>
          <p:cNvPr id="8" name="Straight Connector 7"/>
          <p:cNvCxnSpPr/>
          <p:nvPr userDrawn="1"/>
        </p:nvCxnSpPr>
        <p:spPr>
          <a:xfrm flipV="1">
            <a:off x="4322814" y="934763"/>
            <a:ext cx="499998" cy="1027"/>
          </a:xfrm>
          <a:prstGeom prst="line">
            <a:avLst/>
          </a:prstGeom>
          <a:ln w="50800">
            <a:solidFill>
              <a:srgbClr val="2699BB"/>
            </a:solidFill>
          </a:ln>
          <a:effectLst/>
        </p:spPr>
        <p:style>
          <a:lnRef idx="1">
            <a:schemeClr val="accent1"/>
          </a:lnRef>
          <a:fillRef idx="0">
            <a:schemeClr val="accent1"/>
          </a:fillRef>
          <a:effectRef idx="0">
            <a:schemeClr val="accent1"/>
          </a:effectRef>
          <a:fontRef idx="minor">
            <a:schemeClr val="tx1"/>
          </a:fontRef>
        </p:style>
      </p:cxnSp>
      <p:sp>
        <p:nvSpPr>
          <p:cNvPr id="12" name="Text Placeholder 10"/>
          <p:cNvSpPr>
            <a:spLocks noGrp="1"/>
          </p:cNvSpPr>
          <p:nvPr>
            <p:ph type="body" sz="quarter" idx="22" hasCustomPrompt="1"/>
          </p:nvPr>
        </p:nvSpPr>
        <p:spPr>
          <a:xfrm>
            <a:off x="808279" y="1204563"/>
            <a:ext cx="7553207" cy="3497125"/>
          </a:xfrm>
        </p:spPr>
        <p:txBody>
          <a:bodyPr>
            <a:noAutofit/>
          </a:bodyPr>
          <a:lstStyle>
            <a:lvl1pPr marL="0" indent="0">
              <a:buClr>
                <a:srgbClr val="57B6AF"/>
              </a:buClr>
              <a:buNone/>
              <a:defRPr sz="1650" baseline="0">
                <a:solidFill>
                  <a:schemeClr val="tx1"/>
                </a:solidFill>
                <a:latin typeface="+mn-lt"/>
              </a:defRPr>
            </a:lvl1pPr>
            <a:lvl2pPr>
              <a:buClr>
                <a:srgbClr val="57B6AF"/>
              </a:buClr>
              <a:defRPr sz="1500"/>
            </a:lvl2pPr>
            <a:lvl3pPr>
              <a:buClr>
                <a:srgbClr val="57B6AF"/>
              </a:buClr>
              <a:defRPr sz="1350"/>
            </a:lvl3pPr>
            <a:lvl4pPr>
              <a:buClr>
                <a:srgbClr val="57B6AF"/>
              </a:buClr>
              <a:defRPr sz="1350"/>
            </a:lvl4pPr>
          </a:lstStyle>
          <a:p>
            <a:pPr lvl="0"/>
            <a:r>
              <a:rPr lang="en-US" dirty="0"/>
              <a:t>Text…</a:t>
            </a:r>
          </a:p>
        </p:txBody>
      </p:sp>
      <p:sp>
        <p:nvSpPr>
          <p:cNvPr id="9" name="TextBox 8"/>
          <p:cNvSpPr txBox="1"/>
          <p:nvPr userDrawn="1"/>
        </p:nvSpPr>
        <p:spPr>
          <a:xfrm>
            <a:off x="0" y="4739081"/>
            <a:ext cx="9144000" cy="300082"/>
          </a:xfrm>
          <a:prstGeom prst="rect">
            <a:avLst/>
          </a:prstGeom>
          <a:noFill/>
        </p:spPr>
        <p:txBody>
          <a:bodyPr wrap="square" rtlCol="0">
            <a:spAutoFit/>
          </a:bodyPr>
          <a:lstStyle/>
          <a:p>
            <a:pPr algn="ctr"/>
            <a:r>
              <a:rPr lang="en-US" sz="1350" dirty="0">
                <a:solidFill>
                  <a:srgbClr val="2699BB"/>
                </a:solidFill>
                <a:latin typeface="Century Gothic" panose="020B0502020202020204" pitchFamily="34" charset="0"/>
              </a:rPr>
              <a:t>Washington</a:t>
            </a:r>
            <a:r>
              <a:rPr lang="en-US" sz="1350" baseline="0" dirty="0">
                <a:solidFill>
                  <a:srgbClr val="2699BB"/>
                </a:solidFill>
                <a:latin typeface="Century Gothic" panose="020B0502020202020204" pitchFamily="34" charset="0"/>
              </a:rPr>
              <a:t> State Department of Health </a:t>
            </a:r>
            <a:r>
              <a:rPr lang="en-US" sz="1350" dirty="0">
                <a:solidFill>
                  <a:schemeClr val="tx1"/>
                </a:solidFill>
                <a:latin typeface="Century Gothic" panose="020B0502020202020204" pitchFamily="34" charset="0"/>
              </a:rPr>
              <a:t>| </a:t>
            </a:r>
            <a:fld id="{647B4F43-D519-4C1F-A815-23EAD624CF95}" type="slidenum">
              <a:rPr lang="en-US" sz="1350" smtClean="0">
                <a:solidFill>
                  <a:schemeClr val="tx1"/>
                </a:solidFill>
                <a:latin typeface="Century Gothic" panose="020B0502020202020204" pitchFamily="34" charset="0"/>
              </a:rPr>
              <a:pPr/>
              <a:t>‹#›</a:t>
            </a:fld>
            <a:endParaRPr lang="en-US" sz="1350" dirty="0">
              <a:solidFill>
                <a:schemeClr val="tx1"/>
              </a:solidFill>
              <a:latin typeface="Century Gothic" panose="020B0502020202020204" pitchFamily="34" charset="0"/>
            </a:endParaRPr>
          </a:p>
        </p:txBody>
      </p:sp>
      <p:sp>
        <p:nvSpPr>
          <p:cNvPr id="11" name="Title 1"/>
          <p:cNvSpPr>
            <a:spLocks noGrp="1"/>
          </p:cNvSpPr>
          <p:nvPr>
            <p:ph type="title" hasCustomPrompt="1"/>
          </p:nvPr>
        </p:nvSpPr>
        <p:spPr>
          <a:xfrm>
            <a:off x="4157" y="505480"/>
            <a:ext cx="9135687" cy="361523"/>
          </a:xfrm>
        </p:spPr>
        <p:txBody>
          <a:bodyPr/>
          <a:lstStyle>
            <a:lvl1pPr algn="ctr">
              <a:defRPr sz="2250"/>
            </a:lvl1pPr>
          </a:lstStyle>
          <a:p>
            <a:r>
              <a:rPr lang="en-US" dirty="0"/>
              <a:t>Title</a:t>
            </a:r>
          </a:p>
        </p:txBody>
      </p:sp>
    </p:spTree>
    <p:extLst>
      <p:ext uri="{BB962C8B-B14F-4D97-AF65-F5344CB8AC3E}">
        <p14:creationId xmlns:p14="http://schemas.microsoft.com/office/powerpoint/2010/main" val="278367194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Blue Trapezoid with Red Bar">
    <p:spTree>
      <p:nvGrpSpPr>
        <p:cNvPr id="1" name=""/>
        <p:cNvGrpSpPr/>
        <p:nvPr/>
      </p:nvGrpSpPr>
      <p:grpSpPr>
        <a:xfrm>
          <a:off x="0" y="0"/>
          <a:ext cx="0" cy="0"/>
          <a:chOff x="0" y="0"/>
          <a:chExt cx="0" cy="0"/>
        </a:xfrm>
      </p:grpSpPr>
      <p:sp>
        <p:nvSpPr>
          <p:cNvPr id="2" name="Title 1"/>
          <p:cNvSpPr>
            <a:spLocks noGrp="1"/>
          </p:cNvSpPr>
          <p:nvPr>
            <p:ph type="title"/>
          </p:nvPr>
        </p:nvSpPr>
        <p:spPr>
          <a:xfrm>
            <a:off x="493776" y="1642184"/>
            <a:ext cx="5442966" cy="1909007"/>
          </a:xfrm>
          <a:prstGeom prst="rect">
            <a:avLst/>
          </a:prstGeom>
        </p:spPr>
        <p:txBody>
          <a:bodyPr lIns="0" tIns="0" rIns="0" bIns="0" anchor="ctr" anchorCtr="0"/>
          <a:lstStyle>
            <a:lvl1pPr>
              <a:lnSpc>
                <a:spcPct val="90000"/>
              </a:lnSpc>
              <a:defRPr sz="4950"/>
            </a:lvl1pPr>
          </a:lstStyle>
          <a:p>
            <a:r>
              <a:rPr lang="en-US"/>
              <a:t>Click to edit Master title style</a:t>
            </a:r>
          </a:p>
        </p:txBody>
      </p:sp>
      <p:sp>
        <p:nvSpPr>
          <p:cNvPr id="10" name="Slide Number Placeholder 5">
            <a:extLst>
              <a:ext uri="{FF2B5EF4-FFF2-40B4-BE49-F238E27FC236}">
                <a16:creationId xmlns:a16="http://schemas.microsoft.com/office/drawing/2014/main" id="{970B109D-99A2-9F12-D38D-E4E232F09C29}"/>
              </a:ext>
            </a:extLst>
          </p:cNvPr>
          <p:cNvSpPr>
            <a:spLocks noGrp="1"/>
          </p:cNvSpPr>
          <p:nvPr>
            <p:ph type="sldNum" sz="quarter" idx="4"/>
          </p:nvPr>
        </p:nvSpPr>
        <p:spPr>
          <a:xfrm>
            <a:off x="8630793" y="4915822"/>
            <a:ext cx="398907" cy="92333"/>
          </a:xfrm>
          <a:prstGeom prst="rect">
            <a:avLst/>
          </a:prstGeom>
        </p:spPr>
        <p:txBody>
          <a:bodyPr wrap="square" lIns="0" tIns="0" rIns="0" bIns="0">
            <a:spAutoFit/>
          </a:bodyPr>
          <a:lstStyle>
            <a:lvl1pPr algn="r">
              <a:defRPr sz="600" baseline="0">
                <a:solidFill>
                  <a:schemeClr val="bg1"/>
                </a:solidFill>
                <a:latin typeface="Poppins" pitchFamily="2" charset="77"/>
              </a:defRPr>
            </a:lvl1pPr>
          </a:lstStyle>
          <a:p>
            <a:fld id="{9091AC62-753B-3240-A76B-ED140B7F97AA}" type="slidenum">
              <a:rPr lang="en-US" smtClean="0"/>
              <a:pPr/>
              <a:t>‹#›</a:t>
            </a:fld>
            <a:endParaRPr lang="en-US"/>
          </a:p>
        </p:txBody>
      </p:sp>
      <p:sp>
        <p:nvSpPr>
          <p:cNvPr id="3" name="Text Placeholder 14">
            <a:extLst>
              <a:ext uri="{FF2B5EF4-FFF2-40B4-BE49-F238E27FC236}">
                <a16:creationId xmlns:a16="http://schemas.microsoft.com/office/drawing/2014/main" id="{007E5E71-70DE-D23F-0C01-801E25E36C7B}"/>
              </a:ext>
            </a:extLst>
          </p:cNvPr>
          <p:cNvSpPr>
            <a:spLocks noGrp="1"/>
          </p:cNvSpPr>
          <p:nvPr>
            <p:ph type="body" sz="quarter" idx="14" hasCustomPrompt="1"/>
          </p:nvPr>
        </p:nvSpPr>
        <p:spPr>
          <a:xfrm>
            <a:off x="5643398" y="4063806"/>
            <a:ext cx="3259532" cy="699387"/>
          </a:xfrm>
          <a:prstGeom prst="rect">
            <a:avLst/>
          </a:prstGeom>
        </p:spPr>
        <p:txBody>
          <a:bodyPr anchor="ctr" anchorCtr="0"/>
          <a:lstStyle>
            <a:lvl1pPr algn="r">
              <a:lnSpc>
                <a:spcPct val="95000"/>
              </a:lnSpc>
              <a:defRPr sz="2100"/>
            </a:lvl1pPr>
          </a:lstStyle>
          <a:p>
            <a:pPr lvl="0"/>
            <a:r>
              <a:rPr lang="en-US"/>
              <a:t>Month Day Year</a:t>
            </a:r>
          </a:p>
        </p:txBody>
      </p:sp>
    </p:spTree>
    <p:extLst>
      <p:ext uri="{BB962C8B-B14F-4D97-AF65-F5344CB8AC3E}">
        <p14:creationId xmlns:p14="http://schemas.microsoft.com/office/powerpoint/2010/main" val="81914231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Body Copy with Top Line">
    <p:spTree>
      <p:nvGrpSpPr>
        <p:cNvPr id="1" name=""/>
        <p:cNvGrpSpPr/>
        <p:nvPr/>
      </p:nvGrpSpPr>
      <p:grpSpPr>
        <a:xfrm>
          <a:off x="0" y="0"/>
          <a:ext cx="0" cy="0"/>
          <a:chOff x="0" y="0"/>
          <a:chExt cx="0" cy="0"/>
        </a:xfrm>
      </p:grpSpPr>
      <p:sp>
        <p:nvSpPr>
          <p:cNvPr id="22" name="Text Placeholder 21">
            <a:extLst>
              <a:ext uri="{FF2B5EF4-FFF2-40B4-BE49-F238E27FC236}">
                <a16:creationId xmlns:a16="http://schemas.microsoft.com/office/drawing/2014/main" id="{DF420521-B781-2F68-3C8C-87E367186293}"/>
              </a:ext>
            </a:extLst>
          </p:cNvPr>
          <p:cNvSpPr>
            <a:spLocks noGrp="1"/>
          </p:cNvSpPr>
          <p:nvPr>
            <p:ph type="body" sz="quarter" idx="16" hasCustomPrompt="1"/>
          </p:nvPr>
        </p:nvSpPr>
        <p:spPr>
          <a:xfrm>
            <a:off x="171449" y="685800"/>
            <a:ext cx="6240780" cy="486918"/>
          </a:xfrm>
          <a:prstGeom prst="rect">
            <a:avLst/>
          </a:prstGeom>
        </p:spPr>
        <p:txBody>
          <a:bodyPr/>
          <a:lstStyle>
            <a:lvl1pPr>
              <a:defRPr sz="2025">
                <a:solidFill>
                  <a:srgbClr val="2746F8"/>
                </a:solidFill>
              </a:defRPr>
            </a:lvl1pPr>
          </a:lstStyle>
          <a:p>
            <a:pPr lvl="0"/>
            <a:r>
              <a:rPr lang="en-US"/>
              <a:t>Content Title</a:t>
            </a:r>
          </a:p>
        </p:txBody>
      </p:sp>
      <p:sp>
        <p:nvSpPr>
          <p:cNvPr id="28" name="Text Placeholder 27">
            <a:extLst>
              <a:ext uri="{FF2B5EF4-FFF2-40B4-BE49-F238E27FC236}">
                <a16:creationId xmlns:a16="http://schemas.microsoft.com/office/drawing/2014/main" id="{4AF31043-D1A4-D169-5895-F5ACA6A64BC2}"/>
              </a:ext>
            </a:extLst>
          </p:cNvPr>
          <p:cNvSpPr>
            <a:spLocks noGrp="1"/>
          </p:cNvSpPr>
          <p:nvPr>
            <p:ph type="body" sz="quarter" idx="17" hasCustomPrompt="1"/>
          </p:nvPr>
        </p:nvSpPr>
        <p:spPr>
          <a:xfrm>
            <a:off x="171448" y="1558450"/>
            <a:ext cx="8572500" cy="487056"/>
          </a:xfrm>
          <a:prstGeom prst="rect">
            <a:avLst/>
          </a:prstGeom>
        </p:spPr>
        <p:txBody>
          <a:bodyPr lIns="91440" tIns="45720" rIns="91440" bIns="45720">
            <a:spAutoFit/>
          </a:bodyPr>
          <a:lstStyle>
            <a:lvl1pPr>
              <a:lnSpc>
                <a:spcPct val="95000"/>
              </a:lnSpc>
              <a:defRPr sz="900" b="0" baseline="0">
                <a:solidFill>
                  <a:schemeClr val="tx1"/>
                </a:solidFill>
                <a:latin typeface="Source Sans Pro" panose="020B0503030403020204" pitchFamily="34" charset="77"/>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r>
              <a:rPr lang="en-US" sz="675">
                <a:latin typeface="Source Sans Pro" panose="020B0503030403020204" pitchFamily="34" charset="0"/>
                <a:ea typeface="Source Sans Pro" panose="020B0503030403020204" pitchFamily="34" charset="0"/>
                <a:cs typeface="Poppins" pitchFamily="2" charset="77"/>
              </a:rPr>
              <a:t>Lorem ipsum dolor sit </a:t>
            </a:r>
            <a:r>
              <a:rPr lang="en-US" sz="675" err="1">
                <a:latin typeface="Source Sans Pro" panose="020B0503030403020204" pitchFamily="34" charset="0"/>
                <a:ea typeface="Source Sans Pro" panose="020B0503030403020204" pitchFamily="34" charset="0"/>
                <a:cs typeface="Poppins" pitchFamily="2" charset="77"/>
              </a:rPr>
              <a:t>amet</a:t>
            </a:r>
            <a:r>
              <a:rPr lang="en-US" sz="675">
                <a:latin typeface="Source Sans Pro" panose="020B0503030403020204" pitchFamily="34" charset="0"/>
                <a:ea typeface="Source Sans Pro" panose="020B0503030403020204" pitchFamily="34" charset="0"/>
                <a:cs typeface="Poppins" pitchFamily="2" charset="77"/>
              </a:rPr>
              <a:t>, </a:t>
            </a:r>
            <a:r>
              <a:rPr lang="en-US" sz="675" err="1">
                <a:latin typeface="Source Sans Pro" panose="020B0503030403020204" pitchFamily="34" charset="0"/>
                <a:ea typeface="Source Sans Pro" panose="020B0503030403020204" pitchFamily="34" charset="0"/>
                <a:cs typeface="Poppins" pitchFamily="2" charset="77"/>
              </a:rPr>
              <a:t>consectetur</a:t>
            </a:r>
            <a:r>
              <a:rPr lang="en-US" sz="675">
                <a:latin typeface="Source Sans Pro" panose="020B0503030403020204" pitchFamily="34" charset="0"/>
                <a:ea typeface="Source Sans Pro" panose="020B0503030403020204" pitchFamily="34" charset="0"/>
                <a:cs typeface="Poppins" pitchFamily="2" charset="77"/>
              </a:rPr>
              <a:t> </a:t>
            </a:r>
            <a:r>
              <a:rPr lang="en-US" sz="675" err="1">
                <a:latin typeface="Source Sans Pro" panose="020B0503030403020204" pitchFamily="34" charset="0"/>
                <a:ea typeface="Source Sans Pro" panose="020B0503030403020204" pitchFamily="34" charset="0"/>
                <a:cs typeface="Poppins" pitchFamily="2" charset="77"/>
              </a:rPr>
              <a:t>adipiscing</a:t>
            </a:r>
            <a:r>
              <a:rPr lang="en-US" sz="675">
                <a:latin typeface="Source Sans Pro" panose="020B0503030403020204" pitchFamily="34" charset="0"/>
                <a:ea typeface="Source Sans Pro" panose="020B0503030403020204" pitchFamily="34" charset="0"/>
                <a:cs typeface="Poppins" pitchFamily="2" charset="77"/>
              </a:rPr>
              <a:t> </a:t>
            </a:r>
            <a:r>
              <a:rPr lang="en-US" sz="675" err="1">
                <a:latin typeface="Source Sans Pro" panose="020B0503030403020204" pitchFamily="34" charset="0"/>
                <a:ea typeface="Source Sans Pro" panose="020B0503030403020204" pitchFamily="34" charset="0"/>
                <a:cs typeface="Poppins" pitchFamily="2" charset="77"/>
              </a:rPr>
              <a:t>elit</a:t>
            </a:r>
            <a:r>
              <a:rPr lang="en-US" sz="675">
                <a:latin typeface="Source Sans Pro" panose="020B0503030403020204" pitchFamily="34" charset="0"/>
                <a:ea typeface="Source Sans Pro" panose="020B0503030403020204" pitchFamily="34" charset="0"/>
                <a:cs typeface="Poppins" pitchFamily="2" charset="77"/>
              </a:rPr>
              <a:t>. </a:t>
            </a:r>
            <a:r>
              <a:rPr lang="en-US" sz="675" err="1">
                <a:latin typeface="Source Sans Pro" panose="020B0503030403020204" pitchFamily="34" charset="0"/>
                <a:ea typeface="Source Sans Pro" panose="020B0503030403020204" pitchFamily="34" charset="0"/>
                <a:cs typeface="Poppins" pitchFamily="2" charset="77"/>
              </a:rPr>
              <a:t>Quisque</a:t>
            </a:r>
            <a:r>
              <a:rPr lang="en-US" sz="675">
                <a:latin typeface="Source Sans Pro" panose="020B0503030403020204" pitchFamily="34" charset="0"/>
                <a:ea typeface="Source Sans Pro" panose="020B0503030403020204" pitchFamily="34" charset="0"/>
                <a:cs typeface="Poppins" pitchFamily="2" charset="77"/>
              </a:rPr>
              <a:t> </a:t>
            </a:r>
            <a:r>
              <a:rPr lang="en-US" sz="675" err="1">
                <a:latin typeface="Source Sans Pro" panose="020B0503030403020204" pitchFamily="34" charset="0"/>
                <a:ea typeface="Source Sans Pro" panose="020B0503030403020204" pitchFamily="34" charset="0"/>
                <a:cs typeface="Poppins" pitchFamily="2" charset="77"/>
              </a:rPr>
              <a:t>venenatis</a:t>
            </a:r>
            <a:r>
              <a:rPr lang="en-US" sz="675">
                <a:latin typeface="Source Sans Pro" panose="020B0503030403020204" pitchFamily="34" charset="0"/>
                <a:ea typeface="Source Sans Pro" panose="020B0503030403020204" pitchFamily="34" charset="0"/>
                <a:cs typeface="Poppins" pitchFamily="2" charset="77"/>
              </a:rPr>
              <a:t> </a:t>
            </a:r>
            <a:r>
              <a:rPr lang="en-US" sz="675" err="1">
                <a:latin typeface="Source Sans Pro" panose="020B0503030403020204" pitchFamily="34" charset="0"/>
                <a:ea typeface="Source Sans Pro" panose="020B0503030403020204" pitchFamily="34" charset="0"/>
                <a:cs typeface="Poppins" pitchFamily="2" charset="77"/>
              </a:rPr>
              <a:t>est</a:t>
            </a:r>
            <a:r>
              <a:rPr lang="en-US" sz="675">
                <a:latin typeface="Source Sans Pro" panose="020B0503030403020204" pitchFamily="34" charset="0"/>
                <a:ea typeface="Source Sans Pro" panose="020B0503030403020204" pitchFamily="34" charset="0"/>
                <a:cs typeface="Poppins" pitchFamily="2" charset="77"/>
              </a:rPr>
              <a:t> sed </a:t>
            </a:r>
            <a:r>
              <a:rPr lang="en-US" sz="675" err="1">
                <a:latin typeface="Source Sans Pro" panose="020B0503030403020204" pitchFamily="34" charset="0"/>
                <a:ea typeface="Source Sans Pro" panose="020B0503030403020204" pitchFamily="34" charset="0"/>
                <a:cs typeface="Poppins" pitchFamily="2" charset="77"/>
              </a:rPr>
              <a:t>nibh</a:t>
            </a:r>
            <a:r>
              <a:rPr lang="en-US" sz="675">
                <a:latin typeface="Source Sans Pro" panose="020B0503030403020204" pitchFamily="34" charset="0"/>
                <a:ea typeface="Source Sans Pro" panose="020B0503030403020204" pitchFamily="34" charset="0"/>
                <a:cs typeface="Poppins" pitchFamily="2" charset="77"/>
              </a:rPr>
              <a:t> pulvinar </a:t>
            </a:r>
            <a:r>
              <a:rPr lang="en-US" sz="675" err="1">
                <a:latin typeface="Source Sans Pro" panose="020B0503030403020204" pitchFamily="34" charset="0"/>
                <a:ea typeface="Source Sans Pro" panose="020B0503030403020204" pitchFamily="34" charset="0"/>
                <a:cs typeface="Poppins" pitchFamily="2" charset="77"/>
              </a:rPr>
              <a:t>viverra</a:t>
            </a:r>
            <a:r>
              <a:rPr lang="en-US" sz="675">
                <a:latin typeface="Source Sans Pro" panose="020B0503030403020204" pitchFamily="34" charset="0"/>
                <a:ea typeface="Source Sans Pro" panose="020B0503030403020204" pitchFamily="34" charset="0"/>
                <a:cs typeface="Poppins" pitchFamily="2" charset="77"/>
              </a:rPr>
              <a:t>. </a:t>
            </a:r>
            <a:r>
              <a:rPr lang="en-US" sz="675" err="1">
                <a:latin typeface="Source Sans Pro" panose="020B0503030403020204" pitchFamily="34" charset="0"/>
                <a:ea typeface="Source Sans Pro" panose="020B0503030403020204" pitchFamily="34" charset="0"/>
                <a:cs typeface="Poppins" pitchFamily="2" charset="77"/>
              </a:rPr>
              <a:t>Suspendisse</a:t>
            </a:r>
            <a:r>
              <a:rPr lang="en-US" sz="675">
                <a:latin typeface="Source Sans Pro" panose="020B0503030403020204" pitchFamily="34" charset="0"/>
                <a:ea typeface="Source Sans Pro" panose="020B0503030403020204" pitchFamily="34" charset="0"/>
                <a:cs typeface="Poppins" pitchFamily="2" charset="77"/>
              </a:rPr>
              <a:t> </a:t>
            </a:r>
            <a:r>
              <a:rPr lang="en-US" sz="675" err="1">
                <a:latin typeface="Source Sans Pro" panose="020B0503030403020204" pitchFamily="34" charset="0"/>
                <a:ea typeface="Source Sans Pro" panose="020B0503030403020204" pitchFamily="34" charset="0"/>
                <a:cs typeface="Poppins" pitchFamily="2" charset="77"/>
              </a:rPr>
              <a:t>finibus</a:t>
            </a:r>
            <a:r>
              <a:rPr lang="en-US" sz="675">
                <a:latin typeface="Source Sans Pro" panose="020B0503030403020204" pitchFamily="34" charset="0"/>
                <a:ea typeface="Source Sans Pro" panose="020B0503030403020204" pitchFamily="34" charset="0"/>
                <a:cs typeface="Poppins" pitchFamily="2" charset="77"/>
              </a:rPr>
              <a:t> </a:t>
            </a:r>
            <a:r>
              <a:rPr lang="en-US" sz="675" err="1">
                <a:latin typeface="Source Sans Pro" panose="020B0503030403020204" pitchFamily="34" charset="0"/>
                <a:ea typeface="Source Sans Pro" panose="020B0503030403020204" pitchFamily="34" charset="0"/>
                <a:cs typeface="Poppins" pitchFamily="2" charset="77"/>
              </a:rPr>
              <a:t>euismod</a:t>
            </a:r>
            <a:r>
              <a:rPr lang="en-US" sz="675">
                <a:latin typeface="Source Sans Pro" panose="020B0503030403020204" pitchFamily="34" charset="0"/>
                <a:ea typeface="Source Sans Pro" panose="020B0503030403020204" pitchFamily="34" charset="0"/>
                <a:cs typeface="Poppins" pitchFamily="2" charset="77"/>
              </a:rPr>
              <a:t> </a:t>
            </a:r>
            <a:r>
              <a:rPr lang="en-US" sz="675" err="1">
                <a:latin typeface="Source Sans Pro" panose="020B0503030403020204" pitchFamily="34" charset="0"/>
                <a:ea typeface="Source Sans Pro" panose="020B0503030403020204" pitchFamily="34" charset="0"/>
                <a:cs typeface="Poppins" pitchFamily="2" charset="77"/>
              </a:rPr>
              <a:t>consequat</a:t>
            </a:r>
            <a:r>
              <a:rPr lang="en-US" sz="675">
                <a:latin typeface="Source Sans Pro" panose="020B0503030403020204" pitchFamily="34" charset="0"/>
                <a:ea typeface="Source Sans Pro" panose="020B0503030403020204" pitchFamily="34" charset="0"/>
                <a:cs typeface="Poppins" pitchFamily="2" charset="77"/>
              </a:rPr>
              <a:t>. Lorem ipsum dolor sit </a:t>
            </a:r>
            <a:r>
              <a:rPr lang="en-US" sz="675" err="1">
                <a:latin typeface="Source Sans Pro" panose="020B0503030403020204" pitchFamily="34" charset="0"/>
                <a:ea typeface="Source Sans Pro" panose="020B0503030403020204" pitchFamily="34" charset="0"/>
                <a:cs typeface="Poppins" pitchFamily="2" charset="77"/>
              </a:rPr>
              <a:t>amet</a:t>
            </a:r>
            <a:r>
              <a:rPr lang="en-US" sz="675">
                <a:latin typeface="Source Sans Pro" panose="020B0503030403020204" pitchFamily="34" charset="0"/>
                <a:ea typeface="Source Sans Pro" panose="020B0503030403020204" pitchFamily="34" charset="0"/>
                <a:cs typeface="Poppins" pitchFamily="2" charset="77"/>
              </a:rPr>
              <a:t>, </a:t>
            </a:r>
            <a:r>
              <a:rPr lang="en-US" sz="675" err="1">
                <a:latin typeface="Source Sans Pro" panose="020B0503030403020204" pitchFamily="34" charset="0"/>
                <a:ea typeface="Source Sans Pro" panose="020B0503030403020204" pitchFamily="34" charset="0"/>
                <a:cs typeface="Poppins" pitchFamily="2" charset="77"/>
              </a:rPr>
              <a:t>consectetur</a:t>
            </a:r>
            <a:r>
              <a:rPr lang="en-US" sz="675">
                <a:latin typeface="Source Sans Pro" panose="020B0503030403020204" pitchFamily="34" charset="0"/>
                <a:ea typeface="Source Sans Pro" panose="020B0503030403020204" pitchFamily="34" charset="0"/>
                <a:cs typeface="Poppins" pitchFamily="2" charset="77"/>
              </a:rPr>
              <a:t> </a:t>
            </a:r>
            <a:r>
              <a:rPr lang="en-US" sz="675" err="1">
                <a:latin typeface="Source Sans Pro" panose="020B0503030403020204" pitchFamily="34" charset="0"/>
                <a:ea typeface="Source Sans Pro" panose="020B0503030403020204" pitchFamily="34" charset="0"/>
                <a:cs typeface="Poppins" pitchFamily="2" charset="77"/>
              </a:rPr>
              <a:t>adipiscing</a:t>
            </a:r>
            <a:r>
              <a:rPr lang="en-US" sz="675">
                <a:latin typeface="Source Sans Pro" panose="020B0503030403020204" pitchFamily="34" charset="0"/>
                <a:ea typeface="Source Sans Pro" panose="020B0503030403020204" pitchFamily="34" charset="0"/>
                <a:cs typeface="Poppins" pitchFamily="2" charset="77"/>
              </a:rPr>
              <a:t> </a:t>
            </a:r>
            <a:r>
              <a:rPr lang="en-US" sz="675" err="1">
                <a:latin typeface="Source Sans Pro" panose="020B0503030403020204" pitchFamily="34" charset="0"/>
                <a:ea typeface="Source Sans Pro" panose="020B0503030403020204" pitchFamily="34" charset="0"/>
                <a:cs typeface="Poppins" pitchFamily="2" charset="77"/>
              </a:rPr>
              <a:t>elit</a:t>
            </a:r>
            <a:r>
              <a:rPr lang="en-US" sz="675">
                <a:latin typeface="Source Sans Pro" panose="020B0503030403020204" pitchFamily="34" charset="0"/>
                <a:ea typeface="Source Sans Pro" panose="020B0503030403020204" pitchFamily="34" charset="0"/>
                <a:cs typeface="Poppins" pitchFamily="2" charset="77"/>
              </a:rPr>
              <a:t>. Nam nisi dui, </a:t>
            </a:r>
            <a:r>
              <a:rPr lang="en-US" sz="675" err="1">
                <a:latin typeface="Source Sans Pro" panose="020B0503030403020204" pitchFamily="34" charset="0"/>
                <a:ea typeface="Source Sans Pro" panose="020B0503030403020204" pitchFamily="34" charset="0"/>
                <a:cs typeface="Poppins" pitchFamily="2" charset="77"/>
              </a:rPr>
              <a:t>laoreet</a:t>
            </a:r>
            <a:r>
              <a:rPr lang="en-US" sz="675">
                <a:latin typeface="Source Sans Pro" panose="020B0503030403020204" pitchFamily="34" charset="0"/>
                <a:ea typeface="Source Sans Pro" panose="020B0503030403020204" pitchFamily="34" charset="0"/>
                <a:cs typeface="Poppins" pitchFamily="2" charset="77"/>
              </a:rPr>
              <a:t> id </a:t>
            </a:r>
            <a:r>
              <a:rPr lang="en-US" sz="675" err="1">
                <a:latin typeface="Source Sans Pro" panose="020B0503030403020204" pitchFamily="34" charset="0"/>
                <a:ea typeface="Source Sans Pro" panose="020B0503030403020204" pitchFamily="34" charset="0"/>
                <a:cs typeface="Poppins" pitchFamily="2" charset="77"/>
              </a:rPr>
              <a:t>facilisis</a:t>
            </a:r>
            <a:r>
              <a:rPr lang="en-US" sz="675">
                <a:latin typeface="Source Sans Pro" panose="020B0503030403020204" pitchFamily="34" charset="0"/>
                <a:ea typeface="Source Sans Pro" panose="020B0503030403020204" pitchFamily="34" charset="0"/>
                <a:cs typeface="Poppins" pitchFamily="2" charset="77"/>
              </a:rPr>
              <a:t> at, </a:t>
            </a:r>
            <a:r>
              <a:rPr lang="en-US" sz="675" err="1">
                <a:latin typeface="Source Sans Pro" panose="020B0503030403020204" pitchFamily="34" charset="0"/>
                <a:ea typeface="Source Sans Pro" panose="020B0503030403020204" pitchFamily="34" charset="0"/>
                <a:cs typeface="Poppins" pitchFamily="2" charset="77"/>
              </a:rPr>
              <a:t>tincidunt</a:t>
            </a:r>
            <a:r>
              <a:rPr lang="en-US" sz="675">
                <a:latin typeface="Source Sans Pro" panose="020B0503030403020204" pitchFamily="34" charset="0"/>
                <a:ea typeface="Source Sans Pro" panose="020B0503030403020204" pitchFamily="34" charset="0"/>
                <a:cs typeface="Poppins" pitchFamily="2" charset="77"/>
              </a:rPr>
              <a:t> in est. Donec ante </a:t>
            </a:r>
            <a:r>
              <a:rPr lang="en-US" sz="675" err="1">
                <a:latin typeface="Source Sans Pro" panose="020B0503030403020204" pitchFamily="34" charset="0"/>
                <a:ea typeface="Source Sans Pro" panose="020B0503030403020204" pitchFamily="34" charset="0"/>
                <a:cs typeface="Poppins" pitchFamily="2" charset="77"/>
              </a:rPr>
              <a:t>lectus</a:t>
            </a:r>
            <a:r>
              <a:rPr lang="en-US" sz="675">
                <a:latin typeface="Source Sans Pro" panose="020B0503030403020204" pitchFamily="34" charset="0"/>
                <a:ea typeface="Source Sans Pro" panose="020B0503030403020204" pitchFamily="34" charset="0"/>
                <a:cs typeface="Poppins" pitchFamily="2" charset="77"/>
              </a:rPr>
              <a:t>, semper </a:t>
            </a:r>
            <a:r>
              <a:rPr lang="en-US" sz="675" err="1">
                <a:latin typeface="Source Sans Pro" panose="020B0503030403020204" pitchFamily="34" charset="0"/>
                <a:ea typeface="Source Sans Pro" panose="020B0503030403020204" pitchFamily="34" charset="0"/>
                <a:cs typeface="Poppins" pitchFamily="2" charset="77"/>
              </a:rPr>
              <a:t>porttitor</a:t>
            </a:r>
            <a:r>
              <a:rPr lang="en-US" sz="675">
                <a:latin typeface="Source Sans Pro" panose="020B0503030403020204" pitchFamily="34" charset="0"/>
                <a:ea typeface="Source Sans Pro" panose="020B0503030403020204" pitchFamily="34" charset="0"/>
                <a:cs typeface="Poppins" pitchFamily="2" charset="77"/>
              </a:rPr>
              <a:t> </a:t>
            </a:r>
            <a:r>
              <a:rPr lang="en-US" sz="675" err="1">
                <a:latin typeface="Source Sans Pro" panose="020B0503030403020204" pitchFamily="34" charset="0"/>
                <a:ea typeface="Source Sans Pro" panose="020B0503030403020204" pitchFamily="34" charset="0"/>
                <a:cs typeface="Poppins" pitchFamily="2" charset="77"/>
              </a:rPr>
              <a:t>metus</a:t>
            </a:r>
            <a:r>
              <a:rPr lang="en-US" sz="675">
                <a:latin typeface="Source Sans Pro" panose="020B0503030403020204" pitchFamily="34" charset="0"/>
                <a:ea typeface="Source Sans Pro" panose="020B0503030403020204" pitchFamily="34" charset="0"/>
                <a:cs typeface="Poppins" pitchFamily="2" charset="77"/>
              </a:rPr>
              <a:t> </a:t>
            </a:r>
            <a:r>
              <a:rPr lang="en-US" sz="675" err="1">
                <a:latin typeface="Source Sans Pro" panose="020B0503030403020204" pitchFamily="34" charset="0"/>
                <a:ea typeface="Source Sans Pro" panose="020B0503030403020204" pitchFamily="34" charset="0"/>
                <a:cs typeface="Poppins" pitchFamily="2" charset="77"/>
              </a:rPr>
              <a:t>eu</a:t>
            </a:r>
            <a:r>
              <a:rPr lang="en-US" sz="675">
                <a:latin typeface="Source Sans Pro" panose="020B0503030403020204" pitchFamily="34" charset="0"/>
                <a:ea typeface="Source Sans Pro" panose="020B0503030403020204" pitchFamily="34" charset="0"/>
                <a:cs typeface="Poppins" pitchFamily="2" charset="77"/>
              </a:rPr>
              <a:t>, </a:t>
            </a:r>
            <a:r>
              <a:rPr lang="en-US" sz="675" err="1">
                <a:latin typeface="Source Sans Pro" panose="020B0503030403020204" pitchFamily="34" charset="0"/>
                <a:ea typeface="Source Sans Pro" panose="020B0503030403020204" pitchFamily="34" charset="0"/>
                <a:cs typeface="Poppins" pitchFamily="2" charset="77"/>
              </a:rPr>
              <a:t>sodales</a:t>
            </a:r>
            <a:r>
              <a:rPr lang="en-US" sz="675">
                <a:latin typeface="Source Sans Pro" panose="020B0503030403020204" pitchFamily="34" charset="0"/>
                <a:ea typeface="Source Sans Pro" panose="020B0503030403020204" pitchFamily="34" charset="0"/>
                <a:cs typeface="Poppins" pitchFamily="2" charset="77"/>
              </a:rPr>
              <a:t> auctor </a:t>
            </a:r>
            <a:r>
              <a:rPr lang="en-US" sz="675" err="1">
                <a:latin typeface="Source Sans Pro" panose="020B0503030403020204" pitchFamily="34" charset="0"/>
                <a:ea typeface="Source Sans Pro" panose="020B0503030403020204" pitchFamily="34" charset="0"/>
                <a:cs typeface="Poppins" pitchFamily="2" charset="77"/>
              </a:rPr>
              <a:t>risus</a:t>
            </a:r>
            <a:r>
              <a:rPr lang="en-US" sz="675">
                <a:latin typeface="Source Sans Pro" panose="020B0503030403020204" pitchFamily="34" charset="0"/>
                <a:ea typeface="Source Sans Pro" panose="020B0503030403020204" pitchFamily="34" charset="0"/>
                <a:cs typeface="Poppins" pitchFamily="2" charset="77"/>
              </a:rPr>
              <a:t>. In in ex </a:t>
            </a:r>
            <a:r>
              <a:rPr lang="en-US" sz="675" err="1">
                <a:latin typeface="Source Sans Pro" panose="020B0503030403020204" pitchFamily="34" charset="0"/>
                <a:ea typeface="Source Sans Pro" panose="020B0503030403020204" pitchFamily="34" charset="0"/>
                <a:cs typeface="Poppins" pitchFamily="2" charset="77"/>
              </a:rPr>
              <a:t>eget</a:t>
            </a:r>
            <a:r>
              <a:rPr lang="en-US" sz="675">
                <a:latin typeface="Source Sans Pro" panose="020B0503030403020204" pitchFamily="34" charset="0"/>
                <a:ea typeface="Source Sans Pro" panose="020B0503030403020204" pitchFamily="34" charset="0"/>
                <a:cs typeface="Poppins" pitchFamily="2" charset="77"/>
              </a:rPr>
              <a:t> </a:t>
            </a:r>
            <a:r>
              <a:rPr lang="en-US" sz="675" err="1">
                <a:latin typeface="Source Sans Pro" panose="020B0503030403020204" pitchFamily="34" charset="0"/>
                <a:ea typeface="Source Sans Pro" panose="020B0503030403020204" pitchFamily="34" charset="0"/>
                <a:cs typeface="Poppins" pitchFamily="2" charset="77"/>
              </a:rPr>
              <a:t>urna</a:t>
            </a:r>
            <a:r>
              <a:rPr lang="en-US" sz="675">
                <a:latin typeface="Source Sans Pro" panose="020B0503030403020204" pitchFamily="34" charset="0"/>
                <a:ea typeface="Source Sans Pro" panose="020B0503030403020204" pitchFamily="34" charset="0"/>
                <a:cs typeface="Poppins" pitchFamily="2" charset="77"/>
              </a:rPr>
              <a:t> </a:t>
            </a:r>
            <a:r>
              <a:rPr lang="en-US" sz="675" err="1">
                <a:latin typeface="Source Sans Pro" panose="020B0503030403020204" pitchFamily="34" charset="0"/>
                <a:ea typeface="Source Sans Pro" panose="020B0503030403020204" pitchFamily="34" charset="0"/>
                <a:cs typeface="Poppins" pitchFamily="2" charset="77"/>
              </a:rPr>
              <a:t>elementum</a:t>
            </a:r>
            <a:r>
              <a:rPr lang="en-US" sz="675">
                <a:latin typeface="Source Sans Pro" panose="020B0503030403020204" pitchFamily="34" charset="0"/>
                <a:ea typeface="Source Sans Pro" panose="020B0503030403020204" pitchFamily="34" charset="0"/>
                <a:cs typeface="Poppins" pitchFamily="2" charset="77"/>
              </a:rPr>
              <a:t> pharetra </a:t>
            </a:r>
            <a:r>
              <a:rPr lang="en-US" sz="675" err="1">
                <a:latin typeface="Source Sans Pro" panose="020B0503030403020204" pitchFamily="34" charset="0"/>
                <a:ea typeface="Source Sans Pro" panose="020B0503030403020204" pitchFamily="34" charset="0"/>
                <a:cs typeface="Poppins" pitchFamily="2" charset="77"/>
              </a:rPr>
              <a:t>eget</a:t>
            </a:r>
            <a:r>
              <a:rPr lang="en-US" sz="675">
                <a:latin typeface="Source Sans Pro" panose="020B0503030403020204" pitchFamily="34" charset="0"/>
                <a:ea typeface="Source Sans Pro" panose="020B0503030403020204" pitchFamily="34" charset="0"/>
                <a:cs typeface="Poppins" pitchFamily="2" charset="77"/>
              </a:rPr>
              <a:t> </a:t>
            </a:r>
            <a:r>
              <a:rPr lang="en-US" sz="675" err="1">
                <a:latin typeface="Source Sans Pro" panose="020B0503030403020204" pitchFamily="34" charset="0"/>
                <a:ea typeface="Source Sans Pro" panose="020B0503030403020204" pitchFamily="34" charset="0"/>
                <a:cs typeface="Poppins" pitchFamily="2" charset="77"/>
              </a:rPr>
              <a:t>nec</a:t>
            </a:r>
            <a:r>
              <a:rPr lang="en-US" sz="675">
                <a:latin typeface="Source Sans Pro" panose="020B0503030403020204" pitchFamily="34" charset="0"/>
                <a:ea typeface="Source Sans Pro" panose="020B0503030403020204" pitchFamily="34" charset="0"/>
                <a:cs typeface="Poppins" pitchFamily="2" charset="77"/>
              </a:rPr>
              <a:t> </a:t>
            </a:r>
            <a:r>
              <a:rPr lang="en-US" sz="675" err="1">
                <a:latin typeface="Source Sans Pro" panose="020B0503030403020204" pitchFamily="34" charset="0"/>
                <a:ea typeface="Source Sans Pro" panose="020B0503030403020204" pitchFamily="34" charset="0"/>
                <a:cs typeface="Poppins" pitchFamily="2" charset="77"/>
              </a:rPr>
              <a:t>orci</a:t>
            </a:r>
            <a:r>
              <a:rPr lang="en-US" sz="675">
                <a:latin typeface="Source Sans Pro" panose="020B0503030403020204" pitchFamily="34" charset="0"/>
                <a:ea typeface="Source Sans Pro" panose="020B0503030403020204" pitchFamily="34" charset="0"/>
                <a:cs typeface="Poppins" pitchFamily="2" charset="77"/>
              </a:rPr>
              <a:t>. </a:t>
            </a:r>
            <a:r>
              <a:rPr lang="en-US" sz="675" err="1">
                <a:latin typeface="Source Sans Pro" panose="020B0503030403020204" pitchFamily="34" charset="0"/>
                <a:ea typeface="Source Sans Pro" panose="020B0503030403020204" pitchFamily="34" charset="0"/>
                <a:cs typeface="Poppins" pitchFamily="2" charset="77"/>
              </a:rPr>
              <a:t>Fusce</a:t>
            </a:r>
            <a:r>
              <a:rPr lang="en-US" sz="675">
                <a:latin typeface="Source Sans Pro" panose="020B0503030403020204" pitchFamily="34" charset="0"/>
                <a:ea typeface="Source Sans Pro" panose="020B0503030403020204" pitchFamily="34" charset="0"/>
                <a:cs typeface="Poppins" pitchFamily="2" charset="77"/>
              </a:rPr>
              <a:t> </a:t>
            </a:r>
            <a:r>
              <a:rPr lang="en-US" sz="675" err="1">
                <a:latin typeface="Source Sans Pro" panose="020B0503030403020204" pitchFamily="34" charset="0"/>
                <a:ea typeface="Source Sans Pro" panose="020B0503030403020204" pitchFamily="34" charset="0"/>
                <a:cs typeface="Poppins" pitchFamily="2" charset="77"/>
              </a:rPr>
              <a:t>posuere</a:t>
            </a:r>
            <a:r>
              <a:rPr lang="en-US" sz="675">
                <a:latin typeface="Source Sans Pro" panose="020B0503030403020204" pitchFamily="34" charset="0"/>
                <a:ea typeface="Source Sans Pro" panose="020B0503030403020204" pitchFamily="34" charset="0"/>
                <a:cs typeface="Poppins" pitchFamily="2" charset="77"/>
              </a:rPr>
              <a:t> </a:t>
            </a:r>
            <a:r>
              <a:rPr lang="en-US" sz="675" err="1">
                <a:latin typeface="Source Sans Pro" panose="020B0503030403020204" pitchFamily="34" charset="0"/>
                <a:ea typeface="Source Sans Pro" panose="020B0503030403020204" pitchFamily="34" charset="0"/>
                <a:cs typeface="Poppins" pitchFamily="2" charset="77"/>
              </a:rPr>
              <a:t>ultrices</a:t>
            </a:r>
            <a:r>
              <a:rPr lang="en-US" sz="675">
                <a:latin typeface="Source Sans Pro" panose="020B0503030403020204" pitchFamily="34" charset="0"/>
                <a:ea typeface="Source Sans Pro" panose="020B0503030403020204" pitchFamily="34" charset="0"/>
                <a:cs typeface="Poppins" pitchFamily="2" charset="77"/>
              </a:rPr>
              <a:t> porta. Class </a:t>
            </a:r>
            <a:r>
              <a:rPr lang="en-US" sz="675" err="1">
                <a:latin typeface="Source Sans Pro" panose="020B0503030403020204" pitchFamily="34" charset="0"/>
                <a:ea typeface="Source Sans Pro" panose="020B0503030403020204" pitchFamily="34" charset="0"/>
                <a:cs typeface="Poppins" pitchFamily="2" charset="77"/>
              </a:rPr>
              <a:t>aptent</a:t>
            </a:r>
            <a:r>
              <a:rPr lang="en-US" sz="675">
                <a:latin typeface="Source Sans Pro" panose="020B0503030403020204" pitchFamily="34" charset="0"/>
                <a:ea typeface="Source Sans Pro" panose="020B0503030403020204" pitchFamily="34" charset="0"/>
                <a:cs typeface="Poppins" pitchFamily="2" charset="77"/>
              </a:rPr>
              <a:t> </a:t>
            </a:r>
            <a:r>
              <a:rPr lang="en-US" sz="675" err="1">
                <a:latin typeface="Source Sans Pro" panose="020B0503030403020204" pitchFamily="34" charset="0"/>
                <a:ea typeface="Source Sans Pro" panose="020B0503030403020204" pitchFamily="34" charset="0"/>
                <a:cs typeface="Poppins" pitchFamily="2" charset="77"/>
              </a:rPr>
              <a:t>taciti</a:t>
            </a:r>
            <a:r>
              <a:rPr lang="en-US" sz="675">
                <a:latin typeface="Source Sans Pro" panose="020B0503030403020204" pitchFamily="34" charset="0"/>
                <a:ea typeface="Source Sans Pro" panose="020B0503030403020204" pitchFamily="34" charset="0"/>
                <a:cs typeface="Poppins" pitchFamily="2" charset="77"/>
              </a:rPr>
              <a:t> </a:t>
            </a:r>
            <a:r>
              <a:rPr lang="en-US" sz="675" err="1">
                <a:latin typeface="Source Sans Pro" panose="020B0503030403020204" pitchFamily="34" charset="0"/>
                <a:ea typeface="Source Sans Pro" panose="020B0503030403020204" pitchFamily="34" charset="0"/>
                <a:cs typeface="Poppins" pitchFamily="2" charset="77"/>
              </a:rPr>
              <a:t>sociosqu</a:t>
            </a:r>
            <a:r>
              <a:rPr lang="en-US" sz="675">
                <a:latin typeface="Source Sans Pro" panose="020B0503030403020204" pitchFamily="34" charset="0"/>
                <a:ea typeface="Source Sans Pro" panose="020B0503030403020204" pitchFamily="34" charset="0"/>
                <a:cs typeface="Poppins" pitchFamily="2" charset="77"/>
              </a:rPr>
              <a:t> ad </a:t>
            </a:r>
            <a:r>
              <a:rPr lang="en-US" sz="675" err="1">
                <a:latin typeface="Source Sans Pro" panose="020B0503030403020204" pitchFamily="34" charset="0"/>
                <a:ea typeface="Source Sans Pro" panose="020B0503030403020204" pitchFamily="34" charset="0"/>
                <a:cs typeface="Poppins" pitchFamily="2" charset="77"/>
              </a:rPr>
              <a:t>litora</a:t>
            </a:r>
            <a:r>
              <a:rPr lang="en-US" sz="675">
                <a:latin typeface="Source Sans Pro" panose="020B0503030403020204" pitchFamily="34" charset="0"/>
                <a:ea typeface="Source Sans Pro" panose="020B0503030403020204" pitchFamily="34" charset="0"/>
                <a:cs typeface="Poppins" pitchFamily="2" charset="77"/>
              </a:rPr>
              <a:t> </a:t>
            </a:r>
            <a:r>
              <a:rPr lang="en-US" sz="675" err="1">
                <a:latin typeface="Source Sans Pro" panose="020B0503030403020204" pitchFamily="34" charset="0"/>
                <a:ea typeface="Source Sans Pro" panose="020B0503030403020204" pitchFamily="34" charset="0"/>
                <a:cs typeface="Poppins" pitchFamily="2" charset="77"/>
              </a:rPr>
              <a:t>torquent</a:t>
            </a:r>
            <a:r>
              <a:rPr lang="en-US" sz="675">
                <a:latin typeface="Source Sans Pro" panose="020B0503030403020204" pitchFamily="34" charset="0"/>
                <a:ea typeface="Source Sans Pro" panose="020B0503030403020204" pitchFamily="34" charset="0"/>
                <a:cs typeface="Poppins" pitchFamily="2" charset="77"/>
              </a:rPr>
              <a:t> per </a:t>
            </a:r>
            <a:r>
              <a:rPr lang="en-US" sz="675" err="1">
                <a:latin typeface="Source Sans Pro" panose="020B0503030403020204" pitchFamily="34" charset="0"/>
                <a:ea typeface="Source Sans Pro" panose="020B0503030403020204" pitchFamily="34" charset="0"/>
                <a:cs typeface="Poppins" pitchFamily="2" charset="77"/>
              </a:rPr>
              <a:t>conubia</a:t>
            </a:r>
            <a:r>
              <a:rPr lang="en-US" sz="675">
                <a:latin typeface="Source Sans Pro" panose="020B0503030403020204" pitchFamily="34" charset="0"/>
                <a:ea typeface="Source Sans Pro" panose="020B0503030403020204" pitchFamily="34" charset="0"/>
                <a:cs typeface="Poppins" pitchFamily="2" charset="77"/>
              </a:rPr>
              <a:t> nostra, per </a:t>
            </a:r>
            <a:r>
              <a:rPr lang="en-US" sz="675" err="1">
                <a:latin typeface="Source Sans Pro" panose="020B0503030403020204" pitchFamily="34" charset="0"/>
                <a:ea typeface="Source Sans Pro" panose="020B0503030403020204" pitchFamily="34" charset="0"/>
                <a:cs typeface="Poppins" pitchFamily="2" charset="77"/>
              </a:rPr>
              <a:t>inceptos</a:t>
            </a:r>
            <a:r>
              <a:rPr lang="en-US" sz="675">
                <a:latin typeface="Source Sans Pro" panose="020B0503030403020204" pitchFamily="34" charset="0"/>
                <a:ea typeface="Source Sans Pro" panose="020B0503030403020204" pitchFamily="34" charset="0"/>
                <a:cs typeface="Poppins" pitchFamily="2" charset="77"/>
              </a:rPr>
              <a:t> </a:t>
            </a:r>
            <a:r>
              <a:rPr lang="en-US" sz="675" err="1">
                <a:latin typeface="Source Sans Pro" panose="020B0503030403020204" pitchFamily="34" charset="0"/>
                <a:ea typeface="Source Sans Pro" panose="020B0503030403020204" pitchFamily="34" charset="0"/>
                <a:cs typeface="Poppins" pitchFamily="2" charset="77"/>
              </a:rPr>
              <a:t>himenaeos</a:t>
            </a:r>
            <a:r>
              <a:rPr lang="en-US" sz="675">
                <a:latin typeface="Source Sans Pro" panose="020B0503030403020204" pitchFamily="34" charset="0"/>
                <a:ea typeface="Source Sans Pro" panose="020B0503030403020204" pitchFamily="34" charset="0"/>
                <a:cs typeface="Poppins" pitchFamily="2" charset="77"/>
              </a:rPr>
              <a:t>. Donec magna </a:t>
            </a:r>
            <a:r>
              <a:rPr lang="en-US" sz="675" err="1">
                <a:latin typeface="Source Sans Pro" panose="020B0503030403020204" pitchFamily="34" charset="0"/>
                <a:ea typeface="Source Sans Pro" panose="020B0503030403020204" pitchFamily="34" charset="0"/>
                <a:cs typeface="Poppins" pitchFamily="2" charset="77"/>
              </a:rPr>
              <a:t>massa</a:t>
            </a:r>
            <a:r>
              <a:rPr lang="en-US" sz="675">
                <a:latin typeface="Source Sans Pro" panose="020B0503030403020204" pitchFamily="34" charset="0"/>
                <a:ea typeface="Source Sans Pro" panose="020B0503030403020204" pitchFamily="34" charset="0"/>
                <a:cs typeface="Poppins" pitchFamily="2" charset="77"/>
              </a:rPr>
              <a:t>, gravida </a:t>
            </a:r>
            <a:r>
              <a:rPr lang="en-US" sz="675" err="1">
                <a:latin typeface="Source Sans Pro" panose="020B0503030403020204" pitchFamily="34" charset="0"/>
                <a:ea typeface="Source Sans Pro" panose="020B0503030403020204" pitchFamily="34" charset="0"/>
                <a:cs typeface="Poppins" pitchFamily="2" charset="77"/>
              </a:rPr>
              <a:t>ut</a:t>
            </a:r>
            <a:r>
              <a:rPr lang="en-US" sz="675">
                <a:latin typeface="Source Sans Pro" panose="020B0503030403020204" pitchFamily="34" charset="0"/>
                <a:ea typeface="Source Sans Pro" panose="020B0503030403020204" pitchFamily="34" charset="0"/>
                <a:cs typeface="Poppins" pitchFamily="2" charset="77"/>
              </a:rPr>
              <a:t> </a:t>
            </a:r>
            <a:r>
              <a:rPr lang="en-US" sz="675" err="1">
                <a:latin typeface="Source Sans Pro" panose="020B0503030403020204" pitchFamily="34" charset="0"/>
                <a:ea typeface="Source Sans Pro" panose="020B0503030403020204" pitchFamily="34" charset="0"/>
                <a:cs typeface="Poppins" pitchFamily="2" charset="77"/>
              </a:rPr>
              <a:t>eleifend</a:t>
            </a:r>
            <a:r>
              <a:rPr lang="en-US" sz="675">
                <a:latin typeface="Source Sans Pro" panose="020B0503030403020204" pitchFamily="34" charset="0"/>
                <a:ea typeface="Source Sans Pro" panose="020B0503030403020204" pitchFamily="34" charset="0"/>
                <a:cs typeface="Poppins" pitchFamily="2" charset="77"/>
              </a:rPr>
              <a:t> a, </a:t>
            </a:r>
            <a:r>
              <a:rPr lang="en-US" sz="675" err="1">
                <a:latin typeface="Source Sans Pro" panose="020B0503030403020204" pitchFamily="34" charset="0"/>
                <a:ea typeface="Source Sans Pro" panose="020B0503030403020204" pitchFamily="34" charset="0"/>
                <a:cs typeface="Poppins" pitchFamily="2" charset="77"/>
              </a:rPr>
              <a:t>consectetur</a:t>
            </a:r>
            <a:r>
              <a:rPr lang="en-US" sz="675">
                <a:latin typeface="Source Sans Pro" panose="020B0503030403020204" pitchFamily="34" charset="0"/>
                <a:ea typeface="Source Sans Pro" panose="020B0503030403020204" pitchFamily="34" charset="0"/>
                <a:cs typeface="Poppins" pitchFamily="2" charset="77"/>
              </a:rPr>
              <a:t> at </a:t>
            </a:r>
            <a:r>
              <a:rPr lang="en-US" sz="675" err="1">
                <a:latin typeface="Source Sans Pro" panose="020B0503030403020204" pitchFamily="34" charset="0"/>
                <a:ea typeface="Source Sans Pro" panose="020B0503030403020204" pitchFamily="34" charset="0"/>
                <a:cs typeface="Poppins" pitchFamily="2" charset="77"/>
              </a:rPr>
              <a:t>urna</a:t>
            </a:r>
            <a:r>
              <a:rPr lang="en-US" sz="675">
                <a:latin typeface="Source Sans Pro" panose="020B0503030403020204" pitchFamily="34" charset="0"/>
                <a:ea typeface="Source Sans Pro" panose="020B0503030403020204" pitchFamily="34" charset="0"/>
                <a:cs typeface="Poppins" pitchFamily="2" charset="77"/>
              </a:rPr>
              <a:t>. </a:t>
            </a:r>
            <a:r>
              <a:rPr lang="en-US" sz="675" err="1">
                <a:latin typeface="Source Sans Pro" panose="020B0503030403020204" pitchFamily="34" charset="0"/>
                <a:ea typeface="Source Sans Pro" panose="020B0503030403020204" pitchFamily="34" charset="0"/>
                <a:cs typeface="Poppins" pitchFamily="2" charset="77"/>
              </a:rPr>
              <a:t>Nulla</a:t>
            </a:r>
            <a:r>
              <a:rPr lang="en-US" sz="675">
                <a:latin typeface="Source Sans Pro" panose="020B0503030403020204" pitchFamily="34" charset="0"/>
                <a:ea typeface="Source Sans Pro" panose="020B0503030403020204" pitchFamily="34" charset="0"/>
                <a:cs typeface="Poppins" pitchFamily="2" charset="77"/>
              </a:rPr>
              <a:t> </a:t>
            </a:r>
            <a:r>
              <a:rPr lang="en-US" sz="675" err="1">
                <a:latin typeface="Source Sans Pro" panose="020B0503030403020204" pitchFamily="34" charset="0"/>
                <a:ea typeface="Source Sans Pro" panose="020B0503030403020204" pitchFamily="34" charset="0"/>
                <a:cs typeface="Poppins" pitchFamily="2" charset="77"/>
              </a:rPr>
              <a:t>ultricies</a:t>
            </a:r>
            <a:r>
              <a:rPr lang="en-US" sz="675">
                <a:latin typeface="Source Sans Pro" panose="020B0503030403020204" pitchFamily="34" charset="0"/>
                <a:ea typeface="Source Sans Pro" panose="020B0503030403020204" pitchFamily="34" charset="0"/>
                <a:cs typeface="Poppins" pitchFamily="2" charset="77"/>
              </a:rPr>
              <a:t> </a:t>
            </a:r>
            <a:r>
              <a:rPr lang="en-US" sz="675" err="1">
                <a:latin typeface="Source Sans Pro" panose="020B0503030403020204" pitchFamily="34" charset="0"/>
                <a:ea typeface="Source Sans Pro" panose="020B0503030403020204" pitchFamily="34" charset="0"/>
                <a:cs typeface="Poppins" pitchFamily="2" charset="77"/>
              </a:rPr>
              <a:t>quis</a:t>
            </a:r>
            <a:r>
              <a:rPr lang="en-US" sz="675">
                <a:latin typeface="Source Sans Pro" panose="020B0503030403020204" pitchFamily="34" charset="0"/>
                <a:ea typeface="Source Sans Pro" panose="020B0503030403020204" pitchFamily="34" charset="0"/>
                <a:cs typeface="Poppins" pitchFamily="2" charset="77"/>
              </a:rPr>
              <a:t> lorem sed </a:t>
            </a:r>
            <a:r>
              <a:rPr lang="en-US" sz="675" err="1">
                <a:latin typeface="Source Sans Pro" panose="020B0503030403020204" pitchFamily="34" charset="0"/>
                <a:ea typeface="Source Sans Pro" panose="020B0503030403020204" pitchFamily="34" charset="0"/>
                <a:cs typeface="Poppins" pitchFamily="2" charset="77"/>
              </a:rPr>
              <a:t>hendrerit</a:t>
            </a:r>
            <a:r>
              <a:rPr lang="en-US" sz="675">
                <a:latin typeface="Source Sans Pro" panose="020B0503030403020204" pitchFamily="34" charset="0"/>
                <a:ea typeface="Source Sans Pro" panose="020B0503030403020204" pitchFamily="34" charset="0"/>
                <a:cs typeface="Poppins" pitchFamily="2" charset="77"/>
              </a:rPr>
              <a:t>. Aenean </a:t>
            </a:r>
            <a:r>
              <a:rPr lang="en-US" sz="675" err="1">
                <a:latin typeface="Source Sans Pro" panose="020B0503030403020204" pitchFamily="34" charset="0"/>
                <a:ea typeface="Source Sans Pro" panose="020B0503030403020204" pitchFamily="34" charset="0"/>
                <a:cs typeface="Poppins" pitchFamily="2" charset="77"/>
              </a:rPr>
              <a:t>eleifend</a:t>
            </a:r>
            <a:r>
              <a:rPr lang="en-US" sz="675">
                <a:latin typeface="Source Sans Pro" panose="020B0503030403020204" pitchFamily="34" charset="0"/>
                <a:ea typeface="Source Sans Pro" panose="020B0503030403020204" pitchFamily="34" charset="0"/>
                <a:cs typeface="Poppins" pitchFamily="2" charset="77"/>
              </a:rPr>
              <a:t> </a:t>
            </a:r>
            <a:r>
              <a:rPr lang="en-US" sz="675" err="1">
                <a:latin typeface="Source Sans Pro" panose="020B0503030403020204" pitchFamily="34" charset="0"/>
                <a:ea typeface="Source Sans Pro" panose="020B0503030403020204" pitchFamily="34" charset="0"/>
                <a:cs typeface="Poppins" pitchFamily="2" charset="77"/>
              </a:rPr>
              <a:t>purus</a:t>
            </a:r>
            <a:r>
              <a:rPr lang="en-US" sz="675">
                <a:latin typeface="Source Sans Pro" panose="020B0503030403020204" pitchFamily="34" charset="0"/>
                <a:ea typeface="Source Sans Pro" panose="020B0503030403020204" pitchFamily="34" charset="0"/>
                <a:cs typeface="Poppins" pitchFamily="2" charset="77"/>
              </a:rPr>
              <a:t> non </a:t>
            </a:r>
            <a:r>
              <a:rPr lang="en-US" sz="675" err="1">
                <a:latin typeface="Source Sans Pro" panose="020B0503030403020204" pitchFamily="34" charset="0"/>
                <a:ea typeface="Source Sans Pro" panose="020B0503030403020204" pitchFamily="34" charset="0"/>
                <a:cs typeface="Poppins" pitchFamily="2" charset="77"/>
              </a:rPr>
              <a:t>erat</a:t>
            </a:r>
            <a:r>
              <a:rPr lang="en-US" sz="675">
                <a:latin typeface="Source Sans Pro" panose="020B0503030403020204" pitchFamily="34" charset="0"/>
                <a:ea typeface="Source Sans Pro" panose="020B0503030403020204" pitchFamily="34" charset="0"/>
                <a:cs typeface="Poppins" pitchFamily="2" charset="77"/>
              </a:rPr>
              <a:t> </a:t>
            </a:r>
            <a:r>
              <a:rPr lang="en-US" sz="675" err="1">
                <a:latin typeface="Source Sans Pro" panose="020B0503030403020204" pitchFamily="34" charset="0"/>
                <a:ea typeface="Source Sans Pro" panose="020B0503030403020204" pitchFamily="34" charset="0"/>
                <a:cs typeface="Poppins" pitchFamily="2" charset="77"/>
              </a:rPr>
              <a:t>hendrerit</a:t>
            </a:r>
            <a:r>
              <a:rPr lang="en-US" sz="675">
                <a:latin typeface="Source Sans Pro" panose="020B0503030403020204" pitchFamily="34" charset="0"/>
                <a:ea typeface="Source Sans Pro" panose="020B0503030403020204" pitchFamily="34" charset="0"/>
                <a:cs typeface="Poppins" pitchFamily="2" charset="77"/>
              </a:rPr>
              <a:t>, pharetra </a:t>
            </a:r>
            <a:r>
              <a:rPr lang="en-US" sz="675" err="1">
                <a:latin typeface="Source Sans Pro" panose="020B0503030403020204" pitchFamily="34" charset="0"/>
                <a:ea typeface="Source Sans Pro" panose="020B0503030403020204" pitchFamily="34" charset="0"/>
                <a:cs typeface="Poppins" pitchFamily="2" charset="77"/>
              </a:rPr>
              <a:t>sollicitudin</a:t>
            </a:r>
            <a:r>
              <a:rPr lang="en-US" sz="675">
                <a:latin typeface="Source Sans Pro" panose="020B0503030403020204" pitchFamily="34" charset="0"/>
                <a:ea typeface="Source Sans Pro" panose="020B0503030403020204" pitchFamily="34" charset="0"/>
                <a:cs typeface="Poppins" pitchFamily="2" charset="77"/>
              </a:rPr>
              <a:t> </a:t>
            </a:r>
            <a:r>
              <a:rPr lang="en-US" sz="675" err="1">
                <a:latin typeface="Source Sans Pro" panose="020B0503030403020204" pitchFamily="34" charset="0"/>
                <a:ea typeface="Source Sans Pro" panose="020B0503030403020204" pitchFamily="34" charset="0"/>
                <a:cs typeface="Poppins" pitchFamily="2" charset="77"/>
              </a:rPr>
              <a:t>tellus</a:t>
            </a:r>
            <a:r>
              <a:rPr lang="en-US" sz="675">
                <a:latin typeface="Source Sans Pro" panose="020B0503030403020204" pitchFamily="34" charset="0"/>
                <a:ea typeface="Source Sans Pro" panose="020B0503030403020204" pitchFamily="34" charset="0"/>
                <a:cs typeface="Poppins" pitchFamily="2" charset="77"/>
              </a:rPr>
              <a:t> </a:t>
            </a:r>
            <a:r>
              <a:rPr lang="en-US" sz="675" err="1">
                <a:latin typeface="Source Sans Pro" panose="020B0503030403020204" pitchFamily="34" charset="0"/>
                <a:ea typeface="Source Sans Pro" panose="020B0503030403020204" pitchFamily="34" charset="0"/>
                <a:cs typeface="Poppins" pitchFamily="2" charset="77"/>
              </a:rPr>
              <a:t>efficitur</a:t>
            </a:r>
            <a:r>
              <a:rPr lang="en-US" sz="675">
                <a:latin typeface="Source Sans Pro" panose="020B0503030403020204" pitchFamily="34" charset="0"/>
                <a:ea typeface="Source Sans Pro" panose="020B0503030403020204" pitchFamily="34" charset="0"/>
                <a:cs typeface="Poppins" pitchFamily="2" charset="77"/>
              </a:rPr>
              <a:t>. Cras </a:t>
            </a:r>
            <a:r>
              <a:rPr lang="en-US" sz="675" err="1">
                <a:latin typeface="Source Sans Pro" panose="020B0503030403020204" pitchFamily="34" charset="0"/>
                <a:ea typeface="Source Sans Pro" panose="020B0503030403020204" pitchFamily="34" charset="0"/>
                <a:cs typeface="Poppins" pitchFamily="2" charset="77"/>
              </a:rPr>
              <a:t>sollicitudin</a:t>
            </a:r>
            <a:r>
              <a:rPr lang="en-US" sz="675">
                <a:latin typeface="Source Sans Pro" panose="020B0503030403020204" pitchFamily="34" charset="0"/>
                <a:ea typeface="Source Sans Pro" panose="020B0503030403020204" pitchFamily="34" charset="0"/>
                <a:cs typeface="Poppins" pitchFamily="2" charset="77"/>
              </a:rPr>
              <a:t> </a:t>
            </a:r>
            <a:r>
              <a:rPr lang="en-US" sz="675" err="1">
                <a:latin typeface="Source Sans Pro" panose="020B0503030403020204" pitchFamily="34" charset="0"/>
                <a:ea typeface="Source Sans Pro" panose="020B0503030403020204" pitchFamily="34" charset="0"/>
                <a:cs typeface="Poppins" pitchFamily="2" charset="77"/>
              </a:rPr>
              <a:t>erat</a:t>
            </a:r>
            <a:r>
              <a:rPr lang="en-US" sz="675">
                <a:latin typeface="Source Sans Pro" panose="020B0503030403020204" pitchFamily="34" charset="0"/>
                <a:ea typeface="Source Sans Pro" panose="020B0503030403020204" pitchFamily="34" charset="0"/>
                <a:cs typeface="Poppins" pitchFamily="2" charset="77"/>
              </a:rPr>
              <a:t> vitae </a:t>
            </a:r>
            <a:r>
              <a:rPr lang="en-US" sz="675" err="1">
                <a:latin typeface="Source Sans Pro" panose="020B0503030403020204" pitchFamily="34" charset="0"/>
                <a:ea typeface="Source Sans Pro" panose="020B0503030403020204" pitchFamily="34" charset="0"/>
                <a:cs typeface="Poppins" pitchFamily="2" charset="77"/>
              </a:rPr>
              <a:t>sapien</a:t>
            </a:r>
            <a:r>
              <a:rPr lang="en-US" sz="675">
                <a:latin typeface="Source Sans Pro" panose="020B0503030403020204" pitchFamily="34" charset="0"/>
                <a:ea typeface="Source Sans Pro" panose="020B0503030403020204" pitchFamily="34" charset="0"/>
                <a:cs typeface="Poppins" pitchFamily="2" charset="77"/>
              </a:rPr>
              <a:t> </a:t>
            </a:r>
            <a:r>
              <a:rPr lang="en-US" sz="675" err="1">
                <a:latin typeface="Source Sans Pro" panose="020B0503030403020204" pitchFamily="34" charset="0"/>
                <a:ea typeface="Source Sans Pro" panose="020B0503030403020204" pitchFamily="34" charset="0"/>
                <a:cs typeface="Poppins" pitchFamily="2" charset="77"/>
              </a:rPr>
              <a:t>rhoncus</a:t>
            </a:r>
            <a:r>
              <a:rPr lang="en-US" sz="675">
                <a:latin typeface="Source Sans Pro" panose="020B0503030403020204" pitchFamily="34" charset="0"/>
                <a:ea typeface="Source Sans Pro" panose="020B0503030403020204" pitchFamily="34" charset="0"/>
                <a:cs typeface="Poppins" pitchFamily="2" charset="77"/>
              </a:rPr>
              <a:t>, vel </a:t>
            </a:r>
            <a:r>
              <a:rPr lang="en-US" sz="675" err="1">
                <a:latin typeface="Source Sans Pro" panose="020B0503030403020204" pitchFamily="34" charset="0"/>
                <a:ea typeface="Source Sans Pro" panose="020B0503030403020204" pitchFamily="34" charset="0"/>
                <a:cs typeface="Poppins" pitchFamily="2" charset="77"/>
              </a:rPr>
              <a:t>finibus</a:t>
            </a:r>
            <a:r>
              <a:rPr lang="en-US" sz="675">
                <a:latin typeface="Source Sans Pro" panose="020B0503030403020204" pitchFamily="34" charset="0"/>
                <a:ea typeface="Source Sans Pro" panose="020B0503030403020204" pitchFamily="34" charset="0"/>
                <a:cs typeface="Poppins" pitchFamily="2" charset="77"/>
              </a:rPr>
              <a:t> mi </a:t>
            </a:r>
            <a:r>
              <a:rPr lang="en-US" sz="675" err="1">
                <a:latin typeface="Source Sans Pro" panose="020B0503030403020204" pitchFamily="34" charset="0"/>
                <a:ea typeface="Source Sans Pro" panose="020B0503030403020204" pitchFamily="34" charset="0"/>
                <a:cs typeface="Poppins" pitchFamily="2" charset="77"/>
              </a:rPr>
              <a:t>sollicitudin</a:t>
            </a:r>
            <a:r>
              <a:rPr lang="en-US" sz="675">
                <a:latin typeface="Source Sans Pro" panose="020B0503030403020204" pitchFamily="34" charset="0"/>
                <a:ea typeface="Source Sans Pro" panose="020B0503030403020204" pitchFamily="34" charset="0"/>
                <a:cs typeface="Poppins" pitchFamily="2" charset="77"/>
              </a:rPr>
              <a:t>. </a:t>
            </a:r>
            <a:r>
              <a:rPr lang="en-US" sz="675" err="1">
                <a:latin typeface="Source Sans Pro" panose="020B0503030403020204" pitchFamily="34" charset="0"/>
                <a:ea typeface="Source Sans Pro" panose="020B0503030403020204" pitchFamily="34" charset="0"/>
                <a:cs typeface="Poppins" pitchFamily="2" charset="77"/>
              </a:rPr>
              <a:t>Phasellus</a:t>
            </a:r>
            <a:r>
              <a:rPr lang="en-US" sz="675">
                <a:latin typeface="Source Sans Pro" panose="020B0503030403020204" pitchFamily="34" charset="0"/>
                <a:ea typeface="Source Sans Pro" panose="020B0503030403020204" pitchFamily="34" charset="0"/>
                <a:cs typeface="Poppins" pitchFamily="2" charset="77"/>
              </a:rPr>
              <a:t> </a:t>
            </a:r>
            <a:r>
              <a:rPr lang="en-US" sz="675" err="1">
                <a:latin typeface="Source Sans Pro" panose="020B0503030403020204" pitchFamily="34" charset="0"/>
                <a:ea typeface="Source Sans Pro" panose="020B0503030403020204" pitchFamily="34" charset="0"/>
                <a:cs typeface="Poppins" pitchFamily="2" charset="77"/>
              </a:rPr>
              <a:t>ullamcorper</a:t>
            </a:r>
            <a:r>
              <a:rPr lang="en-US" sz="675">
                <a:latin typeface="Source Sans Pro" panose="020B0503030403020204" pitchFamily="34" charset="0"/>
                <a:ea typeface="Source Sans Pro" panose="020B0503030403020204" pitchFamily="34" charset="0"/>
                <a:cs typeface="Poppins" pitchFamily="2" charset="77"/>
              </a:rPr>
              <a:t> </a:t>
            </a:r>
            <a:r>
              <a:rPr lang="en-US" sz="675" err="1">
                <a:latin typeface="Source Sans Pro" panose="020B0503030403020204" pitchFamily="34" charset="0"/>
                <a:ea typeface="Source Sans Pro" panose="020B0503030403020204" pitchFamily="34" charset="0"/>
                <a:cs typeface="Poppins" pitchFamily="2" charset="77"/>
              </a:rPr>
              <a:t>bibendum</a:t>
            </a:r>
            <a:r>
              <a:rPr lang="en-US" sz="675">
                <a:latin typeface="Source Sans Pro" panose="020B0503030403020204" pitchFamily="34" charset="0"/>
                <a:ea typeface="Source Sans Pro" panose="020B0503030403020204" pitchFamily="34" charset="0"/>
                <a:cs typeface="Poppins" pitchFamily="2" charset="77"/>
              </a:rPr>
              <a:t> </a:t>
            </a:r>
            <a:r>
              <a:rPr lang="en-US" sz="675" err="1">
                <a:latin typeface="Source Sans Pro" panose="020B0503030403020204" pitchFamily="34" charset="0"/>
                <a:ea typeface="Source Sans Pro" panose="020B0503030403020204" pitchFamily="34" charset="0"/>
                <a:cs typeface="Poppins" pitchFamily="2" charset="77"/>
              </a:rPr>
              <a:t>ullamcorper</a:t>
            </a:r>
            <a:r>
              <a:rPr lang="en-US" sz="675">
                <a:latin typeface="Source Sans Pro" panose="020B0503030403020204" pitchFamily="34" charset="0"/>
                <a:ea typeface="Source Sans Pro" panose="020B0503030403020204" pitchFamily="34" charset="0"/>
                <a:cs typeface="Poppins" pitchFamily="2" charset="77"/>
              </a:rPr>
              <a:t>. Vestibulum </a:t>
            </a:r>
            <a:r>
              <a:rPr lang="en-US" sz="675" err="1">
                <a:latin typeface="Source Sans Pro" panose="020B0503030403020204" pitchFamily="34" charset="0"/>
                <a:ea typeface="Source Sans Pro" panose="020B0503030403020204" pitchFamily="34" charset="0"/>
                <a:cs typeface="Poppins" pitchFamily="2" charset="77"/>
              </a:rPr>
              <a:t>quis</a:t>
            </a:r>
            <a:r>
              <a:rPr lang="en-US" sz="675">
                <a:latin typeface="Source Sans Pro" panose="020B0503030403020204" pitchFamily="34" charset="0"/>
                <a:ea typeface="Source Sans Pro" panose="020B0503030403020204" pitchFamily="34" charset="0"/>
                <a:cs typeface="Poppins" pitchFamily="2" charset="77"/>
              </a:rPr>
              <a:t> porta </a:t>
            </a:r>
            <a:r>
              <a:rPr lang="en-US" sz="675" err="1">
                <a:latin typeface="Source Sans Pro" panose="020B0503030403020204" pitchFamily="34" charset="0"/>
                <a:ea typeface="Source Sans Pro" panose="020B0503030403020204" pitchFamily="34" charset="0"/>
                <a:cs typeface="Poppins" pitchFamily="2" charset="77"/>
              </a:rPr>
              <a:t>risus</a:t>
            </a:r>
            <a:r>
              <a:rPr lang="en-US" sz="675">
                <a:latin typeface="Source Sans Pro" panose="020B0503030403020204" pitchFamily="34" charset="0"/>
                <a:ea typeface="Source Sans Pro" panose="020B0503030403020204" pitchFamily="34" charset="0"/>
                <a:cs typeface="Poppins" pitchFamily="2" charset="77"/>
              </a:rPr>
              <a:t>. </a:t>
            </a:r>
            <a:r>
              <a:rPr lang="en-US" sz="675" err="1">
                <a:latin typeface="Source Sans Pro" panose="020B0503030403020204" pitchFamily="34" charset="0"/>
                <a:ea typeface="Source Sans Pro" panose="020B0503030403020204" pitchFamily="34" charset="0"/>
                <a:cs typeface="Poppins" pitchFamily="2" charset="77"/>
              </a:rPr>
              <a:t>Vivamus</a:t>
            </a:r>
            <a:r>
              <a:rPr lang="en-US" sz="675">
                <a:latin typeface="Source Sans Pro" panose="020B0503030403020204" pitchFamily="34" charset="0"/>
                <a:ea typeface="Source Sans Pro" panose="020B0503030403020204" pitchFamily="34" charset="0"/>
                <a:cs typeface="Poppins" pitchFamily="2" charset="77"/>
              </a:rPr>
              <a:t> </a:t>
            </a:r>
            <a:r>
              <a:rPr lang="en-US" sz="675" err="1">
                <a:latin typeface="Source Sans Pro" panose="020B0503030403020204" pitchFamily="34" charset="0"/>
                <a:ea typeface="Source Sans Pro" panose="020B0503030403020204" pitchFamily="34" charset="0"/>
                <a:cs typeface="Poppins" pitchFamily="2" charset="77"/>
              </a:rPr>
              <a:t>consectetur</a:t>
            </a:r>
            <a:r>
              <a:rPr lang="en-US" sz="675">
                <a:latin typeface="Source Sans Pro" panose="020B0503030403020204" pitchFamily="34" charset="0"/>
                <a:ea typeface="Source Sans Pro" panose="020B0503030403020204" pitchFamily="34" charset="0"/>
                <a:cs typeface="Poppins" pitchFamily="2" charset="77"/>
              </a:rPr>
              <a:t> </a:t>
            </a:r>
            <a:r>
              <a:rPr lang="en-US" sz="675" err="1">
                <a:latin typeface="Source Sans Pro" panose="020B0503030403020204" pitchFamily="34" charset="0"/>
                <a:ea typeface="Source Sans Pro" panose="020B0503030403020204" pitchFamily="34" charset="0"/>
                <a:cs typeface="Poppins" pitchFamily="2" charset="77"/>
              </a:rPr>
              <a:t>nunc</a:t>
            </a:r>
            <a:r>
              <a:rPr lang="en-US" sz="675">
                <a:latin typeface="Source Sans Pro" panose="020B0503030403020204" pitchFamily="34" charset="0"/>
                <a:ea typeface="Source Sans Pro" panose="020B0503030403020204" pitchFamily="34" charset="0"/>
                <a:cs typeface="Poppins" pitchFamily="2" charset="77"/>
              </a:rPr>
              <a:t> libero, </a:t>
            </a:r>
            <a:r>
              <a:rPr lang="en-US" sz="675" err="1">
                <a:latin typeface="Source Sans Pro" panose="020B0503030403020204" pitchFamily="34" charset="0"/>
                <a:ea typeface="Source Sans Pro" panose="020B0503030403020204" pitchFamily="34" charset="0"/>
                <a:cs typeface="Poppins" pitchFamily="2" charset="77"/>
              </a:rPr>
              <a:t>nec</a:t>
            </a:r>
            <a:r>
              <a:rPr lang="en-US" sz="675">
                <a:latin typeface="Source Sans Pro" panose="020B0503030403020204" pitchFamily="34" charset="0"/>
                <a:ea typeface="Source Sans Pro" panose="020B0503030403020204" pitchFamily="34" charset="0"/>
                <a:cs typeface="Poppins" pitchFamily="2" charset="77"/>
              </a:rPr>
              <a:t> pulvinar nisi </a:t>
            </a:r>
            <a:r>
              <a:rPr lang="en-US" sz="675" err="1">
                <a:latin typeface="Source Sans Pro" panose="020B0503030403020204" pitchFamily="34" charset="0"/>
                <a:ea typeface="Source Sans Pro" panose="020B0503030403020204" pitchFamily="34" charset="0"/>
                <a:cs typeface="Poppins" pitchFamily="2" charset="77"/>
              </a:rPr>
              <a:t>pretium</a:t>
            </a:r>
            <a:r>
              <a:rPr lang="en-US" sz="675">
                <a:latin typeface="Source Sans Pro" panose="020B0503030403020204" pitchFamily="34" charset="0"/>
                <a:ea typeface="Source Sans Pro" panose="020B0503030403020204" pitchFamily="34" charset="0"/>
                <a:cs typeface="Poppins" pitchFamily="2" charset="77"/>
              </a:rPr>
              <a:t> a. </a:t>
            </a:r>
            <a:r>
              <a:rPr lang="en-US" sz="675" err="1">
                <a:latin typeface="Source Sans Pro" panose="020B0503030403020204" pitchFamily="34" charset="0"/>
                <a:ea typeface="Source Sans Pro" panose="020B0503030403020204" pitchFamily="34" charset="0"/>
                <a:cs typeface="Poppins" pitchFamily="2" charset="77"/>
              </a:rPr>
              <a:t>Quisque</a:t>
            </a:r>
            <a:r>
              <a:rPr lang="en-US" sz="675">
                <a:latin typeface="Source Sans Pro" panose="020B0503030403020204" pitchFamily="34" charset="0"/>
                <a:ea typeface="Source Sans Pro" panose="020B0503030403020204" pitchFamily="34" charset="0"/>
                <a:cs typeface="Poppins" pitchFamily="2" charset="77"/>
              </a:rPr>
              <a:t> vitae </a:t>
            </a:r>
            <a:r>
              <a:rPr lang="en-US" sz="675" err="1">
                <a:latin typeface="Source Sans Pro" panose="020B0503030403020204" pitchFamily="34" charset="0"/>
                <a:ea typeface="Source Sans Pro" panose="020B0503030403020204" pitchFamily="34" charset="0"/>
                <a:cs typeface="Poppins" pitchFamily="2" charset="77"/>
              </a:rPr>
              <a:t>feugiat</a:t>
            </a:r>
            <a:r>
              <a:rPr lang="en-US" sz="675">
                <a:latin typeface="Source Sans Pro" panose="020B0503030403020204" pitchFamily="34" charset="0"/>
                <a:ea typeface="Source Sans Pro" panose="020B0503030403020204" pitchFamily="34" charset="0"/>
                <a:cs typeface="Poppins" pitchFamily="2" charset="77"/>
              </a:rPr>
              <a:t> </a:t>
            </a:r>
            <a:r>
              <a:rPr lang="en-US" sz="675" err="1">
                <a:latin typeface="Source Sans Pro" panose="020B0503030403020204" pitchFamily="34" charset="0"/>
                <a:ea typeface="Source Sans Pro" panose="020B0503030403020204" pitchFamily="34" charset="0"/>
                <a:cs typeface="Poppins" pitchFamily="2" charset="77"/>
              </a:rPr>
              <a:t>nunc</a:t>
            </a:r>
            <a:r>
              <a:rPr lang="en-US" sz="675">
                <a:latin typeface="Source Sans Pro" panose="020B0503030403020204" pitchFamily="34" charset="0"/>
                <a:ea typeface="Source Sans Pro" panose="020B0503030403020204" pitchFamily="34" charset="0"/>
                <a:cs typeface="Poppins" pitchFamily="2" charset="77"/>
              </a:rPr>
              <a:t>.</a:t>
            </a:r>
          </a:p>
        </p:txBody>
      </p:sp>
      <p:sp>
        <p:nvSpPr>
          <p:cNvPr id="40" name="Text Placeholder 27">
            <a:extLst>
              <a:ext uri="{FF2B5EF4-FFF2-40B4-BE49-F238E27FC236}">
                <a16:creationId xmlns:a16="http://schemas.microsoft.com/office/drawing/2014/main" id="{0F226991-74B5-AD44-1930-73B1562B915D}"/>
              </a:ext>
            </a:extLst>
          </p:cNvPr>
          <p:cNvSpPr>
            <a:spLocks noGrp="1"/>
          </p:cNvSpPr>
          <p:nvPr>
            <p:ph type="body" sz="quarter" idx="29" hasCustomPrompt="1"/>
          </p:nvPr>
        </p:nvSpPr>
        <p:spPr>
          <a:xfrm>
            <a:off x="171448" y="1362784"/>
            <a:ext cx="8572500" cy="218137"/>
          </a:xfrm>
          <a:prstGeom prst="rect">
            <a:avLst/>
          </a:prstGeom>
        </p:spPr>
        <p:txBody>
          <a:bodyPr wrap="square" lIns="91440" tIns="45720" rIns="91440" bIns="45720">
            <a:spAutoFit/>
          </a:bodyPr>
          <a:lstStyle>
            <a:lvl1pPr>
              <a:defRPr sz="900" b="1">
                <a:solidFill>
                  <a:srgbClr val="FF0000"/>
                </a:solidFill>
                <a:latin typeface="Poppins" pitchFamily="2" charset="77"/>
                <a:cs typeface="Poppins" pitchFamily="2" charset="77"/>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Subhead</a:t>
            </a:r>
          </a:p>
        </p:txBody>
      </p:sp>
      <p:sp>
        <p:nvSpPr>
          <p:cNvPr id="43" name="Text Placeholder 27">
            <a:extLst>
              <a:ext uri="{FF2B5EF4-FFF2-40B4-BE49-F238E27FC236}">
                <a16:creationId xmlns:a16="http://schemas.microsoft.com/office/drawing/2014/main" id="{ADB5F670-E734-1807-9121-1D8A096CF08C}"/>
              </a:ext>
            </a:extLst>
          </p:cNvPr>
          <p:cNvSpPr>
            <a:spLocks noGrp="1"/>
          </p:cNvSpPr>
          <p:nvPr>
            <p:ph type="body" sz="quarter" idx="31" hasCustomPrompt="1"/>
          </p:nvPr>
        </p:nvSpPr>
        <p:spPr>
          <a:xfrm>
            <a:off x="171448" y="3357418"/>
            <a:ext cx="8572500" cy="388376"/>
          </a:xfrm>
          <a:prstGeom prst="rect">
            <a:avLst/>
          </a:prstGeom>
        </p:spPr>
        <p:txBody>
          <a:bodyPr lIns="91440" tIns="45720" rIns="91440" bIns="45720">
            <a:spAutoFit/>
          </a:bodyPr>
          <a:lstStyle>
            <a:lvl1pPr>
              <a:lnSpc>
                <a:spcPct val="95000"/>
              </a:lnSpc>
              <a:defRPr sz="900" b="0" baseline="0">
                <a:solidFill>
                  <a:schemeClr val="tx1"/>
                </a:solidFill>
                <a:latin typeface="Source Sans Pro" panose="020B0503030403020204" pitchFamily="34" charset="77"/>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r>
              <a:rPr lang="en-US" sz="675" err="1">
                <a:latin typeface="Source Sans Pro" panose="020B0503030403020204" pitchFamily="34" charset="0"/>
                <a:ea typeface="Source Sans Pro" panose="020B0503030403020204" pitchFamily="34" charset="0"/>
                <a:cs typeface="Poppins" pitchFamily="2" charset="77"/>
              </a:rPr>
              <a:t>Pellentesque</a:t>
            </a:r>
            <a:r>
              <a:rPr lang="en-US" sz="675">
                <a:latin typeface="Source Sans Pro" panose="020B0503030403020204" pitchFamily="34" charset="0"/>
                <a:ea typeface="Source Sans Pro" panose="020B0503030403020204" pitchFamily="34" charset="0"/>
                <a:cs typeface="Poppins" pitchFamily="2" charset="77"/>
              </a:rPr>
              <a:t> </a:t>
            </a:r>
            <a:r>
              <a:rPr lang="en-US" sz="675" err="1">
                <a:latin typeface="Source Sans Pro" panose="020B0503030403020204" pitchFamily="34" charset="0"/>
                <a:ea typeface="Source Sans Pro" panose="020B0503030403020204" pitchFamily="34" charset="0"/>
                <a:cs typeface="Poppins" pitchFamily="2" charset="77"/>
              </a:rPr>
              <a:t>molestie</a:t>
            </a:r>
            <a:r>
              <a:rPr lang="en-US" sz="675">
                <a:latin typeface="Source Sans Pro" panose="020B0503030403020204" pitchFamily="34" charset="0"/>
                <a:ea typeface="Source Sans Pro" panose="020B0503030403020204" pitchFamily="34" charset="0"/>
                <a:cs typeface="Poppins" pitchFamily="2" charset="77"/>
              </a:rPr>
              <a:t> </a:t>
            </a:r>
            <a:r>
              <a:rPr lang="en-US" sz="675" err="1">
                <a:latin typeface="Source Sans Pro" panose="020B0503030403020204" pitchFamily="34" charset="0"/>
                <a:ea typeface="Source Sans Pro" panose="020B0503030403020204" pitchFamily="34" charset="0"/>
                <a:cs typeface="Poppins" pitchFamily="2" charset="77"/>
              </a:rPr>
              <a:t>tempor</a:t>
            </a:r>
            <a:r>
              <a:rPr lang="en-US" sz="675">
                <a:latin typeface="Source Sans Pro" panose="020B0503030403020204" pitchFamily="34" charset="0"/>
                <a:ea typeface="Source Sans Pro" panose="020B0503030403020204" pitchFamily="34" charset="0"/>
                <a:cs typeface="Poppins" pitchFamily="2" charset="77"/>
              </a:rPr>
              <a:t> </a:t>
            </a:r>
            <a:r>
              <a:rPr lang="en-US" sz="675" err="1">
                <a:latin typeface="Source Sans Pro" panose="020B0503030403020204" pitchFamily="34" charset="0"/>
                <a:ea typeface="Source Sans Pro" panose="020B0503030403020204" pitchFamily="34" charset="0"/>
                <a:cs typeface="Poppins" pitchFamily="2" charset="77"/>
              </a:rPr>
              <a:t>enim</a:t>
            </a:r>
            <a:r>
              <a:rPr lang="en-US" sz="675">
                <a:latin typeface="Source Sans Pro" panose="020B0503030403020204" pitchFamily="34" charset="0"/>
                <a:ea typeface="Source Sans Pro" panose="020B0503030403020204" pitchFamily="34" charset="0"/>
                <a:cs typeface="Poppins" pitchFamily="2" charset="77"/>
              </a:rPr>
              <a:t> et </a:t>
            </a:r>
            <a:r>
              <a:rPr lang="en-US" sz="675" err="1">
                <a:latin typeface="Source Sans Pro" panose="020B0503030403020204" pitchFamily="34" charset="0"/>
                <a:ea typeface="Source Sans Pro" panose="020B0503030403020204" pitchFamily="34" charset="0"/>
                <a:cs typeface="Poppins" pitchFamily="2" charset="77"/>
              </a:rPr>
              <a:t>ultricies</a:t>
            </a:r>
            <a:r>
              <a:rPr lang="en-US" sz="675">
                <a:latin typeface="Source Sans Pro" panose="020B0503030403020204" pitchFamily="34" charset="0"/>
                <a:ea typeface="Source Sans Pro" panose="020B0503030403020204" pitchFamily="34" charset="0"/>
                <a:cs typeface="Poppins" pitchFamily="2" charset="77"/>
              </a:rPr>
              <a:t>. </a:t>
            </a:r>
            <a:r>
              <a:rPr lang="en-US" sz="675" err="1">
                <a:latin typeface="Source Sans Pro" panose="020B0503030403020204" pitchFamily="34" charset="0"/>
                <a:ea typeface="Source Sans Pro" panose="020B0503030403020204" pitchFamily="34" charset="0"/>
                <a:cs typeface="Poppins" pitchFamily="2" charset="77"/>
              </a:rPr>
              <a:t>Praesent</a:t>
            </a:r>
            <a:r>
              <a:rPr lang="en-US" sz="675">
                <a:latin typeface="Source Sans Pro" panose="020B0503030403020204" pitchFamily="34" charset="0"/>
                <a:ea typeface="Source Sans Pro" panose="020B0503030403020204" pitchFamily="34" charset="0"/>
                <a:cs typeface="Poppins" pitchFamily="2" charset="77"/>
              </a:rPr>
              <a:t> </a:t>
            </a:r>
            <a:r>
              <a:rPr lang="en-US" sz="675" err="1">
                <a:latin typeface="Source Sans Pro" panose="020B0503030403020204" pitchFamily="34" charset="0"/>
                <a:ea typeface="Source Sans Pro" panose="020B0503030403020204" pitchFamily="34" charset="0"/>
                <a:cs typeface="Poppins" pitchFamily="2" charset="77"/>
              </a:rPr>
              <a:t>congue</a:t>
            </a:r>
            <a:r>
              <a:rPr lang="en-US" sz="675">
                <a:latin typeface="Source Sans Pro" panose="020B0503030403020204" pitchFamily="34" charset="0"/>
                <a:ea typeface="Source Sans Pro" panose="020B0503030403020204" pitchFamily="34" charset="0"/>
                <a:cs typeface="Poppins" pitchFamily="2" charset="77"/>
              </a:rPr>
              <a:t>, </a:t>
            </a:r>
            <a:r>
              <a:rPr lang="en-US" sz="675" err="1">
                <a:latin typeface="Source Sans Pro" panose="020B0503030403020204" pitchFamily="34" charset="0"/>
                <a:ea typeface="Source Sans Pro" panose="020B0503030403020204" pitchFamily="34" charset="0"/>
                <a:cs typeface="Poppins" pitchFamily="2" charset="77"/>
              </a:rPr>
              <a:t>urna</a:t>
            </a:r>
            <a:r>
              <a:rPr lang="en-US" sz="675">
                <a:latin typeface="Source Sans Pro" panose="020B0503030403020204" pitchFamily="34" charset="0"/>
                <a:ea typeface="Source Sans Pro" panose="020B0503030403020204" pitchFamily="34" charset="0"/>
                <a:cs typeface="Poppins" pitchFamily="2" charset="77"/>
              </a:rPr>
              <a:t> </a:t>
            </a:r>
            <a:r>
              <a:rPr lang="en-US" sz="675" err="1">
                <a:latin typeface="Source Sans Pro" panose="020B0503030403020204" pitchFamily="34" charset="0"/>
                <a:ea typeface="Source Sans Pro" panose="020B0503030403020204" pitchFamily="34" charset="0"/>
                <a:cs typeface="Poppins" pitchFamily="2" charset="77"/>
              </a:rPr>
              <a:t>ut</a:t>
            </a:r>
            <a:r>
              <a:rPr lang="en-US" sz="675">
                <a:latin typeface="Source Sans Pro" panose="020B0503030403020204" pitchFamily="34" charset="0"/>
                <a:ea typeface="Source Sans Pro" panose="020B0503030403020204" pitchFamily="34" charset="0"/>
                <a:cs typeface="Poppins" pitchFamily="2" charset="77"/>
              </a:rPr>
              <a:t> </a:t>
            </a:r>
            <a:r>
              <a:rPr lang="en-US" sz="675" err="1">
                <a:latin typeface="Source Sans Pro" panose="020B0503030403020204" pitchFamily="34" charset="0"/>
                <a:ea typeface="Source Sans Pro" panose="020B0503030403020204" pitchFamily="34" charset="0"/>
                <a:cs typeface="Poppins" pitchFamily="2" charset="77"/>
              </a:rPr>
              <a:t>posuere</a:t>
            </a:r>
            <a:r>
              <a:rPr lang="en-US" sz="675">
                <a:latin typeface="Source Sans Pro" panose="020B0503030403020204" pitchFamily="34" charset="0"/>
                <a:ea typeface="Source Sans Pro" panose="020B0503030403020204" pitchFamily="34" charset="0"/>
                <a:cs typeface="Poppins" pitchFamily="2" charset="77"/>
              </a:rPr>
              <a:t> lacinia, magna </a:t>
            </a:r>
            <a:r>
              <a:rPr lang="en-US" sz="675" err="1">
                <a:latin typeface="Source Sans Pro" panose="020B0503030403020204" pitchFamily="34" charset="0"/>
                <a:ea typeface="Source Sans Pro" panose="020B0503030403020204" pitchFamily="34" charset="0"/>
                <a:cs typeface="Poppins" pitchFamily="2" charset="77"/>
              </a:rPr>
              <a:t>est</a:t>
            </a:r>
            <a:r>
              <a:rPr lang="en-US" sz="675">
                <a:latin typeface="Source Sans Pro" panose="020B0503030403020204" pitchFamily="34" charset="0"/>
                <a:ea typeface="Source Sans Pro" panose="020B0503030403020204" pitchFamily="34" charset="0"/>
                <a:cs typeface="Poppins" pitchFamily="2" charset="77"/>
              </a:rPr>
              <a:t> </a:t>
            </a:r>
            <a:r>
              <a:rPr lang="en-US" sz="675" err="1">
                <a:latin typeface="Source Sans Pro" panose="020B0503030403020204" pitchFamily="34" charset="0"/>
                <a:ea typeface="Source Sans Pro" panose="020B0503030403020204" pitchFamily="34" charset="0"/>
                <a:cs typeface="Poppins" pitchFamily="2" charset="77"/>
              </a:rPr>
              <a:t>accumsan</a:t>
            </a:r>
            <a:r>
              <a:rPr lang="en-US" sz="675">
                <a:latin typeface="Source Sans Pro" panose="020B0503030403020204" pitchFamily="34" charset="0"/>
                <a:ea typeface="Source Sans Pro" panose="020B0503030403020204" pitchFamily="34" charset="0"/>
                <a:cs typeface="Poppins" pitchFamily="2" charset="77"/>
              </a:rPr>
              <a:t> </a:t>
            </a:r>
            <a:r>
              <a:rPr lang="en-US" sz="675" err="1">
                <a:latin typeface="Source Sans Pro" panose="020B0503030403020204" pitchFamily="34" charset="0"/>
                <a:ea typeface="Source Sans Pro" panose="020B0503030403020204" pitchFamily="34" charset="0"/>
                <a:cs typeface="Poppins" pitchFamily="2" charset="77"/>
              </a:rPr>
              <a:t>risus</a:t>
            </a:r>
            <a:r>
              <a:rPr lang="en-US" sz="675">
                <a:latin typeface="Source Sans Pro" panose="020B0503030403020204" pitchFamily="34" charset="0"/>
                <a:ea typeface="Source Sans Pro" panose="020B0503030403020204" pitchFamily="34" charset="0"/>
                <a:cs typeface="Poppins" pitchFamily="2" charset="77"/>
              </a:rPr>
              <a:t>, </a:t>
            </a:r>
            <a:r>
              <a:rPr lang="en-US" sz="675" err="1">
                <a:latin typeface="Source Sans Pro" panose="020B0503030403020204" pitchFamily="34" charset="0"/>
                <a:ea typeface="Source Sans Pro" panose="020B0503030403020204" pitchFamily="34" charset="0"/>
                <a:cs typeface="Poppins" pitchFamily="2" charset="77"/>
              </a:rPr>
              <a:t>tincidunt</a:t>
            </a:r>
            <a:r>
              <a:rPr lang="en-US" sz="675">
                <a:latin typeface="Source Sans Pro" panose="020B0503030403020204" pitchFamily="34" charset="0"/>
                <a:ea typeface="Source Sans Pro" panose="020B0503030403020204" pitchFamily="34" charset="0"/>
                <a:cs typeface="Poppins" pitchFamily="2" charset="77"/>
              </a:rPr>
              <a:t> </a:t>
            </a:r>
            <a:r>
              <a:rPr lang="en-US" sz="675" err="1">
                <a:latin typeface="Source Sans Pro" panose="020B0503030403020204" pitchFamily="34" charset="0"/>
                <a:ea typeface="Source Sans Pro" panose="020B0503030403020204" pitchFamily="34" charset="0"/>
                <a:cs typeface="Poppins" pitchFamily="2" charset="77"/>
              </a:rPr>
              <a:t>sagittis</a:t>
            </a:r>
            <a:r>
              <a:rPr lang="en-US" sz="675">
                <a:latin typeface="Source Sans Pro" panose="020B0503030403020204" pitchFamily="34" charset="0"/>
                <a:ea typeface="Source Sans Pro" panose="020B0503030403020204" pitchFamily="34" charset="0"/>
                <a:cs typeface="Poppins" pitchFamily="2" charset="77"/>
              </a:rPr>
              <a:t> lorem </a:t>
            </a:r>
            <a:r>
              <a:rPr lang="en-US" sz="675" err="1">
                <a:latin typeface="Source Sans Pro" panose="020B0503030403020204" pitchFamily="34" charset="0"/>
                <a:ea typeface="Source Sans Pro" panose="020B0503030403020204" pitchFamily="34" charset="0"/>
                <a:cs typeface="Poppins" pitchFamily="2" charset="77"/>
              </a:rPr>
              <a:t>enim</a:t>
            </a:r>
            <a:r>
              <a:rPr lang="en-US" sz="675">
                <a:latin typeface="Source Sans Pro" panose="020B0503030403020204" pitchFamily="34" charset="0"/>
                <a:ea typeface="Source Sans Pro" panose="020B0503030403020204" pitchFamily="34" charset="0"/>
                <a:cs typeface="Poppins" pitchFamily="2" charset="77"/>
              </a:rPr>
              <a:t> </a:t>
            </a:r>
            <a:r>
              <a:rPr lang="en-US" sz="675" err="1">
                <a:latin typeface="Source Sans Pro" panose="020B0503030403020204" pitchFamily="34" charset="0"/>
                <a:ea typeface="Source Sans Pro" panose="020B0503030403020204" pitchFamily="34" charset="0"/>
                <a:cs typeface="Poppins" pitchFamily="2" charset="77"/>
              </a:rPr>
              <a:t>ut</a:t>
            </a:r>
            <a:r>
              <a:rPr lang="en-US" sz="675">
                <a:latin typeface="Source Sans Pro" panose="020B0503030403020204" pitchFamily="34" charset="0"/>
                <a:ea typeface="Source Sans Pro" panose="020B0503030403020204" pitchFamily="34" charset="0"/>
                <a:cs typeface="Poppins" pitchFamily="2" charset="77"/>
              </a:rPr>
              <a:t> </a:t>
            </a:r>
            <a:r>
              <a:rPr lang="en-US" sz="675" err="1">
                <a:latin typeface="Source Sans Pro" panose="020B0503030403020204" pitchFamily="34" charset="0"/>
                <a:ea typeface="Source Sans Pro" panose="020B0503030403020204" pitchFamily="34" charset="0"/>
                <a:cs typeface="Poppins" pitchFamily="2" charset="77"/>
              </a:rPr>
              <a:t>purus</a:t>
            </a:r>
            <a:r>
              <a:rPr lang="en-US" sz="675">
                <a:latin typeface="Source Sans Pro" panose="020B0503030403020204" pitchFamily="34" charset="0"/>
                <a:ea typeface="Source Sans Pro" panose="020B0503030403020204" pitchFamily="34" charset="0"/>
                <a:cs typeface="Poppins" pitchFamily="2" charset="77"/>
              </a:rPr>
              <a:t>. Vestibulum convallis </a:t>
            </a:r>
            <a:r>
              <a:rPr lang="en-US" sz="675" err="1">
                <a:latin typeface="Source Sans Pro" panose="020B0503030403020204" pitchFamily="34" charset="0"/>
                <a:ea typeface="Source Sans Pro" panose="020B0503030403020204" pitchFamily="34" charset="0"/>
                <a:cs typeface="Poppins" pitchFamily="2" charset="77"/>
              </a:rPr>
              <a:t>metus</a:t>
            </a:r>
            <a:r>
              <a:rPr lang="en-US" sz="675">
                <a:latin typeface="Source Sans Pro" panose="020B0503030403020204" pitchFamily="34" charset="0"/>
                <a:ea typeface="Source Sans Pro" panose="020B0503030403020204" pitchFamily="34" charset="0"/>
                <a:cs typeface="Poppins" pitchFamily="2" charset="77"/>
              </a:rPr>
              <a:t> et </a:t>
            </a:r>
            <a:r>
              <a:rPr lang="en-US" sz="675" err="1">
                <a:latin typeface="Source Sans Pro" panose="020B0503030403020204" pitchFamily="34" charset="0"/>
                <a:ea typeface="Source Sans Pro" panose="020B0503030403020204" pitchFamily="34" charset="0"/>
                <a:cs typeface="Poppins" pitchFamily="2" charset="77"/>
              </a:rPr>
              <a:t>consectetur</a:t>
            </a:r>
            <a:r>
              <a:rPr lang="en-US" sz="675">
                <a:latin typeface="Source Sans Pro" panose="020B0503030403020204" pitchFamily="34" charset="0"/>
                <a:ea typeface="Source Sans Pro" panose="020B0503030403020204" pitchFamily="34" charset="0"/>
                <a:cs typeface="Poppins" pitchFamily="2" charset="77"/>
              </a:rPr>
              <a:t> </a:t>
            </a:r>
            <a:r>
              <a:rPr lang="en-US" sz="675" err="1">
                <a:latin typeface="Source Sans Pro" panose="020B0503030403020204" pitchFamily="34" charset="0"/>
                <a:ea typeface="Source Sans Pro" panose="020B0503030403020204" pitchFamily="34" charset="0"/>
                <a:cs typeface="Poppins" pitchFamily="2" charset="77"/>
              </a:rPr>
              <a:t>imperdiet</a:t>
            </a:r>
            <a:r>
              <a:rPr lang="en-US" sz="675">
                <a:latin typeface="Source Sans Pro" panose="020B0503030403020204" pitchFamily="34" charset="0"/>
                <a:ea typeface="Source Sans Pro" panose="020B0503030403020204" pitchFamily="34" charset="0"/>
                <a:cs typeface="Poppins" pitchFamily="2" charset="77"/>
              </a:rPr>
              <a:t>. </a:t>
            </a:r>
            <a:r>
              <a:rPr lang="en-US" sz="675" err="1">
                <a:latin typeface="Source Sans Pro" panose="020B0503030403020204" pitchFamily="34" charset="0"/>
                <a:ea typeface="Source Sans Pro" panose="020B0503030403020204" pitchFamily="34" charset="0"/>
                <a:cs typeface="Poppins" pitchFamily="2" charset="77"/>
              </a:rPr>
              <a:t>Interdum</a:t>
            </a:r>
            <a:r>
              <a:rPr lang="en-US" sz="675">
                <a:latin typeface="Source Sans Pro" panose="020B0503030403020204" pitchFamily="34" charset="0"/>
                <a:ea typeface="Source Sans Pro" panose="020B0503030403020204" pitchFamily="34" charset="0"/>
                <a:cs typeface="Poppins" pitchFamily="2" charset="77"/>
              </a:rPr>
              <a:t> et </a:t>
            </a:r>
            <a:r>
              <a:rPr lang="en-US" sz="675" err="1">
                <a:latin typeface="Source Sans Pro" panose="020B0503030403020204" pitchFamily="34" charset="0"/>
                <a:ea typeface="Source Sans Pro" panose="020B0503030403020204" pitchFamily="34" charset="0"/>
                <a:cs typeface="Poppins" pitchFamily="2" charset="77"/>
              </a:rPr>
              <a:t>malesuada</a:t>
            </a:r>
            <a:r>
              <a:rPr lang="en-US" sz="675">
                <a:latin typeface="Source Sans Pro" panose="020B0503030403020204" pitchFamily="34" charset="0"/>
                <a:ea typeface="Source Sans Pro" panose="020B0503030403020204" pitchFamily="34" charset="0"/>
                <a:cs typeface="Poppins" pitchFamily="2" charset="77"/>
              </a:rPr>
              <a:t> fames ac ante ipsum </a:t>
            </a:r>
            <a:r>
              <a:rPr lang="en-US" sz="675" err="1">
                <a:latin typeface="Source Sans Pro" panose="020B0503030403020204" pitchFamily="34" charset="0"/>
                <a:ea typeface="Source Sans Pro" panose="020B0503030403020204" pitchFamily="34" charset="0"/>
                <a:cs typeface="Poppins" pitchFamily="2" charset="77"/>
              </a:rPr>
              <a:t>primis</a:t>
            </a:r>
            <a:r>
              <a:rPr lang="en-US" sz="675">
                <a:latin typeface="Source Sans Pro" panose="020B0503030403020204" pitchFamily="34" charset="0"/>
                <a:ea typeface="Source Sans Pro" panose="020B0503030403020204" pitchFamily="34" charset="0"/>
                <a:cs typeface="Poppins" pitchFamily="2" charset="77"/>
              </a:rPr>
              <a:t> in </a:t>
            </a:r>
            <a:r>
              <a:rPr lang="en-US" sz="675" err="1">
                <a:latin typeface="Source Sans Pro" panose="020B0503030403020204" pitchFamily="34" charset="0"/>
                <a:ea typeface="Source Sans Pro" panose="020B0503030403020204" pitchFamily="34" charset="0"/>
                <a:cs typeface="Poppins" pitchFamily="2" charset="77"/>
              </a:rPr>
              <a:t>faucibus</a:t>
            </a:r>
            <a:r>
              <a:rPr lang="en-US" sz="675">
                <a:latin typeface="Source Sans Pro" panose="020B0503030403020204" pitchFamily="34" charset="0"/>
                <a:ea typeface="Source Sans Pro" panose="020B0503030403020204" pitchFamily="34" charset="0"/>
                <a:cs typeface="Poppins" pitchFamily="2" charset="77"/>
              </a:rPr>
              <a:t>. </a:t>
            </a:r>
            <a:r>
              <a:rPr lang="en-US" sz="675" err="1">
                <a:latin typeface="Source Sans Pro" panose="020B0503030403020204" pitchFamily="34" charset="0"/>
                <a:ea typeface="Source Sans Pro" panose="020B0503030403020204" pitchFamily="34" charset="0"/>
                <a:cs typeface="Poppins" pitchFamily="2" charset="77"/>
              </a:rPr>
              <a:t>Pellentesque</a:t>
            </a:r>
            <a:r>
              <a:rPr lang="en-US" sz="675">
                <a:latin typeface="Source Sans Pro" panose="020B0503030403020204" pitchFamily="34" charset="0"/>
                <a:ea typeface="Source Sans Pro" panose="020B0503030403020204" pitchFamily="34" charset="0"/>
                <a:cs typeface="Poppins" pitchFamily="2" charset="77"/>
              </a:rPr>
              <a:t> ac </a:t>
            </a:r>
            <a:r>
              <a:rPr lang="en-US" sz="675" err="1">
                <a:latin typeface="Source Sans Pro" panose="020B0503030403020204" pitchFamily="34" charset="0"/>
                <a:ea typeface="Source Sans Pro" panose="020B0503030403020204" pitchFamily="34" charset="0"/>
                <a:cs typeface="Poppins" pitchFamily="2" charset="77"/>
              </a:rPr>
              <a:t>suscipit</a:t>
            </a:r>
            <a:r>
              <a:rPr lang="en-US" sz="675">
                <a:latin typeface="Source Sans Pro" panose="020B0503030403020204" pitchFamily="34" charset="0"/>
                <a:ea typeface="Source Sans Pro" panose="020B0503030403020204" pitchFamily="34" charset="0"/>
                <a:cs typeface="Poppins" pitchFamily="2" charset="77"/>
              </a:rPr>
              <a:t> libero. </a:t>
            </a:r>
            <a:r>
              <a:rPr lang="en-US" sz="675" err="1">
                <a:latin typeface="Source Sans Pro" panose="020B0503030403020204" pitchFamily="34" charset="0"/>
                <a:ea typeface="Source Sans Pro" panose="020B0503030403020204" pitchFamily="34" charset="0"/>
                <a:cs typeface="Poppins" pitchFamily="2" charset="77"/>
              </a:rPr>
              <a:t>Quisque</a:t>
            </a:r>
            <a:r>
              <a:rPr lang="en-US" sz="675">
                <a:latin typeface="Source Sans Pro" panose="020B0503030403020204" pitchFamily="34" charset="0"/>
                <a:ea typeface="Source Sans Pro" panose="020B0503030403020204" pitchFamily="34" charset="0"/>
                <a:cs typeface="Poppins" pitchFamily="2" charset="77"/>
              </a:rPr>
              <a:t> diam </a:t>
            </a:r>
            <a:r>
              <a:rPr lang="en-US" sz="675" err="1">
                <a:latin typeface="Source Sans Pro" panose="020B0503030403020204" pitchFamily="34" charset="0"/>
                <a:ea typeface="Source Sans Pro" panose="020B0503030403020204" pitchFamily="34" charset="0"/>
                <a:cs typeface="Poppins" pitchFamily="2" charset="77"/>
              </a:rPr>
              <a:t>nibh</a:t>
            </a:r>
            <a:r>
              <a:rPr lang="en-US" sz="675">
                <a:latin typeface="Source Sans Pro" panose="020B0503030403020204" pitchFamily="34" charset="0"/>
                <a:ea typeface="Source Sans Pro" panose="020B0503030403020204" pitchFamily="34" charset="0"/>
                <a:cs typeface="Poppins" pitchFamily="2" charset="77"/>
              </a:rPr>
              <a:t>, vestibulum non </a:t>
            </a:r>
            <a:r>
              <a:rPr lang="en-US" sz="675" err="1">
                <a:latin typeface="Source Sans Pro" panose="020B0503030403020204" pitchFamily="34" charset="0"/>
                <a:ea typeface="Source Sans Pro" panose="020B0503030403020204" pitchFamily="34" charset="0"/>
                <a:cs typeface="Poppins" pitchFamily="2" charset="77"/>
              </a:rPr>
              <a:t>tortor</a:t>
            </a:r>
            <a:r>
              <a:rPr lang="en-US" sz="675">
                <a:latin typeface="Source Sans Pro" panose="020B0503030403020204" pitchFamily="34" charset="0"/>
                <a:ea typeface="Source Sans Pro" panose="020B0503030403020204" pitchFamily="34" charset="0"/>
                <a:cs typeface="Poppins" pitchFamily="2" charset="77"/>
              </a:rPr>
              <a:t> </a:t>
            </a:r>
            <a:r>
              <a:rPr lang="en-US" sz="675" err="1">
                <a:latin typeface="Source Sans Pro" panose="020B0503030403020204" pitchFamily="34" charset="0"/>
                <a:ea typeface="Source Sans Pro" panose="020B0503030403020204" pitchFamily="34" charset="0"/>
                <a:cs typeface="Poppins" pitchFamily="2" charset="77"/>
              </a:rPr>
              <a:t>eget</a:t>
            </a:r>
            <a:r>
              <a:rPr lang="en-US" sz="675">
                <a:latin typeface="Source Sans Pro" panose="020B0503030403020204" pitchFamily="34" charset="0"/>
                <a:ea typeface="Source Sans Pro" panose="020B0503030403020204" pitchFamily="34" charset="0"/>
                <a:cs typeface="Poppins" pitchFamily="2" charset="77"/>
              </a:rPr>
              <a:t>, </a:t>
            </a:r>
            <a:r>
              <a:rPr lang="en-US" sz="675" err="1">
                <a:latin typeface="Source Sans Pro" panose="020B0503030403020204" pitchFamily="34" charset="0"/>
                <a:ea typeface="Source Sans Pro" panose="020B0503030403020204" pitchFamily="34" charset="0"/>
                <a:cs typeface="Poppins" pitchFamily="2" charset="77"/>
              </a:rPr>
              <a:t>placerat</a:t>
            </a:r>
            <a:r>
              <a:rPr lang="en-US" sz="675">
                <a:latin typeface="Source Sans Pro" panose="020B0503030403020204" pitchFamily="34" charset="0"/>
                <a:ea typeface="Source Sans Pro" panose="020B0503030403020204" pitchFamily="34" charset="0"/>
                <a:cs typeface="Poppins" pitchFamily="2" charset="77"/>
              </a:rPr>
              <a:t> porta sem. </a:t>
            </a:r>
            <a:r>
              <a:rPr lang="en-US" sz="675" err="1">
                <a:latin typeface="Source Sans Pro" panose="020B0503030403020204" pitchFamily="34" charset="0"/>
                <a:ea typeface="Source Sans Pro" panose="020B0503030403020204" pitchFamily="34" charset="0"/>
                <a:cs typeface="Poppins" pitchFamily="2" charset="77"/>
              </a:rPr>
              <a:t>Suspendisse</a:t>
            </a:r>
            <a:r>
              <a:rPr lang="en-US" sz="675">
                <a:latin typeface="Source Sans Pro" panose="020B0503030403020204" pitchFamily="34" charset="0"/>
                <a:ea typeface="Source Sans Pro" panose="020B0503030403020204" pitchFamily="34" charset="0"/>
                <a:cs typeface="Poppins" pitchFamily="2" charset="77"/>
              </a:rPr>
              <a:t> libero diam, pharetra ac </a:t>
            </a:r>
            <a:r>
              <a:rPr lang="en-US" sz="675" err="1">
                <a:latin typeface="Source Sans Pro" panose="020B0503030403020204" pitchFamily="34" charset="0"/>
                <a:ea typeface="Source Sans Pro" panose="020B0503030403020204" pitchFamily="34" charset="0"/>
                <a:cs typeface="Poppins" pitchFamily="2" charset="77"/>
              </a:rPr>
              <a:t>consequat</a:t>
            </a:r>
            <a:r>
              <a:rPr lang="en-US" sz="675">
                <a:latin typeface="Source Sans Pro" panose="020B0503030403020204" pitchFamily="34" charset="0"/>
                <a:ea typeface="Source Sans Pro" panose="020B0503030403020204" pitchFamily="34" charset="0"/>
                <a:cs typeface="Poppins" pitchFamily="2" charset="77"/>
              </a:rPr>
              <a:t> id, </a:t>
            </a:r>
            <a:r>
              <a:rPr lang="en-US" sz="675" err="1">
                <a:latin typeface="Source Sans Pro" panose="020B0503030403020204" pitchFamily="34" charset="0"/>
                <a:ea typeface="Source Sans Pro" panose="020B0503030403020204" pitchFamily="34" charset="0"/>
                <a:cs typeface="Poppins" pitchFamily="2" charset="77"/>
              </a:rPr>
              <a:t>scelerisque</a:t>
            </a:r>
            <a:r>
              <a:rPr lang="en-US" sz="675">
                <a:latin typeface="Source Sans Pro" panose="020B0503030403020204" pitchFamily="34" charset="0"/>
                <a:ea typeface="Source Sans Pro" panose="020B0503030403020204" pitchFamily="34" charset="0"/>
                <a:cs typeface="Poppins" pitchFamily="2" charset="77"/>
              </a:rPr>
              <a:t> et </a:t>
            </a:r>
            <a:r>
              <a:rPr lang="en-US" sz="675" err="1">
                <a:latin typeface="Source Sans Pro" panose="020B0503030403020204" pitchFamily="34" charset="0"/>
                <a:ea typeface="Source Sans Pro" panose="020B0503030403020204" pitchFamily="34" charset="0"/>
                <a:cs typeface="Poppins" pitchFamily="2" charset="77"/>
              </a:rPr>
              <a:t>risus</a:t>
            </a:r>
            <a:r>
              <a:rPr lang="en-US" sz="675">
                <a:latin typeface="Source Sans Pro" panose="020B0503030403020204" pitchFamily="34" charset="0"/>
                <a:ea typeface="Source Sans Pro" panose="020B0503030403020204" pitchFamily="34" charset="0"/>
                <a:cs typeface="Poppins" pitchFamily="2" charset="77"/>
              </a:rPr>
              <a:t>. Donec eros </a:t>
            </a:r>
            <a:r>
              <a:rPr lang="en-US" sz="675" err="1">
                <a:latin typeface="Source Sans Pro" panose="020B0503030403020204" pitchFamily="34" charset="0"/>
                <a:ea typeface="Source Sans Pro" panose="020B0503030403020204" pitchFamily="34" charset="0"/>
                <a:cs typeface="Poppins" pitchFamily="2" charset="77"/>
              </a:rPr>
              <a:t>quam</a:t>
            </a:r>
            <a:r>
              <a:rPr lang="en-US" sz="675">
                <a:latin typeface="Source Sans Pro" panose="020B0503030403020204" pitchFamily="34" charset="0"/>
                <a:ea typeface="Source Sans Pro" panose="020B0503030403020204" pitchFamily="34" charset="0"/>
                <a:cs typeface="Poppins" pitchFamily="2" charset="77"/>
              </a:rPr>
              <a:t>, </a:t>
            </a:r>
            <a:r>
              <a:rPr lang="en-US" sz="675" err="1">
                <a:latin typeface="Source Sans Pro" panose="020B0503030403020204" pitchFamily="34" charset="0"/>
                <a:ea typeface="Source Sans Pro" panose="020B0503030403020204" pitchFamily="34" charset="0"/>
                <a:cs typeface="Poppins" pitchFamily="2" charset="77"/>
              </a:rPr>
              <a:t>condimentum</a:t>
            </a:r>
            <a:r>
              <a:rPr lang="en-US" sz="675">
                <a:latin typeface="Source Sans Pro" panose="020B0503030403020204" pitchFamily="34" charset="0"/>
                <a:ea typeface="Source Sans Pro" panose="020B0503030403020204" pitchFamily="34" charset="0"/>
                <a:cs typeface="Poppins" pitchFamily="2" charset="77"/>
              </a:rPr>
              <a:t> non libero a, </a:t>
            </a:r>
            <a:r>
              <a:rPr lang="en-US" sz="675" err="1">
                <a:latin typeface="Source Sans Pro" panose="020B0503030403020204" pitchFamily="34" charset="0"/>
                <a:ea typeface="Source Sans Pro" panose="020B0503030403020204" pitchFamily="34" charset="0"/>
                <a:cs typeface="Poppins" pitchFamily="2" charset="77"/>
              </a:rPr>
              <a:t>sagittis</a:t>
            </a:r>
            <a:r>
              <a:rPr lang="en-US" sz="675">
                <a:latin typeface="Source Sans Pro" panose="020B0503030403020204" pitchFamily="34" charset="0"/>
                <a:ea typeface="Source Sans Pro" panose="020B0503030403020204" pitchFamily="34" charset="0"/>
                <a:cs typeface="Poppins" pitchFamily="2" charset="77"/>
              </a:rPr>
              <a:t> </a:t>
            </a:r>
            <a:r>
              <a:rPr lang="en-US" sz="675" err="1">
                <a:latin typeface="Source Sans Pro" panose="020B0503030403020204" pitchFamily="34" charset="0"/>
                <a:ea typeface="Source Sans Pro" panose="020B0503030403020204" pitchFamily="34" charset="0"/>
                <a:cs typeface="Poppins" pitchFamily="2" charset="77"/>
              </a:rPr>
              <a:t>pretium</a:t>
            </a:r>
            <a:r>
              <a:rPr lang="en-US" sz="675">
                <a:latin typeface="Source Sans Pro" panose="020B0503030403020204" pitchFamily="34" charset="0"/>
                <a:ea typeface="Source Sans Pro" panose="020B0503030403020204" pitchFamily="34" charset="0"/>
                <a:cs typeface="Poppins" pitchFamily="2" charset="77"/>
              </a:rPr>
              <a:t> diam. Proin </a:t>
            </a:r>
            <a:r>
              <a:rPr lang="en-US" sz="675" err="1">
                <a:latin typeface="Source Sans Pro" panose="020B0503030403020204" pitchFamily="34" charset="0"/>
                <a:ea typeface="Source Sans Pro" panose="020B0503030403020204" pitchFamily="34" charset="0"/>
                <a:cs typeface="Poppins" pitchFamily="2" charset="77"/>
              </a:rPr>
              <a:t>bibendum</a:t>
            </a:r>
            <a:r>
              <a:rPr lang="en-US" sz="675">
                <a:latin typeface="Source Sans Pro" panose="020B0503030403020204" pitchFamily="34" charset="0"/>
                <a:ea typeface="Source Sans Pro" panose="020B0503030403020204" pitchFamily="34" charset="0"/>
                <a:cs typeface="Poppins" pitchFamily="2" charset="77"/>
              </a:rPr>
              <a:t> a </a:t>
            </a:r>
            <a:r>
              <a:rPr lang="en-US" sz="675" err="1">
                <a:latin typeface="Source Sans Pro" panose="020B0503030403020204" pitchFamily="34" charset="0"/>
                <a:ea typeface="Source Sans Pro" panose="020B0503030403020204" pitchFamily="34" charset="0"/>
                <a:cs typeface="Poppins" pitchFamily="2" charset="77"/>
              </a:rPr>
              <a:t>mauris</a:t>
            </a:r>
            <a:r>
              <a:rPr lang="en-US" sz="675">
                <a:latin typeface="Source Sans Pro" panose="020B0503030403020204" pitchFamily="34" charset="0"/>
                <a:ea typeface="Source Sans Pro" panose="020B0503030403020204" pitchFamily="34" charset="0"/>
                <a:cs typeface="Poppins" pitchFamily="2" charset="77"/>
              </a:rPr>
              <a:t> sit </a:t>
            </a:r>
            <a:r>
              <a:rPr lang="en-US" sz="675" err="1">
                <a:latin typeface="Source Sans Pro" panose="020B0503030403020204" pitchFamily="34" charset="0"/>
                <a:ea typeface="Source Sans Pro" panose="020B0503030403020204" pitchFamily="34" charset="0"/>
                <a:cs typeface="Poppins" pitchFamily="2" charset="77"/>
              </a:rPr>
              <a:t>amet</a:t>
            </a:r>
            <a:r>
              <a:rPr lang="en-US" sz="675">
                <a:latin typeface="Source Sans Pro" panose="020B0503030403020204" pitchFamily="34" charset="0"/>
                <a:ea typeface="Source Sans Pro" panose="020B0503030403020204" pitchFamily="34" charset="0"/>
                <a:cs typeface="Poppins" pitchFamily="2" charset="77"/>
              </a:rPr>
              <a:t> pharetra. </a:t>
            </a:r>
            <a:r>
              <a:rPr lang="en-US" sz="675" err="1">
                <a:latin typeface="Source Sans Pro" panose="020B0503030403020204" pitchFamily="34" charset="0"/>
                <a:ea typeface="Source Sans Pro" panose="020B0503030403020204" pitchFamily="34" charset="0"/>
                <a:cs typeface="Poppins" pitchFamily="2" charset="77"/>
              </a:rPr>
              <a:t>Curabitur</a:t>
            </a:r>
            <a:r>
              <a:rPr lang="en-US" sz="675">
                <a:latin typeface="Source Sans Pro" panose="020B0503030403020204" pitchFamily="34" charset="0"/>
                <a:ea typeface="Source Sans Pro" panose="020B0503030403020204" pitchFamily="34" charset="0"/>
                <a:cs typeface="Poppins" pitchFamily="2" charset="77"/>
              </a:rPr>
              <a:t> </a:t>
            </a:r>
            <a:r>
              <a:rPr lang="en-US" sz="675" err="1">
                <a:latin typeface="Source Sans Pro" panose="020B0503030403020204" pitchFamily="34" charset="0"/>
                <a:ea typeface="Source Sans Pro" panose="020B0503030403020204" pitchFamily="34" charset="0"/>
                <a:cs typeface="Poppins" pitchFamily="2" charset="77"/>
              </a:rPr>
              <a:t>condimentum</a:t>
            </a:r>
            <a:r>
              <a:rPr lang="en-US" sz="675">
                <a:latin typeface="Source Sans Pro" panose="020B0503030403020204" pitchFamily="34" charset="0"/>
                <a:ea typeface="Source Sans Pro" panose="020B0503030403020204" pitchFamily="34" charset="0"/>
                <a:cs typeface="Poppins" pitchFamily="2" charset="77"/>
              </a:rPr>
              <a:t> auctor </a:t>
            </a:r>
            <a:r>
              <a:rPr lang="en-US" sz="675" err="1">
                <a:latin typeface="Source Sans Pro" panose="020B0503030403020204" pitchFamily="34" charset="0"/>
                <a:ea typeface="Source Sans Pro" panose="020B0503030403020204" pitchFamily="34" charset="0"/>
                <a:cs typeface="Poppins" pitchFamily="2" charset="77"/>
              </a:rPr>
              <a:t>nibh</a:t>
            </a:r>
            <a:r>
              <a:rPr lang="en-US" sz="675">
                <a:latin typeface="Source Sans Pro" panose="020B0503030403020204" pitchFamily="34" charset="0"/>
                <a:ea typeface="Source Sans Pro" panose="020B0503030403020204" pitchFamily="34" charset="0"/>
                <a:cs typeface="Poppins" pitchFamily="2" charset="77"/>
              </a:rPr>
              <a:t> </a:t>
            </a:r>
            <a:r>
              <a:rPr lang="en-US" sz="675" err="1">
                <a:latin typeface="Source Sans Pro" panose="020B0503030403020204" pitchFamily="34" charset="0"/>
                <a:ea typeface="Source Sans Pro" panose="020B0503030403020204" pitchFamily="34" charset="0"/>
                <a:cs typeface="Poppins" pitchFamily="2" charset="77"/>
              </a:rPr>
              <a:t>ut</a:t>
            </a:r>
            <a:r>
              <a:rPr lang="en-US" sz="675">
                <a:latin typeface="Source Sans Pro" panose="020B0503030403020204" pitchFamily="34" charset="0"/>
                <a:ea typeface="Source Sans Pro" panose="020B0503030403020204" pitchFamily="34" charset="0"/>
                <a:cs typeface="Poppins" pitchFamily="2" charset="77"/>
              </a:rPr>
              <a:t> tempus.</a:t>
            </a:r>
          </a:p>
        </p:txBody>
      </p:sp>
      <p:sp>
        <p:nvSpPr>
          <p:cNvPr id="44" name="Text Placeholder 27">
            <a:extLst>
              <a:ext uri="{FF2B5EF4-FFF2-40B4-BE49-F238E27FC236}">
                <a16:creationId xmlns:a16="http://schemas.microsoft.com/office/drawing/2014/main" id="{75779D0A-4A6B-027F-311B-588553D75730}"/>
              </a:ext>
            </a:extLst>
          </p:cNvPr>
          <p:cNvSpPr>
            <a:spLocks noGrp="1"/>
          </p:cNvSpPr>
          <p:nvPr>
            <p:ph type="body" sz="quarter" idx="32" hasCustomPrompt="1"/>
          </p:nvPr>
        </p:nvSpPr>
        <p:spPr>
          <a:xfrm>
            <a:off x="171448" y="3161751"/>
            <a:ext cx="8572500" cy="218137"/>
          </a:xfrm>
          <a:prstGeom prst="rect">
            <a:avLst/>
          </a:prstGeom>
        </p:spPr>
        <p:txBody>
          <a:bodyPr wrap="square" lIns="91440" tIns="45720" rIns="91440" bIns="45720">
            <a:spAutoFit/>
          </a:bodyPr>
          <a:lstStyle>
            <a:lvl1pPr>
              <a:defRPr sz="900" b="1">
                <a:solidFill>
                  <a:srgbClr val="FF0000"/>
                </a:solidFill>
                <a:latin typeface="Poppins" pitchFamily="2" charset="77"/>
                <a:cs typeface="Poppins" pitchFamily="2" charset="77"/>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Subhead</a:t>
            </a:r>
          </a:p>
        </p:txBody>
      </p:sp>
      <p:sp>
        <p:nvSpPr>
          <p:cNvPr id="3" name="Footer Placeholder 4">
            <a:extLst>
              <a:ext uri="{FF2B5EF4-FFF2-40B4-BE49-F238E27FC236}">
                <a16:creationId xmlns:a16="http://schemas.microsoft.com/office/drawing/2014/main" id="{C3D5FE7E-1A7B-783E-04BE-B712A26C0AAB}"/>
              </a:ext>
            </a:extLst>
          </p:cNvPr>
          <p:cNvSpPr>
            <a:spLocks noGrp="1"/>
          </p:cNvSpPr>
          <p:nvPr>
            <p:ph type="ftr" sz="quarter" idx="3"/>
          </p:nvPr>
        </p:nvSpPr>
        <p:spPr>
          <a:xfrm>
            <a:off x="3028950" y="4927365"/>
            <a:ext cx="3086100" cy="69250"/>
          </a:xfrm>
          <a:prstGeom prst="rect">
            <a:avLst/>
          </a:prstGeom>
        </p:spPr>
        <p:txBody>
          <a:bodyPr lIns="0" tIns="0" rIns="0" bIns="0">
            <a:spAutoFit/>
          </a:bodyPr>
          <a:lstStyle>
            <a:lvl1pPr algn="ctr">
              <a:defRPr sz="450" baseline="0">
                <a:latin typeface="Poppins" pitchFamily="2" charset="77"/>
              </a:defRPr>
            </a:lvl1pPr>
          </a:lstStyle>
          <a:p>
            <a:endParaRPr lang="en-US"/>
          </a:p>
        </p:txBody>
      </p:sp>
      <p:sp>
        <p:nvSpPr>
          <p:cNvPr id="2" name="Slide Number Placeholder 5">
            <a:extLst>
              <a:ext uri="{FF2B5EF4-FFF2-40B4-BE49-F238E27FC236}">
                <a16:creationId xmlns:a16="http://schemas.microsoft.com/office/drawing/2014/main" id="{282A1482-6EE0-33D5-6EFA-BC462969054F}"/>
              </a:ext>
            </a:extLst>
          </p:cNvPr>
          <p:cNvSpPr>
            <a:spLocks noGrp="1"/>
          </p:cNvSpPr>
          <p:nvPr>
            <p:ph type="sldNum" sz="quarter" idx="4"/>
          </p:nvPr>
        </p:nvSpPr>
        <p:spPr>
          <a:xfrm>
            <a:off x="8630794" y="4915823"/>
            <a:ext cx="398907" cy="92333"/>
          </a:xfrm>
          <a:prstGeom prst="rect">
            <a:avLst/>
          </a:prstGeom>
        </p:spPr>
        <p:txBody>
          <a:bodyPr wrap="square" lIns="0" tIns="0" rIns="0" bIns="0">
            <a:spAutoFit/>
          </a:bodyPr>
          <a:lstStyle>
            <a:lvl1pPr algn="r">
              <a:defRPr sz="600" baseline="0">
                <a:solidFill>
                  <a:schemeClr val="tx1"/>
                </a:solidFill>
                <a:latin typeface="Poppins" pitchFamily="2" charset="77"/>
              </a:defRPr>
            </a:lvl1pPr>
          </a:lstStyle>
          <a:p>
            <a:fld id="{9091AC62-753B-3240-A76B-ED140B7F97AA}" type="slidenum">
              <a:rPr lang="en-US" smtClean="0"/>
              <a:pPr/>
              <a:t>‹#›</a:t>
            </a:fld>
            <a:endParaRPr lang="en-US"/>
          </a:p>
        </p:txBody>
      </p:sp>
    </p:spTree>
    <p:extLst>
      <p:ext uri="{BB962C8B-B14F-4D97-AF65-F5344CB8AC3E}">
        <p14:creationId xmlns:p14="http://schemas.microsoft.com/office/powerpoint/2010/main" val="13329059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userDrawn="1">
  <p:cSld name="Title Blue Background with hashta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93777" y="1885950"/>
            <a:ext cx="8071358" cy="1371600"/>
          </a:xfrm>
          <a:prstGeom prst="rect">
            <a:avLst/>
          </a:prstGeom>
        </p:spPr>
        <p:txBody>
          <a:bodyPr lIns="0" tIns="0" rIns="0" bIns="0" anchor="ctr" anchorCtr="0"/>
          <a:lstStyle>
            <a:lvl1pPr>
              <a:lnSpc>
                <a:spcPct val="85000"/>
              </a:lnSpc>
              <a:defRPr sz="4950"/>
            </a:lvl1pPr>
          </a:lstStyle>
          <a:p>
            <a:r>
              <a:rPr lang="en-US"/>
              <a:t>Title</a:t>
            </a:r>
          </a:p>
        </p:txBody>
      </p:sp>
      <p:sp>
        <p:nvSpPr>
          <p:cNvPr id="3" name="Slide Number Placeholder 5">
            <a:extLst>
              <a:ext uri="{FF2B5EF4-FFF2-40B4-BE49-F238E27FC236}">
                <a16:creationId xmlns:a16="http://schemas.microsoft.com/office/drawing/2014/main" id="{A99FDECD-41C4-71A2-8E1D-706443C143E8}"/>
              </a:ext>
            </a:extLst>
          </p:cNvPr>
          <p:cNvSpPr>
            <a:spLocks noGrp="1"/>
          </p:cNvSpPr>
          <p:nvPr>
            <p:ph type="sldNum" sz="quarter" idx="4"/>
          </p:nvPr>
        </p:nvSpPr>
        <p:spPr>
          <a:xfrm>
            <a:off x="8630794" y="4915823"/>
            <a:ext cx="398907" cy="92333"/>
          </a:xfrm>
          <a:prstGeom prst="rect">
            <a:avLst/>
          </a:prstGeom>
        </p:spPr>
        <p:txBody>
          <a:bodyPr wrap="square" lIns="0" tIns="0" rIns="0" bIns="0">
            <a:spAutoFit/>
          </a:bodyPr>
          <a:lstStyle>
            <a:lvl1pPr algn="r">
              <a:defRPr sz="600" baseline="0">
                <a:solidFill>
                  <a:schemeClr val="bg1"/>
                </a:solidFill>
                <a:latin typeface="Poppins" pitchFamily="2" charset="77"/>
              </a:defRPr>
            </a:lvl1pPr>
          </a:lstStyle>
          <a:p>
            <a:fld id="{9091AC62-753B-3240-A76B-ED140B7F97AA}" type="slidenum">
              <a:rPr lang="en-US" smtClean="0"/>
              <a:pPr/>
              <a:t>‹#›</a:t>
            </a:fld>
            <a:endParaRPr lang="en-US"/>
          </a:p>
        </p:txBody>
      </p:sp>
    </p:spTree>
    <p:extLst>
      <p:ext uri="{BB962C8B-B14F-4D97-AF65-F5344CB8AC3E}">
        <p14:creationId xmlns:p14="http://schemas.microsoft.com/office/powerpoint/2010/main" val="270125311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282304"/>
            <a:ext cx="7886700" cy="2139553"/>
          </a:xfrm>
        </p:spPr>
        <p:txBody>
          <a:bodyPr anchor="b"/>
          <a:lstStyle>
            <a:lvl1pPr>
              <a:defRPr sz="4500"/>
            </a:lvl1pPr>
          </a:lstStyle>
          <a:p>
            <a:r>
              <a:rPr lang="en-US"/>
              <a:t>Click to edit Master title style</a:t>
            </a:r>
            <a:endParaRPr lang="en-US" dirty="0"/>
          </a:p>
        </p:txBody>
      </p:sp>
      <p:sp>
        <p:nvSpPr>
          <p:cNvPr id="3" name="Text Placeholder 2"/>
          <p:cNvSpPr>
            <a:spLocks noGrp="1"/>
          </p:cNvSpPr>
          <p:nvPr>
            <p:ph type="body" idx="1"/>
          </p:nvPr>
        </p:nvSpPr>
        <p:spPr>
          <a:xfrm>
            <a:off x="623888" y="3442098"/>
            <a:ext cx="7886700" cy="1125140"/>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982B52B-DCDE-4983-B5D3-DF54925EAC33}" type="datetimeFigureOut">
              <a:rPr lang="en-US" smtClean="0"/>
              <a:t>5/23/2024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D4EF13F-717B-4AC4-AD64-8D07ED890D27}" type="slidenum">
              <a:rPr lang="en-US" smtClean="0"/>
              <a:t>‹#›</a:t>
            </a:fld>
            <a:endParaRPr lang="en-US"/>
          </a:p>
        </p:txBody>
      </p:sp>
    </p:spTree>
    <p:extLst>
      <p:ext uri="{BB962C8B-B14F-4D97-AF65-F5344CB8AC3E}">
        <p14:creationId xmlns:p14="http://schemas.microsoft.com/office/powerpoint/2010/main" val="387080616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userDrawn="1">
  <p:cSld name="Alternating Boxes with Top Line">
    <p:spTree>
      <p:nvGrpSpPr>
        <p:cNvPr id="1" name=""/>
        <p:cNvGrpSpPr/>
        <p:nvPr/>
      </p:nvGrpSpPr>
      <p:grpSpPr>
        <a:xfrm>
          <a:off x="0" y="0"/>
          <a:ext cx="0" cy="0"/>
          <a:chOff x="0" y="0"/>
          <a:chExt cx="0" cy="0"/>
        </a:xfrm>
      </p:grpSpPr>
    </p:spTree>
    <p:extLst>
      <p:ext uri="{BB962C8B-B14F-4D97-AF65-F5344CB8AC3E}">
        <p14:creationId xmlns:p14="http://schemas.microsoft.com/office/powerpoint/2010/main" val="2360611783"/>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a:prstGeom prst="rect">
            <a:avLst/>
          </a:prstGeom>
        </p:spPr>
        <p:txBody>
          <a:bodyPr anchor="b"/>
          <a:lstStyle>
            <a:lvl1pPr>
              <a:defRPr sz="2400"/>
            </a:lvl1pPr>
          </a:lstStyle>
          <a:p>
            <a:r>
              <a:rPr lang="en-US"/>
              <a:t>Click to edit Master title style</a:t>
            </a:r>
          </a:p>
        </p:txBody>
      </p:sp>
      <p:sp>
        <p:nvSpPr>
          <p:cNvPr id="3" name="Content Placeholder 2"/>
          <p:cNvSpPr>
            <a:spLocks noGrp="1"/>
          </p:cNvSpPr>
          <p:nvPr>
            <p:ph idx="1"/>
          </p:nvPr>
        </p:nvSpPr>
        <p:spPr>
          <a:xfrm>
            <a:off x="3887391" y="740569"/>
            <a:ext cx="4629150" cy="3655219"/>
          </a:xfrm>
          <a:prstGeom prst="rect">
            <a:avLst/>
          </a:prstGeo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29841" y="1543050"/>
            <a:ext cx="2949178" cy="2858691"/>
          </a:xfrm>
          <a:prstGeom prst="rect">
            <a:avLst/>
          </a:prstGeo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9" name="Footer Placeholder 4">
            <a:extLst>
              <a:ext uri="{FF2B5EF4-FFF2-40B4-BE49-F238E27FC236}">
                <a16:creationId xmlns:a16="http://schemas.microsoft.com/office/drawing/2014/main" id="{3A51CD68-50C8-3D1A-2D9D-BD2D36BCF6BC}"/>
              </a:ext>
            </a:extLst>
          </p:cNvPr>
          <p:cNvSpPr>
            <a:spLocks noGrp="1"/>
          </p:cNvSpPr>
          <p:nvPr>
            <p:ph type="ftr" sz="quarter" idx="3"/>
          </p:nvPr>
        </p:nvSpPr>
        <p:spPr>
          <a:xfrm>
            <a:off x="3028950" y="4915822"/>
            <a:ext cx="3086100" cy="92333"/>
          </a:xfrm>
          <a:prstGeom prst="rect">
            <a:avLst/>
          </a:prstGeom>
        </p:spPr>
        <p:txBody>
          <a:bodyPr lIns="0" tIns="0" rIns="0" bIns="0">
            <a:spAutoFit/>
          </a:bodyPr>
          <a:lstStyle>
            <a:lvl1pPr algn="ctr">
              <a:defRPr sz="600" baseline="0">
                <a:latin typeface="Poppins" pitchFamily="2" charset="77"/>
              </a:defRPr>
            </a:lvl1pPr>
          </a:lstStyle>
          <a:p>
            <a:endParaRPr lang="en-US"/>
          </a:p>
        </p:txBody>
      </p:sp>
      <p:sp>
        <p:nvSpPr>
          <p:cNvPr id="10" name="Slide Number Placeholder 5">
            <a:extLst>
              <a:ext uri="{FF2B5EF4-FFF2-40B4-BE49-F238E27FC236}">
                <a16:creationId xmlns:a16="http://schemas.microsoft.com/office/drawing/2014/main" id="{33E85010-627D-719E-4B4A-767AC63AD575}"/>
              </a:ext>
            </a:extLst>
          </p:cNvPr>
          <p:cNvSpPr>
            <a:spLocks noGrp="1"/>
          </p:cNvSpPr>
          <p:nvPr>
            <p:ph type="sldNum" sz="quarter" idx="4"/>
          </p:nvPr>
        </p:nvSpPr>
        <p:spPr>
          <a:xfrm>
            <a:off x="8630793" y="4915822"/>
            <a:ext cx="398907" cy="92333"/>
          </a:xfrm>
          <a:prstGeom prst="rect">
            <a:avLst/>
          </a:prstGeom>
        </p:spPr>
        <p:txBody>
          <a:bodyPr wrap="square" lIns="0" tIns="0" rIns="0" bIns="0">
            <a:spAutoFit/>
          </a:bodyPr>
          <a:lstStyle>
            <a:lvl1pPr algn="r">
              <a:defRPr sz="600" baseline="0">
                <a:latin typeface="Poppins" pitchFamily="2" charset="77"/>
              </a:defRPr>
            </a:lvl1pPr>
          </a:lstStyle>
          <a:p>
            <a:fld id="{9091AC62-753B-3240-A76B-ED140B7F97AA}" type="slidenum">
              <a:rPr lang="en-US" smtClean="0"/>
              <a:pPr/>
              <a:t>‹#›</a:t>
            </a:fld>
            <a:endParaRPr lang="en-US"/>
          </a:p>
        </p:txBody>
      </p:sp>
    </p:spTree>
    <p:extLst>
      <p:ext uri="{BB962C8B-B14F-4D97-AF65-F5344CB8AC3E}">
        <p14:creationId xmlns:p14="http://schemas.microsoft.com/office/powerpoint/2010/main" val="131989956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userDrawn="1">
  <p:cSld name="1_Body Copy with Top Line Blank">
    <p:spTree>
      <p:nvGrpSpPr>
        <p:cNvPr id="1" name=""/>
        <p:cNvGrpSpPr/>
        <p:nvPr/>
      </p:nvGrpSpPr>
      <p:grpSpPr>
        <a:xfrm>
          <a:off x="0" y="0"/>
          <a:ext cx="0" cy="0"/>
          <a:chOff x="0" y="0"/>
          <a:chExt cx="0" cy="0"/>
        </a:xfrm>
      </p:grpSpPr>
      <p:sp>
        <p:nvSpPr>
          <p:cNvPr id="22" name="Text Placeholder 21">
            <a:extLst>
              <a:ext uri="{FF2B5EF4-FFF2-40B4-BE49-F238E27FC236}">
                <a16:creationId xmlns:a16="http://schemas.microsoft.com/office/drawing/2014/main" id="{DF420521-B781-2F68-3C8C-87E367186293}"/>
              </a:ext>
            </a:extLst>
          </p:cNvPr>
          <p:cNvSpPr>
            <a:spLocks noGrp="1"/>
          </p:cNvSpPr>
          <p:nvPr>
            <p:ph type="body" sz="quarter" idx="16" hasCustomPrompt="1"/>
          </p:nvPr>
        </p:nvSpPr>
        <p:spPr>
          <a:xfrm>
            <a:off x="171449" y="685800"/>
            <a:ext cx="8591551" cy="486918"/>
          </a:xfrm>
          <a:prstGeom prst="rect">
            <a:avLst/>
          </a:prstGeom>
        </p:spPr>
        <p:txBody>
          <a:bodyPr/>
          <a:lstStyle>
            <a:lvl1pPr>
              <a:defRPr sz="2025">
                <a:solidFill>
                  <a:srgbClr val="2746F8"/>
                </a:solidFill>
              </a:defRPr>
            </a:lvl1pPr>
          </a:lstStyle>
          <a:p>
            <a:pPr lvl="0"/>
            <a:r>
              <a:rPr lang="en-US"/>
              <a:t>Content Title</a:t>
            </a:r>
          </a:p>
        </p:txBody>
      </p:sp>
      <p:sp>
        <p:nvSpPr>
          <p:cNvPr id="3" name="Footer Placeholder 4">
            <a:extLst>
              <a:ext uri="{FF2B5EF4-FFF2-40B4-BE49-F238E27FC236}">
                <a16:creationId xmlns:a16="http://schemas.microsoft.com/office/drawing/2014/main" id="{C3D5FE7E-1A7B-783E-04BE-B712A26C0AAB}"/>
              </a:ext>
            </a:extLst>
          </p:cNvPr>
          <p:cNvSpPr>
            <a:spLocks noGrp="1"/>
          </p:cNvSpPr>
          <p:nvPr>
            <p:ph type="ftr" sz="quarter" idx="3"/>
          </p:nvPr>
        </p:nvSpPr>
        <p:spPr>
          <a:xfrm>
            <a:off x="3028950" y="4927365"/>
            <a:ext cx="3086100" cy="69250"/>
          </a:xfrm>
          <a:prstGeom prst="rect">
            <a:avLst/>
          </a:prstGeom>
        </p:spPr>
        <p:txBody>
          <a:bodyPr lIns="0" tIns="0" rIns="0" bIns="0">
            <a:spAutoFit/>
          </a:bodyPr>
          <a:lstStyle>
            <a:lvl1pPr algn="ctr">
              <a:defRPr sz="450" baseline="0">
                <a:latin typeface="Poppins" pitchFamily="2" charset="77"/>
              </a:defRPr>
            </a:lvl1pPr>
          </a:lstStyle>
          <a:p>
            <a:endParaRPr lang="en-US"/>
          </a:p>
        </p:txBody>
      </p:sp>
      <p:sp>
        <p:nvSpPr>
          <p:cNvPr id="4" name="Slide Number Placeholder 5">
            <a:extLst>
              <a:ext uri="{FF2B5EF4-FFF2-40B4-BE49-F238E27FC236}">
                <a16:creationId xmlns:a16="http://schemas.microsoft.com/office/drawing/2014/main" id="{BD8363C8-AB94-E874-E702-CC009BA38668}"/>
              </a:ext>
            </a:extLst>
          </p:cNvPr>
          <p:cNvSpPr>
            <a:spLocks noGrp="1"/>
          </p:cNvSpPr>
          <p:nvPr>
            <p:ph type="sldNum" sz="quarter" idx="4"/>
          </p:nvPr>
        </p:nvSpPr>
        <p:spPr>
          <a:xfrm>
            <a:off x="8630794" y="4915823"/>
            <a:ext cx="398907" cy="92333"/>
          </a:xfrm>
          <a:prstGeom prst="rect">
            <a:avLst/>
          </a:prstGeom>
        </p:spPr>
        <p:txBody>
          <a:bodyPr wrap="square" lIns="0" tIns="0" rIns="0" bIns="0">
            <a:spAutoFit/>
          </a:bodyPr>
          <a:lstStyle>
            <a:lvl1pPr algn="r">
              <a:defRPr sz="600" baseline="0">
                <a:solidFill>
                  <a:schemeClr val="tx1"/>
                </a:solidFill>
                <a:latin typeface="Poppins" pitchFamily="2" charset="77"/>
              </a:defRPr>
            </a:lvl1pPr>
          </a:lstStyle>
          <a:p>
            <a:fld id="{9091AC62-753B-3240-A76B-ED140B7F97AA}" type="slidenum">
              <a:rPr lang="en-US" smtClean="0"/>
              <a:pPr/>
              <a:t>‹#›</a:t>
            </a:fld>
            <a:endParaRPr lang="en-US"/>
          </a:p>
        </p:txBody>
      </p:sp>
    </p:spTree>
    <p:extLst>
      <p:ext uri="{BB962C8B-B14F-4D97-AF65-F5344CB8AC3E}">
        <p14:creationId xmlns:p14="http://schemas.microsoft.com/office/powerpoint/2010/main" val="2928615249"/>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userDrawn="1">
  <p:cSld name="Title">
    <p:spTree>
      <p:nvGrpSpPr>
        <p:cNvPr id="1" name=""/>
        <p:cNvGrpSpPr/>
        <p:nvPr/>
      </p:nvGrpSpPr>
      <p:grpSpPr>
        <a:xfrm>
          <a:off x="0" y="0"/>
          <a:ext cx="0" cy="0"/>
          <a:chOff x="0" y="0"/>
          <a:chExt cx="0" cy="0"/>
        </a:xfrm>
      </p:grpSpPr>
      <p:sp>
        <p:nvSpPr>
          <p:cNvPr id="6" name="Text Placeholder 3"/>
          <p:cNvSpPr>
            <a:spLocks noGrp="1"/>
          </p:cNvSpPr>
          <p:nvPr>
            <p:ph type="body" sz="quarter" idx="18" hasCustomPrompt="1"/>
          </p:nvPr>
        </p:nvSpPr>
        <p:spPr>
          <a:xfrm>
            <a:off x="458790" y="402590"/>
            <a:ext cx="8228012" cy="857250"/>
          </a:xfrm>
        </p:spPr>
        <p:txBody>
          <a:bodyPr/>
          <a:lstStyle>
            <a:lvl1pPr>
              <a:lnSpc>
                <a:spcPct val="80000"/>
              </a:lnSpc>
              <a:spcBef>
                <a:spcPts val="0"/>
              </a:spcBef>
              <a:spcAft>
                <a:spcPts val="300"/>
              </a:spcAft>
              <a:defRPr sz="2250" b="1" i="0" kern="2000" spc="56" baseline="0">
                <a:solidFill>
                  <a:schemeClr val="accent1"/>
                </a:solidFill>
                <a:latin typeface="Calibri" panose="020F0502020204030204" pitchFamily="34" charset="0"/>
                <a:ea typeface="Source Sans Pro" charset="0"/>
                <a:cs typeface="Calibri" panose="020F0502020204030204" pitchFamily="34" charset="0"/>
              </a:defRPr>
            </a:lvl1pPr>
            <a:lvl2pPr marL="0" indent="0">
              <a:lnSpc>
                <a:spcPct val="90000"/>
              </a:lnSpc>
              <a:spcBef>
                <a:spcPts val="0"/>
              </a:spcBef>
              <a:spcAft>
                <a:spcPts val="0"/>
              </a:spcAft>
              <a:buNone/>
              <a:defRPr sz="1350" b="0" i="0" spc="0" baseline="0">
                <a:solidFill>
                  <a:schemeClr val="tx1"/>
                </a:solidFill>
                <a:latin typeface="Calibri" panose="020F0502020204030204" pitchFamily="34" charset="0"/>
                <a:ea typeface="Source Sans Pro Light" charset="0"/>
                <a:cs typeface="Calibri" panose="020F0502020204030204" pitchFamily="34" charset="0"/>
              </a:defRPr>
            </a:lvl2pPr>
            <a:lvl3pPr marL="2381" indent="0">
              <a:lnSpc>
                <a:spcPct val="90000"/>
              </a:lnSpc>
              <a:spcBef>
                <a:spcPts val="0"/>
              </a:spcBef>
              <a:spcAft>
                <a:spcPts val="0"/>
              </a:spcAft>
              <a:buNone/>
              <a:defRPr sz="1200" b="0" spc="0">
                <a:solidFill>
                  <a:schemeClr val="accent2"/>
                </a:solidFill>
              </a:defRPr>
            </a:lvl3pPr>
          </a:lstStyle>
          <a:p>
            <a:pPr lvl="0"/>
            <a:r>
              <a:rPr lang="en-US"/>
              <a:t>SLIDE TITLE HERE</a:t>
            </a:r>
          </a:p>
          <a:p>
            <a:pPr lvl="1"/>
            <a:r>
              <a:rPr lang="en-US"/>
              <a:t>Subtitle here</a:t>
            </a:r>
          </a:p>
        </p:txBody>
      </p:sp>
      <p:sp>
        <p:nvSpPr>
          <p:cNvPr id="17" name="Slide Number Placeholder 5"/>
          <p:cNvSpPr>
            <a:spLocks noGrp="1"/>
          </p:cNvSpPr>
          <p:nvPr>
            <p:ph type="sldNum" sz="quarter" idx="4"/>
          </p:nvPr>
        </p:nvSpPr>
        <p:spPr>
          <a:xfrm>
            <a:off x="8470606" y="4775903"/>
            <a:ext cx="216195" cy="81849"/>
          </a:xfrm>
          <a:prstGeom prst="rect">
            <a:avLst/>
          </a:prstGeom>
        </p:spPr>
        <p:txBody>
          <a:bodyPr vert="horz" lIns="0" tIns="0" rIns="0" bIns="0" rtlCol="0" anchor="b"/>
          <a:lstStyle>
            <a:lvl1pPr algn="r">
              <a:lnSpc>
                <a:spcPct val="90000"/>
              </a:lnSpc>
              <a:defRPr sz="591">
                <a:solidFill>
                  <a:schemeClr val="accent1"/>
                </a:solidFill>
                <a:latin typeface="Source Sans Pro" charset="0"/>
                <a:ea typeface="Source Sans Pro" charset="0"/>
                <a:cs typeface="Source Sans Pro" charset="0"/>
              </a:defRPr>
            </a:lvl1pPr>
          </a:lstStyle>
          <a:p>
            <a:fld id="{B2F212C6-8907-2442-9AB7-0A38B63F180E}" type="slidenum">
              <a:rPr lang="en-US" smtClean="0"/>
              <a:pPr/>
              <a:t>‹#›</a:t>
            </a:fld>
            <a:endParaRPr lang="en-US"/>
          </a:p>
        </p:txBody>
      </p:sp>
      <p:sp>
        <p:nvSpPr>
          <p:cNvPr id="18" name="Footer Placeholder 3"/>
          <p:cNvSpPr>
            <a:spLocks noGrp="1"/>
          </p:cNvSpPr>
          <p:nvPr>
            <p:ph type="ftr" sz="quarter" idx="3"/>
          </p:nvPr>
        </p:nvSpPr>
        <p:spPr>
          <a:xfrm>
            <a:off x="2514601" y="4766813"/>
            <a:ext cx="5870565" cy="90939"/>
          </a:xfrm>
          <a:prstGeom prst="rect">
            <a:avLst/>
          </a:prstGeom>
        </p:spPr>
        <p:txBody>
          <a:bodyPr vert="horz" lIns="0" tIns="0" rIns="0" bIns="0" rtlCol="0" anchor="b"/>
          <a:lstStyle>
            <a:lvl1pPr algn="r">
              <a:defRPr sz="591" b="0" i="0">
                <a:solidFill>
                  <a:schemeClr val="tx1"/>
                </a:solidFill>
                <a:latin typeface="Source Sans Pro Light" charset="0"/>
                <a:ea typeface="Source Sans Pro Light" charset="0"/>
                <a:cs typeface="Source Sans Pro Light" charset="0"/>
              </a:defRPr>
            </a:lvl1pPr>
          </a:lstStyle>
          <a:p>
            <a:endParaRPr lang="en-US"/>
          </a:p>
        </p:txBody>
      </p:sp>
    </p:spTree>
    <p:extLst>
      <p:ext uri="{BB962C8B-B14F-4D97-AF65-F5344CB8AC3E}">
        <p14:creationId xmlns:p14="http://schemas.microsoft.com/office/powerpoint/2010/main" val="20276414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3888">
          <p15:clr>
            <a:srgbClr val="FBAE40"/>
          </p15:clr>
        </p15:guide>
        <p15:guide id="2" pos="7296">
          <p15:clr>
            <a:srgbClr val="FBAE40"/>
          </p15:clr>
        </p15:guide>
        <p15:guide id="3" orient="horz" pos="336">
          <p15:clr>
            <a:srgbClr val="FBAE40"/>
          </p15:clr>
        </p15:guide>
      </p15:sldGuideLst>
    </p:ext>
  </p:extLst>
</p:sldLayout>
</file>

<file path=ppt/slideLayouts/slideLayout34.xml><?xml version="1.0" encoding="utf-8"?>
<p:sldLayout xmlns:a="http://schemas.openxmlformats.org/drawingml/2006/main" xmlns:r="http://schemas.openxmlformats.org/officeDocument/2006/relationships" xmlns:p="http://schemas.openxmlformats.org/presentationml/2006/main" userDrawn="1">
  <p:cSld name="1_Blank Content Slide">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id="{71146C27-1FEA-ABC0-C5BE-B4F8E616F644}"/>
              </a:ext>
            </a:extLst>
          </p:cNvPr>
          <p:cNvSpPr>
            <a:spLocks noGrp="1"/>
          </p:cNvSpPr>
          <p:nvPr>
            <p:ph type="dt" sz="half" idx="2"/>
          </p:nvPr>
        </p:nvSpPr>
        <p:spPr>
          <a:xfrm>
            <a:off x="8567292" y="157734"/>
            <a:ext cx="398908" cy="137160"/>
          </a:xfrm>
          <a:prstGeom prst="rect">
            <a:avLst/>
          </a:prstGeom>
        </p:spPr>
        <p:txBody>
          <a:bodyPr wrap="square" lIns="0" tIns="45720" rIns="0" bIns="45720" anchor="t" anchorCtr="0">
            <a:noAutofit/>
          </a:bodyPr>
          <a:lstStyle>
            <a:lvl1pPr algn="r">
              <a:defRPr sz="450" baseline="0">
                <a:latin typeface="Poppins" pitchFamily="2" charset="77"/>
                <a:cs typeface="Poppins" pitchFamily="2" charset="77"/>
              </a:defRPr>
            </a:lvl1pPr>
          </a:lstStyle>
          <a:p>
            <a:fld id="{B07D23A7-7402-0843-A222-AAEABEA1D2C1}" type="datetime1">
              <a:rPr lang="en-US" smtClean="0"/>
              <a:t>5/23/2024</a:t>
            </a:fld>
            <a:endParaRPr lang="en-US"/>
          </a:p>
        </p:txBody>
      </p:sp>
      <p:sp>
        <p:nvSpPr>
          <p:cNvPr id="3" name="Footer Placeholder 4">
            <a:extLst>
              <a:ext uri="{FF2B5EF4-FFF2-40B4-BE49-F238E27FC236}">
                <a16:creationId xmlns:a16="http://schemas.microsoft.com/office/drawing/2014/main" id="{C3D5FE7E-1A7B-783E-04BE-B712A26C0AAB}"/>
              </a:ext>
            </a:extLst>
          </p:cNvPr>
          <p:cNvSpPr>
            <a:spLocks noGrp="1"/>
          </p:cNvSpPr>
          <p:nvPr>
            <p:ph type="ftr" sz="quarter" idx="3"/>
          </p:nvPr>
        </p:nvSpPr>
        <p:spPr>
          <a:xfrm>
            <a:off x="3028950" y="4927365"/>
            <a:ext cx="3086100" cy="69250"/>
          </a:xfrm>
          <a:prstGeom prst="rect">
            <a:avLst/>
          </a:prstGeom>
        </p:spPr>
        <p:txBody>
          <a:bodyPr lIns="0" tIns="0" rIns="0" bIns="0">
            <a:spAutoFit/>
          </a:bodyPr>
          <a:lstStyle>
            <a:lvl1pPr algn="ctr">
              <a:defRPr sz="450" baseline="0">
                <a:latin typeface="Poppins" pitchFamily="2" charset="77"/>
              </a:defRPr>
            </a:lvl1pPr>
          </a:lstStyle>
          <a:p>
            <a:endParaRPr lang="en-US"/>
          </a:p>
        </p:txBody>
      </p:sp>
      <p:sp>
        <p:nvSpPr>
          <p:cNvPr id="4" name="Slide Number Placeholder 5">
            <a:extLst>
              <a:ext uri="{FF2B5EF4-FFF2-40B4-BE49-F238E27FC236}">
                <a16:creationId xmlns:a16="http://schemas.microsoft.com/office/drawing/2014/main" id="{0A4F89FC-AC66-02B4-D44A-52D1B5ABB002}"/>
              </a:ext>
            </a:extLst>
          </p:cNvPr>
          <p:cNvSpPr>
            <a:spLocks noGrp="1"/>
          </p:cNvSpPr>
          <p:nvPr>
            <p:ph type="sldNum" sz="quarter" idx="4"/>
          </p:nvPr>
        </p:nvSpPr>
        <p:spPr>
          <a:xfrm>
            <a:off x="8630794" y="4915823"/>
            <a:ext cx="398907" cy="92333"/>
          </a:xfrm>
          <a:prstGeom prst="rect">
            <a:avLst/>
          </a:prstGeom>
        </p:spPr>
        <p:txBody>
          <a:bodyPr wrap="square" lIns="0" tIns="0" rIns="0" bIns="0">
            <a:spAutoFit/>
          </a:bodyPr>
          <a:lstStyle>
            <a:lvl1pPr algn="r">
              <a:defRPr sz="600" baseline="0">
                <a:solidFill>
                  <a:schemeClr val="tx1"/>
                </a:solidFill>
                <a:latin typeface="Poppins" pitchFamily="2" charset="77"/>
              </a:defRPr>
            </a:lvl1pPr>
          </a:lstStyle>
          <a:p>
            <a:fld id="{9091AC62-753B-3240-A76B-ED140B7F97AA}" type="slidenum">
              <a:rPr lang="en-US" smtClean="0"/>
              <a:pPr/>
              <a:t>‹#›</a:t>
            </a:fld>
            <a:endParaRPr lang="en-US"/>
          </a:p>
        </p:txBody>
      </p:sp>
    </p:spTree>
    <p:extLst>
      <p:ext uri="{BB962C8B-B14F-4D97-AF65-F5344CB8AC3E}">
        <p14:creationId xmlns:p14="http://schemas.microsoft.com/office/powerpoint/2010/main" val="1454335355"/>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userDrawn="1">
  <p:cSld name="Default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2646548458"/>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6E55D4-5025-0CD2-5535-72B81936A595}"/>
              </a:ext>
            </a:extLst>
          </p:cNvPr>
          <p:cNvSpPr>
            <a:spLocks noGrp="1"/>
          </p:cNvSpPr>
          <p:nvPr>
            <p:ph type="ctrTitle"/>
          </p:nvPr>
        </p:nvSpPr>
        <p:spPr>
          <a:xfrm>
            <a:off x="1143000" y="841772"/>
            <a:ext cx="6858000" cy="1790700"/>
          </a:xfrm>
        </p:spPr>
        <p:txBody>
          <a:bodyPr anchor="b"/>
          <a:lstStyle>
            <a:lvl1pPr algn="ctr">
              <a:defRPr sz="3375"/>
            </a:lvl1pPr>
          </a:lstStyle>
          <a:p>
            <a:r>
              <a:rPr lang="en-US"/>
              <a:t>Click to edit Master title style</a:t>
            </a:r>
          </a:p>
        </p:txBody>
      </p:sp>
      <p:sp>
        <p:nvSpPr>
          <p:cNvPr id="3" name="Subtitle 2">
            <a:extLst>
              <a:ext uri="{FF2B5EF4-FFF2-40B4-BE49-F238E27FC236}">
                <a16:creationId xmlns:a16="http://schemas.microsoft.com/office/drawing/2014/main" id="{A9CC8215-2D2B-C84C-E88B-3573003A880E}"/>
              </a:ext>
            </a:extLst>
          </p:cNvPr>
          <p:cNvSpPr>
            <a:spLocks noGrp="1"/>
          </p:cNvSpPr>
          <p:nvPr>
            <p:ph type="subTitle" idx="1"/>
          </p:nvPr>
        </p:nvSpPr>
        <p:spPr>
          <a:xfrm>
            <a:off x="1143000" y="2701528"/>
            <a:ext cx="6858000" cy="1241822"/>
          </a:xfrm>
        </p:spPr>
        <p:txBody>
          <a:bodyPr/>
          <a:lstStyle>
            <a:lvl1pPr marL="0" indent="0" algn="ctr">
              <a:buNone/>
              <a:defRPr sz="1350"/>
            </a:lvl1pPr>
            <a:lvl2pPr marL="257175" indent="0" algn="ctr">
              <a:buNone/>
              <a:defRPr sz="1125"/>
            </a:lvl2pPr>
            <a:lvl3pPr marL="514350" indent="0" algn="ctr">
              <a:buNone/>
              <a:defRPr sz="1013"/>
            </a:lvl3pPr>
            <a:lvl4pPr marL="771525" indent="0" algn="ctr">
              <a:buNone/>
              <a:defRPr sz="900"/>
            </a:lvl4pPr>
            <a:lvl5pPr marL="1028700" indent="0" algn="ctr">
              <a:buNone/>
              <a:defRPr sz="900"/>
            </a:lvl5pPr>
            <a:lvl6pPr marL="1285875" indent="0" algn="ctr">
              <a:buNone/>
              <a:defRPr sz="900"/>
            </a:lvl6pPr>
            <a:lvl7pPr marL="1543050" indent="0" algn="ctr">
              <a:buNone/>
              <a:defRPr sz="900"/>
            </a:lvl7pPr>
            <a:lvl8pPr marL="1800225" indent="0" algn="ctr">
              <a:buNone/>
              <a:defRPr sz="900"/>
            </a:lvl8pPr>
            <a:lvl9pPr marL="2057400" indent="0" algn="ctr">
              <a:buNone/>
              <a:defRPr sz="900"/>
            </a:lvl9pPr>
          </a:lstStyle>
          <a:p>
            <a:r>
              <a:rPr lang="en-US"/>
              <a:t>Click to edit Master subtitle style</a:t>
            </a:r>
          </a:p>
        </p:txBody>
      </p:sp>
      <p:sp>
        <p:nvSpPr>
          <p:cNvPr id="4" name="Date Placeholder 3">
            <a:extLst>
              <a:ext uri="{FF2B5EF4-FFF2-40B4-BE49-F238E27FC236}">
                <a16:creationId xmlns:a16="http://schemas.microsoft.com/office/drawing/2014/main" id="{E6DB6E7C-4B28-61F1-B09D-1C59B969F963}"/>
              </a:ext>
            </a:extLst>
          </p:cNvPr>
          <p:cNvSpPr>
            <a:spLocks noGrp="1"/>
          </p:cNvSpPr>
          <p:nvPr>
            <p:ph type="dt" sz="half" idx="10"/>
          </p:nvPr>
        </p:nvSpPr>
        <p:spPr/>
        <p:txBody>
          <a:bodyPr/>
          <a:lstStyle/>
          <a:p>
            <a:fld id="{10FFF700-B7A9-4826-9496-8BCD11310CB9}" type="datetimeFigureOut">
              <a:rPr lang="en-US" smtClean="0"/>
              <a:t>5/23/2024</a:t>
            </a:fld>
            <a:endParaRPr lang="en-US"/>
          </a:p>
        </p:txBody>
      </p:sp>
      <p:sp>
        <p:nvSpPr>
          <p:cNvPr id="5" name="Footer Placeholder 4">
            <a:extLst>
              <a:ext uri="{FF2B5EF4-FFF2-40B4-BE49-F238E27FC236}">
                <a16:creationId xmlns:a16="http://schemas.microsoft.com/office/drawing/2014/main" id="{8C462A39-C8B5-9EDC-756E-A57FA2BC9DB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AB2D0FA-F352-8BE1-8067-951AF6F2FEA2}"/>
              </a:ext>
            </a:extLst>
          </p:cNvPr>
          <p:cNvSpPr>
            <a:spLocks noGrp="1"/>
          </p:cNvSpPr>
          <p:nvPr>
            <p:ph type="sldNum" sz="quarter" idx="12"/>
          </p:nvPr>
        </p:nvSpPr>
        <p:spPr/>
        <p:txBody>
          <a:bodyPr/>
          <a:lstStyle/>
          <a:p>
            <a:fld id="{09B23C3D-B5E2-4291-803D-EBF256FF230C}" type="slidenum">
              <a:rPr lang="en-US" smtClean="0"/>
              <a:t>‹#›</a:t>
            </a:fld>
            <a:endParaRPr lang="en-US"/>
          </a:p>
        </p:txBody>
      </p:sp>
    </p:spTree>
    <p:extLst>
      <p:ext uri="{BB962C8B-B14F-4D97-AF65-F5344CB8AC3E}">
        <p14:creationId xmlns:p14="http://schemas.microsoft.com/office/powerpoint/2010/main" val="307713594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369219"/>
            <a:ext cx="3886200" cy="326350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369219"/>
            <a:ext cx="3886200" cy="326350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A982B52B-DCDE-4983-B5D3-DF54925EAC33}" type="datetimeFigureOut">
              <a:rPr lang="en-US" smtClean="0"/>
              <a:t>5/23/2024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D4EF13F-717B-4AC4-AD64-8D07ED890D27}" type="slidenum">
              <a:rPr lang="en-US" smtClean="0"/>
              <a:t>‹#›</a:t>
            </a:fld>
            <a:endParaRPr lang="en-US"/>
          </a:p>
        </p:txBody>
      </p:sp>
    </p:spTree>
    <p:extLst>
      <p:ext uri="{BB962C8B-B14F-4D97-AF65-F5344CB8AC3E}">
        <p14:creationId xmlns:p14="http://schemas.microsoft.com/office/powerpoint/2010/main" val="138824222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273844"/>
            <a:ext cx="7886700" cy="994172"/>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260872"/>
            <a:ext cx="3868340"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629842" y="1878806"/>
            <a:ext cx="3868340" cy="276344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260872"/>
            <a:ext cx="3887391"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629150" y="1878806"/>
            <a:ext cx="3887391" cy="276344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A982B52B-DCDE-4983-B5D3-DF54925EAC33}" type="datetimeFigureOut">
              <a:rPr lang="en-US" smtClean="0"/>
              <a:t>5/23/2024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D4EF13F-717B-4AC4-AD64-8D07ED890D27}" type="slidenum">
              <a:rPr lang="en-US" smtClean="0"/>
              <a:t>‹#›</a:t>
            </a:fld>
            <a:endParaRPr lang="en-US"/>
          </a:p>
        </p:txBody>
      </p:sp>
    </p:spTree>
    <p:extLst>
      <p:ext uri="{BB962C8B-B14F-4D97-AF65-F5344CB8AC3E}">
        <p14:creationId xmlns:p14="http://schemas.microsoft.com/office/powerpoint/2010/main" val="221221577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A982B52B-DCDE-4983-B5D3-DF54925EAC33}" type="datetimeFigureOut">
              <a:rPr lang="en-US" smtClean="0"/>
              <a:t>5/23/2024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D4EF13F-717B-4AC4-AD64-8D07ED890D27}" type="slidenum">
              <a:rPr lang="en-US" smtClean="0"/>
              <a:t>‹#›</a:t>
            </a:fld>
            <a:endParaRPr lang="en-US"/>
          </a:p>
        </p:txBody>
      </p:sp>
    </p:spTree>
    <p:extLst>
      <p:ext uri="{BB962C8B-B14F-4D97-AF65-F5344CB8AC3E}">
        <p14:creationId xmlns:p14="http://schemas.microsoft.com/office/powerpoint/2010/main" val="112666008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982B52B-DCDE-4983-B5D3-DF54925EAC33}" type="datetimeFigureOut">
              <a:rPr lang="en-US" smtClean="0"/>
              <a:t>5/23/2024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D4EF13F-717B-4AC4-AD64-8D07ED890D27}" type="slidenum">
              <a:rPr lang="en-US" smtClean="0"/>
              <a:t>‹#›</a:t>
            </a:fld>
            <a:endParaRPr lang="en-US"/>
          </a:p>
        </p:txBody>
      </p:sp>
    </p:spTree>
    <p:extLst>
      <p:ext uri="{BB962C8B-B14F-4D97-AF65-F5344CB8AC3E}">
        <p14:creationId xmlns:p14="http://schemas.microsoft.com/office/powerpoint/2010/main" val="185636933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2400"/>
            </a:lvl1pPr>
          </a:lstStyle>
          <a:p>
            <a:r>
              <a:rPr lang="en-US"/>
              <a:t>Click to edit Master title style</a:t>
            </a:r>
            <a:endParaRPr lang="en-US" dirty="0"/>
          </a:p>
        </p:txBody>
      </p:sp>
      <p:sp>
        <p:nvSpPr>
          <p:cNvPr id="3" name="Content Placeholder 2"/>
          <p:cNvSpPr>
            <a:spLocks noGrp="1"/>
          </p:cNvSpPr>
          <p:nvPr>
            <p:ph idx="1"/>
          </p:nvPr>
        </p:nvSpPr>
        <p:spPr>
          <a:xfrm>
            <a:off x="3887391" y="740569"/>
            <a:ext cx="4629150" cy="3655219"/>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A982B52B-DCDE-4983-B5D3-DF54925EAC33}" type="datetimeFigureOut">
              <a:rPr lang="en-US" smtClean="0"/>
              <a:t>5/23/2024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D4EF13F-717B-4AC4-AD64-8D07ED890D27}" type="slidenum">
              <a:rPr lang="en-US" smtClean="0"/>
              <a:t>‹#›</a:t>
            </a:fld>
            <a:endParaRPr lang="en-US"/>
          </a:p>
        </p:txBody>
      </p:sp>
    </p:spTree>
    <p:extLst>
      <p:ext uri="{BB962C8B-B14F-4D97-AF65-F5344CB8AC3E}">
        <p14:creationId xmlns:p14="http://schemas.microsoft.com/office/powerpoint/2010/main" val="27400522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24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740569"/>
            <a:ext cx="4629150" cy="3655219"/>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US" dirty="0"/>
          </a:p>
        </p:txBody>
      </p:sp>
      <p:sp>
        <p:nvSpPr>
          <p:cNvPr id="4" name="Text Placeholder 3"/>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A982B52B-DCDE-4983-B5D3-DF54925EAC33}" type="datetimeFigureOut">
              <a:rPr lang="en-US" smtClean="0"/>
              <a:t>5/23/2024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D4EF13F-717B-4AC4-AD64-8D07ED890D27}" type="slidenum">
              <a:rPr lang="en-US" smtClean="0"/>
              <a:t>‹#›</a:t>
            </a:fld>
            <a:endParaRPr lang="en-US"/>
          </a:p>
        </p:txBody>
      </p:sp>
    </p:spTree>
    <p:extLst>
      <p:ext uri="{BB962C8B-B14F-4D97-AF65-F5344CB8AC3E}">
        <p14:creationId xmlns:p14="http://schemas.microsoft.com/office/powerpoint/2010/main" val="123086833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slideLayout" Target="../slideLayouts/slideLayout25.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5" Type="http://schemas.openxmlformats.org/officeDocument/2006/relationships/theme" Target="../theme/theme2.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slideLayout" Target="../slideLayouts/slideLayout26.xml"/></Relationships>
</file>

<file path=ppt/slideMasters/_rels/slideMaster3.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theme" Target="../theme/theme3.xml"/><Relationship Id="rId1" Type="http://schemas.openxmlformats.org/officeDocument/2006/relationships/slideLayout" Target="../slideLayouts/slideLayout27.xml"/><Relationship Id="rId5" Type="http://schemas.openxmlformats.org/officeDocument/2006/relationships/image" Target="../media/image5.emf"/><Relationship Id="rId4" Type="http://schemas.openxmlformats.org/officeDocument/2006/relationships/image" Target="../media/image4.png"/></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5.xml"/><Relationship Id="rId3" Type="http://schemas.openxmlformats.org/officeDocument/2006/relationships/slideLayout" Target="../slideLayouts/slideLayout30.xml"/><Relationship Id="rId7" Type="http://schemas.openxmlformats.org/officeDocument/2006/relationships/slideLayout" Target="../slideLayouts/slideLayout34.xml"/><Relationship Id="rId2" Type="http://schemas.openxmlformats.org/officeDocument/2006/relationships/slideLayout" Target="../slideLayouts/slideLayout29.xml"/><Relationship Id="rId1" Type="http://schemas.openxmlformats.org/officeDocument/2006/relationships/slideLayout" Target="../slideLayouts/slideLayout28.xml"/><Relationship Id="rId6" Type="http://schemas.openxmlformats.org/officeDocument/2006/relationships/slideLayout" Target="../slideLayouts/slideLayout33.xml"/><Relationship Id="rId11" Type="http://schemas.openxmlformats.org/officeDocument/2006/relationships/image" Target="../media/image6.png"/><Relationship Id="rId5" Type="http://schemas.openxmlformats.org/officeDocument/2006/relationships/slideLayout" Target="../slideLayouts/slideLayout32.xml"/><Relationship Id="rId10" Type="http://schemas.openxmlformats.org/officeDocument/2006/relationships/theme" Target="../theme/theme4.xml"/><Relationship Id="rId4" Type="http://schemas.openxmlformats.org/officeDocument/2006/relationships/slideLayout" Target="../slideLayouts/slideLayout31.xml"/><Relationship Id="rId9" Type="http://schemas.openxmlformats.org/officeDocument/2006/relationships/slideLayout" Target="../slideLayouts/slideLayout3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273844"/>
            <a:ext cx="7886700" cy="994172"/>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369219"/>
            <a:ext cx="7886700" cy="3263504"/>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4767263"/>
            <a:ext cx="2057400" cy="273844"/>
          </a:xfrm>
          <a:prstGeom prst="rect">
            <a:avLst/>
          </a:prstGeom>
        </p:spPr>
        <p:txBody>
          <a:bodyPr vert="horz" lIns="91440" tIns="45720" rIns="91440" bIns="45720" rtlCol="0" anchor="ctr"/>
          <a:lstStyle>
            <a:lvl1pPr algn="l">
              <a:defRPr sz="900">
                <a:solidFill>
                  <a:schemeClr val="tx1">
                    <a:tint val="75000"/>
                  </a:schemeClr>
                </a:solidFill>
              </a:defRPr>
            </a:lvl1pPr>
          </a:lstStyle>
          <a:p>
            <a:fld id="{A982B52B-DCDE-4983-B5D3-DF54925EAC33}" type="datetimeFigureOut">
              <a:rPr lang="en-US" smtClean="0"/>
              <a:t>5/23/2024</a:t>
            </a:fld>
            <a:endParaRPr lang="en-US"/>
          </a:p>
        </p:txBody>
      </p:sp>
      <p:sp>
        <p:nvSpPr>
          <p:cNvPr id="5" name="Footer Placeholder 4"/>
          <p:cNvSpPr>
            <a:spLocks noGrp="1"/>
          </p:cNvSpPr>
          <p:nvPr>
            <p:ph type="ftr" sz="quarter" idx="3"/>
          </p:nvPr>
        </p:nvSpPr>
        <p:spPr>
          <a:xfrm>
            <a:off x="3028950" y="4767263"/>
            <a:ext cx="3086100" cy="273844"/>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4767263"/>
            <a:ext cx="2057400" cy="273844"/>
          </a:xfrm>
          <a:prstGeom prst="rect">
            <a:avLst/>
          </a:prstGeom>
        </p:spPr>
        <p:txBody>
          <a:bodyPr vert="horz" lIns="91440" tIns="45720" rIns="91440" bIns="45720" rtlCol="0" anchor="ctr"/>
          <a:lstStyle>
            <a:lvl1pPr algn="r">
              <a:defRPr sz="900">
                <a:solidFill>
                  <a:schemeClr val="tx1">
                    <a:tint val="75000"/>
                  </a:schemeClr>
                </a:solidFill>
              </a:defRPr>
            </a:lvl1pPr>
          </a:lstStyle>
          <a:p>
            <a:fld id="{FD4EF13F-717B-4AC4-AD64-8D07ED890D27}" type="slidenum">
              <a:rPr lang="en-US" smtClean="0"/>
              <a:t>‹#›</a:t>
            </a:fld>
            <a:endParaRPr lang="en-US"/>
          </a:p>
        </p:txBody>
      </p:sp>
    </p:spTree>
    <p:extLst>
      <p:ext uri="{BB962C8B-B14F-4D97-AF65-F5344CB8AC3E}">
        <p14:creationId xmlns:p14="http://schemas.microsoft.com/office/powerpoint/2010/main" val="822531207"/>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5" r:id="rId12"/>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3234D38B-9739-F52C-A6CC-F2BD2D77BC0F}"/>
              </a:ext>
            </a:extLst>
          </p:cNvPr>
          <p:cNvSpPr>
            <a:spLocks noGrp="1"/>
          </p:cNvSpPr>
          <p:nvPr>
            <p:ph type="title"/>
          </p:nvPr>
        </p:nvSpPr>
        <p:spPr>
          <a:xfrm>
            <a:off x="628650" y="273844"/>
            <a:ext cx="7886700" cy="994172"/>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E871BAAB-E241-8ABD-F535-24AF2A38780D}"/>
              </a:ext>
            </a:extLst>
          </p:cNvPr>
          <p:cNvSpPr>
            <a:spLocks noGrp="1"/>
          </p:cNvSpPr>
          <p:nvPr>
            <p:ph type="body" idx="1"/>
          </p:nvPr>
        </p:nvSpPr>
        <p:spPr>
          <a:xfrm>
            <a:off x="628650" y="1369219"/>
            <a:ext cx="7886700" cy="3263504"/>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C504B1E-E30E-802F-E925-592AFFD7D0BF}"/>
              </a:ext>
            </a:extLst>
          </p:cNvPr>
          <p:cNvSpPr>
            <a:spLocks noGrp="1"/>
          </p:cNvSpPr>
          <p:nvPr>
            <p:ph type="dt" sz="half" idx="2"/>
          </p:nvPr>
        </p:nvSpPr>
        <p:spPr>
          <a:xfrm>
            <a:off x="628650" y="4767263"/>
            <a:ext cx="2057400" cy="273844"/>
          </a:xfrm>
          <a:prstGeom prst="rect">
            <a:avLst/>
          </a:prstGeom>
        </p:spPr>
        <p:txBody>
          <a:bodyPr vert="horz" lIns="91440" tIns="45720" rIns="91440" bIns="45720" rtlCol="0" anchor="ctr"/>
          <a:lstStyle>
            <a:lvl1pPr algn="l">
              <a:defRPr sz="900">
                <a:solidFill>
                  <a:schemeClr val="tx1">
                    <a:tint val="75000"/>
                  </a:schemeClr>
                </a:solidFill>
              </a:defRPr>
            </a:lvl1pPr>
          </a:lstStyle>
          <a:p>
            <a:fld id="{838BF723-B26A-4A64-AD22-6012824F6E96}" type="datetimeFigureOut">
              <a:rPr lang="en-US" smtClean="0"/>
              <a:t>5/23/2024</a:t>
            </a:fld>
            <a:endParaRPr lang="en-US"/>
          </a:p>
        </p:txBody>
      </p:sp>
      <p:sp>
        <p:nvSpPr>
          <p:cNvPr id="5" name="Footer Placeholder 4">
            <a:extLst>
              <a:ext uri="{FF2B5EF4-FFF2-40B4-BE49-F238E27FC236}">
                <a16:creationId xmlns:a16="http://schemas.microsoft.com/office/drawing/2014/main" id="{CEE1F21E-866E-4209-CA26-6FE1200156DE}"/>
              </a:ext>
            </a:extLst>
          </p:cNvPr>
          <p:cNvSpPr>
            <a:spLocks noGrp="1"/>
          </p:cNvSpPr>
          <p:nvPr>
            <p:ph type="ftr" sz="quarter" idx="3"/>
          </p:nvPr>
        </p:nvSpPr>
        <p:spPr>
          <a:xfrm>
            <a:off x="3028950" y="4767263"/>
            <a:ext cx="3086100" cy="273844"/>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A3B91F4A-C967-08F5-8B44-3ACF31B13F6A}"/>
              </a:ext>
            </a:extLst>
          </p:cNvPr>
          <p:cNvSpPr>
            <a:spLocks noGrp="1"/>
          </p:cNvSpPr>
          <p:nvPr>
            <p:ph type="sldNum" sz="quarter" idx="4"/>
          </p:nvPr>
        </p:nvSpPr>
        <p:spPr>
          <a:xfrm>
            <a:off x="6457950" y="4767263"/>
            <a:ext cx="2057400" cy="273844"/>
          </a:xfrm>
          <a:prstGeom prst="rect">
            <a:avLst/>
          </a:prstGeom>
        </p:spPr>
        <p:txBody>
          <a:bodyPr vert="horz" lIns="91440" tIns="45720" rIns="91440" bIns="45720" rtlCol="0" anchor="ctr"/>
          <a:lstStyle>
            <a:lvl1pPr algn="r">
              <a:defRPr sz="900">
                <a:solidFill>
                  <a:schemeClr val="tx1">
                    <a:tint val="75000"/>
                  </a:schemeClr>
                </a:solidFill>
              </a:defRPr>
            </a:lvl1pPr>
          </a:lstStyle>
          <a:p>
            <a:fld id="{92B88440-DC7E-4CE2-AD4F-D6564411A47A}" type="slidenum">
              <a:rPr lang="en-US" smtClean="0"/>
              <a:t>‹#›</a:t>
            </a:fld>
            <a:endParaRPr lang="en-US"/>
          </a:p>
        </p:txBody>
      </p:sp>
    </p:spTree>
    <p:extLst>
      <p:ext uri="{BB962C8B-B14F-4D97-AF65-F5344CB8AC3E}">
        <p14:creationId xmlns:p14="http://schemas.microsoft.com/office/powerpoint/2010/main" val="3911868802"/>
      </p:ext>
    </p:extLst>
  </p:cSld>
  <p:clrMap bg1="lt1" tx1="dk1" bg2="lt2" tx2="dk2" accent1="accent1" accent2="accent2" accent3="accent3" accent4="accent4" accent5="accent5" accent6="accent6" hlink="hlink" folHlink="folHlink"/>
  <p:sldLayoutIdLst>
    <p:sldLayoutId id="2147483687" r:id="rId1"/>
    <p:sldLayoutId id="2147483688" r:id="rId2"/>
    <p:sldLayoutId id="2147483689" r:id="rId3"/>
    <p:sldLayoutId id="2147483690" r:id="rId4"/>
    <p:sldLayoutId id="2147483691" r:id="rId5"/>
    <p:sldLayoutId id="2147483692" r:id="rId6"/>
    <p:sldLayoutId id="2147483693" r:id="rId7"/>
    <p:sldLayoutId id="2147483694" r:id="rId8"/>
    <p:sldLayoutId id="2147483695" r:id="rId9"/>
    <p:sldLayoutId id="2147483696" r:id="rId10"/>
    <p:sldLayoutId id="2147483697" r:id="rId11"/>
    <p:sldLayoutId id="2147483698" r:id="rId12"/>
    <p:sldLayoutId id="2147483699" r:id="rId13"/>
    <p:sldLayoutId id="2147483700" r:id="rId14"/>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92E5E3A3-6002-961E-CB68-A8504C562332}"/>
              </a:ext>
            </a:extLst>
          </p:cNvPr>
          <p:cNvSpPr/>
          <p:nvPr userDrawn="1"/>
        </p:nvSpPr>
        <p:spPr>
          <a:xfrm>
            <a:off x="1" y="5496"/>
            <a:ext cx="9143999" cy="5176320"/>
          </a:xfrm>
          <a:prstGeom prst="rect">
            <a:avLst/>
          </a:prstGeom>
          <a:solidFill>
            <a:srgbClr val="2746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pic>
        <p:nvPicPr>
          <p:cNvPr id="7" name="Picture 6">
            <a:extLst>
              <a:ext uri="{FF2B5EF4-FFF2-40B4-BE49-F238E27FC236}">
                <a16:creationId xmlns:a16="http://schemas.microsoft.com/office/drawing/2014/main" id="{062A1D9C-B515-9781-AB3E-7FCBB99C11F4}"/>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r="63741"/>
          <a:stretch/>
        </p:blipFill>
        <p:spPr>
          <a:xfrm>
            <a:off x="5796085" y="1"/>
            <a:ext cx="3347915" cy="5193683"/>
          </a:xfrm>
          <a:prstGeom prst="rect">
            <a:avLst/>
          </a:prstGeom>
        </p:spPr>
      </p:pic>
      <p:pic>
        <p:nvPicPr>
          <p:cNvPr id="2" name="Picture 1">
            <a:extLst>
              <a:ext uri="{FF2B5EF4-FFF2-40B4-BE49-F238E27FC236}">
                <a16:creationId xmlns:a16="http://schemas.microsoft.com/office/drawing/2014/main" id="{6E37DAEE-9846-A85F-D944-B50FEFE8F691}"/>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7063741" y="1980967"/>
            <a:ext cx="1872620" cy="1446437"/>
          </a:xfrm>
          <a:prstGeom prst="rect">
            <a:avLst/>
          </a:prstGeom>
        </p:spPr>
      </p:pic>
      <p:sp>
        <p:nvSpPr>
          <p:cNvPr id="4" name="Date Placeholder 3"/>
          <p:cNvSpPr>
            <a:spLocks noGrp="1"/>
          </p:cNvSpPr>
          <p:nvPr>
            <p:ph type="dt" sz="half" idx="2"/>
          </p:nvPr>
        </p:nvSpPr>
        <p:spPr>
          <a:xfrm>
            <a:off x="628650" y="4767263"/>
            <a:ext cx="2057400" cy="273844"/>
          </a:xfrm>
          <a:prstGeom prst="rect">
            <a:avLst/>
          </a:prstGeom>
        </p:spPr>
        <p:txBody>
          <a:bodyPr vert="horz" lIns="91440" tIns="45720" rIns="91440" bIns="45720" rtlCol="0" anchor="ctr"/>
          <a:lstStyle>
            <a:lvl1pPr algn="l">
              <a:defRPr sz="900">
                <a:solidFill>
                  <a:schemeClr val="tx1">
                    <a:tint val="75000"/>
                  </a:schemeClr>
                </a:solidFill>
              </a:defRPr>
            </a:lvl1pPr>
          </a:lstStyle>
          <a:p>
            <a:fld id="{C115859F-205F-C242-911F-CC938AC200CB}" type="datetime1">
              <a:rPr lang="en-US" smtClean="0"/>
              <a:t>5/23/2024</a:t>
            </a:fld>
            <a:endParaRPr lang="en-US"/>
          </a:p>
        </p:txBody>
      </p:sp>
      <p:sp>
        <p:nvSpPr>
          <p:cNvPr id="5" name="Footer Placeholder 4"/>
          <p:cNvSpPr>
            <a:spLocks noGrp="1"/>
          </p:cNvSpPr>
          <p:nvPr>
            <p:ph type="ftr" sz="quarter" idx="3"/>
          </p:nvPr>
        </p:nvSpPr>
        <p:spPr>
          <a:xfrm>
            <a:off x="3028950" y="4767263"/>
            <a:ext cx="3086100" cy="273844"/>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4767263"/>
            <a:ext cx="2057400" cy="273844"/>
          </a:xfrm>
          <a:prstGeom prst="rect">
            <a:avLst/>
          </a:prstGeom>
        </p:spPr>
        <p:txBody>
          <a:bodyPr vert="horz" lIns="91440" tIns="45720" rIns="91440" bIns="45720" rtlCol="0" anchor="ctr"/>
          <a:lstStyle>
            <a:lvl1pPr algn="r">
              <a:defRPr sz="900">
                <a:solidFill>
                  <a:schemeClr val="tx1">
                    <a:tint val="75000"/>
                  </a:schemeClr>
                </a:solidFill>
              </a:defRPr>
            </a:lvl1pPr>
          </a:lstStyle>
          <a:p>
            <a:fld id="{9091AC62-753B-3240-A76B-ED140B7F97AA}" type="slidenum">
              <a:rPr lang="en-US" smtClean="0"/>
              <a:t>‹#›</a:t>
            </a:fld>
            <a:endParaRPr lang="en-US"/>
          </a:p>
        </p:txBody>
      </p:sp>
      <p:pic>
        <p:nvPicPr>
          <p:cNvPr id="8" name="Picture 7">
            <a:extLst>
              <a:ext uri="{FF2B5EF4-FFF2-40B4-BE49-F238E27FC236}">
                <a16:creationId xmlns:a16="http://schemas.microsoft.com/office/drawing/2014/main" id="{8F1A5137-0C23-D927-BDE3-6E12581C4863}"/>
              </a:ext>
            </a:extLst>
          </p:cNvPr>
          <p:cNvPicPr>
            <a:picLocks noChangeAspect="1"/>
          </p:cNvPicPr>
          <p:nvPr userDrawn="1"/>
        </p:nvPicPr>
        <p:blipFill rotWithShape="1">
          <a:blip r:embed="rId5" cstate="screen">
            <a:extLst>
              <a:ext uri="{28A0092B-C50C-407E-A947-70E740481C1C}">
                <a14:useLocalDpi xmlns:a14="http://schemas.microsoft.com/office/drawing/2010/main"/>
              </a:ext>
            </a:extLst>
          </a:blip>
          <a:srcRect l="20386"/>
          <a:stretch/>
        </p:blipFill>
        <p:spPr>
          <a:xfrm rot="10800000">
            <a:off x="5208608" y="4058031"/>
            <a:ext cx="3935392" cy="719870"/>
          </a:xfrm>
          <a:prstGeom prst="rect">
            <a:avLst/>
          </a:prstGeom>
        </p:spPr>
      </p:pic>
    </p:spTree>
    <p:extLst>
      <p:ext uri="{BB962C8B-B14F-4D97-AF65-F5344CB8AC3E}">
        <p14:creationId xmlns:p14="http://schemas.microsoft.com/office/powerpoint/2010/main" val="2568319810"/>
      </p:ext>
    </p:extLst>
  </p:cSld>
  <p:clrMap bg1="lt1" tx1="dk1" bg2="lt2" tx2="dk2" accent1="accent1" accent2="accent2" accent3="accent3" accent4="accent4" accent5="accent5" accent6="accent6" hlink="hlink" folHlink="folHlink"/>
  <p:sldLayoutIdLst>
    <p:sldLayoutId id="2147483702" r:id="rId1"/>
  </p:sldLayoutIdLst>
  <p:hf hdr="0"/>
  <p:txStyles>
    <p:titleStyle>
      <a:lvl1pPr algn="l" defTabSz="685800" rtl="0" eaLnBrk="1" latinLnBrk="0" hangingPunct="1">
        <a:lnSpc>
          <a:spcPct val="90000"/>
        </a:lnSpc>
        <a:spcBef>
          <a:spcPct val="0"/>
        </a:spcBef>
        <a:buNone/>
        <a:defRPr sz="6000" b="1" kern="1200">
          <a:solidFill>
            <a:schemeClr val="bg1"/>
          </a:solidFill>
          <a:latin typeface="Poppins" pitchFamily="2" charset="77"/>
          <a:ea typeface="+mj-ea"/>
          <a:cs typeface="Poppins" pitchFamily="2" charset="77"/>
        </a:defRPr>
      </a:lvl1pPr>
    </p:titleStyle>
    <p:bodyStyle>
      <a:lvl1pPr marL="0" indent="0" algn="l" defTabSz="685800" rtl="0" eaLnBrk="1" latinLnBrk="0" hangingPunct="1">
        <a:lnSpc>
          <a:spcPct val="90000"/>
        </a:lnSpc>
        <a:spcBef>
          <a:spcPts val="750"/>
        </a:spcBef>
        <a:buFont typeface="Arial" panose="020B0604020202020204" pitchFamily="34" charset="0"/>
        <a:buNone/>
        <a:defRPr sz="1800" b="1" kern="1200">
          <a:solidFill>
            <a:schemeClr val="bg1"/>
          </a:solidFill>
          <a:latin typeface="Poppins" pitchFamily="2" charset="77"/>
          <a:ea typeface="+mn-ea"/>
          <a:cs typeface="Poppins" pitchFamily="2" charset="77"/>
        </a:defRPr>
      </a:lvl1pPr>
      <a:lvl2pPr marL="342900" indent="0" algn="l" defTabSz="685800" rtl="0" eaLnBrk="1" latinLnBrk="0" hangingPunct="1">
        <a:lnSpc>
          <a:spcPct val="90000"/>
        </a:lnSpc>
        <a:spcBef>
          <a:spcPts val="375"/>
        </a:spcBef>
        <a:buFont typeface="Arial" panose="020B0604020202020204" pitchFamily="34" charset="0"/>
        <a:buNone/>
        <a:defRPr sz="1800" b="1" kern="1200">
          <a:solidFill>
            <a:schemeClr val="tx1"/>
          </a:solidFill>
          <a:latin typeface="Source Sans Pro" panose="020B0503030403020204" pitchFamily="34" charset="77"/>
          <a:ea typeface="+mn-ea"/>
          <a:cs typeface="+mn-cs"/>
        </a:defRPr>
      </a:lvl2pPr>
      <a:lvl3pPr marL="685800" indent="0" algn="l" defTabSz="685800" rtl="0" eaLnBrk="1" latinLnBrk="0" hangingPunct="1">
        <a:lnSpc>
          <a:spcPct val="90000"/>
        </a:lnSpc>
        <a:spcBef>
          <a:spcPts val="375"/>
        </a:spcBef>
        <a:buFont typeface="Arial" panose="020B0604020202020204" pitchFamily="34" charset="0"/>
        <a:buNone/>
        <a:defRPr sz="1500" kern="1200">
          <a:solidFill>
            <a:schemeClr val="tx1"/>
          </a:solidFill>
          <a:latin typeface="Source Sans Pro" panose="020B0503030403020204" pitchFamily="34" charset="77"/>
          <a:ea typeface="+mn-ea"/>
          <a:cs typeface="+mn-cs"/>
        </a:defRPr>
      </a:lvl3pPr>
      <a:lvl4pPr marL="1028700" indent="0" algn="l" defTabSz="685800" rtl="0" eaLnBrk="1" latinLnBrk="0" hangingPunct="1">
        <a:lnSpc>
          <a:spcPct val="90000"/>
        </a:lnSpc>
        <a:spcBef>
          <a:spcPts val="375"/>
        </a:spcBef>
        <a:buFont typeface="Arial" panose="020B0604020202020204" pitchFamily="34" charset="0"/>
        <a:buNone/>
        <a:defRPr sz="1350" kern="1200">
          <a:solidFill>
            <a:schemeClr val="tx1"/>
          </a:solidFill>
          <a:latin typeface="Source Sans Pro" panose="020B0503030403020204" pitchFamily="34" charset="77"/>
          <a:ea typeface="+mn-ea"/>
          <a:cs typeface="+mn-cs"/>
        </a:defRPr>
      </a:lvl4pPr>
      <a:lvl5pPr marL="1371600" indent="0" algn="l" defTabSz="685800" rtl="0" eaLnBrk="1" latinLnBrk="0" hangingPunct="1">
        <a:lnSpc>
          <a:spcPct val="90000"/>
        </a:lnSpc>
        <a:spcBef>
          <a:spcPts val="375"/>
        </a:spcBef>
        <a:buFont typeface="Arial" panose="020B0604020202020204" pitchFamily="34" charset="0"/>
        <a:buNone/>
        <a:defRPr sz="1350" kern="1200">
          <a:solidFill>
            <a:schemeClr val="tx1"/>
          </a:solidFill>
          <a:latin typeface="Source Sans Pro" panose="020B0503030403020204" pitchFamily="34" charset="77"/>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273844"/>
            <a:ext cx="7886700" cy="994172"/>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28650" y="1369219"/>
            <a:ext cx="7886700" cy="3263504"/>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a:extLst>
              <a:ext uri="{FF2B5EF4-FFF2-40B4-BE49-F238E27FC236}">
                <a16:creationId xmlns:a16="http://schemas.microsoft.com/office/drawing/2014/main" id="{CC8292FB-6584-D197-9782-D62EE45BED21}"/>
              </a:ext>
            </a:extLst>
          </p:cNvPr>
          <p:cNvSpPr>
            <a:spLocks noGrp="1"/>
          </p:cNvSpPr>
          <p:nvPr>
            <p:ph type="dt" sz="half" idx="2"/>
          </p:nvPr>
        </p:nvSpPr>
        <p:spPr>
          <a:xfrm>
            <a:off x="8567292" y="157734"/>
            <a:ext cx="398908" cy="184323"/>
          </a:xfrm>
          <a:prstGeom prst="rect">
            <a:avLst/>
          </a:prstGeom>
        </p:spPr>
        <p:txBody>
          <a:bodyPr wrap="square" lIns="0" tIns="0" rIns="0" bIns="0" anchor="t" anchorCtr="0">
            <a:noAutofit/>
          </a:bodyPr>
          <a:lstStyle>
            <a:lvl1pPr algn="r">
              <a:defRPr sz="600" baseline="0">
                <a:latin typeface="Poppins" pitchFamily="2" charset="77"/>
                <a:cs typeface="Poppins" pitchFamily="2" charset="77"/>
              </a:defRPr>
            </a:lvl1pPr>
          </a:lstStyle>
          <a:p>
            <a:fld id="{B07D23A7-7402-0843-A222-AAEABEA1D2C1}" type="datetime1">
              <a:rPr lang="en-US" smtClean="0"/>
              <a:t>5/23/2024</a:t>
            </a:fld>
            <a:endParaRPr lang="en-US"/>
          </a:p>
        </p:txBody>
      </p:sp>
      <p:sp>
        <p:nvSpPr>
          <p:cNvPr id="8" name="Footer Placeholder 4">
            <a:extLst>
              <a:ext uri="{FF2B5EF4-FFF2-40B4-BE49-F238E27FC236}">
                <a16:creationId xmlns:a16="http://schemas.microsoft.com/office/drawing/2014/main" id="{ECF04CBB-966F-C440-61EC-C02783C33E94}"/>
              </a:ext>
            </a:extLst>
          </p:cNvPr>
          <p:cNvSpPr>
            <a:spLocks noGrp="1"/>
          </p:cNvSpPr>
          <p:nvPr>
            <p:ph type="ftr" sz="quarter" idx="3"/>
          </p:nvPr>
        </p:nvSpPr>
        <p:spPr>
          <a:xfrm>
            <a:off x="3028950" y="4915822"/>
            <a:ext cx="3086100" cy="92333"/>
          </a:xfrm>
          <a:prstGeom prst="rect">
            <a:avLst/>
          </a:prstGeom>
        </p:spPr>
        <p:txBody>
          <a:bodyPr lIns="0" tIns="0" rIns="0" bIns="0">
            <a:spAutoFit/>
          </a:bodyPr>
          <a:lstStyle>
            <a:lvl1pPr algn="ctr">
              <a:defRPr sz="600" baseline="0">
                <a:latin typeface="Poppins" pitchFamily="2" charset="77"/>
              </a:defRPr>
            </a:lvl1pPr>
          </a:lstStyle>
          <a:p>
            <a:endParaRPr lang="en-US"/>
          </a:p>
        </p:txBody>
      </p:sp>
      <p:sp>
        <p:nvSpPr>
          <p:cNvPr id="9" name="Slide Number Placeholder 5">
            <a:extLst>
              <a:ext uri="{FF2B5EF4-FFF2-40B4-BE49-F238E27FC236}">
                <a16:creationId xmlns:a16="http://schemas.microsoft.com/office/drawing/2014/main" id="{90D7B1CF-5A5C-29AB-2626-F41210031FA1}"/>
              </a:ext>
            </a:extLst>
          </p:cNvPr>
          <p:cNvSpPr>
            <a:spLocks noGrp="1"/>
          </p:cNvSpPr>
          <p:nvPr>
            <p:ph type="sldNum" sz="quarter" idx="4"/>
          </p:nvPr>
        </p:nvSpPr>
        <p:spPr>
          <a:xfrm>
            <a:off x="8630793" y="4915822"/>
            <a:ext cx="398907" cy="92333"/>
          </a:xfrm>
          <a:prstGeom prst="rect">
            <a:avLst/>
          </a:prstGeom>
        </p:spPr>
        <p:txBody>
          <a:bodyPr wrap="square" lIns="0" tIns="0" rIns="0" bIns="0">
            <a:spAutoFit/>
          </a:bodyPr>
          <a:lstStyle>
            <a:lvl1pPr algn="r">
              <a:defRPr sz="600" baseline="0">
                <a:latin typeface="Poppins" pitchFamily="2" charset="77"/>
              </a:defRPr>
            </a:lvl1pPr>
          </a:lstStyle>
          <a:p>
            <a:fld id="{9091AC62-753B-3240-A76B-ED140B7F97AA}" type="slidenum">
              <a:rPr lang="en-US" smtClean="0"/>
              <a:pPr/>
              <a:t>‹#›</a:t>
            </a:fld>
            <a:endParaRPr lang="en-US"/>
          </a:p>
        </p:txBody>
      </p:sp>
      <p:pic>
        <p:nvPicPr>
          <p:cNvPr id="4" name="Picture 3" descr="Logo, company name&#10;&#10;Description automatically generated">
            <a:extLst>
              <a:ext uri="{FF2B5EF4-FFF2-40B4-BE49-F238E27FC236}">
                <a16:creationId xmlns:a16="http://schemas.microsoft.com/office/drawing/2014/main" id="{19A0765C-2CB7-D300-D2F1-EC7AE46BEE5D}"/>
              </a:ext>
            </a:extLst>
          </p:cNvPr>
          <p:cNvPicPr>
            <a:picLocks noChangeAspect="1"/>
          </p:cNvPicPr>
          <p:nvPr userDrawn="1"/>
        </p:nvPicPr>
        <p:blipFill>
          <a:blip r:embed="rId11" cstate="screen">
            <a:extLst>
              <a:ext uri="{28A0092B-C50C-407E-A947-70E740481C1C}">
                <a14:useLocalDpi xmlns:a14="http://schemas.microsoft.com/office/drawing/2010/main"/>
              </a:ext>
            </a:extLst>
          </a:blip>
          <a:stretch>
            <a:fillRect/>
          </a:stretch>
        </p:blipFill>
        <p:spPr>
          <a:xfrm>
            <a:off x="172526" y="4681053"/>
            <a:ext cx="681362" cy="377207"/>
          </a:xfrm>
          <a:prstGeom prst="rect">
            <a:avLst/>
          </a:prstGeom>
        </p:spPr>
      </p:pic>
    </p:spTree>
    <p:extLst>
      <p:ext uri="{BB962C8B-B14F-4D97-AF65-F5344CB8AC3E}">
        <p14:creationId xmlns:p14="http://schemas.microsoft.com/office/powerpoint/2010/main" val="1301565905"/>
      </p:ext>
    </p:extLst>
  </p:cSld>
  <p:clrMap bg1="lt1" tx1="dk1" bg2="lt2" tx2="dk2" accent1="accent1" accent2="accent2" accent3="accent3" accent4="accent4" accent5="accent5" accent6="accent6" hlink="hlink" folHlink="folHlink"/>
  <p:sldLayoutIdLst>
    <p:sldLayoutId id="2147483704" r:id="rId1"/>
    <p:sldLayoutId id="2147483705" r:id="rId2"/>
    <p:sldLayoutId id="2147483706" r:id="rId3"/>
    <p:sldLayoutId id="2147483707" r:id="rId4"/>
    <p:sldLayoutId id="2147483708" r:id="rId5"/>
    <p:sldLayoutId id="2147483709" r:id="rId6"/>
    <p:sldLayoutId id="2147483710" r:id="rId7"/>
    <p:sldLayoutId id="2147483711" r:id="rId8"/>
    <p:sldLayoutId id="2147483712" r:id="rId9"/>
  </p:sldLayoutIdLst>
  <p:txStyles>
    <p:titleStyle>
      <a:lvl1pPr algn="l" defTabSz="685800" rtl="0" eaLnBrk="1" latinLnBrk="0" hangingPunct="1">
        <a:lnSpc>
          <a:spcPct val="90000"/>
        </a:lnSpc>
        <a:spcBef>
          <a:spcPct val="0"/>
        </a:spcBef>
        <a:buNone/>
        <a:defRPr sz="3300" b="1" kern="1200">
          <a:solidFill>
            <a:srgbClr val="2746F8"/>
          </a:solidFill>
          <a:latin typeface="Poppins" pitchFamily="2" charset="77"/>
          <a:ea typeface="+mj-ea"/>
          <a:cs typeface="Poppins" pitchFamily="2" charset="77"/>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rgbClr val="2746F8"/>
          </a:solidFill>
          <a:latin typeface="Poppins" pitchFamily="2" charset="77"/>
          <a:ea typeface="+mn-ea"/>
          <a:cs typeface="Poppins" pitchFamily="2" charset="77"/>
        </a:defRPr>
      </a:lvl1pPr>
      <a:lvl2pPr marL="514350" indent="-171450" algn="l" defTabSz="685800" rtl="0" eaLnBrk="1" latinLnBrk="0" hangingPunct="1">
        <a:lnSpc>
          <a:spcPct val="90000"/>
        </a:lnSpc>
        <a:spcBef>
          <a:spcPts val="375"/>
        </a:spcBef>
        <a:buFont typeface="Arial" panose="020B0604020202020204" pitchFamily="34" charset="0"/>
        <a:buChar char="•"/>
        <a:defRPr sz="1800" b="1" kern="1200">
          <a:solidFill>
            <a:srgbClr val="2746F8"/>
          </a:solidFill>
          <a:latin typeface="Source Sans Pro" panose="020B0503030403020204" pitchFamily="34" charset="77"/>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rgbClr val="2746F8"/>
          </a:solidFill>
          <a:latin typeface="Source Sans Pro" panose="020B0503030403020204" pitchFamily="34" charset="77"/>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rgbClr val="2746F8"/>
          </a:solidFill>
          <a:latin typeface="Source Sans Pro" panose="020B0503030403020204" pitchFamily="34" charset="77"/>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rgbClr val="2746F8"/>
          </a:solidFill>
          <a:latin typeface="Source Sans Pro" panose="020B0503030403020204" pitchFamily="34" charset="77"/>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9.jpg"/><Relationship Id="rId4" Type="http://schemas.openxmlformats.org/officeDocument/2006/relationships/image" Target="../media/image8.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6.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6.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6.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6.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5.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6.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6.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3" Type="http://schemas.openxmlformats.org/officeDocument/2006/relationships/hyperlink" Target="mailto:Katie.Treend@doh.wa.gov" TargetMode="External"/><Relationship Id="rId2" Type="http://schemas.openxmlformats.org/officeDocument/2006/relationships/notesSlide" Target="../notesSlides/notesSlide17.xml"/><Relationship Id="rId1" Type="http://schemas.openxmlformats.org/officeDocument/2006/relationships/slideLayout" Target="../slideLayouts/slideLayout26.xml"/></Relationships>
</file>

<file path=ppt/slides/_rels/slide2.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7.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36.xml"/></Relationships>
</file>

<file path=ppt/slides/_rels/slide23.xml.rels><?xml version="1.0" encoding="UTF-8" standalone="yes"?>
<Relationships xmlns="http://schemas.openxmlformats.org/package/2006/relationships"><Relationship Id="rId8" Type="http://schemas.openxmlformats.org/officeDocument/2006/relationships/image" Target="../media/image16.svg"/><Relationship Id="rId3" Type="http://schemas.openxmlformats.org/officeDocument/2006/relationships/image" Target="../media/image11.png"/><Relationship Id="rId7" Type="http://schemas.openxmlformats.org/officeDocument/2006/relationships/image" Target="../media/image15.png"/><Relationship Id="rId2" Type="http://schemas.openxmlformats.org/officeDocument/2006/relationships/notesSlide" Target="../notesSlides/notesSlide21.xml"/><Relationship Id="rId1" Type="http://schemas.openxmlformats.org/officeDocument/2006/relationships/slideLayout" Target="../slideLayouts/slideLayout35.xml"/><Relationship Id="rId6" Type="http://schemas.openxmlformats.org/officeDocument/2006/relationships/image" Target="../media/image14.svg"/><Relationship Id="rId5" Type="http://schemas.openxmlformats.org/officeDocument/2006/relationships/image" Target="../media/image13.png"/><Relationship Id="rId10" Type="http://schemas.openxmlformats.org/officeDocument/2006/relationships/image" Target="../media/image18.svg"/><Relationship Id="rId4" Type="http://schemas.openxmlformats.org/officeDocument/2006/relationships/image" Target="../media/image12.svg"/><Relationship Id="rId9" Type="http://schemas.openxmlformats.org/officeDocument/2006/relationships/image" Target="../media/image17.png"/></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34.xml"/></Relationships>
</file>

<file path=ppt/slides/_rels/slide25.xml.rels><?xml version="1.0" encoding="UTF-8" standalone="yes"?>
<Relationships xmlns="http://schemas.openxmlformats.org/package/2006/relationships"><Relationship Id="rId8" Type="http://schemas.openxmlformats.org/officeDocument/2006/relationships/image" Target="../media/image24.svg"/><Relationship Id="rId3" Type="http://schemas.openxmlformats.org/officeDocument/2006/relationships/image" Target="../media/image19.png"/><Relationship Id="rId7" Type="http://schemas.openxmlformats.org/officeDocument/2006/relationships/image" Target="../media/image23.png"/><Relationship Id="rId2" Type="http://schemas.openxmlformats.org/officeDocument/2006/relationships/notesSlide" Target="../notesSlides/notesSlide23.xml"/><Relationship Id="rId1" Type="http://schemas.openxmlformats.org/officeDocument/2006/relationships/slideLayout" Target="../slideLayouts/slideLayout33.xml"/><Relationship Id="rId6" Type="http://schemas.openxmlformats.org/officeDocument/2006/relationships/image" Target="../media/image22.svg"/><Relationship Id="rId5" Type="http://schemas.openxmlformats.org/officeDocument/2006/relationships/image" Target="../media/image21.png"/><Relationship Id="rId4" Type="http://schemas.openxmlformats.org/officeDocument/2006/relationships/image" Target="../media/image20.svg"/></Relationships>
</file>

<file path=ppt/slides/_rels/slide26.xml.rels><?xml version="1.0" encoding="UTF-8" standalone="yes"?>
<Relationships xmlns="http://schemas.openxmlformats.org/package/2006/relationships"><Relationship Id="rId8" Type="http://schemas.openxmlformats.org/officeDocument/2006/relationships/image" Target="../media/image30.svg"/><Relationship Id="rId3" Type="http://schemas.openxmlformats.org/officeDocument/2006/relationships/image" Target="../media/image25.png"/><Relationship Id="rId7" Type="http://schemas.openxmlformats.org/officeDocument/2006/relationships/image" Target="../media/image29.png"/><Relationship Id="rId2" Type="http://schemas.openxmlformats.org/officeDocument/2006/relationships/notesSlide" Target="../notesSlides/notesSlide24.xml"/><Relationship Id="rId1" Type="http://schemas.openxmlformats.org/officeDocument/2006/relationships/slideLayout" Target="../slideLayouts/slideLayout32.xml"/><Relationship Id="rId6" Type="http://schemas.openxmlformats.org/officeDocument/2006/relationships/image" Target="../media/image28.svg"/><Relationship Id="rId5" Type="http://schemas.openxmlformats.org/officeDocument/2006/relationships/image" Target="../media/image27.png"/><Relationship Id="rId10" Type="http://schemas.openxmlformats.org/officeDocument/2006/relationships/image" Target="../media/image32.svg"/><Relationship Id="rId4" Type="http://schemas.openxmlformats.org/officeDocument/2006/relationships/image" Target="../media/image26.svg"/><Relationship Id="rId9" Type="http://schemas.openxmlformats.org/officeDocument/2006/relationships/image" Target="../media/image31.png"/></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32.xml"/></Relationships>
</file>

<file path=ppt/slides/_rels/slide28.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26.xml"/><Relationship Id="rId1" Type="http://schemas.openxmlformats.org/officeDocument/2006/relationships/slideLayout" Target="../slideLayouts/slideLayout36.xml"/><Relationship Id="rId4" Type="http://schemas.openxmlformats.org/officeDocument/2006/relationships/image" Target="../media/image34.png"/></Relationships>
</file>

<file path=ppt/slides/_rels/slide29.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3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30.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27.xml"/><Relationship Id="rId1" Type="http://schemas.openxmlformats.org/officeDocument/2006/relationships/slideLayout" Target="../slideLayouts/slideLayout30.xml"/><Relationship Id="rId4" Type="http://schemas.openxmlformats.org/officeDocument/2006/relationships/image" Target="../media/image37.svg"/></Relationships>
</file>

<file path=ppt/slides/_rels/slide31.xml.rels><?xml version="1.0" encoding="UTF-8" standalone="yes"?>
<Relationships xmlns="http://schemas.openxmlformats.org/package/2006/relationships"><Relationship Id="rId3" Type="http://schemas.openxmlformats.org/officeDocument/2006/relationships/image" Target="../media/image39.svg"/><Relationship Id="rId2" Type="http://schemas.openxmlformats.org/officeDocument/2006/relationships/image" Target="../media/image38.png"/><Relationship Id="rId1" Type="http://schemas.openxmlformats.org/officeDocument/2006/relationships/slideLayout" Target="../slideLayouts/slideLayout35.xml"/><Relationship Id="rId5" Type="http://schemas.openxmlformats.org/officeDocument/2006/relationships/image" Target="../media/image41.svg"/><Relationship Id="rId4" Type="http://schemas.openxmlformats.org/officeDocument/2006/relationships/image" Target="../media/image40.png"/></Relationships>
</file>

<file path=ppt/slides/_rels/slide32.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notesSlide" Target="../notesSlides/notesSlide28.xml"/><Relationship Id="rId1" Type="http://schemas.openxmlformats.org/officeDocument/2006/relationships/slideLayout" Target="../slideLayouts/slideLayout31.xml"/><Relationship Id="rId5" Type="http://schemas.openxmlformats.org/officeDocument/2006/relationships/image" Target="../media/image44.png"/><Relationship Id="rId4" Type="http://schemas.openxmlformats.org/officeDocument/2006/relationships/image" Target="../media/image43.jpg"/></Relationships>
</file>

<file path=ppt/slides/_rels/slide33.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29.xml"/><Relationship Id="rId1" Type="http://schemas.openxmlformats.org/officeDocument/2006/relationships/slideLayout" Target="../slideLayouts/slideLayout35.xml"/><Relationship Id="rId4" Type="http://schemas.openxmlformats.org/officeDocument/2006/relationships/image" Target="../media/image46.svg"/></Relationships>
</file>

<file path=ppt/slides/_rels/slide34.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30.xml"/><Relationship Id="rId1" Type="http://schemas.openxmlformats.org/officeDocument/2006/relationships/slideLayout" Target="../slideLayouts/slideLayout31.xml"/><Relationship Id="rId4" Type="http://schemas.openxmlformats.org/officeDocument/2006/relationships/image" Target="../media/image48.png"/></Relationships>
</file>

<file path=ppt/slides/_rels/slide35.xml.rels><?xml version="1.0" encoding="UTF-8" standalone="yes"?>
<Relationships xmlns="http://schemas.openxmlformats.org/package/2006/relationships"><Relationship Id="rId3" Type="http://schemas.openxmlformats.org/officeDocument/2006/relationships/image" Target="../media/image50.svg"/><Relationship Id="rId2" Type="http://schemas.openxmlformats.org/officeDocument/2006/relationships/image" Target="../media/image49.png"/><Relationship Id="rId1" Type="http://schemas.openxmlformats.org/officeDocument/2006/relationships/slideLayout" Target="../slideLayouts/slideLayout35.xml"/></Relationships>
</file>

<file path=ppt/slides/_rels/slide36.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31.xml"/><Relationship Id="rId1" Type="http://schemas.openxmlformats.org/officeDocument/2006/relationships/slideLayout" Target="../slideLayouts/slideLayout31.xml"/><Relationship Id="rId5" Type="http://schemas.openxmlformats.org/officeDocument/2006/relationships/image" Target="../media/image53.png"/><Relationship Id="rId4" Type="http://schemas.openxmlformats.org/officeDocument/2006/relationships/image" Target="../media/image52.png"/></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9.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8.xml"/></Relationships>
</file>

<file path=ppt/slides/_rels/slide39.xml.rels><?xml version="1.0" encoding="UTF-8" standalone="yes"?>
<Relationships xmlns="http://schemas.openxmlformats.org/package/2006/relationships"><Relationship Id="rId3" Type="http://schemas.openxmlformats.org/officeDocument/2006/relationships/hyperlink" Target="https://www.vmfh.org/our-services/digestive-health/colorectal-center-of-excellence/resources-faqs" TargetMode="External"/><Relationship Id="rId7" Type="http://schemas.openxmlformats.org/officeDocument/2006/relationships/hyperlink" Target="https://hscb.acs4ccc.org/resources/resource-links/" TargetMode="External"/><Relationship Id="rId2" Type="http://schemas.openxmlformats.org/officeDocument/2006/relationships/hyperlink" Target="https://www.vmfh.org/our-services/cancer-care/cancer-prevention-screenings" TargetMode="External"/><Relationship Id="rId1" Type="http://schemas.openxmlformats.org/officeDocument/2006/relationships/slideLayout" Target="../slideLayouts/slideLayout31.xml"/><Relationship Id="rId6" Type="http://schemas.openxmlformats.org/officeDocument/2006/relationships/hyperlink" Target="https://hscb.acs4ccc.org/health-systems-screening-for-social-determinants-of-health/" TargetMode="External"/><Relationship Id="rId5" Type="http://schemas.openxmlformats.org/officeDocument/2006/relationships/hyperlink" Target="https://hscb.acs4ccc.org/" TargetMode="External"/><Relationship Id="rId4" Type="http://schemas.openxmlformats.org/officeDocument/2006/relationships/hyperlink" Target="https://www.vmfh.org/our-services/digestive-health/colorectal-center-of-excellence" TargetMode="Externa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2.xml"/></Relationships>
</file>

<file path=ppt/slides/_rels/slide41.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35.xml"/><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36.xml"/><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37.xml"/><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notesSlide" Target="../notesSlides/notesSlide38.xml"/><Relationship Id="rId1" Type="http://schemas.openxmlformats.org/officeDocument/2006/relationships/slideLayout" Target="../slideLayouts/slideLayout2.xml"/><Relationship Id="rId5" Type="http://schemas.openxmlformats.org/officeDocument/2006/relationships/image" Target="../media/image9.jpg"/><Relationship Id="rId4" Type="http://schemas.openxmlformats.org/officeDocument/2006/relationships/image" Target="../media/image55.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5.xml"/></Relationships>
</file>

<file path=ppt/slides/_rels/slide7.xml.rels><?xml version="1.0" encoding="UTF-8" standalone="yes"?>
<Relationships xmlns="http://schemas.openxmlformats.org/package/2006/relationships"><Relationship Id="rId3" Type="http://schemas.openxmlformats.org/officeDocument/2006/relationships/image" Target="../media/image10.tmp"/><Relationship Id="rId2" Type="http://schemas.openxmlformats.org/officeDocument/2006/relationships/notesSlide" Target="../notesSlides/notesSlide6.xml"/><Relationship Id="rId1" Type="http://schemas.openxmlformats.org/officeDocument/2006/relationships/slideLayout" Target="../slideLayouts/slideLayout26.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6.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5.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6" name="Picture 5" descr="Logo&#10;&#10;Description automatically generated with low confidence">
            <a:extLst>
              <a:ext uri="{FF2B5EF4-FFF2-40B4-BE49-F238E27FC236}">
                <a16:creationId xmlns:a16="http://schemas.microsoft.com/office/drawing/2014/main" id="{751BD734-0ACB-A5DE-2CA2-4B8DED24962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74504" y="457722"/>
            <a:ext cx="3442920" cy="1015663"/>
          </a:xfrm>
          <a:prstGeom prst="rect">
            <a:avLst/>
          </a:prstGeom>
        </p:spPr>
      </p:pic>
      <p:pic>
        <p:nvPicPr>
          <p:cNvPr id="8" name="Picture 7">
            <a:extLst>
              <a:ext uri="{FF2B5EF4-FFF2-40B4-BE49-F238E27FC236}">
                <a16:creationId xmlns:a16="http://schemas.microsoft.com/office/drawing/2014/main" id="{4AB99821-B102-D1BA-3A96-C289EBC9FFF3}"/>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r="25752"/>
          <a:stretch/>
        </p:blipFill>
        <p:spPr>
          <a:xfrm>
            <a:off x="4700745" y="676152"/>
            <a:ext cx="3968751" cy="587978"/>
          </a:xfrm>
          <a:prstGeom prst="rect">
            <a:avLst/>
          </a:prstGeom>
        </p:spPr>
      </p:pic>
      <p:sp>
        <p:nvSpPr>
          <p:cNvPr id="9" name="TextBox 8">
            <a:extLst>
              <a:ext uri="{FF2B5EF4-FFF2-40B4-BE49-F238E27FC236}">
                <a16:creationId xmlns:a16="http://schemas.microsoft.com/office/drawing/2014/main" id="{993A2451-6B20-5E20-66BA-D5C57694555A}"/>
              </a:ext>
            </a:extLst>
          </p:cNvPr>
          <p:cNvSpPr txBox="1"/>
          <p:nvPr/>
        </p:nvSpPr>
        <p:spPr>
          <a:xfrm>
            <a:off x="1084940" y="2063918"/>
            <a:ext cx="6974114" cy="1015663"/>
          </a:xfrm>
          <a:prstGeom prst="rect">
            <a:avLst/>
          </a:prstGeom>
          <a:noFill/>
        </p:spPr>
        <p:txBody>
          <a:bodyPr wrap="square" rtlCol="0">
            <a:spAutoFit/>
          </a:bodyPr>
          <a:lstStyle/>
          <a:p>
            <a:pPr algn="ctr"/>
            <a:r>
              <a:rPr lang="en-US" sz="3000" b="1" dirty="0"/>
              <a:t>Washington State </a:t>
            </a:r>
          </a:p>
          <a:p>
            <a:pPr algn="ctr"/>
            <a:r>
              <a:rPr lang="en-US" sz="3000" b="1" dirty="0"/>
              <a:t>Colorectal Cancer Task Force</a:t>
            </a:r>
          </a:p>
        </p:txBody>
      </p:sp>
      <p:sp>
        <p:nvSpPr>
          <p:cNvPr id="12" name="Subtitle 1">
            <a:extLst>
              <a:ext uri="{FF2B5EF4-FFF2-40B4-BE49-F238E27FC236}">
                <a16:creationId xmlns:a16="http://schemas.microsoft.com/office/drawing/2014/main" id="{2A351CEE-2230-D0BA-6ABE-2DA5F2BBACA6}"/>
              </a:ext>
            </a:extLst>
          </p:cNvPr>
          <p:cNvSpPr txBox="1">
            <a:spLocks/>
          </p:cNvSpPr>
          <p:nvPr/>
        </p:nvSpPr>
        <p:spPr>
          <a:xfrm>
            <a:off x="548590" y="3407856"/>
            <a:ext cx="8046813" cy="1077218"/>
          </a:xfrm>
          <a:prstGeom prst="rect">
            <a:avLst/>
          </a:prstGeom>
        </p:spPr>
        <p:txBody>
          <a:bodyPr vert="horz" lIns="91440" tIns="45720" rIns="91440" bIns="45720" rtlCol="0">
            <a:norm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gn="ctr">
              <a:spcAft>
                <a:spcPts val="1200"/>
              </a:spcAft>
              <a:buNone/>
            </a:pPr>
            <a:r>
              <a:rPr lang="en-US" sz="2400" dirty="0"/>
              <a:t>June 23, 2023</a:t>
            </a:r>
          </a:p>
          <a:p>
            <a:pPr marL="0" indent="0" algn="ctr">
              <a:lnSpc>
                <a:spcPct val="120000"/>
              </a:lnSpc>
              <a:buNone/>
            </a:pPr>
            <a:r>
              <a:rPr lang="en-US" sz="1400" dirty="0"/>
              <a:t>Contributors: Katie Treend, Kayla Kenyon, Aden Afework, Sahla Suman, &amp; Char Raunio</a:t>
            </a:r>
          </a:p>
        </p:txBody>
      </p:sp>
      <p:pic>
        <p:nvPicPr>
          <p:cNvPr id="16" name="Picture 15">
            <a:extLst>
              <a:ext uri="{FF2B5EF4-FFF2-40B4-BE49-F238E27FC236}">
                <a16:creationId xmlns:a16="http://schemas.microsoft.com/office/drawing/2014/main" id="{05746477-D048-247E-A01C-41643B737856}"/>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0" y="-1270"/>
            <a:ext cx="9144000" cy="130717"/>
          </a:xfrm>
          <a:prstGeom prst="rect">
            <a:avLst/>
          </a:prstGeom>
        </p:spPr>
      </p:pic>
    </p:spTree>
    <p:extLst>
      <p:ext uri="{BB962C8B-B14F-4D97-AF65-F5344CB8AC3E}">
        <p14:creationId xmlns:p14="http://schemas.microsoft.com/office/powerpoint/2010/main" val="48032501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22"/>
          </p:nvPr>
        </p:nvSpPr>
        <p:spPr/>
        <p:txBody>
          <a:bodyPr/>
          <a:lstStyle/>
          <a:p>
            <a:pPr marL="257175" indent="-257175">
              <a:buFont typeface="Arial" panose="020B0604020202020204" pitchFamily="34" charset="0"/>
              <a:buChar char="•"/>
            </a:pPr>
            <a:r>
              <a:rPr lang="en-US" dirty="0"/>
              <a:t>43,211 residents diagnosed (in situ and invasive) with cancer</a:t>
            </a:r>
          </a:p>
          <a:p>
            <a:pPr marL="257175" indent="-257175">
              <a:buFont typeface="Arial" panose="020B0604020202020204" pitchFamily="34" charset="0"/>
              <a:buChar char="•"/>
            </a:pPr>
            <a:r>
              <a:rPr lang="en-US" dirty="0"/>
              <a:t>12,959 died due to cancer</a:t>
            </a:r>
          </a:p>
          <a:p>
            <a:pPr marL="257175" indent="-257175">
              <a:buFont typeface="Arial" panose="020B0604020202020204" pitchFamily="34" charset="0"/>
              <a:buChar char="•"/>
            </a:pPr>
            <a:r>
              <a:rPr lang="en-US" dirty="0"/>
              <a:t>Lung and Bronchus Cancer is the leading cause of cancer death in men and women</a:t>
            </a:r>
          </a:p>
          <a:p>
            <a:pPr marL="257175" indent="-257175">
              <a:buFont typeface="Arial" panose="020B0604020202020204" pitchFamily="34" charset="0"/>
              <a:buChar char="•"/>
            </a:pPr>
            <a:r>
              <a:rPr lang="en-US" dirty="0"/>
              <a:t>Top five common types of cancer in WA:</a:t>
            </a:r>
          </a:p>
          <a:p>
            <a:pPr marL="646510" lvl="1" indent="-257175"/>
            <a:r>
              <a:rPr lang="en-US" dirty="0">
                <a:latin typeface="+mn-lt"/>
              </a:rPr>
              <a:t>Female Breast</a:t>
            </a:r>
          </a:p>
          <a:p>
            <a:pPr marL="646510" lvl="1" indent="-257175"/>
            <a:r>
              <a:rPr lang="en-US" dirty="0">
                <a:latin typeface="+mn-lt"/>
              </a:rPr>
              <a:t>Melanoma of the skin</a:t>
            </a:r>
          </a:p>
          <a:p>
            <a:pPr marL="646510" lvl="1" indent="-257175"/>
            <a:r>
              <a:rPr lang="en-US" dirty="0">
                <a:latin typeface="+mn-lt"/>
              </a:rPr>
              <a:t>Prostate</a:t>
            </a:r>
          </a:p>
          <a:p>
            <a:pPr marL="646510" lvl="1" indent="-257175"/>
            <a:r>
              <a:rPr lang="en-US" dirty="0">
                <a:latin typeface="+mn-lt"/>
              </a:rPr>
              <a:t>Lung and bronchus</a:t>
            </a:r>
          </a:p>
          <a:p>
            <a:pPr marL="646510" lvl="1" indent="-257175"/>
            <a:r>
              <a:rPr lang="en-US" dirty="0">
                <a:latin typeface="+mn-lt"/>
              </a:rPr>
              <a:t>Colorectal</a:t>
            </a:r>
            <a:endParaRPr lang="en-US" dirty="0"/>
          </a:p>
          <a:p>
            <a:pPr marL="257175" indent="-257175">
              <a:buFont typeface="Arial" panose="020B0604020202020204" pitchFamily="34" charset="0"/>
              <a:buChar char="•"/>
            </a:pPr>
            <a:r>
              <a:rPr lang="en-US" dirty="0"/>
              <a:t>Disparities exist by Race and Ethnicity and at County level. </a:t>
            </a:r>
          </a:p>
        </p:txBody>
      </p:sp>
      <p:sp>
        <p:nvSpPr>
          <p:cNvPr id="3" name="Title 2"/>
          <p:cNvSpPr>
            <a:spLocks noGrp="1"/>
          </p:cNvSpPr>
          <p:nvPr>
            <p:ph type="title"/>
          </p:nvPr>
        </p:nvSpPr>
        <p:spPr/>
        <p:txBody>
          <a:bodyPr>
            <a:normAutofit fontScale="90000"/>
          </a:bodyPr>
          <a:lstStyle/>
          <a:p>
            <a:r>
              <a:rPr lang="en-US" dirty="0"/>
              <a:t>Cancer in WA (2019)</a:t>
            </a:r>
          </a:p>
        </p:txBody>
      </p:sp>
    </p:spTree>
    <p:extLst>
      <p:ext uri="{BB962C8B-B14F-4D97-AF65-F5344CB8AC3E}">
        <p14:creationId xmlns:p14="http://schemas.microsoft.com/office/powerpoint/2010/main" val="425413293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r>
              <a:rPr lang="en-US" dirty="0"/>
              <a:t>Age-adjusted incidence rate per 100,000 for all cancer sites combined </a:t>
            </a:r>
            <a:br>
              <a:rPr lang="en-US" dirty="0"/>
            </a:br>
            <a:r>
              <a:rPr lang="en-US" dirty="0"/>
              <a:t>and five most common cancer types, Washington State, 2019</a:t>
            </a:r>
            <a:br>
              <a:rPr lang="en-US" dirty="0"/>
            </a:br>
            <a:endParaRPr lang="en-US" dirty="0"/>
          </a:p>
        </p:txBody>
      </p:sp>
      <p:graphicFrame>
        <p:nvGraphicFramePr>
          <p:cNvPr id="8" name="Table 7">
            <a:extLst>
              <a:ext uri="{FF2B5EF4-FFF2-40B4-BE49-F238E27FC236}">
                <a16:creationId xmlns:a16="http://schemas.microsoft.com/office/drawing/2014/main" id="{3F437393-A379-0EC5-6F6A-02E30F5E72FB}"/>
              </a:ext>
            </a:extLst>
          </p:cNvPr>
          <p:cNvGraphicFramePr>
            <a:graphicFrameLocks noGrp="1"/>
          </p:cNvGraphicFramePr>
          <p:nvPr/>
        </p:nvGraphicFramePr>
        <p:xfrm>
          <a:off x="1483782" y="1023357"/>
          <a:ext cx="6339418" cy="3418811"/>
        </p:xfrm>
        <a:graphic>
          <a:graphicData uri="http://schemas.openxmlformats.org/drawingml/2006/table">
            <a:tbl>
              <a:tblPr firstRow="1" firstCol="1" bandRow="1"/>
              <a:tblGrid>
                <a:gridCol w="1604978">
                  <a:extLst>
                    <a:ext uri="{9D8B030D-6E8A-4147-A177-3AD203B41FA5}">
                      <a16:colId xmlns:a16="http://schemas.microsoft.com/office/drawing/2014/main" val="3976094702"/>
                    </a:ext>
                  </a:extLst>
                </a:gridCol>
                <a:gridCol w="1580025">
                  <a:extLst>
                    <a:ext uri="{9D8B030D-6E8A-4147-A177-3AD203B41FA5}">
                      <a16:colId xmlns:a16="http://schemas.microsoft.com/office/drawing/2014/main" val="471732050"/>
                    </a:ext>
                  </a:extLst>
                </a:gridCol>
                <a:gridCol w="1580025">
                  <a:extLst>
                    <a:ext uri="{9D8B030D-6E8A-4147-A177-3AD203B41FA5}">
                      <a16:colId xmlns:a16="http://schemas.microsoft.com/office/drawing/2014/main" val="2576367822"/>
                    </a:ext>
                  </a:extLst>
                </a:gridCol>
                <a:gridCol w="1574390">
                  <a:extLst>
                    <a:ext uri="{9D8B030D-6E8A-4147-A177-3AD203B41FA5}">
                      <a16:colId xmlns:a16="http://schemas.microsoft.com/office/drawing/2014/main" val="3462102525"/>
                    </a:ext>
                  </a:extLst>
                </a:gridCol>
              </a:tblGrid>
              <a:tr h="865775">
                <a:tc>
                  <a:txBody>
                    <a:bodyPr/>
                    <a:lstStyle/>
                    <a:p>
                      <a:pPr marL="0" marR="0" algn="ctr">
                        <a:lnSpc>
                          <a:spcPct val="107000"/>
                        </a:lnSpc>
                        <a:spcBef>
                          <a:spcPts val="0"/>
                        </a:spcBef>
                        <a:spcAft>
                          <a:spcPts val="0"/>
                        </a:spcAft>
                      </a:pPr>
                      <a:r>
                        <a:rPr lang="en-US" sz="1800" b="1" dirty="0">
                          <a:effectLst/>
                          <a:latin typeface="Arial" panose="020B0604020202020204" pitchFamily="34" charset="0"/>
                          <a:ea typeface="Calibri" panose="020F0502020204030204" pitchFamily="34" charset="0"/>
                          <a:cs typeface="Arial" panose="020B0604020202020204" pitchFamily="34" charset="0"/>
                        </a:rPr>
                        <a:t>Cancer Site</a:t>
                      </a:r>
                      <a:endParaRPr lang="en-US" sz="1800" dirty="0">
                        <a:effectLst/>
                        <a:latin typeface="Calibri" panose="020F0502020204030204" pitchFamily="34" charset="0"/>
                        <a:ea typeface="Calibri" panose="020F0502020204030204" pitchFamily="34" charset="0"/>
                        <a:cs typeface="Arial" panose="020B0604020202020204" pitchFamily="34" charset="0"/>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2699BB"/>
                    </a:solidFill>
                  </a:tcPr>
                </a:tc>
                <a:tc>
                  <a:txBody>
                    <a:bodyPr/>
                    <a:lstStyle/>
                    <a:p>
                      <a:pPr marL="0" marR="0" algn="ctr">
                        <a:lnSpc>
                          <a:spcPct val="107000"/>
                        </a:lnSpc>
                        <a:spcBef>
                          <a:spcPts val="0"/>
                        </a:spcBef>
                        <a:spcAft>
                          <a:spcPts val="0"/>
                        </a:spcAft>
                      </a:pPr>
                      <a:r>
                        <a:rPr lang="en-US" sz="1800" b="1" dirty="0">
                          <a:effectLst/>
                          <a:latin typeface="Arial" panose="020B0604020202020204" pitchFamily="34" charset="0"/>
                          <a:ea typeface="Calibri" panose="020F0502020204030204" pitchFamily="34" charset="0"/>
                          <a:cs typeface="Arial" panose="020B0604020202020204" pitchFamily="34" charset="0"/>
                        </a:rPr>
                        <a:t>Incidence Rate*</a:t>
                      </a:r>
                      <a:endParaRPr lang="en-US" sz="1800" dirty="0">
                        <a:effectLst/>
                        <a:latin typeface="Calibri" panose="020F0502020204030204" pitchFamily="34" charset="0"/>
                        <a:ea typeface="Calibri" panose="020F0502020204030204" pitchFamily="34" charset="0"/>
                        <a:cs typeface="Arial" panose="020B0604020202020204" pitchFamily="34" charset="0"/>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2699BB"/>
                    </a:solidFill>
                  </a:tcPr>
                </a:tc>
                <a:tc>
                  <a:txBody>
                    <a:bodyPr/>
                    <a:lstStyle/>
                    <a:p>
                      <a:pPr marL="0" marR="0" algn="ctr">
                        <a:lnSpc>
                          <a:spcPct val="107000"/>
                        </a:lnSpc>
                        <a:spcBef>
                          <a:spcPts val="0"/>
                        </a:spcBef>
                        <a:spcAft>
                          <a:spcPts val="0"/>
                        </a:spcAft>
                      </a:pPr>
                      <a:r>
                        <a:rPr lang="en-US" sz="1800" b="1" dirty="0">
                          <a:effectLst/>
                          <a:latin typeface="Arial" panose="020B0604020202020204" pitchFamily="34" charset="0"/>
                          <a:ea typeface="Calibri" panose="020F0502020204030204" pitchFamily="34" charset="0"/>
                          <a:cs typeface="Arial" panose="020B0604020202020204" pitchFamily="34" charset="0"/>
                        </a:rPr>
                        <a:t>Incidence Count</a:t>
                      </a: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2699BB"/>
                    </a:solidFill>
                  </a:tcPr>
                </a:tc>
                <a:tc>
                  <a:txBody>
                    <a:bodyPr/>
                    <a:lstStyle/>
                    <a:p>
                      <a:pPr marL="0" marR="0" algn="ctr">
                        <a:lnSpc>
                          <a:spcPct val="107000"/>
                        </a:lnSpc>
                        <a:spcBef>
                          <a:spcPts val="0"/>
                        </a:spcBef>
                        <a:spcAft>
                          <a:spcPts val="0"/>
                        </a:spcAft>
                      </a:pPr>
                      <a:r>
                        <a:rPr lang="en-US" sz="1800" b="1" dirty="0">
                          <a:effectLst/>
                          <a:latin typeface="Arial" panose="020B0604020202020204" pitchFamily="34" charset="0"/>
                          <a:ea typeface="Calibri" panose="020F0502020204030204" pitchFamily="34" charset="0"/>
                          <a:cs typeface="Arial" panose="020B0604020202020204" pitchFamily="34" charset="0"/>
                        </a:rPr>
                        <a:t>95% Confidence Interval (CI)</a:t>
                      </a:r>
                      <a:endParaRPr lang="en-US" sz="1800" dirty="0">
                        <a:effectLst/>
                        <a:latin typeface="Calibri" panose="020F0502020204030204" pitchFamily="34" charset="0"/>
                        <a:ea typeface="Calibri" panose="020F0502020204030204" pitchFamily="34" charset="0"/>
                        <a:cs typeface="Arial" panose="020B0604020202020204" pitchFamily="34" charset="0"/>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2699BB"/>
                    </a:solidFill>
                  </a:tcPr>
                </a:tc>
                <a:extLst>
                  <a:ext uri="{0D108BD9-81ED-4DB2-BD59-A6C34878D82A}">
                    <a16:rowId xmlns:a16="http://schemas.microsoft.com/office/drawing/2014/main" val="2210897855"/>
                  </a:ext>
                </a:extLst>
              </a:tr>
              <a:tr h="572262">
                <a:tc>
                  <a:txBody>
                    <a:bodyPr/>
                    <a:lstStyle/>
                    <a:p>
                      <a:pPr marL="0" marR="0" algn="ctr">
                        <a:lnSpc>
                          <a:spcPct val="107000"/>
                        </a:lnSpc>
                        <a:spcBef>
                          <a:spcPts val="0"/>
                        </a:spcBef>
                        <a:spcAft>
                          <a:spcPts val="0"/>
                        </a:spcAft>
                      </a:pPr>
                      <a:r>
                        <a:rPr lang="en-US" sz="1800" dirty="0">
                          <a:effectLst/>
                          <a:latin typeface="Arial" panose="020B0604020202020204" pitchFamily="34" charset="0"/>
                          <a:ea typeface="Calibri" panose="020F0502020204030204" pitchFamily="34" charset="0"/>
                          <a:cs typeface="Arial" panose="020B0604020202020204" pitchFamily="34" charset="0"/>
                        </a:rPr>
                        <a:t>All Cancers Combined</a:t>
                      </a:r>
                      <a:endParaRPr lang="en-US" sz="1800" dirty="0">
                        <a:effectLst/>
                        <a:latin typeface="Calibri" panose="020F0502020204030204" pitchFamily="34" charset="0"/>
                        <a:ea typeface="Calibri" panose="020F0502020204030204" pitchFamily="34" charset="0"/>
                        <a:cs typeface="Arial" panose="020B0604020202020204" pitchFamily="34" charset="0"/>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800" dirty="0">
                          <a:effectLst/>
                          <a:latin typeface="Arial" panose="020B0604020202020204" pitchFamily="34" charset="0"/>
                          <a:ea typeface="Calibri" panose="020F0502020204030204" pitchFamily="34" charset="0"/>
                          <a:cs typeface="Arial" panose="020B0604020202020204" pitchFamily="34" charset="0"/>
                        </a:rPr>
                        <a:t>474.6</a:t>
                      </a:r>
                      <a:endParaRPr lang="en-US" sz="1800" dirty="0">
                        <a:effectLst/>
                        <a:latin typeface="Calibri" panose="020F0502020204030204" pitchFamily="34" charset="0"/>
                        <a:ea typeface="Calibri" panose="020F0502020204030204" pitchFamily="34" charset="0"/>
                        <a:cs typeface="Arial" panose="020B0604020202020204" pitchFamily="34" charset="0"/>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800" dirty="0">
                          <a:effectLst/>
                          <a:latin typeface="Arial" panose="020B0604020202020204" pitchFamily="34" charset="0"/>
                          <a:ea typeface="Calibri" panose="020F0502020204030204" pitchFamily="34" charset="0"/>
                          <a:cs typeface="Arial" panose="020B0604020202020204" pitchFamily="34" charset="0"/>
                        </a:rPr>
                        <a:t>43,211</a:t>
                      </a: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800" dirty="0">
                          <a:effectLst/>
                          <a:latin typeface="Arial" panose="020B0604020202020204" pitchFamily="34" charset="0"/>
                          <a:ea typeface="Calibri" panose="020F0502020204030204" pitchFamily="34" charset="0"/>
                          <a:cs typeface="Arial" panose="020B0604020202020204" pitchFamily="34" charset="0"/>
                        </a:rPr>
                        <a:t>(470.0-479.2)</a:t>
                      </a:r>
                      <a:endParaRPr lang="en-US" sz="1800" dirty="0">
                        <a:effectLst/>
                        <a:latin typeface="Calibri" panose="020F0502020204030204" pitchFamily="34" charset="0"/>
                        <a:ea typeface="Calibri" panose="020F0502020204030204" pitchFamily="34" charset="0"/>
                        <a:cs typeface="Arial" panose="020B0604020202020204" pitchFamily="34" charset="0"/>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690759754"/>
                  </a:ext>
                </a:extLst>
              </a:tr>
              <a:tr h="278750">
                <a:tc>
                  <a:txBody>
                    <a:bodyPr/>
                    <a:lstStyle/>
                    <a:p>
                      <a:pPr marL="0" marR="0" algn="ctr">
                        <a:lnSpc>
                          <a:spcPct val="107000"/>
                        </a:lnSpc>
                        <a:spcBef>
                          <a:spcPts val="0"/>
                        </a:spcBef>
                        <a:spcAft>
                          <a:spcPts val="0"/>
                        </a:spcAft>
                      </a:pPr>
                      <a:r>
                        <a:rPr lang="en-US" sz="1800" dirty="0">
                          <a:effectLst/>
                          <a:latin typeface="Arial" panose="020B0604020202020204" pitchFamily="34" charset="0"/>
                          <a:ea typeface="Calibri" panose="020F0502020204030204" pitchFamily="34" charset="0"/>
                          <a:cs typeface="Arial" panose="020B0604020202020204" pitchFamily="34" charset="0"/>
                        </a:rPr>
                        <a:t>Female Breast</a:t>
                      </a:r>
                      <a:endParaRPr lang="en-US" sz="1800" dirty="0">
                        <a:effectLst/>
                        <a:latin typeface="Calibri" panose="020F0502020204030204" pitchFamily="34" charset="0"/>
                        <a:ea typeface="Calibri" panose="020F0502020204030204" pitchFamily="34" charset="0"/>
                        <a:cs typeface="Arial" panose="020B0604020202020204" pitchFamily="34" charset="0"/>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800">
                          <a:effectLst/>
                          <a:latin typeface="Arial" panose="020B0604020202020204" pitchFamily="34" charset="0"/>
                          <a:ea typeface="Calibri" panose="020F0502020204030204" pitchFamily="34" charset="0"/>
                          <a:cs typeface="Arial" panose="020B0604020202020204" pitchFamily="34" charset="0"/>
                        </a:rPr>
                        <a:t>163.6</a:t>
                      </a:r>
                      <a:endParaRPr lang="en-US" sz="1800">
                        <a:effectLst/>
                        <a:latin typeface="Calibri" panose="020F0502020204030204" pitchFamily="34" charset="0"/>
                        <a:ea typeface="Calibri" panose="020F0502020204030204" pitchFamily="34" charset="0"/>
                        <a:cs typeface="Arial" panose="020B0604020202020204" pitchFamily="34" charset="0"/>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lvl="0" indent="0" algn="ctr" defTabSz="914400" rtl="0" eaLnBrk="1" fontAlgn="auto" latinLnBrk="0" hangingPunct="1">
                        <a:lnSpc>
                          <a:spcPct val="107000"/>
                        </a:lnSpc>
                        <a:spcBef>
                          <a:spcPts val="0"/>
                        </a:spcBef>
                        <a:spcAft>
                          <a:spcPts val="0"/>
                        </a:spcAft>
                        <a:buClrTx/>
                        <a:buSzTx/>
                        <a:buFontTx/>
                        <a:buNone/>
                        <a:tabLst/>
                        <a:defRPr/>
                      </a:pPr>
                      <a:r>
                        <a:rPr lang="en-US" sz="1800" dirty="0">
                          <a:effectLst/>
                          <a:latin typeface="Arial" panose="020B0604020202020204" pitchFamily="34" charset="0"/>
                          <a:ea typeface="Calibri" panose="020F0502020204030204" pitchFamily="34" charset="0"/>
                          <a:cs typeface="Arial" panose="020B0604020202020204" pitchFamily="34" charset="0"/>
                        </a:rPr>
                        <a:t>7,510</a:t>
                      </a: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800">
                          <a:effectLst/>
                          <a:latin typeface="Arial" panose="020B0604020202020204" pitchFamily="34" charset="0"/>
                          <a:ea typeface="Calibri" panose="020F0502020204030204" pitchFamily="34" charset="0"/>
                          <a:cs typeface="Arial" panose="020B0604020202020204" pitchFamily="34" charset="0"/>
                        </a:rPr>
                        <a:t>(159.8-167.5)</a:t>
                      </a:r>
                      <a:endParaRPr lang="en-US" sz="1800">
                        <a:effectLst/>
                        <a:latin typeface="Calibri" panose="020F0502020204030204" pitchFamily="34" charset="0"/>
                        <a:ea typeface="Calibri" panose="020F0502020204030204" pitchFamily="34" charset="0"/>
                        <a:cs typeface="Arial" panose="020B0604020202020204" pitchFamily="34" charset="0"/>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95093256"/>
                  </a:ext>
                </a:extLst>
              </a:tr>
              <a:tr h="278750">
                <a:tc>
                  <a:txBody>
                    <a:bodyPr/>
                    <a:lstStyle/>
                    <a:p>
                      <a:pPr marL="0" marR="0" algn="ctr">
                        <a:lnSpc>
                          <a:spcPct val="107000"/>
                        </a:lnSpc>
                        <a:spcBef>
                          <a:spcPts val="0"/>
                        </a:spcBef>
                        <a:spcAft>
                          <a:spcPts val="0"/>
                        </a:spcAft>
                      </a:pPr>
                      <a:r>
                        <a:rPr lang="en-US" sz="1800" dirty="0">
                          <a:effectLst/>
                          <a:latin typeface="Arial" panose="020B0604020202020204" pitchFamily="34" charset="0"/>
                          <a:ea typeface="Calibri" panose="020F0502020204030204" pitchFamily="34" charset="0"/>
                          <a:cs typeface="Arial" panose="020B0604020202020204" pitchFamily="34" charset="0"/>
                        </a:rPr>
                        <a:t>Prostate</a:t>
                      </a:r>
                      <a:endParaRPr lang="en-US" sz="1800" dirty="0">
                        <a:effectLst/>
                        <a:latin typeface="Calibri" panose="020F0502020204030204" pitchFamily="34" charset="0"/>
                        <a:ea typeface="Calibri" panose="020F0502020204030204" pitchFamily="34" charset="0"/>
                        <a:cs typeface="Arial" panose="020B0604020202020204" pitchFamily="34" charset="0"/>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800">
                          <a:effectLst/>
                          <a:latin typeface="Arial" panose="020B0604020202020204" pitchFamily="34" charset="0"/>
                          <a:ea typeface="Calibri" panose="020F0502020204030204" pitchFamily="34" charset="0"/>
                          <a:cs typeface="Arial" panose="020B0604020202020204" pitchFamily="34" charset="0"/>
                        </a:rPr>
                        <a:t>98.2</a:t>
                      </a:r>
                      <a:endParaRPr lang="en-US" sz="1800">
                        <a:effectLst/>
                        <a:latin typeface="Calibri" panose="020F0502020204030204" pitchFamily="34" charset="0"/>
                        <a:ea typeface="Calibri" panose="020F0502020204030204" pitchFamily="34" charset="0"/>
                        <a:cs typeface="Arial" panose="020B0604020202020204" pitchFamily="34" charset="0"/>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800" dirty="0">
                          <a:effectLst/>
                          <a:latin typeface="Arial" panose="020B0604020202020204" pitchFamily="34" charset="0"/>
                          <a:ea typeface="Calibri" panose="020F0502020204030204" pitchFamily="34" charset="0"/>
                          <a:cs typeface="Arial" panose="020B0604020202020204" pitchFamily="34" charset="0"/>
                        </a:rPr>
                        <a:t>4,685</a:t>
                      </a: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800" dirty="0">
                          <a:effectLst/>
                          <a:latin typeface="Arial" panose="020B0604020202020204" pitchFamily="34" charset="0"/>
                          <a:ea typeface="Calibri" panose="020F0502020204030204" pitchFamily="34" charset="0"/>
                          <a:cs typeface="Arial" panose="020B0604020202020204" pitchFamily="34" charset="0"/>
                        </a:rPr>
                        <a:t>(95.4-101.2)</a:t>
                      </a:r>
                      <a:endParaRPr lang="en-US" sz="1800" dirty="0">
                        <a:effectLst/>
                        <a:latin typeface="Calibri" panose="020F0502020204030204" pitchFamily="34" charset="0"/>
                        <a:ea typeface="Calibri" panose="020F0502020204030204" pitchFamily="34" charset="0"/>
                        <a:cs typeface="Arial" panose="020B0604020202020204" pitchFamily="34" charset="0"/>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869076769"/>
                  </a:ext>
                </a:extLst>
              </a:tr>
              <a:tr h="572262">
                <a:tc>
                  <a:txBody>
                    <a:bodyPr/>
                    <a:lstStyle/>
                    <a:p>
                      <a:pPr marL="0" marR="0" algn="ctr">
                        <a:lnSpc>
                          <a:spcPct val="107000"/>
                        </a:lnSpc>
                        <a:spcBef>
                          <a:spcPts val="0"/>
                        </a:spcBef>
                        <a:spcAft>
                          <a:spcPts val="0"/>
                        </a:spcAft>
                      </a:pPr>
                      <a:r>
                        <a:rPr lang="en-US" sz="1800" dirty="0">
                          <a:effectLst/>
                          <a:latin typeface="Arial" panose="020B0604020202020204" pitchFamily="34" charset="0"/>
                          <a:ea typeface="Calibri" panose="020F0502020204030204" pitchFamily="34" charset="0"/>
                          <a:cs typeface="Arial" panose="020B0604020202020204" pitchFamily="34" charset="0"/>
                        </a:rPr>
                        <a:t>Melanoma of the Skin</a:t>
                      </a:r>
                      <a:endParaRPr lang="en-US" sz="1800" dirty="0">
                        <a:effectLst/>
                        <a:latin typeface="Calibri" panose="020F0502020204030204" pitchFamily="34" charset="0"/>
                        <a:ea typeface="Calibri" panose="020F0502020204030204" pitchFamily="34" charset="0"/>
                        <a:cs typeface="Arial" panose="020B0604020202020204" pitchFamily="34" charset="0"/>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800">
                          <a:effectLst/>
                          <a:latin typeface="Arial" panose="020B0604020202020204" pitchFamily="34" charset="0"/>
                          <a:ea typeface="Calibri" panose="020F0502020204030204" pitchFamily="34" charset="0"/>
                          <a:cs typeface="Arial" panose="020B0604020202020204" pitchFamily="34" charset="0"/>
                        </a:rPr>
                        <a:t>53.2</a:t>
                      </a:r>
                      <a:endParaRPr lang="en-US" sz="1800">
                        <a:effectLst/>
                        <a:latin typeface="Calibri" panose="020F0502020204030204" pitchFamily="34" charset="0"/>
                        <a:ea typeface="Calibri" panose="020F0502020204030204" pitchFamily="34" charset="0"/>
                        <a:cs typeface="Arial" panose="020B0604020202020204" pitchFamily="34" charset="0"/>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800" dirty="0">
                          <a:effectLst/>
                          <a:latin typeface="Arial" panose="020B0604020202020204" pitchFamily="34" charset="0"/>
                          <a:ea typeface="Calibri" panose="020F0502020204030204" pitchFamily="34" charset="0"/>
                          <a:cs typeface="Arial" panose="020B0604020202020204" pitchFamily="34" charset="0"/>
                        </a:rPr>
                        <a:t>4,753</a:t>
                      </a: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800" dirty="0">
                          <a:effectLst/>
                          <a:latin typeface="Arial" panose="020B0604020202020204" pitchFamily="34" charset="0"/>
                          <a:ea typeface="Calibri" panose="020F0502020204030204" pitchFamily="34" charset="0"/>
                          <a:cs typeface="Arial" panose="020B0604020202020204" pitchFamily="34" charset="0"/>
                        </a:rPr>
                        <a:t>(51.7-54.8)</a:t>
                      </a:r>
                      <a:endParaRPr lang="en-US" sz="1800" dirty="0">
                        <a:effectLst/>
                        <a:latin typeface="Calibri" panose="020F0502020204030204" pitchFamily="34" charset="0"/>
                        <a:ea typeface="Calibri" panose="020F0502020204030204" pitchFamily="34" charset="0"/>
                        <a:cs typeface="Arial" panose="020B0604020202020204" pitchFamily="34" charset="0"/>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169394721"/>
                  </a:ext>
                </a:extLst>
              </a:tr>
              <a:tr h="572262">
                <a:tc>
                  <a:txBody>
                    <a:bodyPr/>
                    <a:lstStyle/>
                    <a:p>
                      <a:pPr marL="0" marR="0" algn="ctr">
                        <a:lnSpc>
                          <a:spcPct val="107000"/>
                        </a:lnSpc>
                        <a:spcBef>
                          <a:spcPts val="0"/>
                        </a:spcBef>
                        <a:spcAft>
                          <a:spcPts val="0"/>
                        </a:spcAft>
                      </a:pPr>
                      <a:r>
                        <a:rPr lang="en-US" sz="1800" dirty="0">
                          <a:effectLst/>
                          <a:latin typeface="Arial" panose="020B0604020202020204" pitchFamily="34" charset="0"/>
                          <a:ea typeface="Calibri" panose="020F0502020204030204" pitchFamily="34" charset="0"/>
                          <a:cs typeface="Arial" panose="020B0604020202020204" pitchFamily="34" charset="0"/>
                        </a:rPr>
                        <a:t>Lung and Bronchus</a:t>
                      </a:r>
                      <a:endParaRPr lang="en-US" sz="1800" dirty="0">
                        <a:effectLst/>
                        <a:latin typeface="Calibri" panose="020F0502020204030204" pitchFamily="34" charset="0"/>
                        <a:ea typeface="Calibri" panose="020F0502020204030204" pitchFamily="34" charset="0"/>
                        <a:cs typeface="Arial" panose="020B0604020202020204" pitchFamily="34" charset="0"/>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800" dirty="0">
                          <a:effectLst/>
                          <a:latin typeface="Arial" panose="020B0604020202020204" pitchFamily="34" charset="0"/>
                          <a:ea typeface="Calibri" panose="020F0502020204030204" pitchFamily="34" charset="0"/>
                          <a:cs typeface="Arial" panose="020B0604020202020204" pitchFamily="34" charset="0"/>
                        </a:rPr>
                        <a:t>48.0</a:t>
                      </a:r>
                      <a:endParaRPr lang="en-US" sz="1800" dirty="0">
                        <a:effectLst/>
                        <a:latin typeface="Calibri" panose="020F0502020204030204" pitchFamily="34" charset="0"/>
                        <a:ea typeface="Calibri" panose="020F0502020204030204" pitchFamily="34" charset="0"/>
                        <a:cs typeface="Arial" panose="020B0604020202020204" pitchFamily="34" charset="0"/>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800" dirty="0">
                          <a:effectLst/>
                          <a:latin typeface="Arial" panose="020B0604020202020204" pitchFamily="34" charset="0"/>
                          <a:ea typeface="Calibri" panose="020F0502020204030204" pitchFamily="34" charset="0"/>
                          <a:cs typeface="Arial" panose="020B0604020202020204" pitchFamily="34" charset="0"/>
                        </a:rPr>
                        <a:t>4,554</a:t>
                      </a: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800" dirty="0">
                          <a:effectLst/>
                          <a:latin typeface="Arial" panose="020B0604020202020204" pitchFamily="34" charset="0"/>
                          <a:ea typeface="Calibri" panose="020F0502020204030204" pitchFamily="34" charset="0"/>
                          <a:cs typeface="Arial" panose="020B0604020202020204" pitchFamily="34" charset="0"/>
                        </a:rPr>
                        <a:t>(46.6-49.4)</a:t>
                      </a:r>
                      <a:endParaRPr lang="en-US" sz="1800" dirty="0">
                        <a:effectLst/>
                        <a:latin typeface="Calibri" panose="020F0502020204030204" pitchFamily="34" charset="0"/>
                        <a:ea typeface="Calibri" panose="020F0502020204030204" pitchFamily="34" charset="0"/>
                        <a:cs typeface="Arial" panose="020B0604020202020204" pitchFamily="34" charset="0"/>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894812289"/>
                  </a:ext>
                </a:extLst>
              </a:tr>
              <a:tr h="278750">
                <a:tc>
                  <a:txBody>
                    <a:bodyPr/>
                    <a:lstStyle/>
                    <a:p>
                      <a:pPr marL="0" marR="0" algn="ctr">
                        <a:lnSpc>
                          <a:spcPct val="107000"/>
                        </a:lnSpc>
                        <a:spcBef>
                          <a:spcPts val="0"/>
                        </a:spcBef>
                        <a:spcAft>
                          <a:spcPts val="0"/>
                        </a:spcAft>
                      </a:pPr>
                      <a:r>
                        <a:rPr lang="en-US" sz="1800" dirty="0">
                          <a:effectLst/>
                          <a:highlight>
                            <a:srgbClr val="FFFF00"/>
                          </a:highlight>
                          <a:latin typeface="Arial" panose="020B0604020202020204" pitchFamily="34" charset="0"/>
                          <a:ea typeface="Calibri" panose="020F0502020204030204" pitchFamily="34" charset="0"/>
                          <a:cs typeface="Arial" panose="020B0604020202020204" pitchFamily="34" charset="0"/>
                        </a:rPr>
                        <a:t>Colorectal</a:t>
                      </a:r>
                      <a:endParaRPr lang="en-US" sz="1800" dirty="0">
                        <a:effectLst/>
                        <a:highlight>
                          <a:srgbClr val="FFFF00"/>
                        </a:highlight>
                        <a:latin typeface="Calibri" panose="020F0502020204030204" pitchFamily="34" charset="0"/>
                        <a:ea typeface="Calibri" panose="020F0502020204030204" pitchFamily="34" charset="0"/>
                        <a:cs typeface="Arial" panose="020B0604020202020204" pitchFamily="34" charset="0"/>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800" dirty="0">
                          <a:effectLst/>
                          <a:highlight>
                            <a:srgbClr val="FFFF00"/>
                          </a:highlight>
                          <a:latin typeface="Arial" panose="020B0604020202020204" pitchFamily="34" charset="0"/>
                          <a:ea typeface="Calibri" panose="020F0502020204030204" pitchFamily="34" charset="0"/>
                          <a:cs typeface="Arial" panose="020B0604020202020204" pitchFamily="34" charset="0"/>
                        </a:rPr>
                        <a:t>33.0</a:t>
                      </a:r>
                      <a:endParaRPr lang="en-US" sz="1800" dirty="0">
                        <a:effectLst/>
                        <a:highlight>
                          <a:srgbClr val="FFFF00"/>
                        </a:highlight>
                        <a:latin typeface="Calibri" panose="020F0502020204030204" pitchFamily="34" charset="0"/>
                        <a:ea typeface="Calibri" panose="020F0502020204030204" pitchFamily="34" charset="0"/>
                        <a:cs typeface="Arial" panose="020B0604020202020204" pitchFamily="34" charset="0"/>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800" dirty="0">
                          <a:effectLst/>
                          <a:highlight>
                            <a:srgbClr val="FFFF00"/>
                          </a:highlight>
                          <a:latin typeface="Arial" panose="020B0604020202020204" pitchFamily="34" charset="0"/>
                          <a:ea typeface="Calibri" panose="020F0502020204030204" pitchFamily="34" charset="0"/>
                          <a:cs typeface="Arial" panose="020B0604020202020204" pitchFamily="34" charset="0"/>
                        </a:rPr>
                        <a:t>2,912</a:t>
                      </a: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800" dirty="0">
                          <a:effectLst/>
                          <a:highlight>
                            <a:srgbClr val="FFFF00"/>
                          </a:highlight>
                          <a:latin typeface="Arial" panose="020B0604020202020204" pitchFamily="34" charset="0"/>
                          <a:ea typeface="Calibri" panose="020F0502020204030204" pitchFamily="34" charset="0"/>
                          <a:cs typeface="Arial" panose="020B0604020202020204" pitchFamily="34" charset="0"/>
                        </a:rPr>
                        <a:t>(31.8-34.2)</a:t>
                      </a:r>
                      <a:endParaRPr lang="en-US" sz="1800" dirty="0">
                        <a:effectLst/>
                        <a:highlight>
                          <a:srgbClr val="FFFF00"/>
                        </a:highlight>
                        <a:latin typeface="Calibri" panose="020F0502020204030204" pitchFamily="34" charset="0"/>
                        <a:ea typeface="Calibri" panose="020F0502020204030204" pitchFamily="34" charset="0"/>
                        <a:cs typeface="Arial" panose="020B0604020202020204" pitchFamily="34" charset="0"/>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376513086"/>
                  </a:ext>
                </a:extLst>
              </a:tr>
            </a:tbl>
          </a:graphicData>
        </a:graphic>
      </p:graphicFrame>
      <p:sp>
        <p:nvSpPr>
          <p:cNvPr id="2" name="TextBox 1">
            <a:extLst>
              <a:ext uri="{FF2B5EF4-FFF2-40B4-BE49-F238E27FC236}">
                <a16:creationId xmlns:a16="http://schemas.microsoft.com/office/drawing/2014/main" id="{1925D4E7-AD7B-55F3-F462-AA6ABD17814B}"/>
              </a:ext>
            </a:extLst>
          </p:cNvPr>
          <p:cNvSpPr txBox="1"/>
          <p:nvPr/>
        </p:nvSpPr>
        <p:spPr>
          <a:xfrm>
            <a:off x="1483782" y="4447452"/>
            <a:ext cx="8551334" cy="380873"/>
          </a:xfrm>
          <a:prstGeom prst="rect">
            <a:avLst/>
          </a:prstGeom>
          <a:noFill/>
        </p:spPr>
        <p:txBody>
          <a:bodyPr wrap="square" rtlCol="0">
            <a:spAutoFit/>
          </a:bodyPr>
          <a:lstStyle/>
          <a:p>
            <a:pPr defTabSz="685800"/>
            <a:r>
              <a:rPr lang="en-US" sz="825" dirty="0">
                <a:solidFill>
                  <a:prstClr val="black"/>
                </a:solidFill>
                <a:latin typeface="Segoe UI" panose="020B0502040204020203" pitchFamily="34" charset="0"/>
              </a:rPr>
              <a:t>*Rates per 100,000 adjusted to the US standard population</a:t>
            </a:r>
            <a:br>
              <a:rPr lang="en-US" sz="825" dirty="0">
                <a:solidFill>
                  <a:prstClr val="black"/>
                </a:solidFill>
                <a:latin typeface="Segoe UI" panose="020B0502040204020203" pitchFamily="34" charset="0"/>
              </a:rPr>
            </a:br>
            <a:r>
              <a:rPr lang="en-US" sz="825" dirty="0">
                <a:solidFill>
                  <a:prstClr val="black"/>
                </a:solidFill>
                <a:latin typeface="Segoe UI" panose="020B0502040204020203" pitchFamily="34" charset="0"/>
              </a:rPr>
              <a:t>Data Source: Incidence Data: Washington State Department of Health, Washington State Cancer Registry, released in April 2022.		</a:t>
            </a:r>
            <a:r>
              <a:rPr lang="en-US" sz="1050" dirty="0">
                <a:solidFill>
                  <a:prstClr val="black"/>
                </a:solidFill>
                <a:latin typeface="Segoe UI" panose="020B0502040204020203" pitchFamily="34" charset="0"/>
              </a:rPr>
              <a:t>	</a:t>
            </a:r>
            <a:endParaRPr lang="en-US" sz="1050" dirty="0">
              <a:solidFill>
                <a:prstClr val="black"/>
              </a:solidFill>
              <a:latin typeface="Calibri" panose="020F0502020204030204"/>
            </a:endParaRPr>
          </a:p>
        </p:txBody>
      </p:sp>
    </p:spTree>
    <p:extLst>
      <p:ext uri="{BB962C8B-B14F-4D97-AF65-F5344CB8AC3E}">
        <p14:creationId xmlns:p14="http://schemas.microsoft.com/office/powerpoint/2010/main" val="202039335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r>
              <a:rPr lang="en-US" dirty="0"/>
              <a:t>Age-adjusted mortality rate per 100,000 by cancer types, Washington State, 2019</a:t>
            </a:r>
            <a:br>
              <a:rPr lang="en-US" dirty="0"/>
            </a:br>
            <a:endParaRPr lang="en-US" dirty="0"/>
          </a:p>
        </p:txBody>
      </p:sp>
      <p:graphicFrame>
        <p:nvGraphicFramePr>
          <p:cNvPr id="4" name="Table 3">
            <a:extLst>
              <a:ext uri="{FF2B5EF4-FFF2-40B4-BE49-F238E27FC236}">
                <a16:creationId xmlns:a16="http://schemas.microsoft.com/office/drawing/2014/main" id="{6EAEDA36-4C51-89CD-2FFF-A172EFC47F30}"/>
              </a:ext>
            </a:extLst>
          </p:cNvPr>
          <p:cNvGraphicFramePr>
            <a:graphicFrameLocks noGrp="1"/>
          </p:cNvGraphicFramePr>
          <p:nvPr/>
        </p:nvGraphicFramePr>
        <p:xfrm>
          <a:off x="1291339" y="984833"/>
          <a:ext cx="6899987" cy="3418811"/>
        </p:xfrm>
        <a:graphic>
          <a:graphicData uri="http://schemas.openxmlformats.org/drawingml/2006/table">
            <a:tbl>
              <a:tblPr firstRow="1" firstCol="1" bandRow="1"/>
              <a:tblGrid>
                <a:gridCol w="1928322">
                  <a:extLst>
                    <a:ext uri="{9D8B030D-6E8A-4147-A177-3AD203B41FA5}">
                      <a16:colId xmlns:a16="http://schemas.microsoft.com/office/drawing/2014/main" val="3699276602"/>
                    </a:ext>
                  </a:extLst>
                </a:gridCol>
                <a:gridCol w="1657544">
                  <a:extLst>
                    <a:ext uri="{9D8B030D-6E8A-4147-A177-3AD203B41FA5}">
                      <a16:colId xmlns:a16="http://schemas.microsoft.com/office/drawing/2014/main" val="2039188455"/>
                    </a:ext>
                  </a:extLst>
                </a:gridCol>
                <a:gridCol w="1657544">
                  <a:extLst>
                    <a:ext uri="{9D8B030D-6E8A-4147-A177-3AD203B41FA5}">
                      <a16:colId xmlns:a16="http://schemas.microsoft.com/office/drawing/2014/main" val="1314894414"/>
                    </a:ext>
                  </a:extLst>
                </a:gridCol>
                <a:gridCol w="1656577">
                  <a:extLst>
                    <a:ext uri="{9D8B030D-6E8A-4147-A177-3AD203B41FA5}">
                      <a16:colId xmlns:a16="http://schemas.microsoft.com/office/drawing/2014/main" val="2838291492"/>
                    </a:ext>
                  </a:extLst>
                </a:gridCol>
              </a:tblGrid>
              <a:tr h="865775">
                <a:tc>
                  <a:txBody>
                    <a:bodyPr/>
                    <a:lstStyle/>
                    <a:p>
                      <a:pPr marL="0" marR="0" algn="ctr">
                        <a:lnSpc>
                          <a:spcPct val="107000"/>
                        </a:lnSpc>
                        <a:spcBef>
                          <a:spcPts val="0"/>
                        </a:spcBef>
                        <a:spcAft>
                          <a:spcPts val="0"/>
                        </a:spcAft>
                      </a:pPr>
                      <a:r>
                        <a:rPr lang="en-US" sz="1800" b="1" dirty="0">
                          <a:effectLst/>
                          <a:latin typeface="Arial" panose="020B0604020202020204" pitchFamily="34" charset="0"/>
                          <a:ea typeface="Calibri" panose="020F0502020204030204" pitchFamily="34" charset="0"/>
                          <a:cs typeface="Arial" panose="020B0604020202020204" pitchFamily="34" charset="0"/>
                        </a:rPr>
                        <a:t>Cancer Site</a:t>
                      </a:r>
                      <a:endParaRPr lang="en-US" sz="1800" dirty="0">
                        <a:effectLst/>
                        <a:latin typeface="Calibri" panose="020F0502020204030204" pitchFamily="34" charset="0"/>
                        <a:ea typeface="Calibri" panose="020F0502020204030204" pitchFamily="34" charset="0"/>
                        <a:cs typeface="Arial" panose="020B0604020202020204" pitchFamily="34" charset="0"/>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2699BB"/>
                    </a:solidFill>
                  </a:tcPr>
                </a:tc>
                <a:tc>
                  <a:txBody>
                    <a:bodyPr/>
                    <a:lstStyle/>
                    <a:p>
                      <a:pPr marL="0" marR="0" algn="ctr">
                        <a:lnSpc>
                          <a:spcPct val="107000"/>
                        </a:lnSpc>
                        <a:spcBef>
                          <a:spcPts val="0"/>
                        </a:spcBef>
                        <a:spcAft>
                          <a:spcPts val="0"/>
                        </a:spcAft>
                      </a:pPr>
                      <a:r>
                        <a:rPr lang="en-US" sz="1800" b="1" dirty="0">
                          <a:effectLst/>
                          <a:latin typeface="Arial" panose="020B0604020202020204" pitchFamily="34" charset="0"/>
                          <a:ea typeface="Calibri" panose="020F0502020204030204" pitchFamily="34" charset="0"/>
                          <a:cs typeface="Arial" panose="020B0604020202020204" pitchFamily="34" charset="0"/>
                        </a:rPr>
                        <a:t>Mortality Rate*</a:t>
                      </a:r>
                      <a:endParaRPr lang="en-US" sz="1800" dirty="0">
                        <a:effectLst/>
                        <a:latin typeface="Calibri" panose="020F0502020204030204" pitchFamily="34" charset="0"/>
                        <a:ea typeface="Calibri" panose="020F0502020204030204" pitchFamily="34" charset="0"/>
                        <a:cs typeface="Arial" panose="020B0604020202020204" pitchFamily="34" charset="0"/>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2699BB"/>
                    </a:solidFill>
                  </a:tcPr>
                </a:tc>
                <a:tc>
                  <a:txBody>
                    <a:bodyPr/>
                    <a:lstStyle/>
                    <a:p>
                      <a:pPr marL="0" marR="0" algn="ctr">
                        <a:lnSpc>
                          <a:spcPct val="107000"/>
                        </a:lnSpc>
                        <a:spcBef>
                          <a:spcPts val="0"/>
                        </a:spcBef>
                        <a:spcAft>
                          <a:spcPts val="0"/>
                        </a:spcAft>
                      </a:pPr>
                      <a:r>
                        <a:rPr lang="en-US" sz="1800" b="1" dirty="0">
                          <a:effectLst/>
                          <a:latin typeface="Arial" panose="020B0604020202020204" pitchFamily="34" charset="0"/>
                          <a:ea typeface="Calibri" panose="020F0502020204030204" pitchFamily="34" charset="0"/>
                          <a:cs typeface="Arial" panose="020B0604020202020204" pitchFamily="34" charset="0"/>
                        </a:rPr>
                        <a:t>Mortality Count</a:t>
                      </a: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2699BB"/>
                    </a:solidFill>
                  </a:tcPr>
                </a:tc>
                <a:tc>
                  <a:txBody>
                    <a:bodyPr/>
                    <a:lstStyle/>
                    <a:p>
                      <a:pPr marL="0" marR="0" algn="ctr">
                        <a:lnSpc>
                          <a:spcPct val="107000"/>
                        </a:lnSpc>
                        <a:spcBef>
                          <a:spcPts val="0"/>
                        </a:spcBef>
                        <a:spcAft>
                          <a:spcPts val="0"/>
                        </a:spcAft>
                      </a:pPr>
                      <a:r>
                        <a:rPr lang="en-US" sz="1800" b="1" dirty="0">
                          <a:effectLst/>
                          <a:latin typeface="Arial" panose="020B0604020202020204" pitchFamily="34" charset="0"/>
                          <a:ea typeface="Calibri" panose="020F0502020204030204" pitchFamily="34" charset="0"/>
                          <a:cs typeface="Arial" panose="020B0604020202020204" pitchFamily="34" charset="0"/>
                        </a:rPr>
                        <a:t>95% Confidence Interval (CI)</a:t>
                      </a:r>
                      <a:endParaRPr lang="en-US" sz="1800" dirty="0">
                        <a:effectLst/>
                        <a:latin typeface="Calibri" panose="020F0502020204030204" pitchFamily="34" charset="0"/>
                        <a:ea typeface="Calibri" panose="020F0502020204030204" pitchFamily="34" charset="0"/>
                        <a:cs typeface="Arial" panose="020B0604020202020204" pitchFamily="34" charset="0"/>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2699BB"/>
                    </a:solidFill>
                  </a:tcPr>
                </a:tc>
                <a:extLst>
                  <a:ext uri="{0D108BD9-81ED-4DB2-BD59-A6C34878D82A}">
                    <a16:rowId xmlns:a16="http://schemas.microsoft.com/office/drawing/2014/main" val="157896432"/>
                  </a:ext>
                </a:extLst>
              </a:tr>
              <a:tr h="572262">
                <a:tc>
                  <a:txBody>
                    <a:bodyPr/>
                    <a:lstStyle/>
                    <a:p>
                      <a:pPr marL="0" marR="0" algn="ctr">
                        <a:lnSpc>
                          <a:spcPct val="107000"/>
                        </a:lnSpc>
                        <a:spcBef>
                          <a:spcPts val="0"/>
                        </a:spcBef>
                        <a:spcAft>
                          <a:spcPts val="0"/>
                        </a:spcAft>
                      </a:pPr>
                      <a:r>
                        <a:rPr lang="en-US" sz="1800" dirty="0">
                          <a:effectLst/>
                          <a:latin typeface="Arial" panose="020B0604020202020204" pitchFamily="34" charset="0"/>
                          <a:ea typeface="Calibri" panose="020F0502020204030204" pitchFamily="34" charset="0"/>
                          <a:cs typeface="Arial" panose="020B0604020202020204" pitchFamily="34" charset="0"/>
                        </a:rPr>
                        <a:t>All Cancers Combined</a:t>
                      </a:r>
                      <a:endParaRPr lang="en-US" sz="1800" dirty="0">
                        <a:effectLst/>
                        <a:latin typeface="Calibri" panose="020F0502020204030204" pitchFamily="34" charset="0"/>
                        <a:ea typeface="Calibri" panose="020F0502020204030204" pitchFamily="34" charset="0"/>
                        <a:cs typeface="Arial" panose="020B0604020202020204" pitchFamily="34" charset="0"/>
                      </a:endParaRPr>
                    </a:p>
                  </a:txBody>
                  <a:tcPr marL="51435" marR="514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800" dirty="0">
                          <a:effectLst/>
                          <a:latin typeface="Arial" panose="020B0604020202020204" pitchFamily="34" charset="0"/>
                          <a:ea typeface="Calibri" panose="020F0502020204030204" pitchFamily="34" charset="0"/>
                          <a:cs typeface="Arial" panose="020B0604020202020204" pitchFamily="34" charset="0"/>
                        </a:rPr>
                        <a:t>142.0</a:t>
                      </a:r>
                      <a:endParaRPr lang="en-US" sz="1800" dirty="0">
                        <a:effectLst/>
                        <a:latin typeface="Calibri" panose="020F0502020204030204" pitchFamily="34" charset="0"/>
                        <a:ea typeface="Calibri" panose="020F0502020204030204" pitchFamily="34" charset="0"/>
                        <a:cs typeface="Arial" panose="020B0604020202020204" pitchFamily="34" charset="0"/>
                      </a:endParaRPr>
                    </a:p>
                  </a:txBody>
                  <a:tcPr marL="51435" marR="514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800" dirty="0">
                          <a:effectLst/>
                          <a:latin typeface="Arial" panose="020B0604020202020204" pitchFamily="34" charset="0"/>
                          <a:ea typeface="Calibri" panose="020F0502020204030204" pitchFamily="34" charset="0"/>
                          <a:cs typeface="Arial" panose="020B0604020202020204" pitchFamily="34" charset="0"/>
                        </a:rPr>
                        <a:t>12,959</a:t>
                      </a:r>
                    </a:p>
                  </a:txBody>
                  <a:tcPr marL="51435" marR="514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800" dirty="0">
                          <a:effectLst/>
                          <a:latin typeface="Arial" panose="020B0604020202020204" pitchFamily="34" charset="0"/>
                          <a:ea typeface="Calibri" panose="020F0502020204030204" pitchFamily="34" charset="0"/>
                          <a:cs typeface="Arial" panose="020B0604020202020204" pitchFamily="34" charset="0"/>
                        </a:rPr>
                        <a:t>(139.6-144.6)</a:t>
                      </a:r>
                      <a:endParaRPr lang="en-US" sz="1800" dirty="0">
                        <a:effectLst/>
                        <a:latin typeface="Calibri" panose="020F0502020204030204" pitchFamily="34" charset="0"/>
                        <a:ea typeface="Calibri" panose="020F0502020204030204" pitchFamily="34" charset="0"/>
                        <a:cs typeface="Arial" panose="020B0604020202020204" pitchFamily="34" charset="0"/>
                      </a:endParaRPr>
                    </a:p>
                  </a:txBody>
                  <a:tcPr marL="51435" marR="514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624125421"/>
                  </a:ext>
                </a:extLst>
              </a:tr>
              <a:tr h="278750">
                <a:tc>
                  <a:txBody>
                    <a:bodyPr/>
                    <a:lstStyle/>
                    <a:p>
                      <a:pPr marL="0" marR="0" algn="ctr">
                        <a:lnSpc>
                          <a:spcPct val="107000"/>
                        </a:lnSpc>
                        <a:spcBef>
                          <a:spcPts val="0"/>
                        </a:spcBef>
                        <a:spcAft>
                          <a:spcPts val="0"/>
                        </a:spcAft>
                      </a:pPr>
                      <a:r>
                        <a:rPr lang="en-US" sz="1800" dirty="0">
                          <a:effectLst/>
                          <a:latin typeface="Arial" panose="020B0604020202020204" pitchFamily="34" charset="0"/>
                          <a:ea typeface="Calibri" panose="020F0502020204030204" pitchFamily="34" charset="0"/>
                          <a:cs typeface="Arial" panose="020B0604020202020204" pitchFamily="34" charset="0"/>
                        </a:rPr>
                        <a:t>Female Breast</a:t>
                      </a:r>
                      <a:endParaRPr lang="en-US" sz="1800" dirty="0">
                        <a:effectLst/>
                        <a:latin typeface="Calibri" panose="020F0502020204030204" pitchFamily="34" charset="0"/>
                        <a:ea typeface="Calibri" panose="020F0502020204030204" pitchFamily="34" charset="0"/>
                        <a:cs typeface="Arial" panose="020B0604020202020204" pitchFamily="34" charset="0"/>
                      </a:endParaRPr>
                    </a:p>
                  </a:txBody>
                  <a:tcPr marL="51435" marR="514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800">
                          <a:effectLst/>
                          <a:latin typeface="Arial" panose="020B0604020202020204" pitchFamily="34" charset="0"/>
                          <a:ea typeface="Calibri" panose="020F0502020204030204" pitchFamily="34" charset="0"/>
                          <a:cs typeface="Arial" panose="020B0604020202020204" pitchFamily="34" charset="0"/>
                        </a:rPr>
                        <a:t>19.2</a:t>
                      </a:r>
                      <a:endParaRPr lang="en-US" sz="1800">
                        <a:effectLst/>
                        <a:latin typeface="Calibri" panose="020F0502020204030204" pitchFamily="34" charset="0"/>
                        <a:ea typeface="Calibri" panose="020F0502020204030204" pitchFamily="34" charset="0"/>
                        <a:cs typeface="Arial" panose="020B0604020202020204" pitchFamily="34" charset="0"/>
                      </a:endParaRPr>
                    </a:p>
                  </a:txBody>
                  <a:tcPr marL="51435" marR="514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lvl="0" indent="0" algn="ctr" defTabSz="914400" rtl="0" eaLnBrk="1" fontAlgn="auto" latinLnBrk="0" hangingPunct="1">
                        <a:lnSpc>
                          <a:spcPct val="107000"/>
                        </a:lnSpc>
                        <a:spcBef>
                          <a:spcPts val="0"/>
                        </a:spcBef>
                        <a:spcAft>
                          <a:spcPts val="0"/>
                        </a:spcAft>
                        <a:buClrTx/>
                        <a:buSzTx/>
                        <a:buFontTx/>
                        <a:buNone/>
                        <a:tabLst/>
                        <a:defRPr/>
                      </a:pPr>
                      <a:r>
                        <a:rPr lang="en-US" sz="1800" dirty="0">
                          <a:effectLst/>
                          <a:latin typeface="Arial" panose="020B0604020202020204" pitchFamily="34" charset="0"/>
                          <a:ea typeface="Calibri" panose="020F0502020204030204" pitchFamily="34" charset="0"/>
                          <a:cs typeface="Arial" panose="020B0604020202020204" pitchFamily="34" charset="0"/>
                        </a:rPr>
                        <a:t>916</a:t>
                      </a:r>
                    </a:p>
                  </a:txBody>
                  <a:tcPr marL="51435" marR="514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800">
                          <a:effectLst/>
                          <a:latin typeface="Arial" panose="020B0604020202020204" pitchFamily="34" charset="0"/>
                          <a:ea typeface="Calibri" panose="020F0502020204030204" pitchFamily="34" charset="0"/>
                          <a:cs typeface="Arial" panose="020B0604020202020204" pitchFamily="34" charset="0"/>
                        </a:rPr>
                        <a:t>(17.9-20.5)</a:t>
                      </a:r>
                      <a:endParaRPr lang="en-US" sz="1800">
                        <a:effectLst/>
                        <a:latin typeface="Calibri" panose="020F0502020204030204" pitchFamily="34" charset="0"/>
                        <a:ea typeface="Calibri" panose="020F0502020204030204" pitchFamily="34" charset="0"/>
                        <a:cs typeface="Arial" panose="020B0604020202020204" pitchFamily="34" charset="0"/>
                      </a:endParaRPr>
                    </a:p>
                  </a:txBody>
                  <a:tcPr marL="51435" marR="514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159194269"/>
                  </a:ext>
                </a:extLst>
              </a:tr>
              <a:tr h="278750">
                <a:tc>
                  <a:txBody>
                    <a:bodyPr/>
                    <a:lstStyle/>
                    <a:p>
                      <a:pPr marL="0" marR="0" algn="ctr">
                        <a:lnSpc>
                          <a:spcPct val="107000"/>
                        </a:lnSpc>
                        <a:spcBef>
                          <a:spcPts val="0"/>
                        </a:spcBef>
                        <a:spcAft>
                          <a:spcPts val="0"/>
                        </a:spcAft>
                      </a:pPr>
                      <a:r>
                        <a:rPr lang="en-US" sz="1800" dirty="0">
                          <a:effectLst/>
                          <a:latin typeface="Arial" panose="020B0604020202020204" pitchFamily="34" charset="0"/>
                          <a:ea typeface="Calibri" panose="020F0502020204030204" pitchFamily="34" charset="0"/>
                          <a:cs typeface="Arial" panose="020B0604020202020204" pitchFamily="34" charset="0"/>
                        </a:rPr>
                        <a:t>Prostate</a:t>
                      </a:r>
                      <a:endParaRPr lang="en-US" sz="1800" dirty="0">
                        <a:effectLst/>
                        <a:latin typeface="Calibri" panose="020F0502020204030204" pitchFamily="34" charset="0"/>
                        <a:ea typeface="Calibri" panose="020F0502020204030204" pitchFamily="34" charset="0"/>
                        <a:cs typeface="Arial" panose="020B0604020202020204" pitchFamily="34" charset="0"/>
                      </a:endParaRPr>
                    </a:p>
                  </a:txBody>
                  <a:tcPr marL="51435" marR="514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800" dirty="0">
                          <a:effectLst/>
                          <a:latin typeface="Arial" panose="020B0604020202020204" pitchFamily="34" charset="0"/>
                          <a:ea typeface="Calibri" panose="020F0502020204030204" pitchFamily="34" charset="0"/>
                          <a:cs typeface="Arial" panose="020B0604020202020204" pitchFamily="34" charset="0"/>
                        </a:rPr>
                        <a:t>18.9</a:t>
                      </a:r>
                      <a:endParaRPr lang="en-US" sz="1800" dirty="0">
                        <a:effectLst/>
                        <a:latin typeface="Calibri" panose="020F0502020204030204" pitchFamily="34" charset="0"/>
                        <a:ea typeface="Calibri" panose="020F0502020204030204" pitchFamily="34" charset="0"/>
                        <a:cs typeface="Arial" panose="020B0604020202020204" pitchFamily="34" charset="0"/>
                      </a:endParaRPr>
                    </a:p>
                  </a:txBody>
                  <a:tcPr marL="51435" marR="514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800" dirty="0">
                          <a:effectLst/>
                          <a:latin typeface="Arial" panose="020B0604020202020204" pitchFamily="34" charset="0"/>
                          <a:ea typeface="Calibri" panose="020F0502020204030204" pitchFamily="34" charset="0"/>
                          <a:cs typeface="Arial" panose="020B0604020202020204" pitchFamily="34" charset="0"/>
                        </a:rPr>
                        <a:t>727</a:t>
                      </a:r>
                    </a:p>
                  </a:txBody>
                  <a:tcPr marL="51435" marR="514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800" dirty="0">
                          <a:effectLst/>
                          <a:latin typeface="Arial" panose="020B0604020202020204" pitchFamily="34" charset="0"/>
                          <a:ea typeface="Calibri" panose="020F0502020204030204" pitchFamily="34" charset="0"/>
                          <a:cs typeface="Arial" panose="020B0604020202020204" pitchFamily="34" charset="0"/>
                        </a:rPr>
                        <a:t>(17.5-20.4)</a:t>
                      </a:r>
                      <a:endParaRPr lang="en-US" sz="1800" dirty="0">
                        <a:effectLst/>
                        <a:latin typeface="Calibri" panose="020F0502020204030204" pitchFamily="34" charset="0"/>
                        <a:ea typeface="Calibri" panose="020F0502020204030204" pitchFamily="34" charset="0"/>
                        <a:cs typeface="Arial" panose="020B0604020202020204" pitchFamily="34" charset="0"/>
                      </a:endParaRPr>
                    </a:p>
                  </a:txBody>
                  <a:tcPr marL="51435" marR="514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60530981"/>
                  </a:ext>
                </a:extLst>
              </a:tr>
              <a:tr h="572262">
                <a:tc>
                  <a:txBody>
                    <a:bodyPr/>
                    <a:lstStyle/>
                    <a:p>
                      <a:pPr marL="0" marR="0" algn="ctr">
                        <a:lnSpc>
                          <a:spcPct val="107000"/>
                        </a:lnSpc>
                        <a:spcBef>
                          <a:spcPts val="0"/>
                        </a:spcBef>
                        <a:spcAft>
                          <a:spcPts val="0"/>
                        </a:spcAft>
                      </a:pPr>
                      <a:r>
                        <a:rPr lang="en-US" sz="1800" dirty="0">
                          <a:effectLst/>
                          <a:latin typeface="Arial" panose="020B0604020202020204" pitchFamily="34" charset="0"/>
                          <a:ea typeface="Calibri" panose="020F0502020204030204" pitchFamily="34" charset="0"/>
                          <a:cs typeface="Arial" panose="020B0604020202020204" pitchFamily="34" charset="0"/>
                        </a:rPr>
                        <a:t>Melanoma of the Skin</a:t>
                      </a:r>
                      <a:endParaRPr lang="en-US" sz="1800" dirty="0">
                        <a:effectLst/>
                        <a:latin typeface="Calibri" panose="020F0502020204030204" pitchFamily="34" charset="0"/>
                        <a:ea typeface="Calibri" panose="020F0502020204030204" pitchFamily="34" charset="0"/>
                        <a:cs typeface="Arial" panose="020B0604020202020204" pitchFamily="34" charset="0"/>
                      </a:endParaRPr>
                    </a:p>
                  </a:txBody>
                  <a:tcPr marL="51435" marR="514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800" dirty="0">
                          <a:effectLst/>
                          <a:latin typeface="Arial" panose="020B0604020202020204" pitchFamily="34" charset="0"/>
                          <a:ea typeface="Calibri" panose="020F0502020204030204" pitchFamily="34" charset="0"/>
                          <a:cs typeface="Arial" panose="020B0604020202020204" pitchFamily="34" charset="0"/>
                        </a:rPr>
                        <a:t>2.3</a:t>
                      </a:r>
                      <a:endParaRPr lang="en-US" sz="1800" dirty="0">
                        <a:effectLst/>
                        <a:latin typeface="Calibri" panose="020F0502020204030204" pitchFamily="34" charset="0"/>
                        <a:ea typeface="Calibri" panose="020F0502020204030204" pitchFamily="34" charset="0"/>
                        <a:cs typeface="Arial" panose="020B0604020202020204" pitchFamily="34" charset="0"/>
                      </a:endParaRPr>
                    </a:p>
                  </a:txBody>
                  <a:tcPr marL="51435" marR="514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800" dirty="0">
                          <a:effectLst/>
                          <a:latin typeface="Arial" panose="020B0604020202020204" pitchFamily="34" charset="0"/>
                          <a:ea typeface="Calibri" panose="020F0502020204030204" pitchFamily="34" charset="0"/>
                          <a:cs typeface="Arial" panose="020B0604020202020204" pitchFamily="34" charset="0"/>
                        </a:rPr>
                        <a:t>205</a:t>
                      </a:r>
                    </a:p>
                  </a:txBody>
                  <a:tcPr marL="51435" marR="514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800" dirty="0">
                          <a:effectLst/>
                          <a:latin typeface="Arial" panose="020B0604020202020204" pitchFamily="34" charset="0"/>
                          <a:ea typeface="Calibri" panose="020F0502020204030204" pitchFamily="34" charset="0"/>
                          <a:cs typeface="Arial" panose="020B0604020202020204" pitchFamily="34" charset="0"/>
                        </a:rPr>
                        <a:t>(2.0-2.7)</a:t>
                      </a:r>
                      <a:endParaRPr lang="en-US" sz="1800" dirty="0">
                        <a:effectLst/>
                        <a:latin typeface="Calibri" panose="020F0502020204030204" pitchFamily="34" charset="0"/>
                        <a:ea typeface="Calibri" panose="020F0502020204030204" pitchFamily="34" charset="0"/>
                        <a:cs typeface="Arial" panose="020B0604020202020204" pitchFamily="34" charset="0"/>
                      </a:endParaRPr>
                    </a:p>
                  </a:txBody>
                  <a:tcPr marL="51435" marR="514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608929337"/>
                  </a:ext>
                </a:extLst>
              </a:tr>
              <a:tr h="572262">
                <a:tc>
                  <a:txBody>
                    <a:bodyPr/>
                    <a:lstStyle/>
                    <a:p>
                      <a:pPr marL="0" marR="0" algn="ctr">
                        <a:lnSpc>
                          <a:spcPct val="107000"/>
                        </a:lnSpc>
                        <a:spcBef>
                          <a:spcPts val="0"/>
                        </a:spcBef>
                        <a:spcAft>
                          <a:spcPts val="0"/>
                        </a:spcAft>
                      </a:pPr>
                      <a:r>
                        <a:rPr lang="en-US" sz="1800" dirty="0">
                          <a:effectLst/>
                          <a:latin typeface="Arial" panose="020B0604020202020204" pitchFamily="34" charset="0"/>
                          <a:ea typeface="Calibri" panose="020F0502020204030204" pitchFamily="34" charset="0"/>
                          <a:cs typeface="Arial" panose="020B0604020202020204" pitchFamily="34" charset="0"/>
                        </a:rPr>
                        <a:t>Lung and Bronchus</a:t>
                      </a:r>
                      <a:endParaRPr lang="en-US" sz="1800" dirty="0">
                        <a:effectLst/>
                        <a:latin typeface="Calibri" panose="020F0502020204030204" pitchFamily="34" charset="0"/>
                        <a:ea typeface="Calibri" panose="020F0502020204030204" pitchFamily="34" charset="0"/>
                        <a:cs typeface="Arial" panose="020B0604020202020204" pitchFamily="34" charset="0"/>
                      </a:endParaRPr>
                    </a:p>
                  </a:txBody>
                  <a:tcPr marL="51435" marR="514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800">
                          <a:effectLst/>
                          <a:latin typeface="Arial" panose="020B0604020202020204" pitchFamily="34" charset="0"/>
                          <a:ea typeface="Calibri" panose="020F0502020204030204" pitchFamily="34" charset="0"/>
                          <a:cs typeface="Arial" panose="020B0604020202020204" pitchFamily="34" charset="0"/>
                        </a:rPr>
                        <a:t>30.6</a:t>
                      </a:r>
                      <a:endParaRPr lang="en-US" sz="1800">
                        <a:effectLst/>
                        <a:latin typeface="Calibri" panose="020F0502020204030204" pitchFamily="34" charset="0"/>
                        <a:ea typeface="Calibri" panose="020F0502020204030204" pitchFamily="34" charset="0"/>
                        <a:cs typeface="Arial" panose="020B0604020202020204" pitchFamily="34" charset="0"/>
                      </a:endParaRPr>
                    </a:p>
                  </a:txBody>
                  <a:tcPr marL="51435" marR="514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800" dirty="0">
                          <a:effectLst/>
                          <a:latin typeface="Arial" panose="020B0604020202020204" pitchFamily="34" charset="0"/>
                          <a:ea typeface="Calibri" panose="020F0502020204030204" pitchFamily="34" charset="0"/>
                          <a:cs typeface="Arial" panose="020B0604020202020204" pitchFamily="34" charset="0"/>
                        </a:rPr>
                        <a:t>2,842</a:t>
                      </a:r>
                    </a:p>
                  </a:txBody>
                  <a:tcPr marL="51435" marR="514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800" dirty="0">
                          <a:effectLst/>
                          <a:latin typeface="Arial" panose="020B0604020202020204" pitchFamily="34" charset="0"/>
                          <a:ea typeface="Calibri" panose="020F0502020204030204" pitchFamily="34" charset="0"/>
                          <a:cs typeface="Arial" panose="020B0604020202020204" pitchFamily="34" charset="0"/>
                        </a:rPr>
                        <a:t>(29.5-31.8)</a:t>
                      </a:r>
                      <a:endParaRPr lang="en-US" sz="1800" dirty="0">
                        <a:effectLst/>
                        <a:latin typeface="Calibri" panose="020F0502020204030204" pitchFamily="34" charset="0"/>
                        <a:ea typeface="Calibri" panose="020F0502020204030204" pitchFamily="34" charset="0"/>
                        <a:cs typeface="Arial" panose="020B0604020202020204" pitchFamily="34" charset="0"/>
                      </a:endParaRPr>
                    </a:p>
                  </a:txBody>
                  <a:tcPr marL="51435" marR="514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500414033"/>
                  </a:ext>
                </a:extLst>
              </a:tr>
              <a:tr h="278750">
                <a:tc>
                  <a:txBody>
                    <a:bodyPr/>
                    <a:lstStyle/>
                    <a:p>
                      <a:pPr marL="0" marR="0" algn="ctr">
                        <a:lnSpc>
                          <a:spcPct val="107000"/>
                        </a:lnSpc>
                        <a:spcBef>
                          <a:spcPts val="0"/>
                        </a:spcBef>
                        <a:spcAft>
                          <a:spcPts val="0"/>
                        </a:spcAft>
                      </a:pPr>
                      <a:r>
                        <a:rPr lang="en-US" sz="1800" dirty="0">
                          <a:effectLst/>
                          <a:highlight>
                            <a:srgbClr val="FFFF00"/>
                          </a:highlight>
                          <a:latin typeface="Arial" panose="020B0604020202020204" pitchFamily="34" charset="0"/>
                          <a:ea typeface="Calibri" panose="020F0502020204030204" pitchFamily="34" charset="0"/>
                          <a:cs typeface="Arial" panose="020B0604020202020204" pitchFamily="34" charset="0"/>
                        </a:rPr>
                        <a:t>Colorectal</a:t>
                      </a:r>
                      <a:endParaRPr lang="en-US" sz="1800" dirty="0">
                        <a:effectLst/>
                        <a:highlight>
                          <a:srgbClr val="FFFF00"/>
                        </a:highlight>
                        <a:latin typeface="Calibri" panose="020F0502020204030204" pitchFamily="34" charset="0"/>
                        <a:ea typeface="Calibri" panose="020F0502020204030204" pitchFamily="34" charset="0"/>
                        <a:cs typeface="Arial" panose="020B0604020202020204" pitchFamily="34" charset="0"/>
                      </a:endParaRPr>
                    </a:p>
                  </a:txBody>
                  <a:tcPr marL="51435" marR="514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800" dirty="0">
                          <a:effectLst/>
                          <a:highlight>
                            <a:srgbClr val="FFFF00"/>
                          </a:highlight>
                          <a:latin typeface="Arial" panose="020B0604020202020204" pitchFamily="34" charset="0"/>
                          <a:ea typeface="Calibri" panose="020F0502020204030204" pitchFamily="34" charset="0"/>
                          <a:cs typeface="Arial" panose="020B0604020202020204" pitchFamily="34" charset="0"/>
                        </a:rPr>
                        <a:t>11.9</a:t>
                      </a:r>
                      <a:endParaRPr lang="en-US" sz="1800" dirty="0">
                        <a:effectLst/>
                        <a:highlight>
                          <a:srgbClr val="FFFF00"/>
                        </a:highlight>
                        <a:latin typeface="Calibri" panose="020F0502020204030204" pitchFamily="34" charset="0"/>
                        <a:ea typeface="Calibri" panose="020F0502020204030204" pitchFamily="34" charset="0"/>
                        <a:cs typeface="Arial" panose="020B0604020202020204" pitchFamily="34" charset="0"/>
                      </a:endParaRPr>
                    </a:p>
                  </a:txBody>
                  <a:tcPr marL="51435" marR="514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800" dirty="0">
                          <a:effectLst/>
                          <a:highlight>
                            <a:srgbClr val="FFFF00"/>
                          </a:highlight>
                          <a:latin typeface="Arial" panose="020B0604020202020204" pitchFamily="34" charset="0"/>
                          <a:ea typeface="Calibri" panose="020F0502020204030204" pitchFamily="34" charset="0"/>
                          <a:cs typeface="Arial" panose="020B0604020202020204" pitchFamily="34" charset="0"/>
                        </a:rPr>
                        <a:t>1,070</a:t>
                      </a:r>
                    </a:p>
                  </a:txBody>
                  <a:tcPr marL="51435" marR="514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800" dirty="0">
                          <a:effectLst/>
                          <a:highlight>
                            <a:srgbClr val="FFFF00"/>
                          </a:highlight>
                          <a:latin typeface="Arial" panose="020B0604020202020204" pitchFamily="34" charset="0"/>
                          <a:ea typeface="Calibri" panose="020F0502020204030204" pitchFamily="34" charset="0"/>
                          <a:cs typeface="Arial" panose="020B0604020202020204" pitchFamily="34" charset="0"/>
                        </a:rPr>
                        <a:t>(11.1-12.6)</a:t>
                      </a:r>
                      <a:endParaRPr lang="en-US" sz="1800" dirty="0">
                        <a:effectLst/>
                        <a:highlight>
                          <a:srgbClr val="FFFF00"/>
                        </a:highlight>
                        <a:latin typeface="Calibri" panose="020F0502020204030204" pitchFamily="34" charset="0"/>
                        <a:ea typeface="Calibri" panose="020F0502020204030204" pitchFamily="34" charset="0"/>
                        <a:cs typeface="Arial" panose="020B0604020202020204" pitchFamily="34" charset="0"/>
                      </a:endParaRPr>
                    </a:p>
                  </a:txBody>
                  <a:tcPr marL="51435" marR="514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251512582"/>
                  </a:ext>
                </a:extLst>
              </a:tr>
            </a:tbl>
          </a:graphicData>
        </a:graphic>
      </p:graphicFrame>
      <p:sp>
        <p:nvSpPr>
          <p:cNvPr id="2" name="TextBox 1">
            <a:extLst>
              <a:ext uri="{FF2B5EF4-FFF2-40B4-BE49-F238E27FC236}">
                <a16:creationId xmlns:a16="http://schemas.microsoft.com/office/drawing/2014/main" id="{617E80B8-8965-5FF5-8D6D-10D938B97439}"/>
              </a:ext>
            </a:extLst>
          </p:cNvPr>
          <p:cNvSpPr txBox="1"/>
          <p:nvPr/>
        </p:nvSpPr>
        <p:spPr>
          <a:xfrm>
            <a:off x="1291339" y="4459125"/>
            <a:ext cx="8551334" cy="380873"/>
          </a:xfrm>
          <a:prstGeom prst="rect">
            <a:avLst/>
          </a:prstGeom>
          <a:noFill/>
        </p:spPr>
        <p:txBody>
          <a:bodyPr wrap="square" rtlCol="0">
            <a:spAutoFit/>
          </a:bodyPr>
          <a:lstStyle/>
          <a:p>
            <a:pPr defTabSz="685800"/>
            <a:r>
              <a:rPr lang="en-US" sz="825" dirty="0">
                <a:solidFill>
                  <a:prstClr val="black"/>
                </a:solidFill>
                <a:latin typeface="Segoe UI" panose="020B0502040204020203" pitchFamily="34" charset="0"/>
              </a:rPr>
              <a:t>*Rates per 100,000 adjusted to the US standard population</a:t>
            </a:r>
            <a:br>
              <a:rPr lang="en-US" sz="825" dirty="0">
                <a:solidFill>
                  <a:prstClr val="black"/>
                </a:solidFill>
                <a:latin typeface="Segoe UI" panose="020B0502040204020203" pitchFamily="34" charset="0"/>
              </a:rPr>
            </a:br>
            <a:r>
              <a:rPr lang="en-US" sz="825" dirty="0">
                <a:solidFill>
                  <a:prstClr val="black"/>
                </a:solidFill>
                <a:latin typeface="Segoe UI" panose="020B0502040204020203" pitchFamily="34" charset="0"/>
              </a:rPr>
              <a:t>Data Source: Incidence Data: Washington State Department of Health, Washington State Cancer Registry, released in April 2022.		</a:t>
            </a:r>
            <a:r>
              <a:rPr lang="en-US" sz="1050" dirty="0">
                <a:solidFill>
                  <a:prstClr val="black"/>
                </a:solidFill>
                <a:latin typeface="Segoe UI" panose="020B0502040204020203" pitchFamily="34" charset="0"/>
              </a:rPr>
              <a:t>	</a:t>
            </a:r>
            <a:endParaRPr lang="en-US" sz="1050" dirty="0">
              <a:solidFill>
                <a:prstClr val="black"/>
              </a:solidFill>
              <a:latin typeface="Calibri" panose="020F0502020204030204"/>
            </a:endParaRPr>
          </a:p>
        </p:txBody>
      </p:sp>
    </p:spTree>
    <p:extLst>
      <p:ext uri="{BB962C8B-B14F-4D97-AF65-F5344CB8AC3E}">
        <p14:creationId xmlns:p14="http://schemas.microsoft.com/office/powerpoint/2010/main" val="119634467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22"/>
          </p:nvPr>
        </p:nvSpPr>
        <p:spPr/>
        <p:txBody>
          <a:bodyPr/>
          <a:lstStyle/>
          <a:p>
            <a:pPr marL="257175" indent="-257175">
              <a:buFont typeface="Arial" panose="020B0604020202020204" pitchFamily="34" charset="0"/>
              <a:buChar char="•"/>
            </a:pPr>
            <a:r>
              <a:rPr lang="en-US" dirty="0"/>
              <a:t>2,912 residents diagnosed (in situ and invasive).</a:t>
            </a:r>
          </a:p>
          <a:p>
            <a:pPr marL="257175" indent="-257175">
              <a:buFont typeface="Arial" panose="020B0604020202020204" pitchFamily="34" charset="0"/>
              <a:buChar char="•"/>
            </a:pPr>
            <a:r>
              <a:rPr lang="en-US" dirty="0"/>
              <a:t>1,070 died from colorectal cancer. </a:t>
            </a:r>
          </a:p>
          <a:p>
            <a:pPr marL="257175" indent="-257175">
              <a:buFont typeface="Arial" panose="020B0604020202020204" pitchFamily="34" charset="0"/>
              <a:buChar char="•"/>
            </a:pPr>
            <a:r>
              <a:rPr lang="en-US" dirty="0"/>
              <a:t>Disparities (higher than the state as a whole) 2015-2019 combined: </a:t>
            </a:r>
          </a:p>
          <a:p>
            <a:pPr marL="646510" lvl="1" indent="-257175"/>
            <a:r>
              <a:rPr lang="en-US" dirty="0"/>
              <a:t>By Race and Ethnicity:</a:t>
            </a:r>
          </a:p>
          <a:p>
            <a:pPr marL="817960" lvl="2" indent="-257175"/>
            <a:r>
              <a:rPr lang="en-US" dirty="0"/>
              <a:t>For both sexes combined black people and American Indian or Alaska Native people had higher age-adjusted incidence and mortality rates compared to whites.</a:t>
            </a:r>
          </a:p>
          <a:p>
            <a:pPr marL="646510" lvl="1" indent="-257175"/>
            <a:r>
              <a:rPr lang="en-US" dirty="0"/>
              <a:t>By County:</a:t>
            </a:r>
          </a:p>
          <a:p>
            <a:pPr marL="817960" lvl="2" indent="-257175"/>
            <a:r>
              <a:rPr lang="en-US" u="sng" dirty="0"/>
              <a:t>Higher Age-Adjusted Incidence Rate: </a:t>
            </a:r>
            <a:r>
              <a:rPr lang="en-US" dirty="0"/>
              <a:t>Adams, Grays Harbor, Island, King, and Snohomish.</a:t>
            </a:r>
          </a:p>
          <a:p>
            <a:pPr marL="817960" lvl="2" indent="-257175"/>
            <a:r>
              <a:rPr lang="en-US" u="sng" dirty="0"/>
              <a:t>Higher Age-Adjusted Mortality Rate: </a:t>
            </a:r>
            <a:r>
              <a:rPr lang="en-US" dirty="0"/>
              <a:t>Cowlitz, Island, Lewis, and Spokane. </a:t>
            </a:r>
          </a:p>
          <a:p>
            <a:pPr marL="257175" indent="-257175">
              <a:buFont typeface="Arial" panose="020B0604020202020204" pitchFamily="34" charset="0"/>
              <a:buChar char="•"/>
            </a:pPr>
            <a:r>
              <a:rPr lang="en-US" sz="1200" dirty="0"/>
              <a:t>5-Year Relative Survival (%), All Types of Cancer, All Races and Ethnicities, Male and Female</a:t>
            </a:r>
          </a:p>
          <a:p>
            <a:pPr marL="646510" lvl="1" indent="-257175"/>
            <a:r>
              <a:rPr lang="en-US" sz="1050" dirty="0"/>
              <a:t>Overall survival rate for all stages and all types of cancer - 69.4% </a:t>
            </a:r>
          </a:p>
          <a:p>
            <a:pPr marL="646510" lvl="1" indent="-257175"/>
            <a:r>
              <a:rPr lang="en-US" sz="1050" dirty="0">
                <a:ea typeface="Calibri" panose="020F0502020204030204" pitchFamily="34" charset="0"/>
                <a:cs typeface="Arial" panose="020B0604020202020204" pitchFamily="34" charset="0"/>
              </a:rPr>
              <a:t>Colorectal – 67%</a:t>
            </a:r>
            <a:endParaRPr lang="en-US" sz="1050" dirty="0"/>
          </a:p>
          <a:p>
            <a:pPr marL="817960" lvl="2" indent="-257175"/>
            <a:endParaRPr lang="en-US" dirty="0"/>
          </a:p>
        </p:txBody>
      </p:sp>
      <p:sp>
        <p:nvSpPr>
          <p:cNvPr id="3" name="Title 2"/>
          <p:cNvSpPr>
            <a:spLocks noGrp="1"/>
          </p:cNvSpPr>
          <p:nvPr>
            <p:ph type="title"/>
          </p:nvPr>
        </p:nvSpPr>
        <p:spPr/>
        <p:txBody>
          <a:bodyPr>
            <a:normAutofit fontScale="90000"/>
          </a:bodyPr>
          <a:lstStyle/>
          <a:p>
            <a:r>
              <a:rPr lang="en-US" dirty="0"/>
              <a:t>Colorectal Cancer  (2019)</a:t>
            </a:r>
          </a:p>
        </p:txBody>
      </p:sp>
      <p:sp>
        <p:nvSpPr>
          <p:cNvPr id="4" name="TextBox 3">
            <a:extLst>
              <a:ext uri="{FF2B5EF4-FFF2-40B4-BE49-F238E27FC236}">
                <a16:creationId xmlns:a16="http://schemas.microsoft.com/office/drawing/2014/main" id="{71A5D383-3A14-C5C8-5FD8-52DDB452DCFD}"/>
              </a:ext>
            </a:extLst>
          </p:cNvPr>
          <p:cNvSpPr txBox="1"/>
          <p:nvPr/>
        </p:nvSpPr>
        <p:spPr>
          <a:xfrm>
            <a:off x="1014399" y="4286188"/>
            <a:ext cx="6445995" cy="438582"/>
          </a:xfrm>
          <a:prstGeom prst="rect">
            <a:avLst/>
          </a:prstGeom>
          <a:noFill/>
        </p:spPr>
        <p:txBody>
          <a:bodyPr wrap="none" rtlCol="0">
            <a:spAutoFit/>
          </a:bodyPr>
          <a:lstStyle/>
          <a:p>
            <a:pPr defTabSz="685800"/>
            <a:r>
              <a:rPr lang="en-US" sz="750" dirty="0">
                <a:solidFill>
                  <a:prstClr val="black"/>
                </a:solidFill>
                <a:latin typeface="Arial" panose="020B0604020202020204" pitchFamily="34" charset="0"/>
                <a:ea typeface="Calibri" panose="020F0502020204030204" pitchFamily="34" charset="0"/>
                <a:cs typeface="Arial" panose="020B0604020202020204" pitchFamily="34" charset="0"/>
              </a:rPr>
              <a:t>Data Sources: U.S. Cancer Statistics Working Group, </a:t>
            </a:r>
            <a:r>
              <a:rPr lang="en-US" sz="750" i="1" dirty="0">
                <a:solidFill>
                  <a:prstClr val="black"/>
                </a:solidFill>
                <a:latin typeface="Arial" panose="020B0604020202020204" pitchFamily="34" charset="0"/>
                <a:ea typeface="Calibri" panose="020F0502020204030204" pitchFamily="34" charset="0"/>
                <a:cs typeface="Arial" panose="020B0604020202020204" pitchFamily="34" charset="0"/>
              </a:rPr>
              <a:t>U.S. Cancer Statistics Data Visualizations Tool</a:t>
            </a:r>
            <a:r>
              <a:rPr lang="en-US" sz="750" dirty="0">
                <a:solidFill>
                  <a:prstClr val="black"/>
                </a:solidFill>
                <a:latin typeface="Arial" panose="020B0604020202020204" pitchFamily="34" charset="0"/>
                <a:ea typeface="Calibri" panose="020F0502020204030204" pitchFamily="34" charset="0"/>
                <a:cs typeface="Arial" panose="020B0604020202020204" pitchFamily="34" charset="0"/>
              </a:rPr>
              <a:t>, based on 2021 submission data (1999-2019).</a:t>
            </a:r>
          </a:p>
          <a:p>
            <a:pPr defTabSz="685800"/>
            <a:r>
              <a:rPr lang="en-US" sz="750" dirty="0">
                <a:solidFill>
                  <a:prstClr val="black"/>
                </a:solidFill>
                <a:latin typeface="Segoe UI" panose="020B0502040204020203" pitchFamily="34" charset="0"/>
              </a:rPr>
              <a:t>Data Source: Incidence Data: Washington State Department of Health, Washington State Cancer Registry, released in April 2022.</a:t>
            </a:r>
            <a:endParaRPr lang="en-US" sz="750" dirty="0">
              <a:solidFill>
                <a:prstClr val="black"/>
              </a:solidFill>
              <a:latin typeface="Arial" panose="020B0604020202020204" pitchFamily="34" charset="0"/>
              <a:ea typeface="Calibri" panose="020F0502020204030204" pitchFamily="34" charset="0"/>
              <a:cs typeface="Arial" panose="020B0604020202020204" pitchFamily="34" charset="0"/>
            </a:endParaRPr>
          </a:p>
          <a:p>
            <a:pPr defTabSz="685800"/>
            <a:endParaRPr lang="en-US" sz="750" dirty="0">
              <a:solidFill>
                <a:prstClr val="black"/>
              </a:solidFill>
              <a:latin typeface="Calibri" panose="020F0502020204030204"/>
            </a:endParaRPr>
          </a:p>
        </p:txBody>
      </p:sp>
    </p:spTree>
    <p:extLst>
      <p:ext uri="{BB962C8B-B14F-4D97-AF65-F5344CB8AC3E}">
        <p14:creationId xmlns:p14="http://schemas.microsoft.com/office/powerpoint/2010/main" val="223101124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2"/>
          </p:nvPr>
        </p:nvSpPr>
        <p:spPr/>
        <p:txBody>
          <a:bodyPr/>
          <a:lstStyle/>
          <a:p>
            <a:r>
              <a:rPr lang="en-US" dirty="0"/>
              <a:t>Screening and Early Detection</a:t>
            </a:r>
          </a:p>
        </p:txBody>
      </p:sp>
      <p:sp>
        <p:nvSpPr>
          <p:cNvPr id="3" name="Title 2"/>
          <p:cNvSpPr>
            <a:spLocks noGrp="1"/>
          </p:cNvSpPr>
          <p:nvPr>
            <p:ph type="title"/>
          </p:nvPr>
        </p:nvSpPr>
        <p:spPr/>
        <p:txBody>
          <a:bodyPr>
            <a:normAutofit fontScale="90000"/>
          </a:bodyPr>
          <a:lstStyle/>
          <a:p>
            <a:r>
              <a:rPr lang="en-US" dirty="0"/>
              <a:t>5-Year Cancer Plan</a:t>
            </a:r>
          </a:p>
        </p:txBody>
      </p:sp>
    </p:spTree>
    <p:extLst>
      <p:ext uri="{BB962C8B-B14F-4D97-AF65-F5344CB8AC3E}">
        <p14:creationId xmlns:p14="http://schemas.microsoft.com/office/powerpoint/2010/main" val="375472117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22"/>
          </p:nvPr>
        </p:nvSpPr>
        <p:spPr>
          <a:xfrm>
            <a:off x="808279" y="1204563"/>
            <a:ext cx="7736419" cy="3497125"/>
          </a:xfrm>
        </p:spPr>
        <p:txBody>
          <a:bodyPr/>
          <a:lstStyle/>
          <a:p>
            <a:pPr marL="257175" indent="-257175">
              <a:buFont typeface="Arial" panose="020B0604020202020204" pitchFamily="34" charset="0"/>
              <a:buChar char="•"/>
            </a:pPr>
            <a:r>
              <a:rPr lang="en-US" sz="1350" dirty="0"/>
              <a:t>Objective 12: Increase the percentage of adults aged 45-75 who get screened for colorectal cancer</a:t>
            </a:r>
          </a:p>
          <a:p>
            <a:pPr marL="646510" lvl="1" indent="-257175"/>
            <a:r>
              <a:rPr lang="en-US" sz="1050" dirty="0"/>
              <a:t>Baseline: 73.5% (BRFSS, 2020)</a:t>
            </a:r>
          </a:p>
          <a:p>
            <a:pPr marL="646510" lvl="1" indent="-257175"/>
            <a:r>
              <a:rPr lang="en-US" sz="1050" dirty="0"/>
              <a:t>Target: 80%</a:t>
            </a:r>
          </a:p>
          <a:p>
            <a:pPr marL="257175" indent="-257175">
              <a:buFont typeface="Arial" panose="020B0604020202020204" pitchFamily="34" charset="0"/>
              <a:buChar char="•"/>
            </a:pPr>
            <a:r>
              <a:rPr lang="en-US" sz="1350" dirty="0"/>
              <a:t>Strategies:</a:t>
            </a:r>
          </a:p>
          <a:p>
            <a:pPr marL="646510" lvl="1" indent="-257175"/>
            <a:r>
              <a:rPr lang="en-US" sz="1050" dirty="0"/>
              <a:t>Conduct communication and media awareness campaigns about the importance of early detection.</a:t>
            </a:r>
          </a:p>
          <a:p>
            <a:pPr marL="646510" lvl="1" indent="-257175"/>
            <a:r>
              <a:rPr lang="en-US" sz="1050" dirty="0"/>
              <a:t>Implement tailored client reminders to inform patients that they are due for screening. </a:t>
            </a:r>
          </a:p>
          <a:p>
            <a:pPr marL="646510" lvl="1" indent="-257175"/>
            <a:r>
              <a:rPr lang="en-US" sz="1050" dirty="0"/>
              <a:t>Reduce structural barriers to screening (e.g., transportation assistance, flexible clinic hours to screening, alternative screening sites, child care, scheduling assistance, translation services).</a:t>
            </a:r>
          </a:p>
          <a:p>
            <a:pPr marL="646510" lvl="1" indent="-257175"/>
            <a:r>
              <a:rPr lang="en-US" sz="1050" dirty="0"/>
              <a:t>Reduce out of pocket costs to patients, including co-pays and deductibles for patients needing colonoscopies.</a:t>
            </a:r>
          </a:p>
          <a:p>
            <a:pPr marL="646510" lvl="1" indent="-257175"/>
            <a:r>
              <a:rPr lang="en-US" sz="1050" dirty="0"/>
              <a:t>Promote patient navigation to facilitate timely access to screening.</a:t>
            </a:r>
          </a:p>
          <a:p>
            <a:pPr marL="646510" lvl="1" indent="-257175"/>
            <a:r>
              <a:rPr lang="en-US" sz="1050" dirty="0"/>
              <a:t>Promote the importance of cancer screening; empower those who are eligible for cancer screening to make informed decisions.</a:t>
            </a:r>
          </a:p>
          <a:p>
            <a:pPr marL="646510" lvl="1" indent="-257175"/>
            <a:r>
              <a:rPr lang="en-US" sz="1050" dirty="0"/>
              <a:t>Develop and promote patient navigation and case management programs specific to lung cancer screening.</a:t>
            </a:r>
          </a:p>
          <a:p>
            <a:pPr marL="646510" lvl="1" indent="-257175"/>
            <a:r>
              <a:rPr lang="en-US" sz="1050" dirty="0"/>
              <a:t>Educate health care providers about developing a lung cancer screening program and overcoming structural barriers.</a:t>
            </a:r>
          </a:p>
          <a:p>
            <a:pPr marL="646510" lvl="1" indent="-257175"/>
            <a:r>
              <a:rPr lang="en-US" sz="1050" dirty="0"/>
              <a:t>Establish a shared decision-making process as required by Medicare for lung cancer screening and certification. </a:t>
            </a:r>
          </a:p>
          <a:p>
            <a:pPr marL="646510" lvl="1" indent="-257175"/>
            <a:r>
              <a:rPr lang="en-US" sz="1050" dirty="0"/>
              <a:t>Establish integrated multidisciplinary teams to deliver lung cancer screening services.</a:t>
            </a:r>
          </a:p>
        </p:txBody>
      </p:sp>
      <p:sp>
        <p:nvSpPr>
          <p:cNvPr id="3" name="Title 2"/>
          <p:cNvSpPr>
            <a:spLocks noGrp="1"/>
          </p:cNvSpPr>
          <p:nvPr>
            <p:ph type="title"/>
          </p:nvPr>
        </p:nvSpPr>
        <p:spPr>
          <a:xfrm>
            <a:off x="8313" y="332485"/>
            <a:ext cx="9135687" cy="361523"/>
          </a:xfrm>
        </p:spPr>
        <p:txBody>
          <a:bodyPr>
            <a:normAutofit fontScale="90000"/>
          </a:bodyPr>
          <a:lstStyle/>
          <a:p>
            <a:r>
              <a:rPr lang="en-US" dirty="0"/>
              <a:t>Goal 7: Increase number of people who complete recommended cancer screenings. </a:t>
            </a:r>
          </a:p>
        </p:txBody>
      </p:sp>
    </p:spTree>
    <p:extLst>
      <p:ext uri="{BB962C8B-B14F-4D97-AF65-F5344CB8AC3E}">
        <p14:creationId xmlns:p14="http://schemas.microsoft.com/office/powerpoint/2010/main" val="409024076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22"/>
          </p:nvPr>
        </p:nvSpPr>
        <p:spPr>
          <a:xfrm>
            <a:off x="808279" y="1204563"/>
            <a:ext cx="7736419" cy="3497125"/>
          </a:xfrm>
        </p:spPr>
        <p:txBody>
          <a:bodyPr/>
          <a:lstStyle/>
          <a:p>
            <a:pPr marL="257175" indent="-257175">
              <a:buFont typeface="Arial" panose="020B0604020202020204" pitchFamily="34" charset="0"/>
              <a:buChar char="•"/>
            </a:pPr>
            <a:r>
              <a:rPr lang="en-US" sz="1350" dirty="0"/>
              <a:t>Strategies:</a:t>
            </a:r>
          </a:p>
          <a:p>
            <a:pPr marL="646510" lvl="1" indent="-257175"/>
            <a:r>
              <a:rPr lang="en-US" sz="1050" dirty="0"/>
              <a:t>Conduct communication and media awareness campaigns about the importance of early detection.</a:t>
            </a:r>
          </a:p>
          <a:p>
            <a:pPr marL="646510" lvl="1" indent="-257175"/>
            <a:r>
              <a:rPr lang="en-US" sz="1050" dirty="0"/>
              <a:t>Implement tailored client reminders to inform patients that they are due for screening. </a:t>
            </a:r>
          </a:p>
          <a:p>
            <a:pPr marL="646510" lvl="1" indent="-257175"/>
            <a:r>
              <a:rPr lang="en-US" sz="1050" dirty="0"/>
              <a:t>Reduce structural barriers to screening (e.g., transportation assistance, flexible clinic hours to screening, alternative screening sites, child care, scheduling assistance, translation services).</a:t>
            </a:r>
          </a:p>
          <a:p>
            <a:pPr marL="646510" lvl="1" indent="-257175"/>
            <a:r>
              <a:rPr lang="en-US" sz="1050" dirty="0"/>
              <a:t>Reduce out of pocket costs to patients, including co-pays and deductibles for patients needing colonoscopies.</a:t>
            </a:r>
          </a:p>
          <a:p>
            <a:pPr marL="646510" lvl="1" indent="-257175"/>
            <a:r>
              <a:rPr lang="en-US" sz="1050" dirty="0"/>
              <a:t>Promote patient navigation to facilitate timely access to screening.</a:t>
            </a:r>
          </a:p>
          <a:p>
            <a:pPr marL="646510" lvl="1" indent="-257175"/>
            <a:r>
              <a:rPr lang="en-US" sz="1050" dirty="0"/>
              <a:t>Promote the importance of cancer screening; empower those who are eligible for cancer screening to make informed decisions.</a:t>
            </a:r>
          </a:p>
          <a:p>
            <a:pPr marL="646510" lvl="1" indent="-257175"/>
            <a:r>
              <a:rPr lang="en-US" sz="1050" dirty="0"/>
              <a:t>Develop and promote patient navigation and case management programs specific to lung cancer screening.</a:t>
            </a:r>
          </a:p>
          <a:p>
            <a:pPr marL="646510" lvl="1" indent="-257175"/>
            <a:r>
              <a:rPr lang="en-US" sz="1050" dirty="0"/>
              <a:t>Educate health care providers about developing a lung cancer screening program and overcoming structural barriers.</a:t>
            </a:r>
          </a:p>
          <a:p>
            <a:pPr marL="646510" lvl="1" indent="-257175"/>
            <a:r>
              <a:rPr lang="en-US" sz="1050" dirty="0"/>
              <a:t>Establish a shared decision-making process as required by Medicare for lung cancer screening and certification. </a:t>
            </a:r>
          </a:p>
          <a:p>
            <a:pPr marL="646510" lvl="1" indent="-257175"/>
            <a:r>
              <a:rPr lang="en-US" sz="1050" dirty="0"/>
              <a:t>Establish integrated multidisciplinary teams to deliver lung cancer screening services.</a:t>
            </a:r>
          </a:p>
          <a:p>
            <a:endParaRPr lang="en-US" sz="1050" dirty="0"/>
          </a:p>
        </p:txBody>
      </p:sp>
      <p:sp>
        <p:nvSpPr>
          <p:cNvPr id="3" name="Title 2"/>
          <p:cNvSpPr>
            <a:spLocks noGrp="1"/>
          </p:cNvSpPr>
          <p:nvPr>
            <p:ph type="title"/>
          </p:nvPr>
        </p:nvSpPr>
        <p:spPr>
          <a:xfrm>
            <a:off x="8313" y="332485"/>
            <a:ext cx="9135687" cy="361523"/>
          </a:xfrm>
        </p:spPr>
        <p:txBody>
          <a:bodyPr>
            <a:normAutofit fontScale="90000"/>
          </a:bodyPr>
          <a:lstStyle/>
          <a:p>
            <a:r>
              <a:rPr lang="en-US" dirty="0"/>
              <a:t>Goal 7: Increase number of people who complete recommended cancer screenings. </a:t>
            </a:r>
          </a:p>
        </p:txBody>
      </p:sp>
    </p:spTree>
    <p:extLst>
      <p:ext uri="{BB962C8B-B14F-4D97-AF65-F5344CB8AC3E}">
        <p14:creationId xmlns:p14="http://schemas.microsoft.com/office/powerpoint/2010/main" val="183382605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22"/>
          </p:nvPr>
        </p:nvSpPr>
        <p:spPr>
          <a:xfrm>
            <a:off x="808279" y="1204563"/>
            <a:ext cx="7736419" cy="3497125"/>
          </a:xfrm>
        </p:spPr>
        <p:txBody>
          <a:bodyPr/>
          <a:lstStyle/>
          <a:p>
            <a:pPr marL="257175" indent="-257175">
              <a:buFont typeface="Arial" panose="020B0604020202020204" pitchFamily="34" charset="0"/>
              <a:buChar char="•"/>
            </a:pPr>
            <a:r>
              <a:rPr lang="en-US" dirty="0"/>
              <a:t>Objective 18: Increase the proportion of people with colorectal cancer who get tested for Lynch syndrome.</a:t>
            </a:r>
          </a:p>
          <a:p>
            <a:pPr marL="646510" lvl="1" indent="-257175"/>
            <a:r>
              <a:rPr lang="en-US" sz="1650" dirty="0"/>
              <a:t>Baseline: TBD</a:t>
            </a:r>
          </a:p>
          <a:p>
            <a:pPr marL="646510" lvl="1" indent="-257175"/>
            <a:r>
              <a:rPr lang="en-US" sz="1650" dirty="0"/>
              <a:t>Target: TBD</a:t>
            </a:r>
          </a:p>
          <a:p>
            <a:pPr marL="257175" indent="-257175">
              <a:buFont typeface="Arial" panose="020B0604020202020204" pitchFamily="34" charset="0"/>
              <a:buChar char="•"/>
            </a:pPr>
            <a:r>
              <a:rPr lang="en-US" sz="1500" dirty="0"/>
              <a:t>Strategies</a:t>
            </a:r>
          </a:p>
          <a:p>
            <a:pPr marL="646510" lvl="1" indent="-257175"/>
            <a:r>
              <a:rPr lang="en-US" sz="900" dirty="0"/>
              <a:t>Coordinate with Washington State Cancer Registry to collect and report cancer genetics/genomics data and health disparity data. </a:t>
            </a:r>
          </a:p>
          <a:p>
            <a:pPr marL="646510" lvl="1" indent="-257175"/>
            <a:r>
              <a:rPr lang="en-US" sz="900" dirty="0"/>
              <a:t>Develop a workgroup for Washington State CARES about Cancer Coalition</a:t>
            </a:r>
          </a:p>
          <a:p>
            <a:pPr marL="646510" lvl="1" indent="-257175"/>
            <a:r>
              <a:rPr lang="en-US" sz="900" dirty="0"/>
              <a:t>Increase access to genetic services in underserved areas. </a:t>
            </a:r>
          </a:p>
          <a:p>
            <a:pPr marL="646510" lvl="1" indent="-257175"/>
            <a:r>
              <a:rPr lang="en-US" sz="900" dirty="0"/>
              <a:t>Provide resources, training, and education for providers to increase referrals to genetic counseling. </a:t>
            </a:r>
          </a:p>
          <a:p>
            <a:pPr marL="646510" lvl="1" indent="-257175"/>
            <a:r>
              <a:rPr lang="en-US" sz="900" dirty="0"/>
              <a:t>Increase education and resources for public education related to hereditary cancer risk factors and how to find cancer genetics specialists. </a:t>
            </a:r>
          </a:p>
          <a:p>
            <a:pPr lvl="1" indent="0">
              <a:buNone/>
            </a:pPr>
            <a:endParaRPr lang="en-US" dirty="0"/>
          </a:p>
          <a:p>
            <a:endParaRPr lang="en-US" dirty="0"/>
          </a:p>
          <a:p>
            <a:pPr marL="817960" lvl="2" indent="-257175"/>
            <a:endParaRPr lang="en-US" dirty="0"/>
          </a:p>
          <a:p>
            <a:pPr marL="257175" indent="-257175">
              <a:buFont typeface="Arial" panose="020B0604020202020204" pitchFamily="34" charset="0"/>
              <a:buChar char="•"/>
            </a:pPr>
            <a:endParaRPr lang="en-US" dirty="0"/>
          </a:p>
          <a:p>
            <a:pPr marL="257175" indent="-257175">
              <a:buFont typeface="Arial" panose="020B0604020202020204" pitchFamily="34" charset="0"/>
              <a:buChar char="•"/>
            </a:pPr>
            <a:endParaRPr lang="en-US" dirty="0"/>
          </a:p>
        </p:txBody>
      </p:sp>
      <p:sp>
        <p:nvSpPr>
          <p:cNvPr id="3" name="Title 2"/>
          <p:cNvSpPr>
            <a:spLocks noGrp="1"/>
          </p:cNvSpPr>
          <p:nvPr>
            <p:ph type="title"/>
          </p:nvPr>
        </p:nvSpPr>
        <p:spPr/>
        <p:txBody>
          <a:bodyPr>
            <a:normAutofit fontScale="90000"/>
          </a:bodyPr>
          <a:lstStyle/>
          <a:p>
            <a:r>
              <a:rPr lang="en-US" dirty="0"/>
              <a:t>Goal 8: Increase access to genetic counseling</a:t>
            </a:r>
          </a:p>
        </p:txBody>
      </p:sp>
    </p:spTree>
    <p:extLst>
      <p:ext uri="{BB962C8B-B14F-4D97-AF65-F5344CB8AC3E}">
        <p14:creationId xmlns:p14="http://schemas.microsoft.com/office/powerpoint/2010/main" val="300755517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70A51867-C7A4-ACB2-4B61-B9E6126CC6B7}"/>
              </a:ext>
            </a:extLst>
          </p:cNvPr>
          <p:cNvSpPr>
            <a:spLocks noGrp="1"/>
          </p:cNvSpPr>
          <p:nvPr>
            <p:ph type="body" sz="quarter" idx="22"/>
          </p:nvPr>
        </p:nvSpPr>
        <p:spPr/>
        <p:txBody>
          <a:bodyPr/>
          <a:lstStyle/>
          <a:p>
            <a:endParaRPr lang="en-US"/>
          </a:p>
        </p:txBody>
      </p:sp>
      <p:sp>
        <p:nvSpPr>
          <p:cNvPr id="3" name="Title 2">
            <a:extLst>
              <a:ext uri="{FF2B5EF4-FFF2-40B4-BE49-F238E27FC236}">
                <a16:creationId xmlns:a16="http://schemas.microsoft.com/office/drawing/2014/main" id="{F76FB283-81EE-59D2-3DB6-B25A12B738D0}"/>
              </a:ext>
            </a:extLst>
          </p:cNvPr>
          <p:cNvSpPr>
            <a:spLocks noGrp="1"/>
          </p:cNvSpPr>
          <p:nvPr>
            <p:ph type="title"/>
          </p:nvPr>
        </p:nvSpPr>
        <p:spPr/>
        <p:txBody>
          <a:bodyPr>
            <a:normAutofit fontScale="90000"/>
          </a:bodyPr>
          <a:lstStyle/>
          <a:p>
            <a:endParaRPr lang="en-US"/>
          </a:p>
        </p:txBody>
      </p:sp>
    </p:spTree>
    <p:extLst>
      <p:ext uri="{BB962C8B-B14F-4D97-AF65-F5344CB8AC3E}">
        <p14:creationId xmlns:p14="http://schemas.microsoft.com/office/powerpoint/2010/main" val="171603139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22"/>
          </p:nvPr>
        </p:nvSpPr>
        <p:spPr/>
        <p:txBody>
          <a:bodyPr/>
          <a:lstStyle/>
          <a:p>
            <a:pPr marL="389335" lvl="1" indent="0">
              <a:buNone/>
            </a:pPr>
            <a:endParaRPr lang="en-US" dirty="0"/>
          </a:p>
          <a:p>
            <a:pPr marL="817960" lvl="2" indent="-257175"/>
            <a:endParaRPr lang="en-US" dirty="0"/>
          </a:p>
          <a:p>
            <a:pPr marL="257175" indent="-257175">
              <a:buFont typeface="Arial" panose="020B0604020202020204" pitchFamily="34" charset="0"/>
              <a:buChar char="•"/>
            </a:pPr>
            <a:endParaRPr lang="en-US" dirty="0"/>
          </a:p>
          <a:p>
            <a:pPr marL="257175" indent="-257175">
              <a:buFont typeface="Arial" panose="020B0604020202020204" pitchFamily="34" charset="0"/>
              <a:buChar char="•"/>
            </a:pPr>
            <a:endParaRPr lang="en-US" dirty="0"/>
          </a:p>
        </p:txBody>
      </p:sp>
      <p:sp>
        <p:nvSpPr>
          <p:cNvPr id="3" name="Title 2"/>
          <p:cNvSpPr>
            <a:spLocks noGrp="1"/>
          </p:cNvSpPr>
          <p:nvPr>
            <p:ph type="title"/>
          </p:nvPr>
        </p:nvSpPr>
        <p:spPr/>
        <p:txBody>
          <a:bodyPr>
            <a:normAutofit fontScale="90000"/>
          </a:bodyPr>
          <a:lstStyle/>
          <a:p>
            <a:r>
              <a:rPr lang="en-US" dirty="0"/>
              <a:t>Want to Provide Feedback on Plan?</a:t>
            </a:r>
          </a:p>
        </p:txBody>
      </p:sp>
      <p:graphicFrame>
        <p:nvGraphicFramePr>
          <p:cNvPr id="6" name="Table 5">
            <a:extLst>
              <a:ext uri="{FF2B5EF4-FFF2-40B4-BE49-F238E27FC236}">
                <a16:creationId xmlns:a16="http://schemas.microsoft.com/office/drawing/2014/main" id="{4738E1DF-14C9-FC9B-D37C-C9D0C0B5104D}"/>
              </a:ext>
            </a:extLst>
          </p:cNvPr>
          <p:cNvGraphicFramePr>
            <a:graphicFrameLocks noGrp="1"/>
          </p:cNvGraphicFramePr>
          <p:nvPr/>
        </p:nvGraphicFramePr>
        <p:xfrm>
          <a:off x="1608342" y="3555982"/>
          <a:ext cx="5741966" cy="1040055"/>
        </p:xfrm>
        <a:graphic>
          <a:graphicData uri="http://schemas.openxmlformats.org/drawingml/2006/table">
            <a:tbl>
              <a:tblPr firstRow="1" firstCol="1" bandRow="1">
                <a:tableStyleId>{5C22544A-7EE6-4342-B048-85BDC9FD1C3A}</a:tableStyleId>
              </a:tblPr>
              <a:tblGrid>
                <a:gridCol w="2870983">
                  <a:extLst>
                    <a:ext uri="{9D8B030D-6E8A-4147-A177-3AD203B41FA5}">
                      <a16:colId xmlns:a16="http://schemas.microsoft.com/office/drawing/2014/main" val="3318439292"/>
                    </a:ext>
                  </a:extLst>
                </a:gridCol>
                <a:gridCol w="2870983">
                  <a:extLst>
                    <a:ext uri="{9D8B030D-6E8A-4147-A177-3AD203B41FA5}">
                      <a16:colId xmlns:a16="http://schemas.microsoft.com/office/drawing/2014/main" val="1788687135"/>
                    </a:ext>
                  </a:extLst>
                </a:gridCol>
              </a:tblGrid>
              <a:tr h="208011">
                <a:tc>
                  <a:txBody>
                    <a:bodyPr/>
                    <a:lstStyle/>
                    <a:p>
                      <a:pPr marL="0" marR="0">
                        <a:spcBef>
                          <a:spcPts val="0"/>
                        </a:spcBef>
                        <a:spcAft>
                          <a:spcPts val="0"/>
                        </a:spcAft>
                      </a:pPr>
                      <a:r>
                        <a:rPr lang="en-US" sz="800" u="sng" kern="100">
                          <a:solidFill>
                            <a:schemeClr val="tx1"/>
                          </a:solidFill>
                          <a:effectLst/>
                        </a:rPr>
                        <a:t>Section</a:t>
                      </a:r>
                      <a:endParaRPr lang="en-US" sz="800" kern="1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spcBef>
                          <a:spcPts val="0"/>
                        </a:spcBef>
                        <a:spcAft>
                          <a:spcPts val="0"/>
                        </a:spcAft>
                      </a:pPr>
                      <a:r>
                        <a:rPr lang="en-US" sz="800" u="sng" kern="100" dirty="0">
                          <a:solidFill>
                            <a:schemeClr val="tx1"/>
                          </a:solidFill>
                          <a:effectLst/>
                        </a:rPr>
                        <a:t>Due Date</a:t>
                      </a:r>
                      <a:endParaRPr lang="en-US" sz="800" kern="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333233131"/>
                  </a:ext>
                </a:extLst>
              </a:tr>
              <a:tr h="208011">
                <a:tc>
                  <a:txBody>
                    <a:bodyPr/>
                    <a:lstStyle/>
                    <a:p>
                      <a:pPr marL="0" marR="0">
                        <a:spcBef>
                          <a:spcPts val="0"/>
                        </a:spcBef>
                        <a:spcAft>
                          <a:spcPts val="0"/>
                        </a:spcAft>
                      </a:pPr>
                      <a:r>
                        <a:rPr lang="en-US" sz="800" kern="100">
                          <a:solidFill>
                            <a:schemeClr val="tx1"/>
                          </a:solidFill>
                          <a:effectLst/>
                        </a:rPr>
                        <a:t>Primary Goals</a:t>
                      </a:r>
                      <a:endParaRPr lang="en-US" sz="800" kern="1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spcBef>
                          <a:spcPts val="0"/>
                        </a:spcBef>
                        <a:spcAft>
                          <a:spcPts val="0"/>
                        </a:spcAft>
                      </a:pPr>
                      <a:r>
                        <a:rPr lang="en-US" sz="800" kern="100">
                          <a:effectLst/>
                        </a:rPr>
                        <a:t>August 3</a:t>
                      </a:r>
                      <a:r>
                        <a:rPr lang="en-US" sz="800" kern="100" baseline="30000">
                          <a:effectLst/>
                        </a:rPr>
                        <a:t>rd</a:t>
                      </a:r>
                      <a:r>
                        <a:rPr lang="en-US" sz="800" kern="100">
                          <a:effectLst/>
                        </a:rPr>
                        <a:t>  </a:t>
                      </a:r>
                      <a:endParaRPr lang="en-US" sz="800" kern="10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335082020"/>
                  </a:ext>
                </a:extLst>
              </a:tr>
              <a:tr h="208011">
                <a:tc>
                  <a:txBody>
                    <a:bodyPr/>
                    <a:lstStyle/>
                    <a:p>
                      <a:pPr marL="0" marR="0">
                        <a:spcBef>
                          <a:spcPts val="0"/>
                        </a:spcBef>
                        <a:spcAft>
                          <a:spcPts val="0"/>
                        </a:spcAft>
                      </a:pPr>
                      <a:r>
                        <a:rPr lang="en-US" sz="800" kern="100">
                          <a:solidFill>
                            <a:schemeClr val="tx1"/>
                          </a:solidFill>
                          <a:effectLst/>
                        </a:rPr>
                        <a:t>Primary Prevention</a:t>
                      </a:r>
                      <a:endParaRPr lang="en-US" sz="800" kern="1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spcBef>
                          <a:spcPts val="0"/>
                        </a:spcBef>
                        <a:spcAft>
                          <a:spcPts val="0"/>
                        </a:spcAft>
                      </a:pPr>
                      <a:r>
                        <a:rPr lang="en-US" sz="800" kern="100">
                          <a:effectLst/>
                        </a:rPr>
                        <a:t>August 3</a:t>
                      </a:r>
                      <a:r>
                        <a:rPr lang="en-US" sz="800" kern="100" baseline="30000">
                          <a:effectLst/>
                        </a:rPr>
                        <a:t>rd</a:t>
                      </a:r>
                      <a:r>
                        <a:rPr lang="en-US" sz="800" kern="100">
                          <a:effectLst/>
                        </a:rPr>
                        <a:t> </a:t>
                      </a:r>
                      <a:endParaRPr lang="en-US" sz="800" kern="10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611769418"/>
                  </a:ext>
                </a:extLst>
              </a:tr>
              <a:tr h="208011">
                <a:tc>
                  <a:txBody>
                    <a:bodyPr/>
                    <a:lstStyle/>
                    <a:p>
                      <a:pPr marL="0" marR="0">
                        <a:spcBef>
                          <a:spcPts val="0"/>
                        </a:spcBef>
                        <a:spcAft>
                          <a:spcPts val="0"/>
                        </a:spcAft>
                      </a:pPr>
                      <a:r>
                        <a:rPr lang="en-US" sz="800" kern="100">
                          <a:solidFill>
                            <a:schemeClr val="tx1"/>
                          </a:solidFill>
                          <a:effectLst/>
                          <a:highlight>
                            <a:srgbClr val="FFFF00"/>
                          </a:highlight>
                        </a:rPr>
                        <a:t>Screening and Early Detection</a:t>
                      </a:r>
                      <a:endParaRPr lang="en-US" sz="800" kern="100">
                        <a:solidFill>
                          <a:schemeClr val="tx1"/>
                        </a:solidFill>
                        <a:effectLst/>
                        <a:highlight>
                          <a:srgbClr val="FFFF00"/>
                        </a:highligh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spcBef>
                          <a:spcPts val="0"/>
                        </a:spcBef>
                        <a:spcAft>
                          <a:spcPts val="0"/>
                        </a:spcAft>
                      </a:pPr>
                      <a:r>
                        <a:rPr lang="en-US" sz="800" kern="100" dirty="0">
                          <a:effectLst/>
                          <a:highlight>
                            <a:srgbClr val="FFFF00"/>
                          </a:highlight>
                        </a:rPr>
                        <a:t>August 17</a:t>
                      </a:r>
                      <a:r>
                        <a:rPr lang="en-US" sz="800" kern="100" baseline="30000" dirty="0">
                          <a:effectLst/>
                          <a:highlight>
                            <a:srgbClr val="FFFF00"/>
                          </a:highlight>
                        </a:rPr>
                        <a:t>th</a:t>
                      </a:r>
                      <a:r>
                        <a:rPr lang="en-US" sz="800" kern="100" dirty="0">
                          <a:effectLst/>
                          <a:highlight>
                            <a:srgbClr val="FFFF00"/>
                          </a:highlight>
                        </a:rPr>
                        <a:t>  </a:t>
                      </a:r>
                      <a:endParaRPr lang="en-US" sz="800" kern="100" dirty="0">
                        <a:effectLst/>
                        <a:highlight>
                          <a:srgbClr val="FFFF00"/>
                        </a:highligh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797439783"/>
                  </a:ext>
                </a:extLst>
              </a:tr>
              <a:tr h="208011">
                <a:tc>
                  <a:txBody>
                    <a:bodyPr/>
                    <a:lstStyle/>
                    <a:p>
                      <a:pPr marL="0" marR="0">
                        <a:spcBef>
                          <a:spcPts val="0"/>
                        </a:spcBef>
                        <a:spcAft>
                          <a:spcPts val="0"/>
                        </a:spcAft>
                      </a:pPr>
                      <a:r>
                        <a:rPr lang="en-US" sz="800" kern="100" dirty="0">
                          <a:solidFill>
                            <a:schemeClr val="tx1"/>
                          </a:solidFill>
                          <a:effectLst/>
                        </a:rPr>
                        <a:t>Survivorship</a:t>
                      </a:r>
                      <a:endParaRPr lang="en-US" sz="800" kern="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spcBef>
                          <a:spcPts val="0"/>
                        </a:spcBef>
                        <a:spcAft>
                          <a:spcPts val="0"/>
                        </a:spcAft>
                      </a:pPr>
                      <a:r>
                        <a:rPr lang="en-US" sz="800" kern="100" dirty="0">
                          <a:effectLst/>
                        </a:rPr>
                        <a:t>August 31</a:t>
                      </a:r>
                      <a:r>
                        <a:rPr lang="en-US" sz="800" kern="100" baseline="30000" dirty="0">
                          <a:effectLst/>
                        </a:rPr>
                        <a:t>st</a:t>
                      </a:r>
                      <a:r>
                        <a:rPr lang="en-US" sz="800" kern="100" dirty="0">
                          <a:effectLst/>
                        </a:rPr>
                        <a:t>  </a:t>
                      </a:r>
                      <a:endParaRPr lang="en-US" sz="8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792120414"/>
                  </a:ext>
                </a:extLst>
              </a:tr>
            </a:tbl>
          </a:graphicData>
        </a:graphic>
      </p:graphicFrame>
      <p:sp>
        <p:nvSpPr>
          <p:cNvPr id="7" name="Rectangle 2">
            <a:extLst>
              <a:ext uri="{FF2B5EF4-FFF2-40B4-BE49-F238E27FC236}">
                <a16:creationId xmlns:a16="http://schemas.microsoft.com/office/drawing/2014/main" id="{3A2DD422-35EA-97C3-BB9E-7FB5BEDCFD63}"/>
              </a:ext>
            </a:extLst>
          </p:cNvPr>
          <p:cNvSpPr>
            <a:spLocks noChangeArrowheads="1"/>
          </p:cNvSpPr>
          <p:nvPr/>
        </p:nvSpPr>
        <p:spPr bwMode="auto">
          <a:xfrm>
            <a:off x="782514" y="1007307"/>
            <a:ext cx="8015497" cy="25853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68580" tIns="0" rIns="68580" bIns="0" numCol="1" anchor="ctr" anchorCtr="0" compatLnSpc="1">
            <a:prstTxWarp prst="textNoShape">
              <a:avLst/>
            </a:prstTxWarp>
            <a:spAutoFit/>
          </a:bodyPr>
          <a:lstStyle/>
          <a:p>
            <a:pPr defTabSz="685800" eaLnBrk="0" fontAlgn="base" hangingPunct="0">
              <a:spcBef>
                <a:spcPct val="0"/>
              </a:spcBef>
              <a:spcAft>
                <a:spcPct val="0"/>
              </a:spcAft>
            </a:pPr>
            <a:endParaRPr lang="en-US" altLang="en-US" dirty="0">
              <a:solidFill>
                <a:prstClr val="black"/>
              </a:solidFill>
              <a:latin typeface="Arial" panose="020B0604020202020204" pitchFamily="34" charset="0"/>
            </a:endParaRPr>
          </a:p>
          <a:p>
            <a:pPr defTabSz="685800" eaLnBrk="0" fontAlgn="base" hangingPunct="0">
              <a:spcBef>
                <a:spcPct val="0"/>
              </a:spcBef>
              <a:spcAft>
                <a:spcPct val="0"/>
              </a:spcAft>
              <a:buFontTx/>
              <a:buChar char="•"/>
            </a:pPr>
            <a:r>
              <a:rPr lang="en-US" altLang="en-US" sz="1050" b="1" u="sng" dirty="0">
                <a:solidFill>
                  <a:prstClr val="black"/>
                </a:solidFill>
                <a:latin typeface="Calibri" panose="020F0502020204030204" pitchFamily="34" charset="0"/>
                <a:ea typeface="Calibri" panose="020F0502020204030204" pitchFamily="34" charset="0"/>
                <a:cs typeface="Times New Roman" panose="02020603050405020304" pitchFamily="18" charset="0"/>
              </a:rPr>
              <a:t>Who</a:t>
            </a:r>
            <a:r>
              <a:rPr lang="en-US" altLang="en-US" sz="1050" b="1" dirty="0">
                <a:solidFill>
                  <a:prstClr val="black"/>
                </a:solidFill>
                <a:latin typeface="Calibri" panose="020F0502020204030204" pitchFamily="34" charset="0"/>
                <a:ea typeface="Calibri" panose="020F0502020204030204" pitchFamily="34" charset="0"/>
                <a:cs typeface="Times New Roman" panose="02020603050405020304" pitchFamily="18" charset="0"/>
              </a:rPr>
              <a:t> </a:t>
            </a:r>
            <a:r>
              <a:rPr lang="en-US" altLang="en-US" sz="1050" dirty="0">
                <a:solidFill>
                  <a:prstClr val="black"/>
                </a:solidFill>
                <a:latin typeface="Calibri" panose="020F0502020204030204" pitchFamily="34" charset="0"/>
                <a:ea typeface="Calibri" panose="020F0502020204030204" pitchFamily="34" charset="0"/>
                <a:cs typeface="Times New Roman" panose="02020603050405020304" pitchFamily="18" charset="0"/>
              </a:rPr>
              <a:t>can provide feedback? Everyone! We are looking for feedback from all who are interested in providing. Please feel free to forward this on to those who may be interested. </a:t>
            </a:r>
          </a:p>
          <a:p>
            <a:pPr defTabSz="685800" eaLnBrk="0" fontAlgn="base" hangingPunct="0">
              <a:spcBef>
                <a:spcPct val="0"/>
              </a:spcBef>
              <a:spcAft>
                <a:spcPct val="0"/>
              </a:spcAft>
              <a:buFontTx/>
              <a:buChar char="•"/>
            </a:pPr>
            <a:r>
              <a:rPr lang="en-US" altLang="en-US" sz="1050" b="1" u="sng" dirty="0">
                <a:solidFill>
                  <a:prstClr val="black"/>
                </a:solidFill>
                <a:latin typeface="Calibri" panose="020F0502020204030204" pitchFamily="34" charset="0"/>
                <a:ea typeface="Calibri" panose="020F0502020204030204" pitchFamily="34" charset="0"/>
                <a:cs typeface="Times New Roman" panose="02020603050405020304" pitchFamily="18" charset="0"/>
              </a:rPr>
              <a:t>What </a:t>
            </a:r>
            <a:r>
              <a:rPr lang="en-US" altLang="en-US" sz="1050" dirty="0">
                <a:solidFill>
                  <a:prstClr val="black"/>
                </a:solidFill>
                <a:latin typeface="Calibri" panose="020F0502020204030204" pitchFamily="34" charset="0"/>
                <a:ea typeface="Calibri" panose="020F0502020204030204" pitchFamily="34" charset="0"/>
                <a:cs typeface="Times New Roman" panose="02020603050405020304" pitchFamily="18" charset="0"/>
              </a:rPr>
              <a:t>type of feedback is requested? All feedback is valuable and wordsmiths are welcome. Below is a list of things we are looking for specifically</a:t>
            </a:r>
            <a:endParaRPr lang="en-US" altLang="en-US" sz="750" dirty="0">
              <a:solidFill>
                <a:prstClr val="black"/>
              </a:solidFill>
              <a:latin typeface="Calibri" panose="020F0502020204030204"/>
            </a:endParaRPr>
          </a:p>
          <a:p>
            <a:pPr marL="342900" lvl="1" defTabSz="685800" eaLnBrk="0" fontAlgn="base" hangingPunct="0">
              <a:spcBef>
                <a:spcPct val="0"/>
              </a:spcBef>
              <a:spcAft>
                <a:spcPct val="0"/>
              </a:spcAft>
              <a:buFont typeface="Symbol" panose="05050102010706020507" pitchFamily="18" charset="2"/>
              <a:buChar char=""/>
            </a:pPr>
            <a:r>
              <a:rPr lang="en-US" altLang="en-US" sz="1050" dirty="0">
                <a:solidFill>
                  <a:prstClr val="black"/>
                </a:solidFill>
                <a:latin typeface="Calibri" panose="020F0502020204030204" pitchFamily="34" charset="0"/>
                <a:ea typeface="Calibri" panose="020F0502020204030204" pitchFamily="34" charset="0"/>
                <a:cs typeface="Times New Roman" panose="02020603050405020304" pitchFamily="18" charset="0"/>
              </a:rPr>
              <a:t>Accuracy: Do these goals and objectives accurately reflect what we are working on? Are these goals and objectives going to reduce cancer burden?</a:t>
            </a:r>
          </a:p>
          <a:p>
            <a:pPr marL="342900" lvl="1" defTabSz="685800" eaLnBrk="0" fontAlgn="base" hangingPunct="0">
              <a:spcBef>
                <a:spcPct val="0"/>
              </a:spcBef>
              <a:spcAft>
                <a:spcPct val="0"/>
              </a:spcAft>
              <a:buFont typeface="Symbol" panose="05050102010706020507" pitchFamily="18" charset="2"/>
              <a:buChar char=""/>
            </a:pPr>
            <a:r>
              <a:rPr lang="en-US" altLang="en-US" sz="1050" dirty="0">
                <a:solidFill>
                  <a:prstClr val="black"/>
                </a:solidFill>
                <a:latin typeface="Calibri" panose="020F0502020204030204" pitchFamily="34" charset="0"/>
                <a:ea typeface="Calibri" panose="020F0502020204030204" pitchFamily="34" charset="0"/>
                <a:cs typeface="Times New Roman" panose="02020603050405020304" pitchFamily="18" charset="0"/>
              </a:rPr>
              <a:t>Data: Are current sources of data appropriate? Are sources able to be identified? Are targets too bold or too safe?</a:t>
            </a:r>
          </a:p>
          <a:p>
            <a:pPr marL="342900" lvl="1" defTabSz="685800" eaLnBrk="0" fontAlgn="base" hangingPunct="0">
              <a:spcBef>
                <a:spcPct val="0"/>
              </a:spcBef>
              <a:spcAft>
                <a:spcPct val="0"/>
              </a:spcAft>
              <a:buFont typeface="Symbol" panose="05050102010706020507" pitchFamily="18" charset="2"/>
              <a:buChar char=""/>
            </a:pPr>
            <a:r>
              <a:rPr lang="en-US" altLang="en-US" sz="1050" dirty="0">
                <a:solidFill>
                  <a:prstClr val="black"/>
                </a:solidFill>
                <a:latin typeface="Calibri" panose="020F0502020204030204" pitchFamily="34" charset="0"/>
                <a:ea typeface="Calibri" panose="020F0502020204030204" pitchFamily="34" charset="0"/>
                <a:cs typeface="Times New Roman" panose="02020603050405020304" pitchFamily="18" charset="0"/>
              </a:rPr>
              <a:t>What’s Missing? Goals, Objectives, Strategies, General Topic Areas</a:t>
            </a:r>
            <a:endParaRPr lang="en-US" altLang="en-US" sz="750" dirty="0">
              <a:solidFill>
                <a:prstClr val="black"/>
              </a:solidFill>
              <a:latin typeface="Calibri" panose="020F0502020204030204"/>
            </a:endParaRPr>
          </a:p>
          <a:p>
            <a:pPr defTabSz="685800" eaLnBrk="0" fontAlgn="base" hangingPunct="0">
              <a:spcBef>
                <a:spcPct val="0"/>
              </a:spcBef>
              <a:spcAft>
                <a:spcPct val="0"/>
              </a:spcAft>
              <a:buFontTx/>
              <a:buChar char="•"/>
            </a:pPr>
            <a:r>
              <a:rPr lang="en-US" altLang="en-US" sz="1050" b="1" u="sng" dirty="0">
                <a:solidFill>
                  <a:prstClr val="black"/>
                </a:solidFill>
                <a:latin typeface="Calibri" panose="020F0502020204030204" pitchFamily="34" charset="0"/>
                <a:ea typeface="Calibri" panose="020F0502020204030204" pitchFamily="34" charset="0"/>
                <a:cs typeface="Times New Roman" panose="02020603050405020304" pitchFamily="18" charset="0"/>
              </a:rPr>
              <a:t>When</a:t>
            </a:r>
            <a:r>
              <a:rPr lang="en-US" altLang="en-US" sz="1050" b="1" dirty="0">
                <a:solidFill>
                  <a:prstClr val="black"/>
                </a:solidFill>
                <a:latin typeface="Calibri" panose="020F0502020204030204" pitchFamily="34" charset="0"/>
                <a:ea typeface="Calibri" panose="020F0502020204030204" pitchFamily="34" charset="0"/>
                <a:cs typeface="Times New Roman" panose="02020603050405020304" pitchFamily="18" charset="0"/>
              </a:rPr>
              <a:t> </a:t>
            </a:r>
            <a:r>
              <a:rPr lang="en-US" altLang="en-US" sz="1050" dirty="0">
                <a:solidFill>
                  <a:prstClr val="black"/>
                </a:solidFill>
                <a:latin typeface="Calibri" panose="020F0502020204030204" pitchFamily="34" charset="0"/>
                <a:ea typeface="Calibri" panose="020F0502020204030204" pitchFamily="34" charset="0"/>
                <a:cs typeface="Times New Roman" panose="02020603050405020304" pitchFamily="18" charset="0"/>
              </a:rPr>
              <a:t>do I need to submit feedback?</a:t>
            </a:r>
            <a:r>
              <a:rPr lang="en-US" altLang="en-US" sz="1050" b="1" u="sng" dirty="0">
                <a:solidFill>
                  <a:prstClr val="black"/>
                </a:solidFill>
                <a:latin typeface="Calibri" panose="020F0502020204030204" pitchFamily="34" charset="0"/>
                <a:ea typeface="Calibri" panose="020F0502020204030204" pitchFamily="34" charset="0"/>
                <a:cs typeface="Times New Roman" panose="02020603050405020304" pitchFamily="18" charset="0"/>
              </a:rPr>
              <a:t> </a:t>
            </a:r>
            <a:r>
              <a:rPr lang="en-US" altLang="en-US" sz="1050" dirty="0">
                <a:solidFill>
                  <a:prstClr val="black"/>
                </a:solidFill>
                <a:latin typeface="Calibri" panose="020F0502020204030204" pitchFamily="34" charset="0"/>
                <a:ea typeface="Calibri" panose="020F0502020204030204" pitchFamily="34" charset="0"/>
                <a:cs typeface="Times New Roman" panose="02020603050405020304" pitchFamily="18" charset="0"/>
              </a:rPr>
              <a:t>Feedback will be collected in stages. Please see the due dates below for when to provide feedback by section. </a:t>
            </a:r>
            <a:endParaRPr lang="en-US" altLang="en-US" sz="750" dirty="0">
              <a:solidFill>
                <a:prstClr val="black"/>
              </a:solidFill>
              <a:latin typeface="Calibri" panose="020F0502020204030204"/>
            </a:endParaRPr>
          </a:p>
          <a:p>
            <a:pPr defTabSz="685800" eaLnBrk="0" fontAlgn="base" hangingPunct="0">
              <a:spcBef>
                <a:spcPct val="0"/>
              </a:spcBef>
              <a:spcAft>
                <a:spcPct val="0"/>
              </a:spcAft>
              <a:buFontTx/>
              <a:buChar char="•"/>
            </a:pPr>
            <a:r>
              <a:rPr lang="en-US" altLang="en-US" sz="1050" b="1" u="sng" dirty="0">
                <a:solidFill>
                  <a:prstClr val="black"/>
                </a:solidFill>
                <a:latin typeface="Calibri" panose="020F0502020204030204" pitchFamily="34" charset="0"/>
                <a:ea typeface="Calibri" panose="020F0502020204030204" pitchFamily="34" charset="0"/>
                <a:cs typeface="Times New Roman" panose="02020603050405020304" pitchFamily="18" charset="0"/>
              </a:rPr>
              <a:t>How</a:t>
            </a:r>
            <a:r>
              <a:rPr lang="en-US" altLang="en-US" sz="1050" dirty="0">
                <a:solidFill>
                  <a:prstClr val="black"/>
                </a:solidFill>
                <a:latin typeface="Calibri" panose="020F0502020204030204" pitchFamily="34" charset="0"/>
                <a:ea typeface="Calibri" panose="020F0502020204030204" pitchFamily="34" charset="0"/>
                <a:cs typeface="Times New Roman" panose="02020603050405020304" pitchFamily="18" charset="0"/>
              </a:rPr>
              <a:t> to provide feedback?</a:t>
            </a:r>
            <a:endParaRPr lang="en-US" altLang="en-US" sz="750" dirty="0">
              <a:solidFill>
                <a:prstClr val="black"/>
              </a:solidFill>
              <a:latin typeface="Calibri" panose="020F0502020204030204"/>
            </a:endParaRPr>
          </a:p>
          <a:p>
            <a:pPr marL="342900" lvl="1" defTabSz="685800" eaLnBrk="0" fontAlgn="base" hangingPunct="0">
              <a:spcBef>
                <a:spcPct val="0"/>
              </a:spcBef>
              <a:spcAft>
                <a:spcPct val="0"/>
              </a:spcAft>
              <a:buFont typeface="Symbol" panose="05050102010706020507" pitchFamily="18" charset="2"/>
              <a:buChar char=""/>
            </a:pPr>
            <a:r>
              <a:rPr lang="en-US" altLang="en-US" sz="1050" dirty="0">
                <a:solidFill>
                  <a:prstClr val="black"/>
                </a:solidFill>
                <a:latin typeface="Calibri" panose="020F0502020204030204" pitchFamily="34" charset="0"/>
                <a:ea typeface="Calibri" panose="020F0502020204030204" pitchFamily="34" charset="0"/>
                <a:cs typeface="Times New Roman" panose="02020603050405020304" pitchFamily="18" charset="0"/>
              </a:rPr>
              <a:t>Use the Draft Cancer Plan Word Document to provide track changes and/or comments. </a:t>
            </a:r>
          </a:p>
          <a:p>
            <a:pPr marL="342900" lvl="1" defTabSz="685800" eaLnBrk="0" fontAlgn="base" hangingPunct="0">
              <a:spcBef>
                <a:spcPct val="0"/>
              </a:spcBef>
              <a:spcAft>
                <a:spcPct val="0"/>
              </a:spcAft>
              <a:buFont typeface="Symbol" panose="05050102010706020507" pitchFamily="18" charset="2"/>
              <a:buChar char=""/>
            </a:pPr>
            <a:r>
              <a:rPr lang="en-US" altLang="en-US" sz="1050" dirty="0">
                <a:solidFill>
                  <a:prstClr val="black"/>
                </a:solidFill>
                <a:latin typeface="Calibri" panose="020F0502020204030204" pitchFamily="34" charset="0"/>
                <a:ea typeface="Calibri" panose="020F0502020204030204" pitchFamily="34" charset="0"/>
                <a:cs typeface="Times New Roman" panose="02020603050405020304" pitchFamily="18" charset="0"/>
              </a:rPr>
              <a:t>Feedback can be sent directly back to me (</a:t>
            </a:r>
            <a:r>
              <a:rPr lang="en-US" altLang="en-US" sz="1050" dirty="0">
                <a:solidFill>
                  <a:prstClr val="black"/>
                </a:solidFill>
                <a:latin typeface="Calibri" panose="020F0502020204030204" pitchFamily="34" charset="0"/>
                <a:ea typeface="Calibri" panose="020F0502020204030204" pitchFamily="34" charset="0"/>
                <a:cs typeface="Times New Roman" panose="02020603050405020304" pitchFamily="18" charset="0"/>
                <a:hlinkClick r:id="rId3"/>
              </a:rPr>
              <a:t>Katie.Treend@doh.wa.gov</a:t>
            </a:r>
            <a:r>
              <a:rPr lang="en-US" altLang="en-US" sz="1050" dirty="0">
                <a:solidFill>
                  <a:prstClr val="black"/>
                </a:solidFill>
                <a:latin typeface="Calibri" panose="020F0502020204030204" pitchFamily="34" charset="0"/>
                <a:ea typeface="Calibri" panose="020F0502020204030204" pitchFamily="34" charset="0"/>
                <a:cs typeface="Times New Roman" panose="02020603050405020304" pitchFamily="18" charset="0"/>
              </a:rPr>
              <a:t>).</a:t>
            </a:r>
            <a:endParaRPr lang="en-US" altLang="en-US" sz="750" dirty="0">
              <a:solidFill>
                <a:prstClr val="black"/>
              </a:solidFill>
              <a:latin typeface="Calibri" panose="020F0502020204030204"/>
            </a:endParaRPr>
          </a:p>
          <a:p>
            <a:pPr defTabSz="685800" eaLnBrk="0" fontAlgn="base" hangingPunct="0">
              <a:spcBef>
                <a:spcPct val="0"/>
              </a:spcBef>
              <a:spcAft>
                <a:spcPct val="0"/>
              </a:spcAft>
            </a:pPr>
            <a:endParaRPr lang="en-US" altLang="en-US" sz="1350" dirty="0">
              <a:solidFill>
                <a:prstClr val="black"/>
              </a:solidFill>
              <a:latin typeface="Arial" panose="020B0604020202020204" pitchFamily="34" charset="0"/>
            </a:endParaRPr>
          </a:p>
        </p:txBody>
      </p:sp>
    </p:spTree>
    <p:extLst>
      <p:ext uri="{BB962C8B-B14F-4D97-AF65-F5344CB8AC3E}">
        <p14:creationId xmlns:p14="http://schemas.microsoft.com/office/powerpoint/2010/main" val="286426355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3">
            <a:extLst>
              <a:ext uri="{28A0092B-C50C-407E-A947-70E740481C1C}">
                <a14:useLocalDpi xmlns:a14="http://schemas.microsoft.com/office/drawing/2010/main" val="0"/>
              </a:ext>
            </a:extLst>
          </a:blip>
          <a:srcRect l="-3898" t="6" r="-2353" b="-6"/>
          <a:stretch/>
        </p:blipFill>
        <p:spPr>
          <a:xfrm flipV="1">
            <a:off x="-248533" y="1013137"/>
            <a:ext cx="9508326" cy="86089"/>
          </a:xfrm>
          <a:prstGeom prst="rect">
            <a:avLst/>
          </a:prstGeom>
        </p:spPr>
      </p:pic>
      <p:sp>
        <p:nvSpPr>
          <p:cNvPr id="3" name="Title 1"/>
          <p:cNvSpPr txBox="1">
            <a:spLocks/>
          </p:cNvSpPr>
          <p:nvPr/>
        </p:nvSpPr>
        <p:spPr>
          <a:xfrm>
            <a:off x="93538" y="155886"/>
            <a:ext cx="8956923" cy="857251"/>
          </a:xfrm>
          <a:prstGeom prst="rect">
            <a:avLst/>
          </a:prstGeom>
        </p:spPr>
        <p:txBody>
          <a:bodyPr vert="horz" lIns="68580" tIns="34291" rIns="68580" bIns="34291"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3300" dirty="0">
                <a:solidFill>
                  <a:schemeClr val="accent5">
                    <a:lumMod val="50000"/>
                  </a:schemeClr>
                </a:solidFill>
                <a:latin typeface="Calibri"/>
                <a:cs typeface="Calibri"/>
              </a:rPr>
              <a:t>Agenda</a:t>
            </a:r>
          </a:p>
        </p:txBody>
      </p:sp>
      <p:sp>
        <p:nvSpPr>
          <p:cNvPr id="7" name="TextBox 6"/>
          <p:cNvSpPr txBox="1"/>
          <p:nvPr/>
        </p:nvSpPr>
        <p:spPr>
          <a:xfrm>
            <a:off x="751694" y="1870388"/>
            <a:ext cx="8050183" cy="2092881"/>
          </a:xfrm>
          <a:prstGeom prst="rect">
            <a:avLst/>
          </a:prstGeom>
          <a:noFill/>
        </p:spPr>
        <p:txBody>
          <a:bodyPr wrap="square" rtlCol="0">
            <a:spAutoFit/>
          </a:bodyPr>
          <a:lstStyle/>
          <a:p>
            <a:pPr marL="457200" indent="-457200">
              <a:spcAft>
                <a:spcPts val="600"/>
              </a:spcAft>
              <a:buAutoNum type="arabicParenR"/>
            </a:pPr>
            <a:r>
              <a:rPr lang="en-US" sz="2200" dirty="0">
                <a:solidFill>
                  <a:schemeClr val="accent5">
                    <a:lumMod val="50000"/>
                  </a:schemeClr>
                </a:solidFill>
              </a:rPr>
              <a:t>Introductions</a:t>
            </a:r>
          </a:p>
          <a:p>
            <a:pPr marL="457200" indent="-457200">
              <a:spcAft>
                <a:spcPts val="600"/>
              </a:spcAft>
              <a:buAutoNum type="arabicParenR"/>
            </a:pPr>
            <a:r>
              <a:rPr lang="en-US" sz="2200" dirty="0">
                <a:solidFill>
                  <a:schemeClr val="accent5">
                    <a:lumMod val="50000"/>
                  </a:schemeClr>
                </a:solidFill>
              </a:rPr>
              <a:t>CRC Task Force Old mission, State Cancer Plan</a:t>
            </a:r>
          </a:p>
          <a:p>
            <a:pPr marL="457200" indent="-457200">
              <a:spcAft>
                <a:spcPts val="600"/>
              </a:spcAft>
              <a:buAutoNum type="arabicParenR"/>
            </a:pPr>
            <a:r>
              <a:rPr lang="en-US" sz="2200" dirty="0">
                <a:solidFill>
                  <a:schemeClr val="accent5">
                    <a:lumMod val="50000"/>
                  </a:schemeClr>
                </a:solidFill>
              </a:rPr>
              <a:t>Presentation  </a:t>
            </a:r>
          </a:p>
          <a:p>
            <a:pPr marL="457200" indent="-457200">
              <a:spcAft>
                <a:spcPts val="600"/>
              </a:spcAft>
              <a:buAutoNum type="arabicParenR"/>
            </a:pPr>
            <a:r>
              <a:rPr lang="en-US" sz="2200" dirty="0">
                <a:solidFill>
                  <a:schemeClr val="accent5">
                    <a:lumMod val="50000"/>
                  </a:schemeClr>
                </a:solidFill>
              </a:rPr>
              <a:t>New Mission Statement: Brainstorm &amp; Discussion</a:t>
            </a:r>
          </a:p>
          <a:p>
            <a:pPr marL="457200" indent="-457200">
              <a:spcAft>
                <a:spcPts val="600"/>
              </a:spcAft>
              <a:buAutoNum type="arabicParenR"/>
            </a:pPr>
            <a:r>
              <a:rPr lang="en-US" sz="2200" dirty="0">
                <a:solidFill>
                  <a:schemeClr val="accent5">
                    <a:lumMod val="50000"/>
                  </a:schemeClr>
                </a:solidFill>
              </a:rPr>
              <a:t>Looking Forward </a:t>
            </a:r>
          </a:p>
        </p:txBody>
      </p:sp>
    </p:spTree>
    <p:extLst>
      <p:ext uri="{BB962C8B-B14F-4D97-AF65-F5344CB8AC3E}">
        <p14:creationId xmlns:p14="http://schemas.microsoft.com/office/powerpoint/2010/main" val="25799800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9BF5CDBD-A838-106F-A2BB-86DEBAE9EB44}"/>
              </a:ext>
            </a:extLst>
          </p:cNvPr>
          <p:cNvSpPr>
            <a:spLocks noGrp="1"/>
          </p:cNvSpPr>
          <p:nvPr>
            <p:ph type="body" sz="quarter" idx="22"/>
          </p:nvPr>
        </p:nvSpPr>
        <p:spPr>
          <a:xfrm>
            <a:off x="851592" y="823187"/>
            <a:ext cx="7553207" cy="3497125"/>
          </a:xfrm>
        </p:spPr>
        <p:txBody>
          <a:bodyPr/>
          <a:lstStyle/>
          <a:p>
            <a:endParaRPr kumimoji="0" lang="en-US" sz="2000" b="0" i="0" u="none" strike="noStrike" kern="1200" cap="none" spc="0" normalizeH="0" baseline="0" noProof="0" dirty="0">
              <a:ln>
                <a:noFill/>
              </a:ln>
              <a:solidFill>
                <a:prstClr val="black"/>
              </a:solidFill>
              <a:effectLst/>
              <a:uLnTx/>
              <a:uFillTx/>
              <a:latin typeface="Calibri Light" panose="020F0302020204030204"/>
              <a:ea typeface="+mj-ea"/>
              <a:cs typeface="+mj-cs"/>
            </a:endParaRPr>
          </a:p>
          <a:p>
            <a:endParaRPr lang="en-US" sz="2000" dirty="0">
              <a:solidFill>
                <a:prstClr val="black"/>
              </a:solidFill>
              <a:latin typeface="Calibri Light" panose="020F0302020204030204"/>
              <a:ea typeface="+mj-ea"/>
              <a:cs typeface="+mj-cs"/>
            </a:endParaRPr>
          </a:p>
          <a:p>
            <a:pPr algn="ctr"/>
            <a:r>
              <a:rPr lang="en-US" sz="2000" dirty="0">
                <a:effectLst/>
                <a:latin typeface="+mj-lt"/>
                <a:ea typeface="Calibri" panose="020F0502020204030204" pitchFamily="34" charset="0"/>
                <a:cs typeface="Times New Roman" panose="02020603050405020304" pitchFamily="18" charset="0"/>
              </a:rPr>
              <a:t>Health System Capacity Building Initiative- in partnership with Virginia- Mason Franciscan Health and ACS focused on CRC screening</a:t>
            </a:r>
          </a:p>
          <a:p>
            <a:pPr algn="ctr"/>
            <a:endParaRPr lang="en-US" sz="2000" b="1" dirty="0">
              <a:latin typeface="+mj-lt"/>
              <a:ea typeface="Calibri" panose="020F0502020204030204" pitchFamily="34" charset="0"/>
              <a:cs typeface="Times New Roman" panose="02020603050405020304" pitchFamily="18" charset="0"/>
            </a:endParaRPr>
          </a:p>
          <a:p>
            <a:pPr algn="ctr"/>
            <a:r>
              <a:rPr lang="en-US" sz="2000" dirty="0">
                <a:latin typeface="+mj-lt"/>
              </a:rPr>
              <a:t>Elizabeth </a:t>
            </a:r>
            <a:r>
              <a:rPr lang="en-US" sz="2000" dirty="0" err="1">
                <a:latin typeface="+mj-lt"/>
              </a:rPr>
              <a:t>Dahle</a:t>
            </a:r>
            <a:r>
              <a:rPr lang="en-US" sz="2000" dirty="0">
                <a:latin typeface="+mj-lt"/>
              </a:rPr>
              <a:t>,  VM(FH)</a:t>
            </a:r>
          </a:p>
          <a:p>
            <a:pPr algn="ctr"/>
            <a:r>
              <a:rPr lang="en-US" sz="2000" dirty="0">
                <a:latin typeface="+mj-lt"/>
              </a:rPr>
              <a:t>Cindee DeWitt, ACS</a:t>
            </a:r>
          </a:p>
        </p:txBody>
      </p:sp>
      <p:sp>
        <p:nvSpPr>
          <p:cNvPr id="3" name="Title 2">
            <a:extLst>
              <a:ext uri="{FF2B5EF4-FFF2-40B4-BE49-F238E27FC236}">
                <a16:creationId xmlns:a16="http://schemas.microsoft.com/office/drawing/2014/main" id="{9370F52B-AA85-12DD-C95E-6785AB3CA01B}"/>
              </a:ext>
            </a:extLst>
          </p:cNvPr>
          <p:cNvSpPr>
            <a:spLocks noGrp="1"/>
          </p:cNvSpPr>
          <p:nvPr>
            <p:ph type="title"/>
          </p:nvPr>
        </p:nvSpPr>
        <p:spPr/>
        <p:txBody>
          <a:bodyPr>
            <a:normAutofit fontScale="90000"/>
          </a:bodyPr>
          <a:lstStyle/>
          <a:p>
            <a:r>
              <a:rPr lang="en-US" dirty="0"/>
              <a:t>Presentation</a:t>
            </a:r>
          </a:p>
        </p:txBody>
      </p:sp>
    </p:spTree>
    <p:extLst>
      <p:ext uri="{BB962C8B-B14F-4D97-AF65-F5344CB8AC3E}">
        <p14:creationId xmlns:p14="http://schemas.microsoft.com/office/powerpoint/2010/main" val="222663784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itle 1">
            <a:extLst>
              <a:ext uri="{FF2B5EF4-FFF2-40B4-BE49-F238E27FC236}">
                <a16:creationId xmlns:a16="http://schemas.microsoft.com/office/drawing/2014/main" id="{B49034DD-070D-0042-AA1B-5C7DF6C345E2}"/>
              </a:ext>
            </a:extLst>
          </p:cNvPr>
          <p:cNvSpPr>
            <a:spLocks noGrp="1"/>
          </p:cNvSpPr>
          <p:nvPr>
            <p:ph type="title"/>
          </p:nvPr>
        </p:nvSpPr>
        <p:spPr>
          <a:xfrm>
            <a:off x="322326" y="2262249"/>
            <a:ext cx="5442966" cy="1897084"/>
          </a:xfrm>
        </p:spPr>
        <p:txBody>
          <a:bodyPr lIns="0" tIns="0" rIns="0" bIns="0" anchor="t" anchorCtr="0">
            <a:noAutofit/>
          </a:bodyPr>
          <a:lstStyle/>
          <a:p>
            <a:pPr>
              <a:lnSpc>
                <a:spcPct val="100000"/>
              </a:lnSpc>
            </a:pPr>
            <a:r>
              <a:rPr lang="en-US" sz="2400" dirty="0">
                <a:solidFill>
                  <a:srgbClr val="2746F8"/>
                </a:solidFill>
              </a:rPr>
              <a:t>Final  Report for  </a:t>
            </a:r>
            <a:br>
              <a:rPr lang="en-US" sz="2400" dirty="0">
                <a:solidFill>
                  <a:srgbClr val="2746F8"/>
                </a:solidFill>
              </a:rPr>
            </a:br>
            <a:r>
              <a:rPr lang="en-US" sz="2400" dirty="0">
                <a:solidFill>
                  <a:srgbClr val="2746F8"/>
                </a:solidFill>
              </a:rPr>
              <a:t>the </a:t>
            </a:r>
            <a:r>
              <a:rPr lang="en-US" sz="1800" dirty="0">
                <a:solidFill>
                  <a:srgbClr val="2746F8"/>
                </a:solidFill>
              </a:rPr>
              <a:t>2022P</a:t>
            </a:r>
            <a:r>
              <a:rPr lang="en-US" sz="1800" dirty="0"/>
              <a:t>Presented by:</a:t>
            </a:r>
            <a:br>
              <a:rPr lang="en-US" sz="2400" dirty="0"/>
            </a:br>
            <a:br>
              <a:rPr lang="en-US" sz="2400" dirty="0"/>
            </a:br>
            <a:r>
              <a:rPr lang="en-US" sz="1200" dirty="0"/>
              <a:t>Elizabeth Dahle, RN Educator Virginia Mason Franciscan Health</a:t>
            </a:r>
            <a:br>
              <a:rPr lang="en-US" sz="1200" dirty="0"/>
            </a:br>
            <a:br>
              <a:rPr lang="en-US" sz="1200" dirty="0"/>
            </a:br>
            <a:r>
              <a:rPr lang="en-US" sz="1200" dirty="0"/>
              <a:t>Cindee DeWitt,  Associate Director, Cancer Center Partnerships ACS</a:t>
            </a:r>
            <a:r>
              <a:rPr lang="en-US" sz="1200" dirty="0">
                <a:solidFill>
                  <a:srgbClr val="2746F8"/>
                </a:solidFill>
              </a:rPr>
              <a:t> </a:t>
            </a:r>
            <a:r>
              <a:rPr lang="en-US" sz="2400" dirty="0">
                <a:solidFill>
                  <a:srgbClr val="2746F8"/>
                </a:solidFill>
              </a:rPr>
              <a:t>pilot</a:t>
            </a:r>
          </a:p>
        </p:txBody>
      </p:sp>
      <p:sp>
        <p:nvSpPr>
          <p:cNvPr id="5" name="Text Placeholder 4">
            <a:extLst>
              <a:ext uri="{FF2B5EF4-FFF2-40B4-BE49-F238E27FC236}">
                <a16:creationId xmlns:a16="http://schemas.microsoft.com/office/drawing/2014/main" id="{A95BCC9B-A6BA-373F-2145-DD37202EC06A}"/>
              </a:ext>
            </a:extLst>
          </p:cNvPr>
          <p:cNvSpPr>
            <a:spLocks noGrp="1"/>
          </p:cNvSpPr>
          <p:nvPr>
            <p:ph type="body" sz="quarter" idx="14"/>
          </p:nvPr>
        </p:nvSpPr>
        <p:spPr/>
        <p:txBody>
          <a:bodyPr lIns="68580" tIns="34290" rIns="68580" bIns="34290" anchor="ctr" anchorCtr="0"/>
          <a:lstStyle/>
          <a:p>
            <a:r>
              <a:rPr lang="en-US" dirty="0">
                <a:latin typeface="Poppins"/>
                <a:cs typeface="Poppins"/>
              </a:rPr>
              <a:t>June 23, 2023</a:t>
            </a:r>
          </a:p>
        </p:txBody>
      </p:sp>
      <p:sp>
        <p:nvSpPr>
          <p:cNvPr id="6" name="AutoShape 2">
            <a:extLst>
              <a:ext uri="{FF2B5EF4-FFF2-40B4-BE49-F238E27FC236}">
                <a16:creationId xmlns:a16="http://schemas.microsoft.com/office/drawing/2014/main" id="{A6857E67-25D5-9181-ADA1-D86B1D6CAD76}"/>
              </a:ext>
            </a:extLst>
          </p:cNvPr>
          <p:cNvSpPr>
            <a:spLocks noChangeAspect="1" noChangeArrowheads="1"/>
          </p:cNvSpPr>
          <p:nvPr/>
        </p:nvSpPr>
        <p:spPr bwMode="auto">
          <a:xfrm>
            <a:off x="4457700" y="2457450"/>
            <a:ext cx="228600" cy="2286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pPr defTabSz="685800"/>
            <a:endParaRPr lang="en-US" sz="1350">
              <a:solidFill>
                <a:prstClr val="black"/>
              </a:solidFill>
              <a:latin typeface="Calibri" panose="020F0502020204030204"/>
            </a:endParaRPr>
          </a:p>
        </p:txBody>
      </p:sp>
      <p:sp>
        <p:nvSpPr>
          <p:cNvPr id="3" name="Title 1">
            <a:extLst>
              <a:ext uri="{FF2B5EF4-FFF2-40B4-BE49-F238E27FC236}">
                <a16:creationId xmlns:a16="http://schemas.microsoft.com/office/drawing/2014/main" id="{4E2507A8-5ABB-AB79-E5CD-54CDEC7B6B83}"/>
              </a:ext>
            </a:extLst>
          </p:cNvPr>
          <p:cNvSpPr txBox="1">
            <a:spLocks/>
          </p:cNvSpPr>
          <p:nvPr/>
        </p:nvSpPr>
        <p:spPr>
          <a:xfrm>
            <a:off x="450935" y="380307"/>
            <a:ext cx="6245700" cy="1262009"/>
          </a:xfrm>
          <a:prstGeom prst="rect">
            <a:avLst/>
          </a:prstGeom>
        </p:spPr>
        <p:txBody>
          <a:bodyPr vert="horz" lIns="0" tIns="0" rIns="0" bIns="0" rtlCol="0" anchor="ctr">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defTabSz="685800">
              <a:lnSpc>
                <a:spcPct val="120000"/>
              </a:lnSpc>
            </a:pPr>
            <a:endParaRPr lang="en-US" sz="3600" b="1" dirty="0">
              <a:solidFill>
                <a:srgbClr val="FFFFFF"/>
              </a:solidFill>
              <a:latin typeface="Poppins"/>
              <a:cs typeface="Poppins"/>
            </a:endParaRPr>
          </a:p>
          <a:p>
            <a:pPr algn="l" defTabSz="685800">
              <a:lnSpc>
                <a:spcPct val="120000"/>
              </a:lnSpc>
            </a:pPr>
            <a:r>
              <a:rPr lang="en-US" sz="3600" b="1" dirty="0">
                <a:solidFill>
                  <a:srgbClr val="FFFFFF"/>
                </a:solidFill>
                <a:latin typeface="Poppins"/>
                <a:cs typeface="Poppins"/>
              </a:rPr>
              <a:t>Hospital Systems Capacity Building Initiative (HSCB)</a:t>
            </a:r>
          </a:p>
        </p:txBody>
      </p:sp>
    </p:spTree>
    <p:extLst>
      <p:ext uri="{BB962C8B-B14F-4D97-AF65-F5344CB8AC3E}">
        <p14:creationId xmlns:p14="http://schemas.microsoft.com/office/powerpoint/2010/main" val="392903829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76165FD8-0CB5-6129-7B3C-E62322DFC829}"/>
              </a:ext>
            </a:extLst>
          </p:cNvPr>
          <p:cNvSpPr txBox="1"/>
          <p:nvPr/>
        </p:nvSpPr>
        <p:spPr>
          <a:xfrm>
            <a:off x="869134" y="1160416"/>
            <a:ext cx="6946271" cy="3000821"/>
          </a:xfrm>
          <a:prstGeom prst="rect">
            <a:avLst/>
          </a:prstGeom>
          <a:noFill/>
        </p:spPr>
        <p:txBody>
          <a:bodyPr wrap="square">
            <a:spAutoFit/>
          </a:bodyPr>
          <a:lstStyle/>
          <a:p>
            <a:pPr algn="ctr" defTabSz="685800"/>
            <a:r>
              <a:rPr lang="en-US" sz="2100">
                <a:solidFill>
                  <a:srgbClr val="0035AA"/>
                </a:solidFill>
                <a:latin typeface="Poppins" panose="00000500000000000000" pitchFamily="2" charset="0"/>
                <a:ea typeface="Source Sans Pro"/>
                <a:cs typeface="Poppins" panose="00000500000000000000" pitchFamily="2" charset="0"/>
              </a:rPr>
              <a:t>This project is supported by the Centers for Disease Control and Prevention of the U.S. Department of Health and Human Services (HHS) as part of a financial assistance award totaling $500,000 with 100 percent funded by the CDC/HHS. The contents are those of the author(s) and do not necessarily represent the official views of, nor an endorsement, by CDC/HHS, or the U. S. Government. </a:t>
            </a:r>
            <a:endParaRPr lang="en-US" sz="2100">
              <a:solidFill>
                <a:srgbClr val="0035AA"/>
              </a:solidFill>
              <a:latin typeface="Poppins" panose="00000500000000000000" pitchFamily="2" charset="0"/>
              <a:cs typeface="Poppins" panose="00000500000000000000" pitchFamily="2" charset="0"/>
            </a:endParaRPr>
          </a:p>
        </p:txBody>
      </p:sp>
      <p:sp>
        <p:nvSpPr>
          <p:cNvPr id="5" name="TextBox 4">
            <a:extLst>
              <a:ext uri="{FF2B5EF4-FFF2-40B4-BE49-F238E27FC236}">
                <a16:creationId xmlns:a16="http://schemas.microsoft.com/office/drawing/2014/main" id="{FDE706B6-F5DB-FAD8-2C27-48BFA5321920}"/>
              </a:ext>
            </a:extLst>
          </p:cNvPr>
          <p:cNvSpPr txBox="1"/>
          <p:nvPr/>
        </p:nvSpPr>
        <p:spPr>
          <a:xfrm>
            <a:off x="2239335" y="386983"/>
            <a:ext cx="4384778" cy="496290"/>
          </a:xfrm>
          <a:prstGeom prst="rect">
            <a:avLst/>
          </a:prstGeom>
          <a:noFill/>
        </p:spPr>
        <p:txBody>
          <a:bodyPr wrap="square">
            <a:spAutoFit/>
          </a:bodyPr>
          <a:lstStyle/>
          <a:p>
            <a:pPr algn="ctr" defTabSz="685800"/>
            <a:r>
              <a:rPr lang="en-US" sz="2625" b="1">
                <a:solidFill>
                  <a:prstClr val="black"/>
                </a:solidFill>
                <a:latin typeface="Poppins Bold" panose="00000800000000000000" pitchFamily="2" charset="0"/>
                <a:ea typeface="Source Sans Pro"/>
                <a:cs typeface="Poppins Bold" panose="00000800000000000000" pitchFamily="2" charset="0"/>
              </a:rPr>
              <a:t>Acknowledgements</a:t>
            </a:r>
            <a:endParaRPr lang="en-US" sz="2625" b="1">
              <a:solidFill>
                <a:prstClr val="black"/>
              </a:solidFill>
              <a:latin typeface="Poppins Bold" panose="00000800000000000000" pitchFamily="2" charset="0"/>
              <a:cs typeface="Poppins Bold" panose="00000800000000000000" pitchFamily="2" charset="0"/>
            </a:endParaRPr>
          </a:p>
        </p:txBody>
      </p:sp>
    </p:spTree>
    <p:extLst>
      <p:ext uri="{BB962C8B-B14F-4D97-AF65-F5344CB8AC3E}">
        <p14:creationId xmlns:p14="http://schemas.microsoft.com/office/powerpoint/2010/main" val="65045493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Shape">
            <a:extLst>
              <a:ext uri="{FF2B5EF4-FFF2-40B4-BE49-F238E27FC236}">
                <a16:creationId xmlns:a16="http://schemas.microsoft.com/office/drawing/2014/main" id="{167D97ED-11DF-A74B-A239-A6E3D0F6635B}"/>
              </a:ext>
            </a:extLst>
          </p:cNvPr>
          <p:cNvSpPr/>
          <p:nvPr/>
        </p:nvSpPr>
        <p:spPr>
          <a:xfrm rot="10800000" flipH="1">
            <a:off x="1208118" y="2687619"/>
            <a:ext cx="3436886" cy="1994565"/>
          </a:xfrm>
          <a:custGeom>
            <a:avLst/>
            <a:gdLst/>
            <a:ahLst/>
            <a:cxnLst>
              <a:cxn ang="0">
                <a:pos x="wd2" y="hd2"/>
              </a:cxn>
              <a:cxn ang="5400000">
                <a:pos x="wd2" y="hd2"/>
              </a:cxn>
              <a:cxn ang="10800000">
                <a:pos x="wd2" y="hd2"/>
              </a:cxn>
              <a:cxn ang="16200000">
                <a:pos x="wd2" y="hd2"/>
              </a:cxn>
            </a:cxnLst>
            <a:rect l="0" t="0" r="r" b="b"/>
            <a:pathLst>
              <a:path w="21600" h="21600" extrusionOk="0">
                <a:moveTo>
                  <a:pt x="3113" y="0"/>
                </a:moveTo>
                <a:lnTo>
                  <a:pt x="21600" y="0"/>
                </a:lnTo>
                <a:lnTo>
                  <a:pt x="18487" y="21600"/>
                </a:lnTo>
                <a:lnTo>
                  <a:pt x="0" y="21600"/>
                </a:lnTo>
                <a:lnTo>
                  <a:pt x="3113" y="0"/>
                </a:lnTo>
                <a:close/>
              </a:path>
            </a:pathLst>
          </a:custGeom>
          <a:solidFill>
            <a:srgbClr val="4472C4">
              <a:alpha val="94902"/>
            </a:srgbClr>
          </a:solidFill>
          <a:ln w="12700" cap="flat">
            <a:noFill/>
            <a:miter lim="400000"/>
          </a:ln>
          <a:effectLst/>
        </p:spPr>
        <p:txBody>
          <a:bodyPr wrap="square" lIns="0" tIns="0" rIns="0" bIns="0" numCol="1" anchor="t">
            <a:noAutofit/>
          </a:bodyPr>
          <a:lstStyle/>
          <a:p>
            <a:pPr defTabSz="685800"/>
            <a:endParaRPr sz="1899">
              <a:solidFill>
                <a:prstClr val="black"/>
              </a:solidFill>
              <a:latin typeface="Lato Light" panose="020F0502020204030203" pitchFamily="34" charset="0"/>
            </a:endParaRPr>
          </a:p>
        </p:txBody>
      </p:sp>
      <p:sp>
        <p:nvSpPr>
          <p:cNvPr id="40" name="Circle">
            <a:extLst>
              <a:ext uri="{FF2B5EF4-FFF2-40B4-BE49-F238E27FC236}">
                <a16:creationId xmlns:a16="http://schemas.microsoft.com/office/drawing/2014/main" id="{F6FAEE34-D17C-3248-9AB9-16236FF28ED1}"/>
              </a:ext>
            </a:extLst>
          </p:cNvPr>
          <p:cNvSpPr/>
          <p:nvPr/>
        </p:nvSpPr>
        <p:spPr>
          <a:xfrm rot="10800000" flipH="1">
            <a:off x="1016194" y="3349458"/>
            <a:ext cx="755546" cy="755546"/>
          </a:xfrm>
          <a:prstGeom prst="ellipse">
            <a:avLst/>
          </a:prstGeom>
          <a:solidFill>
            <a:schemeClr val="bg2"/>
          </a:solidFill>
          <a:ln w="38100" cap="flat">
            <a:solidFill>
              <a:srgbClr val="507AC7"/>
            </a:solidFill>
            <a:prstDash val="solid"/>
            <a:miter lim="400000"/>
          </a:ln>
          <a:effectLst/>
        </p:spPr>
        <p:txBody>
          <a:bodyPr wrap="square" lIns="0" tIns="0" rIns="0" bIns="0" numCol="1" anchor="t">
            <a:noAutofit/>
          </a:bodyPr>
          <a:lstStyle/>
          <a:p>
            <a:pPr defTabSz="685800"/>
            <a:endParaRPr sz="1899">
              <a:solidFill>
                <a:prstClr val="black"/>
              </a:solidFill>
              <a:latin typeface="Lato Light" panose="020F0502020204030203" pitchFamily="34" charset="0"/>
            </a:endParaRPr>
          </a:p>
        </p:txBody>
      </p:sp>
      <p:sp>
        <p:nvSpPr>
          <p:cNvPr id="28" name="Shape">
            <a:extLst>
              <a:ext uri="{FF2B5EF4-FFF2-40B4-BE49-F238E27FC236}">
                <a16:creationId xmlns:a16="http://schemas.microsoft.com/office/drawing/2014/main" id="{48520945-2B96-694E-9B76-F7FC97667330}"/>
              </a:ext>
            </a:extLst>
          </p:cNvPr>
          <p:cNvSpPr/>
          <p:nvPr/>
        </p:nvSpPr>
        <p:spPr>
          <a:xfrm>
            <a:off x="1212316" y="1136681"/>
            <a:ext cx="3436885" cy="1546892"/>
          </a:xfrm>
          <a:custGeom>
            <a:avLst/>
            <a:gdLst/>
            <a:ahLst/>
            <a:cxnLst>
              <a:cxn ang="0">
                <a:pos x="wd2" y="hd2"/>
              </a:cxn>
              <a:cxn ang="5400000">
                <a:pos x="wd2" y="hd2"/>
              </a:cxn>
              <a:cxn ang="10800000">
                <a:pos x="wd2" y="hd2"/>
              </a:cxn>
              <a:cxn ang="16200000">
                <a:pos x="wd2" y="hd2"/>
              </a:cxn>
            </a:cxnLst>
            <a:rect l="0" t="0" r="r" b="b"/>
            <a:pathLst>
              <a:path w="21600" h="21600" extrusionOk="0">
                <a:moveTo>
                  <a:pt x="3113" y="0"/>
                </a:moveTo>
                <a:lnTo>
                  <a:pt x="21600" y="0"/>
                </a:lnTo>
                <a:lnTo>
                  <a:pt x="18487" y="21600"/>
                </a:lnTo>
                <a:lnTo>
                  <a:pt x="0" y="21600"/>
                </a:lnTo>
                <a:lnTo>
                  <a:pt x="3113" y="0"/>
                </a:lnTo>
                <a:close/>
              </a:path>
            </a:pathLst>
          </a:custGeom>
          <a:solidFill>
            <a:srgbClr val="002060">
              <a:alpha val="92941"/>
            </a:srgbClr>
          </a:solidFill>
          <a:ln w="12700" cap="flat">
            <a:noFill/>
            <a:miter lim="400000"/>
          </a:ln>
          <a:effectLst/>
        </p:spPr>
        <p:txBody>
          <a:bodyPr wrap="square" lIns="0" tIns="0" rIns="0" bIns="0" numCol="1" anchor="t">
            <a:noAutofit/>
          </a:bodyPr>
          <a:lstStyle/>
          <a:p>
            <a:pPr defTabSz="685800"/>
            <a:endParaRPr sz="1899">
              <a:solidFill>
                <a:prstClr val="black"/>
              </a:solidFill>
              <a:latin typeface="Lato Light" panose="020F0502020204030203" pitchFamily="34" charset="0"/>
            </a:endParaRPr>
          </a:p>
        </p:txBody>
      </p:sp>
      <p:sp>
        <p:nvSpPr>
          <p:cNvPr id="31" name="Circle">
            <a:extLst>
              <a:ext uri="{FF2B5EF4-FFF2-40B4-BE49-F238E27FC236}">
                <a16:creationId xmlns:a16="http://schemas.microsoft.com/office/drawing/2014/main" id="{FC2F862E-E9F9-3944-9342-4CCC132F80E0}"/>
              </a:ext>
            </a:extLst>
          </p:cNvPr>
          <p:cNvSpPr/>
          <p:nvPr/>
        </p:nvSpPr>
        <p:spPr>
          <a:xfrm>
            <a:off x="1020391" y="1804287"/>
            <a:ext cx="755546" cy="755546"/>
          </a:xfrm>
          <a:prstGeom prst="ellipse">
            <a:avLst/>
          </a:prstGeom>
          <a:solidFill>
            <a:schemeClr val="bg2"/>
          </a:solidFill>
          <a:ln w="38100" cap="flat">
            <a:solidFill>
              <a:srgbClr val="11336D"/>
            </a:solidFill>
            <a:prstDash val="solid"/>
            <a:miter lim="400000"/>
          </a:ln>
          <a:effectLst/>
        </p:spPr>
        <p:txBody>
          <a:bodyPr wrap="square" lIns="0" tIns="0" rIns="0" bIns="0" numCol="1" anchor="t">
            <a:noAutofit/>
          </a:bodyPr>
          <a:lstStyle/>
          <a:p>
            <a:pPr defTabSz="685800"/>
            <a:endParaRPr sz="1899">
              <a:solidFill>
                <a:prstClr val="black"/>
              </a:solidFill>
              <a:latin typeface="Lato Light" panose="020F0502020204030203" pitchFamily="34" charset="0"/>
            </a:endParaRPr>
          </a:p>
        </p:txBody>
      </p:sp>
      <p:sp>
        <p:nvSpPr>
          <p:cNvPr id="19" name="Shape">
            <a:extLst>
              <a:ext uri="{FF2B5EF4-FFF2-40B4-BE49-F238E27FC236}">
                <a16:creationId xmlns:a16="http://schemas.microsoft.com/office/drawing/2014/main" id="{DA7030FB-4A0E-CB42-AB11-74616496923D}"/>
              </a:ext>
            </a:extLst>
          </p:cNvPr>
          <p:cNvSpPr/>
          <p:nvPr/>
        </p:nvSpPr>
        <p:spPr>
          <a:xfrm rot="10800000">
            <a:off x="4510480" y="2693365"/>
            <a:ext cx="3436884" cy="1988820"/>
          </a:xfrm>
          <a:custGeom>
            <a:avLst/>
            <a:gdLst/>
            <a:ahLst/>
            <a:cxnLst>
              <a:cxn ang="0">
                <a:pos x="wd2" y="hd2"/>
              </a:cxn>
              <a:cxn ang="5400000">
                <a:pos x="wd2" y="hd2"/>
              </a:cxn>
              <a:cxn ang="10800000">
                <a:pos x="wd2" y="hd2"/>
              </a:cxn>
              <a:cxn ang="16200000">
                <a:pos x="wd2" y="hd2"/>
              </a:cxn>
            </a:cxnLst>
            <a:rect l="0" t="0" r="r" b="b"/>
            <a:pathLst>
              <a:path w="21600" h="21600" extrusionOk="0">
                <a:moveTo>
                  <a:pt x="3113" y="0"/>
                </a:moveTo>
                <a:lnTo>
                  <a:pt x="21600" y="0"/>
                </a:lnTo>
                <a:lnTo>
                  <a:pt x="18487" y="21600"/>
                </a:lnTo>
                <a:lnTo>
                  <a:pt x="0" y="21600"/>
                </a:lnTo>
                <a:lnTo>
                  <a:pt x="3113" y="0"/>
                </a:lnTo>
                <a:close/>
              </a:path>
            </a:pathLst>
          </a:custGeom>
          <a:solidFill>
            <a:srgbClr val="4472C4">
              <a:alpha val="81961"/>
            </a:srgbClr>
          </a:solidFill>
          <a:ln w="12700" cap="flat">
            <a:noFill/>
            <a:miter lim="400000"/>
          </a:ln>
          <a:effectLst/>
        </p:spPr>
        <p:txBody>
          <a:bodyPr wrap="square" lIns="0" tIns="0" rIns="0" bIns="0" numCol="1" anchor="t">
            <a:noAutofit/>
          </a:bodyPr>
          <a:lstStyle/>
          <a:p>
            <a:pPr defTabSz="685800"/>
            <a:endParaRPr lang="en-US" sz="1899">
              <a:solidFill>
                <a:prstClr val="black"/>
              </a:solidFill>
              <a:latin typeface="Lato Light" panose="020F0502020204030203" pitchFamily="34" charset="0"/>
            </a:endParaRPr>
          </a:p>
        </p:txBody>
      </p:sp>
      <p:sp>
        <p:nvSpPr>
          <p:cNvPr id="22" name="Circle">
            <a:extLst>
              <a:ext uri="{FF2B5EF4-FFF2-40B4-BE49-F238E27FC236}">
                <a16:creationId xmlns:a16="http://schemas.microsoft.com/office/drawing/2014/main" id="{1967E748-4310-D940-A4A7-A04BD01D3778}"/>
              </a:ext>
            </a:extLst>
          </p:cNvPr>
          <p:cNvSpPr/>
          <p:nvPr/>
        </p:nvSpPr>
        <p:spPr>
          <a:xfrm rot="10800000">
            <a:off x="7372261" y="3254987"/>
            <a:ext cx="755546" cy="755547"/>
          </a:xfrm>
          <a:prstGeom prst="ellipse">
            <a:avLst/>
          </a:prstGeom>
          <a:solidFill>
            <a:schemeClr val="bg2"/>
          </a:solidFill>
          <a:ln w="38100" cap="flat">
            <a:solidFill>
              <a:srgbClr val="6B8DD0"/>
            </a:solidFill>
            <a:prstDash val="solid"/>
            <a:miter lim="400000"/>
          </a:ln>
          <a:effectLst/>
        </p:spPr>
        <p:txBody>
          <a:bodyPr wrap="square" lIns="0" tIns="0" rIns="0" bIns="0" numCol="1" anchor="t">
            <a:noAutofit/>
          </a:bodyPr>
          <a:lstStyle/>
          <a:p>
            <a:pPr defTabSz="685800"/>
            <a:endParaRPr sz="1899">
              <a:solidFill>
                <a:prstClr val="black"/>
              </a:solidFill>
              <a:latin typeface="Lato Light" panose="020F0502020204030203" pitchFamily="34" charset="0"/>
            </a:endParaRPr>
          </a:p>
        </p:txBody>
      </p:sp>
      <p:sp>
        <p:nvSpPr>
          <p:cNvPr id="10" name="Shape">
            <a:extLst>
              <a:ext uri="{FF2B5EF4-FFF2-40B4-BE49-F238E27FC236}">
                <a16:creationId xmlns:a16="http://schemas.microsoft.com/office/drawing/2014/main" id="{15792115-8E26-5148-9280-AF04B7520323}"/>
              </a:ext>
            </a:extLst>
          </p:cNvPr>
          <p:cNvSpPr/>
          <p:nvPr/>
        </p:nvSpPr>
        <p:spPr>
          <a:xfrm flipH="1">
            <a:off x="4494801" y="1136681"/>
            <a:ext cx="3436884" cy="1546892"/>
          </a:xfrm>
          <a:custGeom>
            <a:avLst/>
            <a:gdLst/>
            <a:ahLst/>
            <a:cxnLst>
              <a:cxn ang="0">
                <a:pos x="wd2" y="hd2"/>
              </a:cxn>
              <a:cxn ang="5400000">
                <a:pos x="wd2" y="hd2"/>
              </a:cxn>
              <a:cxn ang="10800000">
                <a:pos x="wd2" y="hd2"/>
              </a:cxn>
              <a:cxn ang="16200000">
                <a:pos x="wd2" y="hd2"/>
              </a:cxn>
            </a:cxnLst>
            <a:rect l="0" t="0" r="r" b="b"/>
            <a:pathLst>
              <a:path w="21600" h="21600" extrusionOk="0">
                <a:moveTo>
                  <a:pt x="3113" y="0"/>
                </a:moveTo>
                <a:lnTo>
                  <a:pt x="21600" y="0"/>
                </a:lnTo>
                <a:lnTo>
                  <a:pt x="18487" y="21600"/>
                </a:lnTo>
                <a:lnTo>
                  <a:pt x="0" y="21600"/>
                </a:lnTo>
                <a:lnTo>
                  <a:pt x="3113" y="0"/>
                </a:lnTo>
                <a:close/>
              </a:path>
            </a:pathLst>
          </a:custGeom>
          <a:solidFill>
            <a:srgbClr val="002672">
              <a:alpha val="90980"/>
            </a:srgbClr>
          </a:solidFill>
          <a:ln w="12700" cap="flat">
            <a:noFill/>
            <a:miter lim="400000"/>
          </a:ln>
          <a:effectLst/>
        </p:spPr>
        <p:txBody>
          <a:bodyPr wrap="square" lIns="0" tIns="0" rIns="0" bIns="0" numCol="1" anchor="t">
            <a:noAutofit/>
          </a:bodyPr>
          <a:lstStyle/>
          <a:p>
            <a:pPr defTabSz="685800"/>
            <a:endParaRPr sz="1899">
              <a:solidFill>
                <a:prstClr val="black"/>
              </a:solidFill>
              <a:latin typeface="Lato Light" panose="020F0502020204030203" pitchFamily="34" charset="0"/>
            </a:endParaRPr>
          </a:p>
        </p:txBody>
      </p:sp>
      <p:sp>
        <p:nvSpPr>
          <p:cNvPr id="13" name="Circle">
            <a:extLst>
              <a:ext uri="{FF2B5EF4-FFF2-40B4-BE49-F238E27FC236}">
                <a16:creationId xmlns:a16="http://schemas.microsoft.com/office/drawing/2014/main" id="{CF325F19-5EF0-B146-BFED-DEAD9C2151EB}"/>
              </a:ext>
            </a:extLst>
          </p:cNvPr>
          <p:cNvSpPr/>
          <p:nvPr/>
        </p:nvSpPr>
        <p:spPr>
          <a:xfrm flipH="1">
            <a:off x="7368064" y="1804287"/>
            <a:ext cx="755546" cy="755546"/>
          </a:xfrm>
          <a:prstGeom prst="ellipse">
            <a:avLst/>
          </a:prstGeom>
          <a:solidFill>
            <a:schemeClr val="bg2"/>
          </a:solidFill>
          <a:ln w="38100" cap="flat">
            <a:solidFill>
              <a:srgbClr val="193E81"/>
            </a:solidFill>
            <a:prstDash val="solid"/>
            <a:miter lim="400000"/>
          </a:ln>
          <a:effectLst/>
        </p:spPr>
        <p:txBody>
          <a:bodyPr wrap="square" lIns="0" tIns="0" rIns="0" bIns="0" numCol="1" anchor="t">
            <a:noAutofit/>
          </a:bodyPr>
          <a:lstStyle/>
          <a:p>
            <a:pPr defTabSz="685800"/>
            <a:endParaRPr sz="1899">
              <a:solidFill>
                <a:prstClr val="black"/>
              </a:solidFill>
              <a:latin typeface="Lato Light" panose="020F0502020204030203" pitchFamily="34" charset="0"/>
            </a:endParaRPr>
          </a:p>
        </p:txBody>
      </p:sp>
      <p:sp>
        <p:nvSpPr>
          <p:cNvPr id="47" name="TextBox 46">
            <a:extLst>
              <a:ext uri="{FF2B5EF4-FFF2-40B4-BE49-F238E27FC236}">
                <a16:creationId xmlns:a16="http://schemas.microsoft.com/office/drawing/2014/main" id="{FB682DAE-2B9A-9E41-91E8-28B5F26D0B08}"/>
              </a:ext>
            </a:extLst>
          </p:cNvPr>
          <p:cNvSpPr txBox="1"/>
          <p:nvPr/>
        </p:nvSpPr>
        <p:spPr>
          <a:xfrm>
            <a:off x="1987455" y="1520349"/>
            <a:ext cx="1337585" cy="323165"/>
          </a:xfrm>
          <a:prstGeom prst="rect">
            <a:avLst/>
          </a:prstGeom>
          <a:noFill/>
        </p:spPr>
        <p:txBody>
          <a:bodyPr wrap="square" rtlCol="0" anchor="ctr" anchorCtr="0">
            <a:spAutoFit/>
          </a:bodyPr>
          <a:lstStyle/>
          <a:p>
            <a:pPr defTabSz="685800"/>
            <a:r>
              <a:rPr lang="en-US" sz="1500" b="1">
                <a:solidFill>
                  <a:prstClr val="white"/>
                </a:solidFill>
                <a:latin typeface="Source Sans Pro" panose="020B0503030403020204" pitchFamily="34" charset="0"/>
                <a:ea typeface="Source Sans Pro" panose="020B0503030403020204" pitchFamily="34" charset="0"/>
                <a:cs typeface="Poppins" pitchFamily="2" charset="77"/>
              </a:rPr>
              <a:t>CDC funded</a:t>
            </a:r>
          </a:p>
        </p:txBody>
      </p:sp>
      <p:sp>
        <p:nvSpPr>
          <p:cNvPr id="57" name="Subtitle 2">
            <a:extLst>
              <a:ext uri="{FF2B5EF4-FFF2-40B4-BE49-F238E27FC236}">
                <a16:creationId xmlns:a16="http://schemas.microsoft.com/office/drawing/2014/main" id="{FAAC4B46-32F0-9143-B3BC-A699FFD80144}"/>
              </a:ext>
            </a:extLst>
          </p:cNvPr>
          <p:cNvSpPr txBox="1">
            <a:spLocks/>
          </p:cNvSpPr>
          <p:nvPr/>
        </p:nvSpPr>
        <p:spPr>
          <a:xfrm>
            <a:off x="1815837" y="3007837"/>
            <a:ext cx="2387345" cy="937564"/>
          </a:xfrm>
          <a:prstGeom prst="rect">
            <a:avLst/>
          </a:prstGeom>
        </p:spPr>
        <p:txBody>
          <a:bodyPr vert="horz" wrap="square" lIns="34290" tIns="17145" rIns="34290" bIns="17145"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indent="-342543" algn="l" defTabSz="815727">
              <a:lnSpc>
                <a:spcPts val="1406"/>
              </a:lnSpc>
            </a:pPr>
            <a:r>
              <a:rPr lang="en-US" sz="1500">
                <a:solidFill>
                  <a:prstClr val="white"/>
                </a:solidFill>
                <a:latin typeface="Source Sans Pro" panose="020B0503030403020204" pitchFamily="34" charset="0"/>
                <a:ea typeface="Source Sans Pro" panose="020B0503030403020204" pitchFamily="34" charset="0"/>
                <a:cs typeface="Poppins" panose="00000500000000000000" pitchFamily="2" charset="0"/>
              </a:rPr>
              <a:t>Help </a:t>
            </a:r>
            <a:r>
              <a:rPr lang="en-US" sz="1500" b="1">
                <a:solidFill>
                  <a:prstClr val="white"/>
                </a:solidFill>
                <a:latin typeface="Source Sans Pro" panose="020B0503030403020204" pitchFamily="34" charset="0"/>
                <a:ea typeface="Source Sans Pro" panose="020B0503030403020204" pitchFamily="34" charset="0"/>
                <a:cs typeface="Poppins" panose="00000500000000000000" pitchFamily="2" charset="0"/>
              </a:rPr>
              <a:t>facilitate community partnerships </a:t>
            </a:r>
            <a:r>
              <a:rPr lang="en-US" sz="1500">
                <a:solidFill>
                  <a:prstClr val="white"/>
                </a:solidFill>
                <a:latin typeface="Source Sans Pro" panose="020B0503030403020204" pitchFamily="34" charset="0"/>
                <a:ea typeface="Source Sans Pro" panose="020B0503030403020204" pitchFamily="34" charset="0"/>
                <a:cs typeface="Poppins" panose="00000500000000000000" pitchFamily="2" charset="0"/>
              </a:rPr>
              <a:t>to better address cancer prevention and screening priorities.</a:t>
            </a:r>
            <a:endParaRPr lang="en-US" sz="1500" b="1">
              <a:solidFill>
                <a:prstClr val="white"/>
              </a:solidFill>
              <a:latin typeface="Source Sans Pro" panose="020B0503030403020204" pitchFamily="34" charset="0"/>
              <a:ea typeface="Source Sans Pro" panose="020B0503030403020204" pitchFamily="34" charset="0"/>
              <a:cs typeface="Poppins" panose="00000500000000000000" pitchFamily="2" charset="0"/>
            </a:endParaRPr>
          </a:p>
        </p:txBody>
      </p:sp>
      <p:sp>
        <p:nvSpPr>
          <p:cNvPr id="68" name="TextBox 67">
            <a:extLst>
              <a:ext uri="{FF2B5EF4-FFF2-40B4-BE49-F238E27FC236}">
                <a16:creationId xmlns:a16="http://schemas.microsoft.com/office/drawing/2014/main" id="{32A3DF15-EC69-774B-9B16-7FD1398244FA}"/>
              </a:ext>
            </a:extLst>
          </p:cNvPr>
          <p:cNvSpPr txBox="1"/>
          <p:nvPr/>
        </p:nvSpPr>
        <p:spPr>
          <a:xfrm>
            <a:off x="503163" y="267157"/>
            <a:ext cx="7983276" cy="770083"/>
          </a:xfrm>
          <a:prstGeom prst="rect">
            <a:avLst/>
          </a:prstGeom>
          <a:noFill/>
        </p:spPr>
        <p:txBody>
          <a:bodyPr wrap="none" rtlCol="0">
            <a:spAutoFit/>
          </a:bodyPr>
          <a:lstStyle/>
          <a:p>
            <a:pPr algn="ctr" defTabSz="685800">
              <a:lnSpc>
                <a:spcPts val="2625"/>
              </a:lnSpc>
            </a:pPr>
            <a:r>
              <a:rPr lang="en-US" sz="2625" b="1">
                <a:solidFill>
                  <a:prstClr val="black"/>
                </a:solidFill>
                <a:latin typeface="Poppins Bold" panose="00000800000000000000" pitchFamily="2" charset="0"/>
                <a:ea typeface="Source Sans Pro"/>
                <a:cs typeface="Poppins Bold" panose="00000800000000000000" pitchFamily="2" charset="0"/>
              </a:rPr>
              <a:t>American Cancer Society</a:t>
            </a:r>
          </a:p>
          <a:p>
            <a:pPr algn="ctr" defTabSz="685800">
              <a:lnSpc>
                <a:spcPts val="2625"/>
              </a:lnSpc>
            </a:pPr>
            <a:r>
              <a:rPr lang="en-US" sz="2625" b="1">
                <a:solidFill>
                  <a:prstClr val="black"/>
                </a:solidFill>
                <a:latin typeface="Poppins Bold" panose="00000800000000000000" pitchFamily="2" charset="0"/>
                <a:ea typeface="Source Sans Pro"/>
                <a:cs typeface="Poppins Bold" panose="00000800000000000000" pitchFamily="2" charset="0"/>
              </a:rPr>
              <a:t>Hospital Systems Capacity Building Initiative</a:t>
            </a:r>
          </a:p>
        </p:txBody>
      </p:sp>
      <p:sp>
        <p:nvSpPr>
          <p:cNvPr id="4" name="TextBox 3">
            <a:extLst>
              <a:ext uri="{FF2B5EF4-FFF2-40B4-BE49-F238E27FC236}">
                <a16:creationId xmlns:a16="http://schemas.microsoft.com/office/drawing/2014/main" id="{A29167A4-E6F6-90FC-8DC9-39F90C396314}"/>
              </a:ext>
            </a:extLst>
          </p:cNvPr>
          <p:cNvSpPr txBox="1"/>
          <p:nvPr/>
        </p:nvSpPr>
        <p:spPr>
          <a:xfrm>
            <a:off x="1993154" y="1782202"/>
            <a:ext cx="2093495" cy="565668"/>
          </a:xfrm>
          <a:prstGeom prst="rect">
            <a:avLst/>
          </a:prstGeom>
          <a:noFill/>
        </p:spPr>
        <p:txBody>
          <a:bodyPr wrap="square" rtlCol="0">
            <a:spAutoFit/>
          </a:bodyPr>
          <a:lstStyle/>
          <a:p>
            <a:pPr defTabSz="685800">
              <a:lnSpc>
                <a:spcPts val="1200"/>
              </a:lnSpc>
            </a:pPr>
            <a:r>
              <a:rPr lang="en-US" sz="1500">
                <a:solidFill>
                  <a:prstClr val="white"/>
                </a:solidFill>
                <a:latin typeface="Source Sans Pro" panose="020B0503030403020204" pitchFamily="34" charset="0"/>
                <a:ea typeface="Source Sans Pro" panose="020B0503030403020204" pitchFamily="34" charset="0"/>
                <a:cs typeface="Poppins" pitchFamily="2" charset="77"/>
              </a:rPr>
              <a:t>5- year cooperative agreement </a:t>
            </a:r>
            <a:r>
              <a:rPr lang="en-US" sz="1500">
                <a:solidFill>
                  <a:prstClr val="white"/>
                </a:solidFill>
                <a:latin typeface="Source Sans Pro" panose="020B0503030403020204" pitchFamily="34" charset="0"/>
                <a:ea typeface="Source Sans Pro" panose="020B0503030403020204" pitchFamily="34" charset="0"/>
                <a:cs typeface="Poppins" panose="00000500000000000000" pitchFamily="2" charset="0"/>
              </a:rPr>
              <a:t>(2018-2023)</a:t>
            </a:r>
          </a:p>
          <a:p>
            <a:pPr defTabSz="685800">
              <a:lnSpc>
                <a:spcPts val="1200"/>
              </a:lnSpc>
            </a:pPr>
            <a:endParaRPr lang="en-US" sz="1500">
              <a:solidFill>
                <a:prstClr val="white"/>
              </a:solidFill>
              <a:latin typeface="Source Sans Pro" panose="020B0503030403020204" pitchFamily="34" charset="0"/>
              <a:ea typeface="Source Sans Pro" panose="020B0503030403020204" pitchFamily="34" charset="0"/>
              <a:cs typeface="Poppins" pitchFamily="2" charset="77"/>
            </a:endParaRPr>
          </a:p>
        </p:txBody>
      </p:sp>
      <p:pic>
        <p:nvPicPr>
          <p:cNvPr id="6" name="Graphic 5" descr="Handshake outline">
            <a:extLst>
              <a:ext uri="{FF2B5EF4-FFF2-40B4-BE49-F238E27FC236}">
                <a16:creationId xmlns:a16="http://schemas.microsoft.com/office/drawing/2014/main" id="{E5B0AA35-9ADA-637E-A75E-37244543C354}"/>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052478" y="1857047"/>
            <a:ext cx="685800" cy="685800"/>
          </a:xfrm>
          <a:prstGeom prst="rect">
            <a:avLst/>
          </a:prstGeom>
        </p:spPr>
      </p:pic>
      <p:sp>
        <p:nvSpPr>
          <p:cNvPr id="2" name="TextBox 1">
            <a:extLst>
              <a:ext uri="{FF2B5EF4-FFF2-40B4-BE49-F238E27FC236}">
                <a16:creationId xmlns:a16="http://schemas.microsoft.com/office/drawing/2014/main" id="{CEEA2B3F-2F25-8C53-7D80-7A2840C4F367}"/>
              </a:ext>
            </a:extLst>
          </p:cNvPr>
          <p:cNvSpPr txBox="1"/>
          <p:nvPr/>
        </p:nvSpPr>
        <p:spPr>
          <a:xfrm>
            <a:off x="5281704" y="1531889"/>
            <a:ext cx="1894436" cy="815736"/>
          </a:xfrm>
          <a:prstGeom prst="rect">
            <a:avLst/>
          </a:prstGeom>
          <a:noFill/>
        </p:spPr>
        <p:txBody>
          <a:bodyPr wrap="square" rtlCol="0">
            <a:spAutoFit/>
          </a:bodyPr>
          <a:lstStyle/>
          <a:p>
            <a:pPr defTabSz="685800">
              <a:lnSpc>
                <a:spcPts val="1406"/>
              </a:lnSpc>
            </a:pPr>
            <a:r>
              <a:rPr lang="en-US" sz="1500">
                <a:solidFill>
                  <a:prstClr val="white"/>
                </a:solidFill>
                <a:latin typeface="Source Sans Pro" panose="020B0503030403020204" pitchFamily="34" charset="0"/>
                <a:ea typeface="Source Sans Pro" panose="020B0503030403020204" pitchFamily="34" charset="0"/>
                <a:cs typeface="Poppins" pitchFamily="2" charset="77"/>
              </a:rPr>
              <a:t>Engage </a:t>
            </a:r>
            <a:r>
              <a:rPr lang="en-US" sz="1500" b="1">
                <a:solidFill>
                  <a:prstClr val="white"/>
                </a:solidFill>
                <a:latin typeface="Source Sans Pro" panose="020B0503030403020204" pitchFamily="34" charset="0"/>
                <a:ea typeface="Source Sans Pro" panose="020B0503030403020204" pitchFamily="34" charset="0"/>
                <a:cs typeface="Poppins" pitchFamily="2" charset="77"/>
              </a:rPr>
              <a:t>hospital systems</a:t>
            </a:r>
            <a:r>
              <a:rPr lang="en-US" sz="1500">
                <a:solidFill>
                  <a:prstClr val="white"/>
                </a:solidFill>
                <a:latin typeface="Source Sans Pro" panose="020B0503030403020204" pitchFamily="34" charset="0"/>
                <a:ea typeface="Source Sans Pro" panose="020B0503030403020204" pitchFamily="34" charset="0"/>
                <a:cs typeface="Poppins" pitchFamily="2" charset="77"/>
              </a:rPr>
              <a:t> in a Community of Practice (COP) model</a:t>
            </a:r>
          </a:p>
        </p:txBody>
      </p:sp>
      <p:sp>
        <p:nvSpPr>
          <p:cNvPr id="5" name="TextBox 4">
            <a:extLst>
              <a:ext uri="{FF2B5EF4-FFF2-40B4-BE49-F238E27FC236}">
                <a16:creationId xmlns:a16="http://schemas.microsoft.com/office/drawing/2014/main" id="{DAE88EB6-AE60-7F76-97A5-7736D41378A5}"/>
              </a:ext>
            </a:extLst>
          </p:cNvPr>
          <p:cNvSpPr txBox="1"/>
          <p:nvPr/>
        </p:nvSpPr>
        <p:spPr>
          <a:xfrm>
            <a:off x="4971729" y="3008466"/>
            <a:ext cx="2378484" cy="1354345"/>
          </a:xfrm>
          <a:prstGeom prst="rect">
            <a:avLst/>
          </a:prstGeom>
          <a:noFill/>
        </p:spPr>
        <p:txBody>
          <a:bodyPr wrap="square">
            <a:spAutoFit/>
          </a:bodyPr>
          <a:lstStyle/>
          <a:p>
            <a:pPr indent="-342543" defTabSz="685800">
              <a:lnSpc>
                <a:spcPts val="1406"/>
              </a:lnSpc>
            </a:pPr>
            <a:r>
              <a:rPr lang="en-US" sz="1500">
                <a:solidFill>
                  <a:prstClr val="white"/>
                </a:solidFill>
                <a:latin typeface="Source Sans Pro" panose="020B0503030403020204" pitchFamily="34" charset="0"/>
                <a:ea typeface="Source Sans Pro" panose="020B0503030403020204" pitchFamily="34" charset="0"/>
                <a:cs typeface="Poppins" panose="00000500000000000000" pitchFamily="2" charset="0"/>
              </a:rPr>
              <a:t>Incorporate </a:t>
            </a:r>
            <a:r>
              <a:rPr lang="en-US" sz="1500" b="1">
                <a:solidFill>
                  <a:prstClr val="white"/>
                </a:solidFill>
                <a:latin typeface="Source Sans Pro" panose="020B0503030403020204" pitchFamily="34" charset="0"/>
                <a:ea typeface="Source Sans Pro" panose="020B0503030403020204" pitchFamily="34" charset="0"/>
                <a:cs typeface="Poppins" panose="00000500000000000000" pitchFamily="2" charset="0"/>
              </a:rPr>
              <a:t>cancer prevention and screening </a:t>
            </a:r>
            <a:r>
              <a:rPr lang="en-US" sz="1500">
                <a:solidFill>
                  <a:prstClr val="white"/>
                </a:solidFill>
                <a:latin typeface="Source Sans Pro" panose="020B0503030403020204" pitchFamily="34" charset="0"/>
                <a:ea typeface="Source Sans Pro" panose="020B0503030403020204" pitchFamily="34" charset="0"/>
                <a:cs typeface="Poppins" panose="00000500000000000000" pitchFamily="2" charset="0"/>
              </a:rPr>
              <a:t>interventions into a hospital systems’ </a:t>
            </a:r>
          </a:p>
          <a:p>
            <a:pPr indent="-342543" defTabSz="685800">
              <a:lnSpc>
                <a:spcPts val="1406"/>
              </a:lnSpc>
            </a:pPr>
            <a:r>
              <a:rPr lang="en-US" sz="1500" b="1">
                <a:solidFill>
                  <a:prstClr val="white"/>
                </a:solidFill>
                <a:latin typeface="Source Sans Pro" panose="020B0503030403020204" pitchFamily="34" charset="0"/>
                <a:ea typeface="Source Sans Pro" panose="020B0503030403020204" pitchFamily="34" charset="0"/>
                <a:cs typeface="Poppins" panose="00000500000000000000" pitchFamily="2" charset="0"/>
              </a:rPr>
              <a:t>mission priority setting, quality standards and investment practices</a:t>
            </a:r>
            <a:endParaRPr lang="en-US" sz="1500">
              <a:solidFill>
                <a:prstClr val="white"/>
              </a:solidFill>
              <a:latin typeface="Source Sans Pro" panose="020B0503030403020204" pitchFamily="34" charset="0"/>
              <a:ea typeface="Source Sans Pro" panose="020B0503030403020204" pitchFamily="34" charset="0"/>
              <a:cs typeface="Poppins" panose="00000500000000000000" pitchFamily="2" charset="0"/>
            </a:endParaRPr>
          </a:p>
        </p:txBody>
      </p:sp>
      <p:pic>
        <p:nvPicPr>
          <p:cNvPr id="8" name="Graphic 7" descr="Users outline">
            <a:extLst>
              <a:ext uri="{FF2B5EF4-FFF2-40B4-BE49-F238E27FC236}">
                <a16:creationId xmlns:a16="http://schemas.microsoft.com/office/drawing/2014/main" id="{7A3B2E9D-58E5-4EA2-EEAF-07D6A036BE12}"/>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1055264" y="3384330"/>
            <a:ext cx="685800" cy="685800"/>
          </a:xfrm>
          <a:prstGeom prst="rect">
            <a:avLst/>
          </a:prstGeom>
        </p:spPr>
      </p:pic>
      <p:pic>
        <p:nvPicPr>
          <p:cNvPr id="11" name="Graphic 10" descr="Hospital outline">
            <a:extLst>
              <a:ext uri="{FF2B5EF4-FFF2-40B4-BE49-F238E27FC236}">
                <a16:creationId xmlns:a16="http://schemas.microsoft.com/office/drawing/2014/main" id="{85D07CFE-BF68-7BD5-E243-FE8AA1F665A6}"/>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7416359" y="1803578"/>
            <a:ext cx="685800" cy="685800"/>
          </a:xfrm>
          <a:prstGeom prst="rect">
            <a:avLst/>
          </a:prstGeom>
        </p:spPr>
      </p:pic>
      <p:pic>
        <p:nvPicPr>
          <p:cNvPr id="14" name="Graphic 13" descr="Care outline">
            <a:extLst>
              <a:ext uri="{FF2B5EF4-FFF2-40B4-BE49-F238E27FC236}">
                <a16:creationId xmlns:a16="http://schemas.microsoft.com/office/drawing/2014/main" id="{4C64BBB4-E4E2-74BF-1526-52ADEE4B54F5}"/>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7416359" y="3274798"/>
            <a:ext cx="685800" cy="685800"/>
          </a:xfrm>
          <a:prstGeom prst="rect">
            <a:avLst/>
          </a:prstGeom>
        </p:spPr>
      </p:pic>
    </p:spTree>
    <p:extLst>
      <p:ext uri="{BB962C8B-B14F-4D97-AF65-F5344CB8AC3E}">
        <p14:creationId xmlns:p14="http://schemas.microsoft.com/office/powerpoint/2010/main" val="18793800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32DB0ED1-1215-F3EA-0F35-6C05ACE31F24}"/>
              </a:ext>
            </a:extLst>
          </p:cNvPr>
          <p:cNvSpPr>
            <a:spLocks noGrp="1"/>
          </p:cNvSpPr>
          <p:nvPr>
            <p:ph type="sldNum" sz="quarter" idx="4"/>
          </p:nvPr>
        </p:nvSpPr>
        <p:spPr>
          <a:xfrm>
            <a:off x="7616096" y="4927365"/>
            <a:ext cx="299180" cy="92333"/>
          </a:xfrm>
          <a:prstGeom prst="rect">
            <a:avLst/>
          </a:prstGeom>
        </p:spPr>
        <p:txBody>
          <a:bodyPr/>
          <a:lstStyle/>
          <a:p>
            <a:pPr defTabSz="685800"/>
            <a:fld id="{9091AC62-753B-3240-A76B-ED140B7F97AA}" type="slidenum">
              <a:rPr lang="en-US">
                <a:solidFill>
                  <a:prstClr val="black"/>
                </a:solidFill>
              </a:rPr>
              <a:pPr defTabSz="685800"/>
              <a:t>24</a:t>
            </a:fld>
            <a:endParaRPr lang="en-US">
              <a:solidFill>
                <a:prstClr val="black"/>
              </a:solidFill>
            </a:endParaRPr>
          </a:p>
        </p:txBody>
      </p:sp>
      <p:grpSp>
        <p:nvGrpSpPr>
          <p:cNvPr id="105" name="Group 1">
            <a:extLst>
              <a:ext uri="{FF2B5EF4-FFF2-40B4-BE49-F238E27FC236}">
                <a16:creationId xmlns:a16="http://schemas.microsoft.com/office/drawing/2014/main" id="{90DE3E0E-F624-F9C7-5132-83E6361A6F8B}"/>
              </a:ext>
            </a:extLst>
          </p:cNvPr>
          <p:cNvGrpSpPr/>
          <p:nvPr/>
        </p:nvGrpSpPr>
        <p:grpSpPr>
          <a:xfrm>
            <a:off x="1833394" y="811425"/>
            <a:ext cx="5362028" cy="2947187"/>
            <a:chOff x="417329" y="1750457"/>
            <a:chExt cx="4008866" cy="2141929"/>
          </a:xfrm>
          <a:solidFill>
            <a:srgbClr val="CCCBC9"/>
          </a:solidFill>
          <a:effectLst/>
        </p:grpSpPr>
        <p:sp>
          <p:nvSpPr>
            <p:cNvPr id="106" name="Freeform 7">
              <a:extLst>
                <a:ext uri="{FF2B5EF4-FFF2-40B4-BE49-F238E27FC236}">
                  <a16:creationId xmlns:a16="http://schemas.microsoft.com/office/drawing/2014/main" id="{C805AF00-7602-59B5-FE36-A6F494D69532}"/>
                </a:ext>
              </a:extLst>
            </p:cNvPr>
            <p:cNvSpPr>
              <a:spLocks/>
            </p:cNvSpPr>
            <p:nvPr/>
          </p:nvSpPr>
          <p:spPr bwMode="auto">
            <a:xfrm>
              <a:off x="2987825" y="3429001"/>
              <a:ext cx="517849" cy="463385"/>
            </a:xfrm>
            <a:custGeom>
              <a:avLst/>
              <a:gdLst>
                <a:gd name="T0" fmla="*/ 440 w 580"/>
                <a:gd name="T1" fmla="*/ 40 h 519"/>
                <a:gd name="T2" fmla="*/ 298 w 580"/>
                <a:gd name="T3" fmla="*/ 24 h 519"/>
                <a:gd name="T4" fmla="*/ 194 w 580"/>
                <a:gd name="T5" fmla="*/ 14 h 519"/>
                <a:gd name="T6" fmla="*/ 186 w 580"/>
                <a:gd name="T7" fmla="*/ 6 h 519"/>
                <a:gd name="T8" fmla="*/ 0 w 580"/>
                <a:gd name="T9" fmla="*/ 68 h 519"/>
                <a:gd name="T10" fmla="*/ 26 w 580"/>
                <a:gd name="T11" fmla="*/ 50 h 519"/>
                <a:gd name="T12" fmla="*/ 42 w 580"/>
                <a:gd name="T13" fmla="*/ 42 h 519"/>
                <a:gd name="T14" fmla="*/ 96 w 580"/>
                <a:gd name="T15" fmla="*/ 50 h 519"/>
                <a:gd name="T16" fmla="*/ 104 w 580"/>
                <a:gd name="T17" fmla="*/ 58 h 519"/>
                <a:gd name="T18" fmla="*/ 96 w 580"/>
                <a:gd name="T19" fmla="*/ 66 h 519"/>
                <a:gd name="T20" fmla="*/ 174 w 580"/>
                <a:gd name="T21" fmla="*/ 113 h 519"/>
                <a:gd name="T22" fmla="*/ 220 w 580"/>
                <a:gd name="T23" fmla="*/ 113 h 519"/>
                <a:gd name="T24" fmla="*/ 252 w 580"/>
                <a:gd name="T25" fmla="*/ 97 h 519"/>
                <a:gd name="T26" fmla="*/ 260 w 580"/>
                <a:gd name="T27" fmla="*/ 90 h 519"/>
                <a:gd name="T28" fmla="*/ 292 w 580"/>
                <a:gd name="T29" fmla="*/ 90 h 519"/>
                <a:gd name="T30" fmla="*/ 322 w 580"/>
                <a:gd name="T31" fmla="*/ 121 h 519"/>
                <a:gd name="T32" fmla="*/ 330 w 580"/>
                <a:gd name="T33" fmla="*/ 137 h 519"/>
                <a:gd name="T34" fmla="*/ 370 w 580"/>
                <a:gd name="T35" fmla="*/ 169 h 519"/>
                <a:gd name="T36" fmla="*/ 376 w 580"/>
                <a:gd name="T37" fmla="*/ 285 h 519"/>
                <a:gd name="T38" fmla="*/ 384 w 580"/>
                <a:gd name="T39" fmla="*/ 277 h 519"/>
                <a:gd name="T40" fmla="*/ 384 w 580"/>
                <a:gd name="T41" fmla="*/ 309 h 519"/>
                <a:gd name="T42" fmla="*/ 416 w 580"/>
                <a:gd name="T43" fmla="*/ 371 h 519"/>
                <a:gd name="T44" fmla="*/ 432 w 580"/>
                <a:gd name="T45" fmla="*/ 387 h 519"/>
                <a:gd name="T46" fmla="*/ 432 w 580"/>
                <a:gd name="T47" fmla="*/ 403 h 519"/>
                <a:gd name="T48" fmla="*/ 462 w 580"/>
                <a:gd name="T49" fmla="*/ 457 h 519"/>
                <a:gd name="T50" fmla="*/ 486 w 580"/>
                <a:gd name="T51" fmla="*/ 465 h 519"/>
                <a:gd name="T52" fmla="*/ 494 w 580"/>
                <a:gd name="T53" fmla="*/ 511 h 519"/>
                <a:gd name="T54" fmla="*/ 502 w 580"/>
                <a:gd name="T55" fmla="*/ 519 h 519"/>
                <a:gd name="T56" fmla="*/ 556 w 580"/>
                <a:gd name="T57" fmla="*/ 503 h 519"/>
                <a:gd name="T58" fmla="*/ 572 w 580"/>
                <a:gd name="T59" fmla="*/ 503 h 519"/>
                <a:gd name="T60" fmla="*/ 580 w 580"/>
                <a:gd name="T61" fmla="*/ 441 h 519"/>
                <a:gd name="T62" fmla="*/ 540 w 580"/>
                <a:gd name="T63" fmla="*/ 261 h 519"/>
                <a:gd name="T64" fmla="*/ 470 w 580"/>
                <a:gd name="T65" fmla="*/ 42 h 519"/>
                <a:gd name="T66" fmla="*/ 470 w 580"/>
                <a:gd name="T67" fmla="*/ 12 h 519"/>
                <a:gd name="T68" fmla="*/ 458 w 580"/>
                <a:gd name="T69" fmla="*/ 14 h 519"/>
                <a:gd name="T70" fmla="*/ 452 w 580"/>
                <a:gd name="T71" fmla="*/ 20 h 5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580" h="519">
                  <a:moveTo>
                    <a:pt x="452" y="20"/>
                  </a:moveTo>
                  <a:lnTo>
                    <a:pt x="440" y="40"/>
                  </a:lnTo>
                  <a:lnTo>
                    <a:pt x="318" y="40"/>
                  </a:lnTo>
                  <a:lnTo>
                    <a:pt x="298" y="24"/>
                  </a:lnTo>
                  <a:lnTo>
                    <a:pt x="212" y="24"/>
                  </a:lnTo>
                  <a:lnTo>
                    <a:pt x="194" y="14"/>
                  </a:lnTo>
                  <a:lnTo>
                    <a:pt x="186" y="0"/>
                  </a:lnTo>
                  <a:lnTo>
                    <a:pt x="186" y="6"/>
                  </a:lnTo>
                  <a:lnTo>
                    <a:pt x="0" y="6"/>
                  </a:lnTo>
                  <a:lnTo>
                    <a:pt x="0" y="68"/>
                  </a:lnTo>
                  <a:lnTo>
                    <a:pt x="18" y="66"/>
                  </a:lnTo>
                  <a:lnTo>
                    <a:pt x="26" y="50"/>
                  </a:lnTo>
                  <a:lnTo>
                    <a:pt x="34" y="50"/>
                  </a:lnTo>
                  <a:lnTo>
                    <a:pt x="42" y="42"/>
                  </a:lnTo>
                  <a:lnTo>
                    <a:pt x="42" y="58"/>
                  </a:lnTo>
                  <a:lnTo>
                    <a:pt x="96" y="50"/>
                  </a:lnTo>
                  <a:lnTo>
                    <a:pt x="104" y="50"/>
                  </a:lnTo>
                  <a:lnTo>
                    <a:pt x="104" y="58"/>
                  </a:lnTo>
                  <a:lnTo>
                    <a:pt x="96" y="58"/>
                  </a:lnTo>
                  <a:lnTo>
                    <a:pt x="96" y="66"/>
                  </a:lnTo>
                  <a:lnTo>
                    <a:pt x="158" y="90"/>
                  </a:lnTo>
                  <a:lnTo>
                    <a:pt x="174" y="113"/>
                  </a:lnTo>
                  <a:lnTo>
                    <a:pt x="182" y="121"/>
                  </a:lnTo>
                  <a:lnTo>
                    <a:pt x="220" y="113"/>
                  </a:lnTo>
                  <a:lnTo>
                    <a:pt x="236" y="97"/>
                  </a:lnTo>
                  <a:lnTo>
                    <a:pt x="252" y="97"/>
                  </a:lnTo>
                  <a:lnTo>
                    <a:pt x="252" y="90"/>
                  </a:lnTo>
                  <a:lnTo>
                    <a:pt x="260" y="90"/>
                  </a:lnTo>
                  <a:lnTo>
                    <a:pt x="268" y="90"/>
                  </a:lnTo>
                  <a:lnTo>
                    <a:pt x="292" y="90"/>
                  </a:lnTo>
                  <a:lnTo>
                    <a:pt x="314" y="121"/>
                  </a:lnTo>
                  <a:lnTo>
                    <a:pt x="322" y="121"/>
                  </a:lnTo>
                  <a:lnTo>
                    <a:pt x="322" y="137"/>
                  </a:lnTo>
                  <a:lnTo>
                    <a:pt x="330" y="137"/>
                  </a:lnTo>
                  <a:lnTo>
                    <a:pt x="354" y="161"/>
                  </a:lnTo>
                  <a:lnTo>
                    <a:pt x="370" y="169"/>
                  </a:lnTo>
                  <a:lnTo>
                    <a:pt x="376" y="177"/>
                  </a:lnTo>
                  <a:lnTo>
                    <a:pt x="376" y="285"/>
                  </a:lnTo>
                  <a:lnTo>
                    <a:pt x="384" y="285"/>
                  </a:lnTo>
                  <a:lnTo>
                    <a:pt x="384" y="277"/>
                  </a:lnTo>
                  <a:lnTo>
                    <a:pt x="392" y="277"/>
                  </a:lnTo>
                  <a:lnTo>
                    <a:pt x="384" y="309"/>
                  </a:lnTo>
                  <a:lnTo>
                    <a:pt x="392" y="325"/>
                  </a:lnTo>
                  <a:lnTo>
                    <a:pt x="416" y="371"/>
                  </a:lnTo>
                  <a:lnTo>
                    <a:pt x="432" y="363"/>
                  </a:lnTo>
                  <a:lnTo>
                    <a:pt x="432" y="387"/>
                  </a:lnTo>
                  <a:lnTo>
                    <a:pt x="440" y="387"/>
                  </a:lnTo>
                  <a:lnTo>
                    <a:pt x="432" y="403"/>
                  </a:lnTo>
                  <a:lnTo>
                    <a:pt x="456" y="449"/>
                  </a:lnTo>
                  <a:lnTo>
                    <a:pt x="462" y="457"/>
                  </a:lnTo>
                  <a:lnTo>
                    <a:pt x="478" y="457"/>
                  </a:lnTo>
                  <a:lnTo>
                    <a:pt x="486" y="465"/>
                  </a:lnTo>
                  <a:lnTo>
                    <a:pt x="494" y="497"/>
                  </a:lnTo>
                  <a:lnTo>
                    <a:pt x="494" y="511"/>
                  </a:lnTo>
                  <a:lnTo>
                    <a:pt x="502" y="511"/>
                  </a:lnTo>
                  <a:lnTo>
                    <a:pt x="502" y="519"/>
                  </a:lnTo>
                  <a:lnTo>
                    <a:pt x="534" y="519"/>
                  </a:lnTo>
                  <a:lnTo>
                    <a:pt x="556" y="503"/>
                  </a:lnTo>
                  <a:lnTo>
                    <a:pt x="564" y="511"/>
                  </a:lnTo>
                  <a:lnTo>
                    <a:pt x="572" y="503"/>
                  </a:lnTo>
                  <a:lnTo>
                    <a:pt x="564" y="497"/>
                  </a:lnTo>
                  <a:lnTo>
                    <a:pt x="580" y="441"/>
                  </a:lnTo>
                  <a:lnTo>
                    <a:pt x="580" y="363"/>
                  </a:lnTo>
                  <a:lnTo>
                    <a:pt x="540" y="261"/>
                  </a:lnTo>
                  <a:lnTo>
                    <a:pt x="540" y="223"/>
                  </a:lnTo>
                  <a:lnTo>
                    <a:pt x="470" y="42"/>
                  </a:lnTo>
                  <a:lnTo>
                    <a:pt x="470" y="34"/>
                  </a:lnTo>
                  <a:lnTo>
                    <a:pt x="470" y="12"/>
                  </a:lnTo>
                  <a:lnTo>
                    <a:pt x="472" y="8"/>
                  </a:lnTo>
                  <a:lnTo>
                    <a:pt x="458" y="14"/>
                  </a:lnTo>
                  <a:lnTo>
                    <a:pt x="452" y="20"/>
                  </a:lnTo>
                  <a:lnTo>
                    <a:pt x="452" y="20"/>
                  </a:lnTo>
                  <a:close/>
                </a:path>
              </a:pathLst>
            </a:custGeom>
            <a:solidFill>
              <a:srgbClr val="012169"/>
            </a:solidFill>
            <a:ln w="6350">
              <a:solidFill>
                <a:srgbClr val="FFFFFF"/>
              </a:solidFill>
              <a:round/>
              <a:headEnd/>
              <a:tailEnd/>
            </a:ln>
          </p:spPr>
          <p:txBody>
            <a:bodyPr vert="horz" wrap="square" lIns="68580" tIns="34291" rIns="68580" bIns="34291" numCol="1" anchor="t" anchorCtr="0" compatLnSpc="1">
              <a:prstTxWarp prst="textNoShape">
                <a:avLst/>
              </a:prstTxWarp>
            </a:bodyPr>
            <a:lstStyle/>
            <a:p>
              <a:pPr defTabSz="685800">
                <a:defRPr/>
              </a:pPr>
              <a:endParaRPr lang="en-GB" sz="900" kern="0">
                <a:solidFill>
                  <a:prstClr val="black"/>
                </a:solidFill>
                <a:latin typeface="Arial"/>
              </a:endParaRPr>
            </a:p>
          </p:txBody>
        </p:sp>
        <p:sp>
          <p:nvSpPr>
            <p:cNvPr id="107" name="Freeform 8">
              <a:extLst>
                <a:ext uri="{FF2B5EF4-FFF2-40B4-BE49-F238E27FC236}">
                  <a16:creationId xmlns:a16="http://schemas.microsoft.com/office/drawing/2014/main" id="{29D8C198-DDC4-0A35-B1D3-606C98BD858C}"/>
                </a:ext>
              </a:extLst>
            </p:cNvPr>
            <p:cNvSpPr>
              <a:spLocks/>
            </p:cNvSpPr>
            <p:nvPr/>
          </p:nvSpPr>
          <p:spPr bwMode="auto">
            <a:xfrm>
              <a:off x="2918183" y="3041507"/>
              <a:ext cx="235710" cy="453564"/>
            </a:xfrm>
            <a:custGeom>
              <a:avLst/>
              <a:gdLst>
                <a:gd name="T0" fmla="*/ 132 w 132"/>
                <a:gd name="T1" fmla="*/ 220 h 254"/>
                <a:gd name="T2" fmla="*/ 132 w 132"/>
                <a:gd name="T3" fmla="*/ 217 h 254"/>
                <a:gd name="T4" fmla="*/ 131 w 132"/>
                <a:gd name="T5" fmla="*/ 216 h 254"/>
                <a:gd name="T6" fmla="*/ 131 w 132"/>
                <a:gd name="T7" fmla="*/ 132 h 254"/>
                <a:gd name="T8" fmla="*/ 125 w 132"/>
                <a:gd name="T9" fmla="*/ 116 h 254"/>
                <a:gd name="T10" fmla="*/ 125 w 132"/>
                <a:gd name="T11" fmla="*/ 90 h 254"/>
                <a:gd name="T12" fmla="*/ 119 w 132"/>
                <a:gd name="T13" fmla="*/ 77 h 254"/>
                <a:gd name="T14" fmla="*/ 119 w 132"/>
                <a:gd name="T15" fmla="*/ 71 h 254"/>
                <a:gd name="T16" fmla="*/ 115 w 132"/>
                <a:gd name="T17" fmla="*/ 63 h 254"/>
                <a:gd name="T18" fmla="*/ 115 w 132"/>
                <a:gd name="T19" fmla="*/ 22 h 254"/>
                <a:gd name="T20" fmla="*/ 111 w 132"/>
                <a:gd name="T21" fmla="*/ 9 h 254"/>
                <a:gd name="T22" fmla="*/ 111 w 132"/>
                <a:gd name="T23" fmla="*/ 0 h 254"/>
                <a:gd name="T24" fmla="*/ 16 w 132"/>
                <a:gd name="T25" fmla="*/ 0 h 254"/>
                <a:gd name="T26" fmla="*/ 16 w 132"/>
                <a:gd name="T27" fmla="*/ 56 h 254"/>
                <a:gd name="T28" fmla="*/ 16 w 132"/>
                <a:gd name="T29" fmla="*/ 68 h 254"/>
                <a:gd name="T30" fmla="*/ 16 w 132"/>
                <a:gd name="T31" fmla="*/ 68 h 254"/>
                <a:gd name="T32" fmla="*/ 7 w 132"/>
                <a:gd name="T33" fmla="*/ 92 h 254"/>
                <a:gd name="T34" fmla="*/ 6 w 132"/>
                <a:gd name="T35" fmla="*/ 108 h 254"/>
                <a:gd name="T36" fmla="*/ 1 w 132"/>
                <a:gd name="T37" fmla="*/ 157 h 254"/>
                <a:gd name="T38" fmla="*/ 1 w 132"/>
                <a:gd name="T39" fmla="*/ 248 h 254"/>
                <a:gd name="T40" fmla="*/ 1 w 132"/>
                <a:gd name="T41" fmla="*/ 248 h 254"/>
                <a:gd name="T42" fmla="*/ 17 w 132"/>
                <a:gd name="T43" fmla="*/ 250 h 254"/>
                <a:gd name="T44" fmla="*/ 17 w 132"/>
                <a:gd name="T45" fmla="*/ 246 h 254"/>
                <a:gd name="T46" fmla="*/ 25 w 132"/>
                <a:gd name="T47" fmla="*/ 223 h 254"/>
                <a:gd name="T48" fmla="*/ 25 w 132"/>
                <a:gd name="T49" fmla="*/ 246 h 254"/>
                <a:gd name="T50" fmla="*/ 25 w 132"/>
                <a:gd name="T51" fmla="*/ 250 h 254"/>
                <a:gd name="T52" fmla="*/ 25 w 132"/>
                <a:gd name="T53" fmla="*/ 254 h 254"/>
                <a:gd name="T54" fmla="*/ 39 w 132"/>
                <a:gd name="T55" fmla="*/ 251 h 254"/>
                <a:gd name="T56" fmla="*/ 39 w 132"/>
                <a:gd name="T57" fmla="*/ 220 h 254"/>
                <a:gd name="T58" fmla="*/ 132 w 132"/>
                <a:gd name="T59" fmla="*/ 220 h 2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32" h="254">
                  <a:moveTo>
                    <a:pt x="132" y="220"/>
                  </a:moveTo>
                  <a:cubicBezTo>
                    <a:pt x="132" y="217"/>
                    <a:pt x="132" y="217"/>
                    <a:pt x="132" y="217"/>
                  </a:cubicBezTo>
                  <a:cubicBezTo>
                    <a:pt x="131" y="216"/>
                    <a:pt x="131" y="216"/>
                    <a:pt x="131" y="216"/>
                  </a:cubicBezTo>
                  <a:cubicBezTo>
                    <a:pt x="131" y="132"/>
                    <a:pt x="131" y="132"/>
                    <a:pt x="131" y="132"/>
                  </a:cubicBezTo>
                  <a:cubicBezTo>
                    <a:pt x="125" y="116"/>
                    <a:pt x="125" y="116"/>
                    <a:pt x="125" y="116"/>
                  </a:cubicBezTo>
                  <a:cubicBezTo>
                    <a:pt x="125" y="90"/>
                    <a:pt x="125" y="90"/>
                    <a:pt x="125" y="90"/>
                  </a:cubicBezTo>
                  <a:cubicBezTo>
                    <a:pt x="119" y="77"/>
                    <a:pt x="119" y="77"/>
                    <a:pt x="119" y="77"/>
                  </a:cubicBezTo>
                  <a:cubicBezTo>
                    <a:pt x="119" y="71"/>
                    <a:pt x="119" y="71"/>
                    <a:pt x="119" y="71"/>
                  </a:cubicBezTo>
                  <a:cubicBezTo>
                    <a:pt x="115" y="63"/>
                    <a:pt x="115" y="63"/>
                    <a:pt x="115" y="63"/>
                  </a:cubicBezTo>
                  <a:cubicBezTo>
                    <a:pt x="115" y="22"/>
                    <a:pt x="115" y="22"/>
                    <a:pt x="115" y="22"/>
                  </a:cubicBezTo>
                  <a:cubicBezTo>
                    <a:pt x="111" y="9"/>
                    <a:pt x="111" y="9"/>
                    <a:pt x="111" y="9"/>
                  </a:cubicBezTo>
                  <a:cubicBezTo>
                    <a:pt x="111" y="0"/>
                    <a:pt x="111" y="0"/>
                    <a:pt x="111" y="0"/>
                  </a:cubicBezTo>
                  <a:cubicBezTo>
                    <a:pt x="16" y="0"/>
                    <a:pt x="16" y="0"/>
                    <a:pt x="16" y="0"/>
                  </a:cubicBezTo>
                  <a:cubicBezTo>
                    <a:pt x="16" y="56"/>
                    <a:pt x="16" y="56"/>
                    <a:pt x="16" y="56"/>
                  </a:cubicBezTo>
                  <a:cubicBezTo>
                    <a:pt x="16" y="68"/>
                    <a:pt x="16" y="68"/>
                    <a:pt x="16" y="68"/>
                  </a:cubicBezTo>
                  <a:cubicBezTo>
                    <a:pt x="16" y="68"/>
                    <a:pt x="16" y="68"/>
                    <a:pt x="16" y="68"/>
                  </a:cubicBezTo>
                  <a:cubicBezTo>
                    <a:pt x="12" y="78"/>
                    <a:pt x="7" y="90"/>
                    <a:pt x="7" y="92"/>
                  </a:cubicBezTo>
                  <a:cubicBezTo>
                    <a:pt x="7" y="93"/>
                    <a:pt x="7" y="99"/>
                    <a:pt x="6" y="108"/>
                  </a:cubicBezTo>
                  <a:cubicBezTo>
                    <a:pt x="3" y="126"/>
                    <a:pt x="0" y="154"/>
                    <a:pt x="1" y="157"/>
                  </a:cubicBezTo>
                  <a:cubicBezTo>
                    <a:pt x="2" y="161"/>
                    <a:pt x="1" y="227"/>
                    <a:pt x="1" y="248"/>
                  </a:cubicBezTo>
                  <a:cubicBezTo>
                    <a:pt x="1" y="248"/>
                    <a:pt x="1" y="248"/>
                    <a:pt x="1" y="248"/>
                  </a:cubicBezTo>
                  <a:cubicBezTo>
                    <a:pt x="17" y="250"/>
                    <a:pt x="17" y="250"/>
                    <a:pt x="17" y="250"/>
                  </a:cubicBezTo>
                  <a:cubicBezTo>
                    <a:pt x="17" y="246"/>
                    <a:pt x="17" y="246"/>
                    <a:pt x="17" y="246"/>
                  </a:cubicBezTo>
                  <a:cubicBezTo>
                    <a:pt x="25" y="223"/>
                    <a:pt x="25" y="223"/>
                    <a:pt x="25" y="223"/>
                  </a:cubicBezTo>
                  <a:cubicBezTo>
                    <a:pt x="25" y="246"/>
                    <a:pt x="25" y="246"/>
                    <a:pt x="25" y="246"/>
                  </a:cubicBezTo>
                  <a:cubicBezTo>
                    <a:pt x="25" y="250"/>
                    <a:pt x="25" y="250"/>
                    <a:pt x="25" y="250"/>
                  </a:cubicBezTo>
                  <a:cubicBezTo>
                    <a:pt x="25" y="254"/>
                    <a:pt x="25" y="254"/>
                    <a:pt x="25" y="254"/>
                  </a:cubicBezTo>
                  <a:cubicBezTo>
                    <a:pt x="39" y="251"/>
                    <a:pt x="39" y="251"/>
                    <a:pt x="39" y="251"/>
                  </a:cubicBezTo>
                  <a:cubicBezTo>
                    <a:pt x="39" y="220"/>
                    <a:pt x="39" y="220"/>
                    <a:pt x="39" y="220"/>
                  </a:cubicBezTo>
                  <a:lnTo>
                    <a:pt x="132" y="220"/>
                  </a:lnTo>
                  <a:close/>
                </a:path>
              </a:pathLst>
            </a:custGeom>
            <a:solidFill>
              <a:srgbClr val="D5D5D5"/>
            </a:solidFill>
            <a:ln w="6350">
              <a:solidFill>
                <a:srgbClr val="FFFFFF"/>
              </a:solidFill>
            </a:ln>
          </p:spPr>
          <p:txBody>
            <a:bodyPr vert="horz" wrap="square" lIns="68580" tIns="34291" rIns="68580" bIns="34291" numCol="1" anchor="t" anchorCtr="0" compatLnSpc="1">
              <a:prstTxWarp prst="textNoShape">
                <a:avLst/>
              </a:prstTxWarp>
            </a:bodyPr>
            <a:lstStyle/>
            <a:p>
              <a:pPr defTabSz="685800">
                <a:defRPr/>
              </a:pPr>
              <a:endParaRPr lang="en-GB" sz="900" kern="0">
                <a:solidFill>
                  <a:prstClr val="black"/>
                </a:solidFill>
                <a:latin typeface="Arial"/>
              </a:endParaRPr>
            </a:p>
          </p:txBody>
        </p:sp>
        <p:sp>
          <p:nvSpPr>
            <p:cNvPr id="108" name="Freeform 9">
              <a:extLst>
                <a:ext uri="{FF2B5EF4-FFF2-40B4-BE49-F238E27FC236}">
                  <a16:creationId xmlns:a16="http://schemas.microsoft.com/office/drawing/2014/main" id="{5312411E-5DD5-1606-8B0C-F50FF46D32A2}"/>
                </a:ext>
              </a:extLst>
            </p:cNvPr>
            <p:cNvSpPr>
              <a:spLocks/>
            </p:cNvSpPr>
            <p:nvPr/>
          </p:nvSpPr>
          <p:spPr bwMode="auto">
            <a:xfrm>
              <a:off x="2694974" y="3041507"/>
              <a:ext cx="251782" cy="453564"/>
            </a:xfrm>
            <a:custGeom>
              <a:avLst/>
              <a:gdLst>
                <a:gd name="T0" fmla="*/ 131 w 141"/>
                <a:gd name="T1" fmla="*/ 108 h 254"/>
                <a:gd name="T2" fmla="*/ 141 w 141"/>
                <a:gd name="T3" fmla="*/ 68 h 254"/>
                <a:gd name="T4" fmla="*/ 141 w 141"/>
                <a:gd name="T5" fmla="*/ 56 h 254"/>
                <a:gd name="T6" fmla="*/ 47 w 141"/>
                <a:gd name="T7" fmla="*/ 0 h 254"/>
                <a:gd name="T8" fmla="*/ 44 w 141"/>
                <a:gd name="T9" fmla="*/ 10 h 254"/>
                <a:gd name="T10" fmla="*/ 37 w 141"/>
                <a:gd name="T11" fmla="*/ 35 h 254"/>
                <a:gd name="T12" fmla="*/ 32 w 141"/>
                <a:gd name="T13" fmla="*/ 44 h 254"/>
                <a:gd name="T14" fmla="*/ 30 w 141"/>
                <a:gd name="T15" fmla="*/ 46 h 254"/>
                <a:gd name="T16" fmla="*/ 27 w 141"/>
                <a:gd name="T17" fmla="*/ 49 h 254"/>
                <a:gd name="T18" fmla="*/ 25 w 141"/>
                <a:gd name="T19" fmla="*/ 50 h 254"/>
                <a:gd name="T20" fmla="*/ 24 w 141"/>
                <a:gd name="T21" fmla="*/ 50 h 254"/>
                <a:gd name="T22" fmla="*/ 17 w 141"/>
                <a:gd name="T23" fmla="*/ 59 h 254"/>
                <a:gd name="T24" fmla="*/ 19 w 141"/>
                <a:gd name="T25" fmla="*/ 75 h 254"/>
                <a:gd name="T26" fmla="*/ 20 w 141"/>
                <a:gd name="T27" fmla="*/ 86 h 254"/>
                <a:gd name="T28" fmla="*/ 19 w 141"/>
                <a:gd name="T29" fmla="*/ 87 h 254"/>
                <a:gd name="T30" fmla="*/ 18 w 141"/>
                <a:gd name="T31" fmla="*/ 88 h 254"/>
                <a:gd name="T32" fmla="*/ 17 w 141"/>
                <a:gd name="T33" fmla="*/ 89 h 254"/>
                <a:gd name="T34" fmla="*/ 17 w 141"/>
                <a:gd name="T35" fmla="*/ 90 h 254"/>
                <a:gd name="T36" fmla="*/ 14 w 141"/>
                <a:gd name="T37" fmla="*/ 100 h 254"/>
                <a:gd name="T38" fmla="*/ 14 w 141"/>
                <a:gd name="T39" fmla="*/ 148 h 254"/>
                <a:gd name="T40" fmla="*/ 0 w 141"/>
                <a:gd name="T41" fmla="*/ 195 h 254"/>
                <a:gd name="T42" fmla="*/ 60 w 141"/>
                <a:gd name="T43" fmla="*/ 200 h 254"/>
                <a:gd name="T44" fmla="*/ 55 w 141"/>
                <a:gd name="T45" fmla="*/ 205 h 254"/>
                <a:gd name="T46" fmla="*/ 59 w 141"/>
                <a:gd name="T47" fmla="*/ 217 h 254"/>
                <a:gd name="T48" fmla="*/ 63 w 141"/>
                <a:gd name="T49" fmla="*/ 220 h 254"/>
                <a:gd name="T50" fmla="*/ 61 w 141"/>
                <a:gd name="T51" fmla="*/ 241 h 254"/>
                <a:gd name="T52" fmla="*/ 56 w 141"/>
                <a:gd name="T53" fmla="*/ 249 h 254"/>
                <a:gd name="T54" fmla="*/ 57 w 141"/>
                <a:gd name="T55" fmla="*/ 249 h 254"/>
                <a:gd name="T56" fmla="*/ 87 w 141"/>
                <a:gd name="T57" fmla="*/ 254 h 254"/>
                <a:gd name="T58" fmla="*/ 103 w 141"/>
                <a:gd name="T59" fmla="*/ 250 h 254"/>
                <a:gd name="T60" fmla="*/ 126 w 141"/>
                <a:gd name="T61" fmla="*/ 248 h 254"/>
                <a:gd name="T62" fmla="*/ 126 w 141"/>
                <a:gd name="T63" fmla="*/ 157 h 2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41" h="254">
                  <a:moveTo>
                    <a:pt x="126" y="157"/>
                  </a:moveTo>
                  <a:cubicBezTo>
                    <a:pt x="125" y="154"/>
                    <a:pt x="128" y="126"/>
                    <a:pt x="131" y="108"/>
                  </a:cubicBezTo>
                  <a:cubicBezTo>
                    <a:pt x="132" y="99"/>
                    <a:pt x="132" y="93"/>
                    <a:pt x="132" y="92"/>
                  </a:cubicBezTo>
                  <a:cubicBezTo>
                    <a:pt x="132" y="90"/>
                    <a:pt x="137" y="78"/>
                    <a:pt x="141" y="68"/>
                  </a:cubicBezTo>
                  <a:cubicBezTo>
                    <a:pt x="141" y="68"/>
                    <a:pt x="141" y="68"/>
                    <a:pt x="141" y="68"/>
                  </a:cubicBezTo>
                  <a:cubicBezTo>
                    <a:pt x="141" y="56"/>
                    <a:pt x="141" y="56"/>
                    <a:pt x="141" y="56"/>
                  </a:cubicBezTo>
                  <a:cubicBezTo>
                    <a:pt x="141" y="0"/>
                    <a:pt x="141" y="0"/>
                    <a:pt x="141" y="0"/>
                  </a:cubicBezTo>
                  <a:cubicBezTo>
                    <a:pt x="47" y="0"/>
                    <a:pt x="47" y="0"/>
                    <a:pt x="47" y="0"/>
                  </a:cubicBezTo>
                  <a:cubicBezTo>
                    <a:pt x="45" y="5"/>
                    <a:pt x="45" y="5"/>
                    <a:pt x="45" y="5"/>
                  </a:cubicBezTo>
                  <a:cubicBezTo>
                    <a:pt x="44" y="10"/>
                    <a:pt x="44" y="10"/>
                    <a:pt x="44" y="10"/>
                  </a:cubicBezTo>
                  <a:cubicBezTo>
                    <a:pt x="37" y="16"/>
                    <a:pt x="37" y="16"/>
                    <a:pt x="37" y="16"/>
                  </a:cubicBezTo>
                  <a:cubicBezTo>
                    <a:pt x="37" y="35"/>
                    <a:pt x="37" y="35"/>
                    <a:pt x="37" y="35"/>
                  </a:cubicBezTo>
                  <a:cubicBezTo>
                    <a:pt x="37" y="35"/>
                    <a:pt x="37" y="35"/>
                    <a:pt x="37" y="35"/>
                  </a:cubicBezTo>
                  <a:cubicBezTo>
                    <a:pt x="37" y="35"/>
                    <a:pt x="35" y="39"/>
                    <a:pt x="32" y="44"/>
                  </a:cubicBezTo>
                  <a:cubicBezTo>
                    <a:pt x="30" y="46"/>
                    <a:pt x="30" y="46"/>
                    <a:pt x="30" y="46"/>
                  </a:cubicBezTo>
                  <a:cubicBezTo>
                    <a:pt x="30" y="46"/>
                    <a:pt x="30" y="46"/>
                    <a:pt x="30" y="46"/>
                  </a:cubicBezTo>
                  <a:cubicBezTo>
                    <a:pt x="30" y="46"/>
                    <a:pt x="30" y="46"/>
                    <a:pt x="30" y="46"/>
                  </a:cubicBezTo>
                  <a:cubicBezTo>
                    <a:pt x="29" y="46"/>
                    <a:pt x="29" y="47"/>
                    <a:pt x="27" y="49"/>
                  </a:cubicBezTo>
                  <a:cubicBezTo>
                    <a:pt x="26" y="50"/>
                    <a:pt x="26" y="50"/>
                    <a:pt x="26" y="50"/>
                  </a:cubicBezTo>
                  <a:cubicBezTo>
                    <a:pt x="25" y="50"/>
                    <a:pt x="25" y="50"/>
                    <a:pt x="25" y="50"/>
                  </a:cubicBezTo>
                  <a:cubicBezTo>
                    <a:pt x="25" y="50"/>
                    <a:pt x="25" y="50"/>
                    <a:pt x="25" y="50"/>
                  </a:cubicBezTo>
                  <a:cubicBezTo>
                    <a:pt x="24" y="50"/>
                    <a:pt x="24" y="50"/>
                    <a:pt x="24" y="50"/>
                  </a:cubicBezTo>
                  <a:cubicBezTo>
                    <a:pt x="24" y="50"/>
                    <a:pt x="24" y="50"/>
                    <a:pt x="24" y="50"/>
                  </a:cubicBezTo>
                  <a:cubicBezTo>
                    <a:pt x="23" y="52"/>
                    <a:pt x="19" y="56"/>
                    <a:pt x="17" y="59"/>
                  </a:cubicBezTo>
                  <a:cubicBezTo>
                    <a:pt x="17" y="63"/>
                    <a:pt x="17" y="63"/>
                    <a:pt x="17" y="63"/>
                  </a:cubicBezTo>
                  <a:cubicBezTo>
                    <a:pt x="18" y="68"/>
                    <a:pt x="19" y="75"/>
                    <a:pt x="19" y="75"/>
                  </a:cubicBezTo>
                  <a:cubicBezTo>
                    <a:pt x="19" y="78"/>
                    <a:pt x="20" y="81"/>
                    <a:pt x="20" y="84"/>
                  </a:cubicBezTo>
                  <a:cubicBezTo>
                    <a:pt x="20" y="86"/>
                    <a:pt x="20" y="86"/>
                    <a:pt x="20" y="86"/>
                  </a:cubicBezTo>
                  <a:cubicBezTo>
                    <a:pt x="19" y="86"/>
                    <a:pt x="19" y="86"/>
                    <a:pt x="19" y="86"/>
                  </a:cubicBezTo>
                  <a:cubicBezTo>
                    <a:pt x="19" y="87"/>
                    <a:pt x="19" y="87"/>
                    <a:pt x="19" y="87"/>
                  </a:cubicBezTo>
                  <a:cubicBezTo>
                    <a:pt x="18" y="87"/>
                    <a:pt x="18" y="87"/>
                    <a:pt x="18" y="87"/>
                  </a:cubicBezTo>
                  <a:cubicBezTo>
                    <a:pt x="18" y="88"/>
                    <a:pt x="18" y="88"/>
                    <a:pt x="18" y="88"/>
                  </a:cubicBezTo>
                  <a:cubicBezTo>
                    <a:pt x="18" y="88"/>
                    <a:pt x="18" y="88"/>
                    <a:pt x="17" y="88"/>
                  </a:cubicBezTo>
                  <a:cubicBezTo>
                    <a:pt x="17" y="89"/>
                    <a:pt x="17" y="89"/>
                    <a:pt x="17" y="89"/>
                  </a:cubicBezTo>
                  <a:cubicBezTo>
                    <a:pt x="17" y="90"/>
                    <a:pt x="17" y="90"/>
                    <a:pt x="17" y="90"/>
                  </a:cubicBezTo>
                  <a:cubicBezTo>
                    <a:pt x="17" y="90"/>
                    <a:pt x="17" y="90"/>
                    <a:pt x="17" y="90"/>
                  </a:cubicBezTo>
                  <a:cubicBezTo>
                    <a:pt x="17" y="91"/>
                    <a:pt x="16" y="93"/>
                    <a:pt x="14" y="99"/>
                  </a:cubicBezTo>
                  <a:cubicBezTo>
                    <a:pt x="14" y="100"/>
                    <a:pt x="14" y="100"/>
                    <a:pt x="14" y="100"/>
                  </a:cubicBezTo>
                  <a:cubicBezTo>
                    <a:pt x="14" y="100"/>
                    <a:pt x="14" y="100"/>
                    <a:pt x="14" y="100"/>
                  </a:cubicBezTo>
                  <a:cubicBezTo>
                    <a:pt x="14" y="148"/>
                    <a:pt x="14" y="148"/>
                    <a:pt x="14" y="148"/>
                  </a:cubicBezTo>
                  <a:cubicBezTo>
                    <a:pt x="0" y="171"/>
                    <a:pt x="0" y="171"/>
                    <a:pt x="0" y="171"/>
                  </a:cubicBezTo>
                  <a:cubicBezTo>
                    <a:pt x="0" y="195"/>
                    <a:pt x="0" y="195"/>
                    <a:pt x="0" y="195"/>
                  </a:cubicBezTo>
                  <a:cubicBezTo>
                    <a:pt x="59" y="195"/>
                    <a:pt x="59" y="195"/>
                    <a:pt x="59" y="195"/>
                  </a:cubicBezTo>
                  <a:cubicBezTo>
                    <a:pt x="60" y="200"/>
                    <a:pt x="60" y="200"/>
                    <a:pt x="60" y="200"/>
                  </a:cubicBezTo>
                  <a:cubicBezTo>
                    <a:pt x="61" y="201"/>
                    <a:pt x="61" y="202"/>
                    <a:pt x="60" y="203"/>
                  </a:cubicBezTo>
                  <a:cubicBezTo>
                    <a:pt x="59" y="205"/>
                    <a:pt x="56" y="205"/>
                    <a:pt x="55" y="205"/>
                  </a:cubicBezTo>
                  <a:cubicBezTo>
                    <a:pt x="55" y="217"/>
                    <a:pt x="55" y="217"/>
                    <a:pt x="55" y="217"/>
                  </a:cubicBezTo>
                  <a:cubicBezTo>
                    <a:pt x="59" y="217"/>
                    <a:pt x="59" y="217"/>
                    <a:pt x="59" y="217"/>
                  </a:cubicBezTo>
                  <a:cubicBezTo>
                    <a:pt x="59" y="220"/>
                    <a:pt x="59" y="220"/>
                    <a:pt x="59" y="220"/>
                  </a:cubicBezTo>
                  <a:cubicBezTo>
                    <a:pt x="63" y="220"/>
                    <a:pt x="63" y="220"/>
                    <a:pt x="63" y="220"/>
                  </a:cubicBezTo>
                  <a:cubicBezTo>
                    <a:pt x="61" y="233"/>
                    <a:pt x="61" y="233"/>
                    <a:pt x="61" y="233"/>
                  </a:cubicBezTo>
                  <a:cubicBezTo>
                    <a:pt x="61" y="241"/>
                    <a:pt x="61" y="241"/>
                    <a:pt x="61" y="241"/>
                  </a:cubicBezTo>
                  <a:cubicBezTo>
                    <a:pt x="61" y="243"/>
                    <a:pt x="58" y="244"/>
                    <a:pt x="56" y="244"/>
                  </a:cubicBezTo>
                  <a:cubicBezTo>
                    <a:pt x="56" y="249"/>
                    <a:pt x="56" y="249"/>
                    <a:pt x="56" y="249"/>
                  </a:cubicBezTo>
                  <a:cubicBezTo>
                    <a:pt x="57" y="249"/>
                    <a:pt x="57" y="249"/>
                    <a:pt x="57" y="249"/>
                  </a:cubicBezTo>
                  <a:cubicBezTo>
                    <a:pt x="57" y="249"/>
                    <a:pt x="57" y="249"/>
                    <a:pt x="57" y="249"/>
                  </a:cubicBezTo>
                  <a:cubicBezTo>
                    <a:pt x="64" y="246"/>
                    <a:pt x="64" y="246"/>
                    <a:pt x="64" y="246"/>
                  </a:cubicBezTo>
                  <a:cubicBezTo>
                    <a:pt x="87" y="254"/>
                    <a:pt x="87" y="254"/>
                    <a:pt x="87" y="254"/>
                  </a:cubicBezTo>
                  <a:cubicBezTo>
                    <a:pt x="95" y="250"/>
                    <a:pt x="95" y="250"/>
                    <a:pt x="95" y="250"/>
                  </a:cubicBezTo>
                  <a:cubicBezTo>
                    <a:pt x="103" y="250"/>
                    <a:pt x="103" y="250"/>
                    <a:pt x="103" y="250"/>
                  </a:cubicBezTo>
                  <a:cubicBezTo>
                    <a:pt x="110" y="246"/>
                    <a:pt x="110" y="246"/>
                    <a:pt x="110" y="246"/>
                  </a:cubicBezTo>
                  <a:cubicBezTo>
                    <a:pt x="126" y="248"/>
                    <a:pt x="126" y="248"/>
                    <a:pt x="126" y="248"/>
                  </a:cubicBezTo>
                  <a:cubicBezTo>
                    <a:pt x="126" y="248"/>
                    <a:pt x="126" y="248"/>
                    <a:pt x="126" y="248"/>
                  </a:cubicBezTo>
                  <a:cubicBezTo>
                    <a:pt x="126" y="227"/>
                    <a:pt x="127" y="161"/>
                    <a:pt x="126" y="157"/>
                  </a:cubicBezTo>
                  <a:close/>
                </a:path>
              </a:pathLst>
            </a:custGeom>
            <a:solidFill>
              <a:srgbClr val="D5D5D5"/>
            </a:solidFill>
            <a:ln w="6350">
              <a:solidFill>
                <a:srgbClr val="FFFFFF"/>
              </a:solidFill>
            </a:ln>
          </p:spPr>
          <p:txBody>
            <a:bodyPr vert="horz" wrap="square" lIns="68580" tIns="34291" rIns="68580" bIns="34291" numCol="1" anchor="t" anchorCtr="0" compatLnSpc="1">
              <a:prstTxWarp prst="textNoShape">
                <a:avLst/>
              </a:prstTxWarp>
            </a:bodyPr>
            <a:lstStyle/>
            <a:p>
              <a:pPr defTabSz="685800">
                <a:defRPr/>
              </a:pPr>
              <a:endParaRPr lang="en-GB" sz="900" kern="0">
                <a:solidFill>
                  <a:prstClr val="black"/>
                </a:solidFill>
                <a:latin typeface="Arial"/>
              </a:endParaRPr>
            </a:p>
          </p:txBody>
        </p:sp>
        <p:sp>
          <p:nvSpPr>
            <p:cNvPr id="109" name="Freeform 10">
              <a:extLst>
                <a:ext uri="{FF2B5EF4-FFF2-40B4-BE49-F238E27FC236}">
                  <a16:creationId xmlns:a16="http://schemas.microsoft.com/office/drawing/2014/main" id="{66C9903A-D346-05F9-A3AB-EA5706AED4A1}"/>
                </a:ext>
              </a:extLst>
            </p:cNvPr>
            <p:cNvSpPr>
              <a:spLocks/>
            </p:cNvSpPr>
            <p:nvPr/>
          </p:nvSpPr>
          <p:spPr bwMode="auto">
            <a:xfrm>
              <a:off x="3189608" y="2902224"/>
              <a:ext cx="631240" cy="292852"/>
            </a:xfrm>
            <a:custGeom>
              <a:avLst/>
              <a:gdLst>
                <a:gd name="T0" fmla="*/ 103 w 353"/>
                <a:gd name="T1" fmla="*/ 22 h 164"/>
                <a:gd name="T2" fmla="*/ 95 w 353"/>
                <a:gd name="T3" fmla="*/ 25 h 164"/>
                <a:gd name="T4" fmla="*/ 94 w 353"/>
                <a:gd name="T5" fmla="*/ 29 h 164"/>
                <a:gd name="T6" fmla="*/ 66 w 353"/>
                <a:gd name="T7" fmla="*/ 34 h 164"/>
                <a:gd name="T8" fmla="*/ 50 w 353"/>
                <a:gd name="T9" fmla="*/ 45 h 164"/>
                <a:gd name="T10" fmla="*/ 42 w 353"/>
                <a:gd name="T11" fmla="*/ 48 h 164"/>
                <a:gd name="T12" fmla="*/ 31 w 353"/>
                <a:gd name="T13" fmla="*/ 52 h 164"/>
                <a:gd name="T14" fmla="*/ 19 w 353"/>
                <a:gd name="T15" fmla="*/ 58 h 164"/>
                <a:gd name="T16" fmla="*/ 7 w 353"/>
                <a:gd name="T17" fmla="*/ 65 h 164"/>
                <a:gd name="T18" fmla="*/ 3 w 353"/>
                <a:gd name="T19" fmla="*/ 70 h 164"/>
                <a:gd name="T20" fmla="*/ 0 w 353"/>
                <a:gd name="T21" fmla="*/ 73 h 164"/>
                <a:gd name="T22" fmla="*/ 0 w 353"/>
                <a:gd name="T23" fmla="*/ 78 h 164"/>
                <a:gd name="T24" fmla="*/ 73 w 353"/>
                <a:gd name="T25" fmla="*/ 74 h 164"/>
                <a:gd name="T26" fmla="*/ 70 w 353"/>
                <a:gd name="T27" fmla="*/ 74 h 164"/>
                <a:gd name="T28" fmla="*/ 75 w 353"/>
                <a:gd name="T29" fmla="*/ 71 h 164"/>
                <a:gd name="T30" fmla="*/ 140 w 353"/>
                <a:gd name="T31" fmla="*/ 71 h 164"/>
                <a:gd name="T32" fmla="*/ 154 w 353"/>
                <a:gd name="T33" fmla="*/ 78 h 164"/>
                <a:gd name="T34" fmla="*/ 193 w 353"/>
                <a:gd name="T35" fmla="*/ 88 h 164"/>
                <a:gd name="T36" fmla="*/ 206 w 353"/>
                <a:gd name="T37" fmla="*/ 95 h 164"/>
                <a:gd name="T38" fmla="*/ 211 w 353"/>
                <a:gd name="T39" fmla="*/ 107 h 164"/>
                <a:gd name="T40" fmla="*/ 226 w 353"/>
                <a:gd name="T41" fmla="*/ 122 h 164"/>
                <a:gd name="T42" fmla="*/ 230 w 353"/>
                <a:gd name="T43" fmla="*/ 125 h 164"/>
                <a:gd name="T44" fmla="*/ 239 w 353"/>
                <a:gd name="T45" fmla="*/ 144 h 164"/>
                <a:gd name="T46" fmla="*/ 255 w 353"/>
                <a:gd name="T47" fmla="*/ 163 h 164"/>
                <a:gd name="T48" fmla="*/ 255 w 353"/>
                <a:gd name="T49" fmla="*/ 163 h 164"/>
                <a:gd name="T50" fmla="*/ 255 w 353"/>
                <a:gd name="T51" fmla="*/ 164 h 164"/>
                <a:gd name="T52" fmla="*/ 271 w 353"/>
                <a:gd name="T53" fmla="*/ 152 h 164"/>
                <a:gd name="T54" fmla="*/ 298 w 353"/>
                <a:gd name="T55" fmla="*/ 133 h 164"/>
                <a:gd name="T56" fmla="*/ 325 w 353"/>
                <a:gd name="T57" fmla="*/ 125 h 164"/>
                <a:gd name="T58" fmla="*/ 325 w 353"/>
                <a:gd name="T59" fmla="*/ 113 h 164"/>
                <a:gd name="T60" fmla="*/ 317 w 353"/>
                <a:gd name="T61" fmla="*/ 117 h 164"/>
                <a:gd name="T62" fmla="*/ 314 w 353"/>
                <a:gd name="T63" fmla="*/ 113 h 164"/>
                <a:gd name="T64" fmla="*/ 317 w 353"/>
                <a:gd name="T65" fmla="*/ 105 h 164"/>
                <a:gd name="T66" fmla="*/ 321 w 353"/>
                <a:gd name="T67" fmla="*/ 98 h 164"/>
                <a:gd name="T68" fmla="*/ 317 w 353"/>
                <a:gd name="T69" fmla="*/ 94 h 164"/>
                <a:gd name="T70" fmla="*/ 325 w 353"/>
                <a:gd name="T71" fmla="*/ 94 h 164"/>
                <a:gd name="T72" fmla="*/ 337 w 353"/>
                <a:gd name="T73" fmla="*/ 98 h 164"/>
                <a:gd name="T74" fmla="*/ 349 w 353"/>
                <a:gd name="T75" fmla="*/ 86 h 164"/>
                <a:gd name="T76" fmla="*/ 349 w 353"/>
                <a:gd name="T77" fmla="*/ 74 h 164"/>
                <a:gd name="T78" fmla="*/ 341 w 353"/>
                <a:gd name="T79" fmla="*/ 82 h 164"/>
                <a:gd name="T80" fmla="*/ 337 w 353"/>
                <a:gd name="T81" fmla="*/ 70 h 164"/>
                <a:gd name="T82" fmla="*/ 314 w 353"/>
                <a:gd name="T83" fmla="*/ 55 h 164"/>
                <a:gd name="T84" fmla="*/ 317 w 353"/>
                <a:gd name="T85" fmla="*/ 62 h 164"/>
                <a:gd name="T86" fmla="*/ 325 w 353"/>
                <a:gd name="T87" fmla="*/ 66 h 164"/>
                <a:gd name="T88" fmla="*/ 337 w 353"/>
                <a:gd name="T89" fmla="*/ 59 h 164"/>
                <a:gd name="T90" fmla="*/ 346 w 353"/>
                <a:gd name="T91" fmla="*/ 59 h 164"/>
                <a:gd name="T92" fmla="*/ 347 w 353"/>
                <a:gd name="T93" fmla="*/ 57 h 164"/>
                <a:gd name="T94" fmla="*/ 341 w 353"/>
                <a:gd name="T95" fmla="*/ 47 h 164"/>
                <a:gd name="T96" fmla="*/ 345 w 353"/>
                <a:gd name="T97" fmla="*/ 23 h 164"/>
                <a:gd name="T98" fmla="*/ 329 w 353"/>
                <a:gd name="T99" fmla="*/ 23 h 164"/>
                <a:gd name="T100" fmla="*/ 321 w 353"/>
                <a:gd name="T101" fmla="*/ 16 h 164"/>
                <a:gd name="T102" fmla="*/ 333 w 353"/>
                <a:gd name="T103" fmla="*/ 16 h 164"/>
                <a:gd name="T104" fmla="*/ 325 w 353"/>
                <a:gd name="T105" fmla="*/ 12 h 164"/>
                <a:gd name="T106" fmla="*/ 325 w 353"/>
                <a:gd name="T107" fmla="*/ 4 h 164"/>
                <a:gd name="T108" fmla="*/ 106 w 353"/>
                <a:gd name="T109" fmla="*/ 0 h 1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53" h="164">
                  <a:moveTo>
                    <a:pt x="106" y="15"/>
                  </a:moveTo>
                  <a:cubicBezTo>
                    <a:pt x="103" y="22"/>
                    <a:pt x="103" y="22"/>
                    <a:pt x="103" y="22"/>
                  </a:cubicBezTo>
                  <a:cubicBezTo>
                    <a:pt x="97" y="22"/>
                    <a:pt x="97" y="22"/>
                    <a:pt x="97" y="22"/>
                  </a:cubicBezTo>
                  <a:cubicBezTo>
                    <a:pt x="95" y="25"/>
                    <a:pt x="95" y="25"/>
                    <a:pt x="95" y="25"/>
                  </a:cubicBezTo>
                  <a:cubicBezTo>
                    <a:pt x="94" y="26"/>
                    <a:pt x="94" y="27"/>
                    <a:pt x="94" y="28"/>
                  </a:cubicBezTo>
                  <a:cubicBezTo>
                    <a:pt x="94" y="29"/>
                    <a:pt x="94" y="29"/>
                    <a:pt x="94" y="29"/>
                  </a:cubicBezTo>
                  <a:cubicBezTo>
                    <a:pt x="84" y="34"/>
                    <a:pt x="84" y="34"/>
                    <a:pt x="84" y="34"/>
                  </a:cubicBezTo>
                  <a:cubicBezTo>
                    <a:pt x="66" y="34"/>
                    <a:pt x="66" y="34"/>
                    <a:pt x="66" y="34"/>
                  </a:cubicBezTo>
                  <a:cubicBezTo>
                    <a:pt x="50" y="41"/>
                    <a:pt x="50" y="41"/>
                    <a:pt x="50" y="41"/>
                  </a:cubicBezTo>
                  <a:cubicBezTo>
                    <a:pt x="50" y="45"/>
                    <a:pt x="50" y="45"/>
                    <a:pt x="50" y="45"/>
                  </a:cubicBezTo>
                  <a:cubicBezTo>
                    <a:pt x="46" y="45"/>
                    <a:pt x="46" y="45"/>
                    <a:pt x="46" y="45"/>
                  </a:cubicBezTo>
                  <a:cubicBezTo>
                    <a:pt x="42" y="48"/>
                    <a:pt x="42" y="48"/>
                    <a:pt x="42" y="48"/>
                  </a:cubicBezTo>
                  <a:cubicBezTo>
                    <a:pt x="39" y="48"/>
                    <a:pt x="39" y="48"/>
                    <a:pt x="39" y="48"/>
                  </a:cubicBezTo>
                  <a:cubicBezTo>
                    <a:pt x="31" y="52"/>
                    <a:pt x="31" y="52"/>
                    <a:pt x="31" y="52"/>
                  </a:cubicBezTo>
                  <a:cubicBezTo>
                    <a:pt x="27" y="58"/>
                    <a:pt x="27" y="58"/>
                    <a:pt x="27" y="58"/>
                  </a:cubicBezTo>
                  <a:cubicBezTo>
                    <a:pt x="19" y="58"/>
                    <a:pt x="19" y="58"/>
                    <a:pt x="19" y="58"/>
                  </a:cubicBezTo>
                  <a:cubicBezTo>
                    <a:pt x="15" y="61"/>
                    <a:pt x="15" y="61"/>
                    <a:pt x="15" y="61"/>
                  </a:cubicBezTo>
                  <a:cubicBezTo>
                    <a:pt x="15" y="61"/>
                    <a:pt x="9" y="65"/>
                    <a:pt x="7" y="65"/>
                  </a:cubicBezTo>
                  <a:cubicBezTo>
                    <a:pt x="5" y="65"/>
                    <a:pt x="4" y="68"/>
                    <a:pt x="3" y="70"/>
                  </a:cubicBezTo>
                  <a:cubicBezTo>
                    <a:pt x="3" y="70"/>
                    <a:pt x="3" y="70"/>
                    <a:pt x="3" y="70"/>
                  </a:cubicBezTo>
                  <a:cubicBezTo>
                    <a:pt x="1" y="72"/>
                    <a:pt x="1" y="72"/>
                    <a:pt x="1" y="72"/>
                  </a:cubicBezTo>
                  <a:cubicBezTo>
                    <a:pt x="0" y="73"/>
                    <a:pt x="0" y="73"/>
                    <a:pt x="0" y="73"/>
                  </a:cubicBezTo>
                  <a:cubicBezTo>
                    <a:pt x="0" y="73"/>
                    <a:pt x="0" y="74"/>
                    <a:pt x="0" y="75"/>
                  </a:cubicBezTo>
                  <a:cubicBezTo>
                    <a:pt x="0" y="78"/>
                    <a:pt x="0" y="78"/>
                    <a:pt x="0" y="78"/>
                  </a:cubicBezTo>
                  <a:cubicBezTo>
                    <a:pt x="55" y="78"/>
                    <a:pt x="55" y="78"/>
                    <a:pt x="55" y="78"/>
                  </a:cubicBezTo>
                  <a:cubicBezTo>
                    <a:pt x="73" y="74"/>
                    <a:pt x="73" y="74"/>
                    <a:pt x="73" y="74"/>
                  </a:cubicBezTo>
                  <a:cubicBezTo>
                    <a:pt x="73" y="74"/>
                    <a:pt x="73" y="74"/>
                    <a:pt x="73" y="74"/>
                  </a:cubicBezTo>
                  <a:cubicBezTo>
                    <a:pt x="70" y="74"/>
                    <a:pt x="70" y="74"/>
                    <a:pt x="70" y="74"/>
                  </a:cubicBezTo>
                  <a:cubicBezTo>
                    <a:pt x="73" y="72"/>
                    <a:pt x="73" y="72"/>
                    <a:pt x="73" y="72"/>
                  </a:cubicBezTo>
                  <a:cubicBezTo>
                    <a:pt x="73" y="72"/>
                    <a:pt x="74" y="71"/>
                    <a:pt x="75" y="71"/>
                  </a:cubicBezTo>
                  <a:cubicBezTo>
                    <a:pt x="76" y="71"/>
                    <a:pt x="78" y="70"/>
                    <a:pt x="95" y="70"/>
                  </a:cubicBezTo>
                  <a:cubicBezTo>
                    <a:pt x="109" y="70"/>
                    <a:pt x="127" y="70"/>
                    <a:pt x="140" y="71"/>
                  </a:cubicBezTo>
                  <a:cubicBezTo>
                    <a:pt x="140" y="71"/>
                    <a:pt x="140" y="71"/>
                    <a:pt x="140" y="71"/>
                  </a:cubicBezTo>
                  <a:cubicBezTo>
                    <a:pt x="154" y="78"/>
                    <a:pt x="154" y="78"/>
                    <a:pt x="154" y="78"/>
                  </a:cubicBezTo>
                  <a:cubicBezTo>
                    <a:pt x="165" y="88"/>
                    <a:pt x="165" y="88"/>
                    <a:pt x="165" y="88"/>
                  </a:cubicBezTo>
                  <a:cubicBezTo>
                    <a:pt x="193" y="88"/>
                    <a:pt x="193" y="88"/>
                    <a:pt x="193" y="88"/>
                  </a:cubicBezTo>
                  <a:cubicBezTo>
                    <a:pt x="198" y="90"/>
                    <a:pt x="198" y="90"/>
                    <a:pt x="198" y="90"/>
                  </a:cubicBezTo>
                  <a:cubicBezTo>
                    <a:pt x="206" y="95"/>
                    <a:pt x="206" y="95"/>
                    <a:pt x="206" y="95"/>
                  </a:cubicBezTo>
                  <a:cubicBezTo>
                    <a:pt x="211" y="99"/>
                    <a:pt x="211" y="99"/>
                    <a:pt x="211" y="99"/>
                  </a:cubicBezTo>
                  <a:cubicBezTo>
                    <a:pt x="211" y="107"/>
                    <a:pt x="211" y="107"/>
                    <a:pt x="211" y="107"/>
                  </a:cubicBezTo>
                  <a:cubicBezTo>
                    <a:pt x="220" y="114"/>
                    <a:pt x="220" y="114"/>
                    <a:pt x="220" y="114"/>
                  </a:cubicBezTo>
                  <a:cubicBezTo>
                    <a:pt x="226" y="122"/>
                    <a:pt x="226" y="122"/>
                    <a:pt x="226" y="122"/>
                  </a:cubicBezTo>
                  <a:cubicBezTo>
                    <a:pt x="230" y="125"/>
                    <a:pt x="230" y="125"/>
                    <a:pt x="230" y="125"/>
                  </a:cubicBezTo>
                  <a:cubicBezTo>
                    <a:pt x="230" y="125"/>
                    <a:pt x="230" y="125"/>
                    <a:pt x="230" y="125"/>
                  </a:cubicBezTo>
                  <a:cubicBezTo>
                    <a:pt x="239" y="132"/>
                    <a:pt x="239" y="132"/>
                    <a:pt x="239" y="132"/>
                  </a:cubicBezTo>
                  <a:cubicBezTo>
                    <a:pt x="239" y="144"/>
                    <a:pt x="239" y="144"/>
                    <a:pt x="239" y="144"/>
                  </a:cubicBezTo>
                  <a:cubicBezTo>
                    <a:pt x="254" y="163"/>
                    <a:pt x="254" y="163"/>
                    <a:pt x="254" y="163"/>
                  </a:cubicBezTo>
                  <a:cubicBezTo>
                    <a:pt x="255" y="163"/>
                    <a:pt x="255" y="163"/>
                    <a:pt x="255" y="163"/>
                  </a:cubicBezTo>
                  <a:cubicBezTo>
                    <a:pt x="255" y="163"/>
                    <a:pt x="255" y="163"/>
                    <a:pt x="255" y="163"/>
                  </a:cubicBezTo>
                  <a:cubicBezTo>
                    <a:pt x="255" y="163"/>
                    <a:pt x="255" y="163"/>
                    <a:pt x="255" y="163"/>
                  </a:cubicBezTo>
                  <a:cubicBezTo>
                    <a:pt x="255" y="163"/>
                    <a:pt x="255" y="163"/>
                    <a:pt x="255" y="163"/>
                  </a:cubicBezTo>
                  <a:cubicBezTo>
                    <a:pt x="255" y="164"/>
                    <a:pt x="255" y="164"/>
                    <a:pt x="255" y="164"/>
                  </a:cubicBezTo>
                  <a:cubicBezTo>
                    <a:pt x="271" y="160"/>
                    <a:pt x="271" y="160"/>
                    <a:pt x="271" y="160"/>
                  </a:cubicBezTo>
                  <a:cubicBezTo>
                    <a:pt x="271" y="152"/>
                    <a:pt x="271" y="152"/>
                    <a:pt x="271" y="152"/>
                  </a:cubicBezTo>
                  <a:cubicBezTo>
                    <a:pt x="278" y="141"/>
                    <a:pt x="278" y="141"/>
                    <a:pt x="278" y="141"/>
                  </a:cubicBezTo>
                  <a:cubicBezTo>
                    <a:pt x="298" y="133"/>
                    <a:pt x="298" y="133"/>
                    <a:pt x="298" y="133"/>
                  </a:cubicBezTo>
                  <a:cubicBezTo>
                    <a:pt x="314" y="133"/>
                    <a:pt x="314" y="133"/>
                    <a:pt x="314" y="133"/>
                  </a:cubicBezTo>
                  <a:cubicBezTo>
                    <a:pt x="325" y="125"/>
                    <a:pt x="325" y="125"/>
                    <a:pt x="325" y="125"/>
                  </a:cubicBezTo>
                  <a:cubicBezTo>
                    <a:pt x="325" y="121"/>
                    <a:pt x="325" y="121"/>
                    <a:pt x="325" y="121"/>
                  </a:cubicBezTo>
                  <a:cubicBezTo>
                    <a:pt x="325" y="113"/>
                    <a:pt x="325" y="113"/>
                    <a:pt x="325" y="113"/>
                  </a:cubicBezTo>
                  <a:cubicBezTo>
                    <a:pt x="317" y="113"/>
                    <a:pt x="317" y="113"/>
                    <a:pt x="317" y="113"/>
                  </a:cubicBezTo>
                  <a:cubicBezTo>
                    <a:pt x="317" y="117"/>
                    <a:pt x="317" y="117"/>
                    <a:pt x="317" y="117"/>
                  </a:cubicBezTo>
                  <a:cubicBezTo>
                    <a:pt x="314" y="117"/>
                    <a:pt x="314" y="117"/>
                    <a:pt x="314" y="117"/>
                  </a:cubicBezTo>
                  <a:cubicBezTo>
                    <a:pt x="314" y="113"/>
                    <a:pt x="314" y="113"/>
                    <a:pt x="314" y="113"/>
                  </a:cubicBezTo>
                  <a:cubicBezTo>
                    <a:pt x="317" y="109"/>
                    <a:pt x="317" y="109"/>
                    <a:pt x="317" y="109"/>
                  </a:cubicBezTo>
                  <a:cubicBezTo>
                    <a:pt x="317" y="105"/>
                    <a:pt x="317" y="105"/>
                    <a:pt x="317" y="105"/>
                  </a:cubicBezTo>
                  <a:cubicBezTo>
                    <a:pt x="321" y="102"/>
                    <a:pt x="321" y="102"/>
                    <a:pt x="321" y="102"/>
                  </a:cubicBezTo>
                  <a:cubicBezTo>
                    <a:pt x="321" y="98"/>
                    <a:pt x="321" y="98"/>
                    <a:pt x="321" y="98"/>
                  </a:cubicBezTo>
                  <a:cubicBezTo>
                    <a:pt x="310" y="94"/>
                    <a:pt x="310" y="94"/>
                    <a:pt x="310" y="94"/>
                  </a:cubicBezTo>
                  <a:cubicBezTo>
                    <a:pt x="317" y="94"/>
                    <a:pt x="317" y="94"/>
                    <a:pt x="317" y="94"/>
                  </a:cubicBezTo>
                  <a:cubicBezTo>
                    <a:pt x="321" y="90"/>
                    <a:pt x="321" y="90"/>
                    <a:pt x="321" y="90"/>
                  </a:cubicBezTo>
                  <a:cubicBezTo>
                    <a:pt x="325" y="94"/>
                    <a:pt x="325" y="94"/>
                    <a:pt x="325" y="94"/>
                  </a:cubicBezTo>
                  <a:cubicBezTo>
                    <a:pt x="329" y="98"/>
                    <a:pt x="329" y="98"/>
                    <a:pt x="329" y="98"/>
                  </a:cubicBezTo>
                  <a:cubicBezTo>
                    <a:pt x="337" y="98"/>
                    <a:pt x="337" y="98"/>
                    <a:pt x="337" y="98"/>
                  </a:cubicBezTo>
                  <a:cubicBezTo>
                    <a:pt x="341" y="98"/>
                    <a:pt x="341" y="98"/>
                    <a:pt x="341" y="98"/>
                  </a:cubicBezTo>
                  <a:cubicBezTo>
                    <a:pt x="349" y="86"/>
                    <a:pt x="349" y="86"/>
                    <a:pt x="349" y="86"/>
                  </a:cubicBezTo>
                  <a:cubicBezTo>
                    <a:pt x="353" y="86"/>
                    <a:pt x="353" y="86"/>
                    <a:pt x="353" y="86"/>
                  </a:cubicBezTo>
                  <a:cubicBezTo>
                    <a:pt x="349" y="74"/>
                    <a:pt x="349" y="74"/>
                    <a:pt x="349" y="74"/>
                  </a:cubicBezTo>
                  <a:cubicBezTo>
                    <a:pt x="349" y="70"/>
                    <a:pt x="349" y="70"/>
                    <a:pt x="349" y="70"/>
                  </a:cubicBezTo>
                  <a:cubicBezTo>
                    <a:pt x="341" y="82"/>
                    <a:pt x="341" y="82"/>
                    <a:pt x="341" y="82"/>
                  </a:cubicBezTo>
                  <a:cubicBezTo>
                    <a:pt x="337" y="78"/>
                    <a:pt x="337" y="78"/>
                    <a:pt x="337" y="78"/>
                  </a:cubicBezTo>
                  <a:cubicBezTo>
                    <a:pt x="337" y="70"/>
                    <a:pt x="337" y="70"/>
                    <a:pt x="337" y="70"/>
                  </a:cubicBezTo>
                  <a:cubicBezTo>
                    <a:pt x="317" y="70"/>
                    <a:pt x="317" y="70"/>
                    <a:pt x="317" y="70"/>
                  </a:cubicBezTo>
                  <a:cubicBezTo>
                    <a:pt x="314" y="55"/>
                    <a:pt x="314" y="55"/>
                    <a:pt x="314" y="55"/>
                  </a:cubicBezTo>
                  <a:cubicBezTo>
                    <a:pt x="317" y="55"/>
                    <a:pt x="317" y="55"/>
                    <a:pt x="317" y="55"/>
                  </a:cubicBezTo>
                  <a:cubicBezTo>
                    <a:pt x="317" y="62"/>
                    <a:pt x="317" y="62"/>
                    <a:pt x="317" y="62"/>
                  </a:cubicBezTo>
                  <a:cubicBezTo>
                    <a:pt x="321" y="66"/>
                    <a:pt x="321" y="66"/>
                    <a:pt x="321" y="66"/>
                  </a:cubicBezTo>
                  <a:cubicBezTo>
                    <a:pt x="325" y="66"/>
                    <a:pt x="325" y="66"/>
                    <a:pt x="325" y="66"/>
                  </a:cubicBezTo>
                  <a:cubicBezTo>
                    <a:pt x="333" y="59"/>
                    <a:pt x="333" y="59"/>
                    <a:pt x="333" y="59"/>
                  </a:cubicBezTo>
                  <a:cubicBezTo>
                    <a:pt x="337" y="59"/>
                    <a:pt x="337" y="59"/>
                    <a:pt x="337" y="59"/>
                  </a:cubicBezTo>
                  <a:cubicBezTo>
                    <a:pt x="341" y="59"/>
                    <a:pt x="341" y="59"/>
                    <a:pt x="341" y="59"/>
                  </a:cubicBezTo>
                  <a:cubicBezTo>
                    <a:pt x="346" y="59"/>
                    <a:pt x="346" y="59"/>
                    <a:pt x="346" y="59"/>
                  </a:cubicBezTo>
                  <a:cubicBezTo>
                    <a:pt x="346" y="57"/>
                    <a:pt x="346" y="57"/>
                    <a:pt x="346" y="57"/>
                  </a:cubicBezTo>
                  <a:cubicBezTo>
                    <a:pt x="347" y="57"/>
                    <a:pt x="347" y="57"/>
                    <a:pt x="347" y="57"/>
                  </a:cubicBezTo>
                  <a:cubicBezTo>
                    <a:pt x="345" y="47"/>
                    <a:pt x="345" y="47"/>
                    <a:pt x="345" y="47"/>
                  </a:cubicBezTo>
                  <a:cubicBezTo>
                    <a:pt x="341" y="47"/>
                    <a:pt x="341" y="47"/>
                    <a:pt x="341" y="47"/>
                  </a:cubicBezTo>
                  <a:cubicBezTo>
                    <a:pt x="345" y="35"/>
                    <a:pt x="345" y="35"/>
                    <a:pt x="345" y="35"/>
                  </a:cubicBezTo>
                  <a:cubicBezTo>
                    <a:pt x="345" y="23"/>
                    <a:pt x="345" y="23"/>
                    <a:pt x="345" y="23"/>
                  </a:cubicBezTo>
                  <a:cubicBezTo>
                    <a:pt x="333" y="23"/>
                    <a:pt x="333" y="23"/>
                    <a:pt x="333" y="23"/>
                  </a:cubicBezTo>
                  <a:cubicBezTo>
                    <a:pt x="329" y="23"/>
                    <a:pt x="329" y="23"/>
                    <a:pt x="329" y="23"/>
                  </a:cubicBezTo>
                  <a:cubicBezTo>
                    <a:pt x="321" y="20"/>
                    <a:pt x="321" y="20"/>
                    <a:pt x="321" y="20"/>
                  </a:cubicBezTo>
                  <a:cubicBezTo>
                    <a:pt x="321" y="16"/>
                    <a:pt x="321" y="16"/>
                    <a:pt x="321" y="16"/>
                  </a:cubicBezTo>
                  <a:cubicBezTo>
                    <a:pt x="329" y="16"/>
                    <a:pt x="329" y="16"/>
                    <a:pt x="329" y="16"/>
                  </a:cubicBezTo>
                  <a:cubicBezTo>
                    <a:pt x="333" y="16"/>
                    <a:pt x="333" y="16"/>
                    <a:pt x="333" y="16"/>
                  </a:cubicBezTo>
                  <a:cubicBezTo>
                    <a:pt x="329" y="12"/>
                    <a:pt x="329" y="12"/>
                    <a:pt x="329" y="12"/>
                  </a:cubicBezTo>
                  <a:cubicBezTo>
                    <a:pt x="325" y="12"/>
                    <a:pt x="325" y="12"/>
                    <a:pt x="325" y="12"/>
                  </a:cubicBezTo>
                  <a:cubicBezTo>
                    <a:pt x="325" y="8"/>
                    <a:pt x="325" y="8"/>
                    <a:pt x="325" y="8"/>
                  </a:cubicBezTo>
                  <a:cubicBezTo>
                    <a:pt x="325" y="4"/>
                    <a:pt x="325" y="4"/>
                    <a:pt x="325" y="4"/>
                  </a:cubicBezTo>
                  <a:cubicBezTo>
                    <a:pt x="329" y="0"/>
                    <a:pt x="329" y="0"/>
                    <a:pt x="329" y="0"/>
                  </a:cubicBezTo>
                  <a:cubicBezTo>
                    <a:pt x="106" y="0"/>
                    <a:pt x="106" y="0"/>
                    <a:pt x="106" y="0"/>
                  </a:cubicBezTo>
                  <a:lnTo>
                    <a:pt x="106" y="15"/>
                  </a:lnTo>
                  <a:close/>
                </a:path>
              </a:pathLst>
            </a:custGeom>
            <a:solidFill>
              <a:srgbClr val="012169"/>
            </a:solidFill>
            <a:ln w="6350">
              <a:solidFill>
                <a:srgbClr val="FFFFFF"/>
              </a:solidFill>
              <a:round/>
              <a:headEnd/>
              <a:tailEnd/>
            </a:ln>
          </p:spPr>
          <p:txBody>
            <a:bodyPr vert="horz" wrap="square" lIns="68580" tIns="34291" rIns="68580" bIns="34291" numCol="1" anchor="t" anchorCtr="0" compatLnSpc="1">
              <a:prstTxWarp prst="textNoShape">
                <a:avLst/>
              </a:prstTxWarp>
            </a:bodyPr>
            <a:lstStyle/>
            <a:p>
              <a:pPr defTabSz="685800">
                <a:defRPr/>
              </a:pPr>
              <a:endParaRPr lang="en-GB" sz="900" kern="0">
                <a:solidFill>
                  <a:prstClr val="black"/>
                </a:solidFill>
                <a:latin typeface="Arial"/>
              </a:endParaRPr>
            </a:p>
          </p:txBody>
        </p:sp>
        <p:sp>
          <p:nvSpPr>
            <p:cNvPr id="110" name="Freeform 11">
              <a:extLst>
                <a:ext uri="{FF2B5EF4-FFF2-40B4-BE49-F238E27FC236}">
                  <a16:creationId xmlns:a16="http://schemas.microsoft.com/office/drawing/2014/main" id="{9D0D94DB-97D8-0B5F-A7ED-67FACEBBF68C}"/>
                </a:ext>
              </a:extLst>
            </p:cNvPr>
            <p:cNvSpPr>
              <a:spLocks/>
            </p:cNvSpPr>
            <p:nvPr/>
          </p:nvSpPr>
          <p:spPr bwMode="auto">
            <a:xfrm>
              <a:off x="3287821" y="3027222"/>
              <a:ext cx="358030" cy="294638"/>
            </a:xfrm>
            <a:custGeom>
              <a:avLst/>
              <a:gdLst>
                <a:gd name="T0" fmla="*/ 200 w 200"/>
                <a:gd name="T1" fmla="*/ 93 h 165"/>
                <a:gd name="T2" fmla="*/ 199 w 200"/>
                <a:gd name="T3" fmla="*/ 93 h 165"/>
                <a:gd name="T4" fmla="*/ 184 w 200"/>
                <a:gd name="T5" fmla="*/ 62 h 165"/>
                <a:gd name="T6" fmla="*/ 175 w 200"/>
                <a:gd name="T7" fmla="*/ 55 h 165"/>
                <a:gd name="T8" fmla="*/ 165 w 200"/>
                <a:gd name="T9" fmla="*/ 44 h 165"/>
                <a:gd name="T10" fmla="*/ 156 w 200"/>
                <a:gd name="T11" fmla="*/ 29 h 165"/>
                <a:gd name="T12" fmla="*/ 143 w 200"/>
                <a:gd name="T13" fmla="*/ 20 h 165"/>
                <a:gd name="T14" fmla="*/ 110 w 200"/>
                <a:gd name="T15" fmla="*/ 18 h 165"/>
                <a:gd name="T16" fmla="*/ 85 w 200"/>
                <a:gd name="T17" fmla="*/ 1 h 165"/>
                <a:gd name="T18" fmla="*/ 40 w 200"/>
                <a:gd name="T19" fmla="*/ 0 h 165"/>
                <a:gd name="T20" fmla="*/ 18 w 200"/>
                <a:gd name="T21" fmla="*/ 2 h 165"/>
                <a:gd name="T22" fmla="*/ 18 w 200"/>
                <a:gd name="T23" fmla="*/ 4 h 165"/>
                <a:gd name="T24" fmla="*/ 18 w 200"/>
                <a:gd name="T25" fmla="*/ 4 h 165"/>
                <a:gd name="T26" fmla="*/ 0 w 200"/>
                <a:gd name="T27" fmla="*/ 8 h 165"/>
                <a:gd name="T28" fmla="*/ 15 w 200"/>
                <a:gd name="T29" fmla="*/ 41 h 165"/>
                <a:gd name="T30" fmla="*/ 26 w 200"/>
                <a:gd name="T31" fmla="*/ 56 h 165"/>
                <a:gd name="T32" fmla="*/ 37 w 200"/>
                <a:gd name="T33" fmla="*/ 70 h 165"/>
                <a:gd name="T34" fmla="*/ 44 w 200"/>
                <a:gd name="T35" fmla="*/ 80 h 165"/>
                <a:gd name="T36" fmla="*/ 54 w 200"/>
                <a:gd name="T37" fmla="*/ 85 h 165"/>
                <a:gd name="T38" fmla="*/ 60 w 200"/>
                <a:gd name="T39" fmla="*/ 94 h 165"/>
                <a:gd name="T40" fmla="*/ 68 w 200"/>
                <a:gd name="T41" fmla="*/ 108 h 165"/>
                <a:gd name="T42" fmla="*/ 77 w 200"/>
                <a:gd name="T43" fmla="*/ 117 h 165"/>
                <a:gd name="T44" fmla="*/ 84 w 200"/>
                <a:gd name="T45" fmla="*/ 141 h 165"/>
                <a:gd name="T46" fmla="*/ 90 w 200"/>
                <a:gd name="T47" fmla="*/ 153 h 165"/>
                <a:gd name="T48" fmla="*/ 102 w 200"/>
                <a:gd name="T49" fmla="*/ 163 h 165"/>
                <a:gd name="T50" fmla="*/ 105 w 200"/>
                <a:gd name="T51" fmla="*/ 165 h 165"/>
                <a:gd name="T52" fmla="*/ 99 w 200"/>
                <a:gd name="T53" fmla="*/ 156 h 165"/>
                <a:gd name="T54" fmla="*/ 122 w 200"/>
                <a:gd name="T55" fmla="*/ 156 h 165"/>
                <a:gd name="T56" fmla="*/ 141 w 200"/>
                <a:gd name="T57" fmla="*/ 145 h 165"/>
                <a:gd name="T58" fmla="*/ 145 w 200"/>
                <a:gd name="T59" fmla="*/ 141 h 165"/>
                <a:gd name="T60" fmla="*/ 157 w 200"/>
                <a:gd name="T61" fmla="*/ 133 h 165"/>
                <a:gd name="T62" fmla="*/ 161 w 200"/>
                <a:gd name="T63" fmla="*/ 125 h 165"/>
                <a:gd name="T64" fmla="*/ 165 w 200"/>
                <a:gd name="T65" fmla="*/ 117 h 165"/>
                <a:gd name="T66" fmla="*/ 173 w 200"/>
                <a:gd name="T67" fmla="*/ 106 h 165"/>
                <a:gd name="T68" fmla="*/ 184 w 200"/>
                <a:gd name="T69" fmla="*/ 98 h 165"/>
                <a:gd name="T70" fmla="*/ 200 w 200"/>
                <a:gd name="T71" fmla="*/ 93 h 1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00" h="165">
                  <a:moveTo>
                    <a:pt x="200" y="93"/>
                  </a:moveTo>
                  <a:cubicBezTo>
                    <a:pt x="200" y="93"/>
                    <a:pt x="200" y="93"/>
                    <a:pt x="200" y="93"/>
                  </a:cubicBezTo>
                  <a:cubicBezTo>
                    <a:pt x="200" y="93"/>
                    <a:pt x="200" y="93"/>
                    <a:pt x="200" y="93"/>
                  </a:cubicBezTo>
                  <a:cubicBezTo>
                    <a:pt x="199" y="93"/>
                    <a:pt x="199" y="93"/>
                    <a:pt x="199" y="93"/>
                  </a:cubicBezTo>
                  <a:cubicBezTo>
                    <a:pt x="184" y="74"/>
                    <a:pt x="184" y="74"/>
                    <a:pt x="184" y="74"/>
                  </a:cubicBezTo>
                  <a:cubicBezTo>
                    <a:pt x="184" y="62"/>
                    <a:pt x="184" y="62"/>
                    <a:pt x="184" y="62"/>
                  </a:cubicBezTo>
                  <a:cubicBezTo>
                    <a:pt x="175" y="55"/>
                    <a:pt x="175" y="55"/>
                    <a:pt x="175" y="55"/>
                  </a:cubicBezTo>
                  <a:cubicBezTo>
                    <a:pt x="175" y="55"/>
                    <a:pt x="175" y="55"/>
                    <a:pt x="175" y="55"/>
                  </a:cubicBezTo>
                  <a:cubicBezTo>
                    <a:pt x="171" y="52"/>
                    <a:pt x="171" y="52"/>
                    <a:pt x="171" y="52"/>
                  </a:cubicBezTo>
                  <a:cubicBezTo>
                    <a:pt x="165" y="44"/>
                    <a:pt x="165" y="44"/>
                    <a:pt x="165" y="44"/>
                  </a:cubicBezTo>
                  <a:cubicBezTo>
                    <a:pt x="156" y="37"/>
                    <a:pt x="156" y="37"/>
                    <a:pt x="156" y="37"/>
                  </a:cubicBezTo>
                  <a:cubicBezTo>
                    <a:pt x="156" y="29"/>
                    <a:pt x="156" y="29"/>
                    <a:pt x="156" y="29"/>
                  </a:cubicBezTo>
                  <a:cubicBezTo>
                    <a:pt x="151" y="25"/>
                    <a:pt x="151" y="25"/>
                    <a:pt x="151" y="25"/>
                  </a:cubicBezTo>
                  <a:cubicBezTo>
                    <a:pt x="143" y="20"/>
                    <a:pt x="143" y="20"/>
                    <a:pt x="143" y="20"/>
                  </a:cubicBezTo>
                  <a:cubicBezTo>
                    <a:pt x="138" y="18"/>
                    <a:pt x="138" y="18"/>
                    <a:pt x="138" y="18"/>
                  </a:cubicBezTo>
                  <a:cubicBezTo>
                    <a:pt x="110" y="18"/>
                    <a:pt x="110" y="18"/>
                    <a:pt x="110" y="18"/>
                  </a:cubicBezTo>
                  <a:cubicBezTo>
                    <a:pt x="99" y="8"/>
                    <a:pt x="99" y="8"/>
                    <a:pt x="99" y="8"/>
                  </a:cubicBezTo>
                  <a:cubicBezTo>
                    <a:pt x="85" y="1"/>
                    <a:pt x="85" y="1"/>
                    <a:pt x="85" y="1"/>
                  </a:cubicBezTo>
                  <a:cubicBezTo>
                    <a:pt x="85" y="1"/>
                    <a:pt x="85" y="1"/>
                    <a:pt x="85" y="1"/>
                  </a:cubicBezTo>
                  <a:cubicBezTo>
                    <a:pt x="72" y="0"/>
                    <a:pt x="54" y="0"/>
                    <a:pt x="40" y="0"/>
                  </a:cubicBezTo>
                  <a:cubicBezTo>
                    <a:pt x="23" y="0"/>
                    <a:pt x="21" y="1"/>
                    <a:pt x="20" y="1"/>
                  </a:cubicBezTo>
                  <a:cubicBezTo>
                    <a:pt x="19" y="1"/>
                    <a:pt x="18" y="2"/>
                    <a:pt x="18" y="2"/>
                  </a:cubicBezTo>
                  <a:cubicBezTo>
                    <a:pt x="15" y="4"/>
                    <a:pt x="15" y="4"/>
                    <a:pt x="15" y="4"/>
                  </a:cubicBezTo>
                  <a:cubicBezTo>
                    <a:pt x="18" y="4"/>
                    <a:pt x="18" y="4"/>
                    <a:pt x="18" y="4"/>
                  </a:cubicBezTo>
                  <a:cubicBezTo>
                    <a:pt x="18" y="4"/>
                    <a:pt x="18" y="4"/>
                    <a:pt x="18" y="4"/>
                  </a:cubicBezTo>
                  <a:cubicBezTo>
                    <a:pt x="18" y="4"/>
                    <a:pt x="18" y="4"/>
                    <a:pt x="18" y="4"/>
                  </a:cubicBezTo>
                  <a:cubicBezTo>
                    <a:pt x="0" y="8"/>
                    <a:pt x="0" y="8"/>
                    <a:pt x="0" y="8"/>
                  </a:cubicBezTo>
                  <a:cubicBezTo>
                    <a:pt x="0" y="8"/>
                    <a:pt x="0" y="8"/>
                    <a:pt x="0" y="8"/>
                  </a:cubicBezTo>
                  <a:cubicBezTo>
                    <a:pt x="0" y="25"/>
                    <a:pt x="0" y="25"/>
                    <a:pt x="0" y="25"/>
                  </a:cubicBezTo>
                  <a:cubicBezTo>
                    <a:pt x="15" y="41"/>
                    <a:pt x="15" y="41"/>
                    <a:pt x="15" y="41"/>
                  </a:cubicBezTo>
                  <a:cubicBezTo>
                    <a:pt x="25" y="44"/>
                    <a:pt x="25" y="44"/>
                    <a:pt x="25" y="44"/>
                  </a:cubicBezTo>
                  <a:cubicBezTo>
                    <a:pt x="26" y="56"/>
                    <a:pt x="26" y="56"/>
                    <a:pt x="26" y="56"/>
                  </a:cubicBezTo>
                  <a:cubicBezTo>
                    <a:pt x="29" y="65"/>
                    <a:pt x="29" y="65"/>
                    <a:pt x="29" y="65"/>
                  </a:cubicBezTo>
                  <a:cubicBezTo>
                    <a:pt x="37" y="70"/>
                    <a:pt x="37" y="70"/>
                    <a:pt x="37" y="70"/>
                  </a:cubicBezTo>
                  <a:cubicBezTo>
                    <a:pt x="37" y="76"/>
                    <a:pt x="37" y="76"/>
                    <a:pt x="37" y="76"/>
                  </a:cubicBezTo>
                  <a:cubicBezTo>
                    <a:pt x="44" y="80"/>
                    <a:pt x="44" y="80"/>
                    <a:pt x="44" y="80"/>
                  </a:cubicBezTo>
                  <a:cubicBezTo>
                    <a:pt x="49" y="80"/>
                    <a:pt x="49" y="80"/>
                    <a:pt x="49" y="80"/>
                  </a:cubicBezTo>
                  <a:cubicBezTo>
                    <a:pt x="54" y="85"/>
                    <a:pt x="54" y="85"/>
                    <a:pt x="54" y="85"/>
                  </a:cubicBezTo>
                  <a:cubicBezTo>
                    <a:pt x="54" y="94"/>
                    <a:pt x="54" y="94"/>
                    <a:pt x="54" y="94"/>
                  </a:cubicBezTo>
                  <a:cubicBezTo>
                    <a:pt x="60" y="94"/>
                    <a:pt x="60" y="94"/>
                    <a:pt x="60" y="94"/>
                  </a:cubicBezTo>
                  <a:cubicBezTo>
                    <a:pt x="60" y="103"/>
                    <a:pt x="60" y="103"/>
                    <a:pt x="60" y="103"/>
                  </a:cubicBezTo>
                  <a:cubicBezTo>
                    <a:pt x="68" y="108"/>
                    <a:pt x="68" y="108"/>
                    <a:pt x="68" y="108"/>
                  </a:cubicBezTo>
                  <a:cubicBezTo>
                    <a:pt x="73" y="113"/>
                    <a:pt x="73" y="113"/>
                    <a:pt x="73" y="113"/>
                  </a:cubicBezTo>
                  <a:cubicBezTo>
                    <a:pt x="77" y="117"/>
                    <a:pt x="77" y="117"/>
                    <a:pt x="77" y="117"/>
                  </a:cubicBezTo>
                  <a:cubicBezTo>
                    <a:pt x="77" y="134"/>
                    <a:pt x="77" y="134"/>
                    <a:pt x="77" y="134"/>
                  </a:cubicBezTo>
                  <a:cubicBezTo>
                    <a:pt x="84" y="141"/>
                    <a:pt x="84" y="141"/>
                    <a:pt x="84" y="141"/>
                  </a:cubicBezTo>
                  <a:cubicBezTo>
                    <a:pt x="84" y="149"/>
                    <a:pt x="84" y="149"/>
                    <a:pt x="84" y="149"/>
                  </a:cubicBezTo>
                  <a:cubicBezTo>
                    <a:pt x="90" y="153"/>
                    <a:pt x="90" y="153"/>
                    <a:pt x="90" y="153"/>
                  </a:cubicBezTo>
                  <a:cubicBezTo>
                    <a:pt x="95" y="153"/>
                    <a:pt x="95" y="153"/>
                    <a:pt x="95" y="153"/>
                  </a:cubicBezTo>
                  <a:cubicBezTo>
                    <a:pt x="102" y="163"/>
                    <a:pt x="102" y="163"/>
                    <a:pt x="102" y="163"/>
                  </a:cubicBezTo>
                  <a:cubicBezTo>
                    <a:pt x="104" y="165"/>
                    <a:pt x="104" y="165"/>
                    <a:pt x="104" y="165"/>
                  </a:cubicBezTo>
                  <a:cubicBezTo>
                    <a:pt x="105" y="165"/>
                    <a:pt x="105" y="165"/>
                    <a:pt x="105" y="165"/>
                  </a:cubicBezTo>
                  <a:cubicBezTo>
                    <a:pt x="102" y="160"/>
                    <a:pt x="102" y="160"/>
                    <a:pt x="102" y="160"/>
                  </a:cubicBezTo>
                  <a:cubicBezTo>
                    <a:pt x="99" y="156"/>
                    <a:pt x="99" y="156"/>
                    <a:pt x="99" y="156"/>
                  </a:cubicBezTo>
                  <a:cubicBezTo>
                    <a:pt x="102" y="156"/>
                    <a:pt x="102" y="156"/>
                    <a:pt x="102" y="156"/>
                  </a:cubicBezTo>
                  <a:cubicBezTo>
                    <a:pt x="122" y="156"/>
                    <a:pt x="122" y="156"/>
                    <a:pt x="122" y="156"/>
                  </a:cubicBezTo>
                  <a:cubicBezTo>
                    <a:pt x="126" y="156"/>
                    <a:pt x="126" y="156"/>
                    <a:pt x="126" y="156"/>
                  </a:cubicBezTo>
                  <a:cubicBezTo>
                    <a:pt x="141" y="145"/>
                    <a:pt x="141" y="145"/>
                    <a:pt x="141" y="145"/>
                  </a:cubicBezTo>
                  <a:cubicBezTo>
                    <a:pt x="145" y="145"/>
                    <a:pt x="145" y="145"/>
                    <a:pt x="145" y="145"/>
                  </a:cubicBezTo>
                  <a:cubicBezTo>
                    <a:pt x="145" y="141"/>
                    <a:pt x="145" y="141"/>
                    <a:pt x="145" y="141"/>
                  </a:cubicBezTo>
                  <a:cubicBezTo>
                    <a:pt x="149" y="137"/>
                    <a:pt x="149" y="137"/>
                    <a:pt x="149" y="137"/>
                  </a:cubicBezTo>
                  <a:cubicBezTo>
                    <a:pt x="157" y="133"/>
                    <a:pt x="157" y="133"/>
                    <a:pt x="157" y="133"/>
                  </a:cubicBezTo>
                  <a:cubicBezTo>
                    <a:pt x="161" y="129"/>
                    <a:pt x="161" y="129"/>
                    <a:pt x="161" y="129"/>
                  </a:cubicBezTo>
                  <a:cubicBezTo>
                    <a:pt x="161" y="125"/>
                    <a:pt x="161" y="125"/>
                    <a:pt x="161" y="125"/>
                  </a:cubicBezTo>
                  <a:cubicBezTo>
                    <a:pt x="161" y="121"/>
                    <a:pt x="161" y="121"/>
                    <a:pt x="161" y="121"/>
                  </a:cubicBezTo>
                  <a:cubicBezTo>
                    <a:pt x="165" y="117"/>
                    <a:pt x="165" y="117"/>
                    <a:pt x="165" y="117"/>
                  </a:cubicBezTo>
                  <a:cubicBezTo>
                    <a:pt x="169" y="110"/>
                    <a:pt x="169" y="110"/>
                    <a:pt x="169" y="110"/>
                  </a:cubicBezTo>
                  <a:cubicBezTo>
                    <a:pt x="173" y="106"/>
                    <a:pt x="173" y="106"/>
                    <a:pt x="173" y="106"/>
                  </a:cubicBezTo>
                  <a:cubicBezTo>
                    <a:pt x="184" y="102"/>
                    <a:pt x="184" y="102"/>
                    <a:pt x="184" y="102"/>
                  </a:cubicBezTo>
                  <a:cubicBezTo>
                    <a:pt x="184" y="98"/>
                    <a:pt x="184" y="98"/>
                    <a:pt x="184" y="98"/>
                  </a:cubicBezTo>
                  <a:cubicBezTo>
                    <a:pt x="200" y="94"/>
                    <a:pt x="200" y="94"/>
                    <a:pt x="200" y="94"/>
                  </a:cubicBezTo>
                  <a:cubicBezTo>
                    <a:pt x="200" y="93"/>
                    <a:pt x="200" y="93"/>
                    <a:pt x="200" y="93"/>
                  </a:cubicBezTo>
                  <a:close/>
                </a:path>
              </a:pathLst>
            </a:custGeom>
            <a:solidFill>
              <a:srgbClr val="D5D5D5"/>
            </a:solidFill>
            <a:ln w="6350">
              <a:solidFill>
                <a:srgbClr val="FFFFFF"/>
              </a:solidFill>
              <a:round/>
              <a:headEnd/>
              <a:tailEnd/>
            </a:ln>
          </p:spPr>
          <p:txBody>
            <a:bodyPr vert="horz" wrap="square" lIns="68580" tIns="34291" rIns="68580" bIns="34291" numCol="1" anchor="t" anchorCtr="0" compatLnSpc="1">
              <a:prstTxWarp prst="textNoShape">
                <a:avLst/>
              </a:prstTxWarp>
            </a:bodyPr>
            <a:lstStyle/>
            <a:p>
              <a:pPr defTabSz="685800">
                <a:defRPr/>
              </a:pPr>
              <a:endParaRPr lang="en-GB" sz="900" kern="0">
                <a:solidFill>
                  <a:prstClr val="black"/>
                </a:solidFill>
                <a:latin typeface="Arial"/>
              </a:endParaRPr>
            </a:p>
          </p:txBody>
        </p:sp>
        <p:sp>
          <p:nvSpPr>
            <p:cNvPr id="111" name="Freeform 12">
              <a:extLst>
                <a:ext uri="{FF2B5EF4-FFF2-40B4-BE49-F238E27FC236}">
                  <a16:creationId xmlns:a16="http://schemas.microsoft.com/office/drawing/2014/main" id="{CF7A134D-C168-E0A3-A105-1BFF2919C266}"/>
                </a:ext>
              </a:extLst>
            </p:cNvPr>
            <p:cNvSpPr>
              <a:spLocks/>
            </p:cNvSpPr>
            <p:nvPr/>
          </p:nvSpPr>
          <p:spPr bwMode="auto">
            <a:xfrm>
              <a:off x="3116394" y="3041507"/>
              <a:ext cx="360708" cy="423207"/>
            </a:xfrm>
            <a:custGeom>
              <a:avLst/>
              <a:gdLst>
                <a:gd name="T0" fmla="*/ 396 w 404"/>
                <a:gd name="T1" fmla="*/ 310 h 474"/>
                <a:gd name="T2" fmla="*/ 382 w 404"/>
                <a:gd name="T3" fmla="*/ 290 h 474"/>
                <a:gd name="T4" fmla="*/ 372 w 404"/>
                <a:gd name="T5" fmla="*/ 290 h 474"/>
                <a:gd name="T6" fmla="*/ 360 w 404"/>
                <a:gd name="T7" fmla="*/ 282 h 474"/>
                <a:gd name="T8" fmla="*/ 360 w 404"/>
                <a:gd name="T9" fmla="*/ 266 h 474"/>
                <a:gd name="T10" fmla="*/ 346 w 404"/>
                <a:gd name="T11" fmla="*/ 252 h 474"/>
                <a:gd name="T12" fmla="*/ 346 w 404"/>
                <a:gd name="T13" fmla="*/ 218 h 474"/>
                <a:gd name="T14" fmla="*/ 338 w 404"/>
                <a:gd name="T15" fmla="*/ 210 h 474"/>
                <a:gd name="T16" fmla="*/ 328 w 404"/>
                <a:gd name="T17" fmla="*/ 200 h 474"/>
                <a:gd name="T18" fmla="*/ 312 w 404"/>
                <a:gd name="T19" fmla="*/ 190 h 474"/>
                <a:gd name="T20" fmla="*/ 312 w 404"/>
                <a:gd name="T21" fmla="*/ 172 h 474"/>
                <a:gd name="T22" fmla="*/ 300 w 404"/>
                <a:gd name="T23" fmla="*/ 172 h 474"/>
                <a:gd name="T24" fmla="*/ 300 w 404"/>
                <a:gd name="T25" fmla="*/ 154 h 474"/>
                <a:gd name="T26" fmla="*/ 290 w 404"/>
                <a:gd name="T27" fmla="*/ 144 h 474"/>
                <a:gd name="T28" fmla="*/ 280 w 404"/>
                <a:gd name="T29" fmla="*/ 144 h 474"/>
                <a:gd name="T30" fmla="*/ 266 w 404"/>
                <a:gd name="T31" fmla="*/ 136 h 474"/>
                <a:gd name="T32" fmla="*/ 266 w 404"/>
                <a:gd name="T33" fmla="*/ 124 h 474"/>
                <a:gd name="T34" fmla="*/ 250 w 404"/>
                <a:gd name="T35" fmla="*/ 114 h 474"/>
                <a:gd name="T36" fmla="*/ 244 w 404"/>
                <a:gd name="T37" fmla="*/ 96 h 474"/>
                <a:gd name="T38" fmla="*/ 242 w 404"/>
                <a:gd name="T39" fmla="*/ 72 h 474"/>
                <a:gd name="T40" fmla="*/ 222 w 404"/>
                <a:gd name="T41" fmla="*/ 66 h 474"/>
                <a:gd name="T42" fmla="*/ 192 w 404"/>
                <a:gd name="T43" fmla="*/ 34 h 474"/>
                <a:gd name="T44" fmla="*/ 192 w 404"/>
                <a:gd name="T45" fmla="*/ 0 h 474"/>
                <a:gd name="T46" fmla="*/ 192 w 404"/>
                <a:gd name="T47" fmla="*/ 0 h 474"/>
                <a:gd name="T48" fmla="*/ 82 w 404"/>
                <a:gd name="T49" fmla="*/ 0 h 474"/>
                <a:gd name="T50" fmla="*/ 82 w 404"/>
                <a:gd name="T51" fmla="*/ 0 h 474"/>
                <a:gd name="T52" fmla="*/ 0 w 404"/>
                <a:gd name="T53" fmla="*/ 0 h 474"/>
                <a:gd name="T54" fmla="*/ 0 w 404"/>
                <a:gd name="T55" fmla="*/ 18 h 474"/>
                <a:gd name="T56" fmla="*/ 8 w 404"/>
                <a:gd name="T57" fmla="*/ 44 h 474"/>
                <a:gd name="T58" fmla="*/ 8 w 404"/>
                <a:gd name="T59" fmla="*/ 126 h 474"/>
                <a:gd name="T60" fmla="*/ 16 w 404"/>
                <a:gd name="T61" fmla="*/ 142 h 474"/>
                <a:gd name="T62" fmla="*/ 16 w 404"/>
                <a:gd name="T63" fmla="*/ 154 h 474"/>
                <a:gd name="T64" fmla="*/ 28 w 404"/>
                <a:gd name="T65" fmla="*/ 180 h 474"/>
                <a:gd name="T66" fmla="*/ 28 w 404"/>
                <a:gd name="T67" fmla="*/ 232 h 474"/>
                <a:gd name="T68" fmla="*/ 40 w 404"/>
                <a:gd name="T69" fmla="*/ 264 h 474"/>
                <a:gd name="T70" fmla="*/ 40 w 404"/>
                <a:gd name="T71" fmla="*/ 432 h 474"/>
                <a:gd name="T72" fmla="*/ 42 w 404"/>
                <a:gd name="T73" fmla="*/ 434 h 474"/>
                <a:gd name="T74" fmla="*/ 50 w 404"/>
                <a:gd name="T75" fmla="*/ 448 h 474"/>
                <a:gd name="T76" fmla="*/ 68 w 404"/>
                <a:gd name="T77" fmla="*/ 458 h 474"/>
                <a:gd name="T78" fmla="*/ 154 w 404"/>
                <a:gd name="T79" fmla="*/ 458 h 474"/>
                <a:gd name="T80" fmla="*/ 174 w 404"/>
                <a:gd name="T81" fmla="*/ 474 h 474"/>
                <a:gd name="T82" fmla="*/ 296 w 404"/>
                <a:gd name="T83" fmla="*/ 474 h 474"/>
                <a:gd name="T84" fmla="*/ 308 w 404"/>
                <a:gd name="T85" fmla="*/ 454 h 474"/>
                <a:gd name="T86" fmla="*/ 314 w 404"/>
                <a:gd name="T87" fmla="*/ 448 h 474"/>
                <a:gd name="T88" fmla="*/ 328 w 404"/>
                <a:gd name="T89" fmla="*/ 442 h 474"/>
                <a:gd name="T90" fmla="*/ 374 w 404"/>
                <a:gd name="T91" fmla="*/ 344 h 474"/>
                <a:gd name="T92" fmla="*/ 382 w 404"/>
                <a:gd name="T93" fmla="*/ 344 h 474"/>
                <a:gd name="T94" fmla="*/ 374 w 404"/>
                <a:gd name="T95" fmla="*/ 336 h 474"/>
                <a:gd name="T96" fmla="*/ 382 w 404"/>
                <a:gd name="T97" fmla="*/ 336 h 474"/>
                <a:gd name="T98" fmla="*/ 390 w 404"/>
                <a:gd name="T99" fmla="*/ 328 h 474"/>
                <a:gd name="T100" fmla="*/ 396 w 404"/>
                <a:gd name="T101" fmla="*/ 328 h 474"/>
                <a:gd name="T102" fmla="*/ 404 w 404"/>
                <a:gd name="T103" fmla="*/ 320 h 474"/>
                <a:gd name="T104" fmla="*/ 404 w 404"/>
                <a:gd name="T105" fmla="*/ 318 h 474"/>
                <a:gd name="T106" fmla="*/ 400 w 404"/>
                <a:gd name="T107" fmla="*/ 314 h 474"/>
                <a:gd name="T108" fmla="*/ 396 w 404"/>
                <a:gd name="T109" fmla="*/ 310 h 474"/>
                <a:gd name="T110" fmla="*/ 396 w 404"/>
                <a:gd name="T111" fmla="*/ 310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404" h="474">
                  <a:moveTo>
                    <a:pt x="396" y="310"/>
                  </a:moveTo>
                  <a:lnTo>
                    <a:pt x="382" y="290"/>
                  </a:lnTo>
                  <a:lnTo>
                    <a:pt x="372" y="290"/>
                  </a:lnTo>
                  <a:lnTo>
                    <a:pt x="360" y="282"/>
                  </a:lnTo>
                  <a:lnTo>
                    <a:pt x="360" y="266"/>
                  </a:lnTo>
                  <a:lnTo>
                    <a:pt x="346" y="252"/>
                  </a:lnTo>
                  <a:lnTo>
                    <a:pt x="346" y="218"/>
                  </a:lnTo>
                  <a:lnTo>
                    <a:pt x="338" y="210"/>
                  </a:lnTo>
                  <a:lnTo>
                    <a:pt x="328" y="200"/>
                  </a:lnTo>
                  <a:lnTo>
                    <a:pt x="312" y="190"/>
                  </a:lnTo>
                  <a:lnTo>
                    <a:pt x="312" y="172"/>
                  </a:lnTo>
                  <a:lnTo>
                    <a:pt x="300" y="172"/>
                  </a:lnTo>
                  <a:lnTo>
                    <a:pt x="300" y="154"/>
                  </a:lnTo>
                  <a:lnTo>
                    <a:pt x="290" y="144"/>
                  </a:lnTo>
                  <a:lnTo>
                    <a:pt x="280" y="144"/>
                  </a:lnTo>
                  <a:lnTo>
                    <a:pt x="266" y="136"/>
                  </a:lnTo>
                  <a:lnTo>
                    <a:pt x="266" y="124"/>
                  </a:lnTo>
                  <a:lnTo>
                    <a:pt x="250" y="114"/>
                  </a:lnTo>
                  <a:lnTo>
                    <a:pt x="244" y="96"/>
                  </a:lnTo>
                  <a:lnTo>
                    <a:pt x="242" y="72"/>
                  </a:lnTo>
                  <a:lnTo>
                    <a:pt x="222" y="66"/>
                  </a:lnTo>
                  <a:lnTo>
                    <a:pt x="192" y="34"/>
                  </a:lnTo>
                  <a:lnTo>
                    <a:pt x="192" y="0"/>
                  </a:lnTo>
                  <a:lnTo>
                    <a:pt x="192" y="0"/>
                  </a:lnTo>
                  <a:lnTo>
                    <a:pt x="82" y="0"/>
                  </a:lnTo>
                  <a:lnTo>
                    <a:pt x="82" y="0"/>
                  </a:lnTo>
                  <a:lnTo>
                    <a:pt x="0" y="0"/>
                  </a:lnTo>
                  <a:lnTo>
                    <a:pt x="0" y="18"/>
                  </a:lnTo>
                  <a:lnTo>
                    <a:pt x="8" y="44"/>
                  </a:lnTo>
                  <a:lnTo>
                    <a:pt x="8" y="126"/>
                  </a:lnTo>
                  <a:lnTo>
                    <a:pt x="16" y="142"/>
                  </a:lnTo>
                  <a:lnTo>
                    <a:pt x="16" y="154"/>
                  </a:lnTo>
                  <a:lnTo>
                    <a:pt x="28" y="180"/>
                  </a:lnTo>
                  <a:lnTo>
                    <a:pt x="28" y="232"/>
                  </a:lnTo>
                  <a:lnTo>
                    <a:pt x="40" y="264"/>
                  </a:lnTo>
                  <a:lnTo>
                    <a:pt x="40" y="432"/>
                  </a:lnTo>
                  <a:lnTo>
                    <a:pt x="42" y="434"/>
                  </a:lnTo>
                  <a:lnTo>
                    <a:pt x="50" y="448"/>
                  </a:lnTo>
                  <a:lnTo>
                    <a:pt x="68" y="458"/>
                  </a:lnTo>
                  <a:lnTo>
                    <a:pt x="154" y="458"/>
                  </a:lnTo>
                  <a:lnTo>
                    <a:pt x="174" y="474"/>
                  </a:lnTo>
                  <a:lnTo>
                    <a:pt x="296" y="474"/>
                  </a:lnTo>
                  <a:lnTo>
                    <a:pt x="308" y="454"/>
                  </a:lnTo>
                  <a:lnTo>
                    <a:pt x="314" y="448"/>
                  </a:lnTo>
                  <a:lnTo>
                    <a:pt x="328" y="442"/>
                  </a:lnTo>
                  <a:lnTo>
                    <a:pt x="374" y="344"/>
                  </a:lnTo>
                  <a:lnTo>
                    <a:pt x="382" y="344"/>
                  </a:lnTo>
                  <a:lnTo>
                    <a:pt x="374" y="336"/>
                  </a:lnTo>
                  <a:lnTo>
                    <a:pt x="382" y="336"/>
                  </a:lnTo>
                  <a:lnTo>
                    <a:pt x="390" y="328"/>
                  </a:lnTo>
                  <a:lnTo>
                    <a:pt x="396" y="328"/>
                  </a:lnTo>
                  <a:lnTo>
                    <a:pt x="404" y="320"/>
                  </a:lnTo>
                  <a:lnTo>
                    <a:pt x="404" y="318"/>
                  </a:lnTo>
                  <a:lnTo>
                    <a:pt x="400" y="314"/>
                  </a:lnTo>
                  <a:lnTo>
                    <a:pt x="396" y="310"/>
                  </a:lnTo>
                  <a:lnTo>
                    <a:pt x="396" y="310"/>
                  </a:lnTo>
                  <a:close/>
                </a:path>
              </a:pathLst>
            </a:custGeom>
            <a:solidFill>
              <a:srgbClr val="D5D5D5"/>
            </a:solidFill>
            <a:ln w="6350">
              <a:solidFill>
                <a:srgbClr val="FFFFFF"/>
              </a:solidFill>
            </a:ln>
          </p:spPr>
          <p:txBody>
            <a:bodyPr vert="horz" wrap="square" lIns="68580" tIns="34291" rIns="68580" bIns="34291" numCol="1" anchor="t" anchorCtr="0" compatLnSpc="1">
              <a:prstTxWarp prst="textNoShape">
                <a:avLst/>
              </a:prstTxWarp>
            </a:bodyPr>
            <a:lstStyle/>
            <a:p>
              <a:pPr defTabSz="685800">
                <a:defRPr/>
              </a:pPr>
              <a:endParaRPr lang="en-GB" sz="900" kern="0">
                <a:solidFill>
                  <a:prstClr val="black"/>
                </a:solidFill>
                <a:latin typeface="Arial"/>
              </a:endParaRPr>
            </a:p>
          </p:txBody>
        </p:sp>
        <p:sp>
          <p:nvSpPr>
            <p:cNvPr id="112" name="Freeform 13">
              <a:extLst>
                <a:ext uri="{FF2B5EF4-FFF2-40B4-BE49-F238E27FC236}">
                  <a16:creationId xmlns:a16="http://schemas.microsoft.com/office/drawing/2014/main" id="{2DC015EF-0C8B-3995-E985-B15E6CEAD86A}"/>
                </a:ext>
              </a:extLst>
            </p:cNvPr>
            <p:cNvSpPr>
              <a:spLocks/>
            </p:cNvSpPr>
            <p:nvPr/>
          </p:nvSpPr>
          <p:spPr bwMode="auto">
            <a:xfrm>
              <a:off x="4088701" y="2488838"/>
              <a:ext cx="42856" cy="60713"/>
            </a:xfrm>
            <a:custGeom>
              <a:avLst/>
              <a:gdLst>
                <a:gd name="T0" fmla="*/ 22 w 24"/>
                <a:gd name="T1" fmla="*/ 7 h 34"/>
                <a:gd name="T2" fmla="*/ 16 w 24"/>
                <a:gd name="T3" fmla="*/ 0 h 34"/>
                <a:gd name="T4" fmla="*/ 0 w 24"/>
                <a:gd name="T5" fmla="*/ 0 h 34"/>
                <a:gd name="T6" fmla="*/ 0 w 24"/>
                <a:gd name="T7" fmla="*/ 34 h 34"/>
                <a:gd name="T8" fmla="*/ 1 w 24"/>
                <a:gd name="T9" fmla="*/ 34 h 34"/>
                <a:gd name="T10" fmla="*/ 14 w 24"/>
                <a:gd name="T11" fmla="*/ 32 h 34"/>
                <a:gd name="T12" fmla="*/ 17 w 24"/>
                <a:gd name="T13" fmla="*/ 28 h 34"/>
                <a:gd name="T14" fmla="*/ 21 w 24"/>
                <a:gd name="T15" fmla="*/ 16 h 34"/>
                <a:gd name="T16" fmla="*/ 21 w 24"/>
                <a:gd name="T17" fmla="*/ 12 h 34"/>
                <a:gd name="T18" fmla="*/ 24 w 24"/>
                <a:gd name="T19" fmla="*/ 15 h 34"/>
                <a:gd name="T20" fmla="*/ 22 w 24"/>
                <a:gd name="T21" fmla="*/ 9 h 34"/>
                <a:gd name="T22" fmla="*/ 22 w 24"/>
                <a:gd name="T23" fmla="*/ 7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4" h="34">
                  <a:moveTo>
                    <a:pt x="22" y="7"/>
                  </a:moveTo>
                  <a:cubicBezTo>
                    <a:pt x="16" y="0"/>
                    <a:pt x="16" y="0"/>
                    <a:pt x="16" y="0"/>
                  </a:cubicBezTo>
                  <a:cubicBezTo>
                    <a:pt x="0" y="0"/>
                    <a:pt x="0" y="0"/>
                    <a:pt x="0" y="0"/>
                  </a:cubicBezTo>
                  <a:cubicBezTo>
                    <a:pt x="0" y="34"/>
                    <a:pt x="0" y="34"/>
                    <a:pt x="0" y="34"/>
                  </a:cubicBezTo>
                  <a:cubicBezTo>
                    <a:pt x="1" y="34"/>
                    <a:pt x="1" y="34"/>
                    <a:pt x="1" y="34"/>
                  </a:cubicBezTo>
                  <a:cubicBezTo>
                    <a:pt x="14" y="32"/>
                    <a:pt x="14" y="32"/>
                    <a:pt x="14" y="32"/>
                  </a:cubicBezTo>
                  <a:cubicBezTo>
                    <a:pt x="17" y="28"/>
                    <a:pt x="17" y="28"/>
                    <a:pt x="17" y="28"/>
                  </a:cubicBezTo>
                  <a:cubicBezTo>
                    <a:pt x="21" y="16"/>
                    <a:pt x="21" y="16"/>
                    <a:pt x="21" y="16"/>
                  </a:cubicBezTo>
                  <a:cubicBezTo>
                    <a:pt x="21" y="12"/>
                    <a:pt x="21" y="12"/>
                    <a:pt x="21" y="12"/>
                  </a:cubicBezTo>
                  <a:cubicBezTo>
                    <a:pt x="24" y="15"/>
                    <a:pt x="24" y="15"/>
                    <a:pt x="24" y="15"/>
                  </a:cubicBezTo>
                  <a:cubicBezTo>
                    <a:pt x="24" y="14"/>
                    <a:pt x="23" y="11"/>
                    <a:pt x="22" y="9"/>
                  </a:cubicBezTo>
                  <a:lnTo>
                    <a:pt x="22" y="7"/>
                  </a:lnTo>
                  <a:close/>
                </a:path>
              </a:pathLst>
            </a:custGeom>
            <a:solidFill>
              <a:srgbClr val="F6F6F6"/>
            </a:solidFill>
            <a:ln w="6350">
              <a:solidFill>
                <a:srgbClr val="FFFFFF"/>
              </a:solidFill>
            </a:ln>
          </p:spPr>
          <p:txBody>
            <a:bodyPr vert="horz" wrap="square" lIns="68580" tIns="34291" rIns="68580" bIns="34291" numCol="1" anchor="t" anchorCtr="0" compatLnSpc="1">
              <a:prstTxWarp prst="textNoShape">
                <a:avLst/>
              </a:prstTxWarp>
            </a:bodyPr>
            <a:lstStyle/>
            <a:p>
              <a:pPr defTabSz="685800">
                <a:defRPr/>
              </a:pPr>
              <a:endParaRPr lang="en-GB" sz="900" kern="0">
                <a:solidFill>
                  <a:prstClr val="black"/>
                </a:solidFill>
                <a:latin typeface="Arial"/>
              </a:endParaRPr>
            </a:p>
          </p:txBody>
        </p:sp>
        <p:sp>
          <p:nvSpPr>
            <p:cNvPr id="113" name="Freeform 14">
              <a:extLst>
                <a:ext uri="{FF2B5EF4-FFF2-40B4-BE49-F238E27FC236}">
                  <a16:creationId xmlns:a16="http://schemas.microsoft.com/office/drawing/2014/main" id="{83F32E31-F157-63B8-6120-114EA0E8B221}"/>
                </a:ext>
              </a:extLst>
            </p:cNvPr>
            <p:cNvSpPr>
              <a:spLocks/>
            </p:cNvSpPr>
            <p:nvPr/>
          </p:nvSpPr>
          <p:spPr bwMode="auto">
            <a:xfrm>
              <a:off x="1115534" y="2839725"/>
              <a:ext cx="395529" cy="564276"/>
            </a:xfrm>
            <a:custGeom>
              <a:avLst/>
              <a:gdLst>
                <a:gd name="T0" fmla="*/ 24 w 221"/>
                <a:gd name="T1" fmla="*/ 0 h 316"/>
                <a:gd name="T2" fmla="*/ 24 w 221"/>
                <a:gd name="T3" fmla="*/ 57 h 316"/>
                <a:gd name="T4" fmla="*/ 4 w 221"/>
                <a:gd name="T5" fmla="*/ 44 h 316"/>
                <a:gd name="T6" fmla="*/ 0 w 221"/>
                <a:gd name="T7" fmla="*/ 66 h 316"/>
                <a:gd name="T8" fmla="*/ 7 w 221"/>
                <a:gd name="T9" fmla="*/ 73 h 316"/>
                <a:gd name="T10" fmla="*/ 10 w 221"/>
                <a:gd name="T11" fmla="*/ 79 h 316"/>
                <a:gd name="T12" fmla="*/ 7 w 221"/>
                <a:gd name="T13" fmla="*/ 82 h 316"/>
                <a:gd name="T14" fmla="*/ 7 w 221"/>
                <a:gd name="T15" fmla="*/ 113 h 316"/>
                <a:gd name="T16" fmla="*/ 12 w 221"/>
                <a:gd name="T17" fmla="*/ 134 h 316"/>
                <a:gd name="T18" fmla="*/ 8 w 221"/>
                <a:gd name="T19" fmla="*/ 146 h 316"/>
                <a:gd name="T20" fmla="*/ 6 w 221"/>
                <a:gd name="T21" fmla="*/ 155 h 316"/>
                <a:gd name="T22" fmla="*/ 7 w 221"/>
                <a:gd name="T23" fmla="*/ 156 h 316"/>
                <a:gd name="T24" fmla="*/ 7 w 221"/>
                <a:gd name="T25" fmla="*/ 157 h 316"/>
                <a:gd name="T26" fmla="*/ 5 w 221"/>
                <a:gd name="T27" fmla="*/ 167 h 316"/>
                <a:gd name="T28" fmla="*/ 4 w 221"/>
                <a:gd name="T29" fmla="*/ 177 h 316"/>
                <a:gd name="T30" fmla="*/ 5 w 221"/>
                <a:gd name="T31" fmla="*/ 177 h 316"/>
                <a:gd name="T32" fmla="*/ 5 w 221"/>
                <a:gd name="T33" fmla="*/ 178 h 316"/>
                <a:gd name="T34" fmla="*/ 5 w 221"/>
                <a:gd name="T35" fmla="*/ 195 h 316"/>
                <a:gd name="T36" fmla="*/ 12 w 221"/>
                <a:gd name="T37" fmla="*/ 205 h 316"/>
                <a:gd name="T38" fmla="*/ 12 w 221"/>
                <a:gd name="T39" fmla="*/ 211 h 316"/>
                <a:gd name="T40" fmla="*/ 12 w 221"/>
                <a:gd name="T41" fmla="*/ 212 h 316"/>
                <a:gd name="T42" fmla="*/ 12 w 221"/>
                <a:gd name="T43" fmla="*/ 215 h 316"/>
                <a:gd name="T44" fmla="*/ 10 w 221"/>
                <a:gd name="T45" fmla="*/ 221 h 316"/>
                <a:gd name="T46" fmla="*/ 8 w 221"/>
                <a:gd name="T47" fmla="*/ 227 h 316"/>
                <a:gd name="T48" fmla="*/ 8 w 221"/>
                <a:gd name="T49" fmla="*/ 237 h 316"/>
                <a:gd name="T50" fmla="*/ 8 w 221"/>
                <a:gd name="T51" fmla="*/ 249 h 316"/>
                <a:gd name="T52" fmla="*/ 9 w 221"/>
                <a:gd name="T53" fmla="*/ 251 h 316"/>
                <a:gd name="T54" fmla="*/ 8 w 221"/>
                <a:gd name="T55" fmla="*/ 259 h 316"/>
                <a:gd name="T56" fmla="*/ 4 w 221"/>
                <a:gd name="T57" fmla="*/ 265 h 316"/>
                <a:gd name="T58" fmla="*/ 144 w 221"/>
                <a:gd name="T59" fmla="*/ 316 h 316"/>
                <a:gd name="T60" fmla="*/ 221 w 221"/>
                <a:gd name="T61" fmla="*/ 316 h 316"/>
                <a:gd name="T62" fmla="*/ 221 w 221"/>
                <a:gd name="T63" fmla="*/ 0 h 316"/>
                <a:gd name="T64" fmla="*/ 24 w 221"/>
                <a:gd name="T65" fmla="*/ 0 h 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21" h="316">
                  <a:moveTo>
                    <a:pt x="24" y="0"/>
                  </a:moveTo>
                  <a:cubicBezTo>
                    <a:pt x="24" y="57"/>
                    <a:pt x="24" y="57"/>
                    <a:pt x="24" y="57"/>
                  </a:cubicBezTo>
                  <a:cubicBezTo>
                    <a:pt x="4" y="44"/>
                    <a:pt x="4" y="44"/>
                    <a:pt x="4" y="44"/>
                  </a:cubicBezTo>
                  <a:cubicBezTo>
                    <a:pt x="0" y="66"/>
                    <a:pt x="0" y="66"/>
                    <a:pt x="0" y="66"/>
                  </a:cubicBezTo>
                  <a:cubicBezTo>
                    <a:pt x="7" y="73"/>
                    <a:pt x="7" y="73"/>
                    <a:pt x="7" y="73"/>
                  </a:cubicBezTo>
                  <a:cubicBezTo>
                    <a:pt x="10" y="75"/>
                    <a:pt x="11" y="77"/>
                    <a:pt x="10" y="79"/>
                  </a:cubicBezTo>
                  <a:cubicBezTo>
                    <a:pt x="10" y="81"/>
                    <a:pt x="8" y="82"/>
                    <a:pt x="7" y="82"/>
                  </a:cubicBezTo>
                  <a:cubicBezTo>
                    <a:pt x="7" y="113"/>
                    <a:pt x="7" y="113"/>
                    <a:pt x="7" y="113"/>
                  </a:cubicBezTo>
                  <a:cubicBezTo>
                    <a:pt x="12" y="134"/>
                    <a:pt x="12" y="134"/>
                    <a:pt x="12" y="134"/>
                  </a:cubicBezTo>
                  <a:cubicBezTo>
                    <a:pt x="8" y="146"/>
                    <a:pt x="8" y="146"/>
                    <a:pt x="8" y="146"/>
                  </a:cubicBezTo>
                  <a:cubicBezTo>
                    <a:pt x="5" y="154"/>
                    <a:pt x="6" y="155"/>
                    <a:pt x="6" y="155"/>
                  </a:cubicBezTo>
                  <a:cubicBezTo>
                    <a:pt x="7" y="156"/>
                    <a:pt x="7" y="156"/>
                    <a:pt x="7" y="156"/>
                  </a:cubicBezTo>
                  <a:cubicBezTo>
                    <a:pt x="7" y="157"/>
                    <a:pt x="7" y="157"/>
                    <a:pt x="7" y="157"/>
                  </a:cubicBezTo>
                  <a:cubicBezTo>
                    <a:pt x="5" y="167"/>
                    <a:pt x="5" y="167"/>
                    <a:pt x="5" y="167"/>
                  </a:cubicBezTo>
                  <a:cubicBezTo>
                    <a:pt x="3" y="176"/>
                    <a:pt x="4" y="176"/>
                    <a:pt x="4" y="177"/>
                  </a:cubicBezTo>
                  <a:cubicBezTo>
                    <a:pt x="5" y="177"/>
                    <a:pt x="5" y="177"/>
                    <a:pt x="5" y="177"/>
                  </a:cubicBezTo>
                  <a:cubicBezTo>
                    <a:pt x="5" y="178"/>
                    <a:pt x="5" y="178"/>
                    <a:pt x="5" y="178"/>
                  </a:cubicBezTo>
                  <a:cubicBezTo>
                    <a:pt x="5" y="195"/>
                    <a:pt x="5" y="195"/>
                    <a:pt x="5" y="195"/>
                  </a:cubicBezTo>
                  <a:cubicBezTo>
                    <a:pt x="12" y="205"/>
                    <a:pt x="12" y="205"/>
                    <a:pt x="12" y="205"/>
                  </a:cubicBezTo>
                  <a:cubicBezTo>
                    <a:pt x="12" y="211"/>
                    <a:pt x="12" y="211"/>
                    <a:pt x="12" y="211"/>
                  </a:cubicBezTo>
                  <a:cubicBezTo>
                    <a:pt x="12" y="212"/>
                    <a:pt x="12" y="212"/>
                    <a:pt x="12" y="212"/>
                  </a:cubicBezTo>
                  <a:cubicBezTo>
                    <a:pt x="12" y="213"/>
                    <a:pt x="12" y="214"/>
                    <a:pt x="12" y="215"/>
                  </a:cubicBezTo>
                  <a:cubicBezTo>
                    <a:pt x="12" y="217"/>
                    <a:pt x="11" y="219"/>
                    <a:pt x="10" y="221"/>
                  </a:cubicBezTo>
                  <a:cubicBezTo>
                    <a:pt x="8" y="224"/>
                    <a:pt x="7" y="226"/>
                    <a:pt x="8" y="227"/>
                  </a:cubicBezTo>
                  <a:cubicBezTo>
                    <a:pt x="10" y="230"/>
                    <a:pt x="8" y="237"/>
                    <a:pt x="8" y="237"/>
                  </a:cubicBezTo>
                  <a:cubicBezTo>
                    <a:pt x="8" y="237"/>
                    <a:pt x="7" y="245"/>
                    <a:pt x="8" y="249"/>
                  </a:cubicBezTo>
                  <a:cubicBezTo>
                    <a:pt x="8" y="250"/>
                    <a:pt x="9" y="251"/>
                    <a:pt x="9" y="251"/>
                  </a:cubicBezTo>
                  <a:cubicBezTo>
                    <a:pt x="10" y="254"/>
                    <a:pt x="11" y="255"/>
                    <a:pt x="8" y="259"/>
                  </a:cubicBezTo>
                  <a:cubicBezTo>
                    <a:pt x="4" y="265"/>
                    <a:pt x="4" y="265"/>
                    <a:pt x="4" y="265"/>
                  </a:cubicBezTo>
                  <a:cubicBezTo>
                    <a:pt x="144" y="316"/>
                    <a:pt x="144" y="316"/>
                    <a:pt x="144" y="316"/>
                  </a:cubicBezTo>
                  <a:cubicBezTo>
                    <a:pt x="221" y="316"/>
                    <a:pt x="221" y="316"/>
                    <a:pt x="221" y="316"/>
                  </a:cubicBezTo>
                  <a:cubicBezTo>
                    <a:pt x="221" y="0"/>
                    <a:pt x="221" y="0"/>
                    <a:pt x="221" y="0"/>
                  </a:cubicBezTo>
                  <a:lnTo>
                    <a:pt x="24" y="0"/>
                  </a:lnTo>
                  <a:close/>
                </a:path>
              </a:pathLst>
            </a:custGeom>
            <a:solidFill>
              <a:srgbClr val="D5D5D5"/>
            </a:solidFill>
            <a:ln w="6350">
              <a:solidFill>
                <a:srgbClr val="FFFFFF"/>
              </a:solidFill>
            </a:ln>
          </p:spPr>
          <p:txBody>
            <a:bodyPr vert="horz" wrap="square" lIns="68580" tIns="34291" rIns="68580" bIns="34291" numCol="1" anchor="t" anchorCtr="0" compatLnSpc="1">
              <a:prstTxWarp prst="textNoShape">
                <a:avLst/>
              </a:prstTxWarp>
            </a:bodyPr>
            <a:lstStyle/>
            <a:p>
              <a:pPr defTabSz="685800">
                <a:defRPr/>
              </a:pPr>
              <a:endParaRPr lang="en-GB" sz="900" kern="0">
                <a:solidFill>
                  <a:prstClr val="black"/>
                </a:solidFill>
                <a:latin typeface="Arial"/>
              </a:endParaRPr>
            </a:p>
          </p:txBody>
        </p:sp>
        <p:sp>
          <p:nvSpPr>
            <p:cNvPr id="114" name="Freeform 15">
              <a:extLst>
                <a:ext uri="{FF2B5EF4-FFF2-40B4-BE49-F238E27FC236}">
                  <a16:creationId xmlns:a16="http://schemas.microsoft.com/office/drawing/2014/main" id="{6B74A70F-4A13-623E-5915-8E91C1A3C84A}"/>
                </a:ext>
              </a:extLst>
            </p:cNvPr>
            <p:cNvSpPr>
              <a:spLocks/>
            </p:cNvSpPr>
            <p:nvPr/>
          </p:nvSpPr>
          <p:spPr bwMode="auto">
            <a:xfrm>
              <a:off x="1511064" y="2839725"/>
              <a:ext cx="407136" cy="564276"/>
            </a:xfrm>
            <a:custGeom>
              <a:avLst/>
              <a:gdLst>
                <a:gd name="T0" fmla="*/ 184 w 456"/>
                <a:gd name="T1" fmla="*/ 592 h 632"/>
                <a:gd name="T2" fmla="*/ 186 w 456"/>
                <a:gd name="T3" fmla="*/ 592 h 632"/>
                <a:gd name="T4" fmla="*/ 456 w 456"/>
                <a:gd name="T5" fmla="*/ 592 h 632"/>
                <a:gd name="T6" fmla="*/ 456 w 456"/>
                <a:gd name="T7" fmla="*/ 80 h 632"/>
                <a:gd name="T8" fmla="*/ 456 w 456"/>
                <a:gd name="T9" fmla="*/ 80 h 632"/>
                <a:gd name="T10" fmla="*/ 456 w 456"/>
                <a:gd name="T11" fmla="*/ 0 h 632"/>
                <a:gd name="T12" fmla="*/ 2 w 456"/>
                <a:gd name="T13" fmla="*/ 0 h 632"/>
                <a:gd name="T14" fmla="*/ 0 w 456"/>
                <a:gd name="T15" fmla="*/ 0 h 632"/>
                <a:gd name="T16" fmla="*/ 0 w 456"/>
                <a:gd name="T17" fmla="*/ 632 h 632"/>
                <a:gd name="T18" fmla="*/ 48 w 456"/>
                <a:gd name="T19" fmla="*/ 632 h 632"/>
                <a:gd name="T20" fmla="*/ 48 w 456"/>
                <a:gd name="T21" fmla="*/ 594 h 632"/>
                <a:gd name="T22" fmla="*/ 176 w 456"/>
                <a:gd name="T23" fmla="*/ 594 h 632"/>
                <a:gd name="T24" fmla="*/ 176 w 456"/>
                <a:gd name="T25" fmla="*/ 592 h 632"/>
                <a:gd name="T26" fmla="*/ 184 w 456"/>
                <a:gd name="T27" fmla="*/ 592 h 632"/>
                <a:gd name="T28" fmla="*/ 184 w 456"/>
                <a:gd name="T29" fmla="*/ 592 h 6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56" h="632">
                  <a:moveTo>
                    <a:pt x="184" y="592"/>
                  </a:moveTo>
                  <a:lnTo>
                    <a:pt x="186" y="592"/>
                  </a:lnTo>
                  <a:lnTo>
                    <a:pt x="456" y="592"/>
                  </a:lnTo>
                  <a:lnTo>
                    <a:pt x="456" y="80"/>
                  </a:lnTo>
                  <a:lnTo>
                    <a:pt x="456" y="80"/>
                  </a:lnTo>
                  <a:lnTo>
                    <a:pt x="456" y="0"/>
                  </a:lnTo>
                  <a:lnTo>
                    <a:pt x="2" y="0"/>
                  </a:lnTo>
                  <a:lnTo>
                    <a:pt x="0" y="0"/>
                  </a:lnTo>
                  <a:lnTo>
                    <a:pt x="0" y="632"/>
                  </a:lnTo>
                  <a:lnTo>
                    <a:pt x="48" y="632"/>
                  </a:lnTo>
                  <a:lnTo>
                    <a:pt x="48" y="594"/>
                  </a:lnTo>
                  <a:lnTo>
                    <a:pt x="176" y="594"/>
                  </a:lnTo>
                  <a:lnTo>
                    <a:pt x="176" y="592"/>
                  </a:lnTo>
                  <a:lnTo>
                    <a:pt x="184" y="592"/>
                  </a:lnTo>
                  <a:lnTo>
                    <a:pt x="184" y="592"/>
                  </a:lnTo>
                  <a:close/>
                </a:path>
              </a:pathLst>
            </a:custGeom>
            <a:solidFill>
              <a:srgbClr val="D5D5D5"/>
            </a:solidFill>
            <a:ln w="6350">
              <a:solidFill>
                <a:srgbClr val="FFFFFF"/>
              </a:solidFill>
              <a:round/>
              <a:headEnd/>
              <a:tailEnd/>
            </a:ln>
          </p:spPr>
          <p:txBody>
            <a:bodyPr vert="horz" wrap="square" lIns="68580" tIns="34291" rIns="68580" bIns="34291" numCol="1" anchor="t" anchorCtr="0" compatLnSpc="1">
              <a:prstTxWarp prst="textNoShape">
                <a:avLst/>
              </a:prstTxWarp>
            </a:bodyPr>
            <a:lstStyle/>
            <a:p>
              <a:pPr defTabSz="685800">
                <a:defRPr/>
              </a:pPr>
              <a:endParaRPr lang="en-GB" sz="900" kern="0">
                <a:solidFill>
                  <a:prstClr val="black"/>
                </a:solidFill>
                <a:latin typeface="Arial"/>
              </a:endParaRPr>
            </a:p>
          </p:txBody>
        </p:sp>
        <p:sp>
          <p:nvSpPr>
            <p:cNvPr id="115" name="Freeform 16">
              <a:extLst>
                <a:ext uri="{FF2B5EF4-FFF2-40B4-BE49-F238E27FC236}">
                  <a16:creationId xmlns:a16="http://schemas.microsoft.com/office/drawing/2014/main" id="{6BA71253-7C87-7B20-53E7-3FDE175CA676}"/>
                </a:ext>
              </a:extLst>
            </p:cNvPr>
            <p:cNvSpPr>
              <a:spLocks/>
            </p:cNvSpPr>
            <p:nvPr/>
          </p:nvSpPr>
          <p:spPr bwMode="auto">
            <a:xfrm>
              <a:off x="438759" y="2403125"/>
              <a:ext cx="698203" cy="909807"/>
            </a:xfrm>
            <a:custGeom>
              <a:avLst/>
              <a:gdLst>
                <a:gd name="T0" fmla="*/ 387 w 391"/>
                <a:gd name="T1" fmla="*/ 493 h 509"/>
                <a:gd name="T2" fmla="*/ 387 w 391"/>
                <a:gd name="T3" fmla="*/ 471 h 509"/>
                <a:gd name="T4" fmla="*/ 391 w 391"/>
                <a:gd name="T5" fmla="*/ 459 h 509"/>
                <a:gd name="T6" fmla="*/ 391 w 391"/>
                <a:gd name="T7" fmla="*/ 455 h 509"/>
                <a:gd name="T8" fmla="*/ 384 w 391"/>
                <a:gd name="T9" fmla="*/ 439 h 509"/>
                <a:gd name="T10" fmla="*/ 384 w 391"/>
                <a:gd name="T11" fmla="*/ 421 h 509"/>
                <a:gd name="T12" fmla="*/ 384 w 391"/>
                <a:gd name="T13" fmla="*/ 411 h 509"/>
                <a:gd name="T14" fmla="*/ 386 w 391"/>
                <a:gd name="T15" fmla="*/ 400 h 509"/>
                <a:gd name="T16" fmla="*/ 387 w 391"/>
                <a:gd name="T17" fmla="*/ 390 h 509"/>
                <a:gd name="T18" fmla="*/ 386 w 391"/>
                <a:gd name="T19" fmla="*/ 357 h 509"/>
                <a:gd name="T20" fmla="*/ 169 w 391"/>
                <a:gd name="T21" fmla="*/ 142 h 509"/>
                <a:gd name="T22" fmla="*/ 0 w 391"/>
                <a:gd name="T23" fmla="*/ 0 h 509"/>
                <a:gd name="T24" fmla="*/ 15 w 391"/>
                <a:gd name="T25" fmla="*/ 80 h 509"/>
                <a:gd name="T26" fmla="*/ 4 w 391"/>
                <a:gd name="T27" fmla="*/ 123 h 509"/>
                <a:gd name="T28" fmla="*/ 11 w 391"/>
                <a:gd name="T29" fmla="*/ 139 h 509"/>
                <a:gd name="T30" fmla="*/ 27 w 391"/>
                <a:gd name="T31" fmla="*/ 170 h 509"/>
                <a:gd name="T32" fmla="*/ 35 w 391"/>
                <a:gd name="T33" fmla="*/ 209 h 509"/>
                <a:gd name="T34" fmla="*/ 58 w 391"/>
                <a:gd name="T35" fmla="*/ 236 h 509"/>
                <a:gd name="T36" fmla="*/ 58 w 391"/>
                <a:gd name="T37" fmla="*/ 248 h 509"/>
                <a:gd name="T38" fmla="*/ 70 w 391"/>
                <a:gd name="T39" fmla="*/ 252 h 509"/>
                <a:gd name="T40" fmla="*/ 74 w 391"/>
                <a:gd name="T41" fmla="*/ 252 h 509"/>
                <a:gd name="T42" fmla="*/ 78 w 391"/>
                <a:gd name="T43" fmla="*/ 240 h 509"/>
                <a:gd name="T44" fmla="*/ 97 w 391"/>
                <a:gd name="T45" fmla="*/ 244 h 509"/>
                <a:gd name="T46" fmla="*/ 86 w 391"/>
                <a:gd name="T47" fmla="*/ 248 h 509"/>
                <a:gd name="T48" fmla="*/ 86 w 391"/>
                <a:gd name="T49" fmla="*/ 256 h 509"/>
                <a:gd name="T50" fmla="*/ 93 w 391"/>
                <a:gd name="T51" fmla="*/ 271 h 509"/>
                <a:gd name="T52" fmla="*/ 82 w 391"/>
                <a:gd name="T53" fmla="*/ 260 h 509"/>
                <a:gd name="T54" fmla="*/ 78 w 391"/>
                <a:gd name="T55" fmla="*/ 263 h 509"/>
                <a:gd name="T56" fmla="*/ 89 w 391"/>
                <a:gd name="T57" fmla="*/ 299 h 509"/>
                <a:gd name="T58" fmla="*/ 105 w 391"/>
                <a:gd name="T59" fmla="*/ 306 h 509"/>
                <a:gd name="T60" fmla="*/ 97 w 391"/>
                <a:gd name="T61" fmla="*/ 318 h 509"/>
                <a:gd name="T62" fmla="*/ 136 w 391"/>
                <a:gd name="T63" fmla="*/ 369 h 509"/>
                <a:gd name="T64" fmla="*/ 140 w 391"/>
                <a:gd name="T65" fmla="*/ 381 h 509"/>
                <a:gd name="T66" fmla="*/ 148 w 391"/>
                <a:gd name="T67" fmla="*/ 388 h 509"/>
                <a:gd name="T68" fmla="*/ 148 w 391"/>
                <a:gd name="T69" fmla="*/ 396 h 509"/>
                <a:gd name="T70" fmla="*/ 152 w 391"/>
                <a:gd name="T71" fmla="*/ 416 h 509"/>
                <a:gd name="T72" fmla="*/ 179 w 391"/>
                <a:gd name="T73" fmla="*/ 423 h 509"/>
                <a:gd name="T74" fmla="*/ 187 w 391"/>
                <a:gd name="T75" fmla="*/ 420 h 509"/>
                <a:gd name="T76" fmla="*/ 203 w 391"/>
                <a:gd name="T77" fmla="*/ 431 h 509"/>
                <a:gd name="T78" fmla="*/ 222 w 391"/>
                <a:gd name="T79" fmla="*/ 439 h 509"/>
                <a:gd name="T80" fmla="*/ 226 w 391"/>
                <a:gd name="T81" fmla="*/ 435 h 509"/>
                <a:gd name="T82" fmla="*/ 234 w 391"/>
                <a:gd name="T83" fmla="*/ 443 h 509"/>
                <a:gd name="T84" fmla="*/ 246 w 391"/>
                <a:gd name="T85" fmla="*/ 455 h 509"/>
                <a:gd name="T86" fmla="*/ 281 w 391"/>
                <a:gd name="T87" fmla="*/ 486 h 509"/>
                <a:gd name="T88" fmla="*/ 285 w 391"/>
                <a:gd name="T89" fmla="*/ 509 h 509"/>
                <a:gd name="T90" fmla="*/ 374 w 391"/>
                <a:gd name="T91" fmla="*/ 505 h 509"/>
                <a:gd name="T92" fmla="*/ 387 w 391"/>
                <a:gd name="T93" fmla="*/ 503 h 5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391" h="509">
                  <a:moveTo>
                    <a:pt x="388" y="495"/>
                  </a:moveTo>
                  <a:cubicBezTo>
                    <a:pt x="388" y="495"/>
                    <a:pt x="387" y="494"/>
                    <a:pt x="387" y="493"/>
                  </a:cubicBezTo>
                  <a:cubicBezTo>
                    <a:pt x="386" y="489"/>
                    <a:pt x="387" y="481"/>
                    <a:pt x="387" y="481"/>
                  </a:cubicBezTo>
                  <a:cubicBezTo>
                    <a:pt x="387" y="481"/>
                    <a:pt x="389" y="474"/>
                    <a:pt x="387" y="471"/>
                  </a:cubicBezTo>
                  <a:cubicBezTo>
                    <a:pt x="386" y="470"/>
                    <a:pt x="387" y="468"/>
                    <a:pt x="389" y="465"/>
                  </a:cubicBezTo>
                  <a:cubicBezTo>
                    <a:pt x="390" y="463"/>
                    <a:pt x="391" y="461"/>
                    <a:pt x="391" y="459"/>
                  </a:cubicBezTo>
                  <a:cubicBezTo>
                    <a:pt x="391" y="458"/>
                    <a:pt x="391" y="457"/>
                    <a:pt x="391" y="456"/>
                  </a:cubicBezTo>
                  <a:cubicBezTo>
                    <a:pt x="391" y="455"/>
                    <a:pt x="391" y="455"/>
                    <a:pt x="391" y="455"/>
                  </a:cubicBezTo>
                  <a:cubicBezTo>
                    <a:pt x="391" y="449"/>
                    <a:pt x="391" y="449"/>
                    <a:pt x="391" y="449"/>
                  </a:cubicBezTo>
                  <a:cubicBezTo>
                    <a:pt x="384" y="439"/>
                    <a:pt x="384" y="439"/>
                    <a:pt x="384" y="439"/>
                  </a:cubicBezTo>
                  <a:cubicBezTo>
                    <a:pt x="384" y="422"/>
                    <a:pt x="384" y="422"/>
                    <a:pt x="384" y="422"/>
                  </a:cubicBezTo>
                  <a:cubicBezTo>
                    <a:pt x="384" y="421"/>
                    <a:pt x="384" y="421"/>
                    <a:pt x="384" y="421"/>
                  </a:cubicBezTo>
                  <a:cubicBezTo>
                    <a:pt x="383" y="421"/>
                    <a:pt x="383" y="421"/>
                    <a:pt x="383" y="421"/>
                  </a:cubicBezTo>
                  <a:cubicBezTo>
                    <a:pt x="383" y="420"/>
                    <a:pt x="382" y="420"/>
                    <a:pt x="384" y="411"/>
                  </a:cubicBezTo>
                  <a:cubicBezTo>
                    <a:pt x="386" y="401"/>
                    <a:pt x="386" y="401"/>
                    <a:pt x="386" y="401"/>
                  </a:cubicBezTo>
                  <a:cubicBezTo>
                    <a:pt x="386" y="400"/>
                    <a:pt x="386" y="400"/>
                    <a:pt x="386" y="400"/>
                  </a:cubicBezTo>
                  <a:cubicBezTo>
                    <a:pt x="385" y="399"/>
                    <a:pt x="385" y="399"/>
                    <a:pt x="385" y="399"/>
                  </a:cubicBezTo>
                  <a:cubicBezTo>
                    <a:pt x="385" y="399"/>
                    <a:pt x="384" y="398"/>
                    <a:pt x="387" y="390"/>
                  </a:cubicBezTo>
                  <a:cubicBezTo>
                    <a:pt x="391" y="378"/>
                    <a:pt x="391" y="378"/>
                    <a:pt x="391" y="378"/>
                  </a:cubicBezTo>
                  <a:cubicBezTo>
                    <a:pt x="386" y="357"/>
                    <a:pt x="386" y="357"/>
                    <a:pt x="386" y="357"/>
                  </a:cubicBezTo>
                  <a:cubicBezTo>
                    <a:pt x="386" y="357"/>
                    <a:pt x="386" y="357"/>
                    <a:pt x="386" y="357"/>
                  </a:cubicBezTo>
                  <a:cubicBezTo>
                    <a:pt x="169" y="142"/>
                    <a:pt x="169" y="142"/>
                    <a:pt x="169" y="142"/>
                  </a:cubicBezTo>
                  <a:cubicBezTo>
                    <a:pt x="169" y="0"/>
                    <a:pt x="169" y="0"/>
                    <a:pt x="169" y="0"/>
                  </a:cubicBezTo>
                  <a:cubicBezTo>
                    <a:pt x="0" y="0"/>
                    <a:pt x="0" y="0"/>
                    <a:pt x="0" y="0"/>
                  </a:cubicBezTo>
                  <a:cubicBezTo>
                    <a:pt x="0" y="2"/>
                    <a:pt x="0" y="2"/>
                    <a:pt x="0" y="2"/>
                  </a:cubicBezTo>
                  <a:cubicBezTo>
                    <a:pt x="15" y="80"/>
                    <a:pt x="15" y="80"/>
                    <a:pt x="15" y="80"/>
                  </a:cubicBezTo>
                  <a:cubicBezTo>
                    <a:pt x="15" y="107"/>
                    <a:pt x="15" y="107"/>
                    <a:pt x="15" y="107"/>
                  </a:cubicBezTo>
                  <a:cubicBezTo>
                    <a:pt x="4" y="123"/>
                    <a:pt x="4" y="123"/>
                    <a:pt x="4" y="123"/>
                  </a:cubicBezTo>
                  <a:cubicBezTo>
                    <a:pt x="7" y="135"/>
                    <a:pt x="7" y="135"/>
                    <a:pt x="7" y="135"/>
                  </a:cubicBezTo>
                  <a:cubicBezTo>
                    <a:pt x="11" y="139"/>
                    <a:pt x="11" y="139"/>
                    <a:pt x="11" y="139"/>
                  </a:cubicBezTo>
                  <a:cubicBezTo>
                    <a:pt x="27" y="166"/>
                    <a:pt x="27" y="166"/>
                    <a:pt x="27" y="166"/>
                  </a:cubicBezTo>
                  <a:cubicBezTo>
                    <a:pt x="27" y="170"/>
                    <a:pt x="27" y="170"/>
                    <a:pt x="27" y="170"/>
                  </a:cubicBezTo>
                  <a:cubicBezTo>
                    <a:pt x="27" y="181"/>
                    <a:pt x="27" y="181"/>
                    <a:pt x="27" y="181"/>
                  </a:cubicBezTo>
                  <a:cubicBezTo>
                    <a:pt x="35" y="209"/>
                    <a:pt x="35" y="209"/>
                    <a:pt x="35" y="209"/>
                  </a:cubicBezTo>
                  <a:cubicBezTo>
                    <a:pt x="54" y="232"/>
                    <a:pt x="54" y="232"/>
                    <a:pt x="54" y="232"/>
                  </a:cubicBezTo>
                  <a:cubicBezTo>
                    <a:pt x="58" y="236"/>
                    <a:pt x="58" y="236"/>
                    <a:pt x="58" y="236"/>
                  </a:cubicBezTo>
                  <a:cubicBezTo>
                    <a:pt x="58" y="244"/>
                    <a:pt x="58" y="244"/>
                    <a:pt x="58" y="244"/>
                  </a:cubicBezTo>
                  <a:cubicBezTo>
                    <a:pt x="58" y="248"/>
                    <a:pt x="58" y="248"/>
                    <a:pt x="58" y="248"/>
                  </a:cubicBezTo>
                  <a:cubicBezTo>
                    <a:pt x="66" y="252"/>
                    <a:pt x="66" y="252"/>
                    <a:pt x="66" y="252"/>
                  </a:cubicBezTo>
                  <a:cubicBezTo>
                    <a:pt x="70" y="252"/>
                    <a:pt x="70" y="252"/>
                    <a:pt x="70" y="252"/>
                  </a:cubicBezTo>
                  <a:cubicBezTo>
                    <a:pt x="74" y="256"/>
                    <a:pt x="74" y="256"/>
                    <a:pt x="74" y="256"/>
                  </a:cubicBezTo>
                  <a:cubicBezTo>
                    <a:pt x="74" y="252"/>
                    <a:pt x="74" y="252"/>
                    <a:pt x="74" y="252"/>
                  </a:cubicBezTo>
                  <a:cubicBezTo>
                    <a:pt x="78" y="252"/>
                    <a:pt x="78" y="252"/>
                    <a:pt x="78" y="252"/>
                  </a:cubicBezTo>
                  <a:cubicBezTo>
                    <a:pt x="78" y="240"/>
                    <a:pt x="78" y="240"/>
                    <a:pt x="78" y="240"/>
                  </a:cubicBezTo>
                  <a:cubicBezTo>
                    <a:pt x="86" y="240"/>
                    <a:pt x="86" y="240"/>
                    <a:pt x="86" y="240"/>
                  </a:cubicBezTo>
                  <a:cubicBezTo>
                    <a:pt x="97" y="244"/>
                    <a:pt x="97" y="244"/>
                    <a:pt x="97" y="244"/>
                  </a:cubicBezTo>
                  <a:cubicBezTo>
                    <a:pt x="89" y="248"/>
                    <a:pt x="89" y="248"/>
                    <a:pt x="89" y="248"/>
                  </a:cubicBezTo>
                  <a:cubicBezTo>
                    <a:pt x="86" y="248"/>
                    <a:pt x="86" y="248"/>
                    <a:pt x="86" y="248"/>
                  </a:cubicBezTo>
                  <a:cubicBezTo>
                    <a:pt x="82" y="252"/>
                    <a:pt x="82" y="252"/>
                    <a:pt x="82" y="252"/>
                  </a:cubicBezTo>
                  <a:cubicBezTo>
                    <a:pt x="86" y="256"/>
                    <a:pt x="86" y="256"/>
                    <a:pt x="86" y="256"/>
                  </a:cubicBezTo>
                  <a:cubicBezTo>
                    <a:pt x="93" y="267"/>
                    <a:pt x="93" y="267"/>
                    <a:pt x="93" y="267"/>
                  </a:cubicBezTo>
                  <a:cubicBezTo>
                    <a:pt x="93" y="271"/>
                    <a:pt x="93" y="271"/>
                    <a:pt x="93" y="271"/>
                  </a:cubicBezTo>
                  <a:cubicBezTo>
                    <a:pt x="82" y="263"/>
                    <a:pt x="82" y="263"/>
                    <a:pt x="82" y="263"/>
                  </a:cubicBezTo>
                  <a:cubicBezTo>
                    <a:pt x="82" y="260"/>
                    <a:pt x="82" y="260"/>
                    <a:pt x="82" y="260"/>
                  </a:cubicBezTo>
                  <a:cubicBezTo>
                    <a:pt x="78" y="260"/>
                    <a:pt x="78" y="260"/>
                    <a:pt x="78" y="260"/>
                  </a:cubicBezTo>
                  <a:cubicBezTo>
                    <a:pt x="78" y="263"/>
                    <a:pt x="78" y="263"/>
                    <a:pt x="78" y="263"/>
                  </a:cubicBezTo>
                  <a:cubicBezTo>
                    <a:pt x="82" y="291"/>
                    <a:pt x="82" y="291"/>
                    <a:pt x="82" y="291"/>
                  </a:cubicBezTo>
                  <a:cubicBezTo>
                    <a:pt x="89" y="299"/>
                    <a:pt x="89" y="299"/>
                    <a:pt x="89" y="299"/>
                  </a:cubicBezTo>
                  <a:cubicBezTo>
                    <a:pt x="101" y="299"/>
                    <a:pt x="101" y="299"/>
                    <a:pt x="101" y="299"/>
                  </a:cubicBezTo>
                  <a:cubicBezTo>
                    <a:pt x="105" y="306"/>
                    <a:pt x="105" y="306"/>
                    <a:pt x="105" y="306"/>
                  </a:cubicBezTo>
                  <a:cubicBezTo>
                    <a:pt x="105" y="314"/>
                    <a:pt x="105" y="314"/>
                    <a:pt x="105" y="314"/>
                  </a:cubicBezTo>
                  <a:cubicBezTo>
                    <a:pt x="97" y="318"/>
                    <a:pt x="97" y="318"/>
                    <a:pt x="97" y="318"/>
                  </a:cubicBezTo>
                  <a:cubicBezTo>
                    <a:pt x="101" y="326"/>
                    <a:pt x="101" y="326"/>
                    <a:pt x="101" y="326"/>
                  </a:cubicBezTo>
                  <a:cubicBezTo>
                    <a:pt x="136" y="369"/>
                    <a:pt x="136" y="369"/>
                    <a:pt x="136" y="369"/>
                  </a:cubicBezTo>
                  <a:cubicBezTo>
                    <a:pt x="140" y="373"/>
                    <a:pt x="140" y="373"/>
                    <a:pt x="140" y="373"/>
                  </a:cubicBezTo>
                  <a:cubicBezTo>
                    <a:pt x="140" y="381"/>
                    <a:pt x="140" y="381"/>
                    <a:pt x="140" y="381"/>
                  </a:cubicBezTo>
                  <a:cubicBezTo>
                    <a:pt x="148" y="384"/>
                    <a:pt x="148" y="384"/>
                    <a:pt x="148" y="384"/>
                  </a:cubicBezTo>
                  <a:cubicBezTo>
                    <a:pt x="148" y="388"/>
                    <a:pt x="148" y="388"/>
                    <a:pt x="148" y="388"/>
                  </a:cubicBezTo>
                  <a:cubicBezTo>
                    <a:pt x="152" y="392"/>
                    <a:pt x="152" y="392"/>
                    <a:pt x="152" y="392"/>
                  </a:cubicBezTo>
                  <a:cubicBezTo>
                    <a:pt x="148" y="396"/>
                    <a:pt x="148" y="396"/>
                    <a:pt x="148" y="396"/>
                  </a:cubicBezTo>
                  <a:cubicBezTo>
                    <a:pt x="152" y="412"/>
                    <a:pt x="152" y="412"/>
                    <a:pt x="152" y="412"/>
                  </a:cubicBezTo>
                  <a:cubicBezTo>
                    <a:pt x="152" y="416"/>
                    <a:pt x="152" y="416"/>
                    <a:pt x="152" y="416"/>
                  </a:cubicBezTo>
                  <a:cubicBezTo>
                    <a:pt x="171" y="420"/>
                    <a:pt x="171" y="420"/>
                    <a:pt x="171" y="420"/>
                  </a:cubicBezTo>
                  <a:cubicBezTo>
                    <a:pt x="179" y="423"/>
                    <a:pt x="179" y="423"/>
                    <a:pt x="179" y="423"/>
                  </a:cubicBezTo>
                  <a:cubicBezTo>
                    <a:pt x="183" y="420"/>
                    <a:pt x="183" y="420"/>
                    <a:pt x="183" y="420"/>
                  </a:cubicBezTo>
                  <a:cubicBezTo>
                    <a:pt x="187" y="420"/>
                    <a:pt x="187" y="420"/>
                    <a:pt x="187" y="420"/>
                  </a:cubicBezTo>
                  <a:cubicBezTo>
                    <a:pt x="199" y="427"/>
                    <a:pt x="199" y="427"/>
                    <a:pt x="199" y="427"/>
                  </a:cubicBezTo>
                  <a:cubicBezTo>
                    <a:pt x="203" y="431"/>
                    <a:pt x="203" y="431"/>
                    <a:pt x="203" y="431"/>
                  </a:cubicBezTo>
                  <a:cubicBezTo>
                    <a:pt x="218" y="439"/>
                    <a:pt x="218" y="439"/>
                    <a:pt x="218" y="439"/>
                  </a:cubicBezTo>
                  <a:cubicBezTo>
                    <a:pt x="222" y="439"/>
                    <a:pt x="222" y="439"/>
                    <a:pt x="222" y="439"/>
                  </a:cubicBezTo>
                  <a:cubicBezTo>
                    <a:pt x="222" y="435"/>
                    <a:pt x="222" y="435"/>
                    <a:pt x="222" y="435"/>
                  </a:cubicBezTo>
                  <a:cubicBezTo>
                    <a:pt x="226" y="435"/>
                    <a:pt x="226" y="435"/>
                    <a:pt x="226" y="435"/>
                  </a:cubicBezTo>
                  <a:cubicBezTo>
                    <a:pt x="230" y="439"/>
                    <a:pt x="230" y="439"/>
                    <a:pt x="230" y="439"/>
                  </a:cubicBezTo>
                  <a:cubicBezTo>
                    <a:pt x="234" y="443"/>
                    <a:pt x="234" y="443"/>
                    <a:pt x="234" y="443"/>
                  </a:cubicBezTo>
                  <a:cubicBezTo>
                    <a:pt x="238" y="451"/>
                    <a:pt x="238" y="451"/>
                    <a:pt x="238" y="451"/>
                  </a:cubicBezTo>
                  <a:cubicBezTo>
                    <a:pt x="246" y="455"/>
                    <a:pt x="246" y="455"/>
                    <a:pt x="246" y="455"/>
                  </a:cubicBezTo>
                  <a:cubicBezTo>
                    <a:pt x="277" y="478"/>
                    <a:pt x="277" y="478"/>
                    <a:pt x="277" y="478"/>
                  </a:cubicBezTo>
                  <a:cubicBezTo>
                    <a:pt x="281" y="486"/>
                    <a:pt x="281" y="486"/>
                    <a:pt x="281" y="486"/>
                  </a:cubicBezTo>
                  <a:cubicBezTo>
                    <a:pt x="281" y="490"/>
                    <a:pt x="281" y="490"/>
                    <a:pt x="281" y="490"/>
                  </a:cubicBezTo>
                  <a:cubicBezTo>
                    <a:pt x="285" y="509"/>
                    <a:pt x="285" y="509"/>
                    <a:pt x="285" y="509"/>
                  </a:cubicBezTo>
                  <a:cubicBezTo>
                    <a:pt x="370" y="502"/>
                    <a:pt x="370" y="502"/>
                    <a:pt x="370" y="502"/>
                  </a:cubicBezTo>
                  <a:cubicBezTo>
                    <a:pt x="374" y="505"/>
                    <a:pt x="374" y="505"/>
                    <a:pt x="374" y="505"/>
                  </a:cubicBezTo>
                  <a:cubicBezTo>
                    <a:pt x="383" y="509"/>
                    <a:pt x="383" y="509"/>
                    <a:pt x="383" y="509"/>
                  </a:cubicBezTo>
                  <a:cubicBezTo>
                    <a:pt x="387" y="503"/>
                    <a:pt x="387" y="503"/>
                    <a:pt x="387" y="503"/>
                  </a:cubicBezTo>
                  <a:cubicBezTo>
                    <a:pt x="390" y="499"/>
                    <a:pt x="389" y="498"/>
                    <a:pt x="388" y="495"/>
                  </a:cubicBezTo>
                  <a:close/>
                </a:path>
              </a:pathLst>
            </a:custGeom>
            <a:solidFill>
              <a:srgbClr val="012169"/>
            </a:solidFill>
            <a:ln w="6350">
              <a:solidFill>
                <a:srgbClr val="FFFFFF"/>
              </a:solidFill>
              <a:round/>
              <a:headEnd/>
              <a:tailEnd/>
            </a:ln>
          </p:spPr>
          <p:txBody>
            <a:bodyPr vert="horz" wrap="square" lIns="68580" tIns="34291" rIns="68580" bIns="34291" numCol="1" anchor="t" anchorCtr="0" compatLnSpc="1">
              <a:prstTxWarp prst="textNoShape">
                <a:avLst/>
              </a:prstTxWarp>
            </a:bodyPr>
            <a:lstStyle/>
            <a:p>
              <a:pPr defTabSz="685800">
                <a:defRPr/>
              </a:pPr>
              <a:endParaRPr lang="en-GB" sz="900" kern="0">
                <a:solidFill>
                  <a:prstClr val="black"/>
                </a:solidFill>
                <a:latin typeface="Arial"/>
              </a:endParaRPr>
            </a:p>
          </p:txBody>
        </p:sp>
        <p:sp>
          <p:nvSpPr>
            <p:cNvPr id="116" name="Freeform 17">
              <a:extLst>
                <a:ext uri="{FF2B5EF4-FFF2-40B4-BE49-F238E27FC236}">
                  <a16:creationId xmlns:a16="http://schemas.microsoft.com/office/drawing/2014/main" id="{013BF9CD-6333-5D38-FA0C-EE2F43FC8858}"/>
                </a:ext>
              </a:extLst>
            </p:cNvPr>
            <p:cNvSpPr>
              <a:spLocks/>
            </p:cNvSpPr>
            <p:nvPr/>
          </p:nvSpPr>
          <p:spPr bwMode="auto">
            <a:xfrm>
              <a:off x="3319963" y="2723656"/>
              <a:ext cx="458028" cy="178568"/>
            </a:xfrm>
            <a:custGeom>
              <a:avLst/>
              <a:gdLst>
                <a:gd name="T0" fmla="*/ 213 w 256"/>
                <a:gd name="T1" fmla="*/ 40 h 100"/>
                <a:gd name="T2" fmla="*/ 203 w 256"/>
                <a:gd name="T3" fmla="*/ 32 h 100"/>
                <a:gd name="T4" fmla="*/ 207 w 256"/>
                <a:gd name="T5" fmla="*/ 21 h 100"/>
                <a:gd name="T6" fmla="*/ 201 w 256"/>
                <a:gd name="T7" fmla="*/ 0 h 100"/>
                <a:gd name="T8" fmla="*/ 199 w 256"/>
                <a:gd name="T9" fmla="*/ 0 h 100"/>
                <a:gd name="T10" fmla="*/ 191 w 256"/>
                <a:gd name="T11" fmla="*/ 4 h 100"/>
                <a:gd name="T12" fmla="*/ 183 w 256"/>
                <a:gd name="T13" fmla="*/ 4 h 100"/>
                <a:gd name="T14" fmla="*/ 171 w 256"/>
                <a:gd name="T15" fmla="*/ 0 h 100"/>
                <a:gd name="T16" fmla="*/ 167 w 256"/>
                <a:gd name="T17" fmla="*/ 10 h 100"/>
                <a:gd name="T18" fmla="*/ 160 w 256"/>
                <a:gd name="T19" fmla="*/ 15 h 100"/>
                <a:gd name="T20" fmla="*/ 152 w 256"/>
                <a:gd name="T21" fmla="*/ 24 h 100"/>
                <a:gd name="T22" fmla="*/ 142 w 256"/>
                <a:gd name="T23" fmla="*/ 32 h 100"/>
                <a:gd name="T24" fmla="*/ 142 w 256"/>
                <a:gd name="T25" fmla="*/ 39 h 100"/>
                <a:gd name="T26" fmla="*/ 125 w 256"/>
                <a:gd name="T27" fmla="*/ 42 h 100"/>
                <a:gd name="T28" fmla="*/ 124 w 256"/>
                <a:gd name="T29" fmla="*/ 53 h 100"/>
                <a:gd name="T30" fmla="*/ 120 w 256"/>
                <a:gd name="T31" fmla="*/ 58 h 100"/>
                <a:gd name="T32" fmla="*/ 120 w 256"/>
                <a:gd name="T33" fmla="*/ 59 h 100"/>
                <a:gd name="T34" fmla="*/ 120 w 256"/>
                <a:gd name="T35" fmla="*/ 61 h 100"/>
                <a:gd name="T36" fmla="*/ 119 w 256"/>
                <a:gd name="T37" fmla="*/ 61 h 100"/>
                <a:gd name="T38" fmla="*/ 116 w 256"/>
                <a:gd name="T39" fmla="*/ 60 h 100"/>
                <a:gd name="T40" fmla="*/ 109 w 256"/>
                <a:gd name="T41" fmla="*/ 71 h 100"/>
                <a:gd name="T42" fmla="*/ 86 w 256"/>
                <a:gd name="T43" fmla="*/ 75 h 100"/>
                <a:gd name="T44" fmla="*/ 69 w 256"/>
                <a:gd name="T45" fmla="*/ 79 h 100"/>
                <a:gd name="T46" fmla="*/ 67 w 256"/>
                <a:gd name="T47" fmla="*/ 79 h 100"/>
                <a:gd name="T48" fmla="*/ 63 w 256"/>
                <a:gd name="T49" fmla="*/ 79 h 100"/>
                <a:gd name="T50" fmla="*/ 60 w 256"/>
                <a:gd name="T51" fmla="*/ 78 h 100"/>
                <a:gd name="T52" fmla="*/ 55 w 256"/>
                <a:gd name="T53" fmla="*/ 78 h 100"/>
                <a:gd name="T54" fmla="*/ 55 w 256"/>
                <a:gd name="T55" fmla="*/ 78 h 100"/>
                <a:gd name="T56" fmla="*/ 52 w 256"/>
                <a:gd name="T57" fmla="*/ 78 h 100"/>
                <a:gd name="T58" fmla="*/ 49 w 256"/>
                <a:gd name="T59" fmla="*/ 78 h 100"/>
                <a:gd name="T60" fmla="*/ 44 w 256"/>
                <a:gd name="T61" fmla="*/ 78 h 100"/>
                <a:gd name="T62" fmla="*/ 40 w 256"/>
                <a:gd name="T63" fmla="*/ 77 h 100"/>
                <a:gd name="T64" fmla="*/ 36 w 256"/>
                <a:gd name="T65" fmla="*/ 78 h 100"/>
                <a:gd name="T66" fmla="*/ 34 w 256"/>
                <a:gd name="T67" fmla="*/ 77 h 100"/>
                <a:gd name="T68" fmla="*/ 28 w 256"/>
                <a:gd name="T69" fmla="*/ 77 h 100"/>
                <a:gd name="T70" fmla="*/ 27 w 256"/>
                <a:gd name="T71" fmla="*/ 77 h 100"/>
                <a:gd name="T72" fmla="*/ 24 w 256"/>
                <a:gd name="T73" fmla="*/ 77 h 100"/>
                <a:gd name="T74" fmla="*/ 23 w 256"/>
                <a:gd name="T75" fmla="*/ 79 h 100"/>
                <a:gd name="T76" fmla="*/ 22 w 256"/>
                <a:gd name="T77" fmla="*/ 86 h 100"/>
                <a:gd name="T78" fmla="*/ 13 w 256"/>
                <a:gd name="T79" fmla="*/ 91 h 100"/>
                <a:gd name="T80" fmla="*/ 2 w 256"/>
                <a:gd name="T81" fmla="*/ 99 h 100"/>
                <a:gd name="T82" fmla="*/ 33 w 256"/>
                <a:gd name="T83" fmla="*/ 100 h 100"/>
                <a:gd name="T84" fmla="*/ 33 w 256"/>
                <a:gd name="T85" fmla="*/ 100 h 100"/>
                <a:gd name="T86" fmla="*/ 256 w 256"/>
                <a:gd name="T87" fmla="*/ 100 h 100"/>
                <a:gd name="T88" fmla="*/ 252 w 256"/>
                <a:gd name="T89" fmla="*/ 92 h 100"/>
                <a:gd name="T90" fmla="*/ 252 w 256"/>
                <a:gd name="T91" fmla="*/ 84 h 100"/>
                <a:gd name="T92" fmla="*/ 256 w 256"/>
                <a:gd name="T93" fmla="*/ 73 h 100"/>
                <a:gd name="T94" fmla="*/ 237 w 256"/>
                <a:gd name="T95" fmla="*/ 61 h 100"/>
                <a:gd name="T96" fmla="*/ 217 w 256"/>
                <a:gd name="T97" fmla="*/ 49 h 100"/>
                <a:gd name="T98" fmla="*/ 217 w 256"/>
                <a:gd name="T99" fmla="*/ 47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56" h="100">
                  <a:moveTo>
                    <a:pt x="217" y="45"/>
                  </a:moveTo>
                  <a:cubicBezTo>
                    <a:pt x="213" y="40"/>
                    <a:pt x="213" y="40"/>
                    <a:pt x="213" y="40"/>
                  </a:cubicBezTo>
                  <a:cubicBezTo>
                    <a:pt x="207" y="36"/>
                    <a:pt x="207" y="36"/>
                    <a:pt x="207" y="36"/>
                  </a:cubicBezTo>
                  <a:cubicBezTo>
                    <a:pt x="203" y="32"/>
                    <a:pt x="203" y="32"/>
                    <a:pt x="203" y="32"/>
                  </a:cubicBezTo>
                  <a:cubicBezTo>
                    <a:pt x="207" y="27"/>
                    <a:pt x="207" y="27"/>
                    <a:pt x="207" y="27"/>
                  </a:cubicBezTo>
                  <a:cubicBezTo>
                    <a:pt x="207" y="21"/>
                    <a:pt x="207" y="21"/>
                    <a:pt x="207" y="21"/>
                  </a:cubicBezTo>
                  <a:cubicBezTo>
                    <a:pt x="201" y="15"/>
                    <a:pt x="201" y="15"/>
                    <a:pt x="201" y="15"/>
                  </a:cubicBezTo>
                  <a:cubicBezTo>
                    <a:pt x="201" y="0"/>
                    <a:pt x="201" y="0"/>
                    <a:pt x="201" y="0"/>
                  </a:cubicBezTo>
                  <a:cubicBezTo>
                    <a:pt x="200" y="0"/>
                    <a:pt x="200" y="0"/>
                    <a:pt x="200" y="0"/>
                  </a:cubicBezTo>
                  <a:cubicBezTo>
                    <a:pt x="199" y="0"/>
                    <a:pt x="199" y="0"/>
                    <a:pt x="199" y="0"/>
                  </a:cubicBezTo>
                  <a:cubicBezTo>
                    <a:pt x="191" y="0"/>
                    <a:pt x="191" y="0"/>
                    <a:pt x="191" y="0"/>
                  </a:cubicBezTo>
                  <a:cubicBezTo>
                    <a:pt x="191" y="4"/>
                    <a:pt x="191" y="4"/>
                    <a:pt x="191" y="4"/>
                  </a:cubicBezTo>
                  <a:cubicBezTo>
                    <a:pt x="188" y="7"/>
                    <a:pt x="188" y="7"/>
                    <a:pt x="188" y="7"/>
                  </a:cubicBezTo>
                  <a:cubicBezTo>
                    <a:pt x="183" y="4"/>
                    <a:pt x="183" y="4"/>
                    <a:pt x="183" y="4"/>
                  </a:cubicBezTo>
                  <a:cubicBezTo>
                    <a:pt x="179" y="3"/>
                    <a:pt x="179" y="3"/>
                    <a:pt x="179" y="3"/>
                  </a:cubicBezTo>
                  <a:cubicBezTo>
                    <a:pt x="171" y="0"/>
                    <a:pt x="171" y="0"/>
                    <a:pt x="171" y="0"/>
                  </a:cubicBezTo>
                  <a:cubicBezTo>
                    <a:pt x="171" y="5"/>
                    <a:pt x="171" y="5"/>
                    <a:pt x="171" y="5"/>
                  </a:cubicBezTo>
                  <a:cubicBezTo>
                    <a:pt x="167" y="10"/>
                    <a:pt x="167" y="10"/>
                    <a:pt x="167" y="10"/>
                  </a:cubicBezTo>
                  <a:cubicBezTo>
                    <a:pt x="165" y="10"/>
                    <a:pt x="165" y="10"/>
                    <a:pt x="165" y="10"/>
                  </a:cubicBezTo>
                  <a:cubicBezTo>
                    <a:pt x="164" y="10"/>
                    <a:pt x="163" y="12"/>
                    <a:pt x="160" y="15"/>
                  </a:cubicBezTo>
                  <a:cubicBezTo>
                    <a:pt x="156" y="21"/>
                    <a:pt x="156" y="21"/>
                    <a:pt x="156" y="21"/>
                  </a:cubicBezTo>
                  <a:cubicBezTo>
                    <a:pt x="152" y="24"/>
                    <a:pt x="152" y="24"/>
                    <a:pt x="152" y="24"/>
                  </a:cubicBezTo>
                  <a:cubicBezTo>
                    <a:pt x="148" y="24"/>
                    <a:pt x="148" y="24"/>
                    <a:pt x="148" y="24"/>
                  </a:cubicBezTo>
                  <a:cubicBezTo>
                    <a:pt x="147" y="25"/>
                    <a:pt x="144" y="30"/>
                    <a:pt x="142" y="32"/>
                  </a:cubicBezTo>
                  <a:cubicBezTo>
                    <a:pt x="140" y="34"/>
                    <a:pt x="140" y="36"/>
                    <a:pt x="141" y="37"/>
                  </a:cubicBezTo>
                  <a:cubicBezTo>
                    <a:pt x="142" y="39"/>
                    <a:pt x="142" y="39"/>
                    <a:pt x="142" y="39"/>
                  </a:cubicBezTo>
                  <a:cubicBezTo>
                    <a:pt x="133" y="39"/>
                    <a:pt x="133" y="39"/>
                    <a:pt x="133" y="39"/>
                  </a:cubicBezTo>
                  <a:cubicBezTo>
                    <a:pt x="125" y="42"/>
                    <a:pt x="125" y="42"/>
                    <a:pt x="125" y="42"/>
                  </a:cubicBezTo>
                  <a:cubicBezTo>
                    <a:pt x="126" y="43"/>
                    <a:pt x="127" y="49"/>
                    <a:pt x="125" y="51"/>
                  </a:cubicBezTo>
                  <a:cubicBezTo>
                    <a:pt x="124" y="53"/>
                    <a:pt x="124" y="53"/>
                    <a:pt x="124" y="53"/>
                  </a:cubicBezTo>
                  <a:cubicBezTo>
                    <a:pt x="124" y="53"/>
                    <a:pt x="123" y="54"/>
                    <a:pt x="121" y="57"/>
                  </a:cubicBezTo>
                  <a:cubicBezTo>
                    <a:pt x="120" y="58"/>
                    <a:pt x="120" y="58"/>
                    <a:pt x="120" y="58"/>
                  </a:cubicBezTo>
                  <a:cubicBezTo>
                    <a:pt x="120" y="59"/>
                    <a:pt x="120" y="59"/>
                    <a:pt x="120" y="59"/>
                  </a:cubicBezTo>
                  <a:cubicBezTo>
                    <a:pt x="120" y="59"/>
                    <a:pt x="120" y="59"/>
                    <a:pt x="120" y="59"/>
                  </a:cubicBezTo>
                  <a:cubicBezTo>
                    <a:pt x="122" y="59"/>
                    <a:pt x="122" y="59"/>
                    <a:pt x="122" y="59"/>
                  </a:cubicBezTo>
                  <a:cubicBezTo>
                    <a:pt x="120" y="61"/>
                    <a:pt x="120" y="61"/>
                    <a:pt x="120" y="61"/>
                  </a:cubicBezTo>
                  <a:cubicBezTo>
                    <a:pt x="119" y="61"/>
                    <a:pt x="119" y="61"/>
                    <a:pt x="119" y="61"/>
                  </a:cubicBezTo>
                  <a:cubicBezTo>
                    <a:pt x="119" y="61"/>
                    <a:pt x="119" y="61"/>
                    <a:pt x="119" y="61"/>
                  </a:cubicBezTo>
                  <a:cubicBezTo>
                    <a:pt x="119" y="61"/>
                    <a:pt x="119" y="61"/>
                    <a:pt x="119" y="61"/>
                  </a:cubicBezTo>
                  <a:cubicBezTo>
                    <a:pt x="118" y="61"/>
                    <a:pt x="117" y="60"/>
                    <a:pt x="116" y="60"/>
                  </a:cubicBezTo>
                  <a:cubicBezTo>
                    <a:pt x="115" y="63"/>
                    <a:pt x="114" y="65"/>
                    <a:pt x="113" y="66"/>
                  </a:cubicBezTo>
                  <a:cubicBezTo>
                    <a:pt x="113" y="68"/>
                    <a:pt x="109" y="70"/>
                    <a:pt x="109" y="71"/>
                  </a:cubicBezTo>
                  <a:cubicBezTo>
                    <a:pt x="109" y="75"/>
                    <a:pt x="109" y="75"/>
                    <a:pt x="109" y="75"/>
                  </a:cubicBezTo>
                  <a:cubicBezTo>
                    <a:pt x="86" y="75"/>
                    <a:pt x="86" y="75"/>
                    <a:pt x="86" y="75"/>
                  </a:cubicBezTo>
                  <a:cubicBezTo>
                    <a:pt x="75" y="77"/>
                    <a:pt x="75" y="77"/>
                    <a:pt x="75" y="77"/>
                  </a:cubicBezTo>
                  <a:cubicBezTo>
                    <a:pt x="75" y="78"/>
                    <a:pt x="72" y="79"/>
                    <a:pt x="69" y="79"/>
                  </a:cubicBezTo>
                  <a:cubicBezTo>
                    <a:pt x="69" y="79"/>
                    <a:pt x="69" y="79"/>
                    <a:pt x="69" y="79"/>
                  </a:cubicBezTo>
                  <a:cubicBezTo>
                    <a:pt x="69" y="79"/>
                    <a:pt x="68" y="79"/>
                    <a:pt x="67" y="79"/>
                  </a:cubicBezTo>
                  <a:cubicBezTo>
                    <a:pt x="66" y="79"/>
                    <a:pt x="65" y="79"/>
                    <a:pt x="64" y="79"/>
                  </a:cubicBezTo>
                  <a:cubicBezTo>
                    <a:pt x="63" y="79"/>
                    <a:pt x="63" y="79"/>
                    <a:pt x="63" y="79"/>
                  </a:cubicBezTo>
                  <a:cubicBezTo>
                    <a:pt x="63" y="79"/>
                    <a:pt x="63" y="79"/>
                    <a:pt x="63" y="79"/>
                  </a:cubicBezTo>
                  <a:cubicBezTo>
                    <a:pt x="62" y="78"/>
                    <a:pt x="61" y="78"/>
                    <a:pt x="60" y="78"/>
                  </a:cubicBezTo>
                  <a:cubicBezTo>
                    <a:pt x="60" y="78"/>
                    <a:pt x="60" y="78"/>
                    <a:pt x="60" y="78"/>
                  </a:cubicBezTo>
                  <a:cubicBezTo>
                    <a:pt x="55" y="78"/>
                    <a:pt x="55" y="78"/>
                    <a:pt x="55" y="78"/>
                  </a:cubicBezTo>
                  <a:cubicBezTo>
                    <a:pt x="55" y="78"/>
                    <a:pt x="55" y="78"/>
                    <a:pt x="55" y="78"/>
                  </a:cubicBezTo>
                  <a:cubicBezTo>
                    <a:pt x="55" y="78"/>
                    <a:pt x="55" y="78"/>
                    <a:pt x="55" y="78"/>
                  </a:cubicBezTo>
                  <a:cubicBezTo>
                    <a:pt x="54" y="78"/>
                    <a:pt x="53" y="78"/>
                    <a:pt x="52" y="78"/>
                  </a:cubicBezTo>
                  <a:cubicBezTo>
                    <a:pt x="52" y="78"/>
                    <a:pt x="52" y="78"/>
                    <a:pt x="52" y="78"/>
                  </a:cubicBezTo>
                  <a:cubicBezTo>
                    <a:pt x="51" y="78"/>
                    <a:pt x="51" y="78"/>
                    <a:pt x="51" y="78"/>
                  </a:cubicBezTo>
                  <a:cubicBezTo>
                    <a:pt x="50" y="78"/>
                    <a:pt x="50" y="78"/>
                    <a:pt x="49" y="78"/>
                  </a:cubicBezTo>
                  <a:cubicBezTo>
                    <a:pt x="48" y="78"/>
                    <a:pt x="47" y="78"/>
                    <a:pt x="46" y="78"/>
                  </a:cubicBezTo>
                  <a:cubicBezTo>
                    <a:pt x="46" y="78"/>
                    <a:pt x="45" y="78"/>
                    <a:pt x="44" y="78"/>
                  </a:cubicBezTo>
                  <a:cubicBezTo>
                    <a:pt x="43" y="78"/>
                    <a:pt x="42" y="78"/>
                    <a:pt x="42" y="77"/>
                  </a:cubicBezTo>
                  <a:cubicBezTo>
                    <a:pt x="41" y="77"/>
                    <a:pt x="41" y="77"/>
                    <a:pt x="40" y="77"/>
                  </a:cubicBezTo>
                  <a:cubicBezTo>
                    <a:pt x="40" y="77"/>
                    <a:pt x="39" y="77"/>
                    <a:pt x="38" y="77"/>
                  </a:cubicBezTo>
                  <a:cubicBezTo>
                    <a:pt x="38" y="78"/>
                    <a:pt x="37" y="78"/>
                    <a:pt x="36" y="78"/>
                  </a:cubicBezTo>
                  <a:cubicBezTo>
                    <a:pt x="36" y="78"/>
                    <a:pt x="36" y="78"/>
                    <a:pt x="35" y="77"/>
                  </a:cubicBezTo>
                  <a:cubicBezTo>
                    <a:pt x="35" y="77"/>
                    <a:pt x="35" y="77"/>
                    <a:pt x="34" y="77"/>
                  </a:cubicBezTo>
                  <a:cubicBezTo>
                    <a:pt x="33" y="77"/>
                    <a:pt x="32" y="77"/>
                    <a:pt x="31" y="77"/>
                  </a:cubicBezTo>
                  <a:cubicBezTo>
                    <a:pt x="30" y="77"/>
                    <a:pt x="29" y="77"/>
                    <a:pt x="28" y="77"/>
                  </a:cubicBezTo>
                  <a:cubicBezTo>
                    <a:pt x="28" y="77"/>
                    <a:pt x="28" y="77"/>
                    <a:pt x="28" y="77"/>
                  </a:cubicBezTo>
                  <a:cubicBezTo>
                    <a:pt x="27" y="77"/>
                    <a:pt x="27" y="77"/>
                    <a:pt x="27" y="77"/>
                  </a:cubicBezTo>
                  <a:cubicBezTo>
                    <a:pt x="26" y="77"/>
                    <a:pt x="26" y="77"/>
                    <a:pt x="25" y="77"/>
                  </a:cubicBezTo>
                  <a:cubicBezTo>
                    <a:pt x="24" y="77"/>
                    <a:pt x="24" y="77"/>
                    <a:pt x="24" y="77"/>
                  </a:cubicBezTo>
                  <a:cubicBezTo>
                    <a:pt x="23" y="77"/>
                    <a:pt x="23" y="77"/>
                    <a:pt x="23" y="77"/>
                  </a:cubicBezTo>
                  <a:cubicBezTo>
                    <a:pt x="23" y="78"/>
                    <a:pt x="23" y="78"/>
                    <a:pt x="23" y="79"/>
                  </a:cubicBezTo>
                  <a:cubicBezTo>
                    <a:pt x="23" y="80"/>
                    <a:pt x="23" y="80"/>
                    <a:pt x="23" y="82"/>
                  </a:cubicBezTo>
                  <a:cubicBezTo>
                    <a:pt x="22" y="83"/>
                    <a:pt x="22" y="85"/>
                    <a:pt x="22" y="86"/>
                  </a:cubicBezTo>
                  <a:cubicBezTo>
                    <a:pt x="23" y="87"/>
                    <a:pt x="23" y="87"/>
                    <a:pt x="23" y="87"/>
                  </a:cubicBezTo>
                  <a:cubicBezTo>
                    <a:pt x="13" y="91"/>
                    <a:pt x="13" y="91"/>
                    <a:pt x="13" y="91"/>
                  </a:cubicBezTo>
                  <a:cubicBezTo>
                    <a:pt x="12" y="92"/>
                    <a:pt x="9" y="94"/>
                    <a:pt x="6" y="96"/>
                  </a:cubicBezTo>
                  <a:cubicBezTo>
                    <a:pt x="5" y="96"/>
                    <a:pt x="3" y="98"/>
                    <a:pt x="2" y="99"/>
                  </a:cubicBezTo>
                  <a:cubicBezTo>
                    <a:pt x="0" y="100"/>
                    <a:pt x="0" y="100"/>
                    <a:pt x="0" y="100"/>
                  </a:cubicBezTo>
                  <a:cubicBezTo>
                    <a:pt x="33" y="100"/>
                    <a:pt x="33" y="100"/>
                    <a:pt x="33" y="100"/>
                  </a:cubicBezTo>
                  <a:cubicBezTo>
                    <a:pt x="33" y="100"/>
                    <a:pt x="33" y="100"/>
                    <a:pt x="33" y="100"/>
                  </a:cubicBezTo>
                  <a:cubicBezTo>
                    <a:pt x="33" y="100"/>
                    <a:pt x="33" y="100"/>
                    <a:pt x="33" y="100"/>
                  </a:cubicBezTo>
                  <a:cubicBezTo>
                    <a:pt x="256" y="100"/>
                    <a:pt x="256" y="100"/>
                    <a:pt x="256" y="100"/>
                  </a:cubicBezTo>
                  <a:cubicBezTo>
                    <a:pt x="256" y="100"/>
                    <a:pt x="256" y="100"/>
                    <a:pt x="256" y="100"/>
                  </a:cubicBezTo>
                  <a:cubicBezTo>
                    <a:pt x="256" y="96"/>
                    <a:pt x="256" y="96"/>
                    <a:pt x="256" y="96"/>
                  </a:cubicBezTo>
                  <a:cubicBezTo>
                    <a:pt x="252" y="92"/>
                    <a:pt x="252" y="92"/>
                    <a:pt x="252" y="92"/>
                  </a:cubicBezTo>
                  <a:cubicBezTo>
                    <a:pt x="252" y="88"/>
                    <a:pt x="252" y="88"/>
                    <a:pt x="252" y="88"/>
                  </a:cubicBezTo>
                  <a:cubicBezTo>
                    <a:pt x="252" y="84"/>
                    <a:pt x="252" y="84"/>
                    <a:pt x="252" y="84"/>
                  </a:cubicBezTo>
                  <a:cubicBezTo>
                    <a:pt x="256" y="77"/>
                    <a:pt x="256" y="77"/>
                    <a:pt x="256" y="77"/>
                  </a:cubicBezTo>
                  <a:cubicBezTo>
                    <a:pt x="256" y="73"/>
                    <a:pt x="256" y="73"/>
                    <a:pt x="256" y="73"/>
                  </a:cubicBezTo>
                  <a:cubicBezTo>
                    <a:pt x="252" y="69"/>
                    <a:pt x="252" y="69"/>
                    <a:pt x="252" y="69"/>
                  </a:cubicBezTo>
                  <a:cubicBezTo>
                    <a:pt x="237" y="61"/>
                    <a:pt x="237" y="61"/>
                    <a:pt x="237" y="61"/>
                  </a:cubicBezTo>
                  <a:cubicBezTo>
                    <a:pt x="229" y="57"/>
                    <a:pt x="229" y="57"/>
                    <a:pt x="229" y="57"/>
                  </a:cubicBezTo>
                  <a:cubicBezTo>
                    <a:pt x="217" y="49"/>
                    <a:pt x="217" y="49"/>
                    <a:pt x="217" y="49"/>
                  </a:cubicBezTo>
                  <a:cubicBezTo>
                    <a:pt x="217" y="47"/>
                    <a:pt x="217" y="47"/>
                    <a:pt x="217" y="47"/>
                  </a:cubicBezTo>
                  <a:cubicBezTo>
                    <a:pt x="217" y="47"/>
                    <a:pt x="217" y="47"/>
                    <a:pt x="217" y="47"/>
                  </a:cubicBezTo>
                  <a:lnTo>
                    <a:pt x="217" y="45"/>
                  </a:lnTo>
                  <a:close/>
                </a:path>
              </a:pathLst>
            </a:custGeom>
            <a:solidFill>
              <a:srgbClr val="012169"/>
            </a:solidFill>
            <a:ln w="6350">
              <a:solidFill>
                <a:srgbClr val="FFFFFF"/>
              </a:solidFill>
            </a:ln>
          </p:spPr>
          <p:txBody>
            <a:bodyPr vert="horz" wrap="square" lIns="68580" tIns="34291" rIns="68580" bIns="34291" numCol="1" anchor="t" anchorCtr="0" compatLnSpc="1">
              <a:prstTxWarp prst="textNoShape">
                <a:avLst/>
              </a:prstTxWarp>
            </a:bodyPr>
            <a:lstStyle/>
            <a:p>
              <a:pPr defTabSz="685800">
                <a:defRPr/>
              </a:pPr>
              <a:endParaRPr lang="en-GB" sz="900" kern="0">
                <a:solidFill>
                  <a:prstClr val="black"/>
                </a:solidFill>
                <a:latin typeface="Arial"/>
              </a:endParaRPr>
            </a:p>
          </p:txBody>
        </p:sp>
        <p:sp>
          <p:nvSpPr>
            <p:cNvPr id="117" name="Freeform 18">
              <a:extLst>
                <a:ext uri="{FF2B5EF4-FFF2-40B4-BE49-F238E27FC236}">
                  <a16:creationId xmlns:a16="http://schemas.microsoft.com/office/drawing/2014/main" id="{B25229E8-25CE-A3EC-3E7F-486D0975DF55}"/>
                </a:ext>
              </a:extLst>
            </p:cNvPr>
            <p:cNvSpPr>
              <a:spLocks/>
            </p:cNvSpPr>
            <p:nvPr/>
          </p:nvSpPr>
          <p:spPr bwMode="auto">
            <a:xfrm>
              <a:off x="1675347" y="2911152"/>
              <a:ext cx="901771" cy="925878"/>
            </a:xfrm>
            <a:custGeom>
              <a:avLst/>
              <a:gdLst>
                <a:gd name="T0" fmla="*/ 492 w 505"/>
                <a:gd name="T1" fmla="*/ 336 h 518"/>
                <a:gd name="T2" fmla="*/ 491 w 505"/>
                <a:gd name="T3" fmla="*/ 335 h 518"/>
                <a:gd name="T4" fmla="*/ 495 w 505"/>
                <a:gd name="T5" fmla="*/ 332 h 518"/>
                <a:gd name="T6" fmla="*/ 498 w 505"/>
                <a:gd name="T7" fmla="*/ 328 h 518"/>
                <a:gd name="T8" fmla="*/ 500 w 505"/>
                <a:gd name="T9" fmla="*/ 323 h 518"/>
                <a:gd name="T10" fmla="*/ 501 w 505"/>
                <a:gd name="T11" fmla="*/ 322 h 518"/>
                <a:gd name="T12" fmla="*/ 502 w 505"/>
                <a:gd name="T13" fmla="*/ 315 h 518"/>
                <a:gd name="T14" fmla="*/ 502 w 505"/>
                <a:gd name="T15" fmla="*/ 309 h 518"/>
                <a:gd name="T16" fmla="*/ 502 w 505"/>
                <a:gd name="T17" fmla="*/ 284 h 518"/>
                <a:gd name="T18" fmla="*/ 498 w 505"/>
                <a:gd name="T19" fmla="*/ 276 h 518"/>
                <a:gd name="T20" fmla="*/ 487 w 505"/>
                <a:gd name="T21" fmla="*/ 266 h 518"/>
                <a:gd name="T22" fmla="*/ 482 w 505"/>
                <a:gd name="T23" fmla="*/ 209 h 518"/>
                <a:gd name="T24" fmla="*/ 473 w 505"/>
                <a:gd name="T25" fmla="*/ 139 h 518"/>
                <a:gd name="T26" fmla="*/ 456 w 505"/>
                <a:gd name="T27" fmla="*/ 139 h 518"/>
                <a:gd name="T28" fmla="*/ 454 w 505"/>
                <a:gd name="T29" fmla="*/ 139 h 518"/>
                <a:gd name="T30" fmla="*/ 444 w 505"/>
                <a:gd name="T31" fmla="*/ 133 h 518"/>
                <a:gd name="T32" fmla="*/ 428 w 505"/>
                <a:gd name="T33" fmla="*/ 129 h 518"/>
                <a:gd name="T34" fmla="*/ 412 w 505"/>
                <a:gd name="T35" fmla="*/ 131 h 518"/>
                <a:gd name="T36" fmla="*/ 407 w 505"/>
                <a:gd name="T37" fmla="*/ 134 h 518"/>
                <a:gd name="T38" fmla="*/ 398 w 505"/>
                <a:gd name="T39" fmla="*/ 137 h 518"/>
                <a:gd name="T40" fmla="*/ 343 w 505"/>
                <a:gd name="T41" fmla="*/ 127 h 518"/>
                <a:gd name="T42" fmla="*/ 333 w 505"/>
                <a:gd name="T43" fmla="*/ 127 h 518"/>
                <a:gd name="T44" fmla="*/ 325 w 505"/>
                <a:gd name="T45" fmla="*/ 120 h 518"/>
                <a:gd name="T46" fmla="*/ 304 w 505"/>
                <a:gd name="T47" fmla="*/ 109 h 518"/>
                <a:gd name="T48" fmla="*/ 293 w 505"/>
                <a:gd name="T49" fmla="*/ 108 h 518"/>
                <a:gd name="T50" fmla="*/ 291 w 505"/>
                <a:gd name="T51" fmla="*/ 109 h 518"/>
                <a:gd name="T52" fmla="*/ 276 w 505"/>
                <a:gd name="T53" fmla="*/ 104 h 518"/>
                <a:gd name="T54" fmla="*/ 253 w 505"/>
                <a:gd name="T55" fmla="*/ 89 h 518"/>
                <a:gd name="T56" fmla="*/ 136 w 505"/>
                <a:gd name="T57" fmla="*/ 256 h 518"/>
                <a:gd name="T58" fmla="*/ 0 w 505"/>
                <a:gd name="T59" fmla="*/ 257 h 518"/>
                <a:gd name="T60" fmla="*/ 22 w 505"/>
                <a:gd name="T61" fmla="*/ 272 h 518"/>
                <a:gd name="T62" fmla="*/ 73 w 505"/>
                <a:gd name="T63" fmla="*/ 342 h 518"/>
                <a:gd name="T64" fmla="*/ 151 w 505"/>
                <a:gd name="T65" fmla="*/ 346 h 518"/>
                <a:gd name="T66" fmla="*/ 198 w 505"/>
                <a:gd name="T67" fmla="*/ 346 h 518"/>
                <a:gd name="T68" fmla="*/ 252 w 505"/>
                <a:gd name="T69" fmla="*/ 420 h 518"/>
                <a:gd name="T70" fmla="*/ 279 w 505"/>
                <a:gd name="T71" fmla="*/ 475 h 518"/>
                <a:gd name="T72" fmla="*/ 315 w 505"/>
                <a:gd name="T73" fmla="*/ 502 h 518"/>
                <a:gd name="T74" fmla="*/ 358 w 505"/>
                <a:gd name="T75" fmla="*/ 518 h 518"/>
                <a:gd name="T76" fmla="*/ 361 w 505"/>
                <a:gd name="T77" fmla="*/ 502 h 518"/>
                <a:gd name="T78" fmla="*/ 358 w 505"/>
                <a:gd name="T79" fmla="*/ 471 h 518"/>
                <a:gd name="T80" fmla="*/ 354 w 505"/>
                <a:gd name="T81" fmla="*/ 459 h 518"/>
                <a:gd name="T82" fmla="*/ 365 w 505"/>
                <a:gd name="T83" fmla="*/ 444 h 518"/>
                <a:gd name="T84" fmla="*/ 373 w 505"/>
                <a:gd name="T85" fmla="*/ 428 h 518"/>
                <a:gd name="T86" fmla="*/ 369 w 505"/>
                <a:gd name="T87" fmla="*/ 424 h 518"/>
                <a:gd name="T88" fmla="*/ 385 w 505"/>
                <a:gd name="T89" fmla="*/ 413 h 518"/>
                <a:gd name="T90" fmla="*/ 397 w 505"/>
                <a:gd name="T91" fmla="*/ 405 h 518"/>
                <a:gd name="T92" fmla="*/ 397 w 505"/>
                <a:gd name="T93" fmla="*/ 397 h 518"/>
                <a:gd name="T94" fmla="*/ 404 w 505"/>
                <a:gd name="T95" fmla="*/ 397 h 518"/>
                <a:gd name="T96" fmla="*/ 412 w 505"/>
                <a:gd name="T97" fmla="*/ 401 h 518"/>
                <a:gd name="T98" fmla="*/ 404 w 505"/>
                <a:gd name="T99" fmla="*/ 409 h 518"/>
                <a:gd name="T100" fmla="*/ 451 w 505"/>
                <a:gd name="T101" fmla="*/ 374 h 518"/>
                <a:gd name="T102" fmla="*/ 455 w 505"/>
                <a:gd name="T103" fmla="*/ 346 h 518"/>
                <a:gd name="T104" fmla="*/ 463 w 505"/>
                <a:gd name="T105" fmla="*/ 358 h 518"/>
                <a:gd name="T106" fmla="*/ 479 w 505"/>
                <a:gd name="T107" fmla="*/ 350 h 518"/>
                <a:gd name="T108" fmla="*/ 483 w 505"/>
                <a:gd name="T109" fmla="*/ 341 h 5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505" h="518">
                  <a:moveTo>
                    <a:pt x="483" y="341"/>
                  </a:moveTo>
                  <a:cubicBezTo>
                    <a:pt x="488" y="340"/>
                    <a:pt x="491" y="338"/>
                    <a:pt x="492" y="336"/>
                  </a:cubicBezTo>
                  <a:cubicBezTo>
                    <a:pt x="492" y="336"/>
                    <a:pt x="492" y="336"/>
                    <a:pt x="492" y="336"/>
                  </a:cubicBezTo>
                  <a:cubicBezTo>
                    <a:pt x="492" y="336"/>
                    <a:pt x="492" y="336"/>
                    <a:pt x="492" y="336"/>
                  </a:cubicBezTo>
                  <a:cubicBezTo>
                    <a:pt x="492" y="336"/>
                    <a:pt x="492" y="336"/>
                    <a:pt x="492" y="336"/>
                  </a:cubicBezTo>
                  <a:cubicBezTo>
                    <a:pt x="491" y="335"/>
                    <a:pt x="491" y="335"/>
                    <a:pt x="491" y="335"/>
                  </a:cubicBezTo>
                  <a:cubicBezTo>
                    <a:pt x="493" y="334"/>
                    <a:pt x="493" y="334"/>
                    <a:pt x="493" y="334"/>
                  </a:cubicBezTo>
                  <a:cubicBezTo>
                    <a:pt x="494" y="333"/>
                    <a:pt x="494" y="332"/>
                    <a:pt x="494" y="332"/>
                  </a:cubicBezTo>
                  <a:cubicBezTo>
                    <a:pt x="495" y="332"/>
                    <a:pt x="495" y="332"/>
                    <a:pt x="495" y="332"/>
                  </a:cubicBezTo>
                  <a:cubicBezTo>
                    <a:pt x="495" y="332"/>
                    <a:pt x="495" y="332"/>
                    <a:pt x="495" y="332"/>
                  </a:cubicBezTo>
                  <a:cubicBezTo>
                    <a:pt x="495" y="332"/>
                    <a:pt x="496" y="331"/>
                    <a:pt x="497" y="329"/>
                  </a:cubicBezTo>
                  <a:cubicBezTo>
                    <a:pt x="497" y="328"/>
                    <a:pt x="498" y="328"/>
                    <a:pt x="498" y="328"/>
                  </a:cubicBezTo>
                  <a:cubicBezTo>
                    <a:pt x="499" y="327"/>
                    <a:pt x="499" y="327"/>
                    <a:pt x="499" y="327"/>
                  </a:cubicBezTo>
                  <a:cubicBezTo>
                    <a:pt x="499" y="327"/>
                    <a:pt x="499" y="327"/>
                    <a:pt x="499" y="327"/>
                  </a:cubicBezTo>
                  <a:cubicBezTo>
                    <a:pt x="500" y="323"/>
                    <a:pt x="500" y="323"/>
                    <a:pt x="500" y="323"/>
                  </a:cubicBezTo>
                  <a:cubicBezTo>
                    <a:pt x="500" y="323"/>
                    <a:pt x="500" y="323"/>
                    <a:pt x="500" y="323"/>
                  </a:cubicBezTo>
                  <a:cubicBezTo>
                    <a:pt x="501" y="323"/>
                    <a:pt x="501" y="323"/>
                    <a:pt x="501" y="323"/>
                  </a:cubicBezTo>
                  <a:cubicBezTo>
                    <a:pt x="501" y="322"/>
                    <a:pt x="501" y="322"/>
                    <a:pt x="501" y="322"/>
                  </a:cubicBezTo>
                  <a:cubicBezTo>
                    <a:pt x="501" y="322"/>
                    <a:pt x="501" y="322"/>
                    <a:pt x="501" y="322"/>
                  </a:cubicBezTo>
                  <a:cubicBezTo>
                    <a:pt x="501" y="322"/>
                    <a:pt x="501" y="320"/>
                    <a:pt x="502" y="318"/>
                  </a:cubicBezTo>
                  <a:cubicBezTo>
                    <a:pt x="502" y="317"/>
                    <a:pt x="502" y="316"/>
                    <a:pt x="502" y="315"/>
                  </a:cubicBezTo>
                  <a:cubicBezTo>
                    <a:pt x="502" y="314"/>
                    <a:pt x="502" y="314"/>
                    <a:pt x="502" y="314"/>
                  </a:cubicBezTo>
                  <a:cubicBezTo>
                    <a:pt x="502" y="314"/>
                    <a:pt x="502" y="314"/>
                    <a:pt x="502" y="314"/>
                  </a:cubicBezTo>
                  <a:cubicBezTo>
                    <a:pt x="502" y="314"/>
                    <a:pt x="502" y="312"/>
                    <a:pt x="502" y="309"/>
                  </a:cubicBezTo>
                  <a:cubicBezTo>
                    <a:pt x="502" y="298"/>
                    <a:pt x="502" y="298"/>
                    <a:pt x="502" y="298"/>
                  </a:cubicBezTo>
                  <a:cubicBezTo>
                    <a:pt x="502" y="295"/>
                    <a:pt x="503" y="293"/>
                    <a:pt x="504" y="291"/>
                  </a:cubicBezTo>
                  <a:cubicBezTo>
                    <a:pt x="505" y="289"/>
                    <a:pt x="505" y="288"/>
                    <a:pt x="502" y="284"/>
                  </a:cubicBezTo>
                  <a:cubicBezTo>
                    <a:pt x="498" y="277"/>
                    <a:pt x="498" y="277"/>
                    <a:pt x="498" y="277"/>
                  </a:cubicBezTo>
                  <a:cubicBezTo>
                    <a:pt x="498" y="276"/>
                    <a:pt x="498" y="276"/>
                    <a:pt x="498" y="276"/>
                  </a:cubicBezTo>
                  <a:cubicBezTo>
                    <a:pt x="498" y="276"/>
                    <a:pt x="498" y="276"/>
                    <a:pt x="498" y="276"/>
                  </a:cubicBezTo>
                  <a:cubicBezTo>
                    <a:pt x="498" y="275"/>
                    <a:pt x="497" y="274"/>
                    <a:pt x="493" y="271"/>
                  </a:cubicBezTo>
                  <a:cubicBezTo>
                    <a:pt x="487" y="266"/>
                    <a:pt x="487" y="266"/>
                    <a:pt x="487" y="266"/>
                  </a:cubicBezTo>
                  <a:cubicBezTo>
                    <a:pt x="487" y="266"/>
                    <a:pt x="487" y="266"/>
                    <a:pt x="487" y="266"/>
                  </a:cubicBezTo>
                  <a:cubicBezTo>
                    <a:pt x="486" y="265"/>
                    <a:pt x="486" y="263"/>
                    <a:pt x="486" y="260"/>
                  </a:cubicBezTo>
                  <a:cubicBezTo>
                    <a:pt x="486" y="226"/>
                    <a:pt x="486" y="226"/>
                    <a:pt x="486" y="226"/>
                  </a:cubicBezTo>
                  <a:cubicBezTo>
                    <a:pt x="482" y="209"/>
                    <a:pt x="482" y="209"/>
                    <a:pt x="482" y="209"/>
                  </a:cubicBezTo>
                  <a:cubicBezTo>
                    <a:pt x="482" y="173"/>
                    <a:pt x="482" y="173"/>
                    <a:pt x="482" y="173"/>
                  </a:cubicBezTo>
                  <a:cubicBezTo>
                    <a:pt x="482" y="142"/>
                    <a:pt x="482" y="142"/>
                    <a:pt x="482" y="142"/>
                  </a:cubicBezTo>
                  <a:cubicBezTo>
                    <a:pt x="473" y="139"/>
                    <a:pt x="473" y="139"/>
                    <a:pt x="473" y="139"/>
                  </a:cubicBezTo>
                  <a:cubicBezTo>
                    <a:pt x="461" y="139"/>
                    <a:pt x="461" y="139"/>
                    <a:pt x="461" y="139"/>
                  </a:cubicBezTo>
                  <a:cubicBezTo>
                    <a:pt x="459" y="137"/>
                    <a:pt x="459" y="137"/>
                    <a:pt x="459" y="137"/>
                  </a:cubicBezTo>
                  <a:cubicBezTo>
                    <a:pt x="456" y="139"/>
                    <a:pt x="456" y="139"/>
                    <a:pt x="456" y="139"/>
                  </a:cubicBezTo>
                  <a:cubicBezTo>
                    <a:pt x="455" y="139"/>
                    <a:pt x="455" y="139"/>
                    <a:pt x="455" y="139"/>
                  </a:cubicBezTo>
                  <a:cubicBezTo>
                    <a:pt x="454" y="139"/>
                    <a:pt x="454" y="139"/>
                    <a:pt x="454" y="139"/>
                  </a:cubicBezTo>
                  <a:cubicBezTo>
                    <a:pt x="454" y="139"/>
                    <a:pt x="454" y="139"/>
                    <a:pt x="454" y="139"/>
                  </a:cubicBezTo>
                  <a:cubicBezTo>
                    <a:pt x="452" y="138"/>
                    <a:pt x="452" y="136"/>
                    <a:pt x="452" y="135"/>
                  </a:cubicBezTo>
                  <a:cubicBezTo>
                    <a:pt x="444" y="134"/>
                    <a:pt x="444" y="134"/>
                    <a:pt x="444" y="134"/>
                  </a:cubicBezTo>
                  <a:cubicBezTo>
                    <a:pt x="444" y="133"/>
                    <a:pt x="444" y="133"/>
                    <a:pt x="444" y="133"/>
                  </a:cubicBezTo>
                  <a:cubicBezTo>
                    <a:pt x="443" y="132"/>
                    <a:pt x="440" y="128"/>
                    <a:pt x="436" y="126"/>
                  </a:cubicBezTo>
                  <a:cubicBezTo>
                    <a:pt x="435" y="126"/>
                    <a:pt x="434" y="126"/>
                    <a:pt x="434" y="126"/>
                  </a:cubicBezTo>
                  <a:cubicBezTo>
                    <a:pt x="431" y="126"/>
                    <a:pt x="428" y="128"/>
                    <a:pt x="428" y="129"/>
                  </a:cubicBezTo>
                  <a:cubicBezTo>
                    <a:pt x="427" y="130"/>
                    <a:pt x="427" y="130"/>
                    <a:pt x="427" y="130"/>
                  </a:cubicBezTo>
                  <a:cubicBezTo>
                    <a:pt x="415" y="131"/>
                    <a:pt x="415" y="131"/>
                    <a:pt x="415" y="131"/>
                  </a:cubicBezTo>
                  <a:cubicBezTo>
                    <a:pt x="412" y="131"/>
                    <a:pt x="412" y="131"/>
                    <a:pt x="412" y="131"/>
                  </a:cubicBezTo>
                  <a:cubicBezTo>
                    <a:pt x="411" y="131"/>
                    <a:pt x="409" y="132"/>
                    <a:pt x="408" y="133"/>
                  </a:cubicBezTo>
                  <a:cubicBezTo>
                    <a:pt x="408" y="133"/>
                    <a:pt x="408" y="133"/>
                    <a:pt x="408" y="133"/>
                  </a:cubicBezTo>
                  <a:cubicBezTo>
                    <a:pt x="407" y="134"/>
                    <a:pt x="407" y="134"/>
                    <a:pt x="407" y="134"/>
                  </a:cubicBezTo>
                  <a:cubicBezTo>
                    <a:pt x="407" y="134"/>
                    <a:pt x="404" y="135"/>
                    <a:pt x="402" y="137"/>
                  </a:cubicBezTo>
                  <a:cubicBezTo>
                    <a:pt x="402" y="138"/>
                    <a:pt x="401" y="139"/>
                    <a:pt x="400" y="139"/>
                  </a:cubicBezTo>
                  <a:cubicBezTo>
                    <a:pt x="399" y="138"/>
                    <a:pt x="398" y="138"/>
                    <a:pt x="398" y="137"/>
                  </a:cubicBezTo>
                  <a:cubicBezTo>
                    <a:pt x="382" y="137"/>
                    <a:pt x="382" y="137"/>
                    <a:pt x="382" y="137"/>
                  </a:cubicBezTo>
                  <a:cubicBezTo>
                    <a:pt x="382" y="127"/>
                    <a:pt x="382" y="127"/>
                    <a:pt x="382" y="127"/>
                  </a:cubicBezTo>
                  <a:cubicBezTo>
                    <a:pt x="343" y="127"/>
                    <a:pt x="343" y="127"/>
                    <a:pt x="343" y="127"/>
                  </a:cubicBezTo>
                  <a:cubicBezTo>
                    <a:pt x="343" y="123"/>
                    <a:pt x="343" y="123"/>
                    <a:pt x="343" y="123"/>
                  </a:cubicBezTo>
                  <a:cubicBezTo>
                    <a:pt x="338" y="121"/>
                    <a:pt x="338" y="121"/>
                    <a:pt x="338" y="121"/>
                  </a:cubicBezTo>
                  <a:cubicBezTo>
                    <a:pt x="333" y="127"/>
                    <a:pt x="333" y="127"/>
                    <a:pt x="333" y="127"/>
                  </a:cubicBezTo>
                  <a:cubicBezTo>
                    <a:pt x="329" y="127"/>
                    <a:pt x="329" y="127"/>
                    <a:pt x="329" y="127"/>
                  </a:cubicBezTo>
                  <a:cubicBezTo>
                    <a:pt x="325" y="123"/>
                    <a:pt x="325" y="123"/>
                    <a:pt x="325" y="123"/>
                  </a:cubicBezTo>
                  <a:cubicBezTo>
                    <a:pt x="325" y="120"/>
                    <a:pt x="325" y="120"/>
                    <a:pt x="325" y="120"/>
                  </a:cubicBezTo>
                  <a:cubicBezTo>
                    <a:pt x="321" y="115"/>
                    <a:pt x="321" y="115"/>
                    <a:pt x="321" y="115"/>
                  </a:cubicBezTo>
                  <a:cubicBezTo>
                    <a:pt x="314" y="110"/>
                    <a:pt x="314" y="110"/>
                    <a:pt x="314" y="110"/>
                  </a:cubicBezTo>
                  <a:cubicBezTo>
                    <a:pt x="304" y="109"/>
                    <a:pt x="304" y="109"/>
                    <a:pt x="304" y="109"/>
                  </a:cubicBezTo>
                  <a:cubicBezTo>
                    <a:pt x="303" y="109"/>
                    <a:pt x="301" y="110"/>
                    <a:pt x="299" y="110"/>
                  </a:cubicBezTo>
                  <a:cubicBezTo>
                    <a:pt x="298" y="110"/>
                    <a:pt x="297" y="110"/>
                    <a:pt x="295" y="109"/>
                  </a:cubicBezTo>
                  <a:cubicBezTo>
                    <a:pt x="294" y="109"/>
                    <a:pt x="293" y="108"/>
                    <a:pt x="293" y="108"/>
                  </a:cubicBezTo>
                  <a:cubicBezTo>
                    <a:pt x="292" y="108"/>
                    <a:pt x="292" y="108"/>
                    <a:pt x="292" y="109"/>
                  </a:cubicBezTo>
                  <a:cubicBezTo>
                    <a:pt x="292" y="109"/>
                    <a:pt x="292" y="109"/>
                    <a:pt x="292" y="109"/>
                  </a:cubicBezTo>
                  <a:cubicBezTo>
                    <a:pt x="291" y="109"/>
                    <a:pt x="291" y="109"/>
                    <a:pt x="291" y="109"/>
                  </a:cubicBezTo>
                  <a:cubicBezTo>
                    <a:pt x="283" y="109"/>
                    <a:pt x="283" y="109"/>
                    <a:pt x="283" y="109"/>
                  </a:cubicBezTo>
                  <a:cubicBezTo>
                    <a:pt x="280" y="109"/>
                    <a:pt x="277" y="105"/>
                    <a:pt x="276" y="104"/>
                  </a:cubicBezTo>
                  <a:cubicBezTo>
                    <a:pt x="276" y="104"/>
                    <a:pt x="276" y="104"/>
                    <a:pt x="276" y="104"/>
                  </a:cubicBezTo>
                  <a:cubicBezTo>
                    <a:pt x="276" y="97"/>
                    <a:pt x="276" y="97"/>
                    <a:pt x="276" y="97"/>
                  </a:cubicBezTo>
                  <a:cubicBezTo>
                    <a:pt x="257" y="97"/>
                    <a:pt x="257" y="97"/>
                    <a:pt x="257" y="97"/>
                  </a:cubicBezTo>
                  <a:cubicBezTo>
                    <a:pt x="253" y="89"/>
                    <a:pt x="253" y="89"/>
                    <a:pt x="253" y="89"/>
                  </a:cubicBezTo>
                  <a:cubicBezTo>
                    <a:pt x="253" y="0"/>
                    <a:pt x="253" y="0"/>
                    <a:pt x="253" y="0"/>
                  </a:cubicBezTo>
                  <a:cubicBezTo>
                    <a:pt x="136" y="0"/>
                    <a:pt x="136" y="0"/>
                    <a:pt x="136" y="0"/>
                  </a:cubicBezTo>
                  <a:cubicBezTo>
                    <a:pt x="136" y="256"/>
                    <a:pt x="136" y="256"/>
                    <a:pt x="136" y="256"/>
                  </a:cubicBezTo>
                  <a:cubicBezTo>
                    <a:pt x="1" y="256"/>
                    <a:pt x="1" y="256"/>
                    <a:pt x="1" y="256"/>
                  </a:cubicBezTo>
                  <a:cubicBezTo>
                    <a:pt x="0" y="256"/>
                    <a:pt x="0" y="256"/>
                    <a:pt x="0" y="256"/>
                  </a:cubicBezTo>
                  <a:cubicBezTo>
                    <a:pt x="0" y="257"/>
                    <a:pt x="0" y="257"/>
                    <a:pt x="0" y="257"/>
                  </a:cubicBezTo>
                  <a:cubicBezTo>
                    <a:pt x="10" y="260"/>
                    <a:pt x="10" y="260"/>
                    <a:pt x="10" y="260"/>
                  </a:cubicBezTo>
                  <a:cubicBezTo>
                    <a:pt x="14" y="268"/>
                    <a:pt x="14" y="268"/>
                    <a:pt x="14" y="268"/>
                  </a:cubicBezTo>
                  <a:cubicBezTo>
                    <a:pt x="22" y="272"/>
                    <a:pt x="22" y="272"/>
                    <a:pt x="22" y="272"/>
                  </a:cubicBezTo>
                  <a:cubicBezTo>
                    <a:pt x="30" y="284"/>
                    <a:pt x="30" y="284"/>
                    <a:pt x="30" y="284"/>
                  </a:cubicBezTo>
                  <a:cubicBezTo>
                    <a:pt x="61" y="307"/>
                    <a:pt x="61" y="307"/>
                    <a:pt x="61" y="307"/>
                  </a:cubicBezTo>
                  <a:cubicBezTo>
                    <a:pt x="73" y="342"/>
                    <a:pt x="73" y="342"/>
                    <a:pt x="73" y="342"/>
                  </a:cubicBezTo>
                  <a:cubicBezTo>
                    <a:pt x="112" y="381"/>
                    <a:pt x="112" y="381"/>
                    <a:pt x="112" y="381"/>
                  </a:cubicBezTo>
                  <a:cubicBezTo>
                    <a:pt x="131" y="381"/>
                    <a:pt x="131" y="381"/>
                    <a:pt x="131" y="381"/>
                  </a:cubicBezTo>
                  <a:cubicBezTo>
                    <a:pt x="151" y="346"/>
                    <a:pt x="151" y="346"/>
                    <a:pt x="151" y="346"/>
                  </a:cubicBezTo>
                  <a:cubicBezTo>
                    <a:pt x="155" y="346"/>
                    <a:pt x="155" y="346"/>
                    <a:pt x="155" y="346"/>
                  </a:cubicBezTo>
                  <a:cubicBezTo>
                    <a:pt x="162" y="346"/>
                    <a:pt x="162" y="346"/>
                    <a:pt x="162" y="346"/>
                  </a:cubicBezTo>
                  <a:cubicBezTo>
                    <a:pt x="198" y="346"/>
                    <a:pt x="198" y="346"/>
                    <a:pt x="198" y="346"/>
                  </a:cubicBezTo>
                  <a:cubicBezTo>
                    <a:pt x="225" y="378"/>
                    <a:pt x="225" y="378"/>
                    <a:pt x="225" y="378"/>
                  </a:cubicBezTo>
                  <a:cubicBezTo>
                    <a:pt x="240" y="409"/>
                    <a:pt x="240" y="409"/>
                    <a:pt x="240" y="409"/>
                  </a:cubicBezTo>
                  <a:cubicBezTo>
                    <a:pt x="252" y="420"/>
                    <a:pt x="252" y="420"/>
                    <a:pt x="252" y="420"/>
                  </a:cubicBezTo>
                  <a:cubicBezTo>
                    <a:pt x="256" y="436"/>
                    <a:pt x="256" y="436"/>
                    <a:pt x="256" y="436"/>
                  </a:cubicBezTo>
                  <a:cubicBezTo>
                    <a:pt x="268" y="444"/>
                    <a:pt x="268" y="444"/>
                    <a:pt x="268" y="444"/>
                  </a:cubicBezTo>
                  <a:cubicBezTo>
                    <a:pt x="279" y="475"/>
                    <a:pt x="279" y="475"/>
                    <a:pt x="279" y="475"/>
                  </a:cubicBezTo>
                  <a:cubicBezTo>
                    <a:pt x="291" y="495"/>
                    <a:pt x="291" y="495"/>
                    <a:pt x="291" y="495"/>
                  </a:cubicBezTo>
                  <a:cubicBezTo>
                    <a:pt x="303" y="502"/>
                    <a:pt x="303" y="502"/>
                    <a:pt x="303" y="502"/>
                  </a:cubicBezTo>
                  <a:cubicBezTo>
                    <a:pt x="315" y="502"/>
                    <a:pt x="315" y="502"/>
                    <a:pt x="315" y="502"/>
                  </a:cubicBezTo>
                  <a:cubicBezTo>
                    <a:pt x="322" y="510"/>
                    <a:pt x="322" y="510"/>
                    <a:pt x="322" y="510"/>
                  </a:cubicBezTo>
                  <a:cubicBezTo>
                    <a:pt x="342" y="510"/>
                    <a:pt x="342" y="510"/>
                    <a:pt x="342" y="510"/>
                  </a:cubicBezTo>
                  <a:cubicBezTo>
                    <a:pt x="358" y="518"/>
                    <a:pt x="358" y="518"/>
                    <a:pt x="358" y="518"/>
                  </a:cubicBezTo>
                  <a:cubicBezTo>
                    <a:pt x="369" y="518"/>
                    <a:pt x="369" y="518"/>
                    <a:pt x="369" y="518"/>
                  </a:cubicBezTo>
                  <a:cubicBezTo>
                    <a:pt x="365" y="514"/>
                    <a:pt x="365" y="514"/>
                    <a:pt x="365" y="514"/>
                  </a:cubicBezTo>
                  <a:cubicBezTo>
                    <a:pt x="361" y="502"/>
                    <a:pt x="361" y="502"/>
                    <a:pt x="361" y="502"/>
                  </a:cubicBezTo>
                  <a:cubicBezTo>
                    <a:pt x="361" y="499"/>
                    <a:pt x="361" y="499"/>
                    <a:pt x="361" y="499"/>
                  </a:cubicBezTo>
                  <a:cubicBezTo>
                    <a:pt x="354" y="475"/>
                    <a:pt x="354" y="475"/>
                    <a:pt x="354" y="475"/>
                  </a:cubicBezTo>
                  <a:cubicBezTo>
                    <a:pt x="358" y="471"/>
                    <a:pt x="358" y="471"/>
                    <a:pt x="358" y="471"/>
                  </a:cubicBezTo>
                  <a:cubicBezTo>
                    <a:pt x="358" y="463"/>
                    <a:pt x="358" y="463"/>
                    <a:pt x="358" y="463"/>
                  </a:cubicBezTo>
                  <a:cubicBezTo>
                    <a:pt x="354" y="463"/>
                    <a:pt x="354" y="463"/>
                    <a:pt x="354" y="463"/>
                  </a:cubicBezTo>
                  <a:cubicBezTo>
                    <a:pt x="354" y="459"/>
                    <a:pt x="354" y="459"/>
                    <a:pt x="354" y="459"/>
                  </a:cubicBezTo>
                  <a:cubicBezTo>
                    <a:pt x="358" y="459"/>
                    <a:pt x="358" y="459"/>
                    <a:pt x="358" y="459"/>
                  </a:cubicBezTo>
                  <a:cubicBezTo>
                    <a:pt x="361" y="459"/>
                    <a:pt x="361" y="459"/>
                    <a:pt x="361" y="459"/>
                  </a:cubicBezTo>
                  <a:cubicBezTo>
                    <a:pt x="365" y="444"/>
                    <a:pt x="365" y="444"/>
                    <a:pt x="365" y="444"/>
                  </a:cubicBezTo>
                  <a:cubicBezTo>
                    <a:pt x="361" y="436"/>
                    <a:pt x="361" y="436"/>
                    <a:pt x="361" y="436"/>
                  </a:cubicBezTo>
                  <a:cubicBezTo>
                    <a:pt x="369" y="436"/>
                    <a:pt x="369" y="436"/>
                    <a:pt x="369" y="436"/>
                  </a:cubicBezTo>
                  <a:cubicBezTo>
                    <a:pt x="373" y="428"/>
                    <a:pt x="373" y="428"/>
                    <a:pt x="373" y="428"/>
                  </a:cubicBezTo>
                  <a:cubicBezTo>
                    <a:pt x="373" y="424"/>
                    <a:pt x="373" y="424"/>
                    <a:pt x="373" y="424"/>
                  </a:cubicBezTo>
                  <a:cubicBezTo>
                    <a:pt x="369" y="428"/>
                    <a:pt x="369" y="428"/>
                    <a:pt x="369" y="428"/>
                  </a:cubicBezTo>
                  <a:cubicBezTo>
                    <a:pt x="369" y="424"/>
                    <a:pt x="369" y="424"/>
                    <a:pt x="369" y="424"/>
                  </a:cubicBezTo>
                  <a:cubicBezTo>
                    <a:pt x="377" y="420"/>
                    <a:pt x="377" y="420"/>
                    <a:pt x="377" y="420"/>
                  </a:cubicBezTo>
                  <a:cubicBezTo>
                    <a:pt x="385" y="417"/>
                    <a:pt x="385" y="417"/>
                    <a:pt x="385" y="417"/>
                  </a:cubicBezTo>
                  <a:cubicBezTo>
                    <a:pt x="385" y="413"/>
                    <a:pt x="385" y="413"/>
                    <a:pt x="385" y="413"/>
                  </a:cubicBezTo>
                  <a:cubicBezTo>
                    <a:pt x="393" y="413"/>
                    <a:pt x="393" y="413"/>
                    <a:pt x="393" y="413"/>
                  </a:cubicBezTo>
                  <a:cubicBezTo>
                    <a:pt x="397" y="409"/>
                    <a:pt x="397" y="409"/>
                    <a:pt x="397" y="409"/>
                  </a:cubicBezTo>
                  <a:cubicBezTo>
                    <a:pt x="397" y="405"/>
                    <a:pt x="397" y="405"/>
                    <a:pt x="397" y="405"/>
                  </a:cubicBezTo>
                  <a:cubicBezTo>
                    <a:pt x="393" y="401"/>
                    <a:pt x="393" y="401"/>
                    <a:pt x="393" y="401"/>
                  </a:cubicBezTo>
                  <a:cubicBezTo>
                    <a:pt x="393" y="397"/>
                    <a:pt x="393" y="397"/>
                    <a:pt x="393" y="397"/>
                  </a:cubicBezTo>
                  <a:cubicBezTo>
                    <a:pt x="397" y="397"/>
                    <a:pt x="397" y="397"/>
                    <a:pt x="397" y="397"/>
                  </a:cubicBezTo>
                  <a:cubicBezTo>
                    <a:pt x="400" y="401"/>
                    <a:pt x="400" y="401"/>
                    <a:pt x="400" y="401"/>
                  </a:cubicBezTo>
                  <a:cubicBezTo>
                    <a:pt x="400" y="397"/>
                    <a:pt x="400" y="397"/>
                    <a:pt x="400" y="397"/>
                  </a:cubicBezTo>
                  <a:cubicBezTo>
                    <a:pt x="404" y="397"/>
                    <a:pt x="404" y="397"/>
                    <a:pt x="404" y="397"/>
                  </a:cubicBezTo>
                  <a:cubicBezTo>
                    <a:pt x="408" y="397"/>
                    <a:pt x="408" y="397"/>
                    <a:pt x="408" y="397"/>
                  </a:cubicBezTo>
                  <a:cubicBezTo>
                    <a:pt x="408" y="393"/>
                    <a:pt x="408" y="393"/>
                    <a:pt x="408" y="393"/>
                  </a:cubicBezTo>
                  <a:cubicBezTo>
                    <a:pt x="412" y="401"/>
                    <a:pt x="412" y="401"/>
                    <a:pt x="412" y="401"/>
                  </a:cubicBezTo>
                  <a:cubicBezTo>
                    <a:pt x="424" y="397"/>
                    <a:pt x="424" y="397"/>
                    <a:pt x="424" y="397"/>
                  </a:cubicBezTo>
                  <a:cubicBezTo>
                    <a:pt x="408" y="405"/>
                    <a:pt x="408" y="405"/>
                    <a:pt x="408" y="405"/>
                  </a:cubicBezTo>
                  <a:cubicBezTo>
                    <a:pt x="404" y="409"/>
                    <a:pt x="404" y="409"/>
                    <a:pt x="404" y="409"/>
                  </a:cubicBezTo>
                  <a:cubicBezTo>
                    <a:pt x="408" y="409"/>
                    <a:pt x="408" y="409"/>
                    <a:pt x="408" y="409"/>
                  </a:cubicBezTo>
                  <a:cubicBezTo>
                    <a:pt x="443" y="385"/>
                    <a:pt x="443" y="385"/>
                    <a:pt x="443" y="385"/>
                  </a:cubicBezTo>
                  <a:cubicBezTo>
                    <a:pt x="451" y="374"/>
                    <a:pt x="451" y="374"/>
                    <a:pt x="451" y="374"/>
                  </a:cubicBezTo>
                  <a:cubicBezTo>
                    <a:pt x="451" y="350"/>
                    <a:pt x="451" y="350"/>
                    <a:pt x="451" y="350"/>
                  </a:cubicBezTo>
                  <a:cubicBezTo>
                    <a:pt x="451" y="346"/>
                    <a:pt x="451" y="346"/>
                    <a:pt x="451" y="346"/>
                  </a:cubicBezTo>
                  <a:cubicBezTo>
                    <a:pt x="455" y="346"/>
                    <a:pt x="455" y="346"/>
                    <a:pt x="455" y="346"/>
                  </a:cubicBezTo>
                  <a:cubicBezTo>
                    <a:pt x="455" y="354"/>
                    <a:pt x="455" y="354"/>
                    <a:pt x="455" y="354"/>
                  </a:cubicBezTo>
                  <a:cubicBezTo>
                    <a:pt x="463" y="354"/>
                    <a:pt x="463" y="354"/>
                    <a:pt x="463" y="354"/>
                  </a:cubicBezTo>
                  <a:cubicBezTo>
                    <a:pt x="463" y="358"/>
                    <a:pt x="463" y="358"/>
                    <a:pt x="463" y="358"/>
                  </a:cubicBezTo>
                  <a:cubicBezTo>
                    <a:pt x="455" y="358"/>
                    <a:pt x="455" y="358"/>
                    <a:pt x="455" y="358"/>
                  </a:cubicBezTo>
                  <a:cubicBezTo>
                    <a:pt x="459" y="362"/>
                    <a:pt x="459" y="362"/>
                    <a:pt x="459" y="362"/>
                  </a:cubicBezTo>
                  <a:cubicBezTo>
                    <a:pt x="479" y="350"/>
                    <a:pt x="479" y="350"/>
                    <a:pt x="479" y="350"/>
                  </a:cubicBezTo>
                  <a:cubicBezTo>
                    <a:pt x="482" y="350"/>
                    <a:pt x="482" y="350"/>
                    <a:pt x="482" y="350"/>
                  </a:cubicBezTo>
                  <a:cubicBezTo>
                    <a:pt x="482" y="341"/>
                    <a:pt x="482" y="341"/>
                    <a:pt x="482" y="341"/>
                  </a:cubicBezTo>
                  <a:lnTo>
                    <a:pt x="483" y="341"/>
                  </a:lnTo>
                  <a:close/>
                </a:path>
              </a:pathLst>
            </a:custGeom>
            <a:solidFill>
              <a:srgbClr val="012169"/>
            </a:solidFill>
            <a:ln w="6350">
              <a:solidFill>
                <a:srgbClr val="FFFFFF"/>
              </a:solidFill>
            </a:ln>
          </p:spPr>
          <p:txBody>
            <a:bodyPr vert="horz" wrap="square" lIns="68580" tIns="34291" rIns="68580" bIns="34291" numCol="1" anchor="t" anchorCtr="0" compatLnSpc="1">
              <a:prstTxWarp prst="textNoShape">
                <a:avLst/>
              </a:prstTxWarp>
            </a:bodyPr>
            <a:lstStyle/>
            <a:p>
              <a:pPr defTabSz="685800">
                <a:defRPr/>
              </a:pPr>
              <a:endParaRPr lang="en-GB" sz="900" kern="0">
                <a:solidFill>
                  <a:prstClr val="black"/>
                </a:solidFill>
                <a:latin typeface="Arial"/>
              </a:endParaRPr>
            </a:p>
          </p:txBody>
        </p:sp>
        <p:sp>
          <p:nvSpPr>
            <p:cNvPr id="118" name="Freeform 19">
              <a:extLst>
                <a:ext uri="{FF2B5EF4-FFF2-40B4-BE49-F238E27FC236}">
                  <a16:creationId xmlns:a16="http://schemas.microsoft.com/office/drawing/2014/main" id="{671887BC-B2FF-1AF1-3872-BB275E4E2B12}"/>
                </a:ext>
              </a:extLst>
            </p:cNvPr>
            <p:cNvSpPr>
              <a:spLocks/>
            </p:cNvSpPr>
            <p:nvPr/>
          </p:nvSpPr>
          <p:spPr bwMode="auto">
            <a:xfrm>
              <a:off x="2536047" y="3220076"/>
              <a:ext cx="342851" cy="372316"/>
            </a:xfrm>
            <a:custGeom>
              <a:avLst/>
              <a:gdLst>
                <a:gd name="T0" fmla="*/ 145 w 192"/>
                <a:gd name="T1" fmla="*/ 144 h 208"/>
                <a:gd name="T2" fmla="*/ 150 w 192"/>
                <a:gd name="T3" fmla="*/ 133 h 208"/>
                <a:gd name="T4" fmla="*/ 148 w 192"/>
                <a:gd name="T5" fmla="*/ 120 h 208"/>
                <a:gd name="T6" fmla="*/ 144 w 192"/>
                <a:gd name="T7" fmla="*/ 117 h 208"/>
                <a:gd name="T8" fmla="*/ 149 w 192"/>
                <a:gd name="T9" fmla="*/ 103 h 208"/>
                <a:gd name="T10" fmla="*/ 148 w 192"/>
                <a:gd name="T11" fmla="*/ 95 h 208"/>
                <a:gd name="T12" fmla="*/ 89 w 192"/>
                <a:gd name="T13" fmla="*/ 71 h 208"/>
                <a:gd name="T14" fmla="*/ 103 w 192"/>
                <a:gd name="T15" fmla="*/ 0 h 208"/>
                <a:gd name="T16" fmla="*/ 103 w 192"/>
                <a:gd name="T17" fmla="*/ 0 h 208"/>
                <a:gd name="T18" fmla="*/ 0 w 192"/>
                <a:gd name="T19" fmla="*/ 36 h 208"/>
                <a:gd name="T20" fmla="*/ 4 w 192"/>
                <a:gd name="T21" fmla="*/ 87 h 208"/>
                <a:gd name="T22" fmla="*/ 5 w 192"/>
                <a:gd name="T23" fmla="*/ 93 h 208"/>
                <a:gd name="T24" fmla="*/ 16 w 192"/>
                <a:gd name="T25" fmla="*/ 103 h 208"/>
                <a:gd name="T26" fmla="*/ 16 w 192"/>
                <a:gd name="T27" fmla="*/ 104 h 208"/>
                <a:gd name="T28" fmla="*/ 22 w 192"/>
                <a:gd name="T29" fmla="*/ 118 h 208"/>
                <a:gd name="T30" fmla="*/ 20 w 192"/>
                <a:gd name="T31" fmla="*/ 136 h 208"/>
                <a:gd name="T32" fmla="*/ 20 w 192"/>
                <a:gd name="T33" fmla="*/ 141 h 208"/>
                <a:gd name="T34" fmla="*/ 20 w 192"/>
                <a:gd name="T35" fmla="*/ 145 h 208"/>
                <a:gd name="T36" fmla="*/ 19 w 192"/>
                <a:gd name="T37" fmla="*/ 150 h 208"/>
                <a:gd name="T38" fmla="*/ 18 w 192"/>
                <a:gd name="T39" fmla="*/ 150 h 208"/>
                <a:gd name="T40" fmla="*/ 17 w 192"/>
                <a:gd name="T41" fmla="*/ 154 h 208"/>
                <a:gd name="T42" fmla="*/ 16 w 192"/>
                <a:gd name="T43" fmla="*/ 155 h 208"/>
                <a:gd name="T44" fmla="*/ 13 w 192"/>
                <a:gd name="T45" fmla="*/ 159 h 208"/>
                <a:gd name="T46" fmla="*/ 12 w 192"/>
                <a:gd name="T47" fmla="*/ 159 h 208"/>
                <a:gd name="T48" fmla="*/ 9 w 192"/>
                <a:gd name="T49" fmla="*/ 162 h 208"/>
                <a:gd name="T50" fmla="*/ 10 w 192"/>
                <a:gd name="T51" fmla="*/ 163 h 208"/>
                <a:gd name="T52" fmla="*/ 10 w 192"/>
                <a:gd name="T53" fmla="*/ 163 h 208"/>
                <a:gd name="T54" fmla="*/ 0 w 192"/>
                <a:gd name="T55" fmla="*/ 168 h 208"/>
                <a:gd name="T56" fmla="*/ 32 w 192"/>
                <a:gd name="T57" fmla="*/ 173 h 208"/>
                <a:gd name="T58" fmla="*/ 75 w 192"/>
                <a:gd name="T59" fmla="*/ 181 h 208"/>
                <a:gd name="T60" fmla="*/ 79 w 192"/>
                <a:gd name="T61" fmla="*/ 173 h 208"/>
                <a:gd name="T62" fmla="*/ 98 w 192"/>
                <a:gd name="T63" fmla="*/ 181 h 208"/>
                <a:gd name="T64" fmla="*/ 106 w 192"/>
                <a:gd name="T65" fmla="*/ 185 h 208"/>
                <a:gd name="T66" fmla="*/ 121 w 192"/>
                <a:gd name="T67" fmla="*/ 197 h 208"/>
                <a:gd name="T68" fmla="*/ 129 w 192"/>
                <a:gd name="T69" fmla="*/ 201 h 208"/>
                <a:gd name="T70" fmla="*/ 141 w 192"/>
                <a:gd name="T71" fmla="*/ 201 h 208"/>
                <a:gd name="T72" fmla="*/ 153 w 192"/>
                <a:gd name="T73" fmla="*/ 201 h 208"/>
                <a:gd name="T74" fmla="*/ 160 w 192"/>
                <a:gd name="T75" fmla="*/ 189 h 208"/>
                <a:gd name="T76" fmla="*/ 168 w 192"/>
                <a:gd name="T77" fmla="*/ 193 h 208"/>
                <a:gd name="T78" fmla="*/ 184 w 192"/>
                <a:gd name="T79" fmla="*/ 208 h 208"/>
                <a:gd name="T80" fmla="*/ 192 w 192"/>
                <a:gd name="T81" fmla="*/ 201 h 208"/>
                <a:gd name="T82" fmla="*/ 180 w 192"/>
                <a:gd name="T83" fmla="*/ 189 h 208"/>
                <a:gd name="T84" fmla="*/ 172 w 192"/>
                <a:gd name="T85" fmla="*/ 181 h 208"/>
                <a:gd name="T86" fmla="*/ 184 w 192"/>
                <a:gd name="T87" fmla="*/ 169 h 208"/>
                <a:gd name="T88" fmla="*/ 184 w 192"/>
                <a:gd name="T89" fmla="*/ 158 h 208"/>
                <a:gd name="T90" fmla="*/ 172 w 192"/>
                <a:gd name="T91" fmla="*/ 165 h 208"/>
                <a:gd name="T92" fmla="*/ 168 w 192"/>
                <a:gd name="T93" fmla="*/ 158 h 208"/>
                <a:gd name="T94" fmla="*/ 160 w 192"/>
                <a:gd name="T95" fmla="*/ 158 h 208"/>
                <a:gd name="T96" fmla="*/ 149 w 192"/>
                <a:gd name="T97" fmla="*/ 162 h 208"/>
                <a:gd name="T98" fmla="*/ 145 w 192"/>
                <a:gd name="T99" fmla="*/ 150 h 208"/>
                <a:gd name="T100" fmla="*/ 146 w 192"/>
                <a:gd name="T101" fmla="*/ 149 h 2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92" h="208">
                  <a:moveTo>
                    <a:pt x="145" y="149"/>
                  </a:moveTo>
                  <a:cubicBezTo>
                    <a:pt x="145" y="144"/>
                    <a:pt x="145" y="144"/>
                    <a:pt x="145" y="144"/>
                  </a:cubicBezTo>
                  <a:cubicBezTo>
                    <a:pt x="147" y="144"/>
                    <a:pt x="150" y="143"/>
                    <a:pt x="150" y="141"/>
                  </a:cubicBezTo>
                  <a:cubicBezTo>
                    <a:pt x="150" y="133"/>
                    <a:pt x="150" y="133"/>
                    <a:pt x="150" y="133"/>
                  </a:cubicBezTo>
                  <a:cubicBezTo>
                    <a:pt x="152" y="120"/>
                    <a:pt x="152" y="120"/>
                    <a:pt x="152" y="120"/>
                  </a:cubicBezTo>
                  <a:cubicBezTo>
                    <a:pt x="148" y="120"/>
                    <a:pt x="148" y="120"/>
                    <a:pt x="148" y="120"/>
                  </a:cubicBezTo>
                  <a:cubicBezTo>
                    <a:pt x="148" y="117"/>
                    <a:pt x="148" y="117"/>
                    <a:pt x="148" y="117"/>
                  </a:cubicBezTo>
                  <a:cubicBezTo>
                    <a:pt x="144" y="117"/>
                    <a:pt x="144" y="117"/>
                    <a:pt x="144" y="117"/>
                  </a:cubicBezTo>
                  <a:cubicBezTo>
                    <a:pt x="144" y="105"/>
                    <a:pt x="144" y="105"/>
                    <a:pt x="144" y="105"/>
                  </a:cubicBezTo>
                  <a:cubicBezTo>
                    <a:pt x="145" y="105"/>
                    <a:pt x="148" y="105"/>
                    <a:pt x="149" y="103"/>
                  </a:cubicBezTo>
                  <a:cubicBezTo>
                    <a:pt x="150" y="102"/>
                    <a:pt x="150" y="101"/>
                    <a:pt x="149" y="100"/>
                  </a:cubicBezTo>
                  <a:cubicBezTo>
                    <a:pt x="148" y="95"/>
                    <a:pt x="148" y="95"/>
                    <a:pt x="148" y="95"/>
                  </a:cubicBezTo>
                  <a:cubicBezTo>
                    <a:pt x="89" y="95"/>
                    <a:pt x="89" y="95"/>
                    <a:pt x="89" y="95"/>
                  </a:cubicBezTo>
                  <a:cubicBezTo>
                    <a:pt x="89" y="71"/>
                    <a:pt x="89" y="71"/>
                    <a:pt x="89" y="71"/>
                  </a:cubicBezTo>
                  <a:cubicBezTo>
                    <a:pt x="103" y="48"/>
                    <a:pt x="103" y="48"/>
                    <a:pt x="103" y="48"/>
                  </a:cubicBezTo>
                  <a:cubicBezTo>
                    <a:pt x="103" y="0"/>
                    <a:pt x="103" y="0"/>
                    <a:pt x="103" y="0"/>
                  </a:cubicBezTo>
                  <a:cubicBezTo>
                    <a:pt x="103" y="0"/>
                    <a:pt x="103" y="0"/>
                    <a:pt x="103" y="0"/>
                  </a:cubicBezTo>
                  <a:cubicBezTo>
                    <a:pt x="103" y="0"/>
                    <a:pt x="103" y="0"/>
                    <a:pt x="103" y="0"/>
                  </a:cubicBezTo>
                  <a:cubicBezTo>
                    <a:pt x="0" y="0"/>
                    <a:pt x="0" y="0"/>
                    <a:pt x="0" y="0"/>
                  </a:cubicBezTo>
                  <a:cubicBezTo>
                    <a:pt x="0" y="36"/>
                    <a:pt x="0" y="36"/>
                    <a:pt x="0" y="36"/>
                  </a:cubicBezTo>
                  <a:cubicBezTo>
                    <a:pt x="4" y="53"/>
                    <a:pt x="4" y="53"/>
                    <a:pt x="4" y="53"/>
                  </a:cubicBezTo>
                  <a:cubicBezTo>
                    <a:pt x="4" y="87"/>
                    <a:pt x="4" y="87"/>
                    <a:pt x="4" y="87"/>
                  </a:cubicBezTo>
                  <a:cubicBezTo>
                    <a:pt x="4" y="90"/>
                    <a:pt x="4" y="92"/>
                    <a:pt x="5" y="93"/>
                  </a:cubicBezTo>
                  <a:cubicBezTo>
                    <a:pt x="5" y="93"/>
                    <a:pt x="5" y="93"/>
                    <a:pt x="5" y="93"/>
                  </a:cubicBezTo>
                  <a:cubicBezTo>
                    <a:pt x="11" y="98"/>
                    <a:pt x="11" y="98"/>
                    <a:pt x="11" y="98"/>
                  </a:cubicBezTo>
                  <a:cubicBezTo>
                    <a:pt x="15" y="101"/>
                    <a:pt x="16" y="102"/>
                    <a:pt x="16" y="103"/>
                  </a:cubicBezTo>
                  <a:cubicBezTo>
                    <a:pt x="16" y="103"/>
                    <a:pt x="16" y="103"/>
                    <a:pt x="16" y="103"/>
                  </a:cubicBezTo>
                  <a:cubicBezTo>
                    <a:pt x="16" y="104"/>
                    <a:pt x="16" y="104"/>
                    <a:pt x="16" y="104"/>
                  </a:cubicBezTo>
                  <a:cubicBezTo>
                    <a:pt x="20" y="111"/>
                    <a:pt x="20" y="111"/>
                    <a:pt x="20" y="111"/>
                  </a:cubicBezTo>
                  <a:cubicBezTo>
                    <a:pt x="23" y="115"/>
                    <a:pt x="23" y="116"/>
                    <a:pt x="22" y="118"/>
                  </a:cubicBezTo>
                  <a:cubicBezTo>
                    <a:pt x="21" y="120"/>
                    <a:pt x="20" y="122"/>
                    <a:pt x="20" y="125"/>
                  </a:cubicBezTo>
                  <a:cubicBezTo>
                    <a:pt x="20" y="136"/>
                    <a:pt x="20" y="136"/>
                    <a:pt x="20" y="136"/>
                  </a:cubicBezTo>
                  <a:cubicBezTo>
                    <a:pt x="20" y="139"/>
                    <a:pt x="20" y="141"/>
                    <a:pt x="20" y="141"/>
                  </a:cubicBezTo>
                  <a:cubicBezTo>
                    <a:pt x="20" y="141"/>
                    <a:pt x="20" y="141"/>
                    <a:pt x="20" y="141"/>
                  </a:cubicBezTo>
                  <a:cubicBezTo>
                    <a:pt x="20" y="142"/>
                    <a:pt x="20" y="142"/>
                    <a:pt x="20" y="142"/>
                  </a:cubicBezTo>
                  <a:cubicBezTo>
                    <a:pt x="20" y="143"/>
                    <a:pt x="20" y="144"/>
                    <a:pt x="20" y="145"/>
                  </a:cubicBezTo>
                  <a:cubicBezTo>
                    <a:pt x="19" y="147"/>
                    <a:pt x="19" y="149"/>
                    <a:pt x="19" y="149"/>
                  </a:cubicBezTo>
                  <a:cubicBezTo>
                    <a:pt x="19" y="150"/>
                    <a:pt x="19" y="150"/>
                    <a:pt x="19" y="150"/>
                  </a:cubicBezTo>
                  <a:cubicBezTo>
                    <a:pt x="19" y="150"/>
                    <a:pt x="19" y="150"/>
                    <a:pt x="19" y="150"/>
                  </a:cubicBezTo>
                  <a:cubicBezTo>
                    <a:pt x="18" y="150"/>
                    <a:pt x="18" y="150"/>
                    <a:pt x="18" y="150"/>
                  </a:cubicBezTo>
                  <a:cubicBezTo>
                    <a:pt x="18" y="150"/>
                    <a:pt x="18" y="150"/>
                    <a:pt x="18" y="150"/>
                  </a:cubicBezTo>
                  <a:cubicBezTo>
                    <a:pt x="17" y="154"/>
                    <a:pt x="17" y="154"/>
                    <a:pt x="17" y="154"/>
                  </a:cubicBezTo>
                  <a:cubicBezTo>
                    <a:pt x="17" y="154"/>
                    <a:pt x="17" y="154"/>
                    <a:pt x="17" y="154"/>
                  </a:cubicBezTo>
                  <a:cubicBezTo>
                    <a:pt x="16" y="155"/>
                    <a:pt x="16" y="155"/>
                    <a:pt x="16" y="155"/>
                  </a:cubicBezTo>
                  <a:cubicBezTo>
                    <a:pt x="16" y="155"/>
                    <a:pt x="15" y="155"/>
                    <a:pt x="15" y="156"/>
                  </a:cubicBezTo>
                  <a:cubicBezTo>
                    <a:pt x="14" y="158"/>
                    <a:pt x="13" y="159"/>
                    <a:pt x="13" y="159"/>
                  </a:cubicBezTo>
                  <a:cubicBezTo>
                    <a:pt x="13" y="159"/>
                    <a:pt x="13" y="159"/>
                    <a:pt x="13" y="159"/>
                  </a:cubicBezTo>
                  <a:cubicBezTo>
                    <a:pt x="12" y="159"/>
                    <a:pt x="12" y="159"/>
                    <a:pt x="12" y="159"/>
                  </a:cubicBezTo>
                  <a:cubicBezTo>
                    <a:pt x="12" y="159"/>
                    <a:pt x="12" y="160"/>
                    <a:pt x="11" y="161"/>
                  </a:cubicBezTo>
                  <a:cubicBezTo>
                    <a:pt x="9" y="162"/>
                    <a:pt x="9" y="162"/>
                    <a:pt x="9" y="162"/>
                  </a:cubicBezTo>
                  <a:cubicBezTo>
                    <a:pt x="10" y="163"/>
                    <a:pt x="10" y="163"/>
                    <a:pt x="10" y="163"/>
                  </a:cubicBezTo>
                  <a:cubicBezTo>
                    <a:pt x="10" y="163"/>
                    <a:pt x="10" y="163"/>
                    <a:pt x="10" y="163"/>
                  </a:cubicBezTo>
                  <a:cubicBezTo>
                    <a:pt x="10" y="163"/>
                    <a:pt x="10" y="163"/>
                    <a:pt x="10" y="163"/>
                  </a:cubicBezTo>
                  <a:cubicBezTo>
                    <a:pt x="10" y="163"/>
                    <a:pt x="10" y="163"/>
                    <a:pt x="10" y="163"/>
                  </a:cubicBezTo>
                  <a:cubicBezTo>
                    <a:pt x="9" y="165"/>
                    <a:pt x="6" y="167"/>
                    <a:pt x="1" y="168"/>
                  </a:cubicBezTo>
                  <a:cubicBezTo>
                    <a:pt x="0" y="168"/>
                    <a:pt x="0" y="168"/>
                    <a:pt x="0" y="168"/>
                  </a:cubicBezTo>
                  <a:cubicBezTo>
                    <a:pt x="0" y="177"/>
                    <a:pt x="0" y="177"/>
                    <a:pt x="0" y="177"/>
                  </a:cubicBezTo>
                  <a:cubicBezTo>
                    <a:pt x="32" y="173"/>
                    <a:pt x="32" y="173"/>
                    <a:pt x="32" y="173"/>
                  </a:cubicBezTo>
                  <a:cubicBezTo>
                    <a:pt x="71" y="185"/>
                    <a:pt x="71" y="185"/>
                    <a:pt x="71" y="185"/>
                  </a:cubicBezTo>
                  <a:cubicBezTo>
                    <a:pt x="75" y="181"/>
                    <a:pt x="75" y="181"/>
                    <a:pt x="75" y="181"/>
                  </a:cubicBezTo>
                  <a:cubicBezTo>
                    <a:pt x="75" y="177"/>
                    <a:pt x="75" y="177"/>
                    <a:pt x="75" y="177"/>
                  </a:cubicBezTo>
                  <a:cubicBezTo>
                    <a:pt x="79" y="173"/>
                    <a:pt x="79" y="173"/>
                    <a:pt x="79" y="173"/>
                  </a:cubicBezTo>
                  <a:cubicBezTo>
                    <a:pt x="86" y="173"/>
                    <a:pt x="86" y="173"/>
                    <a:pt x="86" y="173"/>
                  </a:cubicBezTo>
                  <a:cubicBezTo>
                    <a:pt x="98" y="181"/>
                    <a:pt x="98" y="181"/>
                    <a:pt x="98" y="181"/>
                  </a:cubicBezTo>
                  <a:cubicBezTo>
                    <a:pt x="102" y="185"/>
                    <a:pt x="102" y="185"/>
                    <a:pt x="102" y="185"/>
                  </a:cubicBezTo>
                  <a:cubicBezTo>
                    <a:pt x="106" y="185"/>
                    <a:pt x="106" y="185"/>
                    <a:pt x="106" y="185"/>
                  </a:cubicBezTo>
                  <a:cubicBezTo>
                    <a:pt x="114" y="197"/>
                    <a:pt x="114" y="197"/>
                    <a:pt x="114" y="197"/>
                  </a:cubicBezTo>
                  <a:cubicBezTo>
                    <a:pt x="121" y="197"/>
                    <a:pt x="121" y="197"/>
                    <a:pt x="121" y="197"/>
                  </a:cubicBezTo>
                  <a:cubicBezTo>
                    <a:pt x="125" y="201"/>
                    <a:pt x="125" y="201"/>
                    <a:pt x="125" y="201"/>
                  </a:cubicBezTo>
                  <a:cubicBezTo>
                    <a:pt x="129" y="201"/>
                    <a:pt x="129" y="201"/>
                    <a:pt x="129" y="201"/>
                  </a:cubicBezTo>
                  <a:cubicBezTo>
                    <a:pt x="137" y="197"/>
                    <a:pt x="137" y="197"/>
                    <a:pt x="137" y="197"/>
                  </a:cubicBezTo>
                  <a:cubicBezTo>
                    <a:pt x="141" y="201"/>
                    <a:pt x="141" y="201"/>
                    <a:pt x="141" y="201"/>
                  </a:cubicBezTo>
                  <a:cubicBezTo>
                    <a:pt x="145" y="201"/>
                    <a:pt x="145" y="201"/>
                    <a:pt x="145" y="201"/>
                  </a:cubicBezTo>
                  <a:cubicBezTo>
                    <a:pt x="153" y="201"/>
                    <a:pt x="153" y="201"/>
                    <a:pt x="153" y="201"/>
                  </a:cubicBezTo>
                  <a:cubicBezTo>
                    <a:pt x="160" y="193"/>
                    <a:pt x="160" y="193"/>
                    <a:pt x="160" y="193"/>
                  </a:cubicBezTo>
                  <a:cubicBezTo>
                    <a:pt x="160" y="189"/>
                    <a:pt x="160" y="189"/>
                    <a:pt x="160" y="189"/>
                  </a:cubicBezTo>
                  <a:cubicBezTo>
                    <a:pt x="164" y="189"/>
                    <a:pt x="164" y="189"/>
                    <a:pt x="164" y="189"/>
                  </a:cubicBezTo>
                  <a:cubicBezTo>
                    <a:pt x="168" y="193"/>
                    <a:pt x="168" y="193"/>
                    <a:pt x="168" y="193"/>
                  </a:cubicBezTo>
                  <a:cubicBezTo>
                    <a:pt x="176" y="197"/>
                    <a:pt x="176" y="197"/>
                    <a:pt x="176" y="197"/>
                  </a:cubicBezTo>
                  <a:cubicBezTo>
                    <a:pt x="184" y="208"/>
                    <a:pt x="184" y="208"/>
                    <a:pt x="184" y="208"/>
                  </a:cubicBezTo>
                  <a:cubicBezTo>
                    <a:pt x="192" y="205"/>
                    <a:pt x="192" y="205"/>
                    <a:pt x="192" y="205"/>
                  </a:cubicBezTo>
                  <a:cubicBezTo>
                    <a:pt x="192" y="201"/>
                    <a:pt x="192" y="201"/>
                    <a:pt x="192" y="201"/>
                  </a:cubicBezTo>
                  <a:cubicBezTo>
                    <a:pt x="192" y="197"/>
                    <a:pt x="192" y="197"/>
                    <a:pt x="192" y="197"/>
                  </a:cubicBezTo>
                  <a:cubicBezTo>
                    <a:pt x="180" y="189"/>
                    <a:pt x="180" y="189"/>
                    <a:pt x="180" y="189"/>
                  </a:cubicBezTo>
                  <a:cubicBezTo>
                    <a:pt x="172" y="185"/>
                    <a:pt x="172" y="185"/>
                    <a:pt x="172" y="185"/>
                  </a:cubicBezTo>
                  <a:cubicBezTo>
                    <a:pt x="172" y="181"/>
                    <a:pt x="172" y="181"/>
                    <a:pt x="172" y="181"/>
                  </a:cubicBezTo>
                  <a:cubicBezTo>
                    <a:pt x="176" y="177"/>
                    <a:pt x="176" y="177"/>
                    <a:pt x="176" y="177"/>
                  </a:cubicBezTo>
                  <a:cubicBezTo>
                    <a:pt x="184" y="169"/>
                    <a:pt x="184" y="169"/>
                    <a:pt x="184" y="169"/>
                  </a:cubicBezTo>
                  <a:cubicBezTo>
                    <a:pt x="188" y="162"/>
                    <a:pt x="188" y="162"/>
                    <a:pt x="188" y="162"/>
                  </a:cubicBezTo>
                  <a:cubicBezTo>
                    <a:pt x="184" y="158"/>
                    <a:pt x="184" y="158"/>
                    <a:pt x="184" y="158"/>
                  </a:cubicBezTo>
                  <a:cubicBezTo>
                    <a:pt x="176" y="162"/>
                    <a:pt x="176" y="162"/>
                    <a:pt x="176" y="162"/>
                  </a:cubicBezTo>
                  <a:cubicBezTo>
                    <a:pt x="172" y="165"/>
                    <a:pt x="172" y="165"/>
                    <a:pt x="172" y="165"/>
                  </a:cubicBezTo>
                  <a:cubicBezTo>
                    <a:pt x="168" y="165"/>
                    <a:pt x="168" y="165"/>
                    <a:pt x="168" y="165"/>
                  </a:cubicBezTo>
                  <a:cubicBezTo>
                    <a:pt x="168" y="158"/>
                    <a:pt x="168" y="158"/>
                    <a:pt x="168" y="158"/>
                  </a:cubicBezTo>
                  <a:cubicBezTo>
                    <a:pt x="164" y="158"/>
                    <a:pt x="164" y="158"/>
                    <a:pt x="164" y="158"/>
                  </a:cubicBezTo>
                  <a:cubicBezTo>
                    <a:pt x="160" y="158"/>
                    <a:pt x="160" y="158"/>
                    <a:pt x="160" y="158"/>
                  </a:cubicBezTo>
                  <a:cubicBezTo>
                    <a:pt x="157" y="162"/>
                    <a:pt x="157" y="162"/>
                    <a:pt x="157" y="162"/>
                  </a:cubicBezTo>
                  <a:cubicBezTo>
                    <a:pt x="149" y="162"/>
                    <a:pt x="149" y="162"/>
                    <a:pt x="149" y="162"/>
                  </a:cubicBezTo>
                  <a:cubicBezTo>
                    <a:pt x="145" y="158"/>
                    <a:pt x="145" y="158"/>
                    <a:pt x="145" y="158"/>
                  </a:cubicBezTo>
                  <a:cubicBezTo>
                    <a:pt x="145" y="150"/>
                    <a:pt x="145" y="150"/>
                    <a:pt x="145" y="150"/>
                  </a:cubicBezTo>
                  <a:cubicBezTo>
                    <a:pt x="146" y="149"/>
                    <a:pt x="146" y="149"/>
                    <a:pt x="146" y="149"/>
                  </a:cubicBezTo>
                  <a:cubicBezTo>
                    <a:pt x="146" y="149"/>
                    <a:pt x="146" y="149"/>
                    <a:pt x="146" y="149"/>
                  </a:cubicBezTo>
                  <a:lnTo>
                    <a:pt x="145" y="149"/>
                  </a:lnTo>
                  <a:close/>
                </a:path>
              </a:pathLst>
            </a:custGeom>
            <a:solidFill>
              <a:srgbClr val="D5D5D5"/>
            </a:solidFill>
            <a:ln w="6350">
              <a:solidFill>
                <a:srgbClr val="FFFFFF"/>
              </a:solidFill>
              <a:round/>
              <a:headEnd/>
              <a:tailEnd/>
            </a:ln>
          </p:spPr>
          <p:txBody>
            <a:bodyPr vert="horz" wrap="square" lIns="68580" tIns="34291" rIns="68580" bIns="34291" numCol="1" anchor="t" anchorCtr="0" compatLnSpc="1">
              <a:prstTxWarp prst="textNoShape">
                <a:avLst/>
              </a:prstTxWarp>
            </a:bodyPr>
            <a:lstStyle/>
            <a:p>
              <a:pPr defTabSz="685800">
                <a:defRPr/>
              </a:pPr>
              <a:endParaRPr lang="en-GB" sz="900" kern="0">
                <a:solidFill>
                  <a:prstClr val="black"/>
                </a:solidFill>
                <a:latin typeface="Arial"/>
              </a:endParaRPr>
            </a:p>
          </p:txBody>
        </p:sp>
        <p:sp>
          <p:nvSpPr>
            <p:cNvPr id="119" name="Freeform 20">
              <a:extLst>
                <a:ext uri="{FF2B5EF4-FFF2-40B4-BE49-F238E27FC236}">
                  <a16:creationId xmlns:a16="http://schemas.microsoft.com/office/drawing/2014/main" id="{6B52F536-7C04-EC7F-2F32-EBFB56F7E3D9}"/>
                </a:ext>
              </a:extLst>
            </p:cNvPr>
            <p:cNvSpPr>
              <a:spLocks/>
            </p:cNvSpPr>
            <p:nvPr/>
          </p:nvSpPr>
          <p:spPr bwMode="auto">
            <a:xfrm>
              <a:off x="2498547" y="2911152"/>
              <a:ext cx="339280" cy="308923"/>
            </a:xfrm>
            <a:custGeom>
              <a:avLst/>
              <a:gdLst>
                <a:gd name="T0" fmla="*/ 159 w 190"/>
                <a:gd name="T1" fmla="*/ 69 h 173"/>
                <a:gd name="T2" fmla="*/ 163 w 190"/>
                <a:gd name="T3" fmla="*/ 65 h 173"/>
                <a:gd name="T4" fmla="*/ 163 w 190"/>
                <a:gd name="T5" fmla="*/ 59 h 173"/>
                <a:gd name="T6" fmla="*/ 171 w 190"/>
                <a:gd name="T7" fmla="*/ 53 h 173"/>
                <a:gd name="T8" fmla="*/ 174 w 190"/>
                <a:gd name="T9" fmla="*/ 45 h 173"/>
                <a:gd name="T10" fmla="*/ 179 w 190"/>
                <a:gd name="T11" fmla="*/ 41 h 173"/>
                <a:gd name="T12" fmla="*/ 177 w 190"/>
                <a:gd name="T13" fmla="*/ 39 h 173"/>
                <a:gd name="T14" fmla="*/ 180 w 190"/>
                <a:gd name="T15" fmla="*/ 39 h 173"/>
                <a:gd name="T16" fmla="*/ 180 w 190"/>
                <a:gd name="T17" fmla="*/ 37 h 173"/>
                <a:gd name="T18" fmla="*/ 180 w 190"/>
                <a:gd name="T19" fmla="*/ 35 h 173"/>
                <a:gd name="T20" fmla="*/ 180 w 190"/>
                <a:gd name="T21" fmla="*/ 34 h 173"/>
                <a:gd name="T22" fmla="*/ 181 w 190"/>
                <a:gd name="T23" fmla="*/ 32 h 173"/>
                <a:gd name="T24" fmla="*/ 183 w 190"/>
                <a:gd name="T25" fmla="*/ 28 h 173"/>
                <a:gd name="T26" fmla="*/ 183 w 190"/>
                <a:gd name="T27" fmla="*/ 24 h 173"/>
                <a:gd name="T28" fmla="*/ 183 w 190"/>
                <a:gd name="T29" fmla="*/ 23 h 173"/>
                <a:gd name="T30" fmla="*/ 186 w 190"/>
                <a:gd name="T31" fmla="*/ 21 h 173"/>
                <a:gd name="T32" fmla="*/ 187 w 190"/>
                <a:gd name="T33" fmla="*/ 19 h 173"/>
                <a:gd name="T34" fmla="*/ 190 w 190"/>
                <a:gd name="T35" fmla="*/ 16 h 173"/>
                <a:gd name="T36" fmla="*/ 166 w 190"/>
                <a:gd name="T37" fmla="*/ 16 h 173"/>
                <a:gd name="T38" fmla="*/ 166 w 190"/>
                <a:gd name="T39" fmla="*/ 0 h 173"/>
                <a:gd name="T40" fmla="*/ 0 w 190"/>
                <a:gd name="T41" fmla="*/ 0 h 173"/>
                <a:gd name="T42" fmla="*/ 0 w 190"/>
                <a:gd name="T43" fmla="*/ 34 h 173"/>
                <a:gd name="T44" fmla="*/ 6 w 190"/>
                <a:gd name="T45" fmla="*/ 38 h 173"/>
                <a:gd name="T46" fmla="*/ 12 w 190"/>
                <a:gd name="T47" fmla="*/ 44 h 173"/>
                <a:gd name="T48" fmla="*/ 12 w 190"/>
                <a:gd name="T49" fmla="*/ 139 h 173"/>
                <a:gd name="T50" fmla="*/ 12 w 190"/>
                <a:gd name="T51" fmla="*/ 139 h 173"/>
                <a:gd name="T52" fmla="*/ 21 w 190"/>
                <a:gd name="T53" fmla="*/ 142 h 173"/>
                <a:gd name="T54" fmla="*/ 21 w 190"/>
                <a:gd name="T55" fmla="*/ 173 h 173"/>
                <a:gd name="T56" fmla="*/ 124 w 190"/>
                <a:gd name="T57" fmla="*/ 173 h 173"/>
                <a:gd name="T58" fmla="*/ 124 w 190"/>
                <a:gd name="T59" fmla="*/ 173 h 173"/>
                <a:gd name="T60" fmla="*/ 124 w 190"/>
                <a:gd name="T61" fmla="*/ 172 h 173"/>
                <a:gd name="T62" fmla="*/ 127 w 190"/>
                <a:gd name="T63" fmla="*/ 163 h 173"/>
                <a:gd name="T64" fmla="*/ 127 w 190"/>
                <a:gd name="T65" fmla="*/ 163 h 173"/>
                <a:gd name="T66" fmla="*/ 127 w 190"/>
                <a:gd name="T67" fmla="*/ 162 h 173"/>
                <a:gd name="T68" fmla="*/ 127 w 190"/>
                <a:gd name="T69" fmla="*/ 161 h 173"/>
                <a:gd name="T70" fmla="*/ 128 w 190"/>
                <a:gd name="T71" fmla="*/ 159 h 173"/>
                <a:gd name="T72" fmla="*/ 128 w 190"/>
                <a:gd name="T73" fmla="*/ 159 h 173"/>
                <a:gd name="T74" fmla="*/ 129 w 190"/>
                <a:gd name="T75" fmla="*/ 159 h 173"/>
                <a:gd name="T76" fmla="*/ 130 w 190"/>
                <a:gd name="T77" fmla="*/ 159 h 173"/>
                <a:gd name="T78" fmla="*/ 130 w 190"/>
                <a:gd name="T79" fmla="*/ 157 h 173"/>
                <a:gd name="T80" fmla="*/ 129 w 190"/>
                <a:gd name="T81" fmla="*/ 148 h 173"/>
                <a:gd name="T82" fmla="*/ 127 w 190"/>
                <a:gd name="T83" fmla="*/ 136 h 173"/>
                <a:gd name="T84" fmla="*/ 127 w 190"/>
                <a:gd name="T85" fmla="*/ 132 h 173"/>
                <a:gd name="T86" fmla="*/ 134 w 190"/>
                <a:gd name="T87" fmla="*/ 123 h 173"/>
                <a:gd name="T88" fmla="*/ 134 w 190"/>
                <a:gd name="T89" fmla="*/ 123 h 173"/>
                <a:gd name="T90" fmla="*/ 135 w 190"/>
                <a:gd name="T91" fmla="*/ 123 h 173"/>
                <a:gd name="T92" fmla="*/ 135 w 190"/>
                <a:gd name="T93" fmla="*/ 123 h 173"/>
                <a:gd name="T94" fmla="*/ 136 w 190"/>
                <a:gd name="T95" fmla="*/ 123 h 173"/>
                <a:gd name="T96" fmla="*/ 137 w 190"/>
                <a:gd name="T97" fmla="*/ 122 h 173"/>
                <a:gd name="T98" fmla="*/ 140 w 190"/>
                <a:gd name="T99" fmla="*/ 119 h 173"/>
                <a:gd name="T100" fmla="*/ 140 w 190"/>
                <a:gd name="T101" fmla="*/ 119 h 173"/>
                <a:gd name="T102" fmla="*/ 140 w 190"/>
                <a:gd name="T103" fmla="*/ 119 h 173"/>
                <a:gd name="T104" fmla="*/ 142 w 190"/>
                <a:gd name="T105" fmla="*/ 117 h 173"/>
                <a:gd name="T106" fmla="*/ 147 w 190"/>
                <a:gd name="T107" fmla="*/ 108 h 173"/>
                <a:gd name="T108" fmla="*/ 147 w 190"/>
                <a:gd name="T109" fmla="*/ 108 h 173"/>
                <a:gd name="T110" fmla="*/ 147 w 190"/>
                <a:gd name="T111" fmla="*/ 89 h 173"/>
                <a:gd name="T112" fmla="*/ 154 w 190"/>
                <a:gd name="T113" fmla="*/ 83 h 173"/>
                <a:gd name="T114" fmla="*/ 155 w 190"/>
                <a:gd name="T115" fmla="*/ 78 h 173"/>
                <a:gd name="T116" fmla="*/ 157 w 190"/>
                <a:gd name="T117" fmla="*/ 73 h 173"/>
                <a:gd name="T118" fmla="*/ 157 w 190"/>
                <a:gd name="T119" fmla="*/ 73 h 173"/>
                <a:gd name="T120" fmla="*/ 159 w 190"/>
                <a:gd name="T121" fmla="*/ 69 h 1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90" h="173">
                  <a:moveTo>
                    <a:pt x="159" y="69"/>
                  </a:moveTo>
                  <a:cubicBezTo>
                    <a:pt x="163" y="65"/>
                    <a:pt x="163" y="65"/>
                    <a:pt x="163" y="65"/>
                  </a:cubicBezTo>
                  <a:cubicBezTo>
                    <a:pt x="163" y="59"/>
                    <a:pt x="163" y="59"/>
                    <a:pt x="163" y="59"/>
                  </a:cubicBezTo>
                  <a:cubicBezTo>
                    <a:pt x="171" y="53"/>
                    <a:pt x="171" y="53"/>
                    <a:pt x="171" y="53"/>
                  </a:cubicBezTo>
                  <a:cubicBezTo>
                    <a:pt x="174" y="45"/>
                    <a:pt x="174" y="45"/>
                    <a:pt x="174" y="45"/>
                  </a:cubicBezTo>
                  <a:cubicBezTo>
                    <a:pt x="179" y="41"/>
                    <a:pt x="179" y="41"/>
                    <a:pt x="179" y="41"/>
                  </a:cubicBezTo>
                  <a:cubicBezTo>
                    <a:pt x="177" y="39"/>
                    <a:pt x="177" y="39"/>
                    <a:pt x="177" y="39"/>
                  </a:cubicBezTo>
                  <a:cubicBezTo>
                    <a:pt x="180" y="39"/>
                    <a:pt x="180" y="39"/>
                    <a:pt x="180" y="39"/>
                  </a:cubicBezTo>
                  <a:cubicBezTo>
                    <a:pt x="180" y="38"/>
                    <a:pt x="180" y="38"/>
                    <a:pt x="180" y="37"/>
                  </a:cubicBezTo>
                  <a:cubicBezTo>
                    <a:pt x="180" y="36"/>
                    <a:pt x="180" y="35"/>
                    <a:pt x="180" y="35"/>
                  </a:cubicBezTo>
                  <a:cubicBezTo>
                    <a:pt x="180" y="34"/>
                    <a:pt x="180" y="34"/>
                    <a:pt x="180" y="34"/>
                  </a:cubicBezTo>
                  <a:cubicBezTo>
                    <a:pt x="181" y="32"/>
                    <a:pt x="181" y="32"/>
                    <a:pt x="181" y="32"/>
                  </a:cubicBezTo>
                  <a:cubicBezTo>
                    <a:pt x="183" y="28"/>
                    <a:pt x="183" y="28"/>
                    <a:pt x="183" y="28"/>
                  </a:cubicBezTo>
                  <a:cubicBezTo>
                    <a:pt x="183" y="24"/>
                    <a:pt x="183" y="24"/>
                    <a:pt x="183" y="24"/>
                  </a:cubicBezTo>
                  <a:cubicBezTo>
                    <a:pt x="183" y="23"/>
                    <a:pt x="183" y="23"/>
                    <a:pt x="183" y="23"/>
                  </a:cubicBezTo>
                  <a:cubicBezTo>
                    <a:pt x="183" y="23"/>
                    <a:pt x="185" y="22"/>
                    <a:pt x="186" y="21"/>
                  </a:cubicBezTo>
                  <a:cubicBezTo>
                    <a:pt x="187" y="19"/>
                    <a:pt x="187" y="19"/>
                    <a:pt x="187" y="19"/>
                  </a:cubicBezTo>
                  <a:cubicBezTo>
                    <a:pt x="188" y="18"/>
                    <a:pt x="189" y="17"/>
                    <a:pt x="190" y="16"/>
                  </a:cubicBezTo>
                  <a:cubicBezTo>
                    <a:pt x="166" y="16"/>
                    <a:pt x="166" y="16"/>
                    <a:pt x="166" y="16"/>
                  </a:cubicBezTo>
                  <a:cubicBezTo>
                    <a:pt x="166" y="0"/>
                    <a:pt x="166" y="0"/>
                    <a:pt x="166" y="0"/>
                  </a:cubicBezTo>
                  <a:cubicBezTo>
                    <a:pt x="0" y="0"/>
                    <a:pt x="0" y="0"/>
                    <a:pt x="0" y="0"/>
                  </a:cubicBezTo>
                  <a:cubicBezTo>
                    <a:pt x="0" y="34"/>
                    <a:pt x="0" y="34"/>
                    <a:pt x="0" y="34"/>
                  </a:cubicBezTo>
                  <a:cubicBezTo>
                    <a:pt x="6" y="38"/>
                    <a:pt x="6" y="38"/>
                    <a:pt x="6" y="38"/>
                  </a:cubicBezTo>
                  <a:cubicBezTo>
                    <a:pt x="12" y="44"/>
                    <a:pt x="12" y="44"/>
                    <a:pt x="12" y="44"/>
                  </a:cubicBezTo>
                  <a:cubicBezTo>
                    <a:pt x="12" y="139"/>
                    <a:pt x="12" y="139"/>
                    <a:pt x="12" y="139"/>
                  </a:cubicBezTo>
                  <a:cubicBezTo>
                    <a:pt x="12" y="139"/>
                    <a:pt x="12" y="139"/>
                    <a:pt x="12" y="139"/>
                  </a:cubicBezTo>
                  <a:cubicBezTo>
                    <a:pt x="21" y="142"/>
                    <a:pt x="21" y="142"/>
                    <a:pt x="21" y="142"/>
                  </a:cubicBezTo>
                  <a:cubicBezTo>
                    <a:pt x="21" y="173"/>
                    <a:pt x="21" y="173"/>
                    <a:pt x="21" y="173"/>
                  </a:cubicBezTo>
                  <a:cubicBezTo>
                    <a:pt x="124" y="173"/>
                    <a:pt x="124" y="173"/>
                    <a:pt x="124" y="173"/>
                  </a:cubicBezTo>
                  <a:cubicBezTo>
                    <a:pt x="124" y="173"/>
                    <a:pt x="124" y="173"/>
                    <a:pt x="124" y="173"/>
                  </a:cubicBezTo>
                  <a:cubicBezTo>
                    <a:pt x="124" y="172"/>
                    <a:pt x="124" y="172"/>
                    <a:pt x="124" y="172"/>
                  </a:cubicBezTo>
                  <a:cubicBezTo>
                    <a:pt x="126" y="166"/>
                    <a:pt x="127" y="164"/>
                    <a:pt x="127" y="163"/>
                  </a:cubicBezTo>
                  <a:cubicBezTo>
                    <a:pt x="127" y="163"/>
                    <a:pt x="127" y="163"/>
                    <a:pt x="127" y="163"/>
                  </a:cubicBezTo>
                  <a:cubicBezTo>
                    <a:pt x="127" y="162"/>
                    <a:pt x="127" y="162"/>
                    <a:pt x="127" y="162"/>
                  </a:cubicBezTo>
                  <a:cubicBezTo>
                    <a:pt x="127" y="162"/>
                    <a:pt x="127" y="162"/>
                    <a:pt x="127" y="161"/>
                  </a:cubicBezTo>
                  <a:cubicBezTo>
                    <a:pt x="128" y="160"/>
                    <a:pt x="128" y="160"/>
                    <a:pt x="128" y="159"/>
                  </a:cubicBezTo>
                  <a:cubicBezTo>
                    <a:pt x="128" y="159"/>
                    <a:pt x="128" y="159"/>
                    <a:pt x="128" y="159"/>
                  </a:cubicBezTo>
                  <a:cubicBezTo>
                    <a:pt x="129" y="159"/>
                    <a:pt x="129" y="159"/>
                    <a:pt x="129" y="159"/>
                  </a:cubicBezTo>
                  <a:cubicBezTo>
                    <a:pt x="130" y="159"/>
                    <a:pt x="130" y="159"/>
                    <a:pt x="130" y="159"/>
                  </a:cubicBezTo>
                  <a:cubicBezTo>
                    <a:pt x="130" y="157"/>
                    <a:pt x="130" y="157"/>
                    <a:pt x="130" y="157"/>
                  </a:cubicBezTo>
                  <a:cubicBezTo>
                    <a:pt x="130" y="154"/>
                    <a:pt x="129" y="151"/>
                    <a:pt x="129" y="148"/>
                  </a:cubicBezTo>
                  <a:cubicBezTo>
                    <a:pt x="129" y="148"/>
                    <a:pt x="128" y="141"/>
                    <a:pt x="127" y="136"/>
                  </a:cubicBezTo>
                  <a:cubicBezTo>
                    <a:pt x="127" y="132"/>
                    <a:pt x="127" y="132"/>
                    <a:pt x="127" y="132"/>
                  </a:cubicBezTo>
                  <a:cubicBezTo>
                    <a:pt x="129" y="129"/>
                    <a:pt x="133" y="125"/>
                    <a:pt x="134" y="123"/>
                  </a:cubicBezTo>
                  <a:cubicBezTo>
                    <a:pt x="134" y="123"/>
                    <a:pt x="134" y="123"/>
                    <a:pt x="134" y="123"/>
                  </a:cubicBezTo>
                  <a:cubicBezTo>
                    <a:pt x="135" y="123"/>
                    <a:pt x="135" y="123"/>
                    <a:pt x="135" y="123"/>
                  </a:cubicBezTo>
                  <a:cubicBezTo>
                    <a:pt x="135" y="123"/>
                    <a:pt x="135" y="123"/>
                    <a:pt x="135" y="123"/>
                  </a:cubicBezTo>
                  <a:cubicBezTo>
                    <a:pt x="136" y="123"/>
                    <a:pt x="136" y="123"/>
                    <a:pt x="136" y="123"/>
                  </a:cubicBezTo>
                  <a:cubicBezTo>
                    <a:pt x="137" y="122"/>
                    <a:pt x="137" y="122"/>
                    <a:pt x="137" y="122"/>
                  </a:cubicBezTo>
                  <a:cubicBezTo>
                    <a:pt x="139" y="120"/>
                    <a:pt x="139" y="119"/>
                    <a:pt x="140" y="119"/>
                  </a:cubicBezTo>
                  <a:cubicBezTo>
                    <a:pt x="140" y="119"/>
                    <a:pt x="140" y="119"/>
                    <a:pt x="140" y="119"/>
                  </a:cubicBezTo>
                  <a:cubicBezTo>
                    <a:pt x="140" y="119"/>
                    <a:pt x="140" y="119"/>
                    <a:pt x="140" y="119"/>
                  </a:cubicBezTo>
                  <a:cubicBezTo>
                    <a:pt x="142" y="117"/>
                    <a:pt x="142" y="117"/>
                    <a:pt x="142" y="117"/>
                  </a:cubicBezTo>
                  <a:cubicBezTo>
                    <a:pt x="145" y="112"/>
                    <a:pt x="147" y="108"/>
                    <a:pt x="147" y="108"/>
                  </a:cubicBezTo>
                  <a:cubicBezTo>
                    <a:pt x="147" y="108"/>
                    <a:pt x="147" y="108"/>
                    <a:pt x="147" y="108"/>
                  </a:cubicBezTo>
                  <a:cubicBezTo>
                    <a:pt x="147" y="89"/>
                    <a:pt x="147" y="89"/>
                    <a:pt x="147" y="89"/>
                  </a:cubicBezTo>
                  <a:cubicBezTo>
                    <a:pt x="154" y="83"/>
                    <a:pt x="154" y="83"/>
                    <a:pt x="154" y="83"/>
                  </a:cubicBezTo>
                  <a:cubicBezTo>
                    <a:pt x="155" y="78"/>
                    <a:pt x="155" y="78"/>
                    <a:pt x="155" y="78"/>
                  </a:cubicBezTo>
                  <a:cubicBezTo>
                    <a:pt x="157" y="73"/>
                    <a:pt x="157" y="73"/>
                    <a:pt x="157" y="73"/>
                  </a:cubicBezTo>
                  <a:cubicBezTo>
                    <a:pt x="157" y="73"/>
                    <a:pt x="157" y="73"/>
                    <a:pt x="157" y="73"/>
                  </a:cubicBezTo>
                  <a:lnTo>
                    <a:pt x="159" y="69"/>
                  </a:lnTo>
                  <a:close/>
                </a:path>
              </a:pathLst>
            </a:custGeom>
            <a:solidFill>
              <a:srgbClr val="D5D5D5"/>
            </a:solidFill>
            <a:ln w="6350">
              <a:solidFill>
                <a:srgbClr val="FFFFFF"/>
              </a:solidFill>
            </a:ln>
          </p:spPr>
          <p:txBody>
            <a:bodyPr vert="horz" wrap="square" lIns="68580" tIns="34291" rIns="68580" bIns="34291" numCol="1" anchor="t" anchorCtr="0" compatLnSpc="1">
              <a:prstTxWarp prst="textNoShape">
                <a:avLst/>
              </a:prstTxWarp>
            </a:bodyPr>
            <a:lstStyle/>
            <a:p>
              <a:pPr defTabSz="685800">
                <a:defRPr/>
              </a:pPr>
              <a:endParaRPr lang="en-GB" sz="900" kern="0">
                <a:solidFill>
                  <a:prstClr val="black"/>
                </a:solidFill>
                <a:latin typeface="Arial"/>
              </a:endParaRPr>
            </a:p>
          </p:txBody>
        </p:sp>
        <p:sp>
          <p:nvSpPr>
            <p:cNvPr id="120" name="Freeform 21">
              <a:extLst>
                <a:ext uri="{FF2B5EF4-FFF2-40B4-BE49-F238E27FC236}">
                  <a16:creationId xmlns:a16="http://schemas.microsoft.com/office/drawing/2014/main" id="{E0A67D84-D6A8-7D64-81EF-6F9B0921B36C}"/>
                </a:ext>
              </a:extLst>
            </p:cNvPr>
            <p:cNvSpPr>
              <a:spLocks/>
            </p:cNvSpPr>
            <p:nvPr/>
          </p:nvSpPr>
          <p:spPr bwMode="auto">
            <a:xfrm>
              <a:off x="1356602" y="2163844"/>
              <a:ext cx="486599" cy="341066"/>
            </a:xfrm>
            <a:custGeom>
              <a:avLst/>
              <a:gdLst>
                <a:gd name="T0" fmla="*/ 173 w 545"/>
                <a:gd name="T1" fmla="*/ 382 h 382"/>
                <a:gd name="T2" fmla="*/ 175 w 545"/>
                <a:gd name="T3" fmla="*/ 382 h 382"/>
                <a:gd name="T4" fmla="*/ 545 w 545"/>
                <a:gd name="T5" fmla="*/ 382 h 382"/>
                <a:gd name="T6" fmla="*/ 545 w 545"/>
                <a:gd name="T7" fmla="*/ 172 h 382"/>
                <a:gd name="T8" fmla="*/ 545 w 545"/>
                <a:gd name="T9" fmla="*/ 170 h 382"/>
                <a:gd name="T10" fmla="*/ 545 w 545"/>
                <a:gd name="T11" fmla="*/ 0 h 382"/>
                <a:gd name="T12" fmla="*/ 0 w 545"/>
                <a:gd name="T13" fmla="*/ 0 h 382"/>
                <a:gd name="T14" fmla="*/ 0 w 545"/>
                <a:gd name="T15" fmla="*/ 22 h 382"/>
                <a:gd name="T16" fmla="*/ 0 w 545"/>
                <a:gd name="T17" fmla="*/ 24 h 382"/>
                <a:gd name="T18" fmla="*/ 0 w 545"/>
                <a:gd name="T19" fmla="*/ 268 h 382"/>
                <a:gd name="T20" fmla="*/ 0 w 545"/>
                <a:gd name="T21" fmla="*/ 268 h 382"/>
                <a:gd name="T22" fmla="*/ 0 w 545"/>
                <a:gd name="T23" fmla="*/ 382 h 382"/>
                <a:gd name="T24" fmla="*/ 173 w 545"/>
                <a:gd name="T25" fmla="*/ 382 h 382"/>
                <a:gd name="T26" fmla="*/ 173 w 545"/>
                <a:gd name="T27" fmla="*/ 382 h 3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45" h="382">
                  <a:moveTo>
                    <a:pt x="173" y="382"/>
                  </a:moveTo>
                  <a:lnTo>
                    <a:pt x="175" y="382"/>
                  </a:lnTo>
                  <a:lnTo>
                    <a:pt x="545" y="382"/>
                  </a:lnTo>
                  <a:lnTo>
                    <a:pt x="545" y="172"/>
                  </a:lnTo>
                  <a:lnTo>
                    <a:pt x="545" y="170"/>
                  </a:lnTo>
                  <a:lnTo>
                    <a:pt x="545" y="0"/>
                  </a:lnTo>
                  <a:lnTo>
                    <a:pt x="0" y="0"/>
                  </a:lnTo>
                  <a:lnTo>
                    <a:pt x="0" y="22"/>
                  </a:lnTo>
                  <a:lnTo>
                    <a:pt x="0" y="24"/>
                  </a:lnTo>
                  <a:lnTo>
                    <a:pt x="0" y="268"/>
                  </a:lnTo>
                  <a:lnTo>
                    <a:pt x="0" y="268"/>
                  </a:lnTo>
                  <a:lnTo>
                    <a:pt x="0" y="382"/>
                  </a:lnTo>
                  <a:lnTo>
                    <a:pt x="173" y="382"/>
                  </a:lnTo>
                  <a:lnTo>
                    <a:pt x="173" y="382"/>
                  </a:lnTo>
                  <a:close/>
                </a:path>
              </a:pathLst>
            </a:custGeom>
            <a:solidFill>
              <a:srgbClr val="D5D5D5"/>
            </a:solidFill>
            <a:ln w="6350">
              <a:solidFill>
                <a:srgbClr val="FFFFFF"/>
              </a:solidFill>
            </a:ln>
          </p:spPr>
          <p:txBody>
            <a:bodyPr vert="horz" wrap="square" lIns="68580" tIns="34291" rIns="68580" bIns="34291" numCol="1" anchor="t" anchorCtr="0" compatLnSpc="1">
              <a:prstTxWarp prst="textNoShape">
                <a:avLst/>
              </a:prstTxWarp>
            </a:bodyPr>
            <a:lstStyle/>
            <a:p>
              <a:pPr defTabSz="685800">
                <a:defRPr/>
              </a:pPr>
              <a:endParaRPr lang="en-GB" sz="900" kern="0">
                <a:solidFill>
                  <a:prstClr val="black"/>
                </a:solidFill>
                <a:latin typeface="Arial"/>
              </a:endParaRPr>
            </a:p>
          </p:txBody>
        </p:sp>
        <p:sp>
          <p:nvSpPr>
            <p:cNvPr id="121" name="Freeform 22">
              <a:extLst>
                <a:ext uri="{FF2B5EF4-FFF2-40B4-BE49-F238E27FC236}">
                  <a16:creationId xmlns:a16="http://schemas.microsoft.com/office/drawing/2014/main" id="{8F6EA7FA-238C-657A-71B1-E45AD1544E5B}"/>
                </a:ext>
              </a:extLst>
            </p:cNvPr>
            <p:cNvSpPr>
              <a:spLocks/>
            </p:cNvSpPr>
            <p:nvPr/>
          </p:nvSpPr>
          <p:spPr bwMode="auto">
            <a:xfrm>
              <a:off x="1158391" y="2403125"/>
              <a:ext cx="352673" cy="436600"/>
            </a:xfrm>
            <a:custGeom>
              <a:avLst/>
              <a:gdLst>
                <a:gd name="T0" fmla="*/ 395 w 395"/>
                <a:gd name="T1" fmla="*/ 114 h 489"/>
                <a:gd name="T2" fmla="*/ 222 w 395"/>
                <a:gd name="T3" fmla="*/ 114 h 489"/>
                <a:gd name="T4" fmla="*/ 222 w 395"/>
                <a:gd name="T5" fmla="*/ 0 h 489"/>
                <a:gd name="T6" fmla="*/ 0 w 395"/>
                <a:gd name="T7" fmla="*/ 0 h 489"/>
                <a:gd name="T8" fmla="*/ 0 w 395"/>
                <a:gd name="T9" fmla="*/ 489 h 489"/>
                <a:gd name="T10" fmla="*/ 395 w 395"/>
                <a:gd name="T11" fmla="*/ 489 h 489"/>
                <a:gd name="T12" fmla="*/ 395 w 395"/>
                <a:gd name="T13" fmla="*/ 487 h 489"/>
                <a:gd name="T14" fmla="*/ 395 w 395"/>
                <a:gd name="T15" fmla="*/ 114 h 489"/>
                <a:gd name="T16" fmla="*/ 395 w 395"/>
                <a:gd name="T17" fmla="*/ 114 h 4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95" h="489">
                  <a:moveTo>
                    <a:pt x="395" y="114"/>
                  </a:moveTo>
                  <a:lnTo>
                    <a:pt x="222" y="114"/>
                  </a:lnTo>
                  <a:lnTo>
                    <a:pt x="222" y="0"/>
                  </a:lnTo>
                  <a:lnTo>
                    <a:pt x="0" y="0"/>
                  </a:lnTo>
                  <a:lnTo>
                    <a:pt x="0" y="489"/>
                  </a:lnTo>
                  <a:lnTo>
                    <a:pt x="395" y="489"/>
                  </a:lnTo>
                  <a:lnTo>
                    <a:pt x="395" y="487"/>
                  </a:lnTo>
                  <a:lnTo>
                    <a:pt x="395" y="114"/>
                  </a:lnTo>
                  <a:lnTo>
                    <a:pt x="395" y="114"/>
                  </a:lnTo>
                  <a:close/>
                </a:path>
              </a:pathLst>
            </a:custGeom>
            <a:solidFill>
              <a:srgbClr val="012169"/>
            </a:solidFill>
            <a:ln w="6350">
              <a:solidFill>
                <a:srgbClr val="FFFFFF"/>
              </a:solidFill>
            </a:ln>
          </p:spPr>
          <p:txBody>
            <a:bodyPr vert="horz" wrap="square" lIns="68580" tIns="34291" rIns="68580" bIns="34291" numCol="1" anchor="t" anchorCtr="0" compatLnSpc="1">
              <a:prstTxWarp prst="textNoShape">
                <a:avLst/>
              </a:prstTxWarp>
            </a:bodyPr>
            <a:lstStyle/>
            <a:p>
              <a:pPr defTabSz="685800">
                <a:defRPr/>
              </a:pPr>
              <a:endParaRPr lang="en-GB" sz="900" kern="0">
                <a:solidFill>
                  <a:prstClr val="black"/>
                </a:solidFill>
                <a:latin typeface="Arial"/>
              </a:endParaRPr>
            </a:p>
          </p:txBody>
        </p:sp>
        <p:sp>
          <p:nvSpPr>
            <p:cNvPr id="122" name="Freeform 23">
              <a:extLst>
                <a:ext uri="{FF2B5EF4-FFF2-40B4-BE49-F238E27FC236}">
                  <a16:creationId xmlns:a16="http://schemas.microsoft.com/office/drawing/2014/main" id="{663025CD-B004-A4B0-0EA2-2C47C2CAF2EF}"/>
                </a:ext>
              </a:extLst>
            </p:cNvPr>
            <p:cNvSpPr>
              <a:spLocks/>
            </p:cNvSpPr>
            <p:nvPr/>
          </p:nvSpPr>
          <p:spPr bwMode="auto">
            <a:xfrm>
              <a:off x="740540" y="2403125"/>
              <a:ext cx="417850" cy="638383"/>
            </a:xfrm>
            <a:custGeom>
              <a:avLst/>
              <a:gdLst>
                <a:gd name="T0" fmla="*/ 118 w 234"/>
                <a:gd name="T1" fmla="*/ 0 h 357"/>
                <a:gd name="T2" fmla="*/ 118 w 234"/>
                <a:gd name="T3" fmla="*/ 0 h 357"/>
                <a:gd name="T4" fmla="*/ 0 w 234"/>
                <a:gd name="T5" fmla="*/ 0 h 357"/>
                <a:gd name="T6" fmla="*/ 0 w 234"/>
                <a:gd name="T7" fmla="*/ 142 h 357"/>
                <a:gd name="T8" fmla="*/ 217 w 234"/>
                <a:gd name="T9" fmla="*/ 357 h 357"/>
                <a:gd name="T10" fmla="*/ 217 w 234"/>
                <a:gd name="T11" fmla="*/ 357 h 357"/>
                <a:gd name="T12" fmla="*/ 217 w 234"/>
                <a:gd name="T13" fmla="*/ 326 h 357"/>
                <a:gd name="T14" fmla="*/ 220 w 234"/>
                <a:gd name="T15" fmla="*/ 323 h 357"/>
                <a:gd name="T16" fmla="*/ 217 w 234"/>
                <a:gd name="T17" fmla="*/ 317 h 357"/>
                <a:gd name="T18" fmla="*/ 210 w 234"/>
                <a:gd name="T19" fmla="*/ 310 h 357"/>
                <a:gd name="T20" fmla="*/ 214 w 234"/>
                <a:gd name="T21" fmla="*/ 288 h 357"/>
                <a:gd name="T22" fmla="*/ 234 w 234"/>
                <a:gd name="T23" fmla="*/ 301 h 357"/>
                <a:gd name="T24" fmla="*/ 234 w 234"/>
                <a:gd name="T25" fmla="*/ 244 h 357"/>
                <a:gd name="T26" fmla="*/ 234 w 234"/>
                <a:gd name="T27" fmla="*/ 0 h 357"/>
                <a:gd name="T28" fmla="*/ 118 w 234"/>
                <a:gd name="T29" fmla="*/ 0 h 3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34" h="357">
                  <a:moveTo>
                    <a:pt x="118" y="0"/>
                  </a:moveTo>
                  <a:cubicBezTo>
                    <a:pt x="118" y="0"/>
                    <a:pt x="118" y="0"/>
                    <a:pt x="118" y="0"/>
                  </a:cubicBezTo>
                  <a:cubicBezTo>
                    <a:pt x="0" y="0"/>
                    <a:pt x="0" y="0"/>
                    <a:pt x="0" y="0"/>
                  </a:cubicBezTo>
                  <a:cubicBezTo>
                    <a:pt x="0" y="142"/>
                    <a:pt x="0" y="142"/>
                    <a:pt x="0" y="142"/>
                  </a:cubicBezTo>
                  <a:cubicBezTo>
                    <a:pt x="217" y="357"/>
                    <a:pt x="217" y="357"/>
                    <a:pt x="217" y="357"/>
                  </a:cubicBezTo>
                  <a:cubicBezTo>
                    <a:pt x="217" y="357"/>
                    <a:pt x="217" y="357"/>
                    <a:pt x="217" y="357"/>
                  </a:cubicBezTo>
                  <a:cubicBezTo>
                    <a:pt x="217" y="326"/>
                    <a:pt x="217" y="326"/>
                    <a:pt x="217" y="326"/>
                  </a:cubicBezTo>
                  <a:cubicBezTo>
                    <a:pt x="218" y="326"/>
                    <a:pt x="220" y="325"/>
                    <a:pt x="220" y="323"/>
                  </a:cubicBezTo>
                  <a:cubicBezTo>
                    <a:pt x="221" y="321"/>
                    <a:pt x="220" y="319"/>
                    <a:pt x="217" y="317"/>
                  </a:cubicBezTo>
                  <a:cubicBezTo>
                    <a:pt x="210" y="310"/>
                    <a:pt x="210" y="310"/>
                    <a:pt x="210" y="310"/>
                  </a:cubicBezTo>
                  <a:cubicBezTo>
                    <a:pt x="214" y="288"/>
                    <a:pt x="214" y="288"/>
                    <a:pt x="214" y="288"/>
                  </a:cubicBezTo>
                  <a:cubicBezTo>
                    <a:pt x="234" y="301"/>
                    <a:pt x="234" y="301"/>
                    <a:pt x="234" y="301"/>
                  </a:cubicBezTo>
                  <a:cubicBezTo>
                    <a:pt x="234" y="244"/>
                    <a:pt x="234" y="244"/>
                    <a:pt x="234" y="244"/>
                  </a:cubicBezTo>
                  <a:cubicBezTo>
                    <a:pt x="234" y="0"/>
                    <a:pt x="234" y="0"/>
                    <a:pt x="234" y="0"/>
                  </a:cubicBezTo>
                  <a:lnTo>
                    <a:pt x="118" y="0"/>
                  </a:lnTo>
                  <a:close/>
                </a:path>
              </a:pathLst>
            </a:custGeom>
            <a:solidFill>
              <a:srgbClr val="D5D5D5"/>
            </a:solidFill>
            <a:ln w="6350">
              <a:solidFill>
                <a:srgbClr val="FFFFFF"/>
              </a:solidFill>
            </a:ln>
          </p:spPr>
          <p:txBody>
            <a:bodyPr vert="horz" wrap="square" lIns="68580" tIns="34291" rIns="68580" bIns="34291" numCol="1" anchor="t" anchorCtr="0" compatLnSpc="1">
              <a:prstTxWarp prst="textNoShape">
                <a:avLst/>
              </a:prstTxWarp>
            </a:bodyPr>
            <a:lstStyle/>
            <a:p>
              <a:pPr defTabSz="685800">
                <a:defRPr/>
              </a:pPr>
              <a:endParaRPr lang="en-GB" sz="900" kern="0">
                <a:solidFill>
                  <a:prstClr val="black"/>
                </a:solidFill>
                <a:latin typeface="Arial"/>
              </a:endParaRPr>
            </a:p>
          </p:txBody>
        </p:sp>
        <p:sp>
          <p:nvSpPr>
            <p:cNvPr id="123" name="Freeform 24">
              <a:extLst>
                <a:ext uri="{FF2B5EF4-FFF2-40B4-BE49-F238E27FC236}">
                  <a16:creationId xmlns:a16="http://schemas.microsoft.com/office/drawing/2014/main" id="{E987041A-B238-5241-B4D4-6167A8ADCE18}"/>
                </a:ext>
              </a:extLst>
            </p:cNvPr>
            <p:cNvSpPr>
              <a:spLocks/>
            </p:cNvSpPr>
            <p:nvPr/>
          </p:nvSpPr>
          <p:spPr bwMode="auto">
            <a:xfrm>
              <a:off x="1918200" y="2839725"/>
              <a:ext cx="601776" cy="319638"/>
            </a:xfrm>
            <a:custGeom>
              <a:avLst/>
              <a:gdLst>
                <a:gd name="T0" fmla="*/ 337 w 337"/>
                <a:gd name="T1" fmla="*/ 84 h 179"/>
                <a:gd name="T2" fmla="*/ 331 w 337"/>
                <a:gd name="T3" fmla="*/ 78 h 179"/>
                <a:gd name="T4" fmla="*/ 325 w 337"/>
                <a:gd name="T5" fmla="*/ 74 h 179"/>
                <a:gd name="T6" fmla="*/ 325 w 337"/>
                <a:gd name="T7" fmla="*/ 40 h 179"/>
                <a:gd name="T8" fmla="*/ 325 w 337"/>
                <a:gd name="T9" fmla="*/ 40 h 179"/>
                <a:gd name="T10" fmla="*/ 325 w 337"/>
                <a:gd name="T11" fmla="*/ 39 h 179"/>
                <a:gd name="T12" fmla="*/ 325 w 337"/>
                <a:gd name="T13" fmla="*/ 0 h 179"/>
                <a:gd name="T14" fmla="*/ 41 w 337"/>
                <a:gd name="T15" fmla="*/ 0 h 179"/>
                <a:gd name="T16" fmla="*/ 40 w 337"/>
                <a:gd name="T17" fmla="*/ 0 h 179"/>
                <a:gd name="T18" fmla="*/ 0 w 337"/>
                <a:gd name="T19" fmla="*/ 0 h 179"/>
                <a:gd name="T20" fmla="*/ 0 w 337"/>
                <a:gd name="T21" fmla="*/ 40 h 179"/>
                <a:gd name="T22" fmla="*/ 0 w 337"/>
                <a:gd name="T23" fmla="*/ 40 h 179"/>
                <a:gd name="T24" fmla="*/ 117 w 337"/>
                <a:gd name="T25" fmla="*/ 40 h 179"/>
                <a:gd name="T26" fmla="*/ 117 w 337"/>
                <a:gd name="T27" fmla="*/ 129 h 179"/>
                <a:gd name="T28" fmla="*/ 121 w 337"/>
                <a:gd name="T29" fmla="*/ 137 h 179"/>
                <a:gd name="T30" fmla="*/ 140 w 337"/>
                <a:gd name="T31" fmla="*/ 137 h 179"/>
                <a:gd name="T32" fmla="*/ 140 w 337"/>
                <a:gd name="T33" fmla="*/ 144 h 179"/>
                <a:gd name="T34" fmla="*/ 140 w 337"/>
                <a:gd name="T35" fmla="*/ 144 h 179"/>
                <a:gd name="T36" fmla="*/ 147 w 337"/>
                <a:gd name="T37" fmla="*/ 149 h 179"/>
                <a:gd name="T38" fmla="*/ 155 w 337"/>
                <a:gd name="T39" fmla="*/ 149 h 179"/>
                <a:gd name="T40" fmla="*/ 156 w 337"/>
                <a:gd name="T41" fmla="*/ 149 h 179"/>
                <a:gd name="T42" fmla="*/ 156 w 337"/>
                <a:gd name="T43" fmla="*/ 149 h 179"/>
                <a:gd name="T44" fmla="*/ 157 w 337"/>
                <a:gd name="T45" fmla="*/ 148 h 179"/>
                <a:gd name="T46" fmla="*/ 159 w 337"/>
                <a:gd name="T47" fmla="*/ 149 h 179"/>
                <a:gd name="T48" fmla="*/ 163 w 337"/>
                <a:gd name="T49" fmla="*/ 150 h 179"/>
                <a:gd name="T50" fmla="*/ 168 w 337"/>
                <a:gd name="T51" fmla="*/ 149 h 179"/>
                <a:gd name="T52" fmla="*/ 178 w 337"/>
                <a:gd name="T53" fmla="*/ 150 h 179"/>
                <a:gd name="T54" fmla="*/ 185 w 337"/>
                <a:gd name="T55" fmla="*/ 155 h 179"/>
                <a:gd name="T56" fmla="*/ 189 w 337"/>
                <a:gd name="T57" fmla="*/ 160 h 179"/>
                <a:gd name="T58" fmla="*/ 189 w 337"/>
                <a:gd name="T59" fmla="*/ 163 h 179"/>
                <a:gd name="T60" fmla="*/ 193 w 337"/>
                <a:gd name="T61" fmla="*/ 167 h 179"/>
                <a:gd name="T62" fmla="*/ 197 w 337"/>
                <a:gd name="T63" fmla="*/ 167 h 179"/>
                <a:gd name="T64" fmla="*/ 202 w 337"/>
                <a:gd name="T65" fmla="*/ 161 h 179"/>
                <a:gd name="T66" fmla="*/ 207 w 337"/>
                <a:gd name="T67" fmla="*/ 163 h 179"/>
                <a:gd name="T68" fmla="*/ 207 w 337"/>
                <a:gd name="T69" fmla="*/ 167 h 179"/>
                <a:gd name="T70" fmla="*/ 246 w 337"/>
                <a:gd name="T71" fmla="*/ 167 h 179"/>
                <a:gd name="T72" fmla="*/ 246 w 337"/>
                <a:gd name="T73" fmla="*/ 177 h 179"/>
                <a:gd name="T74" fmla="*/ 262 w 337"/>
                <a:gd name="T75" fmla="*/ 177 h 179"/>
                <a:gd name="T76" fmla="*/ 264 w 337"/>
                <a:gd name="T77" fmla="*/ 179 h 179"/>
                <a:gd name="T78" fmla="*/ 266 w 337"/>
                <a:gd name="T79" fmla="*/ 177 h 179"/>
                <a:gd name="T80" fmla="*/ 271 w 337"/>
                <a:gd name="T81" fmla="*/ 174 h 179"/>
                <a:gd name="T82" fmla="*/ 272 w 337"/>
                <a:gd name="T83" fmla="*/ 173 h 179"/>
                <a:gd name="T84" fmla="*/ 272 w 337"/>
                <a:gd name="T85" fmla="*/ 173 h 179"/>
                <a:gd name="T86" fmla="*/ 276 w 337"/>
                <a:gd name="T87" fmla="*/ 171 h 179"/>
                <a:gd name="T88" fmla="*/ 279 w 337"/>
                <a:gd name="T89" fmla="*/ 171 h 179"/>
                <a:gd name="T90" fmla="*/ 291 w 337"/>
                <a:gd name="T91" fmla="*/ 170 h 179"/>
                <a:gd name="T92" fmla="*/ 292 w 337"/>
                <a:gd name="T93" fmla="*/ 169 h 179"/>
                <a:gd name="T94" fmla="*/ 298 w 337"/>
                <a:gd name="T95" fmla="*/ 166 h 179"/>
                <a:gd name="T96" fmla="*/ 300 w 337"/>
                <a:gd name="T97" fmla="*/ 166 h 179"/>
                <a:gd name="T98" fmla="*/ 308 w 337"/>
                <a:gd name="T99" fmla="*/ 173 h 179"/>
                <a:gd name="T100" fmla="*/ 308 w 337"/>
                <a:gd name="T101" fmla="*/ 174 h 179"/>
                <a:gd name="T102" fmla="*/ 316 w 337"/>
                <a:gd name="T103" fmla="*/ 175 h 179"/>
                <a:gd name="T104" fmla="*/ 318 w 337"/>
                <a:gd name="T105" fmla="*/ 179 h 179"/>
                <a:gd name="T106" fmla="*/ 318 w 337"/>
                <a:gd name="T107" fmla="*/ 179 h 179"/>
                <a:gd name="T108" fmla="*/ 319 w 337"/>
                <a:gd name="T109" fmla="*/ 179 h 179"/>
                <a:gd name="T110" fmla="*/ 320 w 337"/>
                <a:gd name="T111" fmla="*/ 179 h 179"/>
                <a:gd name="T112" fmla="*/ 323 w 337"/>
                <a:gd name="T113" fmla="*/ 177 h 179"/>
                <a:gd name="T114" fmla="*/ 325 w 337"/>
                <a:gd name="T115" fmla="*/ 179 h 179"/>
                <a:gd name="T116" fmla="*/ 337 w 337"/>
                <a:gd name="T117" fmla="*/ 179 h 179"/>
                <a:gd name="T118" fmla="*/ 337 w 337"/>
                <a:gd name="T119" fmla="*/ 179 h 179"/>
                <a:gd name="T120" fmla="*/ 337 w 337"/>
                <a:gd name="T121" fmla="*/ 84 h 1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337" h="179">
                  <a:moveTo>
                    <a:pt x="337" y="84"/>
                  </a:moveTo>
                  <a:cubicBezTo>
                    <a:pt x="331" y="78"/>
                    <a:pt x="331" y="78"/>
                    <a:pt x="331" y="78"/>
                  </a:cubicBezTo>
                  <a:cubicBezTo>
                    <a:pt x="325" y="74"/>
                    <a:pt x="325" y="74"/>
                    <a:pt x="325" y="74"/>
                  </a:cubicBezTo>
                  <a:cubicBezTo>
                    <a:pt x="325" y="40"/>
                    <a:pt x="325" y="40"/>
                    <a:pt x="325" y="40"/>
                  </a:cubicBezTo>
                  <a:cubicBezTo>
                    <a:pt x="325" y="40"/>
                    <a:pt x="325" y="40"/>
                    <a:pt x="325" y="40"/>
                  </a:cubicBezTo>
                  <a:cubicBezTo>
                    <a:pt x="325" y="39"/>
                    <a:pt x="325" y="39"/>
                    <a:pt x="325" y="39"/>
                  </a:cubicBezTo>
                  <a:cubicBezTo>
                    <a:pt x="325" y="0"/>
                    <a:pt x="325" y="0"/>
                    <a:pt x="325" y="0"/>
                  </a:cubicBezTo>
                  <a:cubicBezTo>
                    <a:pt x="41" y="0"/>
                    <a:pt x="41" y="0"/>
                    <a:pt x="41" y="0"/>
                  </a:cubicBezTo>
                  <a:cubicBezTo>
                    <a:pt x="40" y="0"/>
                    <a:pt x="40" y="0"/>
                    <a:pt x="40" y="0"/>
                  </a:cubicBezTo>
                  <a:cubicBezTo>
                    <a:pt x="0" y="0"/>
                    <a:pt x="0" y="0"/>
                    <a:pt x="0" y="0"/>
                  </a:cubicBezTo>
                  <a:cubicBezTo>
                    <a:pt x="0" y="40"/>
                    <a:pt x="0" y="40"/>
                    <a:pt x="0" y="40"/>
                  </a:cubicBezTo>
                  <a:cubicBezTo>
                    <a:pt x="0" y="40"/>
                    <a:pt x="0" y="40"/>
                    <a:pt x="0" y="40"/>
                  </a:cubicBezTo>
                  <a:cubicBezTo>
                    <a:pt x="117" y="40"/>
                    <a:pt x="117" y="40"/>
                    <a:pt x="117" y="40"/>
                  </a:cubicBezTo>
                  <a:cubicBezTo>
                    <a:pt x="117" y="129"/>
                    <a:pt x="117" y="129"/>
                    <a:pt x="117" y="129"/>
                  </a:cubicBezTo>
                  <a:cubicBezTo>
                    <a:pt x="121" y="137"/>
                    <a:pt x="121" y="137"/>
                    <a:pt x="121" y="137"/>
                  </a:cubicBezTo>
                  <a:cubicBezTo>
                    <a:pt x="140" y="137"/>
                    <a:pt x="140" y="137"/>
                    <a:pt x="140" y="137"/>
                  </a:cubicBezTo>
                  <a:cubicBezTo>
                    <a:pt x="140" y="144"/>
                    <a:pt x="140" y="144"/>
                    <a:pt x="140" y="144"/>
                  </a:cubicBezTo>
                  <a:cubicBezTo>
                    <a:pt x="140" y="144"/>
                    <a:pt x="140" y="144"/>
                    <a:pt x="140" y="144"/>
                  </a:cubicBezTo>
                  <a:cubicBezTo>
                    <a:pt x="141" y="145"/>
                    <a:pt x="144" y="149"/>
                    <a:pt x="147" y="149"/>
                  </a:cubicBezTo>
                  <a:cubicBezTo>
                    <a:pt x="155" y="149"/>
                    <a:pt x="155" y="149"/>
                    <a:pt x="155" y="149"/>
                  </a:cubicBezTo>
                  <a:cubicBezTo>
                    <a:pt x="156" y="149"/>
                    <a:pt x="156" y="149"/>
                    <a:pt x="156" y="149"/>
                  </a:cubicBezTo>
                  <a:cubicBezTo>
                    <a:pt x="156" y="149"/>
                    <a:pt x="156" y="149"/>
                    <a:pt x="156" y="149"/>
                  </a:cubicBezTo>
                  <a:cubicBezTo>
                    <a:pt x="156" y="148"/>
                    <a:pt x="156" y="148"/>
                    <a:pt x="157" y="148"/>
                  </a:cubicBezTo>
                  <a:cubicBezTo>
                    <a:pt x="157" y="148"/>
                    <a:pt x="158" y="149"/>
                    <a:pt x="159" y="149"/>
                  </a:cubicBezTo>
                  <a:cubicBezTo>
                    <a:pt x="161" y="150"/>
                    <a:pt x="162" y="150"/>
                    <a:pt x="163" y="150"/>
                  </a:cubicBezTo>
                  <a:cubicBezTo>
                    <a:pt x="165" y="150"/>
                    <a:pt x="167" y="149"/>
                    <a:pt x="168" y="149"/>
                  </a:cubicBezTo>
                  <a:cubicBezTo>
                    <a:pt x="178" y="150"/>
                    <a:pt x="178" y="150"/>
                    <a:pt x="178" y="150"/>
                  </a:cubicBezTo>
                  <a:cubicBezTo>
                    <a:pt x="185" y="155"/>
                    <a:pt x="185" y="155"/>
                    <a:pt x="185" y="155"/>
                  </a:cubicBezTo>
                  <a:cubicBezTo>
                    <a:pt x="189" y="160"/>
                    <a:pt x="189" y="160"/>
                    <a:pt x="189" y="160"/>
                  </a:cubicBezTo>
                  <a:cubicBezTo>
                    <a:pt x="189" y="163"/>
                    <a:pt x="189" y="163"/>
                    <a:pt x="189" y="163"/>
                  </a:cubicBezTo>
                  <a:cubicBezTo>
                    <a:pt x="193" y="167"/>
                    <a:pt x="193" y="167"/>
                    <a:pt x="193" y="167"/>
                  </a:cubicBezTo>
                  <a:cubicBezTo>
                    <a:pt x="197" y="167"/>
                    <a:pt x="197" y="167"/>
                    <a:pt x="197" y="167"/>
                  </a:cubicBezTo>
                  <a:cubicBezTo>
                    <a:pt x="202" y="161"/>
                    <a:pt x="202" y="161"/>
                    <a:pt x="202" y="161"/>
                  </a:cubicBezTo>
                  <a:cubicBezTo>
                    <a:pt x="207" y="163"/>
                    <a:pt x="207" y="163"/>
                    <a:pt x="207" y="163"/>
                  </a:cubicBezTo>
                  <a:cubicBezTo>
                    <a:pt x="207" y="167"/>
                    <a:pt x="207" y="167"/>
                    <a:pt x="207" y="167"/>
                  </a:cubicBezTo>
                  <a:cubicBezTo>
                    <a:pt x="246" y="167"/>
                    <a:pt x="246" y="167"/>
                    <a:pt x="246" y="167"/>
                  </a:cubicBezTo>
                  <a:cubicBezTo>
                    <a:pt x="246" y="177"/>
                    <a:pt x="246" y="177"/>
                    <a:pt x="246" y="177"/>
                  </a:cubicBezTo>
                  <a:cubicBezTo>
                    <a:pt x="262" y="177"/>
                    <a:pt x="262" y="177"/>
                    <a:pt x="262" y="177"/>
                  </a:cubicBezTo>
                  <a:cubicBezTo>
                    <a:pt x="262" y="178"/>
                    <a:pt x="263" y="178"/>
                    <a:pt x="264" y="179"/>
                  </a:cubicBezTo>
                  <a:cubicBezTo>
                    <a:pt x="265" y="179"/>
                    <a:pt x="266" y="178"/>
                    <a:pt x="266" y="177"/>
                  </a:cubicBezTo>
                  <a:cubicBezTo>
                    <a:pt x="268" y="175"/>
                    <a:pt x="271" y="174"/>
                    <a:pt x="271" y="174"/>
                  </a:cubicBezTo>
                  <a:cubicBezTo>
                    <a:pt x="272" y="173"/>
                    <a:pt x="272" y="173"/>
                    <a:pt x="272" y="173"/>
                  </a:cubicBezTo>
                  <a:cubicBezTo>
                    <a:pt x="272" y="173"/>
                    <a:pt x="272" y="173"/>
                    <a:pt x="272" y="173"/>
                  </a:cubicBezTo>
                  <a:cubicBezTo>
                    <a:pt x="273" y="172"/>
                    <a:pt x="275" y="171"/>
                    <a:pt x="276" y="171"/>
                  </a:cubicBezTo>
                  <a:cubicBezTo>
                    <a:pt x="279" y="171"/>
                    <a:pt x="279" y="171"/>
                    <a:pt x="279" y="171"/>
                  </a:cubicBezTo>
                  <a:cubicBezTo>
                    <a:pt x="291" y="170"/>
                    <a:pt x="291" y="170"/>
                    <a:pt x="291" y="170"/>
                  </a:cubicBezTo>
                  <a:cubicBezTo>
                    <a:pt x="292" y="169"/>
                    <a:pt x="292" y="169"/>
                    <a:pt x="292" y="169"/>
                  </a:cubicBezTo>
                  <a:cubicBezTo>
                    <a:pt x="292" y="168"/>
                    <a:pt x="295" y="166"/>
                    <a:pt x="298" y="166"/>
                  </a:cubicBezTo>
                  <a:cubicBezTo>
                    <a:pt x="298" y="166"/>
                    <a:pt x="299" y="166"/>
                    <a:pt x="300" y="166"/>
                  </a:cubicBezTo>
                  <a:cubicBezTo>
                    <a:pt x="304" y="168"/>
                    <a:pt x="307" y="172"/>
                    <a:pt x="308" y="173"/>
                  </a:cubicBezTo>
                  <a:cubicBezTo>
                    <a:pt x="308" y="174"/>
                    <a:pt x="308" y="174"/>
                    <a:pt x="308" y="174"/>
                  </a:cubicBezTo>
                  <a:cubicBezTo>
                    <a:pt x="316" y="175"/>
                    <a:pt x="316" y="175"/>
                    <a:pt x="316" y="175"/>
                  </a:cubicBezTo>
                  <a:cubicBezTo>
                    <a:pt x="316" y="176"/>
                    <a:pt x="316" y="178"/>
                    <a:pt x="318" y="179"/>
                  </a:cubicBezTo>
                  <a:cubicBezTo>
                    <a:pt x="318" y="179"/>
                    <a:pt x="318" y="179"/>
                    <a:pt x="318" y="179"/>
                  </a:cubicBezTo>
                  <a:cubicBezTo>
                    <a:pt x="319" y="179"/>
                    <a:pt x="319" y="179"/>
                    <a:pt x="319" y="179"/>
                  </a:cubicBezTo>
                  <a:cubicBezTo>
                    <a:pt x="319" y="179"/>
                    <a:pt x="319" y="179"/>
                    <a:pt x="320" y="179"/>
                  </a:cubicBezTo>
                  <a:cubicBezTo>
                    <a:pt x="323" y="177"/>
                    <a:pt x="323" y="177"/>
                    <a:pt x="323" y="177"/>
                  </a:cubicBezTo>
                  <a:cubicBezTo>
                    <a:pt x="325" y="179"/>
                    <a:pt x="325" y="179"/>
                    <a:pt x="325" y="179"/>
                  </a:cubicBezTo>
                  <a:cubicBezTo>
                    <a:pt x="337" y="179"/>
                    <a:pt x="337" y="179"/>
                    <a:pt x="337" y="179"/>
                  </a:cubicBezTo>
                  <a:cubicBezTo>
                    <a:pt x="337" y="179"/>
                    <a:pt x="337" y="179"/>
                    <a:pt x="337" y="179"/>
                  </a:cubicBezTo>
                  <a:lnTo>
                    <a:pt x="337" y="84"/>
                  </a:lnTo>
                  <a:close/>
                </a:path>
              </a:pathLst>
            </a:custGeom>
            <a:solidFill>
              <a:srgbClr val="012169"/>
            </a:solidFill>
            <a:ln w="6350">
              <a:solidFill>
                <a:srgbClr val="FFFFFF"/>
              </a:solidFill>
            </a:ln>
          </p:spPr>
          <p:txBody>
            <a:bodyPr vert="horz" wrap="square" lIns="68580" tIns="34291" rIns="68580" bIns="34291" numCol="1" anchor="t" anchorCtr="0" compatLnSpc="1">
              <a:prstTxWarp prst="textNoShape">
                <a:avLst/>
              </a:prstTxWarp>
            </a:bodyPr>
            <a:lstStyle/>
            <a:p>
              <a:pPr defTabSz="685800">
                <a:defRPr/>
              </a:pPr>
              <a:endParaRPr lang="en-GB" sz="900" kern="0">
                <a:solidFill>
                  <a:prstClr val="black"/>
                </a:solidFill>
                <a:latin typeface="Arial"/>
              </a:endParaRPr>
            </a:p>
          </p:txBody>
        </p:sp>
        <p:sp>
          <p:nvSpPr>
            <p:cNvPr id="124" name="Freeform 25">
              <a:extLst>
                <a:ext uri="{FF2B5EF4-FFF2-40B4-BE49-F238E27FC236}">
                  <a16:creationId xmlns:a16="http://schemas.microsoft.com/office/drawing/2014/main" id="{65F209DF-D71C-10E7-39EC-397A12DD3E3B}"/>
                </a:ext>
              </a:extLst>
            </p:cNvPr>
            <p:cNvSpPr>
              <a:spLocks/>
            </p:cNvSpPr>
            <p:nvPr/>
          </p:nvSpPr>
          <p:spPr bwMode="auto">
            <a:xfrm>
              <a:off x="1843201" y="2317413"/>
              <a:ext cx="594633" cy="262496"/>
            </a:xfrm>
            <a:custGeom>
              <a:avLst/>
              <a:gdLst>
                <a:gd name="T0" fmla="*/ 666 w 666"/>
                <a:gd name="T1" fmla="*/ 272 h 294"/>
                <a:gd name="T2" fmla="*/ 626 w 666"/>
                <a:gd name="T3" fmla="*/ 248 h 294"/>
                <a:gd name="T4" fmla="*/ 626 w 666"/>
                <a:gd name="T5" fmla="*/ 248 h 294"/>
                <a:gd name="T6" fmla="*/ 626 w 666"/>
                <a:gd name="T7" fmla="*/ 248 h 294"/>
                <a:gd name="T8" fmla="*/ 624 w 666"/>
                <a:gd name="T9" fmla="*/ 246 h 294"/>
                <a:gd name="T10" fmla="*/ 626 w 666"/>
                <a:gd name="T11" fmla="*/ 246 h 294"/>
                <a:gd name="T12" fmla="*/ 622 w 666"/>
                <a:gd name="T13" fmla="*/ 210 h 294"/>
                <a:gd name="T14" fmla="*/ 622 w 666"/>
                <a:gd name="T15" fmla="*/ 158 h 294"/>
                <a:gd name="T16" fmla="*/ 598 w 666"/>
                <a:gd name="T17" fmla="*/ 148 h 294"/>
                <a:gd name="T18" fmla="*/ 598 w 666"/>
                <a:gd name="T19" fmla="*/ 88 h 294"/>
                <a:gd name="T20" fmla="*/ 574 w 666"/>
                <a:gd name="T21" fmla="*/ 50 h 294"/>
                <a:gd name="T22" fmla="*/ 550 w 666"/>
                <a:gd name="T23" fmla="*/ 40 h 294"/>
                <a:gd name="T24" fmla="*/ 526 w 666"/>
                <a:gd name="T25" fmla="*/ 22 h 294"/>
                <a:gd name="T26" fmla="*/ 444 w 666"/>
                <a:gd name="T27" fmla="*/ 22 h 294"/>
                <a:gd name="T28" fmla="*/ 416 w 666"/>
                <a:gd name="T29" fmla="*/ 0 h 294"/>
                <a:gd name="T30" fmla="*/ 0 w 666"/>
                <a:gd name="T31" fmla="*/ 0 h 294"/>
                <a:gd name="T32" fmla="*/ 0 w 666"/>
                <a:gd name="T33" fmla="*/ 210 h 294"/>
                <a:gd name="T34" fmla="*/ 166 w 666"/>
                <a:gd name="T35" fmla="*/ 210 h 294"/>
                <a:gd name="T36" fmla="*/ 166 w 666"/>
                <a:gd name="T37" fmla="*/ 294 h 294"/>
                <a:gd name="T38" fmla="*/ 666 w 666"/>
                <a:gd name="T39" fmla="*/ 294 h 294"/>
                <a:gd name="T40" fmla="*/ 666 w 666"/>
                <a:gd name="T41" fmla="*/ 272 h 294"/>
                <a:gd name="T42" fmla="*/ 666 w 666"/>
                <a:gd name="T43" fmla="*/ 272 h 2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666" h="294">
                  <a:moveTo>
                    <a:pt x="666" y="272"/>
                  </a:moveTo>
                  <a:lnTo>
                    <a:pt x="626" y="248"/>
                  </a:lnTo>
                  <a:lnTo>
                    <a:pt x="626" y="248"/>
                  </a:lnTo>
                  <a:lnTo>
                    <a:pt x="626" y="248"/>
                  </a:lnTo>
                  <a:lnTo>
                    <a:pt x="624" y="246"/>
                  </a:lnTo>
                  <a:lnTo>
                    <a:pt x="626" y="246"/>
                  </a:lnTo>
                  <a:lnTo>
                    <a:pt x="622" y="210"/>
                  </a:lnTo>
                  <a:lnTo>
                    <a:pt x="622" y="158"/>
                  </a:lnTo>
                  <a:lnTo>
                    <a:pt x="598" y="148"/>
                  </a:lnTo>
                  <a:lnTo>
                    <a:pt x="598" y="88"/>
                  </a:lnTo>
                  <a:lnTo>
                    <a:pt x="574" y="50"/>
                  </a:lnTo>
                  <a:lnTo>
                    <a:pt x="550" y="40"/>
                  </a:lnTo>
                  <a:lnTo>
                    <a:pt x="526" y="22"/>
                  </a:lnTo>
                  <a:lnTo>
                    <a:pt x="444" y="22"/>
                  </a:lnTo>
                  <a:lnTo>
                    <a:pt x="416" y="0"/>
                  </a:lnTo>
                  <a:lnTo>
                    <a:pt x="0" y="0"/>
                  </a:lnTo>
                  <a:lnTo>
                    <a:pt x="0" y="210"/>
                  </a:lnTo>
                  <a:lnTo>
                    <a:pt x="166" y="210"/>
                  </a:lnTo>
                  <a:lnTo>
                    <a:pt x="166" y="294"/>
                  </a:lnTo>
                  <a:lnTo>
                    <a:pt x="666" y="294"/>
                  </a:lnTo>
                  <a:lnTo>
                    <a:pt x="666" y="272"/>
                  </a:lnTo>
                  <a:lnTo>
                    <a:pt x="666" y="272"/>
                  </a:lnTo>
                  <a:close/>
                </a:path>
              </a:pathLst>
            </a:custGeom>
            <a:solidFill>
              <a:srgbClr val="012169"/>
            </a:solidFill>
            <a:ln w="6350">
              <a:solidFill>
                <a:srgbClr val="FFFFFF"/>
              </a:solidFill>
            </a:ln>
          </p:spPr>
          <p:txBody>
            <a:bodyPr vert="horz" wrap="square" lIns="68580" tIns="34291" rIns="68580" bIns="34291" numCol="1" anchor="t" anchorCtr="0" compatLnSpc="1">
              <a:prstTxWarp prst="textNoShape">
                <a:avLst/>
              </a:prstTxWarp>
            </a:bodyPr>
            <a:lstStyle/>
            <a:p>
              <a:pPr defTabSz="685800">
                <a:defRPr/>
              </a:pPr>
              <a:endParaRPr lang="en-GB" sz="900" kern="0">
                <a:solidFill>
                  <a:prstClr val="black"/>
                </a:solidFill>
                <a:latin typeface="Arial"/>
              </a:endParaRPr>
            </a:p>
          </p:txBody>
        </p:sp>
        <p:sp>
          <p:nvSpPr>
            <p:cNvPr id="125" name="Freeform 26">
              <a:extLst>
                <a:ext uri="{FF2B5EF4-FFF2-40B4-BE49-F238E27FC236}">
                  <a16:creationId xmlns:a16="http://schemas.microsoft.com/office/drawing/2014/main" id="{8F9E5AE6-0639-3202-0B16-838CC93104F0}"/>
                </a:ext>
              </a:extLst>
            </p:cNvPr>
            <p:cNvSpPr>
              <a:spLocks/>
            </p:cNvSpPr>
            <p:nvPr/>
          </p:nvSpPr>
          <p:spPr bwMode="auto">
            <a:xfrm>
              <a:off x="1511064" y="2504909"/>
              <a:ext cx="480349" cy="334816"/>
            </a:xfrm>
            <a:custGeom>
              <a:avLst/>
              <a:gdLst>
                <a:gd name="T0" fmla="*/ 536 w 538"/>
                <a:gd name="T1" fmla="*/ 86 h 375"/>
                <a:gd name="T2" fmla="*/ 536 w 538"/>
                <a:gd name="T3" fmla="*/ 84 h 375"/>
                <a:gd name="T4" fmla="*/ 538 w 538"/>
                <a:gd name="T5" fmla="*/ 84 h 375"/>
                <a:gd name="T6" fmla="*/ 538 w 538"/>
                <a:gd name="T7" fmla="*/ 0 h 375"/>
                <a:gd name="T8" fmla="*/ 372 w 538"/>
                <a:gd name="T9" fmla="*/ 0 h 375"/>
                <a:gd name="T10" fmla="*/ 2 w 538"/>
                <a:gd name="T11" fmla="*/ 0 h 375"/>
                <a:gd name="T12" fmla="*/ 0 w 538"/>
                <a:gd name="T13" fmla="*/ 0 h 375"/>
                <a:gd name="T14" fmla="*/ 0 w 538"/>
                <a:gd name="T15" fmla="*/ 373 h 375"/>
                <a:gd name="T16" fmla="*/ 0 w 538"/>
                <a:gd name="T17" fmla="*/ 375 h 375"/>
                <a:gd name="T18" fmla="*/ 2 w 538"/>
                <a:gd name="T19" fmla="*/ 375 h 375"/>
                <a:gd name="T20" fmla="*/ 456 w 538"/>
                <a:gd name="T21" fmla="*/ 375 h 375"/>
                <a:gd name="T22" fmla="*/ 536 w 538"/>
                <a:gd name="T23" fmla="*/ 375 h 375"/>
                <a:gd name="T24" fmla="*/ 536 w 538"/>
                <a:gd name="T25" fmla="*/ 86 h 375"/>
                <a:gd name="T26" fmla="*/ 536 w 538"/>
                <a:gd name="T27" fmla="*/ 86 h 3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38" h="375">
                  <a:moveTo>
                    <a:pt x="536" y="86"/>
                  </a:moveTo>
                  <a:lnTo>
                    <a:pt x="536" y="84"/>
                  </a:lnTo>
                  <a:lnTo>
                    <a:pt x="538" y="84"/>
                  </a:lnTo>
                  <a:lnTo>
                    <a:pt x="538" y="0"/>
                  </a:lnTo>
                  <a:lnTo>
                    <a:pt x="372" y="0"/>
                  </a:lnTo>
                  <a:lnTo>
                    <a:pt x="2" y="0"/>
                  </a:lnTo>
                  <a:lnTo>
                    <a:pt x="0" y="0"/>
                  </a:lnTo>
                  <a:lnTo>
                    <a:pt x="0" y="373"/>
                  </a:lnTo>
                  <a:lnTo>
                    <a:pt x="0" y="375"/>
                  </a:lnTo>
                  <a:lnTo>
                    <a:pt x="2" y="375"/>
                  </a:lnTo>
                  <a:lnTo>
                    <a:pt x="456" y="375"/>
                  </a:lnTo>
                  <a:lnTo>
                    <a:pt x="536" y="375"/>
                  </a:lnTo>
                  <a:lnTo>
                    <a:pt x="536" y="86"/>
                  </a:lnTo>
                  <a:lnTo>
                    <a:pt x="536" y="86"/>
                  </a:lnTo>
                  <a:close/>
                </a:path>
              </a:pathLst>
            </a:custGeom>
            <a:solidFill>
              <a:srgbClr val="D5D5D5"/>
            </a:solidFill>
            <a:ln w="6350">
              <a:solidFill>
                <a:srgbClr val="FFFFFF"/>
              </a:solidFill>
              <a:round/>
              <a:headEnd/>
              <a:tailEnd/>
            </a:ln>
          </p:spPr>
          <p:txBody>
            <a:bodyPr vert="horz" wrap="square" lIns="68580" tIns="34291" rIns="68580" bIns="34291" numCol="1" anchor="t" anchorCtr="0" compatLnSpc="1">
              <a:prstTxWarp prst="textNoShape">
                <a:avLst/>
              </a:prstTxWarp>
            </a:bodyPr>
            <a:lstStyle/>
            <a:p>
              <a:pPr defTabSz="685800">
                <a:defRPr/>
              </a:pPr>
              <a:endParaRPr lang="en-GB" sz="900" kern="0">
                <a:solidFill>
                  <a:prstClr val="black"/>
                </a:solidFill>
                <a:latin typeface="Arial"/>
              </a:endParaRPr>
            </a:p>
          </p:txBody>
        </p:sp>
        <p:sp>
          <p:nvSpPr>
            <p:cNvPr id="126" name="Freeform 27">
              <a:extLst>
                <a:ext uri="{FF2B5EF4-FFF2-40B4-BE49-F238E27FC236}">
                  <a16:creationId xmlns:a16="http://schemas.microsoft.com/office/drawing/2014/main" id="{10C93EDD-FCEA-EE5C-1013-2C48AD6D86AD}"/>
                </a:ext>
              </a:extLst>
            </p:cNvPr>
            <p:cNvSpPr>
              <a:spLocks/>
            </p:cNvSpPr>
            <p:nvPr/>
          </p:nvSpPr>
          <p:spPr bwMode="auto">
            <a:xfrm>
              <a:off x="438759" y="2037060"/>
              <a:ext cx="542848" cy="366065"/>
            </a:xfrm>
            <a:custGeom>
              <a:avLst/>
              <a:gdLst>
                <a:gd name="T0" fmla="*/ 287 w 304"/>
                <a:gd name="T1" fmla="*/ 205 h 205"/>
                <a:gd name="T2" fmla="*/ 287 w 304"/>
                <a:gd name="T3" fmla="*/ 179 h 205"/>
                <a:gd name="T4" fmla="*/ 285 w 304"/>
                <a:gd name="T5" fmla="*/ 160 h 205"/>
                <a:gd name="T6" fmla="*/ 287 w 304"/>
                <a:gd name="T7" fmla="*/ 130 h 205"/>
                <a:gd name="T8" fmla="*/ 292 w 304"/>
                <a:gd name="T9" fmla="*/ 115 h 205"/>
                <a:gd name="T10" fmla="*/ 292 w 304"/>
                <a:gd name="T11" fmla="*/ 103 h 205"/>
                <a:gd name="T12" fmla="*/ 289 w 304"/>
                <a:gd name="T13" fmla="*/ 82 h 205"/>
                <a:gd name="T14" fmla="*/ 287 w 304"/>
                <a:gd name="T15" fmla="*/ 78 h 205"/>
                <a:gd name="T16" fmla="*/ 289 w 304"/>
                <a:gd name="T17" fmla="*/ 68 h 205"/>
                <a:gd name="T18" fmla="*/ 304 w 304"/>
                <a:gd name="T19" fmla="*/ 56 h 205"/>
                <a:gd name="T20" fmla="*/ 304 w 304"/>
                <a:gd name="T21" fmla="*/ 30 h 205"/>
                <a:gd name="T22" fmla="*/ 300 w 304"/>
                <a:gd name="T23" fmla="*/ 21 h 205"/>
                <a:gd name="T24" fmla="*/ 294 w 304"/>
                <a:gd name="T25" fmla="*/ 15 h 205"/>
                <a:gd name="T26" fmla="*/ 288 w 304"/>
                <a:gd name="T27" fmla="*/ 15 h 205"/>
                <a:gd name="T28" fmla="*/ 287 w 304"/>
                <a:gd name="T29" fmla="*/ 16 h 205"/>
                <a:gd name="T30" fmla="*/ 287 w 304"/>
                <a:gd name="T31" fmla="*/ 16 h 205"/>
                <a:gd name="T32" fmla="*/ 287 w 304"/>
                <a:gd name="T33" fmla="*/ 16 h 205"/>
                <a:gd name="T34" fmla="*/ 287 w 304"/>
                <a:gd name="T35" fmla="*/ 16 h 205"/>
                <a:gd name="T36" fmla="*/ 286 w 304"/>
                <a:gd name="T37" fmla="*/ 16 h 205"/>
                <a:gd name="T38" fmla="*/ 281 w 304"/>
                <a:gd name="T39" fmla="*/ 16 h 205"/>
                <a:gd name="T40" fmla="*/ 270 w 304"/>
                <a:gd name="T41" fmla="*/ 15 h 205"/>
                <a:gd name="T42" fmla="*/ 260 w 304"/>
                <a:gd name="T43" fmla="*/ 15 h 205"/>
                <a:gd name="T44" fmla="*/ 249 w 304"/>
                <a:gd name="T45" fmla="*/ 15 h 205"/>
                <a:gd name="T46" fmla="*/ 210 w 304"/>
                <a:gd name="T47" fmla="*/ 15 h 205"/>
                <a:gd name="T48" fmla="*/ 193 w 304"/>
                <a:gd name="T49" fmla="*/ 30 h 205"/>
                <a:gd name="T50" fmla="*/ 67 w 304"/>
                <a:gd name="T51" fmla="*/ 30 h 205"/>
                <a:gd name="T52" fmla="*/ 67 w 304"/>
                <a:gd name="T53" fmla="*/ 19 h 205"/>
                <a:gd name="T54" fmla="*/ 56 w 304"/>
                <a:gd name="T55" fmla="*/ 0 h 205"/>
                <a:gd name="T56" fmla="*/ 23 w 304"/>
                <a:gd name="T57" fmla="*/ 0 h 205"/>
                <a:gd name="T58" fmla="*/ 23 w 304"/>
                <a:gd name="T59" fmla="*/ 8 h 205"/>
                <a:gd name="T60" fmla="*/ 19 w 304"/>
                <a:gd name="T61" fmla="*/ 12 h 205"/>
                <a:gd name="T62" fmla="*/ 19 w 304"/>
                <a:gd name="T63" fmla="*/ 4 h 205"/>
                <a:gd name="T64" fmla="*/ 15 w 304"/>
                <a:gd name="T65" fmla="*/ 0 h 205"/>
                <a:gd name="T66" fmla="*/ 15 w 304"/>
                <a:gd name="T67" fmla="*/ 16 h 205"/>
                <a:gd name="T68" fmla="*/ 23 w 304"/>
                <a:gd name="T69" fmla="*/ 20 h 205"/>
                <a:gd name="T70" fmla="*/ 35 w 304"/>
                <a:gd name="T71" fmla="*/ 20 h 205"/>
                <a:gd name="T72" fmla="*/ 46 w 304"/>
                <a:gd name="T73" fmla="*/ 27 h 205"/>
                <a:gd name="T74" fmla="*/ 43 w 304"/>
                <a:gd name="T75" fmla="*/ 27 h 205"/>
                <a:gd name="T76" fmla="*/ 35 w 304"/>
                <a:gd name="T77" fmla="*/ 27 h 205"/>
                <a:gd name="T78" fmla="*/ 23 w 304"/>
                <a:gd name="T79" fmla="*/ 27 h 205"/>
                <a:gd name="T80" fmla="*/ 19 w 304"/>
                <a:gd name="T81" fmla="*/ 27 h 205"/>
                <a:gd name="T82" fmla="*/ 19 w 304"/>
                <a:gd name="T83" fmla="*/ 47 h 205"/>
                <a:gd name="T84" fmla="*/ 23 w 304"/>
                <a:gd name="T85" fmla="*/ 51 h 205"/>
                <a:gd name="T86" fmla="*/ 19 w 304"/>
                <a:gd name="T87" fmla="*/ 55 h 205"/>
                <a:gd name="T88" fmla="*/ 19 w 304"/>
                <a:gd name="T89" fmla="*/ 63 h 205"/>
                <a:gd name="T90" fmla="*/ 19 w 304"/>
                <a:gd name="T91" fmla="*/ 70 h 205"/>
                <a:gd name="T92" fmla="*/ 7 w 304"/>
                <a:gd name="T93" fmla="*/ 168 h 205"/>
                <a:gd name="T94" fmla="*/ 11 w 304"/>
                <a:gd name="T95" fmla="*/ 172 h 205"/>
                <a:gd name="T96" fmla="*/ 11 w 304"/>
                <a:gd name="T97" fmla="*/ 180 h 205"/>
                <a:gd name="T98" fmla="*/ 7 w 304"/>
                <a:gd name="T99" fmla="*/ 180 h 205"/>
                <a:gd name="T100" fmla="*/ 4 w 304"/>
                <a:gd name="T101" fmla="*/ 187 h 205"/>
                <a:gd name="T102" fmla="*/ 0 w 304"/>
                <a:gd name="T103" fmla="*/ 205 h 205"/>
                <a:gd name="T104" fmla="*/ 169 w 304"/>
                <a:gd name="T105" fmla="*/ 205 h 205"/>
                <a:gd name="T106" fmla="*/ 287 w 304"/>
                <a:gd name="T107" fmla="*/ 205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304" h="205">
                  <a:moveTo>
                    <a:pt x="287" y="205"/>
                  </a:moveTo>
                  <a:cubicBezTo>
                    <a:pt x="287" y="179"/>
                    <a:pt x="287" y="179"/>
                    <a:pt x="287" y="179"/>
                  </a:cubicBezTo>
                  <a:cubicBezTo>
                    <a:pt x="285" y="160"/>
                    <a:pt x="285" y="160"/>
                    <a:pt x="285" y="160"/>
                  </a:cubicBezTo>
                  <a:cubicBezTo>
                    <a:pt x="287" y="130"/>
                    <a:pt x="287" y="130"/>
                    <a:pt x="287" y="130"/>
                  </a:cubicBezTo>
                  <a:cubicBezTo>
                    <a:pt x="292" y="115"/>
                    <a:pt x="292" y="115"/>
                    <a:pt x="292" y="115"/>
                  </a:cubicBezTo>
                  <a:cubicBezTo>
                    <a:pt x="292" y="103"/>
                    <a:pt x="292" y="103"/>
                    <a:pt x="292" y="103"/>
                  </a:cubicBezTo>
                  <a:cubicBezTo>
                    <a:pt x="289" y="82"/>
                    <a:pt x="289" y="82"/>
                    <a:pt x="289" y="82"/>
                  </a:cubicBezTo>
                  <a:cubicBezTo>
                    <a:pt x="287" y="78"/>
                    <a:pt x="287" y="78"/>
                    <a:pt x="287" y="78"/>
                  </a:cubicBezTo>
                  <a:cubicBezTo>
                    <a:pt x="289" y="68"/>
                    <a:pt x="289" y="68"/>
                    <a:pt x="289" y="68"/>
                  </a:cubicBezTo>
                  <a:cubicBezTo>
                    <a:pt x="304" y="56"/>
                    <a:pt x="304" y="56"/>
                    <a:pt x="304" y="56"/>
                  </a:cubicBezTo>
                  <a:cubicBezTo>
                    <a:pt x="304" y="30"/>
                    <a:pt x="304" y="30"/>
                    <a:pt x="304" y="30"/>
                  </a:cubicBezTo>
                  <a:cubicBezTo>
                    <a:pt x="300" y="21"/>
                    <a:pt x="300" y="21"/>
                    <a:pt x="300" y="21"/>
                  </a:cubicBezTo>
                  <a:cubicBezTo>
                    <a:pt x="294" y="15"/>
                    <a:pt x="294" y="15"/>
                    <a:pt x="294" y="15"/>
                  </a:cubicBezTo>
                  <a:cubicBezTo>
                    <a:pt x="294" y="15"/>
                    <a:pt x="291" y="15"/>
                    <a:pt x="288" y="15"/>
                  </a:cubicBezTo>
                  <a:cubicBezTo>
                    <a:pt x="287" y="16"/>
                    <a:pt x="287" y="16"/>
                    <a:pt x="287" y="16"/>
                  </a:cubicBezTo>
                  <a:cubicBezTo>
                    <a:pt x="287" y="16"/>
                    <a:pt x="287" y="16"/>
                    <a:pt x="287" y="16"/>
                  </a:cubicBezTo>
                  <a:cubicBezTo>
                    <a:pt x="287" y="16"/>
                    <a:pt x="287" y="16"/>
                    <a:pt x="287" y="16"/>
                  </a:cubicBezTo>
                  <a:cubicBezTo>
                    <a:pt x="287" y="16"/>
                    <a:pt x="287" y="16"/>
                    <a:pt x="287" y="16"/>
                  </a:cubicBezTo>
                  <a:cubicBezTo>
                    <a:pt x="286" y="16"/>
                    <a:pt x="286" y="16"/>
                    <a:pt x="286" y="16"/>
                  </a:cubicBezTo>
                  <a:cubicBezTo>
                    <a:pt x="285" y="16"/>
                    <a:pt x="283" y="16"/>
                    <a:pt x="281" y="16"/>
                  </a:cubicBezTo>
                  <a:cubicBezTo>
                    <a:pt x="277" y="16"/>
                    <a:pt x="273" y="15"/>
                    <a:pt x="270" y="15"/>
                  </a:cubicBezTo>
                  <a:cubicBezTo>
                    <a:pt x="267" y="15"/>
                    <a:pt x="264" y="15"/>
                    <a:pt x="260" y="15"/>
                  </a:cubicBezTo>
                  <a:cubicBezTo>
                    <a:pt x="254" y="15"/>
                    <a:pt x="249" y="15"/>
                    <a:pt x="249" y="15"/>
                  </a:cubicBezTo>
                  <a:cubicBezTo>
                    <a:pt x="210" y="15"/>
                    <a:pt x="210" y="15"/>
                    <a:pt x="210" y="15"/>
                  </a:cubicBezTo>
                  <a:cubicBezTo>
                    <a:pt x="193" y="30"/>
                    <a:pt x="193" y="30"/>
                    <a:pt x="193" y="30"/>
                  </a:cubicBezTo>
                  <a:cubicBezTo>
                    <a:pt x="67" y="30"/>
                    <a:pt x="67" y="30"/>
                    <a:pt x="67" y="30"/>
                  </a:cubicBezTo>
                  <a:cubicBezTo>
                    <a:pt x="67" y="19"/>
                    <a:pt x="67" y="19"/>
                    <a:pt x="67" y="19"/>
                  </a:cubicBezTo>
                  <a:cubicBezTo>
                    <a:pt x="56" y="0"/>
                    <a:pt x="56" y="0"/>
                    <a:pt x="56" y="0"/>
                  </a:cubicBezTo>
                  <a:cubicBezTo>
                    <a:pt x="23" y="0"/>
                    <a:pt x="23" y="0"/>
                    <a:pt x="23" y="0"/>
                  </a:cubicBezTo>
                  <a:cubicBezTo>
                    <a:pt x="23" y="8"/>
                    <a:pt x="23" y="8"/>
                    <a:pt x="23" y="8"/>
                  </a:cubicBezTo>
                  <a:cubicBezTo>
                    <a:pt x="19" y="12"/>
                    <a:pt x="19" y="12"/>
                    <a:pt x="19" y="12"/>
                  </a:cubicBezTo>
                  <a:cubicBezTo>
                    <a:pt x="19" y="4"/>
                    <a:pt x="19" y="4"/>
                    <a:pt x="19" y="4"/>
                  </a:cubicBezTo>
                  <a:cubicBezTo>
                    <a:pt x="15" y="0"/>
                    <a:pt x="15" y="0"/>
                    <a:pt x="15" y="0"/>
                  </a:cubicBezTo>
                  <a:cubicBezTo>
                    <a:pt x="15" y="16"/>
                    <a:pt x="15" y="16"/>
                    <a:pt x="15" y="16"/>
                  </a:cubicBezTo>
                  <a:cubicBezTo>
                    <a:pt x="23" y="20"/>
                    <a:pt x="23" y="20"/>
                    <a:pt x="23" y="20"/>
                  </a:cubicBezTo>
                  <a:cubicBezTo>
                    <a:pt x="35" y="20"/>
                    <a:pt x="35" y="20"/>
                    <a:pt x="35" y="20"/>
                  </a:cubicBezTo>
                  <a:cubicBezTo>
                    <a:pt x="46" y="27"/>
                    <a:pt x="46" y="27"/>
                    <a:pt x="46" y="27"/>
                  </a:cubicBezTo>
                  <a:cubicBezTo>
                    <a:pt x="43" y="27"/>
                    <a:pt x="43" y="27"/>
                    <a:pt x="43" y="27"/>
                  </a:cubicBezTo>
                  <a:cubicBezTo>
                    <a:pt x="35" y="27"/>
                    <a:pt x="35" y="27"/>
                    <a:pt x="35" y="27"/>
                  </a:cubicBezTo>
                  <a:cubicBezTo>
                    <a:pt x="23" y="27"/>
                    <a:pt x="23" y="27"/>
                    <a:pt x="23" y="27"/>
                  </a:cubicBezTo>
                  <a:cubicBezTo>
                    <a:pt x="19" y="27"/>
                    <a:pt x="19" y="27"/>
                    <a:pt x="19" y="27"/>
                  </a:cubicBezTo>
                  <a:cubicBezTo>
                    <a:pt x="19" y="47"/>
                    <a:pt x="19" y="47"/>
                    <a:pt x="19" y="47"/>
                  </a:cubicBezTo>
                  <a:cubicBezTo>
                    <a:pt x="23" y="51"/>
                    <a:pt x="23" y="51"/>
                    <a:pt x="23" y="51"/>
                  </a:cubicBezTo>
                  <a:cubicBezTo>
                    <a:pt x="19" y="55"/>
                    <a:pt x="19" y="55"/>
                    <a:pt x="19" y="55"/>
                  </a:cubicBezTo>
                  <a:cubicBezTo>
                    <a:pt x="19" y="63"/>
                    <a:pt x="19" y="63"/>
                    <a:pt x="19" y="63"/>
                  </a:cubicBezTo>
                  <a:cubicBezTo>
                    <a:pt x="19" y="70"/>
                    <a:pt x="19" y="70"/>
                    <a:pt x="19" y="70"/>
                  </a:cubicBezTo>
                  <a:cubicBezTo>
                    <a:pt x="7" y="168"/>
                    <a:pt x="7" y="168"/>
                    <a:pt x="7" y="168"/>
                  </a:cubicBezTo>
                  <a:cubicBezTo>
                    <a:pt x="11" y="172"/>
                    <a:pt x="11" y="172"/>
                    <a:pt x="11" y="172"/>
                  </a:cubicBezTo>
                  <a:cubicBezTo>
                    <a:pt x="11" y="180"/>
                    <a:pt x="11" y="180"/>
                    <a:pt x="11" y="180"/>
                  </a:cubicBezTo>
                  <a:cubicBezTo>
                    <a:pt x="7" y="180"/>
                    <a:pt x="7" y="180"/>
                    <a:pt x="7" y="180"/>
                  </a:cubicBezTo>
                  <a:cubicBezTo>
                    <a:pt x="4" y="187"/>
                    <a:pt x="4" y="187"/>
                    <a:pt x="4" y="187"/>
                  </a:cubicBezTo>
                  <a:cubicBezTo>
                    <a:pt x="0" y="205"/>
                    <a:pt x="0" y="205"/>
                    <a:pt x="0" y="205"/>
                  </a:cubicBezTo>
                  <a:cubicBezTo>
                    <a:pt x="169" y="205"/>
                    <a:pt x="169" y="205"/>
                    <a:pt x="169" y="205"/>
                  </a:cubicBezTo>
                  <a:lnTo>
                    <a:pt x="287" y="205"/>
                  </a:lnTo>
                  <a:close/>
                </a:path>
              </a:pathLst>
            </a:custGeom>
            <a:solidFill>
              <a:srgbClr val="D5D5D5"/>
            </a:solidFill>
            <a:ln w="6350">
              <a:solidFill>
                <a:srgbClr val="FFFFFF"/>
              </a:solidFill>
              <a:round/>
              <a:headEnd/>
              <a:tailEnd/>
            </a:ln>
          </p:spPr>
          <p:txBody>
            <a:bodyPr vert="horz" wrap="square" lIns="68580" tIns="34291" rIns="68580" bIns="34291" numCol="1" anchor="t" anchorCtr="0" compatLnSpc="1">
              <a:prstTxWarp prst="textNoShape">
                <a:avLst/>
              </a:prstTxWarp>
            </a:bodyPr>
            <a:lstStyle/>
            <a:p>
              <a:pPr defTabSz="685800">
                <a:defRPr/>
              </a:pPr>
              <a:endParaRPr lang="en-GB" sz="900" kern="0">
                <a:solidFill>
                  <a:prstClr val="black"/>
                </a:solidFill>
                <a:latin typeface="Arial"/>
              </a:endParaRPr>
            </a:p>
          </p:txBody>
        </p:sp>
        <p:sp>
          <p:nvSpPr>
            <p:cNvPr id="127" name="Freeform 28">
              <a:extLst>
                <a:ext uri="{FF2B5EF4-FFF2-40B4-BE49-F238E27FC236}">
                  <a16:creationId xmlns:a16="http://schemas.microsoft.com/office/drawing/2014/main" id="{A6755A86-B5E4-8574-22EF-4CC834E5F4FE}"/>
                </a:ext>
              </a:extLst>
            </p:cNvPr>
            <p:cNvSpPr>
              <a:spLocks/>
            </p:cNvSpPr>
            <p:nvPr/>
          </p:nvSpPr>
          <p:spPr bwMode="auto">
            <a:xfrm>
              <a:off x="2402120" y="2538837"/>
              <a:ext cx="474992" cy="400887"/>
            </a:xfrm>
            <a:custGeom>
              <a:avLst/>
              <a:gdLst>
                <a:gd name="T0" fmla="*/ 0 w 266"/>
                <a:gd name="T1" fmla="*/ 0 h 224"/>
                <a:gd name="T2" fmla="*/ 20 w 266"/>
                <a:gd name="T3" fmla="*/ 12 h 224"/>
                <a:gd name="T4" fmla="*/ 20 w 266"/>
                <a:gd name="T5" fmla="*/ 23 h 224"/>
                <a:gd name="T6" fmla="*/ 20 w 266"/>
                <a:gd name="T7" fmla="*/ 23 h 224"/>
                <a:gd name="T8" fmla="*/ 25 w 266"/>
                <a:gd name="T9" fmla="*/ 30 h 224"/>
                <a:gd name="T10" fmla="*/ 25 w 266"/>
                <a:gd name="T11" fmla="*/ 36 h 224"/>
                <a:gd name="T12" fmla="*/ 30 w 266"/>
                <a:gd name="T13" fmla="*/ 36 h 224"/>
                <a:gd name="T14" fmla="*/ 34 w 266"/>
                <a:gd name="T15" fmla="*/ 36 h 224"/>
                <a:gd name="T16" fmla="*/ 38 w 266"/>
                <a:gd name="T17" fmla="*/ 38 h 224"/>
                <a:gd name="T18" fmla="*/ 38 w 266"/>
                <a:gd name="T19" fmla="*/ 38 h 224"/>
                <a:gd name="T20" fmla="*/ 38 w 266"/>
                <a:gd name="T21" fmla="*/ 38 h 224"/>
                <a:gd name="T22" fmla="*/ 38 w 266"/>
                <a:gd name="T23" fmla="*/ 38 h 224"/>
                <a:gd name="T24" fmla="*/ 38 w 266"/>
                <a:gd name="T25" fmla="*/ 38 h 224"/>
                <a:gd name="T26" fmla="*/ 38 w 266"/>
                <a:gd name="T27" fmla="*/ 39 h 224"/>
                <a:gd name="T28" fmla="*/ 39 w 266"/>
                <a:gd name="T29" fmla="*/ 58 h 224"/>
                <a:gd name="T30" fmla="*/ 42 w 266"/>
                <a:gd name="T31" fmla="*/ 58 h 224"/>
                <a:gd name="T32" fmla="*/ 42 w 266"/>
                <a:gd name="T33" fmla="*/ 65 h 224"/>
                <a:gd name="T34" fmla="*/ 51 w 266"/>
                <a:gd name="T35" fmla="*/ 73 h 224"/>
                <a:gd name="T36" fmla="*/ 54 w 266"/>
                <a:gd name="T37" fmla="*/ 76 h 224"/>
                <a:gd name="T38" fmla="*/ 54 w 266"/>
                <a:gd name="T39" fmla="*/ 77 h 224"/>
                <a:gd name="T40" fmla="*/ 54 w 266"/>
                <a:gd name="T41" fmla="*/ 167 h 224"/>
                <a:gd name="T42" fmla="*/ 54 w 266"/>
                <a:gd name="T43" fmla="*/ 168 h 224"/>
                <a:gd name="T44" fmla="*/ 54 w 266"/>
                <a:gd name="T45" fmla="*/ 168 h 224"/>
                <a:gd name="T46" fmla="*/ 54 w 266"/>
                <a:gd name="T47" fmla="*/ 207 h 224"/>
                <a:gd name="T48" fmla="*/ 54 w 266"/>
                <a:gd name="T49" fmla="*/ 208 h 224"/>
                <a:gd name="T50" fmla="*/ 54 w 266"/>
                <a:gd name="T51" fmla="*/ 208 h 224"/>
                <a:gd name="T52" fmla="*/ 220 w 266"/>
                <a:gd name="T53" fmla="*/ 208 h 224"/>
                <a:gd name="T54" fmla="*/ 220 w 266"/>
                <a:gd name="T55" fmla="*/ 224 h 224"/>
                <a:gd name="T56" fmla="*/ 244 w 266"/>
                <a:gd name="T57" fmla="*/ 224 h 224"/>
                <a:gd name="T58" fmla="*/ 244 w 266"/>
                <a:gd name="T59" fmla="*/ 224 h 224"/>
                <a:gd name="T60" fmla="*/ 244 w 266"/>
                <a:gd name="T61" fmla="*/ 224 h 224"/>
                <a:gd name="T62" fmla="*/ 249 w 266"/>
                <a:gd name="T63" fmla="*/ 215 h 224"/>
                <a:gd name="T64" fmla="*/ 249 w 266"/>
                <a:gd name="T65" fmla="*/ 215 h 224"/>
                <a:gd name="T66" fmla="*/ 256 w 266"/>
                <a:gd name="T67" fmla="*/ 201 h 224"/>
                <a:gd name="T68" fmla="*/ 257 w 266"/>
                <a:gd name="T69" fmla="*/ 201 h 224"/>
                <a:gd name="T70" fmla="*/ 263 w 266"/>
                <a:gd name="T71" fmla="*/ 184 h 224"/>
                <a:gd name="T72" fmla="*/ 261 w 266"/>
                <a:gd name="T73" fmla="*/ 172 h 224"/>
                <a:gd name="T74" fmla="*/ 261 w 266"/>
                <a:gd name="T75" fmla="*/ 172 h 224"/>
                <a:gd name="T76" fmla="*/ 249 w 266"/>
                <a:gd name="T77" fmla="*/ 156 h 224"/>
                <a:gd name="T78" fmla="*/ 247 w 266"/>
                <a:gd name="T79" fmla="*/ 148 h 224"/>
                <a:gd name="T80" fmla="*/ 240 w 266"/>
                <a:gd name="T81" fmla="*/ 135 h 224"/>
                <a:gd name="T82" fmla="*/ 220 w 266"/>
                <a:gd name="T83" fmla="*/ 125 h 224"/>
                <a:gd name="T84" fmla="*/ 215 w 266"/>
                <a:gd name="T85" fmla="*/ 108 h 224"/>
                <a:gd name="T86" fmla="*/ 218 w 266"/>
                <a:gd name="T87" fmla="*/ 92 h 224"/>
                <a:gd name="T88" fmla="*/ 201 w 266"/>
                <a:gd name="T89" fmla="*/ 75 h 224"/>
                <a:gd name="T90" fmla="*/ 184 w 266"/>
                <a:gd name="T91" fmla="*/ 64 h 224"/>
                <a:gd name="T92" fmla="*/ 169 w 266"/>
                <a:gd name="T93" fmla="*/ 54 h 224"/>
                <a:gd name="T94" fmla="*/ 169 w 266"/>
                <a:gd name="T95" fmla="*/ 19 h 224"/>
                <a:gd name="T96" fmla="*/ 162 w 266"/>
                <a:gd name="T97" fmla="*/ 0 h 224"/>
                <a:gd name="T98" fmla="*/ 0 w 266"/>
                <a:gd name="T99" fmla="*/ 0 h 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66" h="224">
                  <a:moveTo>
                    <a:pt x="0" y="0"/>
                  </a:moveTo>
                  <a:cubicBezTo>
                    <a:pt x="20" y="12"/>
                    <a:pt x="20" y="12"/>
                    <a:pt x="20" y="12"/>
                  </a:cubicBezTo>
                  <a:cubicBezTo>
                    <a:pt x="20" y="23"/>
                    <a:pt x="20" y="23"/>
                    <a:pt x="20" y="23"/>
                  </a:cubicBezTo>
                  <a:cubicBezTo>
                    <a:pt x="20" y="23"/>
                    <a:pt x="20" y="23"/>
                    <a:pt x="20" y="23"/>
                  </a:cubicBezTo>
                  <a:cubicBezTo>
                    <a:pt x="25" y="30"/>
                    <a:pt x="25" y="30"/>
                    <a:pt x="25" y="30"/>
                  </a:cubicBezTo>
                  <a:cubicBezTo>
                    <a:pt x="25" y="36"/>
                    <a:pt x="25" y="36"/>
                    <a:pt x="25" y="36"/>
                  </a:cubicBezTo>
                  <a:cubicBezTo>
                    <a:pt x="30" y="36"/>
                    <a:pt x="30" y="36"/>
                    <a:pt x="30" y="36"/>
                  </a:cubicBezTo>
                  <a:cubicBezTo>
                    <a:pt x="34" y="36"/>
                    <a:pt x="34" y="36"/>
                    <a:pt x="34" y="36"/>
                  </a:cubicBezTo>
                  <a:cubicBezTo>
                    <a:pt x="36" y="36"/>
                    <a:pt x="37" y="37"/>
                    <a:pt x="38" y="38"/>
                  </a:cubicBezTo>
                  <a:cubicBezTo>
                    <a:pt x="38" y="38"/>
                    <a:pt x="38" y="38"/>
                    <a:pt x="38" y="38"/>
                  </a:cubicBezTo>
                  <a:cubicBezTo>
                    <a:pt x="38" y="38"/>
                    <a:pt x="38" y="38"/>
                    <a:pt x="38" y="38"/>
                  </a:cubicBezTo>
                  <a:cubicBezTo>
                    <a:pt x="38" y="38"/>
                    <a:pt x="38" y="38"/>
                    <a:pt x="38" y="38"/>
                  </a:cubicBezTo>
                  <a:cubicBezTo>
                    <a:pt x="38" y="38"/>
                    <a:pt x="38" y="38"/>
                    <a:pt x="38" y="38"/>
                  </a:cubicBezTo>
                  <a:cubicBezTo>
                    <a:pt x="38" y="39"/>
                    <a:pt x="38" y="39"/>
                    <a:pt x="38" y="39"/>
                  </a:cubicBezTo>
                  <a:cubicBezTo>
                    <a:pt x="39" y="58"/>
                    <a:pt x="39" y="58"/>
                    <a:pt x="39" y="58"/>
                  </a:cubicBezTo>
                  <a:cubicBezTo>
                    <a:pt x="42" y="58"/>
                    <a:pt x="42" y="58"/>
                    <a:pt x="42" y="58"/>
                  </a:cubicBezTo>
                  <a:cubicBezTo>
                    <a:pt x="42" y="65"/>
                    <a:pt x="42" y="65"/>
                    <a:pt x="42" y="65"/>
                  </a:cubicBezTo>
                  <a:cubicBezTo>
                    <a:pt x="51" y="73"/>
                    <a:pt x="51" y="73"/>
                    <a:pt x="51" y="73"/>
                  </a:cubicBezTo>
                  <a:cubicBezTo>
                    <a:pt x="52" y="75"/>
                    <a:pt x="53" y="76"/>
                    <a:pt x="54" y="76"/>
                  </a:cubicBezTo>
                  <a:cubicBezTo>
                    <a:pt x="54" y="77"/>
                    <a:pt x="54" y="77"/>
                    <a:pt x="54" y="77"/>
                  </a:cubicBezTo>
                  <a:cubicBezTo>
                    <a:pt x="54" y="167"/>
                    <a:pt x="54" y="167"/>
                    <a:pt x="54" y="167"/>
                  </a:cubicBezTo>
                  <a:cubicBezTo>
                    <a:pt x="54" y="168"/>
                    <a:pt x="54" y="168"/>
                    <a:pt x="54" y="168"/>
                  </a:cubicBezTo>
                  <a:cubicBezTo>
                    <a:pt x="54" y="168"/>
                    <a:pt x="54" y="168"/>
                    <a:pt x="54" y="168"/>
                  </a:cubicBezTo>
                  <a:cubicBezTo>
                    <a:pt x="54" y="207"/>
                    <a:pt x="54" y="207"/>
                    <a:pt x="54" y="207"/>
                  </a:cubicBezTo>
                  <a:cubicBezTo>
                    <a:pt x="54" y="208"/>
                    <a:pt x="54" y="208"/>
                    <a:pt x="54" y="208"/>
                  </a:cubicBezTo>
                  <a:cubicBezTo>
                    <a:pt x="54" y="208"/>
                    <a:pt x="54" y="208"/>
                    <a:pt x="54" y="208"/>
                  </a:cubicBezTo>
                  <a:cubicBezTo>
                    <a:pt x="220" y="208"/>
                    <a:pt x="220" y="208"/>
                    <a:pt x="220" y="208"/>
                  </a:cubicBezTo>
                  <a:cubicBezTo>
                    <a:pt x="220" y="224"/>
                    <a:pt x="220" y="224"/>
                    <a:pt x="220" y="224"/>
                  </a:cubicBezTo>
                  <a:cubicBezTo>
                    <a:pt x="244" y="224"/>
                    <a:pt x="244" y="224"/>
                    <a:pt x="244" y="224"/>
                  </a:cubicBezTo>
                  <a:cubicBezTo>
                    <a:pt x="244" y="224"/>
                    <a:pt x="244" y="224"/>
                    <a:pt x="244" y="224"/>
                  </a:cubicBezTo>
                  <a:cubicBezTo>
                    <a:pt x="244" y="224"/>
                    <a:pt x="244" y="224"/>
                    <a:pt x="244" y="224"/>
                  </a:cubicBezTo>
                  <a:cubicBezTo>
                    <a:pt x="249" y="215"/>
                    <a:pt x="249" y="215"/>
                    <a:pt x="249" y="215"/>
                  </a:cubicBezTo>
                  <a:cubicBezTo>
                    <a:pt x="249" y="215"/>
                    <a:pt x="249" y="215"/>
                    <a:pt x="249" y="215"/>
                  </a:cubicBezTo>
                  <a:cubicBezTo>
                    <a:pt x="256" y="201"/>
                    <a:pt x="256" y="201"/>
                    <a:pt x="256" y="201"/>
                  </a:cubicBezTo>
                  <a:cubicBezTo>
                    <a:pt x="257" y="201"/>
                    <a:pt x="257" y="201"/>
                    <a:pt x="257" y="201"/>
                  </a:cubicBezTo>
                  <a:cubicBezTo>
                    <a:pt x="258" y="200"/>
                    <a:pt x="266" y="194"/>
                    <a:pt x="263" y="184"/>
                  </a:cubicBezTo>
                  <a:cubicBezTo>
                    <a:pt x="261" y="172"/>
                    <a:pt x="261" y="172"/>
                    <a:pt x="261" y="172"/>
                  </a:cubicBezTo>
                  <a:cubicBezTo>
                    <a:pt x="261" y="172"/>
                    <a:pt x="261" y="172"/>
                    <a:pt x="261" y="172"/>
                  </a:cubicBezTo>
                  <a:cubicBezTo>
                    <a:pt x="259" y="170"/>
                    <a:pt x="251" y="162"/>
                    <a:pt x="249" y="156"/>
                  </a:cubicBezTo>
                  <a:cubicBezTo>
                    <a:pt x="247" y="148"/>
                    <a:pt x="247" y="148"/>
                    <a:pt x="247" y="148"/>
                  </a:cubicBezTo>
                  <a:cubicBezTo>
                    <a:pt x="240" y="135"/>
                    <a:pt x="240" y="135"/>
                    <a:pt x="240" y="135"/>
                  </a:cubicBezTo>
                  <a:cubicBezTo>
                    <a:pt x="220" y="125"/>
                    <a:pt x="220" y="125"/>
                    <a:pt x="220" y="125"/>
                  </a:cubicBezTo>
                  <a:cubicBezTo>
                    <a:pt x="215" y="108"/>
                    <a:pt x="215" y="108"/>
                    <a:pt x="215" y="108"/>
                  </a:cubicBezTo>
                  <a:cubicBezTo>
                    <a:pt x="218" y="92"/>
                    <a:pt x="218" y="92"/>
                    <a:pt x="218" y="92"/>
                  </a:cubicBezTo>
                  <a:cubicBezTo>
                    <a:pt x="201" y="75"/>
                    <a:pt x="201" y="75"/>
                    <a:pt x="201" y="75"/>
                  </a:cubicBezTo>
                  <a:cubicBezTo>
                    <a:pt x="184" y="64"/>
                    <a:pt x="184" y="64"/>
                    <a:pt x="184" y="64"/>
                  </a:cubicBezTo>
                  <a:cubicBezTo>
                    <a:pt x="169" y="54"/>
                    <a:pt x="169" y="54"/>
                    <a:pt x="169" y="54"/>
                  </a:cubicBezTo>
                  <a:cubicBezTo>
                    <a:pt x="169" y="19"/>
                    <a:pt x="169" y="19"/>
                    <a:pt x="169" y="19"/>
                  </a:cubicBezTo>
                  <a:cubicBezTo>
                    <a:pt x="162" y="0"/>
                    <a:pt x="162" y="0"/>
                    <a:pt x="162" y="0"/>
                  </a:cubicBezTo>
                  <a:lnTo>
                    <a:pt x="0" y="0"/>
                  </a:lnTo>
                  <a:close/>
                </a:path>
              </a:pathLst>
            </a:custGeom>
            <a:solidFill>
              <a:srgbClr val="D5D5D5"/>
            </a:solidFill>
            <a:ln w="6350">
              <a:solidFill>
                <a:srgbClr val="FFFFFF"/>
              </a:solidFill>
            </a:ln>
          </p:spPr>
          <p:txBody>
            <a:bodyPr vert="horz" wrap="square" lIns="68580" tIns="34291" rIns="68580" bIns="34291" numCol="1" anchor="t" anchorCtr="0" compatLnSpc="1">
              <a:prstTxWarp prst="textNoShape">
                <a:avLst/>
              </a:prstTxWarp>
            </a:bodyPr>
            <a:lstStyle/>
            <a:p>
              <a:pPr defTabSz="685800">
                <a:defRPr/>
              </a:pPr>
              <a:endParaRPr lang="en-GB" sz="900" kern="0">
                <a:solidFill>
                  <a:prstClr val="black"/>
                </a:solidFill>
                <a:latin typeface="Arial"/>
              </a:endParaRPr>
            </a:p>
          </p:txBody>
        </p:sp>
        <p:sp>
          <p:nvSpPr>
            <p:cNvPr id="128" name="Freeform 29">
              <a:extLst>
                <a:ext uri="{FF2B5EF4-FFF2-40B4-BE49-F238E27FC236}">
                  <a16:creationId xmlns:a16="http://schemas.microsoft.com/office/drawing/2014/main" id="{E0BE6020-EEAF-D5D4-610C-91C3A5753CF0}"/>
                </a:ext>
              </a:extLst>
            </p:cNvPr>
            <p:cNvSpPr>
              <a:spLocks/>
            </p:cNvSpPr>
            <p:nvPr/>
          </p:nvSpPr>
          <p:spPr bwMode="auto">
            <a:xfrm>
              <a:off x="3328892" y="2603122"/>
              <a:ext cx="356244" cy="261603"/>
            </a:xfrm>
            <a:custGeom>
              <a:avLst/>
              <a:gdLst>
                <a:gd name="T0" fmla="*/ 79 w 199"/>
                <a:gd name="T1" fmla="*/ 0 h 146"/>
                <a:gd name="T2" fmla="*/ 74 w 199"/>
                <a:gd name="T3" fmla="*/ 17 h 146"/>
                <a:gd name="T4" fmla="*/ 74 w 199"/>
                <a:gd name="T5" fmla="*/ 29 h 146"/>
                <a:gd name="T6" fmla="*/ 74 w 199"/>
                <a:gd name="T7" fmla="*/ 41 h 146"/>
                <a:gd name="T8" fmla="*/ 69 w 199"/>
                <a:gd name="T9" fmla="*/ 53 h 146"/>
                <a:gd name="T10" fmla="*/ 59 w 199"/>
                <a:gd name="T11" fmla="*/ 64 h 146"/>
                <a:gd name="T12" fmla="*/ 49 w 199"/>
                <a:gd name="T13" fmla="*/ 71 h 146"/>
                <a:gd name="T14" fmla="*/ 44 w 199"/>
                <a:gd name="T15" fmla="*/ 75 h 146"/>
                <a:gd name="T16" fmla="*/ 36 w 199"/>
                <a:gd name="T17" fmla="*/ 80 h 146"/>
                <a:gd name="T18" fmla="*/ 20 w 199"/>
                <a:gd name="T19" fmla="*/ 87 h 146"/>
                <a:gd name="T20" fmla="*/ 4 w 199"/>
                <a:gd name="T21" fmla="*/ 100 h 146"/>
                <a:gd name="T22" fmla="*/ 4 w 199"/>
                <a:gd name="T23" fmla="*/ 103 h 146"/>
                <a:gd name="T24" fmla="*/ 2 w 199"/>
                <a:gd name="T25" fmla="*/ 109 h 146"/>
                <a:gd name="T26" fmla="*/ 0 w 199"/>
                <a:gd name="T27" fmla="*/ 122 h 146"/>
                <a:gd name="T28" fmla="*/ 1 w 199"/>
                <a:gd name="T29" fmla="*/ 129 h 146"/>
                <a:gd name="T30" fmla="*/ 5 w 199"/>
                <a:gd name="T31" fmla="*/ 133 h 146"/>
                <a:gd name="T32" fmla="*/ 11 w 199"/>
                <a:gd name="T33" fmla="*/ 138 h 146"/>
                <a:gd name="T34" fmla="*/ 13 w 199"/>
                <a:gd name="T35" fmla="*/ 137 h 146"/>
                <a:gd name="T36" fmla="*/ 16 w 199"/>
                <a:gd name="T37" fmla="*/ 141 h 146"/>
                <a:gd name="T38" fmla="*/ 18 w 199"/>
                <a:gd name="T39" fmla="*/ 144 h 146"/>
                <a:gd name="T40" fmla="*/ 20 w 199"/>
                <a:gd name="T41" fmla="*/ 144 h 146"/>
                <a:gd name="T42" fmla="*/ 23 w 199"/>
                <a:gd name="T43" fmla="*/ 144 h 146"/>
                <a:gd name="T44" fmla="*/ 26 w 199"/>
                <a:gd name="T45" fmla="*/ 144 h 146"/>
                <a:gd name="T46" fmla="*/ 30 w 199"/>
                <a:gd name="T47" fmla="*/ 144 h 146"/>
                <a:gd name="T48" fmla="*/ 33 w 199"/>
                <a:gd name="T49" fmla="*/ 144 h 146"/>
                <a:gd name="T50" fmla="*/ 37 w 199"/>
                <a:gd name="T51" fmla="*/ 144 h 146"/>
                <a:gd name="T52" fmla="*/ 41 w 199"/>
                <a:gd name="T53" fmla="*/ 145 h 146"/>
                <a:gd name="T54" fmla="*/ 46 w 199"/>
                <a:gd name="T55" fmla="*/ 145 h 146"/>
                <a:gd name="T56" fmla="*/ 47 w 199"/>
                <a:gd name="T57" fmla="*/ 145 h 146"/>
                <a:gd name="T58" fmla="*/ 50 w 199"/>
                <a:gd name="T59" fmla="*/ 145 h 146"/>
                <a:gd name="T60" fmla="*/ 55 w 199"/>
                <a:gd name="T61" fmla="*/ 145 h 146"/>
                <a:gd name="T62" fmla="*/ 58 w 199"/>
                <a:gd name="T63" fmla="*/ 146 h 146"/>
                <a:gd name="T64" fmla="*/ 59 w 199"/>
                <a:gd name="T65" fmla="*/ 146 h 146"/>
                <a:gd name="T66" fmla="*/ 64 w 199"/>
                <a:gd name="T67" fmla="*/ 146 h 146"/>
                <a:gd name="T68" fmla="*/ 70 w 199"/>
                <a:gd name="T69" fmla="*/ 144 h 146"/>
                <a:gd name="T70" fmla="*/ 104 w 199"/>
                <a:gd name="T71" fmla="*/ 142 h 146"/>
                <a:gd name="T72" fmla="*/ 108 w 199"/>
                <a:gd name="T73" fmla="*/ 133 h 146"/>
                <a:gd name="T74" fmla="*/ 114 w 199"/>
                <a:gd name="T75" fmla="*/ 128 h 146"/>
                <a:gd name="T76" fmla="*/ 114 w 199"/>
                <a:gd name="T77" fmla="*/ 128 h 146"/>
                <a:gd name="T78" fmla="*/ 117 w 199"/>
                <a:gd name="T79" fmla="*/ 126 h 146"/>
                <a:gd name="T80" fmla="*/ 115 w 199"/>
                <a:gd name="T81" fmla="*/ 126 h 146"/>
                <a:gd name="T82" fmla="*/ 116 w 199"/>
                <a:gd name="T83" fmla="*/ 124 h 146"/>
                <a:gd name="T84" fmla="*/ 120 w 199"/>
                <a:gd name="T85" fmla="*/ 118 h 146"/>
                <a:gd name="T86" fmla="*/ 128 w 199"/>
                <a:gd name="T87" fmla="*/ 106 h 146"/>
                <a:gd name="T88" fmla="*/ 136 w 199"/>
                <a:gd name="T89" fmla="*/ 104 h 146"/>
                <a:gd name="T90" fmla="*/ 143 w 199"/>
                <a:gd name="T91" fmla="*/ 91 h 146"/>
                <a:gd name="T92" fmla="*/ 151 w 199"/>
                <a:gd name="T93" fmla="*/ 88 h 146"/>
                <a:gd name="T94" fmla="*/ 160 w 199"/>
                <a:gd name="T95" fmla="*/ 77 h 146"/>
                <a:gd name="T96" fmla="*/ 166 w 199"/>
                <a:gd name="T97" fmla="*/ 72 h 146"/>
                <a:gd name="T98" fmla="*/ 174 w 199"/>
                <a:gd name="T99" fmla="*/ 70 h 146"/>
                <a:gd name="T100" fmla="*/ 183 w 199"/>
                <a:gd name="T101" fmla="*/ 74 h 146"/>
                <a:gd name="T102" fmla="*/ 186 w 199"/>
                <a:gd name="T103" fmla="*/ 67 h 146"/>
                <a:gd name="T104" fmla="*/ 195 w 199"/>
                <a:gd name="T105" fmla="*/ 67 h 146"/>
                <a:gd name="T106" fmla="*/ 196 w 199"/>
                <a:gd name="T107" fmla="*/ 65 h 146"/>
                <a:gd name="T108" fmla="*/ 199 w 199"/>
                <a:gd name="T109" fmla="*/ 62 h 146"/>
                <a:gd name="T110" fmla="*/ 192 w 199"/>
                <a:gd name="T111" fmla="*/ 60 h 146"/>
                <a:gd name="T112" fmla="*/ 157 w 199"/>
                <a:gd name="T113" fmla="*/ 61 h 146"/>
                <a:gd name="T114" fmla="*/ 140 w 199"/>
                <a:gd name="T115" fmla="*/ 60 h 146"/>
                <a:gd name="T116" fmla="*/ 129 w 199"/>
                <a:gd name="T117" fmla="*/ 62 h 146"/>
                <a:gd name="T118" fmla="*/ 117 w 199"/>
                <a:gd name="T119" fmla="*/ 66 h 146"/>
                <a:gd name="T120" fmla="*/ 81 w 199"/>
                <a:gd name="T121" fmla="*/ 55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99" h="146">
                  <a:moveTo>
                    <a:pt x="81" y="0"/>
                  </a:moveTo>
                  <a:cubicBezTo>
                    <a:pt x="79" y="0"/>
                    <a:pt x="79" y="0"/>
                    <a:pt x="79" y="0"/>
                  </a:cubicBezTo>
                  <a:cubicBezTo>
                    <a:pt x="74" y="13"/>
                    <a:pt x="74" y="13"/>
                    <a:pt x="74" y="13"/>
                  </a:cubicBezTo>
                  <a:cubicBezTo>
                    <a:pt x="74" y="17"/>
                    <a:pt x="74" y="17"/>
                    <a:pt x="74" y="17"/>
                  </a:cubicBezTo>
                  <a:cubicBezTo>
                    <a:pt x="74" y="19"/>
                    <a:pt x="75" y="22"/>
                    <a:pt x="74" y="24"/>
                  </a:cubicBezTo>
                  <a:cubicBezTo>
                    <a:pt x="74" y="26"/>
                    <a:pt x="74" y="27"/>
                    <a:pt x="74" y="29"/>
                  </a:cubicBezTo>
                  <a:cubicBezTo>
                    <a:pt x="74" y="30"/>
                    <a:pt x="74" y="31"/>
                    <a:pt x="74" y="33"/>
                  </a:cubicBezTo>
                  <a:cubicBezTo>
                    <a:pt x="74" y="41"/>
                    <a:pt x="74" y="41"/>
                    <a:pt x="74" y="41"/>
                  </a:cubicBezTo>
                  <a:cubicBezTo>
                    <a:pt x="69" y="41"/>
                    <a:pt x="69" y="41"/>
                    <a:pt x="69" y="41"/>
                  </a:cubicBezTo>
                  <a:cubicBezTo>
                    <a:pt x="69" y="53"/>
                    <a:pt x="69" y="53"/>
                    <a:pt x="69" y="53"/>
                  </a:cubicBezTo>
                  <a:cubicBezTo>
                    <a:pt x="65" y="57"/>
                    <a:pt x="65" y="57"/>
                    <a:pt x="65" y="57"/>
                  </a:cubicBezTo>
                  <a:cubicBezTo>
                    <a:pt x="59" y="64"/>
                    <a:pt x="59" y="64"/>
                    <a:pt x="59" y="64"/>
                  </a:cubicBezTo>
                  <a:cubicBezTo>
                    <a:pt x="54" y="64"/>
                    <a:pt x="54" y="64"/>
                    <a:pt x="54" y="64"/>
                  </a:cubicBezTo>
                  <a:cubicBezTo>
                    <a:pt x="49" y="71"/>
                    <a:pt x="49" y="71"/>
                    <a:pt x="49" y="71"/>
                  </a:cubicBezTo>
                  <a:cubicBezTo>
                    <a:pt x="47" y="74"/>
                    <a:pt x="47" y="74"/>
                    <a:pt x="47" y="74"/>
                  </a:cubicBezTo>
                  <a:cubicBezTo>
                    <a:pt x="46" y="75"/>
                    <a:pt x="45" y="75"/>
                    <a:pt x="44" y="75"/>
                  </a:cubicBezTo>
                  <a:cubicBezTo>
                    <a:pt x="43" y="74"/>
                    <a:pt x="43" y="74"/>
                    <a:pt x="43" y="74"/>
                  </a:cubicBezTo>
                  <a:cubicBezTo>
                    <a:pt x="36" y="80"/>
                    <a:pt x="36" y="80"/>
                    <a:pt x="36" y="80"/>
                  </a:cubicBezTo>
                  <a:cubicBezTo>
                    <a:pt x="36" y="80"/>
                    <a:pt x="29" y="83"/>
                    <a:pt x="23" y="85"/>
                  </a:cubicBezTo>
                  <a:cubicBezTo>
                    <a:pt x="20" y="85"/>
                    <a:pt x="20" y="86"/>
                    <a:pt x="20" y="87"/>
                  </a:cubicBezTo>
                  <a:cubicBezTo>
                    <a:pt x="21" y="89"/>
                    <a:pt x="20" y="91"/>
                    <a:pt x="18" y="92"/>
                  </a:cubicBezTo>
                  <a:cubicBezTo>
                    <a:pt x="13" y="95"/>
                    <a:pt x="5" y="100"/>
                    <a:pt x="4" y="100"/>
                  </a:cubicBezTo>
                  <a:cubicBezTo>
                    <a:pt x="4" y="102"/>
                    <a:pt x="4" y="102"/>
                    <a:pt x="4" y="102"/>
                  </a:cubicBezTo>
                  <a:cubicBezTo>
                    <a:pt x="4" y="103"/>
                    <a:pt x="4" y="103"/>
                    <a:pt x="4" y="103"/>
                  </a:cubicBezTo>
                  <a:cubicBezTo>
                    <a:pt x="4" y="105"/>
                    <a:pt x="4" y="105"/>
                    <a:pt x="4" y="105"/>
                  </a:cubicBezTo>
                  <a:cubicBezTo>
                    <a:pt x="2" y="109"/>
                    <a:pt x="2" y="109"/>
                    <a:pt x="2" y="109"/>
                  </a:cubicBezTo>
                  <a:cubicBezTo>
                    <a:pt x="1" y="112"/>
                    <a:pt x="1" y="114"/>
                    <a:pt x="1" y="115"/>
                  </a:cubicBezTo>
                  <a:cubicBezTo>
                    <a:pt x="1" y="117"/>
                    <a:pt x="0" y="120"/>
                    <a:pt x="0" y="122"/>
                  </a:cubicBezTo>
                  <a:cubicBezTo>
                    <a:pt x="0" y="123"/>
                    <a:pt x="0" y="123"/>
                    <a:pt x="0" y="124"/>
                  </a:cubicBezTo>
                  <a:cubicBezTo>
                    <a:pt x="1" y="129"/>
                    <a:pt x="1" y="129"/>
                    <a:pt x="1" y="129"/>
                  </a:cubicBezTo>
                  <a:cubicBezTo>
                    <a:pt x="2" y="131"/>
                    <a:pt x="2" y="131"/>
                    <a:pt x="2" y="131"/>
                  </a:cubicBezTo>
                  <a:cubicBezTo>
                    <a:pt x="3" y="132"/>
                    <a:pt x="4" y="132"/>
                    <a:pt x="5" y="133"/>
                  </a:cubicBezTo>
                  <a:cubicBezTo>
                    <a:pt x="6" y="134"/>
                    <a:pt x="7" y="135"/>
                    <a:pt x="9" y="137"/>
                  </a:cubicBezTo>
                  <a:cubicBezTo>
                    <a:pt x="9" y="138"/>
                    <a:pt x="10" y="138"/>
                    <a:pt x="11" y="138"/>
                  </a:cubicBezTo>
                  <a:cubicBezTo>
                    <a:pt x="11" y="138"/>
                    <a:pt x="11" y="138"/>
                    <a:pt x="12" y="138"/>
                  </a:cubicBezTo>
                  <a:cubicBezTo>
                    <a:pt x="13" y="137"/>
                    <a:pt x="13" y="137"/>
                    <a:pt x="13" y="137"/>
                  </a:cubicBezTo>
                  <a:cubicBezTo>
                    <a:pt x="14" y="138"/>
                    <a:pt x="14" y="138"/>
                    <a:pt x="14" y="138"/>
                  </a:cubicBezTo>
                  <a:cubicBezTo>
                    <a:pt x="14" y="139"/>
                    <a:pt x="15" y="140"/>
                    <a:pt x="16" y="141"/>
                  </a:cubicBezTo>
                  <a:cubicBezTo>
                    <a:pt x="17" y="142"/>
                    <a:pt x="18" y="143"/>
                    <a:pt x="18" y="144"/>
                  </a:cubicBezTo>
                  <a:cubicBezTo>
                    <a:pt x="18" y="144"/>
                    <a:pt x="18" y="144"/>
                    <a:pt x="18" y="144"/>
                  </a:cubicBezTo>
                  <a:cubicBezTo>
                    <a:pt x="19" y="144"/>
                    <a:pt x="19" y="144"/>
                    <a:pt x="19" y="144"/>
                  </a:cubicBezTo>
                  <a:cubicBezTo>
                    <a:pt x="20" y="144"/>
                    <a:pt x="20" y="144"/>
                    <a:pt x="20" y="144"/>
                  </a:cubicBezTo>
                  <a:cubicBezTo>
                    <a:pt x="21" y="144"/>
                    <a:pt x="21" y="144"/>
                    <a:pt x="22" y="144"/>
                  </a:cubicBezTo>
                  <a:cubicBezTo>
                    <a:pt x="22" y="144"/>
                    <a:pt x="22" y="144"/>
                    <a:pt x="23" y="144"/>
                  </a:cubicBezTo>
                  <a:cubicBezTo>
                    <a:pt x="23" y="144"/>
                    <a:pt x="23" y="144"/>
                    <a:pt x="23" y="144"/>
                  </a:cubicBezTo>
                  <a:cubicBezTo>
                    <a:pt x="24" y="144"/>
                    <a:pt x="25" y="144"/>
                    <a:pt x="26" y="144"/>
                  </a:cubicBezTo>
                  <a:cubicBezTo>
                    <a:pt x="27" y="144"/>
                    <a:pt x="28" y="144"/>
                    <a:pt x="29" y="144"/>
                  </a:cubicBezTo>
                  <a:cubicBezTo>
                    <a:pt x="30" y="144"/>
                    <a:pt x="30" y="144"/>
                    <a:pt x="30" y="144"/>
                  </a:cubicBezTo>
                  <a:cubicBezTo>
                    <a:pt x="31" y="145"/>
                    <a:pt x="31" y="145"/>
                    <a:pt x="31" y="145"/>
                  </a:cubicBezTo>
                  <a:cubicBezTo>
                    <a:pt x="32" y="145"/>
                    <a:pt x="33" y="145"/>
                    <a:pt x="33" y="144"/>
                  </a:cubicBezTo>
                  <a:cubicBezTo>
                    <a:pt x="34" y="144"/>
                    <a:pt x="35" y="144"/>
                    <a:pt x="35" y="144"/>
                  </a:cubicBezTo>
                  <a:cubicBezTo>
                    <a:pt x="36" y="144"/>
                    <a:pt x="36" y="144"/>
                    <a:pt x="37" y="144"/>
                  </a:cubicBezTo>
                  <a:cubicBezTo>
                    <a:pt x="37" y="145"/>
                    <a:pt x="38" y="145"/>
                    <a:pt x="39" y="145"/>
                  </a:cubicBezTo>
                  <a:cubicBezTo>
                    <a:pt x="40" y="145"/>
                    <a:pt x="41" y="145"/>
                    <a:pt x="41" y="145"/>
                  </a:cubicBezTo>
                  <a:cubicBezTo>
                    <a:pt x="42" y="145"/>
                    <a:pt x="43" y="145"/>
                    <a:pt x="44" y="145"/>
                  </a:cubicBezTo>
                  <a:cubicBezTo>
                    <a:pt x="45" y="145"/>
                    <a:pt x="45" y="145"/>
                    <a:pt x="46" y="145"/>
                  </a:cubicBezTo>
                  <a:cubicBezTo>
                    <a:pt x="46" y="145"/>
                    <a:pt x="46" y="145"/>
                    <a:pt x="47" y="145"/>
                  </a:cubicBezTo>
                  <a:cubicBezTo>
                    <a:pt x="47" y="145"/>
                    <a:pt x="47" y="145"/>
                    <a:pt x="47" y="145"/>
                  </a:cubicBezTo>
                  <a:cubicBezTo>
                    <a:pt x="48" y="145"/>
                    <a:pt x="49" y="145"/>
                    <a:pt x="50" y="145"/>
                  </a:cubicBezTo>
                  <a:cubicBezTo>
                    <a:pt x="50" y="145"/>
                    <a:pt x="50" y="145"/>
                    <a:pt x="50" y="145"/>
                  </a:cubicBezTo>
                  <a:cubicBezTo>
                    <a:pt x="50" y="145"/>
                    <a:pt x="50" y="145"/>
                    <a:pt x="50" y="145"/>
                  </a:cubicBezTo>
                  <a:cubicBezTo>
                    <a:pt x="55" y="145"/>
                    <a:pt x="55" y="145"/>
                    <a:pt x="55" y="145"/>
                  </a:cubicBezTo>
                  <a:cubicBezTo>
                    <a:pt x="55" y="145"/>
                    <a:pt x="55" y="145"/>
                    <a:pt x="55" y="145"/>
                  </a:cubicBezTo>
                  <a:cubicBezTo>
                    <a:pt x="56" y="145"/>
                    <a:pt x="57" y="145"/>
                    <a:pt x="58" y="146"/>
                  </a:cubicBezTo>
                  <a:cubicBezTo>
                    <a:pt x="58" y="146"/>
                    <a:pt x="58" y="146"/>
                    <a:pt x="58" y="146"/>
                  </a:cubicBezTo>
                  <a:cubicBezTo>
                    <a:pt x="59" y="146"/>
                    <a:pt x="59" y="146"/>
                    <a:pt x="59" y="146"/>
                  </a:cubicBezTo>
                  <a:cubicBezTo>
                    <a:pt x="60" y="146"/>
                    <a:pt x="61" y="146"/>
                    <a:pt x="62" y="146"/>
                  </a:cubicBezTo>
                  <a:cubicBezTo>
                    <a:pt x="63" y="146"/>
                    <a:pt x="64" y="146"/>
                    <a:pt x="64" y="146"/>
                  </a:cubicBezTo>
                  <a:cubicBezTo>
                    <a:pt x="64" y="146"/>
                    <a:pt x="64" y="146"/>
                    <a:pt x="64" y="146"/>
                  </a:cubicBezTo>
                  <a:cubicBezTo>
                    <a:pt x="67" y="146"/>
                    <a:pt x="70" y="145"/>
                    <a:pt x="70" y="144"/>
                  </a:cubicBezTo>
                  <a:cubicBezTo>
                    <a:pt x="81" y="142"/>
                    <a:pt x="81" y="142"/>
                    <a:pt x="81" y="142"/>
                  </a:cubicBezTo>
                  <a:cubicBezTo>
                    <a:pt x="104" y="142"/>
                    <a:pt x="104" y="142"/>
                    <a:pt x="104" y="142"/>
                  </a:cubicBezTo>
                  <a:cubicBezTo>
                    <a:pt x="104" y="138"/>
                    <a:pt x="104" y="138"/>
                    <a:pt x="104" y="138"/>
                  </a:cubicBezTo>
                  <a:cubicBezTo>
                    <a:pt x="104" y="137"/>
                    <a:pt x="108" y="135"/>
                    <a:pt x="108" y="133"/>
                  </a:cubicBezTo>
                  <a:cubicBezTo>
                    <a:pt x="109" y="132"/>
                    <a:pt x="110" y="130"/>
                    <a:pt x="111" y="127"/>
                  </a:cubicBezTo>
                  <a:cubicBezTo>
                    <a:pt x="112" y="127"/>
                    <a:pt x="113" y="128"/>
                    <a:pt x="114" y="128"/>
                  </a:cubicBezTo>
                  <a:cubicBezTo>
                    <a:pt x="114" y="128"/>
                    <a:pt x="114" y="128"/>
                    <a:pt x="114" y="128"/>
                  </a:cubicBezTo>
                  <a:cubicBezTo>
                    <a:pt x="114" y="128"/>
                    <a:pt x="114" y="128"/>
                    <a:pt x="114" y="128"/>
                  </a:cubicBezTo>
                  <a:cubicBezTo>
                    <a:pt x="115" y="128"/>
                    <a:pt x="115" y="128"/>
                    <a:pt x="115" y="128"/>
                  </a:cubicBezTo>
                  <a:cubicBezTo>
                    <a:pt x="117" y="126"/>
                    <a:pt x="117" y="126"/>
                    <a:pt x="117" y="126"/>
                  </a:cubicBezTo>
                  <a:cubicBezTo>
                    <a:pt x="115" y="126"/>
                    <a:pt x="115" y="126"/>
                    <a:pt x="115" y="126"/>
                  </a:cubicBezTo>
                  <a:cubicBezTo>
                    <a:pt x="115" y="126"/>
                    <a:pt x="115" y="126"/>
                    <a:pt x="115" y="126"/>
                  </a:cubicBezTo>
                  <a:cubicBezTo>
                    <a:pt x="115" y="125"/>
                    <a:pt x="115" y="125"/>
                    <a:pt x="115" y="125"/>
                  </a:cubicBezTo>
                  <a:cubicBezTo>
                    <a:pt x="116" y="124"/>
                    <a:pt x="116" y="124"/>
                    <a:pt x="116" y="124"/>
                  </a:cubicBezTo>
                  <a:cubicBezTo>
                    <a:pt x="118" y="121"/>
                    <a:pt x="119" y="120"/>
                    <a:pt x="119" y="120"/>
                  </a:cubicBezTo>
                  <a:cubicBezTo>
                    <a:pt x="119" y="120"/>
                    <a:pt x="119" y="120"/>
                    <a:pt x="120" y="118"/>
                  </a:cubicBezTo>
                  <a:cubicBezTo>
                    <a:pt x="122" y="116"/>
                    <a:pt x="121" y="110"/>
                    <a:pt x="120" y="109"/>
                  </a:cubicBezTo>
                  <a:cubicBezTo>
                    <a:pt x="128" y="106"/>
                    <a:pt x="128" y="106"/>
                    <a:pt x="128" y="106"/>
                  </a:cubicBezTo>
                  <a:cubicBezTo>
                    <a:pt x="137" y="106"/>
                    <a:pt x="137" y="106"/>
                    <a:pt x="137" y="106"/>
                  </a:cubicBezTo>
                  <a:cubicBezTo>
                    <a:pt x="136" y="104"/>
                    <a:pt x="136" y="104"/>
                    <a:pt x="136" y="104"/>
                  </a:cubicBezTo>
                  <a:cubicBezTo>
                    <a:pt x="135" y="103"/>
                    <a:pt x="135" y="101"/>
                    <a:pt x="137" y="99"/>
                  </a:cubicBezTo>
                  <a:cubicBezTo>
                    <a:pt x="139" y="97"/>
                    <a:pt x="142" y="92"/>
                    <a:pt x="143" y="91"/>
                  </a:cubicBezTo>
                  <a:cubicBezTo>
                    <a:pt x="147" y="91"/>
                    <a:pt x="147" y="91"/>
                    <a:pt x="147" y="91"/>
                  </a:cubicBezTo>
                  <a:cubicBezTo>
                    <a:pt x="151" y="88"/>
                    <a:pt x="151" y="88"/>
                    <a:pt x="151" y="88"/>
                  </a:cubicBezTo>
                  <a:cubicBezTo>
                    <a:pt x="155" y="82"/>
                    <a:pt x="155" y="82"/>
                    <a:pt x="155" y="82"/>
                  </a:cubicBezTo>
                  <a:cubicBezTo>
                    <a:pt x="158" y="79"/>
                    <a:pt x="159" y="77"/>
                    <a:pt x="160" y="77"/>
                  </a:cubicBezTo>
                  <a:cubicBezTo>
                    <a:pt x="162" y="77"/>
                    <a:pt x="162" y="77"/>
                    <a:pt x="162" y="77"/>
                  </a:cubicBezTo>
                  <a:cubicBezTo>
                    <a:pt x="166" y="72"/>
                    <a:pt x="166" y="72"/>
                    <a:pt x="166" y="72"/>
                  </a:cubicBezTo>
                  <a:cubicBezTo>
                    <a:pt x="166" y="67"/>
                    <a:pt x="166" y="67"/>
                    <a:pt x="166" y="67"/>
                  </a:cubicBezTo>
                  <a:cubicBezTo>
                    <a:pt x="174" y="70"/>
                    <a:pt x="174" y="70"/>
                    <a:pt x="174" y="70"/>
                  </a:cubicBezTo>
                  <a:cubicBezTo>
                    <a:pt x="178" y="71"/>
                    <a:pt x="178" y="71"/>
                    <a:pt x="178" y="71"/>
                  </a:cubicBezTo>
                  <a:cubicBezTo>
                    <a:pt x="183" y="74"/>
                    <a:pt x="183" y="74"/>
                    <a:pt x="183" y="74"/>
                  </a:cubicBezTo>
                  <a:cubicBezTo>
                    <a:pt x="186" y="71"/>
                    <a:pt x="186" y="71"/>
                    <a:pt x="186" y="71"/>
                  </a:cubicBezTo>
                  <a:cubicBezTo>
                    <a:pt x="186" y="67"/>
                    <a:pt x="186" y="67"/>
                    <a:pt x="186" y="67"/>
                  </a:cubicBezTo>
                  <a:cubicBezTo>
                    <a:pt x="194" y="67"/>
                    <a:pt x="194" y="67"/>
                    <a:pt x="194" y="67"/>
                  </a:cubicBezTo>
                  <a:cubicBezTo>
                    <a:pt x="195" y="67"/>
                    <a:pt x="195" y="67"/>
                    <a:pt x="195" y="67"/>
                  </a:cubicBezTo>
                  <a:cubicBezTo>
                    <a:pt x="196" y="66"/>
                    <a:pt x="196" y="66"/>
                    <a:pt x="196" y="66"/>
                  </a:cubicBezTo>
                  <a:cubicBezTo>
                    <a:pt x="196" y="65"/>
                    <a:pt x="196" y="65"/>
                    <a:pt x="196" y="65"/>
                  </a:cubicBezTo>
                  <a:cubicBezTo>
                    <a:pt x="196" y="65"/>
                    <a:pt x="196" y="65"/>
                    <a:pt x="196" y="65"/>
                  </a:cubicBezTo>
                  <a:cubicBezTo>
                    <a:pt x="199" y="63"/>
                    <a:pt x="199" y="62"/>
                    <a:pt x="199" y="62"/>
                  </a:cubicBezTo>
                  <a:cubicBezTo>
                    <a:pt x="199" y="62"/>
                    <a:pt x="199" y="62"/>
                    <a:pt x="199" y="62"/>
                  </a:cubicBezTo>
                  <a:cubicBezTo>
                    <a:pt x="196" y="61"/>
                    <a:pt x="193" y="60"/>
                    <a:pt x="192" y="60"/>
                  </a:cubicBezTo>
                  <a:cubicBezTo>
                    <a:pt x="179" y="58"/>
                    <a:pt x="179" y="58"/>
                    <a:pt x="179" y="58"/>
                  </a:cubicBezTo>
                  <a:cubicBezTo>
                    <a:pt x="157" y="61"/>
                    <a:pt x="157" y="61"/>
                    <a:pt x="157" y="61"/>
                  </a:cubicBezTo>
                  <a:cubicBezTo>
                    <a:pt x="149" y="61"/>
                    <a:pt x="149" y="61"/>
                    <a:pt x="149" y="61"/>
                  </a:cubicBezTo>
                  <a:cubicBezTo>
                    <a:pt x="140" y="60"/>
                    <a:pt x="140" y="60"/>
                    <a:pt x="140" y="60"/>
                  </a:cubicBezTo>
                  <a:cubicBezTo>
                    <a:pt x="134" y="60"/>
                    <a:pt x="134" y="60"/>
                    <a:pt x="134" y="60"/>
                  </a:cubicBezTo>
                  <a:cubicBezTo>
                    <a:pt x="129" y="62"/>
                    <a:pt x="129" y="62"/>
                    <a:pt x="129" y="62"/>
                  </a:cubicBezTo>
                  <a:cubicBezTo>
                    <a:pt x="129" y="62"/>
                    <a:pt x="125" y="64"/>
                    <a:pt x="119" y="66"/>
                  </a:cubicBezTo>
                  <a:cubicBezTo>
                    <a:pt x="117" y="66"/>
                    <a:pt x="117" y="66"/>
                    <a:pt x="117" y="66"/>
                  </a:cubicBezTo>
                  <a:cubicBezTo>
                    <a:pt x="117" y="55"/>
                    <a:pt x="117" y="55"/>
                    <a:pt x="117" y="55"/>
                  </a:cubicBezTo>
                  <a:cubicBezTo>
                    <a:pt x="81" y="55"/>
                    <a:pt x="81" y="55"/>
                    <a:pt x="81" y="55"/>
                  </a:cubicBezTo>
                  <a:lnTo>
                    <a:pt x="81" y="0"/>
                  </a:lnTo>
                  <a:close/>
                </a:path>
              </a:pathLst>
            </a:custGeom>
            <a:solidFill>
              <a:srgbClr val="012169"/>
            </a:solidFill>
            <a:ln w="6350">
              <a:solidFill>
                <a:srgbClr val="FFFFFF"/>
              </a:solidFill>
            </a:ln>
          </p:spPr>
          <p:txBody>
            <a:bodyPr vert="horz" wrap="square" lIns="68580" tIns="34291" rIns="68580" bIns="34291" numCol="1" anchor="t" anchorCtr="0" compatLnSpc="1">
              <a:prstTxWarp prst="textNoShape">
                <a:avLst/>
              </a:prstTxWarp>
            </a:bodyPr>
            <a:lstStyle/>
            <a:p>
              <a:pPr defTabSz="685800">
                <a:defRPr/>
              </a:pPr>
              <a:endParaRPr lang="en-GB" sz="900" kern="0">
                <a:solidFill>
                  <a:prstClr val="black"/>
                </a:solidFill>
                <a:latin typeface="Arial"/>
              </a:endParaRPr>
            </a:p>
          </p:txBody>
        </p:sp>
        <p:sp>
          <p:nvSpPr>
            <p:cNvPr id="129" name="Freeform 30">
              <a:extLst>
                <a:ext uri="{FF2B5EF4-FFF2-40B4-BE49-F238E27FC236}">
                  <a16:creationId xmlns:a16="http://schemas.microsoft.com/office/drawing/2014/main" id="{2679B466-6DD7-6B17-88C7-ED7F0B64DD93}"/>
                </a:ext>
              </a:extLst>
            </p:cNvPr>
            <p:cNvSpPr>
              <a:spLocks/>
            </p:cNvSpPr>
            <p:nvPr/>
          </p:nvSpPr>
          <p:spPr bwMode="auto">
            <a:xfrm>
              <a:off x="3538710" y="2702227"/>
              <a:ext cx="330352" cy="221425"/>
            </a:xfrm>
            <a:custGeom>
              <a:avLst/>
              <a:gdLst>
                <a:gd name="T0" fmla="*/ 156 w 185"/>
                <a:gd name="T1" fmla="*/ 55 h 124"/>
                <a:gd name="T2" fmla="*/ 155 w 185"/>
                <a:gd name="T3" fmla="*/ 3 h 124"/>
                <a:gd name="T4" fmla="*/ 145 w 185"/>
                <a:gd name="T5" fmla="*/ 0 h 124"/>
                <a:gd name="T6" fmla="*/ 0 w 185"/>
                <a:gd name="T7" fmla="*/ 11 h 124"/>
                <a:gd name="T8" fmla="*/ 12 w 185"/>
                <a:gd name="T9" fmla="*/ 7 h 124"/>
                <a:gd name="T10" fmla="*/ 23 w 185"/>
                <a:gd name="T11" fmla="*/ 5 h 124"/>
                <a:gd name="T12" fmla="*/ 40 w 185"/>
                <a:gd name="T13" fmla="*/ 6 h 124"/>
                <a:gd name="T14" fmla="*/ 75 w 185"/>
                <a:gd name="T15" fmla="*/ 5 h 124"/>
                <a:gd name="T16" fmla="*/ 82 w 185"/>
                <a:gd name="T17" fmla="*/ 7 h 124"/>
                <a:gd name="T18" fmla="*/ 79 w 185"/>
                <a:gd name="T19" fmla="*/ 10 h 124"/>
                <a:gd name="T20" fmla="*/ 79 w 185"/>
                <a:gd name="T21" fmla="*/ 12 h 124"/>
                <a:gd name="T22" fmla="*/ 85 w 185"/>
                <a:gd name="T23" fmla="*/ 33 h 124"/>
                <a:gd name="T24" fmla="*/ 81 w 185"/>
                <a:gd name="T25" fmla="*/ 44 h 124"/>
                <a:gd name="T26" fmla="*/ 91 w 185"/>
                <a:gd name="T27" fmla="*/ 52 h 124"/>
                <a:gd name="T28" fmla="*/ 95 w 185"/>
                <a:gd name="T29" fmla="*/ 59 h 124"/>
                <a:gd name="T30" fmla="*/ 95 w 185"/>
                <a:gd name="T31" fmla="*/ 57 h 124"/>
                <a:gd name="T32" fmla="*/ 111 w 185"/>
                <a:gd name="T33" fmla="*/ 65 h 124"/>
                <a:gd name="T34" fmla="*/ 119 w 185"/>
                <a:gd name="T35" fmla="*/ 69 h 124"/>
                <a:gd name="T36" fmla="*/ 126 w 185"/>
                <a:gd name="T37" fmla="*/ 73 h 124"/>
                <a:gd name="T38" fmla="*/ 130 w 185"/>
                <a:gd name="T39" fmla="*/ 65 h 124"/>
                <a:gd name="T40" fmla="*/ 126 w 185"/>
                <a:gd name="T41" fmla="*/ 61 h 124"/>
                <a:gd name="T42" fmla="*/ 126 w 185"/>
                <a:gd name="T43" fmla="*/ 46 h 124"/>
                <a:gd name="T44" fmla="*/ 122 w 185"/>
                <a:gd name="T45" fmla="*/ 22 h 124"/>
                <a:gd name="T46" fmla="*/ 138 w 185"/>
                <a:gd name="T47" fmla="*/ 11 h 124"/>
                <a:gd name="T48" fmla="*/ 150 w 185"/>
                <a:gd name="T49" fmla="*/ 7 h 124"/>
                <a:gd name="T50" fmla="*/ 142 w 185"/>
                <a:gd name="T51" fmla="*/ 18 h 124"/>
                <a:gd name="T52" fmla="*/ 138 w 185"/>
                <a:gd name="T53" fmla="*/ 22 h 124"/>
                <a:gd name="T54" fmla="*/ 138 w 185"/>
                <a:gd name="T55" fmla="*/ 30 h 124"/>
                <a:gd name="T56" fmla="*/ 134 w 185"/>
                <a:gd name="T57" fmla="*/ 38 h 124"/>
                <a:gd name="T58" fmla="*/ 142 w 185"/>
                <a:gd name="T59" fmla="*/ 38 h 124"/>
                <a:gd name="T60" fmla="*/ 138 w 185"/>
                <a:gd name="T61" fmla="*/ 53 h 124"/>
                <a:gd name="T62" fmla="*/ 138 w 185"/>
                <a:gd name="T63" fmla="*/ 61 h 124"/>
                <a:gd name="T64" fmla="*/ 146 w 185"/>
                <a:gd name="T65" fmla="*/ 69 h 124"/>
                <a:gd name="T66" fmla="*/ 154 w 185"/>
                <a:gd name="T67" fmla="*/ 77 h 124"/>
                <a:gd name="T68" fmla="*/ 154 w 185"/>
                <a:gd name="T69" fmla="*/ 85 h 124"/>
                <a:gd name="T70" fmla="*/ 158 w 185"/>
                <a:gd name="T71" fmla="*/ 89 h 124"/>
                <a:gd name="T72" fmla="*/ 146 w 185"/>
                <a:gd name="T73" fmla="*/ 108 h 124"/>
                <a:gd name="T74" fmla="*/ 150 w 185"/>
                <a:gd name="T75" fmla="*/ 124 h 124"/>
                <a:gd name="T76" fmla="*/ 154 w 185"/>
                <a:gd name="T77" fmla="*/ 120 h 124"/>
                <a:gd name="T78" fmla="*/ 173 w 185"/>
                <a:gd name="T79" fmla="*/ 73 h 124"/>
                <a:gd name="T80" fmla="*/ 185 w 185"/>
                <a:gd name="T81" fmla="*/ 57 h 124"/>
                <a:gd name="T82" fmla="*/ 183 w 185"/>
                <a:gd name="T83" fmla="*/ 54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85" h="124">
                  <a:moveTo>
                    <a:pt x="183" y="55"/>
                  </a:moveTo>
                  <a:cubicBezTo>
                    <a:pt x="156" y="55"/>
                    <a:pt x="156" y="55"/>
                    <a:pt x="156" y="55"/>
                  </a:cubicBezTo>
                  <a:cubicBezTo>
                    <a:pt x="156" y="3"/>
                    <a:pt x="156" y="3"/>
                    <a:pt x="156" y="3"/>
                  </a:cubicBezTo>
                  <a:cubicBezTo>
                    <a:pt x="155" y="3"/>
                    <a:pt x="155" y="3"/>
                    <a:pt x="155" y="3"/>
                  </a:cubicBezTo>
                  <a:cubicBezTo>
                    <a:pt x="155" y="3"/>
                    <a:pt x="155" y="3"/>
                    <a:pt x="155" y="3"/>
                  </a:cubicBezTo>
                  <a:cubicBezTo>
                    <a:pt x="150" y="3"/>
                    <a:pt x="146" y="0"/>
                    <a:pt x="145" y="0"/>
                  </a:cubicBezTo>
                  <a:cubicBezTo>
                    <a:pt x="0" y="0"/>
                    <a:pt x="0" y="0"/>
                    <a:pt x="0" y="0"/>
                  </a:cubicBezTo>
                  <a:cubicBezTo>
                    <a:pt x="0" y="11"/>
                    <a:pt x="0" y="11"/>
                    <a:pt x="0" y="11"/>
                  </a:cubicBezTo>
                  <a:cubicBezTo>
                    <a:pt x="2" y="11"/>
                    <a:pt x="2" y="11"/>
                    <a:pt x="2" y="11"/>
                  </a:cubicBezTo>
                  <a:cubicBezTo>
                    <a:pt x="8" y="9"/>
                    <a:pt x="12" y="7"/>
                    <a:pt x="12" y="7"/>
                  </a:cubicBezTo>
                  <a:cubicBezTo>
                    <a:pt x="17" y="5"/>
                    <a:pt x="17" y="5"/>
                    <a:pt x="17" y="5"/>
                  </a:cubicBezTo>
                  <a:cubicBezTo>
                    <a:pt x="23" y="5"/>
                    <a:pt x="23" y="5"/>
                    <a:pt x="23" y="5"/>
                  </a:cubicBezTo>
                  <a:cubicBezTo>
                    <a:pt x="32" y="6"/>
                    <a:pt x="32" y="6"/>
                    <a:pt x="32" y="6"/>
                  </a:cubicBezTo>
                  <a:cubicBezTo>
                    <a:pt x="40" y="6"/>
                    <a:pt x="40" y="6"/>
                    <a:pt x="40" y="6"/>
                  </a:cubicBezTo>
                  <a:cubicBezTo>
                    <a:pt x="62" y="3"/>
                    <a:pt x="62" y="3"/>
                    <a:pt x="62" y="3"/>
                  </a:cubicBezTo>
                  <a:cubicBezTo>
                    <a:pt x="75" y="5"/>
                    <a:pt x="75" y="5"/>
                    <a:pt x="75" y="5"/>
                  </a:cubicBezTo>
                  <a:cubicBezTo>
                    <a:pt x="76" y="5"/>
                    <a:pt x="79" y="6"/>
                    <a:pt x="82" y="7"/>
                  </a:cubicBezTo>
                  <a:cubicBezTo>
                    <a:pt x="82" y="7"/>
                    <a:pt x="82" y="7"/>
                    <a:pt x="82" y="7"/>
                  </a:cubicBezTo>
                  <a:cubicBezTo>
                    <a:pt x="82" y="7"/>
                    <a:pt x="82" y="8"/>
                    <a:pt x="79" y="10"/>
                  </a:cubicBezTo>
                  <a:cubicBezTo>
                    <a:pt x="79" y="10"/>
                    <a:pt x="79" y="10"/>
                    <a:pt x="79" y="10"/>
                  </a:cubicBezTo>
                  <a:cubicBezTo>
                    <a:pt x="79" y="11"/>
                    <a:pt x="79" y="11"/>
                    <a:pt x="79" y="11"/>
                  </a:cubicBezTo>
                  <a:cubicBezTo>
                    <a:pt x="79" y="12"/>
                    <a:pt x="79" y="12"/>
                    <a:pt x="79" y="12"/>
                  </a:cubicBezTo>
                  <a:cubicBezTo>
                    <a:pt x="79" y="27"/>
                    <a:pt x="79" y="27"/>
                    <a:pt x="79" y="27"/>
                  </a:cubicBezTo>
                  <a:cubicBezTo>
                    <a:pt x="85" y="33"/>
                    <a:pt x="85" y="33"/>
                    <a:pt x="85" y="33"/>
                  </a:cubicBezTo>
                  <a:cubicBezTo>
                    <a:pt x="85" y="39"/>
                    <a:pt x="85" y="39"/>
                    <a:pt x="85" y="39"/>
                  </a:cubicBezTo>
                  <a:cubicBezTo>
                    <a:pt x="81" y="44"/>
                    <a:pt x="81" y="44"/>
                    <a:pt x="81" y="44"/>
                  </a:cubicBezTo>
                  <a:cubicBezTo>
                    <a:pt x="85" y="48"/>
                    <a:pt x="85" y="48"/>
                    <a:pt x="85" y="48"/>
                  </a:cubicBezTo>
                  <a:cubicBezTo>
                    <a:pt x="91" y="52"/>
                    <a:pt x="91" y="52"/>
                    <a:pt x="91" y="52"/>
                  </a:cubicBezTo>
                  <a:cubicBezTo>
                    <a:pt x="95" y="57"/>
                    <a:pt x="95" y="57"/>
                    <a:pt x="95" y="57"/>
                  </a:cubicBezTo>
                  <a:cubicBezTo>
                    <a:pt x="95" y="59"/>
                    <a:pt x="95" y="59"/>
                    <a:pt x="95" y="59"/>
                  </a:cubicBezTo>
                  <a:cubicBezTo>
                    <a:pt x="95" y="59"/>
                    <a:pt x="95" y="59"/>
                    <a:pt x="95" y="59"/>
                  </a:cubicBezTo>
                  <a:cubicBezTo>
                    <a:pt x="95" y="57"/>
                    <a:pt x="95" y="57"/>
                    <a:pt x="95" y="57"/>
                  </a:cubicBezTo>
                  <a:cubicBezTo>
                    <a:pt x="99" y="61"/>
                    <a:pt x="99" y="61"/>
                    <a:pt x="99" y="61"/>
                  </a:cubicBezTo>
                  <a:cubicBezTo>
                    <a:pt x="111" y="65"/>
                    <a:pt x="111" y="65"/>
                    <a:pt x="111" y="65"/>
                  </a:cubicBezTo>
                  <a:cubicBezTo>
                    <a:pt x="115" y="65"/>
                    <a:pt x="115" y="65"/>
                    <a:pt x="115" y="65"/>
                  </a:cubicBezTo>
                  <a:cubicBezTo>
                    <a:pt x="119" y="69"/>
                    <a:pt x="119" y="69"/>
                    <a:pt x="119" y="69"/>
                  </a:cubicBezTo>
                  <a:cubicBezTo>
                    <a:pt x="122" y="69"/>
                    <a:pt x="122" y="69"/>
                    <a:pt x="122" y="69"/>
                  </a:cubicBezTo>
                  <a:cubicBezTo>
                    <a:pt x="126" y="73"/>
                    <a:pt x="126" y="73"/>
                    <a:pt x="126" y="73"/>
                  </a:cubicBezTo>
                  <a:cubicBezTo>
                    <a:pt x="130" y="77"/>
                    <a:pt x="130" y="77"/>
                    <a:pt x="130" y="77"/>
                  </a:cubicBezTo>
                  <a:cubicBezTo>
                    <a:pt x="130" y="65"/>
                    <a:pt x="130" y="65"/>
                    <a:pt x="130" y="65"/>
                  </a:cubicBezTo>
                  <a:cubicBezTo>
                    <a:pt x="122" y="61"/>
                    <a:pt x="122" y="61"/>
                    <a:pt x="122" y="61"/>
                  </a:cubicBezTo>
                  <a:cubicBezTo>
                    <a:pt x="126" y="61"/>
                    <a:pt x="126" y="61"/>
                    <a:pt x="126" y="61"/>
                  </a:cubicBezTo>
                  <a:cubicBezTo>
                    <a:pt x="126" y="57"/>
                    <a:pt x="126" y="57"/>
                    <a:pt x="126" y="57"/>
                  </a:cubicBezTo>
                  <a:cubicBezTo>
                    <a:pt x="126" y="46"/>
                    <a:pt x="126" y="46"/>
                    <a:pt x="126" y="46"/>
                  </a:cubicBezTo>
                  <a:cubicBezTo>
                    <a:pt x="126" y="26"/>
                    <a:pt x="126" y="26"/>
                    <a:pt x="126" y="26"/>
                  </a:cubicBezTo>
                  <a:cubicBezTo>
                    <a:pt x="122" y="22"/>
                    <a:pt x="122" y="22"/>
                    <a:pt x="122" y="22"/>
                  </a:cubicBezTo>
                  <a:cubicBezTo>
                    <a:pt x="130" y="18"/>
                    <a:pt x="130" y="18"/>
                    <a:pt x="130" y="18"/>
                  </a:cubicBezTo>
                  <a:cubicBezTo>
                    <a:pt x="138" y="11"/>
                    <a:pt x="138" y="11"/>
                    <a:pt x="138" y="11"/>
                  </a:cubicBezTo>
                  <a:cubicBezTo>
                    <a:pt x="146" y="3"/>
                    <a:pt x="146" y="3"/>
                    <a:pt x="146" y="3"/>
                  </a:cubicBezTo>
                  <a:cubicBezTo>
                    <a:pt x="150" y="7"/>
                    <a:pt x="150" y="7"/>
                    <a:pt x="150" y="7"/>
                  </a:cubicBezTo>
                  <a:cubicBezTo>
                    <a:pt x="146" y="14"/>
                    <a:pt x="146" y="14"/>
                    <a:pt x="146" y="14"/>
                  </a:cubicBezTo>
                  <a:cubicBezTo>
                    <a:pt x="142" y="18"/>
                    <a:pt x="142" y="18"/>
                    <a:pt x="142" y="18"/>
                  </a:cubicBezTo>
                  <a:cubicBezTo>
                    <a:pt x="138" y="18"/>
                    <a:pt x="138" y="18"/>
                    <a:pt x="138" y="18"/>
                  </a:cubicBezTo>
                  <a:cubicBezTo>
                    <a:pt x="138" y="22"/>
                    <a:pt x="138" y="22"/>
                    <a:pt x="138" y="22"/>
                  </a:cubicBezTo>
                  <a:cubicBezTo>
                    <a:pt x="138" y="26"/>
                    <a:pt x="138" y="26"/>
                    <a:pt x="138" y="26"/>
                  </a:cubicBezTo>
                  <a:cubicBezTo>
                    <a:pt x="138" y="30"/>
                    <a:pt x="138" y="30"/>
                    <a:pt x="138" y="30"/>
                  </a:cubicBezTo>
                  <a:cubicBezTo>
                    <a:pt x="134" y="34"/>
                    <a:pt x="134" y="34"/>
                    <a:pt x="134" y="34"/>
                  </a:cubicBezTo>
                  <a:cubicBezTo>
                    <a:pt x="134" y="38"/>
                    <a:pt x="134" y="38"/>
                    <a:pt x="134" y="38"/>
                  </a:cubicBezTo>
                  <a:cubicBezTo>
                    <a:pt x="138" y="38"/>
                    <a:pt x="138" y="38"/>
                    <a:pt x="138" y="38"/>
                  </a:cubicBezTo>
                  <a:cubicBezTo>
                    <a:pt x="142" y="38"/>
                    <a:pt x="142" y="38"/>
                    <a:pt x="142" y="38"/>
                  </a:cubicBezTo>
                  <a:cubicBezTo>
                    <a:pt x="142" y="50"/>
                    <a:pt x="142" y="50"/>
                    <a:pt x="142" y="50"/>
                  </a:cubicBezTo>
                  <a:cubicBezTo>
                    <a:pt x="138" y="53"/>
                    <a:pt x="138" y="53"/>
                    <a:pt x="138" y="53"/>
                  </a:cubicBezTo>
                  <a:cubicBezTo>
                    <a:pt x="134" y="57"/>
                    <a:pt x="134" y="57"/>
                    <a:pt x="134" y="57"/>
                  </a:cubicBezTo>
                  <a:cubicBezTo>
                    <a:pt x="138" y="61"/>
                    <a:pt x="138" y="61"/>
                    <a:pt x="138" y="61"/>
                  </a:cubicBezTo>
                  <a:cubicBezTo>
                    <a:pt x="142" y="69"/>
                    <a:pt x="142" y="69"/>
                    <a:pt x="142" y="69"/>
                  </a:cubicBezTo>
                  <a:cubicBezTo>
                    <a:pt x="146" y="69"/>
                    <a:pt x="146" y="69"/>
                    <a:pt x="146" y="69"/>
                  </a:cubicBezTo>
                  <a:cubicBezTo>
                    <a:pt x="150" y="69"/>
                    <a:pt x="150" y="69"/>
                    <a:pt x="150" y="69"/>
                  </a:cubicBezTo>
                  <a:cubicBezTo>
                    <a:pt x="154" y="77"/>
                    <a:pt x="154" y="77"/>
                    <a:pt x="154" y="77"/>
                  </a:cubicBezTo>
                  <a:cubicBezTo>
                    <a:pt x="154" y="81"/>
                    <a:pt x="154" y="81"/>
                    <a:pt x="154" y="81"/>
                  </a:cubicBezTo>
                  <a:cubicBezTo>
                    <a:pt x="154" y="85"/>
                    <a:pt x="154" y="85"/>
                    <a:pt x="154" y="85"/>
                  </a:cubicBezTo>
                  <a:cubicBezTo>
                    <a:pt x="158" y="85"/>
                    <a:pt x="158" y="85"/>
                    <a:pt x="158" y="85"/>
                  </a:cubicBezTo>
                  <a:cubicBezTo>
                    <a:pt x="158" y="89"/>
                    <a:pt x="158" y="89"/>
                    <a:pt x="158" y="89"/>
                  </a:cubicBezTo>
                  <a:cubicBezTo>
                    <a:pt x="154" y="89"/>
                    <a:pt x="154" y="89"/>
                    <a:pt x="154" y="89"/>
                  </a:cubicBezTo>
                  <a:cubicBezTo>
                    <a:pt x="146" y="108"/>
                    <a:pt x="146" y="108"/>
                    <a:pt x="146" y="108"/>
                  </a:cubicBezTo>
                  <a:cubicBezTo>
                    <a:pt x="146" y="124"/>
                    <a:pt x="146" y="124"/>
                    <a:pt x="146" y="124"/>
                  </a:cubicBezTo>
                  <a:cubicBezTo>
                    <a:pt x="150" y="124"/>
                    <a:pt x="150" y="124"/>
                    <a:pt x="150" y="124"/>
                  </a:cubicBezTo>
                  <a:cubicBezTo>
                    <a:pt x="154" y="124"/>
                    <a:pt x="154" y="124"/>
                    <a:pt x="154" y="124"/>
                  </a:cubicBezTo>
                  <a:cubicBezTo>
                    <a:pt x="154" y="120"/>
                    <a:pt x="154" y="120"/>
                    <a:pt x="154" y="120"/>
                  </a:cubicBezTo>
                  <a:cubicBezTo>
                    <a:pt x="173" y="81"/>
                    <a:pt x="173" y="81"/>
                    <a:pt x="173" y="81"/>
                  </a:cubicBezTo>
                  <a:cubicBezTo>
                    <a:pt x="173" y="73"/>
                    <a:pt x="173" y="73"/>
                    <a:pt x="173" y="73"/>
                  </a:cubicBezTo>
                  <a:cubicBezTo>
                    <a:pt x="177" y="65"/>
                    <a:pt x="177" y="65"/>
                    <a:pt x="177" y="65"/>
                  </a:cubicBezTo>
                  <a:cubicBezTo>
                    <a:pt x="185" y="57"/>
                    <a:pt x="185" y="57"/>
                    <a:pt x="185" y="57"/>
                  </a:cubicBezTo>
                  <a:cubicBezTo>
                    <a:pt x="183" y="54"/>
                    <a:pt x="183" y="54"/>
                    <a:pt x="183" y="54"/>
                  </a:cubicBezTo>
                  <a:cubicBezTo>
                    <a:pt x="183" y="54"/>
                    <a:pt x="183" y="54"/>
                    <a:pt x="183" y="54"/>
                  </a:cubicBezTo>
                  <a:lnTo>
                    <a:pt x="183" y="55"/>
                  </a:lnTo>
                  <a:close/>
                </a:path>
              </a:pathLst>
            </a:custGeom>
            <a:solidFill>
              <a:srgbClr val="D5D5D5"/>
            </a:solidFill>
            <a:ln w="6350">
              <a:solidFill>
                <a:srgbClr val="FFFFFF"/>
              </a:solidFill>
            </a:ln>
          </p:spPr>
          <p:txBody>
            <a:bodyPr vert="horz" wrap="square" lIns="68580" tIns="34291" rIns="68580" bIns="34291" numCol="1" anchor="t" anchorCtr="0" compatLnSpc="1">
              <a:prstTxWarp prst="textNoShape">
                <a:avLst/>
              </a:prstTxWarp>
            </a:bodyPr>
            <a:lstStyle/>
            <a:p>
              <a:pPr defTabSz="685800">
                <a:defRPr/>
              </a:pPr>
              <a:endParaRPr lang="en-GB" sz="900" kern="0">
                <a:solidFill>
                  <a:prstClr val="black"/>
                </a:solidFill>
                <a:latin typeface="Arial"/>
              </a:endParaRPr>
            </a:p>
          </p:txBody>
        </p:sp>
        <p:sp>
          <p:nvSpPr>
            <p:cNvPr id="130" name="Freeform 31">
              <a:extLst>
                <a:ext uri="{FF2B5EF4-FFF2-40B4-BE49-F238E27FC236}">
                  <a16:creationId xmlns:a16="http://schemas.microsoft.com/office/drawing/2014/main" id="{DCBDBF3C-42AD-098D-6684-16A1DF1B0A76}"/>
                </a:ext>
              </a:extLst>
            </p:cNvPr>
            <p:cNvSpPr>
              <a:spLocks/>
            </p:cNvSpPr>
            <p:nvPr/>
          </p:nvSpPr>
          <p:spPr bwMode="auto">
            <a:xfrm>
              <a:off x="3817277" y="2549552"/>
              <a:ext cx="123212" cy="250889"/>
            </a:xfrm>
            <a:custGeom>
              <a:avLst/>
              <a:gdLst>
                <a:gd name="T0" fmla="*/ 57 w 69"/>
                <a:gd name="T1" fmla="*/ 18 h 140"/>
                <a:gd name="T2" fmla="*/ 47 w 69"/>
                <a:gd name="T3" fmla="*/ 9 h 140"/>
                <a:gd name="T4" fmla="*/ 36 w 69"/>
                <a:gd name="T5" fmla="*/ 0 h 140"/>
                <a:gd name="T6" fmla="*/ 32 w 69"/>
                <a:gd name="T7" fmla="*/ 0 h 140"/>
                <a:gd name="T8" fmla="*/ 31 w 69"/>
                <a:gd name="T9" fmla="*/ 1 h 140"/>
                <a:gd name="T10" fmla="*/ 32 w 69"/>
                <a:gd name="T11" fmla="*/ 1 h 140"/>
                <a:gd name="T12" fmla="*/ 23 w 69"/>
                <a:gd name="T13" fmla="*/ 4 h 140"/>
                <a:gd name="T14" fmla="*/ 23 w 69"/>
                <a:gd name="T15" fmla="*/ 15 h 140"/>
                <a:gd name="T16" fmla="*/ 17 w 69"/>
                <a:gd name="T17" fmla="*/ 24 h 140"/>
                <a:gd name="T18" fmla="*/ 15 w 69"/>
                <a:gd name="T19" fmla="*/ 30 h 140"/>
                <a:gd name="T20" fmla="*/ 14 w 69"/>
                <a:gd name="T21" fmla="*/ 33 h 140"/>
                <a:gd name="T22" fmla="*/ 14 w 69"/>
                <a:gd name="T23" fmla="*/ 33 h 140"/>
                <a:gd name="T24" fmla="*/ 13 w 69"/>
                <a:gd name="T25" fmla="*/ 35 h 140"/>
                <a:gd name="T26" fmla="*/ 16 w 69"/>
                <a:gd name="T27" fmla="*/ 34 h 140"/>
                <a:gd name="T28" fmla="*/ 16 w 69"/>
                <a:gd name="T29" fmla="*/ 34 h 140"/>
                <a:gd name="T30" fmla="*/ 23 w 69"/>
                <a:gd name="T31" fmla="*/ 47 h 140"/>
                <a:gd name="T32" fmla="*/ 23 w 69"/>
                <a:gd name="T33" fmla="*/ 62 h 140"/>
                <a:gd name="T34" fmla="*/ 19 w 69"/>
                <a:gd name="T35" fmla="*/ 68 h 140"/>
                <a:gd name="T36" fmla="*/ 19 w 69"/>
                <a:gd name="T37" fmla="*/ 73 h 140"/>
                <a:gd name="T38" fmla="*/ 19 w 69"/>
                <a:gd name="T39" fmla="*/ 73 h 140"/>
                <a:gd name="T40" fmla="*/ 6 w 69"/>
                <a:gd name="T41" fmla="*/ 85 h 140"/>
                <a:gd name="T42" fmla="*/ 0 w 69"/>
                <a:gd name="T43" fmla="*/ 88 h 140"/>
                <a:gd name="T44" fmla="*/ 0 w 69"/>
                <a:gd name="T45" fmla="*/ 140 h 140"/>
                <a:gd name="T46" fmla="*/ 27 w 69"/>
                <a:gd name="T47" fmla="*/ 140 h 140"/>
                <a:gd name="T48" fmla="*/ 27 w 69"/>
                <a:gd name="T49" fmla="*/ 139 h 140"/>
                <a:gd name="T50" fmla="*/ 27 w 69"/>
                <a:gd name="T51" fmla="*/ 139 h 140"/>
                <a:gd name="T52" fmla="*/ 5 w 69"/>
                <a:gd name="T53" fmla="*/ 96 h 140"/>
                <a:gd name="T54" fmla="*/ 5 w 69"/>
                <a:gd name="T55" fmla="*/ 88 h 140"/>
                <a:gd name="T56" fmla="*/ 17 w 69"/>
                <a:gd name="T57" fmla="*/ 99 h 140"/>
                <a:gd name="T58" fmla="*/ 21 w 69"/>
                <a:gd name="T59" fmla="*/ 103 h 140"/>
                <a:gd name="T60" fmla="*/ 25 w 69"/>
                <a:gd name="T61" fmla="*/ 107 h 140"/>
                <a:gd name="T62" fmla="*/ 33 w 69"/>
                <a:gd name="T63" fmla="*/ 107 h 140"/>
                <a:gd name="T64" fmla="*/ 33 w 69"/>
                <a:gd name="T65" fmla="*/ 115 h 140"/>
                <a:gd name="T66" fmla="*/ 33 w 69"/>
                <a:gd name="T67" fmla="*/ 119 h 140"/>
                <a:gd name="T68" fmla="*/ 52 w 69"/>
                <a:gd name="T69" fmla="*/ 92 h 140"/>
                <a:gd name="T70" fmla="*/ 52 w 69"/>
                <a:gd name="T71" fmla="*/ 88 h 140"/>
                <a:gd name="T72" fmla="*/ 56 w 69"/>
                <a:gd name="T73" fmla="*/ 88 h 140"/>
                <a:gd name="T74" fmla="*/ 60 w 69"/>
                <a:gd name="T75" fmla="*/ 84 h 140"/>
                <a:gd name="T76" fmla="*/ 60 w 69"/>
                <a:gd name="T77" fmla="*/ 72 h 140"/>
                <a:gd name="T78" fmla="*/ 64 w 69"/>
                <a:gd name="T79" fmla="*/ 68 h 140"/>
                <a:gd name="T80" fmla="*/ 68 w 69"/>
                <a:gd name="T81" fmla="*/ 68 h 140"/>
                <a:gd name="T82" fmla="*/ 68 w 69"/>
                <a:gd name="T83" fmla="*/ 57 h 140"/>
                <a:gd name="T84" fmla="*/ 68 w 69"/>
                <a:gd name="T85" fmla="*/ 53 h 140"/>
                <a:gd name="T86" fmla="*/ 64 w 69"/>
                <a:gd name="T87" fmla="*/ 49 h 140"/>
                <a:gd name="T88" fmla="*/ 60 w 69"/>
                <a:gd name="T89" fmla="*/ 45 h 140"/>
                <a:gd name="T90" fmla="*/ 60 w 69"/>
                <a:gd name="T91" fmla="*/ 41 h 140"/>
                <a:gd name="T92" fmla="*/ 69 w 69"/>
                <a:gd name="T93" fmla="*/ 26 h 140"/>
                <a:gd name="T94" fmla="*/ 63 w 69"/>
                <a:gd name="T95" fmla="*/ 18 h 140"/>
                <a:gd name="T96" fmla="*/ 57 w 69"/>
                <a:gd name="T97" fmla="*/ 18 h 1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69" h="140">
                  <a:moveTo>
                    <a:pt x="57" y="18"/>
                  </a:moveTo>
                  <a:cubicBezTo>
                    <a:pt x="47" y="9"/>
                    <a:pt x="47" y="9"/>
                    <a:pt x="47" y="9"/>
                  </a:cubicBezTo>
                  <a:cubicBezTo>
                    <a:pt x="36" y="0"/>
                    <a:pt x="36" y="0"/>
                    <a:pt x="36" y="0"/>
                  </a:cubicBezTo>
                  <a:cubicBezTo>
                    <a:pt x="32" y="0"/>
                    <a:pt x="32" y="0"/>
                    <a:pt x="32" y="0"/>
                  </a:cubicBezTo>
                  <a:cubicBezTo>
                    <a:pt x="32" y="0"/>
                    <a:pt x="31" y="0"/>
                    <a:pt x="31" y="1"/>
                  </a:cubicBezTo>
                  <a:cubicBezTo>
                    <a:pt x="32" y="1"/>
                    <a:pt x="32" y="1"/>
                    <a:pt x="32" y="1"/>
                  </a:cubicBezTo>
                  <a:cubicBezTo>
                    <a:pt x="23" y="4"/>
                    <a:pt x="23" y="4"/>
                    <a:pt x="23" y="4"/>
                  </a:cubicBezTo>
                  <a:cubicBezTo>
                    <a:pt x="23" y="15"/>
                    <a:pt x="23" y="15"/>
                    <a:pt x="23" y="15"/>
                  </a:cubicBezTo>
                  <a:cubicBezTo>
                    <a:pt x="17" y="24"/>
                    <a:pt x="17" y="24"/>
                    <a:pt x="17" y="24"/>
                  </a:cubicBezTo>
                  <a:cubicBezTo>
                    <a:pt x="15" y="30"/>
                    <a:pt x="15" y="30"/>
                    <a:pt x="15" y="30"/>
                  </a:cubicBezTo>
                  <a:cubicBezTo>
                    <a:pt x="14" y="33"/>
                    <a:pt x="14" y="33"/>
                    <a:pt x="14" y="33"/>
                  </a:cubicBezTo>
                  <a:cubicBezTo>
                    <a:pt x="14" y="33"/>
                    <a:pt x="14" y="33"/>
                    <a:pt x="14" y="33"/>
                  </a:cubicBezTo>
                  <a:cubicBezTo>
                    <a:pt x="13" y="35"/>
                    <a:pt x="13" y="35"/>
                    <a:pt x="13" y="35"/>
                  </a:cubicBezTo>
                  <a:cubicBezTo>
                    <a:pt x="16" y="34"/>
                    <a:pt x="16" y="34"/>
                    <a:pt x="16" y="34"/>
                  </a:cubicBezTo>
                  <a:cubicBezTo>
                    <a:pt x="16" y="34"/>
                    <a:pt x="16" y="34"/>
                    <a:pt x="16" y="34"/>
                  </a:cubicBezTo>
                  <a:cubicBezTo>
                    <a:pt x="23" y="47"/>
                    <a:pt x="23" y="47"/>
                    <a:pt x="23" y="47"/>
                  </a:cubicBezTo>
                  <a:cubicBezTo>
                    <a:pt x="23" y="62"/>
                    <a:pt x="23" y="62"/>
                    <a:pt x="23" y="62"/>
                  </a:cubicBezTo>
                  <a:cubicBezTo>
                    <a:pt x="19" y="68"/>
                    <a:pt x="19" y="68"/>
                    <a:pt x="19" y="68"/>
                  </a:cubicBezTo>
                  <a:cubicBezTo>
                    <a:pt x="19" y="73"/>
                    <a:pt x="19" y="73"/>
                    <a:pt x="19" y="73"/>
                  </a:cubicBezTo>
                  <a:cubicBezTo>
                    <a:pt x="19" y="73"/>
                    <a:pt x="19" y="73"/>
                    <a:pt x="19" y="73"/>
                  </a:cubicBezTo>
                  <a:cubicBezTo>
                    <a:pt x="17" y="74"/>
                    <a:pt x="12" y="79"/>
                    <a:pt x="6" y="85"/>
                  </a:cubicBezTo>
                  <a:cubicBezTo>
                    <a:pt x="5" y="87"/>
                    <a:pt x="3" y="88"/>
                    <a:pt x="0" y="88"/>
                  </a:cubicBezTo>
                  <a:cubicBezTo>
                    <a:pt x="0" y="140"/>
                    <a:pt x="0" y="140"/>
                    <a:pt x="0" y="140"/>
                  </a:cubicBezTo>
                  <a:cubicBezTo>
                    <a:pt x="27" y="140"/>
                    <a:pt x="27" y="140"/>
                    <a:pt x="27" y="140"/>
                  </a:cubicBezTo>
                  <a:cubicBezTo>
                    <a:pt x="27" y="139"/>
                    <a:pt x="27" y="139"/>
                    <a:pt x="27" y="139"/>
                  </a:cubicBezTo>
                  <a:cubicBezTo>
                    <a:pt x="27" y="139"/>
                    <a:pt x="27" y="139"/>
                    <a:pt x="27" y="139"/>
                  </a:cubicBezTo>
                  <a:cubicBezTo>
                    <a:pt x="5" y="96"/>
                    <a:pt x="5" y="96"/>
                    <a:pt x="5" y="96"/>
                  </a:cubicBezTo>
                  <a:cubicBezTo>
                    <a:pt x="5" y="88"/>
                    <a:pt x="5" y="88"/>
                    <a:pt x="5" y="88"/>
                  </a:cubicBezTo>
                  <a:cubicBezTo>
                    <a:pt x="17" y="99"/>
                    <a:pt x="17" y="99"/>
                    <a:pt x="17" y="99"/>
                  </a:cubicBezTo>
                  <a:cubicBezTo>
                    <a:pt x="21" y="103"/>
                    <a:pt x="21" y="103"/>
                    <a:pt x="21" y="103"/>
                  </a:cubicBezTo>
                  <a:cubicBezTo>
                    <a:pt x="25" y="107"/>
                    <a:pt x="25" y="107"/>
                    <a:pt x="25" y="107"/>
                  </a:cubicBezTo>
                  <a:cubicBezTo>
                    <a:pt x="33" y="107"/>
                    <a:pt x="33" y="107"/>
                    <a:pt x="33" y="107"/>
                  </a:cubicBezTo>
                  <a:cubicBezTo>
                    <a:pt x="33" y="115"/>
                    <a:pt x="33" y="115"/>
                    <a:pt x="33" y="115"/>
                  </a:cubicBezTo>
                  <a:cubicBezTo>
                    <a:pt x="33" y="119"/>
                    <a:pt x="33" y="119"/>
                    <a:pt x="33" y="119"/>
                  </a:cubicBezTo>
                  <a:cubicBezTo>
                    <a:pt x="52" y="92"/>
                    <a:pt x="52" y="92"/>
                    <a:pt x="52" y="92"/>
                  </a:cubicBezTo>
                  <a:cubicBezTo>
                    <a:pt x="52" y="88"/>
                    <a:pt x="52" y="88"/>
                    <a:pt x="52" y="88"/>
                  </a:cubicBezTo>
                  <a:cubicBezTo>
                    <a:pt x="56" y="88"/>
                    <a:pt x="56" y="88"/>
                    <a:pt x="56" y="88"/>
                  </a:cubicBezTo>
                  <a:cubicBezTo>
                    <a:pt x="60" y="84"/>
                    <a:pt x="60" y="84"/>
                    <a:pt x="60" y="84"/>
                  </a:cubicBezTo>
                  <a:cubicBezTo>
                    <a:pt x="60" y="72"/>
                    <a:pt x="60" y="72"/>
                    <a:pt x="60" y="72"/>
                  </a:cubicBezTo>
                  <a:cubicBezTo>
                    <a:pt x="64" y="68"/>
                    <a:pt x="64" y="68"/>
                    <a:pt x="64" y="68"/>
                  </a:cubicBezTo>
                  <a:cubicBezTo>
                    <a:pt x="68" y="68"/>
                    <a:pt x="68" y="68"/>
                    <a:pt x="68" y="68"/>
                  </a:cubicBezTo>
                  <a:cubicBezTo>
                    <a:pt x="68" y="57"/>
                    <a:pt x="68" y="57"/>
                    <a:pt x="68" y="57"/>
                  </a:cubicBezTo>
                  <a:cubicBezTo>
                    <a:pt x="68" y="53"/>
                    <a:pt x="68" y="53"/>
                    <a:pt x="68" y="53"/>
                  </a:cubicBezTo>
                  <a:cubicBezTo>
                    <a:pt x="64" y="49"/>
                    <a:pt x="64" y="49"/>
                    <a:pt x="64" y="49"/>
                  </a:cubicBezTo>
                  <a:cubicBezTo>
                    <a:pt x="60" y="45"/>
                    <a:pt x="60" y="45"/>
                    <a:pt x="60" y="45"/>
                  </a:cubicBezTo>
                  <a:cubicBezTo>
                    <a:pt x="60" y="41"/>
                    <a:pt x="60" y="41"/>
                    <a:pt x="60" y="41"/>
                  </a:cubicBezTo>
                  <a:cubicBezTo>
                    <a:pt x="69" y="26"/>
                    <a:pt x="69" y="26"/>
                    <a:pt x="69" y="26"/>
                  </a:cubicBezTo>
                  <a:cubicBezTo>
                    <a:pt x="63" y="18"/>
                    <a:pt x="63" y="18"/>
                    <a:pt x="63" y="18"/>
                  </a:cubicBezTo>
                  <a:lnTo>
                    <a:pt x="57" y="18"/>
                  </a:lnTo>
                  <a:close/>
                </a:path>
              </a:pathLst>
            </a:custGeom>
            <a:solidFill>
              <a:srgbClr val="012169"/>
            </a:solidFill>
            <a:ln w="6350">
              <a:solidFill>
                <a:srgbClr val="FFFFFF"/>
              </a:solidFill>
            </a:ln>
          </p:spPr>
          <p:txBody>
            <a:bodyPr vert="horz" wrap="square" lIns="68580" tIns="34291" rIns="68580" bIns="34291" numCol="1" anchor="t" anchorCtr="0" compatLnSpc="1">
              <a:prstTxWarp prst="textNoShape">
                <a:avLst/>
              </a:prstTxWarp>
            </a:bodyPr>
            <a:lstStyle/>
            <a:p>
              <a:pPr defTabSz="685800">
                <a:defRPr/>
              </a:pPr>
              <a:endParaRPr lang="en-GB" sz="900" kern="0">
                <a:solidFill>
                  <a:prstClr val="black"/>
                </a:solidFill>
                <a:latin typeface="Arial"/>
              </a:endParaRPr>
            </a:p>
          </p:txBody>
        </p:sp>
        <p:sp>
          <p:nvSpPr>
            <p:cNvPr id="131" name="Freeform 32">
              <a:extLst>
                <a:ext uri="{FF2B5EF4-FFF2-40B4-BE49-F238E27FC236}">
                  <a16:creationId xmlns:a16="http://schemas.microsoft.com/office/drawing/2014/main" id="{2AD1627A-FDBC-4DF0-AB70-C2DFA82E2143}"/>
                </a:ext>
              </a:extLst>
            </p:cNvPr>
            <p:cNvSpPr>
              <a:spLocks/>
            </p:cNvSpPr>
            <p:nvPr/>
          </p:nvSpPr>
          <p:spPr bwMode="auto">
            <a:xfrm>
              <a:off x="2778900" y="2902225"/>
              <a:ext cx="599990" cy="139283"/>
            </a:xfrm>
            <a:custGeom>
              <a:avLst/>
              <a:gdLst>
                <a:gd name="T0" fmla="*/ 302 w 336"/>
                <a:gd name="T1" fmla="*/ 0 h 78"/>
                <a:gd name="T2" fmla="*/ 94 w 336"/>
                <a:gd name="T3" fmla="*/ 0 h 78"/>
                <a:gd name="T4" fmla="*/ 94 w 336"/>
                <a:gd name="T5" fmla="*/ 13 h 78"/>
                <a:gd name="T6" fmla="*/ 38 w 336"/>
                <a:gd name="T7" fmla="*/ 13 h 78"/>
                <a:gd name="T8" fmla="*/ 38 w 336"/>
                <a:gd name="T9" fmla="*/ 12 h 78"/>
                <a:gd name="T10" fmla="*/ 38 w 336"/>
                <a:gd name="T11" fmla="*/ 12 h 78"/>
                <a:gd name="T12" fmla="*/ 33 w 336"/>
                <a:gd name="T13" fmla="*/ 21 h 78"/>
                <a:gd name="T14" fmla="*/ 33 w 336"/>
                <a:gd name="T15" fmla="*/ 21 h 78"/>
                <a:gd name="T16" fmla="*/ 33 w 336"/>
                <a:gd name="T17" fmla="*/ 21 h 78"/>
                <a:gd name="T18" fmla="*/ 30 w 336"/>
                <a:gd name="T19" fmla="*/ 24 h 78"/>
                <a:gd name="T20" fmla="*/ 29 w 336"/>
                <a:gd name="T21" fmla="*/ 26 h 78"/>
                <a:gd name="T22" fmla="*/ 26 w 336"/>
                <a:gd name="T23" fmla="*/ 28 h 78"/>
                <a:gd name="T24" fmla="*/ 26 w 336"/>
                <a:gd name="T25" fmla="*/ 29 h 78"/>
                <a:gd name="T26" fmla="*/ 26 w 336"/>
                <a:gd name="T27" fmla="*/ 33 h 78"/>
                <a:gd name="T28" fmla="*/ 24 w 336"/>
                <a:gd name="T29" fmla="*/ 37 h 78"/>
                <a:gd name="T30" fmla="*/ 23 w 336"/>
                <a:gd name="T31" fmla="*/ 39 h 78"/>
                <a:gd name="T32" fmla="*/ 23 w 336"/>
                <a:gd name="T33" fmla="*/ 40 h 78"/>
                <a:gd name="T34" fmla="*/ 23 w 336"/>
                <a:gd name="T35" fmla="*/ 42 h 78"/>
                <a:gd name="T36" fmla="*/ 23 w 336"/>
                <a:gd name="T37" fmla="*/ 44 h 78"/>
                <a:gd name="T38" fmla="*/ 20 w 336"/>
                <a:gd name="T39" fmla="*/ 44 h 78"/>
                <a:gd name="T40" fmla="*/ 22 w 336"/>
                <a:gd name="T41" fmla="*/ 46 h 78"/>
                <a:gd name="T42" fmla="*/ 17 w 336"/>
                <a:gd name="T43" fmla="*/ 50 h 78"/>
                <a:gd name="T44" fmla="*/ 14 w 336"/>
                <a:gd name="T45" fmla="*/ 58 h 78"/>
                <a:gd name="T46" fmla="*/ 6 w 336"/>
                <a:gd name="T47" fmla="*/ 64 h 78"/>
                <a:gd name="T48" fmla="*/ 6 w 336"/>
                <a:gd name="T49" fmla="*/ 70 h 78"/>
                <a:gd name="T50" fmla="*/ 2 w 336"/>
                <a:gd name="T51" fmla="*/ 74 h 78"/>
                <a:gd name="T52" fmla="*/ 0 w 336"/>
                <a:gd name="T53" fmla="*/ 78 h 78"/>
                <a:gd name="T54" fmla="*/ 0 w 336"/>
                <a:gd name="T55" fmla="*/ 78 h 78"/>
                <a:gd name="T56" fmla="*/ 94 w 336"/>
                <a:gd name="T57" fmla="*/ 78 h 78"/>
                <a:gd name="T58" fmla="*/ 189 w 336"/>
                <a:gd name="T59" fmla="*/ 78 h 78"/>
                <a:gd name="T60" fmla="*/ 230 w 336"/>
                <a:gd name="T61" fmla="*/ 78 h 78"/>
                <a:gd name="T62" fmla="*/ 230 w 336"/>
                <a:gd name="T63" fmla="*/ 78 h 78"/>
                <a:gd name="T64" fmla="*/ 230 w 336"/>
                <a:gd name="T65" fmla="*/ 75 h 78"/>
                <a:gd name="T66" fmla="*/ 230 w 336"/>
                <a:gd name="T67" fmla="*/ 73 h 78"/>
                <a:gd name="T68" fmla="*/ 231 w 336"/>
                <a:gd name="T69" fmla="*/ 72 h 78"/>
                <a:gd name="T70" fmla="*/ 233 w 336"/>
                <a:gd name="T71" fmla="*/ 70 h 78"/>
                <a:gd name="T72" fmla="*/ 233 w 336"/>
                <a:gd name="T73" fmla="*/ 70 h 78"/>
                <a:gd name="T74" fmla="*/ 237 w 336"/>
                <a:gd name="T75" fmla="*/ 65 h 78"/>
                <a:gd name="T76" fmla="*/ 245 w 336"/>
                <a:gd name="T77" fmla="*/ 61 h 78"/>
                <a:gd name="T78" fmla="*/ 249 w 336"/>
                <a:gd name="T79" fmla="*/ 58 h 78"/>
                <a:gd name="T80" fmla="*/ 257 w 336"/>
                <a:gd name="T81" fmla="*/ 58 h 78"/>
                <a:gd name="T82" fmla="*/ 261 w 336"/>
                <a:gd name="T83" fmla="*/ 52 h 78"/>
                <a:gd name="T84" fmla="*/ 269 w 336"/>
                <a:gd name="T85" fmla="*/ 48 h 78"/>
                <a:gd name="T86" fmla="*/ 272 w 336"/>
                <a:gd name="T87" fmla="*/ 48 h 78"/>
                <a:gd name="T88" fmla="*/ 276 w 336"/>
                <a:gd name="T89" fmla="*/ 45 h 78"/>
                <a:gd name="T90" fmla="*/ 280 w 336"/>
                <a:gd name="T91" fmla="*/ 45 h 78"/>
                <a:gd name="T92" fmla="*/ 280 w 336"/>
                <a:gd name="T93" fmla="*/ 41 h 78"/>
                <a:gd name="T94" fmla="*/ 296 w 336"/>
                <a:gd name="T95" fmla="*/ 34 h 78"/>
                <a:gd name="T96" fmla="*/ 314 w 336"/>
                <a:gd name="T97" fmla="*/ 34 h 78"/>
                <a:gd name="T98" fmla="*/ 324 w 336"/>
                <a:gd name="T99" fmla="*/ 29 h 78"/>
                <a:gd name="T100" fmla="*/ 324 w 336"/>
                <a:gd name="T101" fmla="*/ 28 h 78"/>
                <a:gd name="T102" fmla="*/ 325 w 336"/>
                <a:gd name="T103" fmla="*/ 25 h 78"/>
                <a:gd name="T104" fmla="*/ 327 w 336"/>
                <a:gd name="T105" fmla="*/ 22 h 78"/>
                <a:gd name="T106" fmla="*/ 333 w 336"/>
                <a:gd name="T107" fmla="*/ 22 h 78"/>
                <a:gd name="T108" fmla="*/ 336 w 336"/>
                <a:gd name="T109" fmla="*/ 15 h 78"/>
                <a:gd name="T110" fmla="*/ 336 w 336"/>
                <a:gd name="T111" fmla="*/ 0 h 78"/>
                <a:gd name="T112" fmla="*/ 336 w 336"/>
                <a:gd name="T113" fmla="*/ 0 h 78"/>
                <a:gd name="T114" fmla="*/ 336 w 336"/>
                <a:gd name="T115" fmla="*/ 0 h 78"/>
                <a:gd name="T116" fmla="*/ 303 w 336"/>
                <a:gd name="T117" fmla="*/ 0 h 78"/>
                <a:gd name="T118" fmla="*/ 303 w 336"/>
                <a:gd name="T119" fmla="*/ 0 h 78"/>
                <a:gd name="T120" fmla="*/ 302 w 336"/>
                <a:gd name="T121" fmla="*/ 0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336" h="78">
                  <a:moveTo>
                    <a:pt x="302" y="0"/>
                  </a:moveTo>
                  <a:cubicBezTo>
                    <a:pt x="94" y="0"/>
                    <a:pt x="94" y="0"/>
                    <a:pt x="94" y="0"/>
                  </a:cubicBezTo>
                  <a:cubicBezTo>
                    <a:pt x="94" y="13"/>
                    <a:pt x="94" y="13"/>
                    <a:pt x="94" y="13"/>
                  </a:cubicBezTo>
                  <a:cubicBezTo>
                    <a:pt x="38" y="13"/>
                    <a:pt x="38" y="13"/>
                    <a:pt x="38" y="13"/>
                  </a:cubicBezTo>
                  <a:cubicBezTo>
                    <a:pt x="38" y="12"/>
                    <a:pt x="38" y="12"/>
                    <a:pt x="38" y="12"/>
                  </a:cubicBezTo>
                  <a:cubicBezTo>
                    <a:pt x="38" y="12"/>
                    <a:pt x="38" y="12"/>
                    <a:pt x="38" y="12"/>
                  </a:cubicBezTo>
                  <a:cubicBezTo>
                    <a:pt x="33" y="21"/>
                    <a:pt x="33" y="21"/>
                    <a:pt x="33" y="21"/>
                  </a:cubicBezTo>
                  <a:cubicBezTo>
                    <a:pt x="33" y="21"/>
                    <a:pt x="33" y="21"/>
                    <a:pt x="33" y="21"/>
                  </a:cubicBezTo>
                  <a:cubicBezTo>
                    <a:pt x="33" y="21"/>
                    <a:pt x="33" y="21"/>
                    <a:pt x="33" y="21"/>
                  </a:cubicBezTo>
                  <a:cubicBezTo>
                    <a:pt x="32" y="22"/>
                    <a:pt x="31" y="23"/>
                    <a:pt x="30" y="24"/>
                  </a:cubicBezTo>
                  <a:cubicBezTo>
                    <a:pt x="29" y="26"/>
                    <a:pt x="29" y="26"/>
                    <a:pt x="29" y="26"/>
                  </a:cubicBezTo>
                  <a:cubicBezTo>
                    <a:pt x="28" y="27"/>
                    <a:pt x="26" y="28"/>
                    <a:pt x="26" y="28"/>
                  </a:cubicBezTo>
                  <a:cubicBezTo>
                    <a:pt x="26" y="29"/>
                    <a:pt x="26" y="29"/>
                    <a:pt x="26" y="29"/>
                  </a:cubicBezTo>
                  <a:cubicBezTo>
                    <a:pt x="26" y="33"/>
                    <a:pt x="26" y="33"/>
                    <a:pt x="26" y="33"/>
                  </a:cubicBezTo>
                  <a:cubicBezTo>
                    <a:pt x="24" y="37"/>
                    <a:pt x="24" y="37"/>
                    <a:pt x="24" y="37"/>
                  </a:cubicBezTo>
                  <a:cubicBezTo>
                    <a:pt x="23" y="39"/>
                    <a:pt x="23" y="39"/>
                    <a:pt x="23" y="39"/>
                  </a:cubicBezTo>
                  <a:cubicBezTo>
                    <a:pt x="23" y="40"/>
                    <a:pt x="23" y="40"/>
                    <a:pt x="23" y="40"/>
                  </a:cubicBezTo>
                  <a:cubicBezTo>
                    <a:pt x="23" y="40"/>
                    <a:pt x="23" y="41"/>
                    <a:pt x="23" y="42"/>
                  </a:cubicBezTo>
                  <a:cubicBezTo>
                    <a:pt x="23" y="43"/>
                    <a:pt x="23" y="43"/>
                    <a:pt x="23" y="44"/>
                  </a:cubicBezTo>
                  <a:cubicBezTo>
                    <a:pt x="20" y="44"/>
                    <a:pt x="20" y="44"/>
                    <a:pt x="20" y="44"/>
                  </a:cubicBezTo>
                  <a:cubicBezTo>
                    <a:pt x="22" y="46"/>
                    <a:pt x="22" y="46"/>
                    <a:pt x="22" y="46"/>
                  </a:cubicBezTo>
                  <a:cubicBezTo>
                    <a:pt x="17" y="50"/>
                    <a:pt x="17" y="50"/>
                    <a:pt x="17" y="50"/>
                  </a:cubicBezTo>
                  <a:cubicBezTo>
                    <a:pt x="14" y="58"/>
                    <a:pt x="14" y="58"/>
                    <a:pt x="14" y="58"/>
                  </a:cubicBezTo>
                  <a:cubicBezTo>
                    <a:pt x="6" y="64"/>
                    <a:pt x="6" y="64"/>
                    <a:pt x="6" y="64"/>
                  </a:cubicBezTo>
                  <a:cubicBezTo>
                    <a:pt x="6" y="70"/>
                    <a:pt x="6" y="70"/>
                    <a:pt x="6" y="70"/>
                  </a:cubicBezTo>
                  <a:cubicBezTo>
                    <a:pt x="2" y="74"/>
                    <a:pt x="2" y="74"/>
                    <a:pt x="2" y="74"/>
                  </a:cubicBezTo>
                  <a:cubicBezTo>
                    <a:pt x="0" y="78"/>
                    <a:pt x="0" y="78"/>
                    <a:pt x="0" y="78"/>
                  </a:cubicBezTo>
                  <a:cubicBezTo>
                    <a:pt x="0" y="78"/>
                    <a:pt x="0" y="78"/>
                    <a:pt x="0" y="78"/>
                  </a:cubicBezTo>
                  <a:cubicBezTo>
                    <a:pt x="94" y="78"/>
                    <a:pt x="94" y="78"/>
                    <a:pt x="94" y="78"/>
                  </a:cubicBezTo>
                  <a:cubicBezTo>
                    <a:pt x="189" y="78"/>
                    <a:pt x="189" y="78"/>
                    <a:pt x="189" y="78"/>
                  </a:cubicBezTo>
                  <a:cubicBezTo>
                    <a:pt x="230" y="78"/>
                    <a:pt x="230" y="78"/>
                    <a:pt x="230" y="78"/>
                  </a:cubicBezTo>
                  <a:cubicBezTo>
                    <a:pt x="230" y="78"/>
                    <a:pt x="230" y="78"/>
                    <a:pt x="230" y="78"/>
                  </a:cubicBezTo>
                  <a:cubicBezTo>
                    <a:pt x="230" y="75"/>
                    <a:pt x="230" y="75"/>
                    <a:pt x="230" y="75"/>
                  </a:cubicBezTo>
                  <a:cubicBezTo>
                    <a:pt x="230" y="74"/>
                    <a:pt x="230" y="73"/>
                    <a:pt x="230" y="73"/>
                  </a:cubicBezTo>
                  <a:cubicBezTo>
                    <a:pt x="230" y="73"/>
                    <a:pt x="230" y="73"/>
                    <a:pt x="231" y="72"/>
                  </a:cubicBezTo>
                  <a:cubicBezTo>
                    <a:pt x="233" y="70"/>
                    <a:pt x="233" y="70"/>
                    <a:pt x="233" y="70"/>
                  </a:cubicBezTo>
                  <a:cubicBezTo>
                    <a:pt x="233" y="70"/>
                    <a:pt x="233" y="70"/>
                    <a:pt x="233" y="70"/>
                  </a:cubicBezTo>
                  <a:cubicBezTo>
                    <a:pt x="234" y="68"/>
                    <a:pt x="235" y="65"/>
                    <a:pt x="237" y="65"/>
                  </a:cubicBezTo>
                  <a:cubicBezTo>
                    <a:pt x="239" y="65"/>
                    <a:pt x="245" y="61"/>
                    <a:pt x="245" y="61"/>
                  </a:cubicBezTo>
                  <a:cubicBezTo>
                    <a:pt x="249" y="58"/>
                    <a:pt x="249" y="58"/>
                    <a:pt x="249" y="58"/>
                  </a:cubicBezTo>
                  <a:cubicBezTo>
                    <a:pt x="257" y="58"/>
                    <a:pt x="257" y="58"/>
                    <a:pt x="257" y="58"/>
                  </a:cubicBezTo>
                  <a:cubicBezTo>
                    <a:pt x="261" y="52"/>
                    <a:pt x="261" y="52"/>
                    <a:pt x="261" y="52"/>
                  </a:cubicBezTo>
                  <a:cubicBezTo>
                    <a:pt x="269" y="48"/>
                    <a:pt x="269" y="48"/>
                    <a:pt x="269" y="48"/>
                  </a:cubicBezTo>
                  <a:cubicBezTo>
                    <a:pt x="272" y="48"/>
                    <a:pt x="272" y="48"/>
                    <a:pt x="272" y="48"/>
                  </a:cubicBezTo>
                  <a:cubicBezTo>
                    <a:pt x="276" y="45"/>
                    <a:pt x="276" y="45"/>
                    <a:pt x="276" y="45"/>
                  </a:cubicBezTo>
                  <a:cubicBezTo>
                    <a:pt x="280" y="45"/>
                    <a:pt x="280" y="45"/>
                    <a:pt x="280" y="45"/>
                  </a:cubicBezTo>
                  <a:cubicBezTo>
                    <a:pt x="280" y="41"/>
                    <a:pt x="280" y="41"/>
                    <a:pt x="280" y="41"/>
                  </a:cubicBezTo>
                  <a:cubicBezTo>
                    <a:pt x="296" y="34"/>
                    <a:pt x="296" y="34"/>
                    <a:pt x="296" y="34"/>
                  </a:cubicBezTo>
                  <a:cubicBezTo>
                    <a:pt x="314" y="34"/>
                    <a:pt x="314" y="34"/>
                    <a:pt x="314" y="34"/>
                  </a:cubicBezTo>
                  <a:cubicBezTo>
                    <a:pt x="324" y="29"/>
                    <a:pt x="324" y="29"/>
                    <a:pt x="324" y="29"/>
                  </a:cubicBezTo>
                  <a:cubicBezTo>
                    <a:pt x="324" y="28"/>
                    <a:pt x="324" y="28"/>
                    <a:pt x="324" y="28"/>
                  </a:cubicBezTo>
                  <a:cubicBezTo>
                    <a:pt x="324" y="27"/>
                    <a:pt x="324" y="26"/>
                    <a:pt x="325" y="25"/>
                  </a:cubicBezTo>
                  <a:cubicBezTo>
                    <a:pt x="327" y="22"/>
                    <a:pt x="327" y="22"/>
                    <a:pt x="327" y="22"/>
                  </a:cubicBezTo>
                  <a:cubicBezTo>
                    <a:pt x="333" y="22"/>
                    <a:pt x="333" y="22"/>
                    <a:pt x="333" y="22"/>
                  </a:cubicBezTo>
                  <a:cubicBezTo>
                    <a:pt x="336" y="15"/>
                    <a:pt x="336" y="15"/>
                    <a:pt x="336" y="15"/>
                  </a:cubicBezTo>
                  <a:cubicBezTo>
                    <a:pt x="336" y="0"/>
                    <a:pt x="336" y="0"/>
                    <a:pt x="336" y="0"/>
                  </a:cubicBezTo>
                  <a:cubicBezTo>
                    <a:pt x="336" y="0"/>
                    <a:pt x="336" y="0"/>
                    <a:pt x="336" y="0"/>
                  </a:cubicBezTo>
                  <a:cubicBezTo>
                    <a:pt x="336" y="0"/>
                    <a:pt x="336" y="0"/>
                    <a:pt x="336" y="0"/>
                  </a:cubicBezTo>
                  <a:cubicBezTo>
                    <a:pt x="303" y="0"/>
                    <a:pt x="303" y="0"/>
                    <a:pt x="303" y="0"/>
                  </a:cubicBezTo>
                  <a:cubicBezTo>
                    <a:pt x="303" y="0"/>
                    <a:pt x="303" y="0"/>
                    <a:pt x="303" y="0"/>
                  </a:cubicBezTo>
                  <a:lnTo>
                    <a:pt x="302" y="0"/>
                  </a:lnTo>
                  <a:close/>
                </a:path>
              </a:pathLst>
            </a:custGeom>
            <a:solidFill>
              <a:srgbClr val="D5D5D5"/>
            </a:solidFill>
            <a:ln w="6350">
              <a:solidFill>
                <a:srgbClr val="FFFFFF"/>
              </a:solidFill>
            </a:ln>
          </p:spPr>
          <p:txBody>
            <a:bodyPr vert="horz" wrap="square" lIns="68580" tIns="34291" rIns="68580" bIns="34291" numCol="1" anchor="t" anchorCtr="0" compatLnSpc="1">
              <a:prstTxWarp prst="textNoShape">
                <a:avLst/>
              </a:prstTxWarp>
            </a:bodyPr>
            <a:lstStyle/>
            <a:p>
              <a:pPr defTabSz="685800">
                <a:defRPr/>
              </a:pPr>
              <a:endParaRPr lang="en-GB" sz="900" kern="0">
                <a:solidFill>
                  <a:prstClr val="black"/>
                </a:solidFill>
                <a:latin typeface="Arial"/>
              </a:endParaRPr>
            </a:p>
          </p:txBody>
        </p:sp>
        <p:sp>
          <p:nvSpPr>
            <p:cNvPr id="132" name="Freeform 33">
              <a:extLst>
                <a:ext uri="{FF2B5EF4-FFF2-40B4-BE49-F238E27FC236}">
                  <a16:creationId xmlns:a16="http://schemas.microsoft.com/office/drawing/2014/main" id="{919264B4-FE05-1B75-2AB7-65E3E9254690}"/>
                </a:ext>
              </a:extLst>
            </p:cNvPr>
            <p:cNvSpPr>
              <a:spLocks/>
            </p:cNvSpPr>
            <p:nvPr/>
          </p:nvSpPr>
          <p:spPr bwMode="auto">
            <a:xfrm>
              <a:off x="1989627" y="2579908"/>
              <a:ext cx="508920" cy="259817"/>
            </a:xfrm>
            <a:custGeom>
              <a:avLst/>
              <a:gdLst>
                <a:gd name="T0" fmla="*/ 285 w 285"/>
                <a:gd name="T1" fmla="*/ 144 h 145"/>
                <a:gd name="T2" fmla="*/ 285 w 285"/>
                <a:gd name="T3" fmla="*/ 54 h 145"/>
                <a:gd name="T4" fmla="*/ 285 w 285"/>
                <a:gd name="T5" fmla="*/ 53 h 145"/>
                <a:gd name="T6" fmla="*/ 282 w 285"/>
                <a:gd name="T7" fmla="*/ 50 h 145"/>
                <a:gd name="T8" fmla="*/ 273 w 285"/>
                <a:gd name="T9" fmla="*/ 42 h 145"/>
                <a:gd name="T10" fmla="*/ 273 w 285"/>
                <a:gd name="T11" fmla="*/ 35 h 145"/>
                <a:gd name="T12" fmla="*/ 270 w 285"/>
                <a:gd name="T13" fmla="*/ 35 h 145"/>
                <a:gd name="T14" fmla="*/ 269 w 285"/>
                <a:gd name="T15" fmla="*/ 16 h 145"/>
                <a:gd name="T16" fmla="*/ 269 w 285"/>
                <a:gd name="T17" fmla="*/ 15 h 145"/>
                <a:gd name="T18" fmla="*/ 269 w 285"/>
                <a:gd name="T19" fmla="*/ 15 h 145"/>
                <a:gd name="T20" fmla="*/ 269 w 285"/>
                <a:gd name="T21" fmla="*/ 15 h 145"/>
                <a:gd name="T22" fmla="*/ 269 w 285"/>
                <a:gd name="T23" fmla="*/ 15 h 145"/>
                <a:gd name="T24" fmla="*/ 265 w 285"/>
                <a:gd name="T25" fmla="*/ 13 h 145"/>
                <a:gd name="T26" fmla="*/ 261 w 285"/>
                <a:gd name="T27" fmla="*/ 13 h 145"/>
                <a:gd name="T28" fmla="*/ 256 w 285"/>
                <a:gd name="T29" fmla="*/ 13 h 145"/>
                <a:gd name="T30" fmla="*/ 256 w 285"/>
                <a:gd name="T31" fmla="*/ 7 h 145"/>
                <a:gd name="T32" fmla="*/ 251 w 285"/>
                <a:gd name="T33" fmla="*/ 0 h 145"/>
                <a:gd name="T34" fmla="*/ 251 w 285"/>
                <a:gd name="T35" fmla="*/ 0 h 145"/>
                <a:gd name="T36" fmla="*/ 1 w 285"/>
                <a:gd name="T37" fmla="*/ 0 h 145"/>
                <a:gd name="T38" fmla="*/ 0 w 285"/>
                <a:gd name="T39" fmla="*/ 0 h 145"/>
                <a:gd name="T40" fmla="*/ 0 w 285"/>
                <a:gd name="T41" fmla="*/ 1 h 145"/>
                <a:gd name="T42" fmla="*/ 0 w 285"/>
                <a:gd name="T43" fmla="*/ 145 h 145"/>
                <a:gd name="T44" fmla="*/ 1 w 285"/>
                <a:gd name="T45" fmla="*/ 145 h 145"/>
                <a:gd name="T46" fmla="*/ 285 w 285"/>
                <a:gd name="T47" fmla="*/ 145 h 145"/>
                <a:gd name="T48" fmla="*/ 285 w 285"/>
                <a:gd name="T49" fmla="*/ 145 h 145"/>
                <a:gd name="T50" fmla="*/ 285 w 285"/>
                <a:gd name="T51" fmla="*/ 144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285" h="145">
                  <a:moveTo>
                    <a:pt x="285" y="144"/>
                  </a:moveTo>
                  <a:cubicBezTo>
                    <a:pt x="285" y="54"/>
                    <a:pt x="285" y="54"/>
                    <a:pt x="285" y="54"/>
                  </a:cubicBezTo>
                  <a:cubicBezTo>
                    <a:pt x="285" y="53"/>
                    <a:pt x="285" y="53"/>
                    <a:pt x="285" y="53"/>
                  </a:cubicBezTo>
                  <a:cubicBezTo>
                    <a:pt x="284" y="53"/>
                    <a:pt x="283" y="52"/>
                    <a:pt x="282" y="50"/>
                  </a:cubicBezTo>
                  <a:cubicBezTo>
                    <a:pt x="273" y="42"/>
                    <a:pt x="273" y="42"/>
                    <a:pt x="273" y="42"/>
                  </a:cubicBezTo>
                  <a:cubicBezTo>
                    <a:pt x="273" y="35"/>
                    <a:pt x="273" y="35"/>
                    <a:pt x="273" y="35"/>
                  </a:cubicBezTo>
                  <a:cubicBezTo>
                    <a:pt x="270" y="35"/>
                    <a:pt x="270" y="35"/>
                    <a:pt x="270" y="35"/>
                  </a:cubicBezTo>
                  <a:cubicBezTo>
                    <a:pt x="269" y="16"/>
                    <a:pt x="269" y="16"/>
                    <a:pt x="269" y="16"/>
                  </a:cubicBezTo>
                  <a:cubicBezTo>
                    <a:pt x="269" y="15"/>
                    <a:pt x="269" y="15"/>
                    <a:pt x="269" y="15"/>
                  </a:cubicBezTo>
                  <a:cubicBezTo>
                    <a:pt x="269" y="15"/>
                    <a:pt x="269" y="15"/>
                    <a:pt x="269" y="15"/>
                  </a:cubicBezTo>
                  <a:cubicBezTo>
                    <a:pt x="269" y="15"/>
                    <a:pt x="269" y="15"/>
                    <a:pt x="269" y="15"/>
                  </a:cubicBezTo>
                  <a:cubicBezTo>
                    <a:pt x="269" y="15"/>
                    <a:pt x="269" y="15"/>
                    <a:pt x="269" y="15"/>
                  </a:cubicBezTo>
                  <a:cubicBezTo>
                    <a:pt x="268" y="14"/>
                    <a:pt x="267" y="13"/>
                    <a:pt x="265" y="13"/>
                  </a:cubicBezTo>
                  <a:cubicBezTo>
                    <a:pt x="261" y="13"/>
                    <a:pt x="261" y="13"/>
                    <a:pt x="261" y="13"/>
                  </a:cubicBezTo>
                  <a:cubicBezTo>
                    <a:pt x="256" y="13"/>
                    <a:pt x="256" y="13"/>
                    <a:pt x="256" y="13"/>
                  </a:cubicBezTo>
                  <a:cubicBezTo>
                    <a:pt x="256" y="7"/>
                    <a:pt x="256" y="7"/>
                    <a:pt x="256" y="7"/>
                  </a:cubicBezTo>
                  <a:cubicBezTo>
                    <a:pt x="251" y="0"/>
                    <a:pt x="251" y="0"/>
                    <a:pt x="251" y="0"/>
                  </a:cubicBezTo>
                  <a:cubicBezTo>
                    <a:pt x="251" y="0"/>
                    <a:pt x="251" y="0"/>
                    <a:pt x="251" y="0"/>
                  </a:cubicBezTo>
                  <a:cubicBezTo>
                    <a:pt x="1" y="0"/>
                    <a:pt x="1" y="0"/>
                    <a:pt x="1" y="0"/>
                  </a:cubicBezTo>
                  <a:cubicBezTo>
                    <a:pt x="0" y="0"/>
                    <a:pt x="0" y="0"/>
                    <a:pt x="0" y="0"/>
                  </a:cubicBezTo>
                  <a:cubicBezTo>
                    <a:pt x="0" y="1"/>
                    <a:pt x="0" y="1"/>
                    <a:pt x="0" y="1"/>
                  </a:cubicBezTo>
                  <a:cubicBezTo>
                    <a:pt x="0" y="145"/>
                    <a:pt x="0" y="145"/>
                    <a:pt x="0" y="145"/>
                  </a:cubicBezTo>
                  <a:cubicBezTo>
                    <a:pt x="1" y="145"/>
                    <a:pt x="1" y="145"/>
                    <a:pt x="1" y="145"/>
                  </a:cubicBezTo>
                  <a:cubicBezTo>
                    <a:pt x="285" y="145"/>
                    <a:pt x="285" y="145"/>
                    <a:pt x="285" y="145"/>
                  </a:cubicBezTo>
                  <a:cubicBezTo>
                    <a:pt x="285" y="145"/>
                    <a:pt x="285" y="145"/>
                    <a:pt x="285" y="145"/>
                  </a:cubicBezTo>
                  <a:lnTo>
                    <a:pt x="285" y="144"/>
                  </a:lnTo>
                  <a:close/>
                </a:path>
              </a:pathLst>
            </a:custGeom>
            <a:solidFill>
              <a:srgbClr val="012169"/>
            </a:solidFill>
            <a:ln w="6350">
              <a:solidFill>
                <a:srgbClr val="FFFFFF"/>
              </a:solidFill>
            </a:ln>
          </p:spPr>
          <p:txBody>
            <a:bodyPr vert="horz" wrap="square" lIns="68580" tIns="34291" rIns="68580" bIns="34291" numCol="1" anchor="t" anchorCtr="0" compatLnSpc="1">
              <a:prstTxWarp prst="textNoShape">
                <a:avLst/>
              </a:prstTxWarp>
            </a:bodyPr>
            <a:lstStyle/>
            <a:p>
              <a:pPr defTabSz="685800">
                <a:defRPr/>
              </a:pPr>
              <a:endParaRPr lang="en-GB" sz="900" kern="0">
                <a:solidFill>
                  <a:prstClr val="black"/>
                </a:solidFill>
                <a:latin typeface="Arial"/>
              </a:endParaRPr>
            </a:p>
          </p:txBody>
        </p:sp>
        <p:sp>
          <p:nvSpPr>
            <p:cNvPr id="133" name="Freeform 34">
              <a:extLst>
                <a:ext uri="{FF2B5EF4-FFF2-40B4-BE49-F238E27FC236}">
                  <a16:creationId xmlns:a16="http://schemas.microsoft.com/office/drawing/2014/main" id="{87540A1D-927A-4FB6-70AC-395C5D2234B0}"/>
                </a:ext>
              </a:extLst>
            </p:cNvPr>
            <p:cNvSpPr>
              <a:spLocks/>
            </p:cNvSpPr>
            <p:nvPr/>
          </p:nvSpPr>
          <p:spPr bwMode="auto">
            <a:xfrm>
              <a:off x="2846756" y="2734371"/>
              <a:ext cx="514277" cy="191068"/>
            </a:xfrm>
            <a:custGeom>
              <a:avLst/>
              <a:gdLst>
                <a:gd name="T0" fmla="*/ 284 w 288"/>
                <a:gd name="T1" fmla="*/ 65 h 107"/>
                <a:gd name="T2" fmla="*/ 282 w 288"/>
                <a:gd name="T3" fmla="*/ 65 h 107"/>
                <a:gd name="T4" fmla="*/ 279 w 288"/>
                <a:gd name="T5" fmla="*/ 64 h 107"/>
                <a:gd name="T6" fmla="*/ 272 w 288"/>
                <a:gd name="T7" fmla="*/ 58 h 107"/>
                <a:gd name="T8" fmla="*/ 270 w 288"/>
                <a:gd name="T9" fmla="*/ 51 h 107"/>
                <a:gd name="T10" fmla="*/ 271 w 288"/>
                <a:gd name="T11" fmla="*/ 42 h 107"/>
                <a:gd name="T12" fmla="*/ 274 w 288"/>
                <a:gd name="T13" fmla="*/ 32 h 107"/>
                <a:gd name="T14" fmla="*/ 272 w 288"/>
                <a:gd name="T15" fmla="*/ 28 h 107"/>
                <a:gd name="T16" fmla="*/ 252 w 288"/>
                <a:gd name="T17" fmla="*/ 21 h 107"/>
                <a:gd name="T18" fmla="*/ 240 w 288"/>
                <a:gd name="T19" fmla="*/ 17 h 107"/>
                <a:gd name="T20" fmla="*/ 232 w 288"/>
                <a:gd name="T21" fmla="*/ 18 h 107"/>
                <a:gd name="T22" fmla="*/ 203 w 288"/>
                <a:gd name="T23" fmla="*/ 12 h 107"/>
                <a:gd name="T24" fmla="*/ 193 w 288"/>
                <a:gd name="T25" fmla="*/ 0 h 107"/>
                <a:gd name="T26" fmla="*/ 183 w 288"/>
                <a:gd name="T27" fmla="*/ 0 h 107"/>
                <a:gd name="T28" fmla="*/ 171 w 288"/>
                <a:gd name="T29" fmla="*/ 5 h 107"/>
                <a:gd name="T30" fmla="*/ 171 w 288"/>
                <a:gd name="T31" fmla="*/ 5 h 107"/>
                <a:gd name="T32" fmla="*/ 158 w 288"/>
                <a:gd name="T33" fmla="*/ 18 h 107"/>
                <a:gd name="T34" fmla="*/ 151 w 288"/>
                <a:gd name="T35" fmla="*/ 25 h 107"/>
                <a:gd name="T36" fmla="*/ 133 w 288"/>
                <a:gd name="T37" fmla="*/ 35 h 107"/>
                <a:gd name="T38" fmla="*/ 136 w 288"/>
                <a:gd name="T39" fmla="*/ 40 h 107"/>
                <a:gd name="T40" fmla="*/ 136 w 288"/>
                <a:gd name="T41" fmla="*/ 47 h 107"/>
                <a:gd name="T42" fmla="*/ 129 w 288"/>
                <a:gd name="T43" fmla="*/ 46 h 107"/>
                <a:gd name="T44" fmla="*/ 122 w 288"/>
                <a:gd name="T45" fmla="*/ 40 h 107"/>
                <a:gd name="T46" fmla="*/ 121 w 288"/>
                <a:gd name="T47" fmla="*/ 41 h 107"/>
                <a:gd name="T48" fmla="*/ 108 w 288"/>
                <a:gd name="T49" fmla="*/ 47 h 107"/>
                <a:gd name="T50" fmla="*/ 103 w 288"/>
                <a:gd name="T51" fmla="*/ 47 h 107"/>
                <a:gd name="T52" fmla="*/ 94 w 288"/>
                <a:gd name="T53" fmla="*/ 47 h 107"/>
                <a:gd name="T54" fmla="*/ 88 w 288"/>
                <a:gd name="T55" fmla="*/ 48 h 107"/>
                <a:gd name="T56" fmla="*/ 78 w 288"/>
                <a:gd name="T57" fmla="*/ 47 h 107"/>
                <a:gd name="T58" fmla="*/ 68 w 288"/>
                <a:gd name="T59" fmla="*/ 41 h 107"/>
                <a:gd name="T60" fmla="*/ 62 w 288"/>
                <a:gd name="T61" fmla="*/ 48 h 107"/>
                <a:gd name="T62" fmla="*/ 63 w 288"/>
                <a:gd name="T63" fmla="*/ 49 h 107"/>
                <a:gd name="T64" fmla="*/ 60 w 288"/>
                <a:gd name="T65" fmla="*/ 54 h 107"/>
                <a:gd name="T66" fmla="*/ 56 w 288"/>
                <a:gd name="T67" fmla="*/ 51 h 107"/>
                <a:gd name="T68" fmla="*/ 41 w 288"/>
                <a:gd name="T69" fmla="*/ 51 h 107"/>
                <a:gd name="T70" fmla="*/ 33 w 288"/>
                <a:gd name="T71" fmla="*/ 53 h 107"/>
                <a:gd name="T72" fmla="*/ 22 w 288"/>
                <a:gd name="T73" fmla="*/ 63 h 107"/>
                <a:gd name="T74" fmla="*/ 12 w 288"/>
                <a:gd name="T75" fmla="*/ 63 h 107"/>
                <a:gd name="T76" fmla="*/ 8 w 288"/>
                <a:gd name="T77" fmla="*/ 92 h 107"/>
                <a:gd name="T78" fmla="*/ 0 w 288"/>
                <a:gd name="T79" fmla="*/ 106 h 107"/>
                <a:gd name="T80" fmla="*/ 56 w 288"/>
                <a:gd name="T81" fmla="*/ 107 h 107"/>
                <a:gd name="T82" fmla="*/ 264 w 288"/>
                <a:gd name="T83" fmla="*/ 94 h 107"/>
                <a:gd name="T84" fmla="*/ 265 w 288"/>
                <a:gd name="T85" fmla="*/ 94 h 107"/>
                <a:gd name="T86" fmla="*/ 271 w 288"/>
                <a:gd name="T87" fmla="*/ 90 h 107"/>
                <a:gd name="T88" fmla="*/ 288 w 288"/>
                <a:gd name="T89" fmla="*/ 81 h 107"/>
                <a:gd name="T90" fmla="*/ 288 w 288"/>
                <a:gd name="T91" fmla="*/ 76 h 107"/>
                <a:gd name="T92" fmla="*/ 288 w 288"/>
                <a:gd name="T93" fmla="*/ 71 h 107"/>
                <a:gd name="T94" fmla="*/ 286 w 288"/>
                <a:gd name="T95" fmla="*/ 68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88" h="107">
                  <a:moveTo>
                    <a:pt x="286" y="68"/>
                  </a:moveTo>
                  <a:cubicBezTo>
                    <a:pt x="285" y="67"/>
                    <a:pt x="284" y="66"/>
                    <a:pt x="284" y="65"/>
                  </a:cubicBezTo>
                  <a:cubicBezTo>
                    <a:pt x="283" y="64"/>
                    <a:pt x="283" y="64"/>
                    <a:pt x="283" y="64"/>
                  </a:cubicBezTo>
                  <a:cubicBezTo>
                    <a:pt x="282" y="65"/>
                    <a:pt x="282" y="65"/>
                    <a:pt x="282" y="65"/>
                  </a:cubicBezTo>
                  <a:cubicBezTo>
                    <a:pt x="281" y="65"/>
                    <a:pt x="281" y="65"/>
                    <a:pt x="281" y="65"/>
                  </a:cubicBezTo>
                  <a:cubicBezTo>
                    <a:pt x="280" y="65"/>
                    <a:pt x="279" y="65"/>
                    <a:pt x="279" y="64"/>
                  </a:cubicBezTo>
                  <a:cubicBezTo>
                    <a:pt x="277" y="62"/>
                    <a:pt x="276" y="61"/>
                    <a:pt x="275" y="60"/>
                  </a:cubicBezTo>
                  <a:cubicBezTo>
                    <a:pt x="274" y="59"/>
                    <a:pt x="273" y="59"/>
                    <a:pt x="272" y="58"/>
                  </a:cubicBezTo>
                  <a:cubicBezTo>
                    <a:pt x="271" y="56"/>
                    <a:pt x="271" y="56"/>
                    <a:pt x="271" y="56"/>
                  </a:cubicBezTo>
                  <a:cubicBezTo>
                    <a:pt x="270" y="51"/>
                    <a:pt x="270" y="51"/>
                    <a:pt x="270" y="51"/>
                  </a:cubicBezTo>
                  <a:cubicBezTo>
                    <a:pt x="270" y="50"/>
                    <a:pt x="270" y="50"/>
                    <a:pt x="270" y="49"/>
                  </a:cubicBezTo>
                  <a:cubicBezTo>
                    <a:pt x="270" y="47"/>
                    <a:pt x="271" y="44"/>
                    <a:pt x="271" y="42"/>
                  </a:cubicBezTo>
                  <a:cubicBezTo>
                    <a:pt x="271" y="41"/>
                    <a:pt x="271" y="39"/>
                    <a:pt x="272" y="36"/>
                  </a:cubicBezTo>
                  <a:cubicBezTo>
                    <a:pt x="274" y="32"/>
                    <a:pt x="274" y="32"/>
                    <a:pt x="274" y="32"/>
                  </a:cubicBezTo>
                  <a:cubicBezTo>
                    <a:pt x="274" y="30"/>
                    <a:pt x="274" y="30"/>
                    <a:pt x="274" y="30"/>
                  </a:cubicBezTo>
                  <a:cubicBezTo>
                    <a:pt x="272" y="28"/>
                    <a:pt x="272" y="28"/>
                    <a:pt x="272" y="28"/>
                  </a:cubicBezTo>
                  <a:cubicBezTo>
                    <a:pt x="265" y="21"/>
                    <a:pt x="265" y="21"/>
                    <a:pt x="265" y="21"/>
                  </a:cubicBezTo>
                  <a:cubicBezTo>
                    <a:pt x="252" y="21"/>
                    <a:pt x="252" y="21"/>
                    <a:pt x="252" y="21"/>
                  </a:cubicBezTo>
                  <a:cubicBezTo>
                    <a:pt x="252" y="21"/>
                    <a:pt x="246" y="21"/>
                    <a:pt x="243" y="18"/>
                  </a:cubicBezTo>
                  <a:cubicBezTo>
                    <a:pt x="242" y="18"/>
                    <a:pt x="241" y="17"/>
                    <a:pt x="240" y="17"/>
                  </a:cubicBezTo>
                  <a:cubicBezTo>
                    <a:pt x="237" y="17"/>
                    <a:pt x="235" y="18"/>
                    <a:pt x="235" y="18"/>
                  </a:cubicBezTo>
                  <a:cubicBezTo>
                    <a:pt x="232" y="18"/>
                    <a:pt x="232" y="18"/>
                    <a:pt x="232" y="18"/>
                  </a:cubicBezTo>
                  <a:cubicBezTo>
                    <a:pt x="229" y="18"/>
                    <a:pt x="228" y="13"/>
                    <a:pt x="227" y="12"/>
                  </a:cubicBezTo>
                  <a:cubicBezTo>
                    <a:pt x="203" y="12"/>
                    <a:pt x="203" y="12"/>
                    <a:pt x="203" y="12"/>
                  </a:cubicBezTo>
                  <a:cubicBezTo>
                    <a:pt x="198" y="6"/>
                    <a:pt x="198" y="6"/>
                    <a:pt x="198" y="6"/>
                  </a:cubicBezTo>
                  <a:cubicBezTo>
                    <a:pt x="193" y="0"/>
                    <a:pt x="193" y="0"/>
                    <a:pt x="193" y="0"/>
                  </a:cubicBezTo>
                  <a:cubicBezTo>
                    <a:pt x="183" y="0"/>
                    <a:pt x="183" y="0"/>
                    <a:pt x="183" y="0"/>
                  </a:cubicBezTo>
                  <a:cubicBezTo>
                    <a:pt x="183" y="0"/>
                    <a:pt x="183" y="0"/>
                    <a:pt x="183" y="0"/>
                  </a:cubicBezTo>
                  <a:cubicBezTo>
                    <a:pt x="178" y="5"/>
                    <a:pt x="178" y="5"/>
                    <a:pt x="178" y="5"/>
                  </a:cubicBezTo>
                  <a:cubicBezTo>
                    <a:pt x="171" y="5"/>
                    <a:pt x="171" y="5"/>
                    <a:pt x="171" y="5"/>
                  </a:cubicBezTo>
                  <a:cubicBezTo>
                    <a:pt x="171" y="5"/>
                    <a:pt x="171" y="5"/>
                    <a:pt x="171" y="5"/>
                  </a:cubicBezTo>
                  <a:cubicBezTo>
                    <a:pt x="171" y="5"/>
                    <a:pt x="171" y="5"/>
                    <a:pt x="171" y="5"/>
                  </a:cubicBezTo>
                  <a:cubicBezTo>
                    <a:pt x="171" y="5"/>
                    <a:pt x="165" y="9"/>
                    <a:pt x="161" y="9"/>
                  </a:cubicBezTo>
                  <a:cubicBezTo>
                    <a:pt x="157" y="10"/>
                    <a:pt x="158" y="17"/>
                    <a:pt x="158" y="18"/>
                  </a:cubicBezTo>
                  <a:cubicBezTo>
                    <a:pt x="158" y="19"/>
                    <a:pt x="158" y="19"/>
                    <a:pt x="158" y="19"/>
                  </a:cubicBezTo>
                  <a:cubicBezTo>
                    <a:pt x="151" y="25"/>
                    <a:pt x="151" y="25"/>
                    <a:pt x="151" y="25"/>
                  </a:cubicBezTo>
                  <a:cubicBezTo>
                    <a:pt x="151" y="25"/>
                    <a:pt x="144" y="30"/>
                    <a:pt x="136" y="33"/>
                  </a:cubicBezTo>
                  <a:cubicBezTo>
                    <a:pt x="134" y="34"/>
                    <a:pt x="133" y="35"/>
                    <a:pt x="133" y="35"/>
                  </a:cubicBezTo>
                  <a:cubicBezTo>
                    <a:pt x="134" y="36"/>
                    <a:pt x="134" y="36"/>
                    <a:pt x="134" y="36"/>
                  </a:cubicBezTo>
                  <a:cubicBezTo>
                    <a:pt x="136" y="37"/>
                    <a:pt x="137" y="38"/>
                    <a:pt x="136" y="40"/>
                  </a:cubicBezTo>
                  <a:cubicBezTo>
                    <a:pt x="135" y="42"/>
                    <a:pt x="135" y="44"/>
                    <a:pt x="136" y="45"/>
                  </a:cubicBezTo>
                  <a:cubicBezTo>
                    <a:pt x="136" y="47"/>
                    <a:pt x="136" y="47"/>
                    <a:pt x="136" y="47"/>
                  </a:cubicBezTo>
                  <a:cubicBezTo>
                    <a:pt x="129" y="47"/>
                    <a:pt x="129" y="47"/>
                    <a:pt x="129" y="47"/>
                  </a:cubicBezTo>
                  <a:cubicBezTo>
                    <a:pt x="129" y="46"/>
                    <a:pt x="129" y="46"/>
                    <a:pt x="129" y="46"/>
                  </a:cubicBezTo>
                  <a:cubicBezTo>
                    <a:pt x="128" y="45"/>
                    <a:pt x="126" y="42"/>
                    <a:pt x="124" y="41"/>
                  </a:cubicBezTo>
                  <a:cubicBezTo>
                    <a:pt x="123" y="40"/>
                    <a:pt x="123" y="40"/>
                    <a:pt x="122" y="40"/>
                  </a:cubicBezTo>
                  <a:cubicBezTo>
                    <a:pt x="122" y="40"/>
                    <a:pt x="121" y="40"/>
                    <a:pt x="121" y="41"/>
                  </a:cubicBezTo>
                  <a:cubicBezTo>
                    <a:pt x="121" y="41"/>
                    <a:pt x="121" y="41"/>
                    <a:pt x="121" y="41"/>
                  </a:cubicBezTo>
                  <a:cubicBezTo>
                    <a:pt x="114" y="41"/>
                    <a:pt x="114" y="41"/>
                    <a:pt x="114" y="41"/>
                  </a:cubicBezTo>
                  <a:cubicBezTo>
                    <a:pt x="108" y="47"/>
                    <a:pt x="108" y="47"/>
                    <a:pt x="108" y="47"/>
                  </a:cubicBezTo>
                  <a:cubicBezTo>
                    <a:pt x="103" y="47"/>
                    <a:pt x="103" y="47"/>
                    <a:pt x="103" y="47"/>
                  </a:cubicBezTo>
                  <a:cubicBezTo>
                    <a:pt x="103" y="47"/>
                    <a:pt x="103" y="47"/>
                    <a:pt x="103" y="47"/>
                  </a:cubicBezTo>
                  <a:cubicBezTo>
                    <a:pt x="103" y="47"/>
                    <a:pt x="101" y="47"/>
                    <a:pt x="98" y="47"/>
                  </a:cubicBezTo>
                  <a:cubicBezTo>
                    <a:pt x="97" y="47"/>
                    <a:pt x="95" y="47"/>
                    <a:pt x="94" y="47"/>
                  </a:cubicBezTo>
                  <a:cubicBezTo>
                    <a:pt x="92" y="48"/>
                    <a:pt x="91" y="48"/>
                    <a:pt x="91" y="48"/>
                  </a:cubicBezTo>
                  <a:cubicBezTo>
                    <a:pt x="88" y="48"/>
                    <a:pt x="88" y="48"/>
                    <a:pt x="88" y="48"/>
                  </a:cubicBezTo>
                  <a:cubicBezTo>
                    <a:pt x="89" y="47"/>
                    <a:pt x="89" y="47"/>
                    <a:pt x="89" y="47"/>
                  </a:cubicBezTo>
                  <a:cubicBezTo>
                    <a:pt x="78" y="47"/>
                    <a:pt x="78" y="47"/>
                    <a:pt x="78" y="47"/>
                  </a:cubicBezTo>
                  <a:cubicBezTo>
                    <a:pt x="70" y="45"/>
                    <a:pt x="70" y="45"/>
                    <a:pt x="70" y="45"/>
                  </a:cubicBezTo>
                  <a:cubicBezTo>
                    <a:pt x="68" y="41"/>
                    <a:pt x="68" y="41"/>
                    <a:pt x="68" y="41"/>
                  </a:cubicBezTo>
                  <a:cubicBezTo>
                    <a:pt x="64" y="46"/>
                    <a:pt x="64" y="46"/>
                    <a:pt x="64" y="46"/>
                  </a:cubicBezTo>
                  <a:cubicBezTo>
                    <a:pt x="63" y="47"/>
                    <a:pt x="63" y="47"/>
                    <a:pt x="62" y="48"/>
                  </a:cubicBezTo>
                  <a:cubicBezTo>
                    <a:pt x="63" y="48"/>
                    <a:pt x="63" y="48"/>
                    <a:pt x="63" y="48"/>
                  </a:cubicBezTo>
                  <a:cubicBezTo>
                    <a:pt x="63" y="49"/>
                    <a:pt x="63" y="49"/>
                    <a:pt x="63" y="49"/>
                  </a:cubicBezTo>
                  <a:cubicBezTo>
                    <a:pt x="63" y="49"/>
                    <a:pt x="63" y="50"/>
                    <a:pt x="62" y="51"/>
                  </a:cubicBezTo>
                  <a:cubicBezTo>
                    <a:pt x="62" y="53"/>
                    <a:pt x="61" y="54"/>
                    <a:pt x="60" y="54"/>
                  </a:cubicBezTo>
                  <a:cubicBezTo>
                    <a:pt x="60" y="54"/>
                    <a:pt x="60" y="54"/>
                    <a:pt x="60" y="54"/>
                  </a:cubicBezTo>
                  <a:cubicBezTo>
                    <a:pt x="58" y="54"/>
                    <a:pt x="56" y="52"/>
                    <a:pt x="56" y="51"/>
                  </a:cubicBezTo>
                  <a:cubicBezTo>
                    <a:pt x="41" y="51"/>
                    <a:pt x="41" y="51"/>
                    <a:pt x="41" y="51"/>
                  </a:cubicBezTo>
                  <a:cubicBezTo>
                    <a:pt x="41" y="51"/>
                    <a:pt x="41" y="51"/>
                    <a:pt x="41" y="51"/>
                  </a:cubicBezTo>
                  <a:cubicBezTo>
                    <a:pt x="40" y="51"/>
                    <a:pt x="40" y="51"/>
                    <a:pt x="40" y="51"/>
                  </a:cubicBezTo>
                  <a:cubicBezTo>
                    <a:pt x="37" y="52"/>
                    <a:pt x="34" y="53"/>
                    <a:pt x="33" y="53"/>
                  </a:cubicBezTo>
                  <a:cubicBezTo>
                    <a:pt x="26" y="58"/>
                    <a:pt x="26" y="58"/>
                    <a:pt x="26" y="58"/>
                  </a:cubicBezTo>
                  <a:cubicBezTo>
                    <a:pt x="22" y="63"/>
                    <a:pt x="22" y="63"/>
                    <a:pt x="22" y="63"/>
                  </a:cubicBezTo>
                  <a:cubicBezTo>
                    <a:pt x="12" y="63"/>
                    <a:pt x="12" y="63"/>
                    <a:pt x="12" y="63"/>
                  </a:cubicBezTo>
                  <a:cubicBezTo>
                    <a:pt x="12" y="63"/>
                    <a:pt x="12" y="63"/>
                    <a:pt x="12" y="63"/>
                  </a:cubicBezTo>
                  <a:cubicBezTo>
                    <a:pt x="14" y="75"/>
                    <a:pt x="14" y="75"/>
                    <a:pt x="14" y="75"/>
                  </a:cubicBezTo>
                  <a:cubicBezTo>
                    <a:pt x="17" y="85"/>
                    <a:pt x="9" y="91"/>
                    <a:pt x="8" y="92"/>
                  </a:cubicBezTo>
                  <a:cubicBezTo>
                    <a:pt x="7" y="92"/>
                    <a:pt x="7" y="92"/>
                    <a:pt x="7" y="92"/>
                  </a:cubicBezTo>
                  <a:cubicBezTo>
                    <a:pt x="0" y="106"/>
                    <a:pt x="0" y="106"/>
                    <a:pt x="0" y="106"/>
                  </a:cubicBezTo>
                  <a:cubicBezTo>
                    <a:pt x="0" y="107"/>
                    <a:pt x="0" y="107"/>
                    <a:pt x="0" y="107"/>
                  </a:cubicBezTo>
                  <a:cubicBezTo>
                    <a:pt x="56" y="107"/>
                    <a:pt x="56" y="107"/>
                    <a:pt x="56" y="107"/>
                  </a:cubicBezTo>
                  <a:cubicBezTo>
                    <a:pt x="56" y="94"/>
                    <a:pt x="56" y="94"/>
                    <a:pt x="56" y="94"/>
                  </a:cubicBezTo>
                  <a:cubicBezTo>
                    <a:pt x="264" y="94"/>
                    <a:pt x="264" y="94"/>
                    <a:pt x="264" y="94"/>
                  </a:cubicBezTo>
                  <a:cubicBezTo>
                    <a:pt x="265" y="94"/>
                    <a:pt x="265" y="94"/>
                    <a:pt x="265" y="94"/>
                  </a:cubicBezTo>
                  <a:cubicBezTo>
                    <a:pt x="265" y="94"/>
                    <a:pt x="265" y="94"/>
                    <a:pt x="265" y="94"/>
                  </a:cubicBezTo>
                  <a:cubicBezTo>
                    <a:pt x="267" y="93"/>
                    <a:pt x="267" y="93"/>
                    <a:pt x="267" y="93"/>
                  </a:cubicBezTo>
                  <a:cubicBezTo>
                    <a:pt x="268" y="92"/>
                    <a:pt x="270" y="90"/>
                    <a:pt x="271" y="90"/>
                  </a:cubicBezTo>
                  <a:cubicBezTo>
                    <a:pt x="274" y="88"/>
                    <a:pt x="277" y="86"/>
                    <a:pt x="278" y="85"/>
                  </a:cubicBezTo>
                  <a:cubicBezTo>
                    <a:pt x="288" y="81"/>
                    <a:pt x="288" y="81"/>
                    <a:pt x="288" y="81"/>
                  </a:cubicBezTo>
                  <a:cubicBezTo>
                    <a:pt x="287" y="80"/>
                    <a:pt x="287" y="80"/>
                    <a:pt x="287" y="80"/>
                  </a:cubicBezTo>
                  <a:cubicBezTo>
                    <a:pt x="287" y="79"/>
                    <a:pt x="287" y="77"/>
                    <a:pt x="288" y="76"/>
                  </a:cubicBezTo>
                  <a:cubicBezTo>
                    <a:pt x="288" y="74"/>
                    <a:pt x="288" y="74"/>
                    <a:pt x="288" y="73"/>
                  </a:cubicBezTo>
                  <a:cubicBezTo>
                    <a:pt x="288" y="72"/>
                    <a:pt x="288" y="72"/>
                    <a:pt x="288" y="71"/>
                  </a:cubicBezTo>
                  <a:cubicBezTo>
                    <a:pt x="288" y="71"/>
                    <a:pt x="288" y="71"/>
                    <a:pt x="288" y="71"/>
                  </a:cubicBezTo>
                  <a:cubicBezTo>
                    <a:pt x="288" y="70"/>
                    <a:pt x="287" y="69"/>
                    <a:pt x="286" y="68"/>
                  </a:cubicBezTo>
                  <a:close/>
                </a:path>
              </a:pathLst>
            </a:custGeom>
            <a:solidFill>
              <a:srgbClr val="D5D5D5"/>
            </a:solidFill>
            <a:ln w="6350">
              <a:solidFill>
                <a:srgbClr val="FFFFFF"/>
              </a:solidFill>
            </a:ln>
          </p:spPr>
          <p:txBody>
            <a:bodyPr vert="horz" wrap="square" lIns="68580" tIns="34291" rIns="68580" bIns="34291" numCol="1" anchor="t" anchorCtr="0" compatLnSpc="1">
              <a:prstTxWarp prst="textNoShape">
                <a:avLst/>
              </a:prstTxWarp>
            </a:bodyPr>
            <a:lstStyle/>
            <a:p>
              <a:pPr defTabSz="685800">
                <a:defRPr/>
              </a:pPr>
              <a:endParaRPr lang="en-GB" sz="900" kern="0">
                <a:solidFill>
                  <a:prstClr val="black"/>
                </a:solidFill>
                <a:latin typeface="Arial"/>
              </a:endParaRPr>
            </a:p>
          </p:txBody>
        </p:sp>
        <p:sp>
          <p:nvSpPr>
            <p:cNvPr id="134" name="Freeform 35">
              <a:extLst>
                <a:ext uri="{FF2B5EF4-FFF2-40B4-BE49-F238E27FC236}">
                  <a16:creationId xmlns:a16="http://schemas.microsoft.com/office/drawing/2014/main" id="{FA9530AF-B45C-C8A4-B56C-D09D4C0F5CCC}"/>
                </a:ext>
              </a:extLst>
            </p:cNvPr>
            <p:cNvSpPr>
              <a:spLocks/>
            </p:cNvSpPr>
            <p:nvPr/>
          </p:nvSpPr>
          <p:spPr bwMode="auto">
            <a:xfrm>
              <a:off x="2355693" y="2290627"/>
              <a:ext cx="439278" cy="282138"/>
            </a:xfrm>
            <a:custGeom>
              <a:avLst/>
              <a:gdLst>
                <a:gd name="T0" fmla="*/ 0 w 246"/>
                <a:gd name="T1" fmla="*/ 40 h 158"/>
                <a:gd name="T2" fmla="*/ 0 w 246"/>
                <a:gd name="T3" fmla="*/ 40 h 158"/>
                <a:gd name="T4" fmla="*/ 12 w 246"/>
                <a:gd name="T5" fmla="*/ 59 h 158"/>
                <a:gd name="T6" fmla="*/ 12 w 246"/>
                <a:gd name="T7" fmla="*/ 89 h 158"/>
                <a:gd name="T8" fmla="*/ 24 w 246"/>
                <a:gd name="T9" fmla="*/ 94 h 158"/>
                <a:gd name="T10" fmla="*/ 24 w 246"/>
                <a:gd name="T11" fmla="*/ 120 h 158"/>
                <a:gd name="T12" fmla="*/ 26 w 246"/>
                <a:gd name="T13" fmla="*/ 138 h 158"/>
                <a:gd name="T14" fmla="*/ 26 w 246"/>
                <a:gd name="T15" fmla="*/ 139 h 158"/>
                <a:gd name="T16" fmla="*/ 26 w 246"/>
                <a:gd name="T17" fmla="*/ 139 h 158"/>
                <a:gd name="T18" fmla="*/ 26 w 246"/>
                <a:gd name="T19" fmla="*/ 139 h 158"/>
                <a:gd name="T20" fmla="*/ 188 w 246"/>
                <a:gd name="T21" fmla="*/ 139 h 158"/>
                <a:gd name="T22" fmla="*/ 195 w 246"/>
                <a:gd name="T23" fmla="*/ 158 h 158"/>
                <a:gd name="T24" fmla="*/ 195 w 246"/>
                <a:gd name="T25" fmla="*/ 158 h 158"/>
                <a:gd name="T26" fmla="*/ 210 w 246"/>
                <a:gd name="T27" fmla="*/ 139 h 158"/>
                <a:gd name="T28" fmla="*/ 215 w 246"/>
                <a:gd name="T29" fmla="*/ 118 h 158"/>
                <a:gd name="T30" fmla="*/ 224 w 246"/>
                <a:gd name="T31" fmla="*/ 101 h 158"/>
                <a:gd name="T32" fmla="*/ 234 w 246"/>
                <a:gd name="T33" fmla="*/ 89 h 158"/>
                <a:gd name="T34" fmla="*/ 246 w 246"/>
                <a:gd name="T35" fmla="*/ 68 h 158"/>
                <a:gd name="T36" fmla="*/ 234 w 246"/>
                <a:gd name="T37" fmla="*/ 56 h 158"/>
                <a:gd name="T38" fmla="*/ 228 w 246"/>
                <a:gd name="T39" fmla="*/ 49 h 158"/>
                <a:gd name="T40" fmla="*/ 228 w 246"/>
                <a:gd name="T41" fmla="*/ 49 h 158"/>
                <a:gd name="T42" fmla="*/ 224 w 246"/>
                <a:gd name="T43" fmla="*/ 44 h 158"/>
                <a:gd name="T44" fmla="*/ 212 w 246"/>
                <a:gd name="T45" fmla="*/ 25 h 158"/>
                <a:gd name="T46" fmla="*/ 205 w 246"/>
                <a:gd name="T47" fmla="*/ 14 h 158"/>
                <a:gd name="T48" fmla="*/ 205 w 246"/>
                <a:gd name="T49" fmla="*/ 14 h 158"/>
                <a:gd name="T50" fmla="*/ 203 w 246"/>
                <a:gd name="T51" fmla="*/ 0 h 158"/>
                <a:gd name="T52" fmla="*/ 13 w 246"/>
                <a:gd name="T53" fmla="*/ 0 h 158"/>
                <a:gd name="T54" fmla="*/ 13 w 246"/>
                <a:gd name="T55" fmla="*/ 27 h 158"/>
                <a:gd name="T56" fmla="*/ 0 w 246"/>
                <a:gd name="T57" fmla="*/ 40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46" h="158">
                  <a:moveTo>
                    <a:pt x="0" y="40"/>
                  </a:moveTo>
                  <a:cubicBezTo>
                    <a:pt x="0" y="40"/>
                    <a:pt x="0" y="40"/>
                    <a:pt x="0" y="40"/>
                  </a:cubicBezTo>
                  <a:cubicBezTo>
                    <a:pt x="12" y="59"/>
                    <a:pt x="12" y="59"/>
                    <a:pt x="12" y="59"/>
                  </a:cubicBezTo>
                  <a:cubicBezTo>
                    <a:pt x="12" y="89"/>
                    <a:pt x="12" y="89"/>
                    <a:pt x="12" y="89"/>
                  </a:cubicBezTo>
                  <a:cubicBezTo>
                    <a:pt x="24" y="94"/>
                    <a:pt x="24" y="94"/>
                    <a:pt x="24" y="94"/>
                  </a:cubicBezTo>
                  <a:cubicBezTo>
                    <a:pt x="24" y="120"/>
                    <a:pt x="24" y="120"/>
                    <a:pt x="24" y="120"/>
                  </a:cubicBezTo>
                  <a:cubicBezTo>
                    <a:pt x="26" y="138"/>
                    <a:pt x="26" y="138"/>
                    <a:pt x="26" y="138"/>
                  </a:cubicBezTo>
                  <a:cubicBezTo>
                    <a:pt x="26" y="139"/>
                    <a:pt x="26" y="139"/>
                    <a:pt x="26" y="139"/>
                  </a:cubicBezTo>
                  <a:cubicBezTo>
                    <a:pt x="26" y="139"/>
                    <a:pt x="26" y="139"/>
                    <a:pt x="26" y="139"/>
                  </a:cubicBezTo>
                  <a:cubicBezTo>
                    <a:pt x="26" y="139"/>
                    <a:pt x="26" y="139"/>
                    <a:pt x="26" y="139"/>
                  </a:cubicBezTo>
                  <a:cubicBezTo>
                    <a:pt x="188" y="139"/>
                    <a:pt x="188" y="139"/>
                    <a:pt x="188" y="139"/>
                  </a:cubicBezTo>
                  <a:cubicBezTo>
                    <a:pt x="195" y="158"/>
                    <a:pt x="195" y="158"/>
                    <a:pt x="195" y="158"/>
                  </a:cubicBezTo>
                  <a:cubicBezTo>
                    <a:pt x="195" y="158"/>
                    <a:pt x="195" y="158"/>
                    <a:pt x="195" y="158"/>
                  </a:cubicBezTo>
                  <a:cubicBezTo>
                    <a:pt x="210" y="139"/>
                    <a:pt x="210" y="139"/>
                    <a:pt x="210" y="139"/>
                  </a:cubicBezTo>
                  <a:cubicBezTo>
                    <a:pt x="215" y="118"/>
                    <a:pt x="215" y="118"/>
                    <a:pt x="215" y="118"/>
                  </a:cubicBezTo>
                  <a:cubicBezTo>
                    <a:pt x="224" y="101"/>
                    <a:pt x="224" y="101"/>
                    <a:pt x="224" y="101"/>
                  </a:cubicBezTo>
                  <a:cubicBezTo>
                    <a:pt x="234" y="89"/>
                    <a:pt x="234" y="89"/>
                    <a:pt x="234" y="89"/>
                  </a:cubicBezTo>
                  <a:cubicBezTo>
                    <a:pt x="246" y="68"/>
                    <a:pt x="246" y="68"/>
                    <a:pt x="246" y="68"/>
                  </a:cubicBezTo>
                  <a:cubicBezTo>
                    <a:pt x="234" y="56"/>
                    <a:pt x="234" y="56"/>
                    <a:pt x="234" y="56"/>
                  </a:cubicBezTo>
                  <a:cubicBezTo>
                    <a:pt x="228" y="49"/>
                    <a:pt x="228" y="49"/>
                    <a:pt x="228" y="49"/>
                  </a:cubicBezTo>
                  <a:cubicBezTo>
                    <a:pt x="228" y="49"/>
                    <a:pt x="228" y="49"/>
                    <a:pt x="228" y="49"/>
                  </a:cubicBezTo>
                  <a:cubicBezTo>
                    <a:pt x="224" y="44"/>
                    <a:pt x="224" y="44"/>
                    <a:pt x="224" y="44"/>
                  </a:cubicBezTo>
                  <a:cubicBezTo>
                    <a:pt x="212" y="25"/>
                    <a:pt x="212" y="25"/>
                    <a:pt x="212" y="25"/>
                  </a:cubicBezTo>
                  <a:cubicBezTo>
                    <a:pt x="205" y="14"/>
                    <a:pt x="205" y="14"/>
                    <a:pt x="205" y="14"/>
                  </a:cubicBezTo>
                  <a:cubicBezTo>
                    <a:pt x="205" y="14"/>
                    <a:pt x="205" y="14"/>
                    <a:pt x="205" y="14"/>
                  </a:cubicBezTo>
                  <a:cubicBezTo>
                    <a:pt x="205" y="12"/>
                    <a:pt x="204" y="6"/>
                    <a:pt x="203" y="0"/>
                  </a:cubicBezTo>
                  <a:cubicBezTo>
                    <a:pt x="13" y="0"/>
                    <a:pt x="13" y="0"/>
                    <a:pt x="13" y="0"/>
                  </a:cubicBezTo>
                  <a:cubicBezTo>
                    <a:pt x="13" y="27"/>
                    <a:pt x="13" y="27"/>
                    <a:pt x="13" y="27"/>
                  </a:cubicBezTo>
                  <a:lnTo>
                    <a:pt x="0" y="40"/>
                  </a:lnTo>
                  <a:close/>
                </a:path>
              </a:pathLst>
            </a:custGeom>
            <a:solidFill>
              <a:srgbClr val="D5D5D5"/>
            </a:solidFill>
            <a:ln w="6350">
              <a:solidFill>
                <a:srgbClr val="FFFFFF"/>
              </a:solidFill>
              <a:round/>
              <a:headEnd/>
              <a:tailEnd/>
            </a:ln>
          </p:spPr>
          <p:txBody>
            <a:bodyPr vert="horz" wrap="square" lIns="68580" tIns="34291" rIns="68580" bIns="34291" numCol="1" anchor="t" anchorCtr="0" compatLnSpc="1">
              <a:prstTxWarp prst="textNoShape">
                <a:avLst/>
              </a:prstTxWarp>
            </a:bodyPr>
            <a:lstStyle/>
            <a:p>
              <a:pPr defTabSz="685800">
                <a:defRPr/>
              </a:pPr>
              <a:endParaRPr lang="en-GB" sz="900" kern="0">
                <a:solidFill>
                  <a:prstClr val="black"/>
                </a:solidFill>
                <a:latin typeface="Arial"/>
              </a:endParaRPr>
            </a:p>
          </p:txBody>
        </p:sp>
        <p:sp>
          <p:nvSpPr>
            <p:cNvPr id="135" name="Freeform 36">
              <a:extLst>
                <a:ext uri="{FF2B5EF4-FFF2-40B4-BE49-F238E27FC236}">
                  <a16:creationId xmlns:a16="http://schemas.microsoft.com/office/drawing/2014/main" id="{60EDF832-6511-E825-A5EF-164398EFF51E}"/>
                </a:ext>
              </a:extLst>
            </p:cNvPr>
            <p:cNvSpPr>
              <a:spLocks/>
            </p:cNvSpPr>
            <p:nvPr/>
          </p:nvSpPr>
          <p:spPr bwMode="auto">
            <a:xfrm>
              <a:off x="1843201" y="2074559"/>
              <a:ext cx="535705" cy="287495"/>
            </a:xfrm>
            <a:custGeom>
              <a:avLst/>
              <a:gdLst>
                <a:gd name="T0" fmla="*/ 0 w 600"/>
                <a:gd name="T1" fmla="*/ 272 h 322"/>
                <a:gd name="T2" fmla="*/ 416 w 600"/>
                <a:gd name="T3" fmla="*/ 272 h 322"/>
                <a:gd name="T4" fmla="*/ 444 w 600"/>
                <a:gd name="T5" fmla="*/ 294 h 322"/>
                <a:gd name="T6" fmla="*/ 526 w 600"/>
                <a:gd name="T7" fmla="*/ 294 h 322"/>
                <a:gd name="T8" fmla="*/ 550 w 600"/>
                <a:gd name="T9" fmla="*/ 312 h 322"/>
                <a:gd name="T10" fmla="*/ 574 w 600"/>
                <a:gd name="T11" fmla="*/ 322 h 322"/>
                <a:gd name="T12" fmla="*/ 574 w 600"/>
                <a:gd name="T13" fmla="*/ 322 h 322"/>
                <a:gd name="T14" fmla="*/ 600 w 600"/>
                <a:gd name="T15" fmla="*/ 296 h 322"/>
                <a:gd name="T16" fmla="*/ 600 w 600"/>
                <a:gd name="T17" fmla="*/ 242 h 322"/>
                <a:gd name="T18" fmla="*/ 598 w 600"/>
                <a:gd name="T19" fmla="*/ 242 h 322"/>
                <a:gd name="T20" fmla="*/ 598 w 600"/>
                <a:gd name="T21" fmla="*/ 240 h 322"/>
                <a:gd name="T22" fmla="*/ 598 w 600"/>
                <a:gd name="T23" fmla="*/ 104 h 322"/>
                <a:gd name="T24" fmla="*/ 574 w 600"/>
                <a:gd name="T25" fmla="*/ 76 h 322"/>
                <a:gd name="T26" fmla="*/ 574 w 600"/>
                <a:gd name="T27" fmla="*/ 0 h 322"/>
                <a:gd name="T28" fmla="*/ 2 w 600"/>
                <a:gd name="T29" fmla="*/ 0 h 322"/>
                <a:gd name="T30" fmla="*/ 2 w 600"/>
                <a:gd name="T31" fmla="*/ 98 h 322"/>
                <a:gd name="T32" fmla="*/ 2 w 600"/>
                <a:gd name="T33" fmla="*/ 100 h 322"/>
                <a:gd name="T34" fmla="*/ 0 w 600"/>
                <a:gd name="T35" fmla="*/ 100 h 322"/>
                <a:gd name="T36" fmla="*/ 0 w 600"/>
                <a:gd name="T37" fmla="*/ 270 h 322"/>
                <a:gd name="T38" fmla="*/ 0 w 600"/>
                <a:gd name="T39" fmla="*/ 272 h 322"/>
                <a:gd name="T40" fmla="*/ 0 w 600"/>
                <a:gd name="T41" fmla="*/ 272 h 3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600" h="322">
                  <a:moveTo>
                    <a:pt x="0" y="272"/>
                  </a:moveTo>
                  <a:lnTo>
                    <a:pt x="416" y="272"/>
                  </a:lnTo>
                  <a:lnTo>
                    <a:pt x="444" y="294"/>
                  </a:lnTo>
                  <a:lnTo>
                    <a:pt x="526" y="294"/>
                  </a:lnTo>
                  <a:lnTo>
                    <a:pt x="550" y="312"/>
                  </a:lnTo>
                  <a:lnTo>
                    <a:pt x="574" y="322"/>
                  </a:lnTo>
                  <a:lnTo>
                    <a:pt x="574" y="322"/>
                  </a:lnTo>
                  <a:lnTo>
                    <a:pt x="600" y="296"/>
                  </a:lnTo>
                  <a:lnTo>
                    <a:pt x="600" y="242"/>
                  </a:lnTo>
                  <a:lnTo>
                    <a:pt x="598" y="242"/>
                  </a:lnTo>
                  <a:lnTo>
                    <a:pt x="598" y="240"/>
                  </a:lnTo>
                  <a:lnTo>
                    <a:pt x="598" y="104"/>
                  </a:lnTo>
                  <a:lnTo>
                    <a:pt x="574" y="76"/>
                  </a:lnTo>
                  <a:lnTo>
                    <a:pt x="574" y="0"/>
                  </a:lnTo>
                  <a:lnTo>
                    <a:pt x="2" y="0"/>
                  </a:lnTo>
                  <a:lnTo>
                    <a:pt x="2" y="98"/>
                  </a:lnTo>
                  <a:lnTo>
                    <a:pt x="2" y="100"/>
                  </a:lnTo>
                  <a:lnTo>
                    <a:pt x="0" y="100"/>
                  </a:lnTo>
                  <a:lnTo>
                    <a:pt x="0" y="270"/>
                  </a:lnTo>
                  <a:lnTo>
                    <a:pt x="0" y="272"/>
                  </a:lnTo>
                  <a:lnTo>
                    <a:pt x="0" y="272"/>
                  </a:lnTo>
                  <a:close/>
                </a:path>
              </a:pathLst>
            </a:custGeom>
            <a:solidFill>
              <a:srgbClr val="D5D5D5"/>
            </a:solidFill>
            <a:ln w="6350">
              <a:solidFill>
                <a:srgbClr val="FFFFFF"/>
              </a:solidFill>
            </a:ln>
          </p:spPr>
          <p:txBody>
            <a:bodyPr vert="horz" wrap="square" lIns="68580" tIns="34291" rIns="68580" bIns="34291" numCol="1" anchor="t" anchorCtr="0" compatLnSpc="1">
              <a:prstTxWarp prst="textNoShape">
                <a:avLst/>
              </a:prstTxWarp>
            </a:bodyPr>
            <a:lstStyle/>
            <a:p>
              <a:pPr defTabSz="685800">
                <a:defRPr/>
              </a:pPr>
              <a:endParaRPr lang="en-GB" sz="900" kern="0">
                <a:solidFill>
                  <a:prstClr val="black"/>
                </a:solidFill>
                <a:latin typeface="Arial"/>
              </a:endParaRPr>
            </a:p>
          </p:txBody>
        </p:sp>
        <p:sp>
          <p:nvSpPr>
            <p:cNvPr id="136" name="Freeform 37">
              <a:extLst>
                <a:ext uri="{FF2B5EF4-FFF2-40B4-BE49-F238E27FC236}">
                  <a16:creationId xmlns:a16="http://schemas.microsoft.com/office/drawing/2014/main" id="{20CA0DEE-C0FA-D560-01BC-F561B2A96544}"/>
                </a:ext>
              </a:extLst>
            </p:cNvPr>
            <p:cNvSpPr>
              <a:spLocks/>
            </p:cNvSpPr>
            <p:nvPr/>
          </p:nvSpPr>
          <p:spPr bwMode="auto">
            <a:xfrm>
              <a:off x="3999417" y="2201343"/>
              <a:ext cx="108927" cy="196425"/>
            </a:xfrm>
            <a:custGeom>
              <a:avLst/>
              <a:gdLst>
                <a:gd name="T0" fmla="*/ 7 w 61"/>
                <a:gd name="T1" fmla="*/ 98 h 110"/>
                <a:gd name="T2" fmla="*/ 7 w 61"/>
                <a:gd name="T3" fmla="*/ 98 h 110"/>
                <a:gd name="T4" fmla="*/ 4 w 61"/>
                <a:gd name="T5" fmla="*/ 108 h 110"/>
                <a:gd name="T6" fmla="*/ 4 w 61"/>
                <a:gd name="T7" fmla="*/ 110 h 110"/>
                <a:gd name="T8" fmla="*/ 23 w 61"/>
                <a:gd name="T9" fmla="*/ 110 h 110"/>
                <a:gd name="T10" fmla="*/ 23 w 61"/>
                <a:gd name="T11" fmla="*/ 102 h 110"/>
                <a:gd name="T12" fmla="*/ 24 w 61"/>
                <a:gd name="T13" fmla="*/ 102 h 110"/>
                <a:gd name="T14" fmla="*/ 30 w 61"/>
                <a:gd name="T15" fmla="*/ 95 h 110"/>
                <a:gd name="T16" fmla="*/ 30 w 61"/>
                <a:gd name="T17" fmla="*/ 94 h 110"/>
                <a:gd name="T18" fmla="*/ 30 w 61"/>
                <a:gd name="T19" fmla="*/ 94 h 110"/>
                <a:gd name="T20" fmla="*/ 31 w 61"/>
                <a:gd name="T21" fmla="*/ 94 h 110"/>
                <a:gd name="T22" fmla="*/ 31 w 61"/>
                <a:gd name="T23" fmla="*/ 94 h 110"/>
                <a:gd name="T24" fmla="*/ 31 w 61"/>
                <a:gd name="T25" fmla="*/ 93 h 110"/>
                <a:gd name="T26" fmla="*/ 32 w 61"/>
                <a:gd name="T27" fmla="*/ 90 h 110"/>
                <a:gd name="T28" fmla="*/ 33 w 61"/>
                <a:gd name="T29" fmla="*/ 85 h 110"/>
                <a:gd name="T30" fmla="*/ 33 w 61"/>
                <a:gd name="T31" fmla="*/ 85 h 110"/>
                <a:gd name="T32" fmla="*/ 33 w 61"/>
                <a:gd name="T33" fmla="*/ 84 h 110"/>
                <a:gd name="T34" fmla="*/ 33 w 61"/>
                <a:gd name="T35" fmla="*/ 84 h 110"/>
                <a:gd name="T36" fmla="*/ 32 w 61"/>
                <a:gd name="T37" fmla="*/ 84 h 110"/>
                <a:gd name="T38" fmla="*/ 33 w 61"/>
                <a:gd name="T39" fmla="*/ 84 h 110"/>
                <a:gd name="T40" fmla="*/ 33 w 61"/>
                <a:gd name="T41" fmla="*/ 81 h 110"/>
                <a:gd name="T42" fmla="*/ 33 w 61"/>
                <a:gd name="T43" fmla="*/ 68 h 110"/>
                <a:gd name="T44" fmla="*/ 31 w 61"/>
                <a:gd name="T45" fmla="*/ 67 h 110"/>
                <a:gd name="T46" fmla="*/ 30 w 61"/>
                <a:gd name="T47" fmla="*/ 67 h 110"/>
                <a:gd name="T48" fmla="*/ 30 w 61"/>
                <a:gd name="T49" fmla="*/ 67 h 110"/>
                <a:gd name="T50" fmla="*/ 33 w 61"/>
                <a:gd name="T51" fmla="*/ 63 h 110"/>
                <a:gd name="T52" fmla="*/ 38 w 61"/>
                <a:gd name="T53" fmla="*/ 55 h 110"/>
                <a:gd name="T54" fmla="*/ 38 w 61"/>
                <a:gd name="T55" fmla="*/ 54 h 110"/>
                <a:gd name="T56" fmla="*/ 44 w 61"/>
                <a:gd name="T57" fmla="*/ 43 h 110"/>
                <a:gd name="T58" fmla="*/ 42 w 61"/>
                <a:gd name="T59" fmla="*/ 42 h 110"/>
                <a:gd name="T60" fmla="*/ 44 w 61"/>
                <a:gd name="T61" fmla="*/ 38 h 110"/>
                <a:gd name="T62" fmla="*/ 49 w 61"/>
                <a:gd name="T63" fmla="*/ 31 h 110"/>
                <a:gd name="T64" fmla="*/ 49 w 61"/>
                <a:gd name="T65" fmla="*/ 30 h 110"/>
                <a:gd name="T66" fmla="*/ 54 w 61"/>
                <a:gd name="T67" fmla="*/ 24 h 110"/>
                <a:gd name="T68" fmla="*/ 54 w 61"/>
                <a:gd name="T69" fmla="*/ 18 h 110"/>
                <a:gd name="T70" fmla="*/ 55 w 61"/>
                <a:gd name="T71" fmla="*/ 18 h 110"/>
                <a:gd name="T72" fmla="*/ 61 w 61"/>
                <a:gd name="T73" fmla="*/ 12 h 110"/>
                <a:gd name="T74" fmla="*/ 61 w 61"/>
                <a:gd name="T75" fmla="*/ 0 h 110"/>
                <a:gd name="T76" fmla="*/ 60 w 61"/>
                <a:gd name="T77" fmla="*/ 0 h 110"/>
                <a:gd name="T78" fmla="*/ 60 w 61"/>
                <a:gd name="T79" fmla="*/ 2 h 110"/>
                <a:gd name="T80" fmla="*/ 1 w 61"/>
                <a:gd name="T81" fmla="*/ 2 h 110"/>
                <a:gd name="T82" fmla="*/ 0 w 61"/>
                <a:gd name="T83" fmla="*/ 2 h 110"/>
                <a:gd name="T84" fmla="*/ 0 w 61"/>
                <a:gd name="T85" fmla="*/ 87 h 110"/>
                <a:gd name="T86" fmla="*/ 7 w 61"/>
                <a:gd name="T87" fmla="*/ 98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61" h="110">
                  <a:moveTo>
                    <a:pt x="7" y="98"/>
                  </a:moveTo>
                  <a:cubicBezTo>
                    <a:pt x="7" y="98"/>
                    <a:pt x="7" y="98"/>
                    <a:pt x="7" y="98"/>
                  </a:cubicBezTo>
                  <a:cubicBezTo>
                    <a:pt x="6" y="100"/>
                    <a:pt x="5" y="104"/>
                    <a:pt x="4" y="108"/>
                  </a:cubicBezTo>
                  <a:cubicBezTo>
                    <a:pt x="4" y="110"/>
                    <a:pt x="4" y="110"/>
                    <a:pt x="4" y="110"/>
                  </a:cubicBezTo>
                  <a:cubicBezTo>
                    <a:pt x="23" y="110"/>
                    <a:pt x="23" y="110"/>
                    <a:pt x="23" y="110"/>
                  </a:cubicBezTo>
                  <a:cubicBezTo>
                    <a:pt x="23" y="102"/>
                    <a:pt x="23" y="102"/>
                    <a:pt x="23" y="102"/>
                  </a:cubicBezTo>
                  <a:cubicBezTo>
                    <a:pt x="24" y="102"/>
                    <a:pt x="24" y="102"/>
                    <a:pt x="24" y="102"/>
                  </a:cubicBezTo>
                  <a:cubicBezTo>
                    <a:pt x="25" y="101"/>
                    <a:pt x="28" y="99"/>
                    <a:pt x="30" y="95"/>
                  </a:cubicBezTo>
                  <a:cubicBezTo>
                    <a:pt x="30" y="95"/>
                    <a:pt x="30" y="95"/>
                    <a:pt x="30" y="94"/>
                  </a:cubicBezTo>
                  <a:cubicBezTo>
                    <a:pt x="30" y="94"/>
                    <a:pt x="30" y="94"/>
                    <a:pt x="30" y="94"/>
                  </a:cubicBezTo>
                  <a:cubicBezTo>
                    <a:pt x="31" y="94"/>
                    <a:pt x="31" y="94"/>
                    <a:pt x="31" y="94"/>
                  </a:cubicBezTo>
                  <a:cubicBezTo>
                    <a:pt x="31" y="94"/>
                    <a:pt x="31" y="94"/>
                    <a:pt x="31" y="94"/>
                  </a:cubicBezTo>
                  <a:cubicBezTo>
                    <a:pt x="31" y="93"/>
                    <a:pt x="31" y="93"/>
                    <a:pt x="31" y="93"/>
                  </a:cubicBezTo>
                  <a:cubicBezTo>
                    <a:pt x="31" y="93"/>
                    <a:pt x="32" y="91"/>
                    <a:pt x="32" y="90"/>
                  </a:cubicBezTo>
                  <a:cubicBezTo>
                    <a:pt x="32" y="87"/>
                    <a:pt x="32" y="86"/>
                    <a:pt x="33" y="85"/>
                  </a:cubicBezTo>
                  <a:cubicBezTo>
                    <a:pt x="33" y="85"/>
                    <a:pt x="33" y="85"/>
                    <a:pt x="33" y="85"/>
                  </a:cubicBezTo>
                  <a:cubicBezTo>
                    <a:pt x="33" y="84"/>
                    <a:pt x="33" y="84"/>
                    <a:pt x="33" y="84"/>
                  </a:cubicBezTo>
                  <a:cubicBezTo>
                    <a:pt x="33" y="84"/>
                    <a:pt x="33" y="84"/>
                    <a:pt x="33" y="84"/>
                  </a:cubicBezTo>
                  <a:cubicBezTo>
                    <a:pt x="32" y="84"/>
                    <a:pt x="32" y="84"/>
                    <a:pt x="32" y="84"/>
                  </a:cubicBezTo>
                  <a:cubicBezTo>
                    <a:pt x="33" y="84"/>
                    <a:pt x="33" y="84"/>
                    <a:pt x="33" y="84"/>
                  </a:cubicBezTo>
                  <a:cubicBezTo>
                    <a:pt x="33" y="83"/>
                    <a:pt x="33" y="82"/>
                    <a:pt x="33" y="81"/>
                  </a:cubicBezTo>
                  <a:cubicBezTo>
                    <a:pt x="33" y="68"/>
                    <a:pt x="33" y="68"/>
                    <a:pt x="33" y="68"/>
                  </a:cubicBezTo>
                  <a:cubicBezTo>
                    <a:pt x="32" y="68"/>
                    <a:pt x="31" y="68"/>
                    <a:pt x="31" y="67"/>
                  </a:cubicBezTo>
                  <a:cubicBezTo>
                    <a:pt x="30" y="67"/>
                    <a:pt x="30" y="67"/>
                    <a:pt x="30" y="67"/>
                  </a:cubicBezTo>
                  <a:cubicBezTo>
                    <a:pt x="30" y="67"/>
                    <a:pt x="30" y="67"/>
                    <a:pt x="30" y="67"/>
                  </a:cubicBezTo>
                  <a:cubicBezTo>
                    <a:pt x="30" y="66"/>
                    <a:pt x="31" y="65"/>
                    <a:pt x="33" y="63"/>
                  </a:cubicBezTo>
                  <a:cubicBezTo>
                    <a:pt x="38" y="59"/>
                    <a:pt x="38" y="55"/>
                    <a:pt x="38" y="55"/>
                  </a:cubicBezTo>
                  <a:cubicBezTo>
                    <a:pt x="38" y="54"/>
                    <a:pt x="38" y="54"/>
                    <a:pt x="38" y="54"/>
                  </a:cubicBezTo>
                  <a:cubicBezTo>
                    <a:pt x="44" y="43"/>
                    <a:pt x="44" y="43"/>
                    <a:pt x="44" y="43"/>
                  </a:cubicBezTo>
                  <a:cubicBezTo>
                    <a:pt x="43" y="43"/>
                    <a:pt x="42" y="43"/>
                    <a:pt x="42" y="42"/>
                  </a:cubicBezTo>
                  <a:cubicBezTo>
                    <a:pt x="42" y="41"/>
                    <a:pt x="42" y="40"/>
                    <a:pt x="44" y="38"/>
                  </a:cubicBezTo>
                  <a:cubicBezTo>
                    <a:pt x="47" y="35"/>
                    <a:pt x="49" y="32"/>
                    <a:pt x="49" y="31"/>
                  </a:cubicBezTo>
                  <a:cubicBezTo>
                    <a:pt x="49" y="30"/>
                    <a:pt x="49" y="30"/>
                    <a:pt x="49" y="30"/>
                  </a:cubicBezTo>
                  <a:cubicBezTo>
                    <a:pt x="54" y="24"/>
                    <a:pt x="54" y="24"/>
                    <a:pt x="54" y="24"/>
                  </a:cubicBezTo>
                  <a:cubicBezTo>
                    <a:pt x="54" y="18"/>
                    <a:pt x="54" y="18"/>
                    <a:pt x="54" y="18"/>
                  </a:cubicBezTo>
                  <a:cubicBezTo>
                    <a:pt x="55" y="18"/>
                    <a:pt x="55" y="18"/>
                    <a:pt x="55" y="18"/>
                  </a:cubicBezTo>
                  <a:cubicBezTo>
                    <a:pt x="58" y="16"/>
                    <a:pt x="61" y="14"/>
                    <a:pt x="61" y="12"/>
                  </a:cubicBezTo>
                  <a:cubicBezTo>
                    <a:pt x="61" y="0"/>
                    <a:pt x="61" y="0"/>
                    <a:pt x="61" y="0"/>
                  </a:cubicBezTo>
                  <a:cubicBezTo>
                    <a:pt x="60" y="0"/>
                    <a:pt x="60" y="0"/>
                    <a:pt x="60" y="0"/>
                  </a:cubicBezTo>
                  <a:cubicBezTo>
                    <a:pt x="60" y="2"/>
                    <a:pt x="60" y="2"/>
                    <a:pt x="60" y="2"/>
                  </a:cubicBezTo>
                  <a:cubicBezTo>
                    <a:pt x="1" y="2"/>
                    <a:pt x="1" y="2"/>
                    <a:pt x="1" y="2"/>
                  </a:cubicBezTo>
                  <a:cubicBezTo>
                    <a:pt x="0" y="2"/>
                    <a:pt x="0" y="2"/>
                    <a:pt x="0" y="2"/>
                  </a:cubicBezTo>
                  <a:cubicBezTo>
                    <a:pt x="0" y="87"/>
                    <a:pt x="0" y="87"/>
                    <a:pt x="0" y="87"/>
                  </a:cubicBezTo>
                  <a:lnTo>
                    <a:pt x="7" y="98"/>
                  </a:lnTo>
                  <a:close/>
                </a:path>
              </a:pathLst>
            </a:custGeom>
            <a:solidFill>
              <a:srgbClr val="012169"/>
            </a:solidFill>
            <a:ln w="6350">
              <a:solidFill>
                <a:srgbClr val="FFFFFF"/>
              </a:solidFill>
            </a:ln>
          </p:spPr>
          <p:txBody>
            <a:bodyPr vert="horz" wrap="square" lIns="68580" tIns="34291" rIns="68580" bIns="34291" numCol="1" anchor="t" anchorCtr="0" compatLnSpc="1">
              <a:prstTxWarp prst="textNoShape">
                <a:avLst/>
              </a:prstTxWarp>
            </a:bodyPr>
            <a:lstStyle/>
            <a:p>
              <a:pPr defTabSz="685800">
                <a:defRPr/>
              </a:pPr>
              <a:endParaRPr lang="en-GB" sz="900" kern="0">
                <a:solidFill>
                  <a:prstClr val="black"/>
                </a:solidFill>
                <a:latin typeface="Arial"/>
              </a:endParaRPr>
            </a:p>
          </p:txBody>
        </p:sp>
        <p:sp>
          <p:nvSpPr>
            <p:cNvPr id="137" name="Freeform 38">
              <a:extLst>
                <a:ext uri="{FF2B5EF4-FFF2-40B4-BE49-F238E27FC236}">
                  <a16:creationId xmlns:a16="http://schemas.microsoft.com/office/drawing/2014/main" id="{9363EE88-9212-E0B7-8BFF-AEAB6E25F45A}"/>
                </a:ext>
              </a:extLst>
            </p:cNvPr>
            <p:cNvSpPr>
              <a:spLocks/>
            </p:cNvSpPr>
            <p:nvPr/>
          </p:nvSpPr>
          <p:spPr bwMode="auto">
            <a:xfrm>
              <a:off x="3030681" y="2135273"/>
              <a:ext cx="321423" cy="374994"/>
            </a:xfrm>
            <a:custGeom>
              <a:avLst/>
              <a:gdLst>
                <a:gd name="T0" fmla="*/ 284 w 360"/>
                <a:gd name="T1" fmla="*/ 420 h 420"/>
                <a:gd name="T2" fmla="*/ 306 w 360"/>
                <a:gd name="T3" fmla="*/ 382 h 420"/>
                <a:gd name="T4" fmla="*/ 314 w 360"/>
                <a:gd name="T5" fmla="*/ 358 h 420"/>
                <a:gd name="T6" fmla="*/ 322 w 360"/>
                <a:gd name="T7" fmla="*/ 342 h 420"/>
                <a:gd name="T8" fmla="*/ 328 w 360"/>
                <a:gd name="T9" fmla="*/ 328 h 420"/>
                <a:gd name="T10" fmla="*/ 360 w 360"/>
                <a:gd name="T11" fmla="*/ 280 h 420"/>
                <a:gd name="T12" fmla="*/ 352 w 360"/>
                <a:gd name="T13" fmla="*/ 280 h 420"/>
                <a:gd name="T14" fmla="*/ 344 w 360"/>
                <a:gd name="T15" fmla="*/ 218 h 420"/>
                <a:gd name="T16" fmla="*/ 306 w 360"/>
                <a:gd name="T17" fmla="*/ 178 h 420"/>
                <a:gd name="T18" fmla="*/ 274 w 360"/>
                <a:gd name="T19" fmla="*/ 210 h 420"/>
                <a:gd name="T20" fmla="*/ 244 w 360"/>
                <a:gd name="T21" fmla="*/ 218 h 420"/>
                <a:gd name="T22" fmla="*/ 250 w 360"/>
                <a:gd name="T23" fmla="*/ 186 h 420"/>
                <a:gd name="T24" fmla="*/ 274 w 360"/>
                <a:gd name="T25" fmla="*/ 156 h 420"/>
                <a:gd name="T26" fmla="*/ 290 w 360"/>
                <a:gd name="T27" fmla="*/ 140 h 420"/>
                <a:gd name="T28" fmla="*/ 274 w 360"/>
                <a:gd name="T29" fmla="*/ 86 h 420"/>
                <a:gd name="T30" fmla="*/ 282 w 360"/>
                <a:gd name="T31" fmla="*/ 70 h 420"/>
                <a:gd name="T32" fmla="*/ 266 w 360"/>
                <a:gd name="T33" fmla="*/ 38 h 420"/>
                <a:gd name="T34" fmla="*/ 236 w 360"/>
                <a:gd name="T35" fmla="*/ 22 h 420"/>
                <a:gd name="T36" fmla="*/ 212 w 360"/>
                <a:gd name="T37" fmla="*/ 8 h 420"/>
                <a:gd name="T38" fmla="*/ 188 w 360"/>
                <a:gd name="T39" fmla="*/ 8 h 420"/>
                <a:gd name="T40" fmla="*/ 172 w 360"/>
                <a:gd name="T41" fmla="*/ 0 h 420"/>
                <a:gd name="T42" fmla="*/ 150 w 360"/>
                <a:gd name="T43" fmla="*/ 8 h 420"/>
                <a:gd name="T44" fmla="*/ 158 w 360"/>
                <a:gd name="T45" fmla="*/ 30 h 420"/>
                <a:gd name="T46" fmla="*/ 126 w 360"/>
                <a:gd name="T47" fmla="*/ 46 h 420"/>
                <a:gd name="T48" fmla="*/ 110 w 360"/>
                <a:gd name="T49" fmla="*/ 86 h 420"/>
                <a:gd name="T50" fmla="*/ 102 w 360"/>
                <a:gd name="T51" fmla="*/ 70 h 420"/>
                <a:gd name="T52" fmla="*/ 94 w 360"/>
                <a:gd name="T53" fmla="*/ 70 h 420"/>
                <a:gd name="T54" fmla="*/ 72 w 360"/>
                <a:gd name="T55" fmla="*/ 86 h 420"/>
                <a:gd name="T56" fmla="*/ 56 w 360"/>
                <a:gd name="T57" fmla="*/ 108 h 420"/>
                <a:gd name="T58" fmla="*/ 48 w 360"/>
                <a:gd name="T59" fmla="*/ 164 h 420"/>
                <a:gd name="T60" fmla="*/ 56 w 360"/>
                <a:gd name="T61" fmla="*/ 280 h 420"/>
                <a:gd name="T62" fmla="*/ 24 w 360"/>
                <a:gd name="T63" fmla="*/ 406 h 420"/>
                <a:gd name="T64" fmla="*/ 160 w 360"/>
                <a:gd name="T65" fmla="*/ 420 h 420"/>
                <a:gd name="T66" fmla="*/ 162 w 360"/>
                <a:gd name="T67" fmla="*/ 420 h 4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60" h="420">
                  <a:moveTo>
                    <a:pt x="162" y="420"/>
                  </a:moveTo>
                  <a:lnTo>
                    <a:pt x="284" y="420"/>
                  </a:lnTo>
                  <a:lnTo>
                    <a:pt x="306" y="398"/>
                  </a:lnTo>
                  <a:lnTo>
                    <a:pt x="306" y="382"/>
                  </a:lnTo>
                  <a:lnTo>
                    <a:pt x="314" y="366"/>
                  </a:lnTo>
                  <a:lnTo>
                    <a:pt x="314" y="358"/>
                  </a:lnTo>
                  <a:lnTo>
                    <a:pt x="322" y="358"/>
                  </a:lnTo>
                  <a:lnTo>
                    <a:pt x="322" y="342"/>
                  </a:lnTo>
                  <a:lnTo>
                    <a:pt x="322" y="336"/>
                  </a:lnTo>
                  <a:lnTo>
                    <a:pt x="328" y="328"/>
                  </a:lnTo>
                  <a:lnTo>
                    <a:pt x="344" y="328"/>
                  </a:lnTo>
                  <a:lnTo>
                    <a:pt x="360" y="280"/>
                  </a:lnTo>
                  <a:lnTo>
                    <a:pt x="352" y="288"/>
                  </a:lnTo>
                  <a:lnTo>
                    <a:pt x="352" y="280"/>
                  </a:lnTo>
                  <a:lnTo>
                    <a:pt x="344" y="264"/>
                  </a:lnTo>
                  <a:lnTo>
                    <a:pt x="344" y="218"/>
                  </a:lnTo>
                  <a:lnTo>
                    <a:pt x="322" y="172"/>
                  </a:lnTo>
                  <a:lnTo>
                    <a:pt x="306" y="178"/>
                  </a:lnTo>
                  <a:lnTo>
                    <a:pt x="282" y="186"/>
                  </a:lnTo>
                  <a:lnTo>
                    <a:pt x="274" y="210"/>
                  </a:lnTo>
                  <a:lnTo>
                    <a:pt x="250" y="218"/>
                  </a:lnTo>
                  <a:lnTo>
                    <a:pt x="244" y="218"/>
                  </a:lnTo>
                  <a:lnTo>
                    <a:pt x="236" y="210"/>
                  </a:lnTo>
                  <a:lnTo>
                    <a:pt x="250" y="186"/>
                  </a:lnTo>
                  <a:lnTo>
                    <a:pt x="266" y="172"/>
                  </a:lnTo>
                  <a:lnTo>
                    <a:pt x="274" y="156"/>
                  </a:lnTo>
                  <a:lnTo>
                    <a:pt x="282" y="148"/>
                  </a:lnTo>
                  <a:lnTo>
                    <a:pt x="290" y="140"/>
                  </a:lnTo>
                  <a:lnTo>
                    <a:pt x="282" y="94"/>
                  </a:lnTo>
                  <a:lnTo>
                    <a:pt x="274" y="86"/>
                  </a:lnTo>
                  <a:lnTo>
                    <a:pt x="274" y="78"/>
                  </a:lnTo>
                  <a:lnTo>
                    <a:pt x="282" y="70"/>
                  </a:lnTo>
                  <a:lnTo>
                    <a:pt x="274" y="46"/>
                  </a:lnTo>
                  <a:lnTo>
                    <a:pt x="266" y="38"/>
                  </a:lnTo>
                  <a:lnTo>
                    <a:pt x="244" y="30"/>
                  </a:lnTo>
                  <a:lnTo>
                    <a:pt x="236" y="22"/>
                  </a:lnTo>
                  <a:lnTo>
                    <a:pt x="228" y="22"/>
                  </a:lnTo>
                  <a:lnTo>
                    <a:pt x="212" y="8"/>
                  </a:lnTo>
                  <a:lnTo>
                    <a:pt x="204" y="0"/>
                  </a:lnTo>
                  <a:lnTo>
                    <a:pt x="188" y="8"/>
                  </a:lnTo>
                  <a:lnTo>
                    <a:pt x="188" y="0"/>
                  </a:lnTo>
                  <a:lnTo>
                    <a:pt x="172" y="0"/>
                  </a:lnTo>
                  <a:lnTo>
                    <a:pt x="158" y="0"/>
                  </a:lnTo>
                  <a:lnTo>
                    <a:pt x="150" y="8"/>
                  </a:lnTo>
                  <a:lnTo>
                    <a:pt x="150" y="22"/>
                  </a:lnTo>
                  <a:lnTo>
                    <a:pt x="158" y="30"/>
                  </a:lnTo>
                  <a:lnTo>
                    <a:pt x="158" y="38"/>
                  </a:lnTo>
                  <a:lnTo>
                    <a:pt x="126" y="46"/>
                  </a:lnTo>
                  <a:lnTo>
                    <a:pt x="118" y="86"/>
                  </a:lnTo>
                  <a:lnTo>
                    <a:pt x="110" y="86"/>
                  </a:lnTo>
                  <a:lnTo>
                    <a:pt x="110" y="94"/>
                  </a:lnTo>
                  <a:lnTo>
                    <a:pt x="102" y="70"/>
                  </a:lnTo>
                  <a:lnTo>
                    <a:pt x="102" y="62"/>
                  </a:lnTo>
                  <a:lnTo>
                    <a:pt x="94" y="70"/>
                  </a:lnTo>
                  <a:lnTo>
                    <a:pt x="86" y="78"/>
                  </a:lnTo>
                  <a:lnTo>
                    <a:pt x="72" y="86"/>
                  </a:lnTo>
                  <a:lnTo>
                    <a:pt x="64" y="100"/>
                  </a:lnTo>
                  <a:lnTo>
                    <a:pt x="56" y="108"/>
                  </a:lnTo>
                  <a:lnTo>
                    <a:pt x="56" y="156"/>
                  </a:lnTo>
                  <a:lnTo>
                    <a:pt x="48" y="164"/>
                  </a:lnTo>
                  <a:lnTo>
                    <a:pt x="32" y="218"/>
                  </a:lnTo>
                  <a:lnTo>
                    <a:pt x="56" y="280"/>
                  </a:lnTo>
                  <a:lnTo>
                    <a:pt x="56" y="328"/>
                  </a:lnTo>
                  <a:lnTo>
                    <a:pt x="24" y="406"/>
                  </a:lnTo>
                  <a:lnTo>
                    <a:pt x="0" y="420"/>
                  </a:lnTo>
                  <a:lnTo>
                    <a:pt x="160" y="420"/>
                  </a:lnTo>
                  <a:lnTo>
                    <a:pt x="162" y="420"/>
                  </a:lnTo>
                  <a:lnTo>
                    <a:pt x="162" y="420"/>
                  </a:lnTo>
                  <a:close/>
                </a:path>
              </a:pathLst>
            </a:custGeom>
            <a:solidFill>
              <a:srgbClr val="012169"/>
            </a:solidFill>
            <a:ln w="6350">
              <a:solidFill>
                <a:srgbClr val="FFFFFF"/>
              </a:solidFill>
            </a:ln>
          </p:spPr>
          <p:txBody>
            <a:bodyPr vert="horz" wrap="square" lIns="68580" tIns="34291" rIns="68580" bIns="34291" numCol="1" anchor="t" anchorCtr="0" compatLnSpc="1">
              <a:prstTxWarp prst="textNoShape">
                <a:avLst/>
              </a:prstTxWarp>
            </a:bodyPr>
            <a:lstStyle/>
            <a:p>
              <a:pPr defTabSz="685800">
                <a:defRPr/>
              </a:pPr>
              <a:endParaRPr lang="en-GB" sz="900" kern="0">
                <a:solidFill>
                  <a:prstClr val="black"/>
                </a:solidFill>
                <a:latin typeface="Arial"/>
              </a:endParaRPr>
            </a:p>
          </p:txBody>
        </p:sp>
        <p:sp>
          <p:nvSpPr>
            <p:cNvPr id="138" name="Freeform 39">
              <a:extLst>
                <a:ext uri="{FF2B5EF4-FFF2-40B4-BE49-F238E27FC236}">
                  <a16:creationId xmlns:a16="http://schemas.microsoft.com/office/drawing/2014/main" id="{47FC9B31-212B-6921-B79E-E2BAC16629B1}"/>
                </a:ext>
              </a:extLst>
            </p:cNvPr>
            <p:cNvSpPr>
              <a:spLocks/>
            </p:cNvSpPr>
            <p:nvPr/>
          </p:nvSpPr>
          <p:spPr bwMode="auto">
            <a:xfrm>
              <a:off x="2919969" y="2481696"/>
              <a:ext cx="253567" cy="349102"/>
            </a:xfrm>
            <a:custGeom>
              <a:avLst/>
              <a:gdLst>
                <a:gd name="T0" fmla="*/ 35 w 142"/>
                <a:gd name="T1" fmla="*/ 142 h 195"/>
                <a:gd name="T2" fmla="*/ 30 w 142"/>
                <a:gd name="T3" fmla="*/ 149 h 195"/>
                <a:gd name="T4" fmla="*/ 23 w 142"/>
                <a:gd name="T5" fmla="*/ 153 h 195"/>
                <a:gd name="T6" fmla="*/ 23 w 142"/>
                <a:gd name="T7" fmla="*/ 160 h 195"/>
                <a:gd name="T8" fmla="*/ 19 w 142"/>
                <a:gd name="T9" fmla="*/ 164 h 195"/>
                <a:gd name="T10" fmla="*/ 15 w 142"/>
                <a:gd name="T11" fmla="*/ 171 h 195"/>
                <a:gd name="T12" fmla="*/ 9 w 142"/>
                <a:gd name="T13" fmla="*/ 177 h 195"/>
                <a:gd name="T14" fmla="*/ 5 w 142"/>
                <a:gd name="T15" fmla="*/ 183 h 195"/>
                <a:gd name="T16" fmla="*/ 4 w 142"/>
                <a:gd name="T17" fmla="*/ 185 h 195"/>
                <a:gd name="T18" fmla="*/ 2 w 142"/>
                <a:gd name="T19" fmla="*/ 189 h 195"/>
                <a:gd name="T20" fmla="*/ 2 w 142"/>
                <a:gd name="T21" fmla="*/ 191 h 195"/>
                <a:gd name="T22" fmla="*/ 1 w 142"/>
                <a:gd name="T23" fmla="*/ 191 h 195"/>
                <a:gd name="T24" fmla="*/ 0 w 142"/>
                <a:gd name="T25" fmla="*/ 192 h 195"/>
                <a:gd name="T26" fmla="*/ 0 w 142"/>
                <a:gd name="T27" fmla="*/ 192 h 195"/>
                <a:gd name="T28" fmla="*/ 15 w 142"/>
                <a:gd name="T29" fmla="*/ 192 h 195"/>
                <a:gd name="T30" fmla="*/ 19 w 142"/>
                <a:gd name="T31" fmla="*/ 195 h 195"/>
                <a:gd name="T32" fmla="*/ 19 w 142"/>
                <a:gd name="T33" fmla="*/ 195 h 195"/>
                <a:gd name="T34" fmla="*/ 21 w 142"/>
                <a:gd name="T35" fmla="*/ 192 h 195"/>
                <a:gd name="T36" fmla="*/ 22 w 142"/>
                <a:gd name="T37" fmla="*/ 190 h 195"/>
                <a:gd name="T38" fmla="*/ 22 w 142"/>
                <a:gd name="T39" fmla="*/ 189 h 195"/>
                <a:gd name="T40" fmla="*/ 21 w 142"/>
                <a:gd name="T41" fmla="*/ 189 h 195"/>
                <a:gd name="T42" fmla="*/ 23 w 142"/>
                <a:gd name="T43" fmla="*/ 187 h 195"/>
                <a:gd name="T44" fmla="*/ 27 w 142"/>
                <a:gd name="T45" fmla="*/ 182 h 195"/>
                <a:gd name="T46" fmla="*/ 29 w 142"/>
                <a:gd name="T47" fmla="*/ 186 h 195"/>
                <a:gd name="T48" fmla="*/ 37 w 142"/>
                <a:gd name="T49" fmla="*/ 188 h 195"/>
                <a:gd name="T50" fmla="*/ 48 w 142"/>
                <a:gd name="T51" fmla="*/ 188 h 195"/>
                <a:gd name="T52" fmla="*/ 47 w 142"/>
                <a:gd name="T53" fmla="*/ 189 h 195"/>
                <a:gd name="T54" fmla="*/ 50 w 142"/>
                <a:gd name="T55" fmla="*/ 189 h 195"/>
                <a:gd name="T56" fmla="*/ 53 w 142"/>
                <a:gd name="T57" fmla="*/ 188 h 195"/>
                <a:gd name="T58" fmla="*/ 57 w 142"/>
                <a:gd name="T59" fmla="*/ 188 h 195"/>
                <a:gd name="T60" fmla="*/ 62 w 142"/>
                <a:gd name="T61" fmla="*/ 188 h 195"/>
                <a:gd name="T62" fmla="*/ 62 w 142"/>
                <a:gd name="T63" fmla="*/ 188 h 195"/>
                <a:gd name="T64" fmla="*/ 67 w 142"/>
                <a:gd name="T65" fmla="*/ 188 h 195"/>
                <a:gd name="T66" fmla="*/ 73 w 142"/>
                <a:gd name="T67" fmla="*/ 182 h 195"/>
                <a:gd name="T68" fmla="*/ 80 w 142"/>
                <a:gd name="T69" fmla="*/ 182 h 195"/>
                <a:gd name="T70" fmla="*/ 80 w 142"/>
                <a:gd name="T71" fmla="*/ 182 h 195"/>
                <a:gd name="T72" fmla="*/ 81 w 142"/>
                <a:gd name="T73" fmla="*/ 181 h 195"/>
                <a:gd name="T74" fmla="*/ 83 w 142"/>
                <a:gd name="T75" fmla="*/ 182 h 195"/>
                <a:gd name="T76" fmla="*/ 88 w 142"/>
                <a:gd name="T77" fmla="*/ 187 h 195"/>
                <a:gd name="T78" fmla="*/ 88 w 142"/>
                <a:gd name="T79" fmla="*/ 188 h 195"/>
                <a:gd name="T80" fmla="*/ 95 w 142"/>
                <a:gd name="T81" fmla="*/ 188 h 195"/>
                <a:gd name="T82" fmla="*/ 95 w 142"/>
                <a:gd name="T83" fmla="*/ 186 h 195"/>
                <a:gd name="T84" fmla="*/ 95 w 142"/>
                <a:gd name="T85" fmla="*/ 181 h 195"/>
                <a:gd name="T86" fmla="*/ 93 w 142"/>
                <a:gd name="T87" fmla="*/ 177 h 195"/>
                <a:gd name="T88" fmla="*/ 92 w 142"/>
                <a:gd name="T89" fmla="*/ 176 h 195"/>
                <a:gd name="T90" fmla="*/ 95 w 142"/>
                <a:gd name="T91" fmla="*/ 174 h 195"/>
                <a:gd name="T92" fmla="*/ 110 w 142"/>
                <a:gd name="T93" fmla="*/ 166 h 195"/>
                <a:gd name="T94" fmla="*/ 117 w 142"/>
                <a:gd name="T95" fmla="*/ 160 h 195"/>
                <a:gd name="T96" fmla="*/ 117 w 142"/>
                <a:gd name="T97" fmla="*/ 159 h 195"/>
                <a:gd name="T98" fmla="*/ 120 w 142"/>
                <a:gd name="T99" fmla="*/ 150 h 195"/>
                <a:gd name="T100" fmla="*/ 130 w 142"/>
                <a:gd name="T101" fmla="*/ 146 h 195"/>
                <a:gd name="T102" fmla="*/ 130 w 142"/>
                <a:gd name="T103" fmla="*/ 146 h 195"/>
                <a:gd name="T104" fmla="*/ 130 w 142"/>
                <a:gd name="T105" fmla="*/ 146 h 195"/>
                <a:gd name="T106" fmla="*/ 137 w 142"/>
                <a:gd name="T107" fmla="*/ 146 h 195"/>
                <a:gd name="T108" fmla="*/ 142 w 142"/>
                <a:gd name="T109" fmla="*/ 141 h 195"/>
                <a:gd name="T110" fmla="*/ 142 w 142"/>
                <a:gd name="T111" fmla="*/ 16 h 195"/>
                <a:gd name="T112" fmla="*/ 62 w 142"/>
                <a:gd name="T113" fmla="*/ 16 h 195"/>
                <a:gd name="T114" fmla="*/ 55 w 142"/>
                <a:gd name="T115" fmla="*/ 20 h 195"/>
                <a:gd name="T116" fmla="*/ 51 w 142"/>
                <a:gd name="T117" fmla="*/ 20 h 195"/>
                <a:gd name="T118" fmla="*/ 43 w 142"/>
                <a:gd name="T119" fmla="*/ 16 h 195"/>
                <a:gd name="T120" fmla="*/ 36 w 142"/>
                <a:gd name="T121" fmla="*/ 0 h 195"/>
                <a:gd name="T122" fmla="*/ 35 w 142"/>
                <a:gd name="T123" fmla="*/ 0 h 195"/>
                <a:gd name="T124" fmla="*/ 35 w 142"/>
                <a:gd name="T125" fmla="*/ 142 h 1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42" h="195">
                  <a:moveTo>
                    <a:pt x="35" y="142"/>
                  </a:moveTo>
                  <a:cubicBezTo>
                    <a:pt x="30" y="149"/>
                    <a:pt x="30" y="149"/>
                    <a:pt x="30" y="149"/>
                  </a:cubicBezTo>
                  <a:cubicBezTo>
                    <a:pt x="23" y="153"/>
                    <a:pt x="23" y="153"/>
                    <a:pt x="23" y="153"/>
                  </a:cubicBezTo>
                  <a:cubicBezTo>
                    <a:pt x="23" y="160"/>
                    <a:pt x="23" y="160"/>
                    <a:pt x="23" y="160"/>
                  </a:cubicBezTo>
                  <a:cubicBezTo>
                    <a:pt x="19" y="164"/>
                    <a:pt x="19" y="164"/>
                    <a:pt x="19" y="164"/>
                  </a:cubicBezTo>
                  <a:cubicBezTo>
                    <a:pt x="15" y="171"/>
                    <a:pt x="15" y="171"/>
                    <a:pt x="15" y="171"/>
                  </a:cubicBezTo>
                  <a:cubicBezTo>
                    <a:pt x="14" y="171"/>
                    <a:pt x="12" y="174"/>
                    <a:pt x="9" y="177"/>
                  </a:cubicBezTo>
                  <a:cubicBezTo>
                    <a:pt x="7" y="180"/>
                    <a:pt x="6" y="182"/>
                    <a:pt x="5" y="183"/>
                  </a:cubicBezTo>
                  <a:cubicBezTo>
                    <a:pt x="4" y="184"/>
                    <a:pt x="4" y="185"/>
                    <a:pt x="4" y="185"/>
                  </a:cubicBezTo>
                  <a:cubicBezTo>
                    <a:pt x="4" y="185"/>
                    <a:pt x="4" y="186"/>
                    <a:pt x="2" y="189"/>
                  </a:cubicBezTo>
                  <a:cubicBezTo>
                    <a:pt x="2" y="191"/>
                    <a:pt x="2" y="191"/>
                    <a:pt x="2" y="191"/>
                  </a:cubicBezTo>
                  <a:cubicBezTo>
                    <a:pt x="1" y="191"/>
                    <a:pt x="1" y="191"/>
                    <a:pt x="1" y="191"/>
                  </a:cubicBezTo>
                  <a:cubicBezTo>
                    <a:pt x="0" y="192"/>
                    <a:pt x="0" y="192"/>
                    <a:pt x="0" y="192"/>
                  </a:cubicBezTo>
                  <a:cubicBezTo>
                    <a:pt x="0" y="192"/>
                    <a:pt x="0" y="192"/>
                    <a:pt x="0" y="192"/>
                  </a:cubicBezTo>
                  <a:cubicBezTo>
                    <a:pt x="15" y="192"/>
                    <a:pt x="15" y="192"/>
                    <a:pt x="15" y="192"/>
                  </a:cubicBezTo>
                  <a:cubicBezTo>
                    <a:pt x="15" y="193"/>
                    <a:pt x="17" y="195"/>
                    <a:pt x="19" y="195"/>
                  </a:cubicBezTo>
                  <a:cubicBezTo>
                    <a:pt x="19" y="195"/>
                    <a:pt x="19" y="195"/>
                    <a:pt x="19" y="195"/>
                  </a:cubicBezTo>
                  <a:cubicBezTo>
                    <a:pt x="20" y="195"/>
                    <a:pt x="21" y="194"/>
                    <a:pt x="21" y="192"/>
                  </a:cubicBezTo>
                  <a:cubicBezTo>
                    <a:pt x="22" y="191"/>
                    <a:pt x="22" y="190"/>
                    <a:pt x="22" y="190"/>
                  </a:cubicBezTo>
                  <a:cubicBezTo>
                    <a:pt x="22" y="189"/>
                    <a:pt x="22" y="189"/>
                    <a:pt x="22" y="189"/>
                  </a:cubicBezTo>
                  <a:cubicBezTo>
                    <a:pt x="21" y="189"/>
                    <a:pt x="21" y="189"/>
                    <a:pt x="21" y="189"/>
                  </a:cubicBezTo>
                  <a:cubicBezTo>
                    <a:pt x="22" y="188"/>
                    <a:pt x="22" y="188"/>
                    <a:pt x="23" y="187"/>
                  </a:cubicBezTo>
                  <a:cubicBezTo>
                    <a:pt x="27" y="182"/>
                    <a:pt x="27" y="182"/>
                    <a:pt x="27" y="182"/>
                  </a:cubicBezTo>
                  <a:cubicBezTo>
                    <a:pt x="29" y="186"/>
                    <a:pt x="29" y="186"/>
                    <a:pt x="29" y="186"/>
                  </a:cubicBezTo>
                  <a:cubicBezTo>
                    <a:pt x="37" y="188"/>
                    <a:pt x="37" y="188"/>
                    <a:pt x="37" y="188"/>
                  </a:cubicBezTo>
                  <a:cubicBezTo>
                    <a:pt x="48" y="188"/>
                    <a:pt x="48" y="188"/>
                    <a:pt x="48" y="188"/>
                  </a:cubicBezTo>
                  <a:cubicBezTo>
                    <a:pt x="47" y="189"/>
                    <a:pt x="47" y="189"/>
                    <a:pt x="47" y="189"/>
                  </a:cubicBezTo>
                  <a:cubicBezTo>
                    <a:pt x="50" y="189"/>
                    <a:pt x="50" y="189"/>
                    <a:pt x="50" y="189"/>
                  </a:cubicBezTo>
                  <a:cubicBezTo>
                    <a:pt x="50" y="189"/>
                    <a:pt x="51" y="189"/>
                    <a:pt x="53" y="188"/>
                  </a:cubicBezTo>
                  <a:cubicBezTo>
                    <a:pt x="54" y="188"/>
                    <a:pt x="56" y="188"/>
                    <a:pt x="57" y="188"/>
                  </a:cubicBezTo>
                  <a:cubicBezTo>
                    <a:pt x="60" y="188"/>
                    <a:pt x="62" y="188"/>
                    <a:pt x="62" y="188"/>
                  </a:cubicBezTo>
                  <a:cubicBezTo>
                    <a:pt x="62" y="188"/>
                    <a:pt x="62" y="188"/>
                    <a:pt x="62" y="188"/>
                  </a:cubicBezTo>
                  <a:cubicBezTo>
                    <a:pt x="67" y="188"/>
                    <a:pt x="67" y="188"/>
                    <a:pt x="67" y="188"/>
                  </a:cubicBezTo>
                  <a:cubicBezTo>
                    <a:pt x="73" y="182"/>
                    <a:pt x="73" y="182"/>
                    <a:pt x="73" y="182"/>
                  </a:cubicBezTo>
                  <a:cubicBezTo>
                    <a:pt x="80" y="182"/>
                    <a:pt x="80" y="182"/>
                    <a:pt x="80" y="182"/>
                  </a:cubicBezTo>
                  <a:cubicBezTo>
                    <a:pt x="80" y="182"/>
                    <a:pt x="80" y="182"/>
                    <a:pt x="80" y="182"/>
                  </a:cubicBezTo>
                  <a:cubicBezTo>
                    <a:pt x="80" y="181"/>
                    <a:pt x="81" y="181"/>
                    <a:pt x="81" y="181"/>
                  </a:cubicBezTo>
                  <a:cubicBezTo>
                    <a:pt x="82" y="181"/>
                    <a:pt x="82" y="181"/>
                    <a:pt x="83" y="182"/>
                  </a:cubicBezTo>
                  <a:cubicBezTo>
                    <a:pt x="85" y="183"/>
                    <a:pt x="87" y="186"/>
                    <a:pt x="88" y="187"/>
                  </a:cubicBezTo>
                  <a:cubicBezTo>
                    <a:pt x="88" y="188"/>
                    <a:pt x="88" y="188"/>
                    <a:pt x="88" y="188"/>
                  </a:cubicBezTo>
                  <a:cubicBezTo>
                    <a:pt x="95" y="188"/>
                    <a:pt x="95" y="188"/>
                    <a:pt x="95" y="188"/>
                  </a:cubicBezTo>
                  <a:cubicBezTo>
                    <a:pt x="95" y="186"/>
                    <a:pt x="95" y="186"/>
                    <a:pt x="95" y="186"/>
                  </a:cubicBezTo>
                  <a:cubicBezTo>
                    <a:pt x="94" y="185"/>
                    <a:pt x="94" y="183"/>
                    <a:pt x="95" y="181"/>
                  </a:cubicBezTo>
                  <a:cubicBezTo>
                    <a:pt x="96" y="179"/>
                    <a:pt x="95" y="178"/>
                    <a:pt x="93" y="177"/>
                  </a:cubicBezTo>
                  <a:cubicBezTo>
                    <a:pt x="92" y="176"/>
                    <a:pt x="92" y="176"/>
                    <a:pt x="92" y="176"/>
                  </a:cubicBezTo>
                  <a:cubicBezTo>
                    <a:pt x="92" y="176"/>
                    <a:pt x="93" y="175"/>
                    <a:pt x="95" y="174"/>
                  </a:cubicBezTo>
                  <a:cubicBezTo>
                    <a:pt x="103" y="171"/>
                    <a:pt x="110" y="166"/>
                    <a:pt x="110" y="166"/>
                  </a:cubicBezTo>
                  <a:cubicBezTo>
                    <a:pt x="117" y="160"/>
                    <a:pt x="117" y="160"/>
                    <a:pt x="117" y="160"/>
                  </a:cubicBezTo>
                  <a:cubicBezTo>
                    <a:pt x="117" y="159"/>
                    <a:pt x="117" y="159"/>
                    <a:pt x="117" y="159"/>
                  </a:cubicBezTo>
                  <a:cubicBezTo>
                    <a:pt x="117" y="158"/>
                    <a:pt x="116" y="151"/>
                    <a:pt x="120" y="150"/>
                  </a:cubicBezTo>
                  <a:cubicBezTo>
                    <a:pt x="124" y="150"/>
                    <a:pt x="130" y="146"/>
                    <a:pt x="130" y="146"/>
                  </a:cubicBezTo>
                  <a:cubicBezTo>
                    <a:pt x="130" y="146"/>
                    <a:pt x="130" y="146"/>
                    <a:pt x="130" y="146"/>
                  </a:cubicBezTo>
                  <a:cubicBezTo>
                    <a:pt x="130" y="146"/>
                    <a:pt x="130" y="146"/>
                    <a:pt x="130" y="146"/>
                  </a:cubicBezTo>
                  <a:cubicBezTo>
                    <a:pt x="137" y="146"/>
                    <a:pt x="137" y="146"/>
                    <a:pt x="137" y="146"/>
                  </a:cubicBezTo>
                  <a:cubicBezTo>
                    <a:pt x="142" y="141"/>
                    <a:pt x="142" y="141"/>
                    <a:pt x="142" y="141"/>
                  </a:cubicBezTo>
                  <a:cubicBezTo>
                    <a:pt x="142" y="16"/>
                    <a:pt x="142" y="16"/>
                    <a:pt x="142" y="16"/>
                  </a:cubicBezTo>
                  <a:cubicBezTo>
                    <a:pt x="62" y="16"/>
                    <a:pt x="62" y="16"/>
                    <a:pt x="62" y="16"/>
                  </a:cubicBezTo>
                  <a:cubicBezTo>
                    <a:pt x="55" y="20"/>
                    <a:pt x="55" y="20"/>
                    <a:pt x="55" y="20"/>
                  </a:cubicBezTo>
                  <a:cubicBezTo>
                    <a:pt x="51" y="20"/>
                    <a:pt x="51" y="20"/>
                    <a:pt x="51" y="20"/>
                  </a:cubicBezTo>
                  <a:cubicBezTo>
                    <a:pt x="43" y="16"/>
                    <a:pt x="43" y="16"/>
                    <a:pt x="43" y="16"/>
                  </a:cubicBezTo>
                  <a:cubicBezTo>
                    <a:pt x="36" y="0"/>
                    <a:pt x="36" y="0"/>
                    <a:pt x="36" y="0"/>
                  </a:cubicBezTo>
                  <a:cubicBezTo>
                    <a:pt x="35" y="0"/>
                    <a:pt x="35" y="0"/>
                    <a:pt x="35" y="0"/>
                  </a:cubicBezTo>
                  <a:lnTo>
                    <a:pt x="35" y="142"/>
                  </a:lnTo>
                  <a:close/>
                </a:path>
              </a:pathLst>
            </a:custGeom>
            <a:solidFill>
              <a:srgbClr val="D5D5D5"/>
            </a:solidFill>
            <a:ln w="6350">
              <a:solidFill>
                <a:srgbClr val="FFFFFF"/>
              </a:solidFill>
            </a:ln>
          </p:spPr>
          <p:txBody>
            <a:bodyPr vert="horz" wrap="square" lIns="68580" tIns="34291" rIns="68580" bIns="34291" numCol="1" anchor="t" anchorCtr="0" compatLnSpc="1">
              <a:prstTxWarp prst="textNoShape">
                <a:avLst/>
              </a:prstTxWarp>
            </a:bodyPr>
            <a:lstStyle/>
            <a:p>
              <a:pPr defTabSz="685800">
                <a:defRPr/>
              </a:pPr>
              <a:endParaRPr lang="en-GB" sz="900" kern="0">
                <a:solidFill>
                  <a:prstClr val="black"/>
                </a:solidFill>
                <a:latin typeface="Arial"/>
              </a:endParaRPr>
            </a:p>
          </p:txBody>
        </p:sp>
        <p:sp>
          <p:nvSpPr>
            <p:cNvPr id="139" name="Freeform 40">
              <a:extLst>
                <a:ext uri="{FF2B5EF4-FFF2-40B4-BE49-F238E27FC236}">
                  <a16:creationId xmlns:a16="http://schemas.microsoft.com/office/drawing/2014/main" id="{06B935F0-CECD-0E70-50E6-91A6B369D205}"/>
                </a:ext>
              </a:extLst>
            </p:cNvPr>
            <p:cNvSpPr>
              <a:spLocks/>
            </p:cNvSpPr>
            <p:nvPr/>
          </p:nvSpPr>
          <p:spPr bwMode="auto">
            <a:xfrm>
              <a:off x="2798542" y="1953133"/>
              <a:ext cx="442850" cy="267853"/>
            </a:xfrm>
            <a:custGeom>
              <a:avLst/>
              <a:gdLst>
                <a:gd name="T0" fmla="*/ 9 w 248"/>
                <a:gd name="T1" fmla="*/ 70 h 150"/>
                <a:gd name="T2" fmla="*/ 23 w 248"/>
                <a:gd name="T3" fmla="*/ 75 h 150"/>
                <a:gd name="T4" fmla="*/ 38 w 248"/>
                <a:gd name="T5" fmla="*/ 75 h 150"/>
                <a:gd name="T6" fmla="*/ 40 w 248"/>
                <a:gd name="T7" fmla="*/ 76 h 150"/>
                <a:gd name="T8" fmla="*/ 41 w 248"/>
                <a:gd name="T9" fmla="*/ 76 h 150"/>
                <a:gd name="T10" fmla="*/ 48 w 248"/>
                <a:gd name="T11" fmla="*/ 81 h 150"/>
                <a:gd name="T12" fmla="*/ 79 w 248"/>
                <a:gd name="T13" fmla="*/ 92 h 150"/>
                <a:gd name="T14" fmla="*/ 80 w 248"/>
                <a:gd name="T15" fmla="*/ 99 h 150"/>
                <a:gd name="T16" fmla="*/ 93 w 248"/>
                <a:gd name="T17" fmla="*/ 113 h 150"/>
                <a:gd name="T18" fmla="*/ 97 w 248"/>
                <a:gd name="T19" fmla="*/ 120 h 150"/>
                <a:gd name="T20" fmla="*/ 96 w 248"/>
                <a:gd name="T21" fmla="*/ 122 h 150"/>
                <a:gd name="T22" fmla="*/ 97 w 248"/>
                <a:gd name="T23" fmla="*/ 143 h 150"/>
                <a:gd name="T24" fmla="*/ 98 w 248"/>
                <a:gd name="T25" fmla="*/ 150 h 150"/>
                <a:gd name="T26" fmla="*/ 103 w 248"/>
                <a:gd name="T27" fmla="*/ 141 h 150"/>
                <a:gd name="T28" fmla="*/ 134 w 248"/>
                <a:gd name="T29" fmla="*/ 98 h 150"/>
                <a:gd name="T30" fmla="*/ 146 w 248"/>
                <a:gd name="T31" fmla="*/ 94 h 150"/>
                <a:gd name="T32" fmla="*/ 146 w 248"/>
                <a:gd name="T33" fmla="*/ 106 h 150"/>
                <a:gd name="T34" fmla="*/ 181 w 248"/>
                <a:gd name="T35" fmla="*/ 86 h 150"/>
                <a:gd name="T36" fmla="*/ 193 w 248"/>
                <a:gd name="T37" fmla="*/ 82 h 150"/>
                <a:gd name="T38" fmla="*/ 213 w 248"/>
                <a:gd name="T39" fmla="*/ 86 h 150"/>
                <a:gd name="T40" fmla="*/ 220 w 248"/>
                <a:gd name="T41" fmla="*/ 90 h 150"/>
                <a:gd name="T42" fmla="*/ 224 w 248"/>
                <a:gd name="T43" fmla="*/ 82 h 150"/>
                <a:gd name="T44" fmla="*/ 232 w 248"/>
                <a:gd name="T45" fmla="*/ 90 h 150"/>
                <a:gd name="T46" fmla="*/ 248 w 248"/>
                <a:gd name="T47" fmla="*/ 82 h 150"/>
                <a:gd name="T48" fmla="*/ 240 w 248"/>
                <a:gd name="T49" fmla="*/ 78 h 150"/>
                <a:gd name="T50" fmla="*/ 236 w 248"/>
                <a:gd name="T51" fmla="*/ 67 h 150"/>
                <a:gd name="T52" fmla="*/ 236 w 248"/>
                <a:gd name="T53" fmla="*/ 59 h 150"/>
                <a:gd name="T54" fmla="*/ 216 w 248"/>
                <a:gd name="T55" fmla="*/ 59 h 150"/>
                <a:gd name="T56" fmla="*/ 205 w 248"/>
                <a:gd name="T57" fmla="*/ 47 h 150"/>
                <a:gd name="T58" fmla="*/ 197 w 248"/>
                <a:gd name="T59" fmla="*/ 43 h 150"/>
                <a:gd name="T60" fmla="*/ 162 w 248"/>
                <a:gd name="T61" fmla="*/ 47 h 150"/>
                <a:gd name="T62" fmla="*/ 146 w 248"/>
                <a:gd name="T63" fmla="*/ 59 h 150"/>
                <a:gd name="T64" fmla="*/ 123 w 248"/>
                <a:gd name="T65" fmla="*/ 59 h 150"/>
                <a:gd name="T66" fmla="*/ 107 w 248"/>
                <a:gd name="T67" fmla="*/ 43 h 150"/>
                <a:gd name="T68" fmla="*/ 84 w 248"/>
                <a:gd name="T69" fmla="*/ 39 h 150"/>
                <a:gd name="T70" fmla="*/ 72 w 248"/>
                <a:gd name="T71" fmla="*/ 43 h 150"/>
                <a:gd name="T72" fmla="*/ 76 w 248"/>
                <a:gd name="T73" fmla="*/ 28 h 150"/>
                <a:gd name="T74" fmla="*/ 92 w 248"/>
                <a:gd name="T75" fmla="*/ 8 h 150"/>
                <a:gd name="T76" fmla="*/ 99 w 248"/>
                <a:gd name="T77" fmla="*/ 0 h 150"/>
                <a:gd name="T78" fmla="*/ 76 w 248"/>
                <a:gd name="T79" fmla="*/ 8 h 150"/>
                <a:gd name="T80" fmla="*/ 21 w 248"/>
                <a:gd name="T81" fmla="*/ 43 h 150"/>
                <a:gd name="T82" fmla="*/ 0 w 248"/>
                <a:gd name="T83" fmla="*/ 51 h 150"/>
                <a:gd name="T84" fmla="*/ 6 w 248"/>
                <a:gd name="T85" fmla="*/ 70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48" h="150">
                  <a:moveTo>
                    <a:pt x="6" y="70"/>
                  </a:moveTo>
                  <a:cubicBezTo>
                    <a:pt x="9" y="70"/>
                    <a:pt x="9" y="70"/>
                    <a:pt x="9" y="70"/>
                  </a:cubicBezTo>
                  <a:cubicBezTo>
                    <a:pt x="17" y="74"/>
                    <a:pt x="17" y="74"/>
                    <a:pt x="17" y="74"/>
                  </a:cubicBezTo>
                  <a:cubicBezTo>
                    <a:pt x="23" y="75"/>
                    <a:pt x="23" y="75"/>
                    <a:pt x="23" y="75"/>
                  </a:cubicBezTo>
                  <a:cubicBezTo>
                    <a:pt x="23" y="75"/>
                    <a:pt x="27" y="74"/>
                    <a:pt x="32" y="74"/>
                  </a:cubicBezTo>
                  <a:cubicBezTo>
                    <a:pt x="35" y="74"/>
                    <a:pt x="37" y="74"/>
                    <a:pt x="38" y="75"/>
                  </a:cubicBezTo>
                  <a:cubicBezTo>
                    <a:pt x="39" y="75"/>
                    <a:pt x="39" y="75"/>
                    <a:pt x="40" y="75"/>
                  </a:cubicBezTo>
                  <a:cubicBezTo>
                    <a:pt x="40" y="76"/>
                    <a:pt x="40" y="76"/>
                    <a:pt x="40" y="76"/>
                  </a:cubicBezTo>
                  <a:cubicBezTo>
                    <a:pt x="40" y="76"/>
                    <a:pt x="40" y="76"/>
                    <a:pt x="40" y="76"/>
                  </a:cubicBezTo>
                  <a:cubicBezTo>
                    <a:pt x="41" y="76"/>
                    <a:pt x="41" y="76"/>
                    <a:pt x="41" y="76"/>
                  </a:cubicBezTo>
                  <a:cubicBezTo>
                    <a:pt x="41" y="76"/>
                    <a:pt x="42" y="76"/>
                    <a:pt x="44" y="77"/>
                  </a:cubicBezTo>
                  <a:cubicBezTo>
                    <a:pt x="48" y="78"/>
                    <a:pt x="49" y="80"/>
                    <a:pt x="48" y="81"/>
                  </a:cubicBezTo>
                  <a:cubicBezTo>
                    <a:pt x="48" y="92"/>
                    <a:pt x="48" y="92"/>
                    <a:pt x="48" y="92"/>
                  </a:cubicBezTo>
                  <a:cubicBezTo>
                    <a:pt x="79" y="92"/>
                    <a:pt x="79" y="92"/>
                    <a:pt x="79" y="92"/>
                  </a:cubicBezTo>
                  <a:cubicBezTo>
                    <a:pt x="81" y="92"/>
                    <a:pt x="82" y="93"/>
                    <a:pt x="83" y="94"/>
                  </a:cubicBezTo>
                  <a:cubicBezTo>
                    <a:pt x="83" y="95"/>
                    <a:pt x="80" y="98"/>
                    <a:pt x="80" y="99"/>
                  </a:cubicBezTo>
                  <a:cubicBezTo>
                    <a:pt x="81" y="100"/>
                    <a:pt x="87" y="107"/>
                    <a:pt x="91" y="111"/>
                  </a:cubicBezTo>
                  <a:cubicBezTo>
                    <a:pt x="92" y="112"/>
                    <a:pt x="92" y="113"/>
                    <a:pt x="93" y="113"/>
                  </a:cubicBezTo>
                  <a:cubicBezTo>
                    <a:pt x="93" y="114"/>
                    <a:pt x="93" y="114"/>
                    <a:pt x="95" y="118"/>
                  </a:cubicBezTo>
                  <a:cubicBezTo>
                    <a:pt x="97" y="120"/>
                    <a:pt x="97" y="120"/>
                    <a:pt x="97" y="120"/>
                  </a:cubicBezTo>
                  <a:cubicBezTo>
                    <a:pt x="96" y="121"/>
                    <a:pt x="96" y="121"/>
                    <a:pt x="96" y="121"/>
                  </a:cubicBezTo>
                  <a:cubicBezTo>
                    <a:pt x="96" y="121"/>
                    <a:pt x="96" y="121"/>
                    <a:pt x="96" y="122"/>
                  </a:cubicBezTo>
                  <a:cubicBezTo>
                    <a:pt x="97" y="126"/>
                    <a:pt x="97" y="131"/>
                    <a:pt x="96" y="135"/>
                  </a:cubicBezTo>
                  <a:cubicBezTo>
                    <a:pt x="96" y="137"/>
                    <a:pt x="96" y="140"/>
                    <a:pt x="97" y="143"/>
                  </a:cubicBezTo>
                  <a:cubicBezTo>
                    <a:pt x="98" y="145"/>
                    <a:pt x="98" y="147"/>
                    <a:pt x="98" y="149"/>
                  </a:cubicBezTo>
                  <a:cubicBezTo>
                    <a:pt x="98" y="150"/>
                    <a:pt x="98" y="150"/>
                    <a:pt x="98" y="150"/>
                  </a:cubicBezTo>
                  <a:cubicBezTo>
                    <a:pt x="99" y="149"/>
                    <a:pt x="99" y="149"/>
                    <a:pt x="99" y="149"/>
                  </a:cubicBezTo>
                  <a:cubicBezTo>
                    <a:pt x="103" y="141"/>
                    <a:pt x="103" y="141"/>
                    <a:pt x="103" y="141"/>
                  </a:cubicBezTo>
                  <a:cubicBezTo>
                    <a:pt x="131" y="98"/>
                    <a:pt x="131" y="98"/>
                    <a:pt x="131" y="98"/>
                  </a:cubicBezTo>
                  <a:cubicBezTo>
                    <a:pt x="134" y="98"/>
                    <a:pt x="134" y="98"/>
                    <a:pt x="134" y="98"/>
                  </a:cubicBezTo>
                  <a:cubicBezTo>
                    <a:pt x="138" y="98"/>
                    <a:pt x="138" y="98"/>
                    <a:pt x="138" y="98"/>
                  </a:cubicBezTo>
                  <a:cubicBezTo>
                    <a:pt x="146" y="94"/>
                    <a:pt x="146" y="94"/>
                    <a:pt x="146" y="94"/>
                  </a:cubicBezTo>
                  <a:cubicBezTo>
                    <a:pt x="142" y="106"/>
                    <a:pt x="142" y="106"/>
                    <a:pt x="142" y="106"/>
                  </a:cubicBezTo>
                  <a:cubicBezTo>
                    <a:pt x="146" y="106"/>
                    <a:pt x="146" y="106"/>
                    <a:pt x="146" y="106"/>
                  </a:cubicBezTo>
                  <a:cubicBezTo>
                    <a:pt x="162" y="94"/>
                    <a:pt x="162" y="94"/>
                    <a:pt x="162" y="94"/>
                  </a:cubicBezTo>
                  <a:cubicBezTo>
                    <a:pt x="181" y="86"/>
                    <a:pt x="181" y="86"/>
                    <a:pt x="181" y="86"/>
                  </a:cubicBezTo>
                  <a:cubicBezTo>
                    <a:pt x="185" y="82"/>
                    <a:pt x="185" y="82"/>
                    <a:pt x="185" y="82"/>
                  </a:cubicBezTo>
                  <a:cubicBezTo>
                    <a:pt x="193" y="82"/>
                    <a:pt x="193" y="82"/>
                    <a:pt x="193" y="82"/>
                  </a:cubicBezTo>
                  <a:cubicBezTo>
                    <a:pt x="205" y="82"/>
                    <a:pt x="205" y="82"/>
                    <a:pt x="205" y="82"/>
                  </a:cubicBezTo>
                  <a:cubicBezTo>
                    <a:pt x="213" y="86"/>
                    <a:pt x="213" y="86"/>
                    <a:pt x="213" y="86"/>
                  </a:cubicBezTo>
                  <a:cubicBezTo>
                    <a:pt x="216" y="90"/>
                    <a:pt x="216" y="90"/>
                    <a:pt x="216" y="90"/>
                  </a:cubicBezTo>
                  <a:cubicBezTo>
                    <a:pt x="220" y="90"/>
                    <a:pt x="220" y="90"/>
                    <a:pt x="220" y="90"/>
                  </a:cubicBezTo>
                  <a:cubicBezTo>
                    <a:pt x="224" y="86"/>
                    <a:pt x="224" y="86"/>
                    <a:pt x="224" y="86"/>
                  </a:cubicBezTo>
                  <a:cubicBezTo>
                    <a:pt x="224" y="82"/>
                    <a:pt x="224" y="82"/>
                    <a:pt x="224" y="82"/>
                  </a:cubicBezTo>
                  <a:cubicBezTo>
                    <a:pt x="228" y="86"/>
                    <a:pt x="228" y="86"/>
                    <a:pt x="228" y="86"/>
                  </a:cubicBezTo>
                  <a:cubicBezTo>
                    <a:pt x="232" y="90"/>
                    <a:pt x="232" y="90"/>
                    <a:pt x="232" y="90"/>
                  </a:cubicBezTo>
                  <a:cubicBezTo>
                    <a:pt x="248" y="86"/>
                    <a:pt x="248" y="86"/>
                    <a:pt x="248" y="86"/>
                  </a:cubicBezTo>
                  <a:cubicBezTo>
                    <a:pt x="248" y="82"/>
                    <a:pt x="248" y="82"/>
                    <a:pt x="248" y="82"/>
                  </a:cubicBezTo>
                  <a:cubicBezTo>
                    <a:pt x="244" y="82"/>
                    <a:pt x="244" y="82"/>
                    <a:pt x="244" y="82"/>
                  </a:cubicBezTo>
                  <a:cubicBezTo>
                    <a:pt x="240" y="78"/>
                    <a:pt x="240" y="78"/>
                    <a:pt x="240" y="78"/>
                  </a:cubicBezTo>
                  <a:cubicBezTo>
                    <a:pt x="236" y="74"/>
                    <a:pt x="236" y="74"/>
                    <a:pt x="236" y="74"/>
                  </a:cubicBezTo>
                  <a:cubicBezTo>
                    <a:pt x="236" y="67"/>
                    <a:pt x="236" y="67"/>
                    <a:pt x="236" y="67"/>
                  </a:cubicBezTo>
                  <a:cubicBezTo>
                    <a:pt x="236" y="63"/>
                    <a:pt x="236" y="63"/>
                    <a:pt x="236" y="63"/>
                  </a:cubicBezTo>
                  <a:cubicBezTo>
                    <a:pt x="236" y="59"/>
                    <a:pt x="236" y="59"/>
                    <a:pt x="236" y="59"/>
                  </a:cubicBezTo>
                  <a:cubicBezTo>
                    <a:pt x="232" y="59"/>
                    <a:pt x="232" y="59"/>
                    <a:pt x="232" y="59"/>
                  </a:cubicBezTo>
                  <a:cubicBezTo>
                    <a:pt x="216" y="59"/>
                    <a:pt x="216" y="59"/>
                    <a:pt x="216" y="59"/>
                  </a:cubicBezTo>
                  <a:cubicBezTo>
                    <a:pt x="205" y="55"/>
                    <a:pt x="205" y="55"/>
                    <a:pt x="205" y="55"/>
                  </a:cubicBezTo>
                  <a:cubicBezTo>
                    <a:pt x="205" y="47"/>
                    <a:pt x="205" y="47"/>
                    <a:pt x="205" y="47"/>
                  </a:cubicBezTo>
                  <a:cubicBezTo>
                    <a:pt x="205" y="43"/>
                    <a:pt x="205" y="43"/>
                    <a:pt x="205" y="43"/>
                  </a:cubicBezTo>
                  <a:cubicBezTo>
                    <a:pt x="197" y="43"/>
                    <a:pt x="197" y="43"/>
                    <a:pt x="197" y="43"/>
                  </a:cubicBezTo>
                  <a:cubicBezTo>
                    <a:pt x="193" y="47"/>
                    <a:pt x="193" y="47"/>
                    <a:pt x="193" y="47"/>
                  </a:cubicBezTo>
                  <a:cubicBezTo>
                    <a:pt x="162" y="47"/>
                    <a:pt x="162" y="47"/>
                    <a:pt x="162" y="47"/>
                  </a:cubicBezTo>
                  <a:cubicBezTo>
                    <a:pt x="150" y="55"/>
                    <a:pt x="150" y="55"/>
                    <a:pt x="150" y="55"/>
                  </a:cubicBezTo>
                  <a:cubicBezTo>
                    <a:pt x="146" y="59"/>
                    <a:pt x="146" y="59"/>
                    <a:pt x="146" y="59"/>
                  </a:cubicBezTo>
                  <a:cubicBezTo>
                    <a:pt x="142" y="59"/>
                    <a:pt x="142" y="59"/>
                    <a:pt x="142" y="59"/>
                  </a:cubicBezTo>
                  <a:cubicBezTo>
                    <a:pt x="123" y="59"/>
                    <a:pt x="123" y="59"/>
                    <a:pt x="123" y="59"/>
                  </a:cubicBezTo>
                  <a:cubicBezTo>
                    <a:pt x="119" y="59"/>
                    <a:pt x="119" y="59"/>
                    <a:pt x="119" y="59"/>
                  </a:cubicBezTo>
                  <a:cubicBezTo>
                    <a:pt x="107" y="43"/>
                    <a:pt x="107" y="43"/>
                    <a:pt x="107" y="43"/>
                  </a:cubicBezTo>
                  <a:cubicBezTo>
                    <a:pt x="92" y="35"/>
                    <a:pt x="92" y="35"/>
                    <a:pt x="92" y="35"/>
                  </a:cubicBezTo>
                  <a:cubicBezTo>
                    <a:pt x="84" y="39"/>
                    <a:pt x="84" y="39"/>
                    <a:pt x="84" y="39"/>
                  </a:cubicBezTo>
                  <a:cubicBezTo>
                    <a:pt x="80" y="35"/>
                    <a:pt x="80" y="35"/>
                    <a:pt x="80" y="35"/>
                  </a:cubicBezTo>
                  <a:cubicBezTo>
                    <a:pt x="72" y="43"/>
                    <a:pt x="72" y="43"/>
                    <a:pt x="72" y="43"/>
                  </a:cubicBezTo>
                  <a:cubicBezTo>
                    <a:pt x="72" y="31"/>
                    <a:pt x="72" y="31"/>
                    <a:pt x="72" y="31"/>
                  </a:cubicBezTo>
                  <a:cubicBezTo>
                    <a:pt x="76" y="28"/>
                    <a:pt x="76" y="28"/>
                    <a:pt x="76" y="28"/>
                  </a:cubicBezTo>
                  <a:cubicBezTo>
                    <a:pt x="80" y="24"/>
                    <a:pt x="80" y="24"/>
                    <a:pt x="80" y="24"/>
                  </a:cubicBezTo>
                  <a:cubicBezTo>
                    <a:pt x="92" y="8"/>
                    <a:pt x="92" y="8"/>
                    <a:pt x="92" y="8"/>
                  </a:cubicBezTo>
                  <a:cubicBezTo>
                    <a:pt x="99" y="4"/>
                    <a:pt x="99" y="4"/>
                    <a:pt x="99" y="4"/>
                  </a:cubicBezTo>
                  <a:cubicBezTo>
                    <a:pt x="99" y="0"/>
                    <a:pt x="99" y="0"/>
                    <a:pt x="99" y="0"/>
                  </a:cubicBezTo>
                  <a:cubicBezTo>
                    <a:pt x="92" y="0"/>
                    <a:pt x="92" y="0"/>
                    <a:pt x="92" y="0"/>
                  </a:cubicBezTo>
                  <a:cubicBezTo>
                    <a:pt x="76" y="8"/>
                    <a:pt x="76" y="8"/>
                    <a:pt x="76" y="8"/>
                  </a:cubicBezTo>
                  <a:cubicBezTo>
                    <a:pt x="41" y="35"/>
                    <a:pt x="41" y="35"/>
                    <a:pt x="41" y="35"/>
                  </a:cubicBezTo>
                  <a:cubicBezTo>
                    <a:pt x="21" y="43"/>
                    <a:pt x="21" y="43"/>
                    <a:pt x="21" y="43"/>
                  </a:cubicBezTo>
                  <a:cubicBezTo>
                    <a:pt x="6" y="51"/>
                    <a:pt x="6" y="51"/>
                    <a:pt x="6" y="51"/>
                  </a:cubicBezTo>
                  <a:cubicBezTo>
                    <a:pt x="0" y="51"/>
                    <a:pt x="0" y="51"/>
                    <a:pt x="0" y="51"/>
                  </a:cubicBezTo>
                  <a:cubicBezTo>
                    <a:pt x="0" y="60"/>
                    <a:pt x="0" y="60"/>
                    <a:pt x="0" y="60"/>
                  </a:cubicBezTo>
                  <a:lnTo>
                    <a:pt x="6" y="70"/>
                  </a:lnTo>
                  <a:close/>
                </a:path>
              </a:pathLst>
            </a:custGeom>
            <a:solidFill>
              <a:srgbClr val="D5D5D5"/>
            </a:solidFill>
            <a:ln w="6350">
              <a:solidFill>
                <a:srgbClr val="FFFFFF"/>
              </a:solidFill>
              <a:round/>
              <a:headEnd/>
              <a:tailEnd/>
            </a:ln>
          </p:spPr>
          <p:txBody>
            <a:bodyPr vert="horz" wrap="square" lIns="68580" tIns="34291" rIns="68580" bIns="34291" numCol="1" anchor="t" anchorCtr="0" compatLnSpc="1">
              <a:prstTxWarp prst="textNoShape">
                <a:avLst/>
              </a:prstTxWarp>
            </a:bodyPr>
            <a:lstStyle/>
            <a:p>
              <a:pPr defTabSz="685800">
                <a:defRPr/>
              </a:pPr>
              <a:endParaRPr lang="en-GB" sz="900" kern="0">
                <a:solidFill>
                  <a:prstClr val="black"/>
                </a:solidFill>
                <a:latin typeface="Arial"/>
              </a:endParaRPr>
            </a:p>
          </p:txBody>
        </p:sp>
        <p:sp>
          <p:nvSpPr>
            <p:cNvPr id="140" name="Freeform 41">
              <a:extLst>
                <a:ext uri="{FF2B5EF4-FFF2-40B4-BE49-F238E27FC236}">
                  <a16:creationId xmlns:a16="http://schemas.microsoft.com/office/drawing/2014/main" id="{D52B0614-4642-4930-B708-F713BBEDF00B}"/>
                </a:ext>
              </a:extLst>
            </p:cNvPr>
            <p:cNvSpPr>
              <a:spLocks/>
            </p:cNvSpPr>
            <p:nvPr/>
          </p:nvSpPr>
          <p:spPr bwMode="auto">
            <a:xfrm>
              <a:off x="2703901" y="2378126"/>
              <a:ext cx="278567" cy="468743"/>
            </a:xfrm>
            <a:custGeom>
              <a:avLst/>
              <a:gdLst>
                <a:gd name="T0" fmla="*/ 39 w 156"/>
                <a:gd name="T1" fmla="*/ 7 h 262"/>
                <a:gd name="T2" fmla="*/ 51 w 156"/>
                <a:gd name="T3" fmla="*/ 19 h 262"/>
                <a:gd name="T4" fmla="*/ 39 w 156"/>
                <a:gd name="T5" fmla="*/ 40 h 262"/>
                <a:gd name="T6" fmla="*/ 29 w 156"/>
                <a:gd name="T7" fmla="*/ 52 h 262"/>
                <a:gd name="T8" fmla="*/ 20 w 156"/>
                <a:gd name="T9" fmla="*/ 69 h 262"/>
                <a:gd name="T10" fmla="*/ 15 w 156"/>
                <a:gd name="T11" fmla="*/ 90 h 262"/>
                <a:gd name="T12" fmla="*/ 0 w 156"/>
                <a:gd name="T13" fmla="*/ 109 h 262"/>
                <a:gd name="T14" fmla="*/ 0 w 156"/>
                <a:gd name="T15" fmla="*/ 109 h 262"/>
                <a:gd name="T16" fmla="*/ 0 w 156"/>
                <a:gd name="T17" fmla="*/ 144 h 262"/>
                <a:gd name="T18" fmla="*/ 15 w 156"/>
                <a:gd name="T19" fmla="*/ 154 h 262"/>
                <a:gd name="T20" fmla="*/ 32 w 156"/>
                <a:gd name="T21" fmla="*/ 165 h 262"/>
                <a:gd name="T22" fmla="*/ 49 w 156"/>
                <a:gd name="T23" fmla="*/ 182 h 262"/>
                <a:gd name="T24" fmla="*/ 46 w 156"/>
                <a:gd name="T25" fmla="*/ 198 h 262"/>
                <a:gd name="T26" fmla="*/ 51 w 156"/>
                <a:gd name="T27" fmla="*/ 215 h 262"/>
                <a:gd name="T28" fmla="*/ 71 w 156"/>
                <a:gd name="T29" fmla="*/ 225 h 262"/>
                <a:gd name="T30" fmla="*/ 78 w 156"/>
                <a:gd name="T31" fmla="*/ 238 h 262"/>
                <a:gd name="T32" fmla="*/ 80 w 156"/>
                <a:gd name="T33" fmla="*/ 246 h 262"/>
                <a:gd name="T34" fmla="*/ 92 w 156"/>
                <a:gd name="T35" fmla="*/ 262 h 262"/>
                <a:gd name="T36" fmla="*/ 92 w 156"/>
                <a:gd name="T37" fmla="*/ 262 h 262"/>
                <a:gd name="T38" fmla="*/ 92 w 156"/>
                <a:gd name="T39" fmla="*/ 262 h 262"/>
                <a:gd name="T40" fmla="*/ 102 w 156"/>
                <a:gd name="T41" fmla="*/ 262 h 262"/>
                <a:gd name="T42" fmla="*/ 106 w 156"/>
                <a:gd name="T43" fmla="*/ 257 h 262"/>
                <a:gd name="T44" fmla="*/ 113 w 156"/>
                <a:gd name="T45" fmla="*/ 252 h 262"/>
                <a:gd name="T46" fmla="*/ 120 w 156"/>
                <a:gd name="T47" fmla="*/ 250 h 262"/>
                <a:gd name="T48" fmla="*/ 121 w 156"/>
                <a:gd name="T49" fmla="*/ 249 h 262"/>
                <a:gd name="T50" fmla="*/ 122 w 156"/>
                <a:gd name="T51" fmla="*/ 249 h 262"/>
                <a:gd name="T52" fmla="*/ 122 w 156"/>
                <a:gd name="T53" fmla="*/ 249 h 262"/>
                <a:gd name="T54" fmla="*/ 123 w 156"/>
                <a:gd name="T55" fmla="*/ 249 h 262"/>
                <a:gd name="T56" fmla="*/ 123 w 156"/>
                <a:gd name="T57" fmla="*/ 247 h 262"/>
                <a:gd name="T58" fmla="*/ 125 w 156"/>
                <a:gd name="T59" fmla="*/ 243 h 262"/>
                <a:gd name="T60" fmla="*/ 126 w 156"/>
                <a:gd name="T61" fmla="*/ 241 h 262"/>
                <a:gd name="T62" fmla="*/ 130 w 156"/>
                <a:gd name="T63" fmla="*/ 235 h 262"/>
                <a:gd name="T64" fmla="*/ 136 w 156"/>
                <a:gd name="T65" fmla="*/ 229 h 262"/>
                <a:gd name="T66" fmla="*/ 140 w 156"/>
                <a:gd name="T67" fmla="*/ 222 h 262"/>
                <a:gd name="T68" fmla="*/ 144 w 156"/>
                <a:gd name="T69" fmla="*/ 218 h 262"/>
                <a:gd name="T70" fmla="*/ 144 w 156"/>
                <a:gd name="T71" fmla="*/ 211 h 262"/>
                <a:gd name="T72" fmla="*/ 151 w 156"/>
                <a:gd name="T73" fmla="*/ 207 h 262"/>
                <a:gd name="T74" fmla="*/ 156 w 156"/>
                <a:gd name="T75" fmla="*/ 200 h 262"/>
                <a:gd name="T76" fmla="*/ 156 w 156"/>
                <a:gd name="T77" fmla="*/ 58 h 262"/>
                <a:gd name="T78" fmla="*/ 156 w 156"/>
                <a:gd name="T79" fmla="*/ 57 h 262"/>
                <a:gd name="T80" fmla="*/ 152 w 156"/>
                <a:gd name="T81" fmla="*/ 47 h 262"/>
                <a:gd name="T82" fmla="*/ 149 w 156"/>
                <a:gd name="T83" fmla="*/ 0 h 262"/>
                <a:gd name="T84" fmla="*/ 33 w 156"/>
                <a:gd name="T85" fmla="*/ 0 h 262"/>
                <a:gd name="T86" fmla="*/ 39 w 156"/>
                <a:gd name="T87" fmla="*/ 7 h 2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56" h="262">
                  <a:moveTo>
                    <a:pt x="39" y="7"/>
                  </a:moveTo>
                  <a:cubicBezTo>
                    <a:pt x="51" y="19"/>
                    <a:pt x="51" y="19"/>
                    <a:pt x="51" y="19"/>
                  </a:cubicBezTo>
                  <a:cubicBezTo>
                    <a:pt x="39" y="40"/>
                    <a:pt x="39" y="40"/>
                    <a:pt x="39" y="40"/>
                  </a:cubicBezTo>
                  <a:cubicBezTo>
                    <a:pt x="29" y="52"/>
                    <a:pt x="29" y="52"/>
                    <a:pt x="29" y="52"/>
                  </a:cubicBezTo>
                  <a:cubicBezTo>
                    <a:pt x="20" y="69"/>
                    <a:pt x="20" y="69"/>
                    <a:pt x="20" y="69"/>
                  </a:cubicBezTo>
                  <a:cubicBezTo>
                    <a:pt x="15" y="90"/>
                    <a:pt x="15" y="90"/>
                    <a:pt x="15" y="90"/>
                  </a:cubicBezTo>
                  <a:cubicBezTo>
                    <a:pt x="0" y="109"/>
                    <a:pt x="0" y="109"/>
                    <a:pt x="0" y="109"/>
                  </a:cubicBezTo>
                  <a:cubicBezTo>
                    <a:pt x="0" y="109"/>
                    <a:pt x="0" y="109"/>
                    <a:pt x="0" y="109"/>
                  </a:cubicBezTo>
                  <a:cubicBezTo>
                    <a:pt x="0" y="144"/>
                    <a:pt x="0" y="144"/>
                    <a:pt x="0" y="144"/>
                  </a:cubicBezTo>
                  <a:cubicBezTo>
                    <a:pt x="15" y="154"/>
                    <a:pt x="15" y="154"/>
                    <a:pt x="15" y="154"/>
                  </a:cubicBezTo>
                  <a:cubicBezTo>
                    <a:pt x="32" y="165"/>
                    <a:pt x="32" y="165"/>
                    <a:pt x="32" y="165"/>
                  </a:cubicBezTo>
                  <a:cubicBezTo>
                    <a:pt x="49" y="182"/>
                    <a:pt x="49" y="182"/>
                    <a:pt x="49" y="182"/>
                  </a:cubicBezTo>
                  <a:cubicBezTo>
                    <a:pt x="46" y="198"/>
                    <a:pt x="46" y="198"/>
                    <a:pt x="46" y="198"/>
                  </a:cubicBezTo>
                  <a:cubicBezTo>
                    <a:pt x="51" y="215"/>
                    <a:pt x="51" y="215"/>
                    <a:pt x="51" y="215"/>
                  </a:cubicBezTo>
                  <a:cubicBezTo>
                    <a:pt x="71" y="225"/>
                    <a:pt x="71" y="225"/>
                    <a:pt x="71" y="225"/>
                  </a:cubicBezTo>
                  <a:cubicBezTo>
                    <a:pt x="78" y="238"/>
                    <a:pt x="78" y="238"/>
                    <a:pt x="78" y="238"/>
                  </a:cubicBezTo>
                  <a:cubicBezTo>
                    <a:pt x="80" y="246"/>
                    <a:pt x="80" y="246"/>
                    <a:pt x="80" y="246"/>
                  </a:cubicBezTo>
                  <a:cubicBezTo>
                    <a:pt x="82" y="252"/>
                    <a:pt x="90" y="260"/>
                    <a:pt x="92" y="262"/>
                  </a:cubicBezTo>
                  <a:cubicBezTo>
                    <a:pt x="92" y="262"/>
                    <a:pt x="92" y="262"/>
                    <a:pt x="92" y="262"/>
                  </a:cubicBezTo>
                  <a:cubicBezTo>
                    <a:pt x="92" y="262"/>
                    <a:pt x="92" y="262"/>
                    <a:pt x="92" y="262"/>
                  </a:cubicBezTo>
                  <a:cubicBezTo>
                    <a:pt x="102" y="262"/>
                    <a:pt x="102" y="262"/>
                    <a:pt x="102" y="262"/>
                  </a:cubicBezTo>
                  <a:cubicBezTo>
                    <a:pt x="106" y="257"/>
                    <a:pt x="106" y="257"/>
                    <a:pt x="106" y="257"/>
                  </a:cubicBezTo>
                  <a:cubicBezTo>
                    <a:pt x="113" y="252"/>
                    <a:pt x="113" y="252"/>
                    <a:pt x="113" y="252"/>
                  </a:cubicBezTo>
                  <a:cubicBezTo>
                    <a:pt x="114" y="252"/>
                    <a:pt x="117" y="251"/>
                    <a:pt x="120" y="250"/>
                  </a:cubicBezTo>
                  <a:cubicBezTo>
                    <a:pt x="120" y="250"/>
                    <a:pt x="120" y="249"/>
                    <a:pt x="121" y="249"/>
                  </a:cubicBezTo>
                  <a:cubicBezTo>
                    <a:pt x="121" y="249"/>
                    <a:pt x="121" y="249"/>
                    <a:pt x="122" y="249"/>
                  </a:cubicBezTo>
                  <a:cubicBezTo>
                    <a:pt x="122" y="249"/>
                    <a:pt x="122" y="249"/>
                    <a:pt x="122" y="249"/>
                  </a:cubicBezTo>
                  <a:cubicBezTo>
                    <a:pt x="123" y="249"/>
                    <a:pt x="123" y="249"/>
                    <a:pt x="123" y="249"/>
                  </a:cubicBezTo>
                  <a:cubicBezTo>
                    <a:pt x="123" y="247"/>
                    <a:pt x="123" y="247"/>
                    <a:pt x="123" y="247"/>
                  </a:cubicBezTo>
                  <a:cubicBezTo>
                    <a:pt x="125" y="244"/>
                    <a:pt x="125" y="243"/>
                    <a:pt x="125" y="243"/>
                  </a:cubicBezTo>
                  <a:cubicBezTo>
                    <a:pt x="125" y="243"/>
                    <a:pt x="125" y="242"/>
                    <a:pt x="126" y="241"/>
                  </a:cubicBezTo>
                  <a:cubicBezTo>
                    <a:pt x="127" y="240"/>
                    <a:pt x="128" y="238"/>
                    <a:pt x="130" y="235"/>
                  </a:cubicBezTo>
                  <a:cubicBezTo>
                    <a:pt x="133" y="232"/>
                    <a:pt x="135" y="229"/>
                    <a:pt x="136" y="229"/>
                  </a:cubicBezTo>
                  <a:cubicBezTo>
                    <a:pt x="140" y="222"/>
                    <a:pt x="140" y="222"/>
                    <a:pt x="140" y="222"/>
                  </a:cubicBezTo>
                  <a:cubicBezTo>
                    <a:pt x="144" y="218"/>
                    <a:pt x="144" y="218"/>
                    <a:pt x="144" y="218"/>
                  </a:cubicBezTo>
                  <a:cubicBezTo>
                    <a:pt x="144" y="211"/>
                    <a:pt x="144" y="211"/>
                    <a:pt x="144" y="211"/>
                  </a:cubicBezTo>
                  <a:cubicBezTo>
                    <a:pt x="151" y="207"/>
                    <a:pt x="151" y="207"/>
                    <a:pt x="151" y="207"/>
                  </a:cubicBezTo>
                  <a:cubicBezTo>
                    <a:pt x="156" y="200"/>
                    <a:pt x="156" y="200"/>
                    <a:pt x="156" y="200"/>
                  </a:cubicBezTo>
                  <a:cubicBezTo>
                    <a:pt x="156" y="58"/>
                    <a:pt x="156" y="58"/>
                    <a:pt x="156" y="58"/>
                  </a:cubicBezTo>
                  <a:cubicBezTo>
                    <a:pt x="156" y="57"/>
                    <a:pt x="156" y="57"/>
                    <a:pt x="156" y="57"/>
                  </a:cubicBezTo>
                  <a:cubicBezTo>
                    <a:pt x="152" y="47"/>
                    <a:pt x="152" y="47"/>
                    <a:pt x="152" y="47"/>
                  </a:cubicBezTo>
                  <a:cubicBezTo>
                    <a:pt x="149" y="0"/>
                    <a:pt x="149" y="0"/>
                    <a:pt x="149" y="0"/>
                  </a:cubicBezTo>
                  <a:cubicBezTo>
                    <a:pt x="33" y="0"/>
                    <a:pt x="33" y="0"/>
                    <a:pt x="33" y="0"/>
                  </a:cubicBezTo>
                  <a:lnTo>
                    <a:pt x="39" y="7"/>
                  </a:lnTo>
                  <a:close/>
                </a:path>
              </a:pathLst>
            </a:custGeom>
            <a:solidFill>
              <a:srgbClr val="012169"/>
            </a:solidFill>
            <a:ln w="6350">
              <a:solidFill>
                <a:srgbClr val="FFFFFF"/>
              </a:solidFill>
            </a:ln>
          </p:spPr>
          <p:txBody>
            <a:bodyPr vert="horz" wrap="square" lIns="68580" tIns="34291" rIns="68580" bIns="34291" numCol="1" anchor="t" anchorCtr="0" compatLnSpc="1">
              <a:prstTxWarp prst="textNoShape">
                <a:avLst/>
              </a:prstTxWarp>
            </a:bodyPr>
            <a:lstStyle/>
            <a:p>
              <a:pPr defTabSz="685800">
                <a:defRPr/>
              </a:pPr>
              <a:endParaRPr lang="en-GB" sz="900" kern="0">
                <a:solidFill>
                  <a:prstClr val="black"/>
                </a:solidFill>
                <a:latin typeface="Arial"/>
              </a:endParaRPr>
            </a:p>
          </p:txBody>
        </p:sp>
        <p:sp>
          <p:nvSpPr>
            <p:cNvPr id="141" name="Freeform 42">
              <a:extLst>
                <a:ext uri="{FF2B5EF4-FFF2-40B4-BE49-F238E27FC236}">
                  <a16:creationId xmlns:a16="http://schemas.microsoft.com/office/drawing/2014/main" id="{733E98A8-1FAB-309D-8976-9A4520CC1C47}"/>
                </a:ext>
              </a:extLst>
            </p:cNvPr>
            <p:cNvSpPr>
              <a:spLocks/>
            </p:cNvSpPr>
            <p:nvPr/>
          </p:nvSpPr>
          <p:spPr bwMode="auto">
            <a:xfrm>
              <a:off x="3995845" y="2395983"/>
              <a:ext cx="228568" cy="135712"/>
            </a:xfrm>
            <a:custGeom>
              <a:avLst/>
              <a:gdLst>
                <a:gd name="T0" fmla="*/ 64 w 128"/>
                <a:gd name="T1" fmla="*/ 9 h 76"/>
                <a:gd name="T2" fmla="*/ 64 w 128"/>
                <a:gd name="T3" fmla="*/ 1 h 76"/>
                <a:gd name="T4" fmla="*/ 26 w 128"/>
                <a:gd name="T5" fmla="*/ 1 h 76"/>
                <a:gd name="T6" fmla="*/ 25 w 128"/>
                <a:gd name="T7" fmla="*/ 1 h 76"/>
                <a:gd name="T8" fmla="*/ 25 w 128"/>
                <a:gd name="T9" fmla="*/ 1 h 76"/>
                <a:gd name="T10" fmla="*/ 6 w 128"/>
                <a:gd name="T11" fmla="*/ 1 h 76"/>
                <a:gd name="T12" fmla="*/ 5 w 128"/>
                <a:gd name="T13" fmla="*/ 5 h 76"/>
                <a:gd name="T14" fmla="*/ 2 w 128"/>
                <a:gd name="T15" fmla="*/ 28 h 76"/>
                <a:gd name="T16" fmla="*/ 3 w 128"/>
                <a:gd name="T17" fmla="*/ 51 h 76"/>
                <a:gd name="T18" fmla="*/ 52 w 128"/>
                <a:gd name="T19" fmla="*/ 51 h 76"/>
                <a:gd name="T20" fmla="*/ 52 w 128"/>
                <a:gd name="T21" fmla="*/ 51 h 76"/>
                <a:gd name="T22" fmla="*/ 52 w 128"/>
                <a:gd name="T23" fmla="*/ 52 h 76"/>
                <a:gd name="T24" fmla="*/ 68 w 128"/>
                <a:gd name="T25" fmla="*/ 52 h 76"/>
                <a:gd name="T26" fmla="*/ 74 w 128"/>
                <a:gd name="T27" fmla="*/ 59 h 76"/>
                <a:gd name="T28" fmla="*/ 74 w 128"/>
                <a:gd name="T29" fmla="*/ 61 h 76"/>
                <a:gd name="T30" fmla="*/ 76 w 128"/>
                <a:gd name="T31" fmla="*/ 67 h 76"/>
                <a:gd name="T32" fmla="*/ 77 w 128"/>
                <a:gd name="T33" fmla="*/ 68 h 76"/>
                <a:gd name="T34" fmla="*/ 77 w 128"/>
                <a:gd name="T35" fmla="*/ 76 h 76"/>
                <a:gd name="T36" fmla="*/ 81 w 128"/>
                <a:gd name="T37" fmla="*/ 76 h 76"/>
                <a:gd name="T38" fmla="*/ 85 w 128"/>
                <a:gd name="T39" fmla="*/ 72 h 76"/>
                <a:gd name="T40" fmla="*/ 97 w 128"/>
                <a:gd name="T41" fmla="*/ 68 h 76"/>
                <a:gd name="T42" fmla="*/ 101 w 128"/>
                <a:gd name="T43" fmla="*/ 68 h 76"/>
                <a:gd name="T44" fmla="*/ 101 w 128"/>
                <a:gd name="T45" fmla="*/ 72 h 76"/>
                <a:gd name="T46" fmla="*/ 105 w 128"/>
                <a:gd name="T47" fmla="*/ 72 h 76"/>
                <a:gd name="T48" fmla="*/ 112 w 128"/>
                <a:gd name="T49" fmla="*/ 72 h 76"/>
                <a:gd name="T50" fmla="*/ 116 w 128"/>
                <a:gd name="T51" fmla="*/ 72 h 76"/>
                <a:gd name="T52" fmla="*/ 124 w 128"/>
                <a:gd name="T53" fmla="*/ 68 h 76"/>
                <a:gd name="T54" fmla="*/ 128 w 128"/>
                <a:gd name="T55" fmla="*/ 64 h 76"/>
                <a:gd name="T56" fmla="*/ 124 w 128"/>
                <a:gd name="T57" fmla="*/ 53 h 76"/>
                <a:gd name="T58" fmla="*/ 124 w 128"/>
                <a:gd name="T59" fmla="*/ 61 h 76"/>
                <a:gd name="T60" fmla="*/ 124 w 128"/>
                <a:gd name="T61" fmla="*/ 64 h 76"/>
                <a:gd name="T62" fmla="*/ 116 w 128"/>
                <a:gd name="T63" fmla="*/ 64 h 76"/>
                <a:gd name="T64" fmla="*/ 105 w 128"/>
                <a:gd name="T65" fmla="*/ 61 h 76"/>
                <a:gd name="T66" fmla="*/ 101 w 128"/>
                <a:gd name="T67" fmla="*/ 53 h 76"/>
                <a:gd name="T68" fmla="*/ 97 w 128"/>
                <a:gd name="T69" fmla="*/ 49 h 76"/>
                <a:gd name="T70" fmla="*/ 97 w 128"/>
                <a:gd name="T71" fmla="*/ 45 h 76"/>
                <a:gd name="T72" fmla="*/ 93 w 128"/>
                <a:gd name="T73" fmla="*/ 41 h 76"/>
                <a:gd name="T74" fmla="*/ 85 w 128"/>
                <a:gd name="T75" fmla="*/ 37 h 76"/>
                <a:gd name="T76" fmla="*/ 85 w 128"/>
                <a:gd name="T77" fmla="*/ 29 h 76"/>
                <a:gd name="T78" fmla="*/ 89 w 128"/>
                <a:gd name="T79" fmla="*/ 29 h 76"/>
                <a:gd name="T80" fmla="*/ 93 w 128"/>
                <a:gd name="T81" fmla="*/ 22 h 76"/>
                <a:gd name="T82" fmla="*/ 97 w 128"/>
                <a:gd name="T83" fmla="*/ 22 h 76"/>
                <a:gd name="T84" fmla="*/ 89 w 128"/>
                <a:gd name="T85" fmla="*/ 6 h 76"/>
                <a:gd name="T86" fmla="*/ 90 w 128"/>
                <a:gd name="T87" fmla="*/ 2 h 76"/>
                <a:gd name="T88" fmla="*/ 91 w 128"/>
                <a:gd name="T89" fmla="*/ 0 h 76"/>
                <a:gd name="T90" fmla="*/ 80 w 128"/>
                <a:gd name="T91" fmla="*/ 9 h 76"/>
                <a:gd name="T92" fmla="*/ 64 w 128"/>
                <a:gd name="T93" fmla="*/ 9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28" h="76">
                  <a:moveTo>
                    <a:pt x="64" y="9"/>
                  </a:moveTo>
                  <a:cubicBezTo>
                    <a:pt x="64" y="1"/>
                    <a:pt x="64" y="1"/>
                    <a:pt x="64" y="1"/>
                  </a:cubicBezTo>
                  <a:cubicBezTo>
                    <a:pt x="26" y="1"/>
                    <a:pt x="26" y="1"/>
                    <a:pt x="26" y="1"/>
                  </a:cubicBezTo>
                  <a:cubicBezTo>
                    <a:pt x="25" y="1"/>
                    <a:pt x="25" y="1"/>
                    <a:pt x="25" y="1"/>
                  </a:cubicBezTo>
                  <a:cubicBezTo>
                    <a:pt x="25" y="1"/>
                    <a:pt x="25" y="1"/>
                    <a:pt x="25" y="1"/>
                  </a:cubicBezTo>
                  <a:cubicBezTo>
                    <a:pt x="6" y="1"/>
                    <a:pt x="6" y="1"/>
                    <a:pt x="6" y="1"/>
                  </a:cubicBezTo>
                  <a:cubicBezTo>
                    <a:pt x="5" y="5"/>
                    <a:pt x="5" y="5"/>
                    <a:pt x="5" y="5"/>
                  </a:cubicBezTo>
                  <a:cubicBezTo>
                    <a:pt x="0" y="25"/>
                    <a:pt x="1" y="28"/>
                    <a:pt x="2" y="28"/>
                  </a:cubicBezTo>
                  <a:cubicBezTo>
                    <a:pt x="3" y="30"/>
                    <a:pt x="3" y="40"/>
                    <a:pt x="3" y="51"/>
                  </a:cubicBezTo>
                  <a:cubicBezTo>
                    <a:pt x="52" y="51"/>
                    <a:pt x="52" y="51"/>
                    <a:pt x="52" y="51"/>
                  </a:cubicBezTo>
                  <a:cubicBezTo>
                    <a:pt x="52" y="51"/>
                    <a:pt x="52" y="51"/>
                    <a:pt x="52" y="51"/>
                  </a:cubicBezTo>
                  <a:cubicBezTo>
                    <a:pt x="52" y="52"/>
                    <a:pt x="52" y="52"/>
                    <a:pt x="52" y="52"/>
                  </a:cubicBezTo>
                  <a:cubicBezTo>
                    <a:pt x="68" y="52"/>
                    <a:pt x="68" y="52"/>
                    <a:pt x="68" y="52"/>
                  </a:cubicBezTo>
                  <a:cubicBezTo>
                    <a:pt x="74" y="59"/>
                    <a:pt x="74" y="59"/>
                    <a:pt x="74" y="59"/>
                  </a:cubicBezTo>
                  <a:cubicBezTo>
                    <a:pt x="74" y="61"/>
                    <a:pt x="74" y="61"/>
                    <a:pt x="74" y="61"/>
                  </a:cubicBezTo>
                  <a:cubicBezTo>
                    <a:pt x="75" y="63"/>
                    <a:pt x="76" y="66"/>
                    <a:pt x="76" y="67"/>
                  </a:cubicBezTo>
                  <a:cubicBezTo>
                    <a:pt x="77" y="68"/>
                    <a:pt x="77" y="68"/>
                    <a:pt x="77" y="68"/>
                  </a:cubicBezTo>
                  <a:cubicBezTo>
                    <a:pt x="77" y="76"/>
                    <a:pt x="77" y="76"/>
                    <a:pt x="77" y="76"/>
                  </a:cubicBezTo>
                  <a:cubicBezTo>
                    <a:pt x="81" y="76"/>
                    <a:pt x="81" y="76"/>
                    <a:pt x="81" y="76"/>
                  </a:cubicBezTo>
                  <a:cubicBezTo>
                    <a:pt x="85" y="72"/>
                    <a:pt x="85" y="72"/>
                    <a:pt x="85" y="72"/>
                  </a:cubicBezTo>
                  <a:cubicBezTo>
                    <a:pt x="97" y="68"/>
                    <a:pt x="97" y="68"/>
                    <a:pt x="97" y="68"/>
                  </a:cubicBezTo>
                  <a:cubicBezTo>
                    <a:pt x="101" y="68"/>
                    <a:pt x="101" y="68"/>
                    <a:pt x="101" y="68"/>
                  </a:cubicBezTo>
                  <a:cubicBezTo>
                    <a:pt x="101" y="72"/>
                    <a:pt x="101" y="72"/>
                    <a:pt x="101" y="72"/>
                  </a:cubicBezTo>
                  <a:cubicBezTo>
                    <a:pt x="105" y="72"/>
                    <a:pt x="105" y="72"/>
                    <a:pt x="105" y="72"/>
                  </a:cubicBezTo>
                  <a:cubicBezTo>
                    <a:pt x="112" y="72"/>
                    <a:pt x="112" y="72"/>
                    <a:pt x="112" y="72"/>
                  </a:cubicBezTo>
                  <a:cubicBezTo>
                    <a:pt x="116" y="72"/>
                    <a:pt x="116" y="72"/>
                    <a:pt x="116" y="72"/>
                  </a:cubicBezTo>
                  <a:cubicBezTo>
                    <a:pt x="124" y="68"/>
                    <a:pt x="124" y="68"/>
                    <a:pt x="124" y="68"/>
                  </a:cubicBezTo>
                  <a:cubicBezTo>
                    <a:pt x="128" y="64"/>
                    <a:pt x="128" y="64"/>
                    <a:pt x="128" y="64"/>
                  </a:cubicBezTo>
                  <a:cubicBezTo>
                    <a:pt x="124" y="53"/>
                    <a:pt x="124" y="53"/>
                    <a:pt x="124" y="53"/>
                  </a:cubicBezTo>
                  <a:cubicBezTo>
                    <a:pt x="124" y="61"/>
                    <a:pt x="124" y="61"/>
                    <a:pt x="124" y="61"/>
                  </a:cubicBezTo>
                  <a:cubicBezTo>
                    <a:pt x="124" y="64"/>
                    <a:pt x="124" y="64"/>
                    <a:pt x="124" y="64"/>
                  </a:cubicBezTo>
                  <a:cubicBezTo>
                    <a:pt x="116" y="64"/>
                    <a:pt x="116" y="64"/>
                    <a:pt x="116" y="64"/>
                  </a:cubicBezTo>
                  <a:cubicBezTo>
                    <a:pt x="105" y="61"/>
                    <a:pt x="105" y="61"/>
                    <a:pt x="105" y="61"/>
                  </a:cubicBezTo>
                  <a:cubicBezTo>
                    <a:pt x="101" y="53"/>
                    <a:pt x="101" y="53"/>
                    <a:pt x="101" y="53"/>
                  </a:cubicBezTo>
                  <a:cubicBezTo>
                    <a:pt x="97" y="49"/>
                    <a:pt x="97" y="49"/>
                    <a:pt x="97" y="49"/>
                  </a:cubicBezTo>
                  <a:cubicBezTo>
                    <a:pt x="97" y="45"/>
                    <a:pt x="97" y="45"/>
                    <a:pt x="97" y="45"/>
                  </a:cubicBezTo>
                  <a:cubicBezTo>
                    <a:pt x="93" y="41"/>
                    <a:pt x="93" y="41"/>
                    <a:pt x="93" y="41"/>
                  </a:cubicBezTo>
                  <a:cubicBezTo>
                    <a:pt x="85" y="37"/>
                    <a:pt x="85" y="37"/>
                    <a:pt x="85" y="37"/>
                  </a:cubicBezTo>
                  <a:cubicBezTo>
                    <a:pt x="85" y="29"/>
                    <a:pt x="85" y="29"/>
                    <a:pt x="85" y="29"/>
                  </a:cubicBezTo>
                  <a:cubicBezTo>
                    <a:pt x="89" y="29"/>
                    <a:pt x="89" y="29"/>
                    <a:pt x="89" y="29"/>
                  </a:cubicBezTo>
                  <a:cubicBezTo>
                    <a:pt x="93" y="22"/>
                    <a:pt x="93" y="22"/>
                    <a:pt x="93" y="22"/>
                  </a:cubicBezTo>
                  <a:cubicBezTo>
                    <a:pt x="97" y="22"/>
                    <a:pt x="97" y="22"/>
                    <a:pt x="97" y="22"/>
                  </a:cubicBezTo>
                  <a:cubicBezTo>
                    <a:pt x="89" y="6"/>
                    <a:pt x="89" y="6"/>
                    <a:pt x="89" y="6"/>
                  </a:cubicBezTo>
                  <a:cubicBezTo>
                    <a:pt x="90" y="2"/>
                    <a:pt x="90" y="2"/>
                    <a:pt x="90" y="2"/>
                  </a:cubicBezTo>
                  <a:cubicBezTo>
                    <a:pt x="91" y="0"/>
                    <a:pt x="91" y="0"/>
                    <a:pt x="91" y="0"/>
                  </a:cubicBezTo>
                  <a:cubicBezTo>
                    <a:pt x="80" y="9"/>
                    <a:pt x="80" y="9"/>
                    <a:pt x="80" y="9"/>
                  </a:cubicBezTo>
                  <a:lnTo>
                    <a:pt x="64" y="9"/>
                  </a:lnTo>
                  <a:close/>
                </a:path>
              </a:pathLst>
            </a:custGeom>
            <a:solidFill>
              <a:srgbClr val="D5D5D5"/>
            </a:solidFill>
            <a:ln w="6350">
              <a:solidFill>
                <a:srgbClr val="FFFFFF"/>
              </a:solidFill>
            </a:ln>
          </p:spPr>
          <p:txBody>
            <a:bodyPr vert="horz" wrap="square" lIns="68580" tIns="34291" rIns="68580" bIns="34291" numCol="1" anchor="t" anchorCtr="0" compatLnSpc="1">
              <a:prstTxWarp prst="textNoShape">
                <a:avLst/>
              </a:prstTxWarp>
            </a:bodyPr>
            <a:lstStyle/>
            <a:p>
              <a:pPr defTabSz="685800">
                <a:defRPr/>
              </a:pPr>
              <a:endParaRPr lang="en-GB" sz="900" kern="0">
                <a:solidFill>
                  <a:prstClr val="black"/>
                </a:solidFill>
                <a:latin typeface="Arial"/>
              </a:endParaRPr>
            </a:p>
          </p:txBody>
        </p:sp>
        <p:sp>
          <p:nvSpPr>
            <p:cNvPr id="142" name="Freeform 43">
              <a:extLst>
                <a:ext uri="{FF2B5EF4-FFF2-40B4-BE49-F238E27FC236}">
                  <a16:creationId xmlns:a16="http://schemas.microsoft.com/office/drawing/2014/main" id="{DA7C5BD1-2511-6D66-6225-2D7D8EDBDC73}"/>
                </a:ext>
              </a:extLst>
            </p:cNvPr>
            <p:cNvSpPr>
              <a:spLocks/>
            </p:cNvSpPr>
            <p:nvPr/>
          </p:nvSpPr>
          <p:spPr bwMode="auto">
            <a:xfrm>
              <a:off x="947680" y="1799564"/>
              <a:ext cx="408922" cy="603561"/>
            </a:xfrm>
            <a:custGeom>
              <a:avLst/>
              <a:gdLst>
                <a:gd name="T0" fmla="*/ 9 w 229"/>
                <a:gd name="T1" fmla="*/ 148 h 338"/>
                <a:gd name="T2" fmla="*/ 19 w 229"/>
                <a:gd name="T3" fmla="*/ 163 h 338"/>
                <a:gd name="T4" fmla="*/ 4 w 229"/>
                <a:gd name="T5" fmla="*/ 201 h 338"/>
                <a:gd name="T6" fmla="*/ 4 w 229"/>
                <a:gd name="T7" fmla="*/ 215 h 338"/>
                <a:gd name="T8" fmla="*/ 7 w 229"/>
                <a:gd name="T9" fmla="*/ 248 h 338"/>
                <a:gd name="T10" fmla="*/ 0 w 229"/>
                <a:gd name="T11" fmla="*/ 293 h 338"/>
                <a:gd name="T12" fmla="*/ 2 w 229"/>
                <a:gd name="T13" fmla="*/ 338 h 338"/>
                <a:gd name="T14" fmla="*/ 118 w 229"/>
                <a:gd name="T15" fmla="*/ 338 h 338"/>
                <a:gd name="T16" fmla="*/ 229 w 229"/>
                <a:gd name="T17" fmla="*/ 338 h 338"/>
                <a:gd name="T18" fmla="*/ 222 w 229"/>
                <a:gd name="T19" fmla="*/ 216 h 338"/>
                <a:gd name="T20" fmla="*/ 205 w 229"/>
                <a:gd name="T21" fmla="*/ 221 h 338"/>
                <a:gd name="T22" fmla="*/ 196 w 229"/>
                <a:gd name="T23" fmla="*/ 225 h 338"/>
                <a:gd name="T24" fmla="*/ 194 w 229"/>
                <a:gd name="T25" fmla="*/ 224 h 338"/>
                <a:gd name="T26" fmla="*/ 183 w 229"/>
                <a:gd name="T27" fmla="*/ 224 h 338"/>
                <a:gd name="T28" fmla="*/ 178 w 229"/>
                <a:gd name="T29" fmla="*/ 224 h 338"/>
                <a:gd name="T30" fmla="*/ 162 w 229"/>
                <a:gd name="T31" fmla="*/ 224 h 338"/>
                <a:gd name="T32" fmla="*/ 147 w 229"/>
                <a:gd name="T33" fmla="*/ 212 h 338"/>
                <a:gd name="T34" fmla="*/ 145 w 229"/>
                <a:gd name="T35" fmla="*/ 214 h 338"/>
                <a:gd name="T36" fmla="*/ 145 w 229"/>
                <a:gd name="T37" fmla="*/ 214 h 338"/>
                <a:gd name="T38" fmla="*/ 144 w 229"/>
                <a:gd name="T39" fmla="*/ 206 h 338"/>
                <a:gd name="T40" fmla="*/ 133 w 229"/>
                <a:gd name="T41" fmla="*/ 194 h 338"/>
                <a:gd name="T42" fmla="*/ 128 w 229"/>
                <a:gd name="T43" fmla="*/ 173 h 338"/>
                <a:gd name="T44" fmla="*/ 113 w 229"/>
                <a:gd name="T45" fmla="*/ 166 h 338"/>
                <a:gd name="T46" fmla="*/ 110 w 229"/>
                <a:gd name="T47" fmla="*/ 166 h 338"/>
                <a:gd name="T48" fmla="*/ 100 w 229"/>
                <a:gd name="T49" fmla="*/ 167 h 338"/>
                <a:gd name="T50" fmla="*/ 100 w 229"/>
                <a:gd name="T51" fmla="*/ 153 h 338"/>
                <a:gd name="T52" fmla="*/ 100 w 229"/>
                <a:gd name="T53" fmla="*/ 151 h 338"/>
                <a:gd name="T54" fmla="*/ 99 w 229"/>
                <a:gd name="T55" fmla="*/ 141 h 338"/>
                <a:gd name="T56" fmla="*/ 93 w 229"/>
                <a:gd name="T57" fmla="*/ 107 h 338"/>
                <a:gd name="T58" fmla="*/ 78 w 229"/>
                <a:gd name="T59" fmla="*/ 101 h 338"/>
                <a:gd name="T60" fmla="*/ 78 w 229"/>
                <a:gd name="T61" fmla="*/ 97 h 338"/>
                <a:gd name="T62" fmla="*/ 71 w 229"/>
                <a:gd name="T63" fmla="*/ 87 h 338"/>
                <a:gd name="T64" fmla="*/ 63 w 229"/>
                <a:gd name="T65" fmla="*/ 82 h 338"/>
                <a:gd name="T66" fmla="*/ 53 w 229"/>
                <a:gd name="T67" fmla="*/ 77 h 338"/>
                <a:gd name="T68" fmla="*/ 50 w 229"/>
                <a:gd name="T69" fmla="*/ 63 h 338"/>
                <a:gd name="T70" fmla="*/ 40 w 229"/>
                <a:gd name="T71" fmla="*/ 59 h 338"/>
                <a:gd name="T72" fmla="*/ 2 w 229"/>
                <a:gd name="T73" fmla="*/ 0 h 338"/>
                <a:gd name="T74" fmla="*/ 3 w 229"/>
                <a:gd name="T75" fmla="*/ 148 h 3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229" h="338">
                  <a:moveTo>
                    <a:pt x="3" y="148"/>
                  </a:moveTo>
                  <a:cubicBezTo>
                    <a:pt x="6" y="148"/>
                    <a:pt x="9" y="148"/>
                    <a:pt x="9" y="148"/>
                  </a:cubicBezTo>
                  <a:cubicBezTo>
                    <a:pt x="15" y="154"/>
                    <a:pt x="15" y="154"/>
                    <a:pt x="15" y="154"/>
                  </a:cubicBezTo>
                  <a:cubicBezTo>
                    <a:pt x="19" y="163"/>
                    <a:pt x="19" y="163"/>
                    <a:pt x="19" y="163"/>
                  </a:cubicBezTo>
                  <a:cubicBezTo>
                    <a:pt x="19" y="189"/>
                    <a:pt x="19" y="189"/>
                    <a:pt x="19" y="189"/>
                  </a:cubicBezTo>
                  <a:cubicBezTo>
                    <a:pt x="4" y="201"/>
                    <a:pt x="4" y="201"/>
                    <a:pt x="4" y="201"/>
                  </a:cubicBezTo>
                  <a:cubicBezTo>
                    <a:pt x="2" y="211"/>
                    <a:pt x="2" y="211"/>
                    <a:pt x="2" y="211"/>
                  </a:cubicBezTo>
                  <a:cubicBezTo>
                    <a:pt x="4" y="215"/>
                    <a:pt x="4" y="215"/>
                    <a:pt x="4" y="215"/>
                  </a:cubicBezTo>
                  <a:cubicBezTo>
                    <a:pt x="7" y="236"/>
                    <a:pt x="7" y="236"/>
                    <a:pt x="7" y="236"/>
                  </a:cubicBezTo>
                  <a:cubicBezTo>
                    <a:pt x="7" y="248"/>
                    <a:pt x="7" y="248"/>
                    <a:pt x="7" y="248"/>
                  </a:cubicBezTo>
                  <a:cubicBezTo>
                    <a:pt x="2" y="263"/>
                    <a:pt x="2" y="263"/>
                    <a:pt x="2" y="263"/>
                  </a:cubicBezTo>
                  <a:cubicBezTo>
                    <a:pt x="0" y="293"/>
                    <a:pt x="0" y="293"/>
                    <a:pt x="0" y="293"/>
                  </a:cubicBezTo>
                  <a:cubicBezTo>
                    <a:pt x="2" y="312"/>
                    <a:pt x="2" y="312"/>
                    <a:pt x="2" y="312"/>
                  </a:cubicBezTo>
                  <a:cubicBezTo>
                    <a:pt x="2" y="338"/>
                    <a:pt x="2" y="338"/>
                    <a:pt x="2" y="338"/>
                  </a:cubicBezTo>
                  <a:cubicBezTo>
                    <a:pt x="2" y="338"/>
                    <a:pt x="2" y="338"/>
                    <a:pt x="2" y="338"/>
                  </a:cubicBezTo>
                  <a:cubicBezTo>
                    <a:pt x="118" y="338"/>
                    <a:pt x="118" y="338"/>
                    <a:pt x="118" y="338"/>
                  </a:cubicBezTo>
                  <a:cubicBezTo>
                    <a:pt x="229" y="338"/>
                    <a:pt x="229" y="338"/>
                    <a:pt x="229" y="338"/>
                  </a:cubicBezTo>
                  <a:cubicBezTo>
                    <a:pt x="229" y="338"/>
                    <a:pt x="229" y="338"/>
                    <a:pt x="229" y="338"/>
                  </a:cubicBezTo>
                  <a:cubicBezTo>
                    <a:pt x="229" y="216"/>
                    <a:pt x="229" y="216"/>
                    <a:pt x="229" y="216"/>
                  </a:cubicBezTo>
                  <a:cubicBezTo>
                    <a:pt x="222" y="216"/>
                    <a:pt x="222" y="216"/>
                    <a:pt x="222" y="216"/>
                  </a:cubicBezTo>
                  <a:cubicBezTo>
                    <a:pt x="216" y="217"/>
                    <a:pt x="216" y="217"/>
                    <a:pt x="216" y="217"/>
                  </a:cubicBezTo>
                  <a:cubicBezTo>
                    <a:pt x="205" y="221"/>
                    <a:pt x="205" y="221"/>
                    <a:pt x="205" y="221"/>
                  </a:cubicBezTo>
                  <a:cubicBezTo>
                    <a:pt x="200" y="224"/>
                    <a:pt x="200" y="224"/>
                    <a:pt x="200" y="224"/>
                  </a:cubicBezTo>
                  <a:cubicBezTo>
                    <a:pt x="198" y="225"/>
                    <a:pt x="197" y="225"/>
                    <a:pt x="196" y="225"/>
                  </a:cubicBezTo>
                  <a:cubicBezTo>
                    <a:pt x="195" y="225"/>
                    <a:pt x="195" y="225"/>
                    <a:pt x="195" y="225"/>
                  </a:cubicBezTo>
                  <a:cubicBezTo>
                    <a:pt x="194" y="224"/>
                    <a:pt x="194" y="224"/>
                    <a:pt x="194" y="224"/>
                  </a:cubicBezTo>
                  <a:cubicBezTo>
                    <a:pt x="193" y="224"/>
                    <a:pt x="189" y="224"/>
                    <a:pt x="187" y="224"/>
                  </a:cubicBezTo>
                  <a:cubicBezTo>
                    <a:pt x="185" y="224"/>
                    <a:pt x="183" y="224"/>
                    <a:pt x="183" y="224"/>
                  </a:cubicBezTo>
                  <a:cubicBezTo>
                    <a:pt x="182" y="224"/>
                    <a:pt x="181" y="223"/>
                    <a:pt x="180" y="223"/>
                  </a:cubicBezTo>
                  <a:cubicBezTo>
                    <a:pt x="179" y="223"/>
                    <a:pt x="179" y="223"/>
                    <a:pt x="178" y="224"/>
                  </a:cubicBezTo>
                  <a:cubicBezTo>
                    <a:pt x="177" y="224"/>
                    <a:pt x="176" y="224"/>
                    <a:pt x="174" y="224"/>
                  </a:cubicBezTo>
                  <a:cubicBezTo>
                    <a:pt x="162" y="224"/>
                    <a:pt x="162" y="224"/>
                    <a:pt x="162" y="224"/>
                  </a:cubicBezTo>
                  <a:cubicBezTo>
                    <a:pt x="161" y="224"/>
                    <a:pt x="157" y="222"/>
                    <a:pt x="151" y="216"/>
                  </a:cubicBezTo>
                  <a:cubicBezTo>
                    <a:pt x="150" y="213"/>
                    <a:pt x="149" y="212"/>
                    <a:pt x="147" y="212"/>
                  </a:cubicBezTo>
                  <a:cubicBezTo>
                    <a:pt x="146" y="213"/>
                    <a:pt x="146" y="213"/>
                    <a:pt x="146" y="213"/>
                  </a:cubicBezTo>
                  <a:cubicBezTo>
                    <a:pt x="145" y="214"/>
                    <a:pt x="145" y="214"/>
                    <a:pt x="145" y="214"/>
                  </a:cubicBezTo>
                  <a:cubicBezTo>
                    <a:pt x="145" y="214"/>
                    <a:pt x="145" y="214"/>
                    <a:pt x="145" y="214"/>
                  </a:cubicBezTo>
                  <a:cubicBezTo>
                    <a:pt x="145" y="214"/>
                    <a:pt x="145" y="214"/>
                    <a:pt x="145" y="214"/>
                  </a:cubicBezTo>
                  <a:cubicBezTo>
                    <a:pt x="144" y="214"/>
                    <a:pt x="144" y="214"/>
                    <a:pt x="144" y="214"/>
                  </a:cubicBezTo>
                  <a:cubicBezTo>
                    <a:pt x="144" y="206"/>
                    <a:pt x="144" y="206"/>
                    <a:pt x="144" y="206"/>
                  </a:cubicBezTo>
                  <a:cubicBezTo>
                    <a:pt x="140" y="206"/>
                    <a:pt x="140" y="206"/>
                    <a:pt x="140" y="206"/>
                  </a:cubicBezTo>
                  <a:cubicBezTo>
                    <a:pt x="133" y="194"/>
                    <a:pt x="133" y="194"/>
                    <a:pt x="133" y="194"/>
                  </a:cubicBezTo>
                  <a:cubicBezTo>
                    <a:pt x="128" y="188"/>
                    <a:pt x="128" y="188"/>
                    <a:pt x="128" y="188"/>
                  </a:cubicBezTo>
                  <a:cubicBezTo>
                    <a:pt x="128" y="173"/>
                    <a:pt x="128" y="173"/>
                    <a:pt x="128" y="173"/>
                  </a:cubicBezTo>
                  <a:cubicBezTo>
                    <a:pt x="127" y="172"/>
                    <a:pt x="122" y="168"/>
                    <a:pt x="115" y="167"/>
                  </a:cubicBezTo>
                  <a:cubicBezTo>
                    <a:pt x="114" y="166"/>
                    <a:pt x="113" y="166"/>
                    <a:pt x="113" y="166"/>
                  </a:cubicBezTo>
                  <a:cubicBezTo>
                    <a:pt x="111" y="166"/>
                    <a:pt x="111" y="166"/>
                    <a:pt x="111" y="166"/>
                  </a:cubicBezTo>
                  <a:cubicBezTo>
                    <a:pt x="110" y="166"/>
                    <a:pt x="110" y="166"/>
                    <a:pt x="110" y="166"/>
                  </a:cubicBezTo>
                  <a:cubicBezTo>
                    <a:pt x="110" y="167"/>
                    <a:pt x="110" y="167"/>
                    <a:pt x="110" y="167"/>
                  </a:cubicBezTo>
                  <a:cubicBezTo>
                    <a:pt x="100" y="167"/>
                    <a:pt x="100" y="167"/>
                    <a:pt x="100" y="167"/>
                  </a:cubicBezTo>
                  <a:cubicBezTo>
                    <a:pt x="100" y="166"/>
                    <a:pt x="100" y="166"/>
                    <a:pt x="100" y="166"/>
                  </a:cubicBezTo>
                  <a:cubicBezTo>
                    <a:pt x="100" y="163"/>
                    <a:pt x="98" y="156"/>
                    <a:pt x="100" y="153"/>
                  </a:cubicBezTo>
                  <a:cubicBezTo>
                    <a:pt x="100" y="152"/>
                    <a:pt x="100" y="151"/>
                    <a:pt x="100" y="151"/>
                  </a:cubicBezTo>
                  <a:cubicBezTo>
                    <a:pt x="100" y="151"/>
                    <a:pt x="100" y="151"/>
                    <a:pt x="100" y="151"/>
                  </a:cubicBezTo>
                  <a:cubicBezTo>
                    <a:pt x="100" y="151"/>
                    <a:pt x="99" y="150"/>
                    <a:pt x="99" y="148"/>
                  </a:cubicBezTo>
                  <a:cubicBezTo>
                    <a:pt x="98" y="144"/>
                    <a:pt x="98" y="141"/>
                    <a:pt x="99" y="141"/>
                  </a:cubicBezTo>
                  <a:cubicBezTo>
                    <a:pt x="99" y="113"/>
                    <a:pt x="99" y="113"/>
                    <a:pt x="99" y="113"/>
                  </a:cubicBezTo>
                  <a:cubicBezTo>
                    <a:pt x="93" y="107"/>
                    <a:pt x="93" y="107"/>
                    <a:pt x="93" y="107"/>
                  </a:cubicBezTo>
                  <a:cubicBezTo>
                    <a:pt x="89" y="106"/>
                    <a:pt x="89" y="106"/>
                    <a:pt x="89" y="106"/>
                  </a:cubicBezTo>
                  <a:cubicBezTo>
                    <a:pt x="86" y="105"/>
                    <a:pt x="80" y="102"/>
                    <a:pt x="78" y="101"/>
                  </a:cubicBezTo>
                  <a:cubicBezTo>
                    <a:pt x="78" y="101"/>
                    <a:pt x="78" y="101"/>
                    <a:pt x="78" y="101"/>
                  </a:cubicBezTo>
                  <a:cubicBezTo>
                    <a:pt x="78" y="97"/>
                    <a:pt x="78" y="97"/>
                    <a:pt x="78" y="97"/>
                  </a:cubicBezTo>
                  <a:cubicBezTo>
                    <a:pt x="71" y="93"/>
                    <a:pt x="71" y="93"/>
                    <a:pt x="71" y="93"/>
                  </a:cubicBezTo>
                  <a:cubicBezTo>
                    <a:pt x="71" y="87"/>
                    <a:pt x="71" y="87"/>
                    <a:pt x="71" y="87"/>
                  </a:cubicBezTo>
                  <a:cubicBezTo>
                    <a:pt x="63" y="87"/>
                    <a:pt x="63" y="87"/>
                    <a:pt x="63" y="87"/>
                  </a:cubicBezTo>
                  <a:cubicBezTo>
                    <a:pt x="63" y="82"/>
                    <a:pt x="63" y="82"/>
                    <a:pt x="63" y="82"/>
                  </a:cubicBezTo>
                  <a:cubicBezTo>
                    <a:pt x="59" y="77"/>
                    <a:pt x="59" y="77"/>
                    <a:pt x="59" y="77"/>
                  </a:cubicBezTo>
                  <a:cubicBezTo>
                    <a:pt x="53" y="77"/>
                    <a:pt x="53" y="77"/>
                    <a:pt x="53" y="77"/>
                  </a:cubicBezTo>
                  <a:cubicBezTo>
                    <a:pt x="53" y="69"/>
                    <a:pt x="53" y="69"/>
                    <a:pt x="53" y="69"/>
                  </a:cubicBezTo>
                  <a:cubicBezTo>
                    <a:pt x="50" y="63"/>
                    <a:pt x="50" y="63"/>
                    <a:pt x="50" y="63"/>
                  </a:cubicBezTo>
                  <a:cubicBezTo>
                    <a:pt x="50" y="59"/>
                    <a:pt x="50" y="59"/>
                    <a:pt x="50" y="59"/>
                  </a:cubicBezTo>
                  <a:cubicBezTo>
                    <a:pt x="40" y="59"/>
                    <a:pt x="40" y="59"/>
                    <a:pt x="40" y="59"/>
                  </a:cubicBezTo>
                  <a:cubicBezTo>
                    <a:pt x="40" y="0"/>
                    <a:pt x="40" y="0"/>
                    <a:pt x="40" y="0"/>
                  </a:cubicBezTo>
                  <a:cubicBezTo>
                    <a:pt x="2" y="0"/>
                    <a:pt x="2" y="0"/>
                    <a:pt x="2" y="0"/>
                  </a:cubicBezTo>
                  <a:cubicBezTo>
                    <a:pt x="2" y="149"/>
                    <a:pt x="2" y="149"/>
                    <a:pt x="2" y="149"/>
                  </a:cubicBezTo>
                  <a:lnTo>
                    <a:pt x="3" y="148"/>
                  </a:lnTo>
                  <a:close/>
                </a:path>
              </a:pathLst>
            </a:custGeom>
            <a:solidFill>
              <a:srgbClr val="D5D5D5"/>
            </a:solidFill>
            <a:ln w="6350">
              <a:solidFill>
                <a:srgbClr val="FFFFFF"/>
              </a:solidFill>
            </a:ln>
          </p:spPr>
          <p:txBody>
            <a:bodyPr vert="horz" wrap="square" lIns="68580" tIns="34291" rIns="68580" bIns="34291" numCol="1" anchor="t" anchorCtr="0" compatLnSpc="1">
              <a:prstTxWarp prst="textNoShape">
                <a:avLst/>
              </a:prstTxWarp>
            </a:bodyPr>
            <a:lstStyle/>
            <a:p>
              <a:pPr defTabSz="685800">
                <a:defRPr/>
              </a:pPr>
              <a:endParaRPr lang="en-GB" sz="900" kern="0">
                <a:solidFill>
                  <a:prstClr val="black"/>
                </a:solidFill>
                <a:latin typeface="Arial"/>
              </a:endParaRPr>
            </a:p>
          </p:txBody>
        </p:sp>
        <p:sp>
          <p:nvSpPr>
            <p:cNvPr id="143" name="Freeform 44">
              <a:extLst>
                <a:ext uri="{FF2B5EF4-FFF2-40B4-BE49-F238E27FC236}">
                  <a16:creationId xmlns:a16="http://schemas.microsoft.com/office/drawing/2014/main" id="{E9B863D8-68A2-8B18-DCF7-0E36A33B1518}"/>
                </a:ext>
              </a:extLst>
            </p:cNvPr>
            <p:cNvSpPr>
              <a:spLocks/>
            </p:cNvSpPr>
            <p:nvPr/>
          </p:nvSpPr>
          <p:spPr bwMode="auto">
            <a:xfrm>
              <a:off x="1019107" y="1799564"/>
              <a:ext cx="825880" cy="401779"/>
            </a:xfrm>
            <a:custGeom>
              <a:avLst/>
              <a:gdLst>
                <a:gd name="T0" fmla="*/ 10 w 462"/>
                <a:gd name="T1" fmla="*/ 63 h 225"/>
                <a:gd name="T2" fmla="*/ 13 w 462"/>
                <a:gd name="T3" fmla="*/ 77 h 225"/>
                <a:gd name="T4" fmla="*/ 23 w 462"/>
                <a:gd name="T5" fmla="*/ 82 h 225"/>
                <a:gd name="T6" fmla="*/ 31 w 462"/>
                <a:gd name="T7" fmla="*/ 87 h 225"/>
                <a:gd name="T8" fmla="*/ 38 w 462"/>
                <a:gd name="T9" fmla="*/ 97 h 225"/>
                <a:gd name="T10" fmla="*/ 38 w 462"/>
                <a:gd name="T11" fmla="*/ 101 h 225"/>
                <a:gd name="T12" fmla="*/ 53 w 462"/>
                <a:gd name="T13" fmla="*/ 107 h 225"/>
                <a:gd name="T14" fmla="*/ 59 w 462"/>
                <a:gd name="T15" fmla="*/ 141 h 225"/>
                <a:gd name="T16" fmla="*/ 60 w 462"/>
                <a:gd name="T17" fmla="*/ 151 h 225"/>
                <a:gd name="T18" fmla="*/ 60 w 462"/>
                <a:gd name="T19" fmla="*/ 153 h 225"/>
                <a:gd name="T20" fmla="*/ 60 w 462"/>
                <a:gd name="T21" fmla="*/ 167 h 225"/>
                <a:gd name="T22" fmla="*/ 70 w 462"/>
                <a:gd name="T23" fmla="*/ 166 h 225"/>
                <a:gd name="T24" fmla="*/ 71 w 462"/>
                <a:gd name="T25" fmla="*/ 166 h 225"/>
                <a:gd name="T26" fmla="*/ 75 w 462"/>
                <a:gd name="T27" fmla="*/ 167 h 225"/>
                <a:gd name="T28" fmla="*/ 88 w 462"/>
                <a:gd name="T29" fmla="*/ 188 h 225"/>
                <a:gd name="T30" fmla="*/ 100 w 462"/>
                <a:gd name="T31" fmla="*/ 206 h 225"/>
                <a:gd name="T32" fmla="*/ 104 w 462"/>
                <a:gd name="T33" fmla="*/ 214 h 225"/>
                <a:gd name="T34" fmla="*/ 105 w 462"/>
                <a:gd name="T35" fmla="*/ 214 h 225"/>
                <a:gd name="T36" fmla="*/ 107 w 462"/>
                <a:gd name="T37" fmla="*/ 212 h 225"/>
                <a:gd name="T38" fmla="*/ 122 w 462"/>
                <a:gd name="T39" fmla="*/ 224 h 225"/>
                <a:gd name="T40" fmla="*/ 138 w 462"/>
                <a:gd name="T41" fmla="*/ 224 h 225"/>
                <a:gd name="T42" fmla="*/ 143 w 462"/>
                <a:gd name="T43" fmla="*/ 224 h 225"/>
                <a:gd name="T44" fmla="*/ 154 w 462"/>
                <a:gd name="T45" fmla="*/ 224 h 225"/>
                <a:gd name="T46" fmla="*/ 156 w 462"/>
                <a:gd name="T47" fmla="*/ 225 h 225"/>
                <a:gd name="T48" fmla="*/ 165 w 462"/>
                <a:gd name="T49" fmla="*/ 221 h 225"/>
                <a:gd name="T50" fmla="*/ 182 w 462"/>
                <a:gd name="T51" fmla="*/ 216 h 225"/>
                <a:gd name="T52" fmla="*/ 189 w 462"/>
                <a:gd name="T53" fmla="*/ 215 h 225"/>
                <a:gd name="T54" fmla="*/ 461 w 462"/>
                <a:gd name="T55" fmla="*/ 204 h 225"/>
                <a:gd name="T56" fmla="*/ 462 w 462"/>
                <a:gd name="T57" fmla="*/ 203 h 225"/>
                <a:gd name="T58" fmla="*/ 461 w 462"/>
                <a:gd name="T59" fmla="*/ 154 h 225"/>
                <a:gd name="T60" fmla="*/ 461 w 462"/>
                <a:gd name="T61" fmla="*/ 0 h 225"/>
                <a:gd name="T62" fmla="*/ 0 w 462"/>
                <a:gd name="T63" fmla="*/ 59 h 2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462" h="225">
                  <a:moveTo>
                    <a:pt x="10" y="59"/>
                  </a:moveTo>
                  <a:cubicBezTo>
                    <a:pt x="10" y="63"/>
                    <a:pt x="10" y="63"/>
                    <a:pt x="10" y="63"/>
                  </a:cubicBezTo>
                  <a:cubicBezTo>
                    <a:pt x="13" y="69"/>
                    <a:pt x="13" y="69"/>
                    <a:pt x="13" y="69"/>
                  </a:cubicBezTo>
                  <a:cubicBezTo>
                    <a:pt x="13" y="77"/>
                    <a:pt x="13" y="77"/>
                    <a:pt x="13" y="77"/>
                  </a:cubicBezTo>
                  <a:cubicBezTo>
                    <a:pt x="19" y="77"/>
                    <a:pt x="19" y="77"/>
                    <a:pt x="19" y="77"/>
                  </a:cubicBezTo>
                  <a:cubicBezTo>
                    <a:pt x="23" y="82"/>
                    <a:pt x="23" y="82"/>
                    <a:pt x="23" y="82"/>
                  </a:cubicBezTo>
                  <a:cubicBezTo>
                    <a:pt x="23" y="87"/>
                    <a:pt x="23" y="87"/>
                    <a:pt x="23" y="87"/>
                  </a:cubicBezTo>
                  <a:cubicBezTo>
                    <a:pt x="31" y="87"/>
                    <a:pt x="31" y="87"/>
                    <a:pt x="31" y="87"/>
                  </a:cubicBezTo>
                  <a:cubicBezTo>
                    <a:pt x="31" y="93"/>
                    <a:pt x="31" y="93"/>
                    <a:pt x="31" y="93"/>
                  </a:cubicBezTo>
                  <a:cubicBezTo>
                    <a:pt x="38" y="97"/>
                    <a:pt x="38" y="97"/>
                    <a:pt x="38" y="97"/>
                  </a:cubicBezTo>
                  <a:cubicBezTo>
                    <a:pt x="38" y="101"/>
                    <a:pt x="38" y="101"/>
                    <a:pt x="38" y="101"/>
                  </a:cubicBezTo>
                  <a:cubicBezTo>
                    <a:pt x="38" y="101"/>
                    <a:pt x="38" y="101"/>
                    <a:pt x="38" y="101"/>
                  </a:cubicBezTo>
                  <a:cubicBezTo>
                    <a:pt x="40" y="102"/>
                    <a:pt x="46" y="105"/>
                    <a:pt x="49" y="106"/>
                  </a:cubicBezTo>
                  <a:cubicBezTo>
                    <a:pt x="53" y="107"/>
                    <a:pt x="53" y="107"/>
                    <a:pt x="53" y="107"/>
                  </a:cubicBezTo>
                  <a:cubicBezTo>
                    <a:pt x="59" y="113"/>
                    <a:pt x="59" y="113"/>
                    <a:pt x="59" y="113"/>
                  </a:cubicBezTo>
                  <a:cubicBezTo>
                    <a:pt x="59" y="141"/>
                    <a:pt x="59" y="141"/>
                    <a:pt x="59" y="141"/>
                  </a:cubicBezTo>
                  <a:cubicBezTo>
                    <a:pt x="58" y="141"/>
                    <a:pt x="58" y="144"/>
                    <a:pt x="59" y="148"/>
                  </a:cubicBezTo>
                  <a:cubicBezTo>
                    <a:pt x="59" y="150"/>
                    <a:pt x="60" y="151"/>
                    <a:pt x="60" y="151"/>
                  </a:cubicBezTo>
                  <a:cubicBezTo>
                    <a:pt x="60" y="151"/>
                    <a:pt x="60" y="151"/>
                    <a:pt x="60" y="151"/>
                  </a:cubicBezTo>
                  <a:cubicBezTo>
                    <a:pt x="60" y="151"/>
                    <a:pt x="60" y="152"/>
                    <a:pt x="60" y="153"/>
                  </a:cubicBezTo>
                  <a:cubicBezTo>
                    <a:pt x="58" y="156"/>
                    <a:pt x="60" y="163"/>
                    <a:pt x="60" y="166"/>
                  </a:cubicBezTo>
                  <a:cubicBezTo>
                    <a:pt x="60" y="167"/>
                    <a:pt x="60" y="167"/>
                    <a:pt x="60" y="167"/>
                  </a:cubicBezTo>
                  <a:cubicBezTo>
                    <a:pt x="70" y="167"/>
                    <a:pt x="70" y="167"/>
                    <a:pt x="70" y="167"/>
                  </a:cubicBezTo>
                  <a:cubicBezTo>
                    <a:pt x="70" y="166"/>
                    <a:pt x="70" y="166"/>
                    <a:pt x="70" y="166"/>
                  </a:cubicBezTo>
                  <a:cubicBezTo>
                    <a:pt x="70" y="166"/>
                    <a:pt x="70" y="166"/>
                    <a:pt x="70" y="166"/>
                  </a:cubicBezTo>
                  <a:cubicBezTo>
                    <a:pt x="71" y="166"/>
                    <a:pt x="71" y="166"/>
                    <a:pt x="71" y="166"/>
                  </a:cubicBezTo>
                  <a:cubicBezTo>
                    <a:pt x="71" y="166"/>
                    <a:pt x="72" y="166"/>
                    <a:pt x="73" y="166"/>
                  </a:cubicBezTo>
                  <a:cubicBezTo>
                    <a:pt x="73" y="166"/>
                    <a:pt x="74" y="166"/>
                    <a:pt x="75" y="167"/>
                  </a:cubicBezTo>
                  <a:cubicBezTo>
                    <a:pt x="82" y="168"/>
                    <a:pt x="87" y="172"/>
                    <a:pt x="88" y="173"/>
                  </a:cubicBezTo>
                  <a:cubicBezTo>
                    <a:pt x="88" y="188"/>
                    <a:pt x="88" y="188"/>
                    <a:pt x="88" y="188"/>
                  </a:cubicBezTo>
                  <a:cubicBezTo>
                    <a:pt x="93" y="194"/>
                    <a:pt x="93" y="194"/>
                    <a:pt x="93" y="194"/>
                  </a:cubicBezTo>
                  <a:cubicBezTo>
                    <a:pt x="100" y="206"/>
                    <a:pt x="100" y="206"/>
                    <a:pt x="100" y="206"/>
                  </a:cubicBezTo>
                  <a:cubicBezTo>
                    <a:pt x="104" y="206"/>
                    <a:pt x="104" y="206"/>
                    <a:pt x="104" y="206"/>
                  </a:cubicBezTo>
                  <a:cubicBezTo>
                    <a:pt x="104" y="214"/>
                    <a:pt x="104" y="214"/>
                    <a:pt x="104" y="214"/>
                  </a:cubicBezTo>
                  <a:cubicBezTo>
                    <a:pt x="105" y="214"/>
                    <a:pt x="105" y="214"/>
                    <a:pt x="105" y="214"/>
                  </a:cubicBezTo>
                  <a:cubicBezTo>
                    <a:pt x="105" y="214"/>
                    <a:pt x="105" y="214"/>
                    <a:pt x="105" y="214"/>
                  </a:cubicBezTo>
                  <a:cubicBezTo>
                    <a:pt x="106" y="213"/>
                    <a:pt x="106" y="213"/>
                    <a:pt x="106" y="213"/>
                  </a:cubicBezTo>
                  <a:cubicBezTo>
                    <a:pt x="107" y="212"/>
                    <a:pt x="107" y="212"/>
                    <a:pt x="107" y="212"/>
                  </a:cubicBezTo>
                  <a:cubicBezTo>
                    <a:pt x="109" y="212"/>
                    <a:pt x="110" y="213"/>
                    <a:pt x="111" y="216"/>
                  </a:cubicBezTo>
                  <a:cubicBezTo>
                    <a:pt x="117" y="222"/>
                    <a:pt x="121" y="224"/>
                    <a:pt x="122" y="224"/>
                  </a:cubicBezTo>
                  <a:cubicBezTo>
                    <a:pt x="134" y="224"/>
                    <a:pt x="134" y="224"/>
                    <a:pt x="134" y="224"/>
                  </a:cubicBezTo>
                  <a:cubicBezTo>
                    <a:pt x="136" y="224"/>
                    <a:pt x="137" y="224"/>
                    <a:pt x="138" y="224"/>
                  </a:cubicBezTo>
                  <a:cubicBezTo>
                    <a:pt x="139" y="223"/>
                    <a:pt x="139" y="223"/>
                    <a:pt x="140" y="223"/>
                  </a:cubicBezTo>
                  <a:cubicBezTo>
                    <a:pt x="141" y="223"/>
                    <a:pt x="142" y="224"/>
                    <a:pt x="143" y="224"/>
                  </a:cubicBezTo>
                  <a:cubicBezTo>
                    <a:pt x="143" y="224"/>
                    <a:pt x="145" y="224"/>
                    <a:pt x="147" y="224"/>
                  </a:cubicBezTo>
                  <a:cubicBezTo>
                    <a:pt x="149" y="224"/>
                    <a:pt x="153" y="224"/>
                    <a:pt x="154" y="224"/>
                  </a:cubicBezTo>
                  <a:cubicBezTo>
                    <a:pt x="155" y="225"/>
                    <a:pt x="155" y="225"/>
                    <a:pt x="155" y="225"/>
                  </a:cubicBezTo>
                  <a:cubicBezTo>
                    <a:pt x="156" y="225"/>
                    <a:pt x="156" y="225"/>
                    <a:pt x="156" y="225"/>
                  </a:cubicBezTo>
                  <a:cubicBezTo>
                    <a:pt x="157" y="225"/>
                    <a:pt x="158" y="225"/>
                    <a:pt x="160" y="224"/>
                  </a:cubicBezTo>
                  <a:cubicBezTo>
                    <a:pt x="165" y="221"/>
                    <a:pt x="165" y="221"/>
                    <a:pt x="165" y="221"/>
                  </a:cubicBezTo>
                  <a:cubicBezTo>
                    <a:pt x="176" y="217"/>
                    <a:pt x="176" y="217"/>
                    <a:pt x="176" y="217"/>
                  </a:cubicBezTo>
                  <a:cubicBezTo>
                    <a:pt x="182" y="216"/>
                    <a:pt x="182" y="216"/>
                    <a:pt x="182" y="216"/>
                  </a:cubicBezTo>
                  <a:cubicBezTo>
                    <a:pt x="189" y="216"/>
                    <a:pt x="189" y="216"/>
                    <a:pt x="189" y="216"/>
                  </a:cubicBezTo>
                  <a:cubicBezTo>
                    <a:pt x="189" y="215"/>
                    <a:pt x="189" y="215"/>
                    <a:pt x="189" y="215"/>
                  </a:cubicBezTo>
                  <a:cubicBezTo>
                    <a:pt x="189" y="204"/>
                    <a:pt x="189" y="204"/>
                    <a:pt x="189" y="204"/>
                  </a:cubicBezTo>
                  <a:cubicBezTo>
                    <a:pt x="461" y="204"/>
                    <a:pt x="461" y="204"/>
                    <a:pt x="461" y="204"/>
                  </a:cubicBezTo>
                  <a:cubicBezTo>
                    <a:pt x="462" y="204"/>
                    <a:pt x="462" y="204"/>
                    <a:pt x="462" y="204"/>
                  </a:cubicBezTo>
                  <a:cubicBezTo>
                    <a:pt x="462" y="203"/>
                    <a:pt x="462" y="203"/>
                    <a:pt x="462" y="203"/>
                  </a:cubicBezTo>
                  <a:cubicBezTo>
                    <a:pt x="462" y="154"/>
                    <a:pt x="462" y="154"/>
                    <a:pt x="462" y="154"/>
                  </a:cubicBezTo>
                  <a:cubicBezTo>
                    <a:pt x="461" y="154"/>
                    <a:pt x="461" y="154"/>
                    <a:pt x="461" y="154"/>
                  </a:cubicBezTo>
                  <a:cubicBezTo>
                    <a:pt x="461" y="154"/>
                    <a:pt x="461" y="154"/>
                    <a:pt x="461" y="154"/>
                  </a:cubicBezTo>
                  <a:cubicBezTo>
                    <a:pt x="461" y="0"/>
                    <a:pt x="461" y="0"/>
                    <a:pt x="461" y="0"/>
                  </a:cubicBezTo>
                  <a:cubicBezTo>
                    <a:pt x="0" y="0"/>
                    <a:pt x="0" y="0"/>
                    <a:pt x="0" y="0"/>
                  </a:cubicBezTo>
                  <a:cubicBezTo>
                    <a:pt x="0" y="59"/>
                    <a:pt x="0" y="59"/>
                    <a:pt x="0" y="59"/>
                  </a:cubicBezTo>
                  <a:lnTo>
                    <a:pt x="10" y="59"/>
                  </a:lnTo>
                  <a:close/>
                </a:path>
              </a:pathLst>
            </a:custGeom>
            <a:solidFill>
              <a:srgbClr val="D5D5D5"/>
            </a:solidFill>
            <a:ln w="6350">
              <a:solidFill>
                <a:srgbClr val="FFFFFF"/>
              </a:solidFill>
              <a:round/>
              <a:headEnd/>
              <a:tailEnd/>
            </a:ln>
          </p:spPr>
          <p:txBody>
            <a:bodyPr vert="horz" wrap="square" lIns="68580" tIns="34291" rIns="68580" bIns="34291" numCol="1" anchor="t" anchorCtr="0" compatLnSpc="1">
              <a:prstTxWarp prst="textNoShape">
                <a:avLst/>
              </a:prstTxWarp>
            </a:bodyPr>
            <a:lstStyle/>
            <a:p>
              <a:pPr defTabSz="685800">
                <a:defRPr/>
              </a:pPr>
              <a:endParaRPr lang="en-GB" sz="900" kern="0">
                <a:solidFill>
                  <a:prstClr val="black"/>
                </a:solidFill>
                <a:latin typeface="Arial"/>
              </a:endParaRPr>
            </a:p>
          </p:txBody>
        </p:sp>
        <p:sp>
          <p:nvSpPr>
            <p:cNvPr id="144" name="Freeform 45">
              <a:extLst>
                <a:ext uri="{FF2B5EF4-FFF2-40B4-BE49-F238E27FC236}">
                  <a16:creationId xmlns:a16="http://schemas.microsoft.com/office/drawing/2014/main" id="{E89FB2A7-4140-E017-BB9F-7007F4D0FE63}"/>
                </a:ext>
              </a:extLst>
            </p:cNvPr>
            <p:cNvSpPr>
              <a:spLocks/>
            </p:cNvSpPr>
            <p:nvPr/>
          </p:nvSpPr>
          <p:spPr bwMode="auto">
            <a:xfrm>
              <a:off x="417329" y="1799564"/>
              <a:ext cx="533920" cy="291067"/>
            </a:xfrm>
            <a:custGeom>
              <a:avLst/>
              <a:gdLst>
                <a:gd name="T0" fmla="*/ 79 w 299"/>
                <a:gd name="T1" fmla="*/ 152 h 163"/>
                <a:gd name="T2" fmla="*/ 79 w 299"/>
                <a:gd name="T3" fmla="*/ 163 h 163"/>
                <a:gd name="T4" fmla="*/ 205 w 299"/>
                <a:gd name="T5" fmla="*/ 163 h 163"/>
                <a:gd name="T6" fmla="*/ 222 w 299"/>
                <a:gd name="T7" fmla="*/ 148 h 163"/>
                <a:gd name="T8" fmla="*/ 261 w 299"/>
                <a:gd name="T9" fmla="*/ 148 h 163"/>
                <a:gd name="T10" fmla="*/ 272 w 299"/>
                <a:gd name="T11" fmla="*/ 148 h 163"/>
                <a:gd name="T12" fmla="*/ 282 w 299"/>
                <a:gd name="T13" fmla="*/ 148 h 163"/>
                <a:gd name="T14" fmla="*/ 293 w 299"/>
                <a:gd name="T15" fmla="*/ 149 h 163"/>
                <a:gd name="T16" fmla="*/ 298 w 299"/>
                <a:gd name="T17" fmla="*/ 149 h 163"/>
                <a:gd name="T18" fmla="*/ 299 w 299"/>
                <a:gd name="T19" fmla="*/ 149 h 163"/>
                <a:gd name="T20" fmla="*/ 299 w 299"/>
                <a:gd name="T21" fmla="*/ 149 h 163"/>
                <a:gd name="T22" fmla="*/ 299 w 299"/>
                <a:gd name="T23" fmla="*/ 149 h 163"/>
                <a:gd name="T24" fmla="*/ 299 w 299"/>
                <a:gd name="T25" fmla="*/ 0 h 163"/>
                <a:gd name="T26" fmla="*/ 74 w 299"/>
                <a:gd name="T27" fmla="*/ 0 h 163"/>
                <a:gd name="T28" fmla="*/ 78 w 299"/>
                <a:gd name="T29" fmla="*/ 4 h 163"/>
                <a:gd name="T30" fmla="*/ 82 w 299"/>
                <a:gd name="T31" fmla="*/ 12 h 163"/>
                <a:gd name="T32" fmla="*/ 86 w 299"/>
                <a:gd name="T33" fmla="*/ 12 h 163"/>
                <a:gd name="T34" fmla="*/ 94 w 299"/>
                <a:gd name="T35" fmla="*/ 12 h 163"/>
                <a:gd name="T36" fmla="*/ 94 w 299"/>
                <a:gd name="T37" fmla="*/ 16 h 163"/>
                <a:gd name="T38" fmla="*/ 90 w 299"/>
                <a:gd name="T39" fmla="*/ 16 h 163"/>
                <a:gd name="T40" fmla="*/ 90 w 299"/>
                <a:gd name="T41" fmla="*/ 24 h 163"/>
                <a:gd name="T42" fmla="*/ 86 w 299"/>
                <a:gd name="T43" fmla="*/ 28 h 163"/>
                <a:gd name="T44" fmla="*/ 82 w 299"/>
                <a:gd name="T45" fmla="*/ 28 h 163"/>
                <a:gd name="T46" fmla="*/ 86 w 299"/>
                <a:gd name="T47" fmla="*/ 32 h 163"/>
                <a:gd name="T48" fmla="*/ 90 w 299"/>
                <a:gd name="T49" fmla="*/ 35 h 163"/>
                <a:gd name="T50" fmla="*/ 94 w 299"/>
                <a:gd name="T51" fmla="*/ 47 h 163"/>
                <a:gd name="T52" fmla="*/ 94 w 299"/>
                <a:gd name="T53" fmla="*/ 71 h 163"/>
                <a:gd name="T54" fmla="*/ 90 w 299"/>
                <a:gd name="T55" fmla="*/ 63 h 163"/>
                <a:gd name="T56" fmla="*/ 86 w 299"/>
                <a:gd name="T57" fmla="*/ 67 h 163"/>
                <a:gd name="T58" fmla="*/ 78 w 299"/>
                <a:gd name="T59" fmla="*/ 75 h 163"/>
                <a:gd name="T60" fmla="*/ 70 w 299"/>
                <a:gd name="T61" fmla="*/ 82 h 163"/>
                <a:gd name="T62" fmla="*/ 70 w 299"/>
                <a:gd name="T63" fmla="*/ 86 h 163"/>
                <a:gd name="T64" fmla="*/ 70 w 299"/>
                <a:gd name="T65" fmla="*/ 90 h 163"/>
                <a:gd name="T66" fmla="*/ 66 w 299"/>
                <a:gd name="T67" fmla="*/ 90 h 163"/>
                <a:gd name="T68" fmla="*/ 66 w 299"/>
                <a:gd name="T69" fmla="*/ 82 h 163"/>
                <a:gd name="T70" fmla="*/ 74 w 299"/>
                <a:gd name="T71" fmla="*/ 67 h 163"/>
                <a:gd name="T72" fmla="*/ 78 w 299"/>
                <a:gd name="T73" fmla="*/ 63 h 163"/>
                <a:gd name="T74" fmla="*/ 82 w 299"/>
                <a:gd name="T75" fmla="*/ 55 h 163"/>
                <a:gd name="T76" fmla="*/ 78 w 299"/>
                <a:gd name="T77" fmla="*/ 51 h 163"/>
                <a:gd name="T78" fmla="*/ 70 w 299"/>
                <a:gd name="T79" fmla="*/ 51 h 163"/>
                <a:gd name="T80" fmla="*/ 58 w 299"/>
                <a:gd name="T81" fmla="*/ 47 h 163"/>
                <a:gd name="T82" fmla="*/ 35 w 299"/>
                <a:gd name="T83" fmla="*/ 43 h 163"/>
                <a:gd name="T84" fmla="*/ 8 w 299"/>
                <a:gd name="T85" fmla="*/ 32 h 163"/>
                <a:gd name="T86" fmla="*/ 4 w 299"/>
                <a:gd name="T87" fmla="*/ 35 h 163"/>
                <a:gd name="T88" fmla="*/ 0 w 299"/>
                <a:gd name="T89" fmla="*/ 43 h 163"/>
                <a:gd name="T90" fmla="*/ 0 w 299"/>
                <a:gd name="T91" fmla="*/ 51 h 163"/>
                <a:gd name="T92" fmla="*/ 8 w 299"/>
                <a:gd name="T93" fmla="*/ 59 h 163"/>
                <a:gd name="T94" fmla="*/ 12 w 299"/>
                <a:gd name="T95" fmla="*/ 67 h 163"/>
                <a:gd name="T96" fmla="*/ 23 w 299"/>
                <a:gd name="T97" fmla="*/ 114 h 163"/>
                <a:gd name="T98" fmla="*/ 27 w 299"/>
                <a:gd name="T99" fmla="*/ 110 h 163"/>
                <a:gd name="T100" fmla="*/ 31 w 299"/>
                <a:gd name="T101" fmla="*/ 114 h 163"/>
                <a:gd name="T102" fmla="*/ 31 w 299"/>
                <a:gd name="T103" fmla="*/ 117 h 163"/>
                <a:gd name="T104" fmla="*/ 27 w 299"/>
                <a:gd name="T105" fmla="*/ 121 h 163"/>
                <a:gd name="T106" fmla="*/ 27 w 299"/>
                <a:gd name="T107" fmla="*/ 125 h 163"/>
                <a:gd name="T108" fmla="*/ 27 w 299"/>
                <a:gd name="T109" fmla="*/ 129 h 163"/>
                <a:gd name="T110" fmla="*/ 31 w 299"/>
                <a:gd name="T111" fmla="*/ 129 h 163"/>
                <a:gd name="T112" fmla="*/ 35 w 299"/>
                <a:gd name="T113" fmla="*/ 129 h 163"/>
                <a:gd name="T114" fmla="*/ 35 w 299"/>
                <a:gd name="T115" fmla="*/ 133 h 163"/>
                <a:gd name="T116" fmla="*/ 68 w 299"/>
                <a:gd name="T117" fmla="*/ 133 h 163"/>
                <a:gd name="T118" fmla="*/ 79 w 299"/>
                <a:gd name="T119" fmla="*/ 152 h 1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99" h="163">
                  <a:moveTo>
                    <a:pt x="79" y="152"/>
                  </a:moveTo>
                  <a:cubicBezTo>
                    <a:pt x="79" y="163"/>
                    <a:pt x="79" y="163"/>
                    <a:pt x="79" y="163"/>
                  </a:cubicBezTo>
                  <a:cubicBezTo>
                    <a:pt x="205" y="163"/>
                    <a:pt x="205" y="163"/>
                    <a:pt x="205" y="163"/>
                  </a:cubicBezTo>
                  <a:cubicBezTo>
                    <a:pt x="222" y="148"/>
                    <a:pt x="222" y="148"/>
                    <a:pt x="222" y="148"/>
                  </a:cubicBezTo>
                  <a:cubicBezTo>
                    <a:pt x="261" y="148"/>
                    <a:pt x="261" y="148"/>
                    <a:pt x="261" y="148"/>
                  </a:cubicBezTo>
                  <a:cubicBezTo>
                    <a:pt x="261" y="148"/>
                    <a:pt x="266" y="148"/>
                    <a:pt x="272" y="148"/>
                  </a:cubicBezTo>
                  <a:cubicBezTo>
                    <a:pt x="276" y="148"/>
                    <a:pt x="279" y="148"/>
                    <a:pt x="282" y="148"/>
                  </a:cubicBezTo>
                  <a:cubicBezTo>
                    <a:pt x="285" y="148"/>
                    <a:pt x="289" y="149"/>
                    <a:pt x="293" y="149"/>
                  </a:cubicBezTo>
                  <a:cubicBezTo>
                    <a:pt x="295" y="149"/>
                    <a:pt x="297" y="149"/>
                    <a:pt x="298" y="149"/>
                  </a:cubicBezTo>
                  <a:cubicBezTo>
                    <a:pt x="299" y="149"/>
                    <a:pt x="299" y="149"/>
                    <a:pt x="299" y="149"/>
                  </a:cubicBezTo>
                  <a:cubicBezTo>
                    <a:pt x="299" y="149"/>
                    <a:pt x="299" y="149"/>
                    <a:pt x="299" y="149"/>
                  </a:cubicBezTo>
                  <a:cubicBezTo>
                    <a:pt x="299" y="149"/>
                    <a:pt x="299" y="149"/>
                    <a:pt x="299" y="149"/>
                  </a:cubicBezTo>
                  <a:cubicBezTo>
                    <a:pt x="299" y="0"/>
                    <a:pt x="299" y="0"/>
                    <a:pt x="299" y="0"/>
                  </a:cubicBezTo>
                  <a:cubicBezTo>
                    <a:pt x="74" y="0"/>
                    <a:pt x="74" y="0"/>
                    <a:pt x="74" y="0"/>
                  </a:cubicBezTo>
                  <a:cubicBezTo>
                    <a:pt x="78" y="4"/>
                    <a:pt x="78" y="4"/>
                    <a:pt x="78" y="4"/>
                  </a:cubicBezTo>
                  <a:cubicBezTo>
                    <a:pt x="82" y="12"/>
                    <a:pt x="82" y="12"/>
                    <a:pt x="82" y="12"/>
                  </a:cubicBezTo>
                  <a:cubicBezTo>
                    <a:pt x="86" y="12"/>
                    <a:pt x="86" y="12"/>
                    <a:pt x="86" y="12"/>
                  </a:cubicBezTo>
                  <a:cubicBezTo>
                    <a:pt x="94" y="12"/>
                    <a:pt x="94" y="12"/>
                    <a:pt x="94" y="12"/>
                  </a:cubicBezTo>
                  <a:cubicBezTo>
                    <a:pt x="94" y="16"/>
                    <a:pt x="94" y="16"/>
                    <a:pt x="94" y="16"/>
                  </a:cubicBezTo>
                  <a:cubicBezTo>
                    <a:pt x="90" y="16"/>
                    <a:pt x="90" y="16"/>
                    <a:pt x="90" y="16"/>
                  </a:cubicBezTo>
                  <a:cubicBezTo>
                    <a:pt x="90" y="24"/>
                    <a:pt x="90" y="24"/>
                    <a:pt x="90" y="24"/>
                  </a:cubicBezTo>
                  <a:cubicBezTo>
                    <a:pt x="86" y="28"/>
                    <a:pt x="86" y="28"/>
                    <a:pt x="86" y="28"/>
                  </a:cubicBezTo>
                  <a:cubicBezTo>
                    <a:pt x="82" y="28"/>
                    <a:pt x="82" y="28"/>
                    <a:pt x="82" y="28"/>
                  </a:cubicBezTo>
                  <a:cubicBezTo>
                    <a:pt x="86" y="32"/>
                    <a:pt x="86" y="32"/>
                    <a:pt x="86" y="32"/>
                  </a:cubicBezTo>
                  <a:cubicBezTo>
                    <a:pt x="90" y="35"/>
                    <a:pt x="90" y="35"/>
                    <a:pt x="90" y="35"/>
                  </a:cubicBezTo>
                  <a:cubicBezTo>
                    <a:pt x="94" y="47"/>
                    <a:pt x="94" y="47"/>
                    <a:pt x="94" y="47"/>
                  </a:cubicBezTo>
                  <a:cubicBezTo>
                    <a:pt x="94" y="71"/>
                    <a:pt x="94" y="71"/>
                    <a:pt x="94" y="71"/>
                  </a:cubicBezTo>
                  <a:cubicBezTo>
                    <a:pt x="90" y="63"/>
                    <a:pt x="90" y="63"/>
                    <a:pt x="90" y="63"/>
                  </a:cubicBezTo>
                  <a:cubicBezTo>
                    <a:pt x="86" y="67"/>
                    <a:pt x="86" y="67"/>
                    <a:pt x="86" y="67"/>
                  </a:cubicBezTo>
                  <a:cubicBezTo>
                    <a:pt x="78" y="75"/>
                    <a:pt x="78" y="75"/>
                    <a:pt x="78" y="75"/>
                  </a:cubicBezTo>
                  <a:cubicBezTo>
                    <a:pt x="70" y="82"/>
                    <a:pt x="70" y="82"/>
                    <a:pt x="70" y="82"/>
                  </a:cubicBezTo>
                  <a:cubicBezTo>
                    <a:pt x="70" y="86"/>
                    <a:pt x="70" y="86"/>
                    <a:pt x="70" y="86"/>
                  </a:cubicBezTo>
                  <a:cubicBezTo>
                    <a:pt x="70" y="90"/>
                    <a:pt x="70" y="90"/>
                    <a:pt x="70" y="90"/>
                  </a:cubicBezTo>
                  <a:cubicBezTo>
                    <a:pt x="66" y="90"/>
                    <a:pt x="66" y="90"/>
                    <a:pt x="66" y="90"/>
                  </a:cubicBezTo>
                  <a:cubicBezTo>
                    <a:pt x="66" y="82"/>
                    <a:pt x="66" y="82"/>
                    <a:pt x="66" y="82"/>
                  </a:cubicBezTo>
                  <a:cubicBezTo>
                    <a:pt x="74" y="67"/>
                    <a:pt x="74" y="67"/>
                    <a:pt x="74" y="67"/>
                  </a:cubicBezTo>
                  <a:cubicBezTo>
                    <a:pt x="78" y="63"/>
                    <a:pt x="78" y="63"/>
                    <a:pt x="78" y="63"/>
                  </a:cubicBezTo>
                  <a:cubicBezTo>
                    <a:pt x="82" y="55"/>
                    <a:pt x="82" y="55"/>
                    <a:pt x="82" y="55"/>
                  </a:cubicBezTo>
                  <a:cubicBezTo>
                    <a:pt x="78" y="51"/>
                    <a:pt x="78" y="51"/>
                    <a:pt x="78" y="51"/>
                  </a:cubicBezTo>
                  <a:cubicBezTo>
                    <a:pt x="70" y="51"/>
                    <a:pt x="70" y="51"/>
                    <a:pt x="70" y="51"/>
                  </a:cubicBezTo>
                  <a:cubicBezTo>
                    <a:pt x="58" y="47"/>
                    <a:pt x="58" y="47"/>
                    <a:pt x="58" y="47"/>
                  </a:cubicBezTo>
                  <a:cubicBezTo>
                    <a:pt x="35" y="43"/>
                    <a:pt x="35" y="43"/>
                    <a:pt x="35" y="43"/>
                  </a:cubicBezTo>
                  <a:cubicBezTo>
                    <a:pt x="8" y="32"/>
                    <a:pt x="8" y="32"/>
                    <a:pt x="8" y="32"/>
                  </a:cubicBezTo>
                  <a:cubicBezTo>
                    <a:pt x="4" y="35"/>
                    <a:pt x="4" y="35"/>
                    <a:pt x="4" y="35"/>
                  </a:cubicBezTo>
                  <a:cubicBezTo>
                    <a:pt x="0" y="43"/>
                    <a:pt x="0" y="43"/>
                    <a:pt x="0" y="43"/>
                  </a:cubicBezTo>
                  <a:cubicBezTo>
                    <a:pt x="0" y="51"/>
                    <a:pt x="0" y="51"/>
                    <a:pt x="0" y="51"/>
                  </a:cubicBezTo>
                  <a:cubicBezTo>
                    <a:pt x="8" y="59"/>
                    <a:pt x="8" y="59"/>
                    <a:pt x="8" y="59"/>
                  </a:cubicBezTo>
                  <a:cubicBezTo>
                    <a:pt x="12" y="67"/>
                    <a:pt x="12" y="67"/>
                    <a:pt x="12" y="67"/>
                  </a:cubicBezTo>
                  <a:cubicBezTo>
                    <a:pt x="23" y="114"/>
                    <a:pt x="23" y="114"/>
                    <a:pt x="23" y="114"/>
                  </a:cubicBezTo>
                  <a:cubicBezTo>
                    <a:pt x="27" y="110"/>
                    <a:pt x="27" y="110"/>
                    <a:pt x="27" y="110"/>
                  </a:cubicBezTo>
                  <a:cubicBezTo>
                    <a:pt x="31" y="114"/>
                    <a:pt x="31" y="114"/>
                    <a:pt x="31" y="114"/>
                  </a:cubicBezTo>
                  <a:cubicBezTo>
                    <a:pt x="31" y="117"/>
                    <a:pt x="31" y="117"/>
                    <a:pt x="31" y="117"/>
                  </a:cubicBezTo>
                  <a:cubicBezTo>
                    <a:pt x="27" y="121"/>
                    <a:pt x="27" y="121"/>
                    <a:pt x="27" y="121"/>
                  </a:cubicBezTo>
                  <a:cubicBezTo>
                    <a:pt x="27" y="125"/>
                    <a:pt x="27" y="125"/>
                    <a:pt x="27" y="125"/>
                  </a:cubicBezTo>
                  <a:cubicBezTo>
                    <a:pt x="27" y="129"/>
                    <a:pt x="27" y="129"/>
                    <a:pt x="27" y="129"/>
                  </a:cubicBezTo>
                  <a:cubicBezTo>
                    <a:pt x="31" y="129"/>
                    <a:pt x="31" y="129"/>
                    <a:pt x="31" y="129"/>
                  </a:cubicBezTo>
                  <a:cubicBezTo>
                    <a:pt x="35" y="129"/>
                    <a:pt x="35" y="129"/>
                    <a:pt x="35" y="129"/>
                  </a:cubicBezTo>
                  <a:cubicBezTo>
                    <a:pt x="35" y="133"/>
                    <a:pt x="35" y="133"/>
                    <a:pt x="35" y="133"/>
                  </a:cubicBezTo>
                  <a:cubicBezTo>
                    <a:pt x="68" y="133"/>
                    <a:pt x="68" y="133"/>
                    <a:pt x="68" y="133"/>
                  </a:cubicBezTo>
                  <a:lnTo>
                    <a:pt x="79" y="152"/>
                  </a:lnTo>
                  <a:close/>
                </a:path>
              </a:pathLst>
            </a:custGeom>
            <a:solidFill>
              <a:srgbClr val="012169"/>
            </a:solidFill>
            <a:ln w="6350">
              <a:solidFill>
                <a:srgbClr val="FFFFFF"/>
              </a:solidFill>
            </a:ln>
          </p:spPr>
          <p:txBody>
            <a:bodyPr vert="horz" wrap="square" lIns="68580" tIns="34291" rIns="68580" bIns="34291" numCol="1" anchor="t" anchorCtr="0" compatLnSpc="1">
              <a:prstTxWarp prst="textNoShape">
                <a:avLst/>
              </a:prstTxWarp>
            </a:bodyPr>
            <a:lstStyle/>
            <a:p>
              <a:pPr defTabSz="685800">
                <a:defRPr/>
              </a:pPr>
              <a:endParaRPr lang="en-GB" sz="900" kern="0">
                <a:solidFill>
                  <a:prstClr val="black"/>
                </a:solidFill>
                <a:latin typeface="Arial"/>
              </a:endParaRPr>
            </a:p>
          </p:txBody>
        </p:sp>
        <p:sp>
          <p:nvSpPr>
            <p:cNvPr id="145" name="Freeform 46">
              <a:extLst>
                <a:ext uri="{FF2B5EF4-FFF2-40B4-BE49-F238E27FC236}">
                  <a16:creationId xmlns:a16="http://schemas.microsoft.com/office/drawing/2014/main" id="{6A5187DD-03C7-524D-E1B9-FF597CDCC576}"/>
                </a:ext>
              </a:extLst>
            </p:cNvPr>
            <p:cNvSpPr>
              <a:spLocks/>
            </p:cNvSpPr>
            <p:nvPr/>
          </p:nvSpPr>
          <p:spPr bwMode="auto">
            <a:xfrm>
              <a:off x="1843201" y="1799564"/>
              <a:ext cx="512492" cy="274995"/>
            </a:xfrm>
            <a:custGeom>
              <a:avLst/>
              <a:gdLst>
                <a:gd name="T0" fmla="*/ 0 w 574"/>
                <a:gd name="T1" fmla="*/ 308 h 308"/>
                <a:gd name="T2" fmla="*/ 2 w 574"/>
                <a:gd name="T3" fmla="*/ 308 h 308"/>
                <a:gd name="T4" fmla="*/ 574 w 574"/>
                <a:gd name="T5" fmla="*/ 308 h 308"/>
                <a:gd name="T6" fmla="*/ 574 w 574"/>
                <a:gd name="T7" fmla="*/ 306 h 308"/>
                <a:gd name="T8" fmla="*/ 574 w 574"/>
                <a:gd name="T9" fmla="*/ 306 h 308"/>
                <a:gd name="T10" fmla="*/ 570 w 574"/>
                <a:gd name="T11" fmla="*/ 270 h 308"/>
                <a:gd name="T12" fmla="*/ 570 w 574"/>
                <a:gd name="T13" fmla="*/ 246 h 308"/>
                <a:gd name="T14" fmla="*/ 546 w 574"/>
                <a:gd name="T15" fmla="*/ 204 h 308"/>
                <a:gd name="T16" fmla="*/ 546 w 574"/>
                <a:gd name="T17" fmla="*/ 138 h 308"/>
                <a:gd name="T18" fmla="*/ 526 w 574"/>
                <a:gd name="T19" fmla="*/ 100 h 308"/>
                <a:gd name="T20" fmla="*/ 526 w 574"/>
                <a:gd name="T21" fmla="*/ 0 h 308"/>
                <a:gd name="T22" fmla="*/ 0 w 574"/>
                <a:gd name="T23" fmla="*/ 0 h 308"/>
                <a:gd name="T24" fmla="*/ 0 w 574"/>
                <a:gd name="T25" fmla="*/ 308 h 308"/>
                <a:gd name="T26" fmla="*/ 0 w 574"/>
                <a:gd name="T27" fmla="*/ 308 h 308"/>
                <a:gd name="T28" fmla="*/ 0 w 574"/>
                <a:gd name="T29" fmla="*/ 308 h 3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74" h="308">
                  <a:moveTo>
                    <a:pt x="0" y="308"/>
                  </a:moveTo>
                  <a:lnTo>
                    <a:pt x="2" y="308"/>
                  </a:lnTo>
                  <a:lnTo>
                    <a:pt x="574" y="308"/>
                  </a:lnTo>
                  <a:lnTo>
                    <a:pt x="574" y="306"/>
                  </a:lnTo>
                  <a:lnTo>
                    <a:pt x="574" y="306"/>
                  </a:lnTo>
                  <a:lnTo>
                    <a:pt x="570" y="270"/>
                  </a:lnTo>
                  <a:lnTo>
                    <a:pt x="570" y="246"/>
                  </a:lnTo>
                  <a:lnTo>
                    <a:pt x="546" y="204"/>
                  </a:lnTo>
                  <a:lnTo>
                    <a:pt x="546" y="138"/>
                  </a:lnTo>
                  <a:lnTo>
                    <a:pt x="526" y="100"/>
                  </a:lnTo>
                  <a:lnTo>
                    <a:pt x="526" y="0"/>
                  </a:lnTo>
                  <a:lnTo>
                    <a:pt x="0" y="0"/>
                  </a:lnTo>
                  <a:lnTo>
                    <a:pt x="0" y="308"/>
                  </a:lnTo>
                  <a:lnTo>
                    <a:pt x="0" y="308"/>
                  </a:lnTo>
                  <a:lnTo>
                    <a:pt x="0" y="308"/>
                  </a:lnTo>
                  <a:close/>
                </a:path>
              </a:pathLst>
            </a:custGeom>
            <a:solidFill>
              <a:srgbClr val="D5D5D5"/>
            </a:solidFill>
            <a:ln w="6350">
              <a:solidFill>
                <a:srgbClr val="FFFFFF"/>
              </a:solidFill>
            </a:ln>
          </p:spPr>
          <p:txBody>
            <a:bodyPr vert="horz" wrap="square" lIns="68580" tIns="34291" rIns="68580" bIns="34291" numCol="1" anchor="t" anchorCtr="0" compatLnSpc="1">
              <a:prstTxWarp prst="textNoShape">
                <a:avLst/>
              </a:prstTxWarp>
            </a:bodyPr>
            <a:lstStyle/>
            <a:p>
              <a:pPr defTabSz="685800">
                <a:defRPr/>
              </a:pPr>
              <a:endParaRPr lang="en-GB" sz="900" kern="0">
                <a:solidFill>
                  <a:prstClr val="black"/>
                </a:solidFill>
                <a:latin typeface="Arial"/>
              </a:endParaRPr>
            </a:p>
          </p:txBody>
        </p:sp>
        <p:sp>
          <p:nvSpPr>
            <p:cNvPr id="146" name="Freeform 47">
              <a:extLst>
                <a:ext uri="{FF2B5EF4-FFF2-40B4-BE49-F238E27FC236}">
                  <a16:creationId xmlns:a16="http://schemas.microsoft.com/office/drawing/2014/main" id="{99BF526F-90C4-4725-E049-F52D998099A5}"/>
                </a:ext>
              </a:extLst>
            </p:cNvPr>
            <p:cNvSpPr>
              <a:spLocks/>
            </p:cNvSpPr>
            <p:nvPr/>
          </p:nvSpPr>
          <p:spPr bwMode="auto">
            <a:xfrm>
              <a:off x="2619974" y="2008489"/>
              <a:ext cx="405350" cy="369637"/>
            </a:xfrm>
            <a:custGeom>
              <a:avLst/>
              <a:gdLst>
                <a:gd name="T0" fmla="*/ 18 w 227"/>
                <a:gd name="T1" fmla="*/ 20 h 207"/>
                <a:gd name="T2" fmla="*/ 0 w 227"/>
                <a:gd name="T3" fmla="*/ 49 h 207"/>
                <a:gd name="T4" fmla="*/ 2 w 227"/>
                <a:gd name="T5" fmla="*/ 70 h 207"/>
                <a:gd name="T6" fmla="*/ 4 w 227"/>
                <a:gd name="T7" fmla="*/ 93 h 207"/>
                <a:gd name="T8" fmla="*/ 43 w 227"/>
                <a:gd name="T9" fmla="*/ 129 h 207"/>
                <a:gd name="T10" fmla="*/ 56 w 227"/>
                <a:gd name="T11" fmla="*/ 145 h 207"/>
                <a:gd name="T12" fmla="*/ 56 w 227"/>
                <a:gd name="T13" fmla="*/ 146 h 207"/>
                <a:gd name="T14" fmla="*/ 55 w 227"/>
                <a:gd name="T15" fmla="*/ 156 h 207"/>
                <a:gd name="T16" fmla="*/ 55 w 227"/>
                <a:gd name="T17" fmla="*/ 158 h 207"/>
                <a:gd name="T18" fmla="*/ 57 w 227"/>
                <a:gd name="T19" fmla="*/ 172 h 207"/>
                <a:gd name="T20" fmla="*/ 76 w 227"/>
                <a:gd name="T21" fmla="*/ 202 h 207"/>
                <a:gd name="T22" fmla="*/ 80 w 227"/>
                <a:gd name="T23" fmla="*/ 207 h 207"/>
                <a:gd name="T24" fmla="*/ 195 w 227"/>
                <a:gd name="T25" fmla="*/ 203 h 207"/>
                <a:gd name="T26" fmla="*/ 227 w 227"/>
                <a:gd name="T27" fmla="*/ 94 h 207"/>
                <a:gd name="T28" fmla="*/ 215 w 227"/>
                <a:gd name="T29" fmla="*/ 118 h 207"/>
                <a:gd name="T30" fmla="*/ 192 w 227"/>
                <a:gd name="T31" fmla="*/ 133 h 207"/>
                <a:gd name="T32" fmla="*/ 198 w 227"/>
                <a:gd name="T33" fmla="*/ 119 h 207"/>
                <a:gd name="T34" fmla="*/ 197 w 227"/>
                <a:gd name="T35" fmla="*/ 112 h 207"/>
                <a:gd name="T36" fmla="*/ 196 w 227"/>
                <a:gd name="T37" fmla="*/ 91 h 207"/>
                <a:gd name="T38" fmla="*/ 197 w 227"/>
                <a:gd name="T39" fmla="*/ 89 h 207"/>
                <a:gd name="T40" fmla="*/ 193 w 227"/>
                <a:gd name="T41" fmla="*/ 82 h 207"/>
                <a:gd name="T42" fmla="*/ 180 w 227"/>
                <a:gd name="T43" fmla="*/ 68 h 207"/>
                <a:gd name="T44" fmla="*/ 179 w 227"/>
                <a:gd name="T45" fmla="*/ 61 h 207"/>
                <a:gd name="T46" fmla="*/ 148 w 227"/>
                <a:gd name="T47" fmla="*/ 50 h 207"/>
                <a:gd name="T48" fmla="*/ 141 w 227"/>
                <a:gd name="T49" fmla="*/ 45 h 207"/>
                <a:gd name="T50" fmla="*/ 140 w 227"/>
                <a:gd name="T51" fmla="*/ 45 h 207"/>
                <a:gd name="T52" fmla="*/ 140 w 227"/>
                <a:gd name="T53" fmla="*/ 45 h 207"/>
                <a:gd name="T54" fmla="*/ 138 w 227"/>
                <a:gd name="T55" fmla="*/ 44 h 207"/>
                <a:gd name="T56" fmla="*/ 123 w 227"/>
                <a:gd name="T57" fmla="*/ 44 h 207"/>
                <a:gd name="T58" fmla="*/ 109 w 227"/>
                <a:gd name="T59" fmla="*/ 39 h 207"/>
                <a:gd name="T60" fmla="*/ 100 w 227"/>
                <a:gd name="T61" fmla="*/ 29 h 207"/>
                <a:gd name="T62" fmla="*/ 82 w 227"/>
                <a:gd name="T63" fmla="*/ 20 h 207"/>
                <a:gd name="T64" fmla="*/ 78 w 227"/>
                <a:gd name="T65" fmla="*/ 20 h 207"/>
                <a:gd name="T66" fmla="*/ 82 w 227"/>
                <a:gd name="T67" fmla="*/ 4 h 207"/>
                <a:gd name="T68" fmla="*/ 51 w 227"/>
                <a:gd name="T69" fmla="*/ 20 h 207"/>
                <a:gd name="T70" fmla="*/ 35 w 227"/>
                <a:gd name="T71" fmla="*/ 20 h 207"/>
                <a:gd name="T72" fmla="*/ 24 w 227"/>
                <a:gd name="T73" fmla="*/ 15 h 2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227" h="207">
                  <a:moveTo>
                    <a:pt x="21" y="15"/>
                  </a:moveTo>
                  <a:cubicBezTo>
                    <a:pt x="20" y="16"/>
                    <a:pt x="18" y="18"/>
                    <a:pt x="18" y="20"/>
                  </a:cubicBezTo>
                  <a:cubicBezTo>
                    <a:pt x="16" y="29"/>
                    <a:pt x="10" y="30"/>
                    <a:pt x="9" y="30"/>
                  </a:cubicBezTo>
                  <a:cubicBezTo>
                    <a:pt x="0" y="49"/>
                    <a:pt x="0" y="49"/>
                    <a:pt x="0" y="49"/>
                  </a:cubicBezTo>
                  <a:cubicBezTo>
                    <a:pt x="0" y="61"/>
                    <a:pt x="0" y="61"/>
                    <a:pt x="0" y="61"/>
                  </a:cubicBezTo>
                  <a:cubicBezTo>
                    <a:pt x="2" y="70"/>
                    <a:pt x="2" y="70"/>
                    <a:pt x="2" y="70"/>
                  </a:cubicBezTo>
                  <a:cubicBezTo>
                    <a:pt x="4" y="78"/>
                    <a:pt x="1" y="81"/>
                    <a:pt x="0" y="82"/>
                  </a:cubicBezTo>
                  <a:cubicBezTo>
                    <a:pt x="4" y="93"/>
                    <a:pt x="4" y="93"/>
                    <a:pt x="4" y="93"/>
                  </a:cubicBezTo>
                  <a:cubicBezTo>
                    <a:pt x="21" y="105"/>
                    <a:pt x="21" y="105"/>
                    <a:pt x="21" y="105"/>
                  </a:cubicBezTo>
                  <a:cubicBezTo>
                    <a:pt x="43" y="129"/>
                    <a:pt x="43" y="129"/>
                    <a:pt x="43" y="129"/>
                  </a:cubicBezTo>
                  <a:cubicBezTo>
                    <a:pt x="44" y="129"/>
                    <a:pt x="46" y="132"/>
                    <a:pt x="55" y="143"/>
                  </a:cubicBezTo>
                  <a:cubicBezTo>
                    <a:pt x="56" y="144"/>
                    <a:pt x="56" y="144"/>
                    <a:pt x="56" y="145"/>
                  </a:cubicBezTo>
                  <a:cubicBezTo>
                    <a:pt x="57" y="145"/>
                    <a:pt x="57" y="145"/>
                    <a:pt x="57" y="145"/>
                  </a:cubicBezTo>
                  <a:cubicBezTo>
                    <a:pt x="56" y="146"/>
                    <a:pt x="56" y="146"/>
                    <a:pt x="56" y="146"/>
                  </a:cubicBezTo>
                  <a:cubicBezTo>
                    <a:pt x="56" y="146"/>
                    <a:pt x="55" y="147"/>
                    <a:pt x="55" y="150"/>
                  </a:cubicBezTo>
                  <a:cubicBezTo>
                    <a:pt x="55" y="152"/>
                    <a:pt x="55" y="154"/>
                    <a:pt x="55" y="156"/>
                  </a:cubicBezTo>
                  <a:cubicBezTo>
                    <a:pt x="56" y="158"/>
                    <a:pt x="56" y="158"/>
                    <a:pt x="56" y="158"/>
                  </a:cubicBezTo>
                  <a:cubicBezTo>
                    <a:pt x="55" y="158"/>
                    <a:pt x="55" y="158"/>
                    <a:pt x="55" y="158"/>
                  </a:cubicBezTo>
                  <a:cubicBezTo>
                    <a:pt x="56" y="164"/>
                    <a:pt x="57" y="170"/>
                    <a:pt x="57" y="172"/>
                  </a:cubicBezTo>
                  <a:cubicBezTo>
                    <a:pt x="57" y="172"/>
                    <a:pt x="57" y="172"/>
                    <a:pt x="57" y="172"/>
                  </a:cubicBezTo>
                  <a:cubicBezTo>
                    <a:pt x="64" y="183"/>
                    <a:pt x="64" y="183"/>
                    <a:pt x="64" y="183"/>
                  </a:cubicBezTo>
                  <a:cubicBezTo>
                    <a:pt x="76" y="202"/>
                    <a:pt x="76" y="202"/>
                    <a:pt x="76" y="202"/>
                  </a:cubicBezTo>
                  <a:cubicBezTo>
                    <a:pt x="80" y="207"/>
                    <a:pt x="80" y="207"/>
                    <a:pt x="80" y="207"/>
                  </a:cubicBezTo>
                  <a:cubicBezTo>
                    <a:pt x="80" y="207"/>
                    <a:pt x="80" y="207"/>
                    <a:pt x="80" y="207"/>
                  </a:cubicBezTo>
                  <a:cubicBezTo>
                    <a:pt x="196" y="207"/>
                    <a:pt x="196" y="207"/>
                    <a:pt x="196" y="207"/>
                  </a:cubicBezTo>
                  <a:cubicBezTo>
                    <a:pt x="195" y="203"/>
                    <a:pt x="195" y="203"/>
                    <a:pt x="195" y="203"/>
                  </a:cubicBezTo>
                  <a:cubicBezTo>
                    <a:pt x="227" y="102"/>
                    <a:pt x="227" y="102"/>
                    <a:pt x="227" y="102"/>
                  </a:cubicBezTo>
                  <a:cubicBezTo>
                    <a:pt x="227" y="94"/>
                    <a:pt x="227" y="94"/>
                    <a:pt x="227" y="94"/>
                  </a:cubicBezTo>
                  <a:cubicBezTo>
                    <a:pt x="215" y="106"/>
                    <a:pt x="215" y="106"/>
                    <a:pt x="215" y="106"/>
                  </a:cubicBezTo>
                  <a:cubicBezTo>
                    <a:pt x="215" y="118"/>
                    <a:pt x="215" y="118"/>
                    <a:pt x="215" y="118"/>
                  </a:cubicBezTo>
                  <a:cubicBezTo>
                    <a:pt x="207" y="118"/>
                    <a:pt x="207" y="118"/>
                    <a:pt x="207" y="118"/>
                  </a:cubicBezTo>
                  <a:cubicBezTo>
                    <a:pt x="192" y="133"/>
                    <a:pt x="192" y="133"/>
                    <a:pt x="192" y="133"/>
                  </a:cubicBezTo>
                  <a:cubicBezTo>
                    <a:pt x="192" y="129"/>
                    <a:pt x="192" y="129"/>
                    <a:pt x="192" y="129"/>
                  </a:cubicBezTo>
                  <a:cubicBezTo>
                    <a:pt x="198" y="119"/>
                    <a:pt x="198" y="119"/>
                    <a:pt x="198" y="119"/>
                  </a:cubicBezTo>
                  <a:cubicBezTo>
                    <a:pt x="198" y="118"/>
                    <a:pt x="198" y="118"/>
                    <a:pt x="198" y="118"/>
                  </a:cubicBezTo>
                  <a:cubicBezTo>
                    <a:pt x="198" y="116"/>
                    <a:pt x="198" y="114"/>
                    <a:pt x="197" y="112"/>
                  </a:cubicBezTo>
                  <a:cubicBezTo>
                    <a:pt x="196" y="109"/>
                    <a:pt x="196" y="106"/>
                    <a:pt x="196" y="104"/>
                  </a:cubicBezTo>
                  <a:cubicBezTo>
                    <a:pt x="197" y="100"/>
                    <a:pt x="197" y="95"/>
                    <a:pt x="196" y="91"/>
                  </a:cubicBezTo>
                  <a:cubicBezTo>
                    <a:pt x="196" y="90"/>
                    <a:pt x="196" y="90"/>
                    <a:pt x="196" y="90"/>
                  </a:cubicBezTo>
                  <a:cubicBezTo>
                    <a:pt x="197" y="89"/>
                    <a:pt x="197" y="89"/>
                    <a:pt x="197" y="89"/>
                  </a:cubicBezTo>
                  <a:cubicBezTo>
                    <a:pt x="195" y="87"/>
                    <a:pt x="195" y="87"/>
                    <a:pt x="195" y="87"/>
                  </a:cubicBezTo>
                  <a:cubicBezTo>
                    <a:pt x="193" y="83"/>
                    <a:pt x="193" y="83"/>
                    <a:pt x="193" y="82"/>
                  </a:cubicBezTo>
                  <a:cubicBezTo>
                    <a:pt x="192" y="82"/>
                    <a:pt x="192" y="81"/>
                    <a:pt x="191" y="80"/>
                  </a:cubicBezTo>
                  <a:cubicBezTo>
                    <a:pt x="187" y="76"/>
                    <a:pt x="181" y="69"/>
                    <a:pt x="180" y="68"/>
                  </a:cubicBezTo>
                  <a:cubicBezTo>
                    <a:pt x="180" y="67"/>
                    <a:pt x="183" y="64"/>
                    <a:pt x="183" y="63"/>
                  </a:cubicBezTo>
                  <a:cubicBezTo>
                    <a:pt x="182" y="62"/>
                    <a:pt x="181" y="61"/>
                    <a:pt x="179" y="61"/>
                  </a:cubicBezTo>
                  <a:cubicBezTo>
                    <a:pt x="148" y="61"/>
                    <a:pt x="148" y="61"/>
                    <a:pt x="148" y="61"/>
                  </a:cubicBezTo>
                  <a:cubicBezTo>
                    <a:pt x="148" y="50"/>
                    <a:pt x="148" y="50"/>
                    <a:pt x="148" y="50"/>
                  </a:cubicBezTo>
                  <a:cubicBezTo>
                    <a:pt x="149" y="49"/>
                    <a:pt x="148" y="47"/>
                    <a:pt x="144" y="46"/>
                  </a:cubicBezTo>
                  <a:cubicBezTo>
                    <a:pt x="142" y="45"/>
                    <a:pt x="141" y="45"/>
                    <a:pt x="141" y="45"/>
                  </a:cubicBezTo>
                  <a:cubicBezTo>
                    <a:pt x="140" y="45"/>
                    <a:pt x="140" y="45"/>
                    <a:pt x="140" y="45"/>
                  </a:cubicBezTo>
                  <a:cubicBezTo>
                    <a:pt x="140" y="45"/>
                    <a:pt x="140" y="45"/>
                    <a:pt x="140" y="45"/>
                  </a:cubicBezTo>
                  <a:cubicBezTo>
                    <a:pt x="140" y="45"/>
                    <a:pt x="140" y="45"/>
                    <a:pt x="140" y="45"/>
                  </a:cubicBezTo>
                  <a:cubicBezTo>
                    <a:pt x="140" y="45"/>
                    <a:pt x="140" y="45"/>
                    <a:pt x="140" y="45"/>
                  </a:cubicBezTo>
                  <a:cubicBezTo>
                    <a:pt x="140" y="44"/>
                    <a:pt x="140" y="44"/>
                    <a:pt x="140" y="44"/>
                  </a:cubicBezTo>
                  <a:cubicBezTo>
                    <a:pt x="139" y="44"/>
                    <a:pt x="139" y="44"/>
                    <a:pt x="138" y="44"/>
                  </a:cubicBezTo>
                  <a:cubicBezTo>
                    <a:pt x="137" y="43"/>
                    <a:pt x="135" y="43"/>
                    <a:pt x="132" y="43"/>
                  </a:cubicBezTo>
                  <a:cubicBezTo>
                    <a:pt x="127" y="43"/>
                    <a:pt x="123" y="44"/>
                    <a:pt x="123" y="44"/>
                  </a:cubicBezTo>
                  <a:cubicBezTo>
                    <a:pt x="117" y="43"/>
                    <a:pt x="117" y="43"/>
                    <a:pt x="117" y="43"/>
                  </a:cubicBezTo>
                  <a:cubicBezTo>
                    <a:pt x="109" y="39"/>
                    <a:pt x="109" y="39"/>
                    <a:pt x="109" y="39"/>
                  </a:cubicBezTo>
                  <a:cubicBezTo>
                    <a:pt x="106" y="39"/>
                    <a:pt x="106" y="39"/>
                    <a:pt x="106" y="39"/>
                  </a:cubicBezTo>
                  <a:cubicBezTo>
                    <a:pt x="100" y="29"/>
                    <a:pt x="100" y="29"/>
                    <a:pt x="100" y="29"/>
                  </a:cubicBezTo>
                  <a:cubicBezTo>
                    <a:pt x="100" y="20"/>
                    <a:pt x="100" y="20"/>
                    <a:pt x="100" y="20"/>
                  </a:cubicBezTo>
                  <a:cubicBezTo>
                    <a:pt x="82" y="20"/>
                    <a:pt x="82" y="20"/>
                    <a:pt x="82" y="20"/>
                  </a:cubicBezTo>
                  <a:cubicBezTo>
                    <a:pt x="82" y="24"/>
                    <a:pt x="82" y="24"/>
                    <a:pt x="82" y="24"/>
                  </a:cubicBezTo>
                  <a:cubicBezTo>
                    <a:pt x="78" y="20"/>
                    <a:pt x="78" y="20"/>
                    <a:pt x="78" y="20"/>
                  </a:cubicBezTo>
                  <a:cubicBezTo>
                    <a:pt x="82" y="12"/>
                    <a:pt x="82" y="12"/>
                    <a:pt x="82" y="12"/>
                  </a:cubicBezTo>
                  <a:cubicBezTo>
                    <a:pt x="82" y="4"/>
                    <a:pt x="82" y="4"/>
                    <a:pt x="82" y="4"/>
                  </a:cubicBezTo>
                  <a:cubicBezTo>
                    <a:pt x="78" y="0"/>
                    <a:pt x="78" y="0"/>
                    <a:pt x="78" y="0"/>
                  </a:cubicBezTo>
                  <a:cubicBezTo>
                    <a:pt x="51" y="20"/>
                    <a:pt x="51" y="20"/>
                    <a:pt x="51" y="20"/>
                  </a:cubicBezTo>
                  <a:cubicBezTo>
                    <a:pt x="43" y="20"/>
                    <a:pt x="43" y="20"/>
                    <a:pt x="43" y="20"/>
                  </a:cubicBezTo>
                  <a:cubicBezTo>
                    <a:pt x="35" y="20"/>
                    <a:pt x="35" y="20"/>
                    <a:pt x="35" y="20"/>
                  </a:cubicBezTo>
                  <a:cubicBezTo>
                    <a:pt x="32" y="16"/>
                    <a:pt x="32" y="16"/>
                    <a:pt x="32" y="16"/>
                  </a:cubicBezTo>
                  <a:cubicBezTo>
                    <a:pt x="30" y="16"/>
                    <a:pt x="27" y="15"/>
                    <a:pt x="24" y="15"/>
                  </a:cubicBezTo>
                  <a:cubicBezTo>
                    <a:pt x="23" y="15"/>
                    <a:pt x="22" y="15"/>
                    <a:pt x="21" y="15"/>
                  </a:cubicBezTo>
                  <a:close/>
                </a:path>
              </a:pathLst>
            </a:custGeom>
            <a:solidFill>
              <a:srgbClr val="D5D5D5"/>
            </a:solidFill>
            <a:ln w="6350">
              <a:solidFill>
                <a:srgbClr val="FFFFFF"/>
              </a:solidFill>
            </a:ln>
          </p:spPr>
          <p:txBody>
            <a:bodyPr vert="horz" wrap="square" lIns="68580" tIns="34291" rIns="68580" bIns="34291" numCol="1" anchor="t" anchorCtr="0" compatLnSpc="1">
              <a:prstTxWarp prst="textNoShape">
                <a:avLst/>
              </a:prstTxWarp>
            </a:bodyPr>
            <a:lstStyle/>
            <a:p>
              <a:pPr defTabSz="685800">
                <a:defRPr/>
              </a:pPr>
              <a:endParaRPr lang="en-GB" sz="900" kern="0">
                <a:solidFill>
                  <a:prstClr val="black"/>
                </a:solidFill>
                <a:latin typeface="Arial"/>
              </a:endParaRPr>
            </a:p>
          </p:txBody>
        </p:sp>
        <p:sp>
          <p:nvSpPr>
            <p:cNvPr id="147" name="Freeform 48">
              <a:extLst>
                <a:ext uri="{FF2B5EF4-FFF2-40B4-BE49-F238E27FC236}">
                  <a16:creationId xmlns:a16="http://schemas.microsoft.com/office/drawing/2014/main" id="{3CDEC5F6-A1E3-9542-E8C0-2AFCFF29E62E}"/>
                </a:ext>
              </a:extLst>
            </p:cNvPr>
            <p:cNvSpPr>
              <a:spLocks/>
            </p:cNvSpPr>
            <p:nvPr/>
          </p:nvSpPr>
          <p:spPr bwMode="auto">
            <a:xfrm>
              <a:off x="2312836" y="1750457"/>
              <a:ext cx="530348" cy="540170"/>
            </a:xfrm>
            <a:custGeom>
              <a:avLst/>
              <a:gdLst>
                <a:gd name="T0" fmla="*/ 10 w 297"/>
                <a:gd name="T1" fmla="*/ 129 h 302"/>
                <a:gd name="T2" fmla="*/ 22 w 297"/>
                <a:gd name="T3" fmla="*/ 162 h 302"/>
                <a:gd name="T4" fmla="*/ 24 w 297"/>
                <a:gd name="T5" fmla="*/ 180 h 302"/>
                <a:gd name="T6" fmla="*/ 24 w 297"/>
                <a:gd name="T7" fmla="*/ 219 h 302"/>
                <a:gd name="T8" fmla="*/ 36 w 297"/>
                <a:gd name="T9" fmla="*/ 301 h 302"/>
                <a:gd name="T10" fmla="*/ 37 w 297"/>
                <a:gd name="T11" fmla="*/ 302 h 302"/>
                <a:gd name="T12" fmla="*/ 228 w 297"/>
                <a:gd name="T13" fmla="*/ 302 h 302"/>
                <a:gd name="T14" fmla="*/ 227 w 297"/>
                <a:gd name="T15" fmla="*/ 294 h 302"/>
                <a:gd name="T16" fmla="*/ 229 w 297"/>
                <a:gd name="T17" fmla="*/ 289 h 302"/>
                <a:gd name="T18" fmla="*/ 227 w 297"/>
                <a:gd name="T19" fmla="*/ 287 h 302"/>
                <a:gd name="T20" fmla="*/ 193 w 297"/>
                <a:gd name="T21" fmla="*/ 249 h 302"/>
                <a:gd name="T22" fmla="*/ 172 w 297"/>
                <a:gd name="T23" fmla="*/ 226 h 302"/>
                <a:gd name="T24" fmla="*/ 172 w 297"/>
                <a:gd name="T25" fmla="*/ 205 h 302"/>
                <a:gd name="T26" fmla="*/ 181 w 297"/>
                <a:gd name="T27" fmla="*/ 174 h 302"/>
                <a:gd name="T28" fmla="*/ 193 w 297"/>
                <a:gd name="T29" fmla="*/ 159 h 302"/>
                <a:gd name="T30" fmla="*/ 204 w 297"/>
                <a:gd name="T31" fmla="*/ 160 h 302"/>
                <a:gd name="T32" fmla="*/ 266 w 297"/>
                <a:gd name="T33" fmla="*/ 105 h 302"/>
                <a:gd name="T34" fmla="*/ 285 w 297"/>
                <a:gd name="T35" fmla="*/ 94 h 302"/>
                <a:gd name="T36" fmla="*/ 293 w 297"/>
                <a:gd name="T37" fmla="*/ 86 h 302"/>
                <a:gd name="T38" fmla="*/ 266 w 297"/>
                <a:gd name="T39" fmla="*/ 78 h 302"/>
                <a:gd name="T40" fmla="*/ 246 w 297"/>
                <a:gd name="T41" fmla="*/ 78 h 302"/>
                <a:gd name="T42" fmla="*/ 231 w 297"/>
                <a:gd name="T43" fmla="*/ 82 h 302"/>
                <a:gd name="T44" fmla="*/ 219 w 297"/>
                <a:gd name="T45" fmla="*/ 70 h 302"/>
                <a:gd name="T46" fmla="*/ 192 w 297"/>
                <a:gd name="T47" fmla="*/ 55 h 302"/>
                <a:gd name="T48" fmla="*/ 161 w 297"/>
                <a:gd name="T49" fmla="*/ 47 h 302"/>
                <a:gd name="T50" fmla="*/ 145 w 297"/>
                <a:gd name="T51" fmla="*/ 51 h 302"/>
                <a:gd name="T52" fmla="*/ 141 w 297"/>
                <a:gd name="T53" fmla="*/ 47 h 302"/>
                <a:gd name="T54" fmla="*/ 118 w 297"/>
                <a:gd name="T55" fmla="*/ 43 h 302"/>
                <a:gd name="T56" fmla="*/ 110 w 297"/>
                <a:gd name="T57" fmla="*/ 43 h 302"/>
                <a:gd name="T58" fmla="*/ 102 w 297"/>
                <a:gd name="T59" fmla="*/ 23 h 302"/>
                <a:gd name="T60" fmla="*/ 86 w 297"/>
                <a:gd name="T61" fmla="*/ 0 h 302"/>
                <a:gd name="T62" fmla="*/ 0 w 297"/>
                <a:gd name="T63" fmla="*/ 27 h 302"/>
                <a:gd name="T64" fmla="*/ 10 w 297"/>
                <a:gd name="T65" fmla="*/ 96 h 3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97" h="302">
                  <a:moveTo>
                    <a:pt x="10" y="96"/>
                  </a:moveTo>
                  <a:cubicBezTo>
                    <a:pt x="10" y="129"/>
                    <a:pt x="10" y="129"/>
                    <a:pt x="10" y="129"/>
                  </a:cubicBezTo>
                  <a:cubicBezTo>
                    <a:pt x="22" y="150"/>
                    <a:pt x="22" y="150"/>
                    <a:pt x="22" y="150"/>
                  </a:cubicBezTo>
                  <a:cubicBezTo>
                    <a:pt x="22" y="162"/>
                    <a:pt x="22" y="162"/>
                    <a:pt x="22" y="162"/>
                  </a:cubicBezTo>
                  <a:cubicBezTo>
                    <a:pt x="24" y="180"/>
                    <a:pt x="24" y="180"/>
                    <a:pt x="24" y="180"/>
                  </a:cubicBezTo>
                  <a:cubicBezTo>
                    <a:pt x="24" y="180"/>
                    <a:pt x="24" y="180"/>
                    <a:pt x="24" y="180"/>
                  </a:cubicBezTo>
                  <a:cubicBezTo>
                    <a:pt x="24" y="181"/>
                    <a:pt x="24" y="181"/>
                    <a:pt x="24" y="181"/>
                  </a:cubicBezTo>
                  <a:cubicBezTo>
                    <a:pt x="24" y="219"/>
                    <a:pt x="24" y="219"/>
                    <a:pt x="24" y="219"/>
                  </a:cubicBezTo>
                  <a:cubicBezTo>
                    <a:pt x="36" y="233"/>
                    <a:pt x="36" y="233"/>
                    <a:pt x="36" y="233"/>
                  </a:cubicBezTo>
                  <a:cubicBezTo>
                    <a:pt x="36" y="301"/>
                    <a:pt x="36" y="301"/>
                    <a:pt x="36" y="301"/>
                  </a:cubicBezTo>
                  <a:cubicBezTo>
                    <a:pt x="36" y="302"/>
                    <a:pt x="36" y="302"/>
                    <a:pt x="36" y="302"/>
                  </a:cubicBezTo>
                  <a:cubicBezTo>
                    <a:pt x="37" y="302"/>
                    <a:pt x="37" y="302"/>
                    <a:pt x="37" y="302"/>
                  </a:cubicBezTo>
                  <a:cubicBezTo>
                    <a:pt x="227" y="302"/>
                    <a:pt x="227" y="302"/>
                    <a:pt x="227" y="302"/>
                  </a:cubicBezTo>
                  <a:cubicBezTo>
                    <a:pt x="228" y="302"/>
                    <a:pt x="228" y="302"/>
                    <a:pt x="228" y="302"/>
                  </a:cubicBezTo>
                  <a:cubicBezTo>
                    <a:pt x="227" y="300"/>
                    <a:pt x="227" y="300"/>
                    <a:pt x="227" y="300"/>
                  </a:cubicBezTo>
                  <a:cubicBezTo>
                    <a:pt x="227" y="298"/>
                    <a:pt x="227" y="296"/>
                    <a:pt x="227" y="294"/>
                  </a:cubicBezTo>
                  <a:cubicBezTo>
                    <a:pt x="227" y="291"/>
                    <a:pt x="228" y="290"/>
                    <a:pt x="228" y="290"/>
                  </a:cubicBezTo>
                  <a:cubicBezTo>
                    <a:pt x="229" y="289"/>
                    <a:pt x="229" y="289"/>
                    <a:pt x="229" y="289"/>
                  </a:cubicBezTo>
                  <a:cubicBezTo>
                    <a:pt x="228" y="289"/>
                    <a:pt x="228" y="289"/>
                    <a:pt x="228" y="289"/>
                  </a:cubicBezTo>
                  <a:cubicBezTo>
                    <a:pt x="228" y="288"/>
                    <a:pt x="228" y="288"/>
                    <a:pt x="227" y="287"/>
                  </a:cubicBezTo>
                  <a:cubicBezTo>
                    <a:pt x="218" y="276"/>
                    <a:pt x="216" y="273"/>
                    <a:pt x="215" y="273"/>
                  </a:cubicBezTo>
                  <a:cubicBezTo>
                    <a:pt x="193" y="249"/>
                    <a:pt x="193" y="249"/>
                    <a:pt x="193" y="249"/>
                  </a:cubicBezTo>
                  <a:cubicBezTo>
                    <a:pt x="176" y="237"/>
                    <a:pt x="176" y="237"/>
                    <a:pt x="176" y="237"/>
                  </a:cubicBezTo>
                  <a:cubicBezTo>
                    <a:pt x="172" y="226"/>
                    <a:pt x="172" y="226"/>
                    <a:pt x="172" y="226"/>
                  </a:cubicBezTo>
                  <a:cubicBezTo>
                    <a:pt x="173" y="225"/>
                    <a:pt x="176" y="222"/>
                    <a:pt x="174" y="214"/>
                  </a:cubicBezTo>
                  <a:cubicBezTo>
                    <a:pt x="172" y="205"/>
                    <a:pt x="172" y="205"/>
                    <a:pt x="172" y="205"/>
                  </a:cubicBezTo>
                  <a:cubicBezTo>
                    <a:pt x="172" y="193"/>
                    <a:pt x="172" y="193"/>
                    <a:pt x="172" y="193"/>
                  </a:cubicBezTo>
                  <a:cubicBezTo>
                    <a:pt x="181" y="174"/>
                    <a:pt x="181" y="174"/>
                    <a:pt x="181" y="174"/>
                  </a:cubicBezTo>
                  <a:cubicBezTo>
                    <a:pt x="182" y="174"/>
                    <a:pt x="188" y="173"/>
                    <a:pt x="190" y="164"/>
                  </a:cubicBezTo>
                  <a:cubicBezTo>
                    <a:pt x="190" y="162"/>
                    <a:pt x="192" y="160"/>
                    <a:pt x="193" y="159"/>
                  </a:cubicBezTo>
                  <a:cubicBezTo>
                    <a:pt x="194" y="159"/>
                    <a:pt x="195" y="159"/>
                    <a:pt x="196" y="159"/>
                  </a:cubicBezTo>
                  <a:cubicBezTo>
                    <a:pt x="199" y="159"/>
                    <a:pt x="202" y="160"/>
                    <a:pt x="204" y="160"/>
                  </a:cubicBezTo>
                  <a:cubicBezTo>
                    <a:pt x="204" y="160"/>
                    <a:pt x="204" y="160"/>
                    <a:pt x="204" y="160"/>
                  </a:cubicBezTo>
                  <a:cubicBezTo>
                    <a:pt x="266" y="105"/>
                    <a:pt x="266" y="105"/>
                    <a:pt x="266" y="105"/>
                  </a:cubicBezTo>
                  <a:cubicBezTo>
                    <a:pt x="282" y="102"/>
                    <a:pt x="282" y="102"/>
                    <a:pt x="282" y="102"/>
                  </a:cubicBezTo>
                  <a:cubicBezTo>
                    <a:pt x="285" y="94"/>
                    <a:pt x="285" y="94"/>
                    <a:pt x="285" y="94"/>
                  </a:cubicBezTo>
                  <a:cubicBezTo>
                    <a:pt x="297" y="86"/>
                    <a:pt x="297" y="86"/>
                    <a:pt x="297" y="86"/>
                  </a:cubicBezTo>
                  <a:cubicBezTo>
                    <a:pt x="293" y="86"/>
                    <a:pt x="293" y="86"/>
                    <a:pt x="293" y="86"/>
                  </a:cubicBezTo>
                  <a:cubicBezTo>
                    <a:pt x="282" y="82"/>
                    <a:pt x="282" y="82"/>
                    <a:pt x="282" y="82"/>
                  </a:cubicBezTo>
                  <a:cubicBezTo>
                    <a:pt x="266" y="78"/>
                    <a:pt x="266" y="78"/>
                    <a:pt x="266" y="78"/>
                  </a:cubicBezTo>
                  <a:cubicBezTo>
                    <a:pt x="254" y="74"/>
                    <a:pt x="254" y="74"/>
                    <a:pt x="254" y="74"/>
                  </a:cubicBezTo>
                  <a:cubicBezTo>
                    <a:pt x="246" y="78"/>
                    <a:pt x="246" y="78"/>
                    <a:pt x="246" y="78"/>
                  </a:cubicBezTo>
                  <a:cubicBezTo>
                    <a:pt x="239" y="82"/>
                    <a:pt x="239" y="82"/>
                    <a:pt x="239" y="82"/>
                  </a:cubicBezTo>
                  <a:cubicBezTo>
                    <a:pt x="231" y="82"/>
                    <a:pt x="231" y="82"/>
                    <a:pt x="231" y="82"/>
                  </a:cubicBezTo>
                  <a:cubicBezTo>
                    <a:pt x="223" y="78"/>
                    <a:pt x="223" y="78"/>
                    <a:pt x="223" y="78"/>
                  </a:cubicBezTo>
                  <a:cubicBezTo>
                    <a:pt x="219" y="70"/>
                    <a:pt x="219" y="70"/>
                    <a:pt x="219" y="70"/>
                  </a:cubicBezTo>
                  <a:cubicBezTo>
                    <a:pt x="196" y="59"/>
                    <a:pt x="196" y="59"/>
                    <a:pt x="196" y="59"/>
                  </a:cubicBezTo>
                  <a:cubicBezTo>
                    <a:pt x="192" y="55"/>
                    <a:pt x="192" y="55"/>
                    <a:pt x="192" y="55"/>
                  </a:cubicBezTo>
                  <a:cubicBezTo>
                    <a:pt x="176" y="47"/>
                    <a:pt x="176" y="47"/>
                    <a:pt x="176" y="47"/>
                  </a:cubicBezTo>
                  <a:cubicBezTo>
                    <a:pt x="161" y="47"/>
                    <a:pt x="161" y="47"/>
                    <a:pt x="161" y="47"/>
                  </a:cubicBezTo>
                  <a:cubicBezTo>
                    <a:pt x="153" y="51"/>
                    <a:pt x="153" y="51"/>
                    <a:pt x="153" y="51"/>
                  </a:cubicBezTo>
                  <a:cubicBezTo>
                    <a:pt x="145" y="51"/>
                    <a:pt x="145" y="51"/>
                    <a:pt x="145" y="51"/>
                  </a:cubicBezTo>
                  <a:cubicBezTo>
                    <a:pt x="141" y="51"/>
                    <a:pt x="141" y="51"/>
                    <a:pt x="141" y="51"/>
                  </a:cubicBezTo>
                  <a:cubicBezTo>
                    <a:pt x="141" y="47"/>
                    <a:pt x="141" y="47"/>
                    <a:pt x="141" y="47"/>
                  </a:cubicBezTo>
                  <a:cubicBezTo>
                    <a:pt x="125" y="43"/>
                    <a:pt x="125" y="43"/>
                    <a:pt x="125" y="43"/>
                  </a:cubicBezTo>
                  <a:cubicBezTo>
                    <a:pt x="118" y="43"/>
                    <a:pt x="118" y="43"/>
                    <a:pt x="118" y="43"/>
                  </a:cubicBezTo>
                  <a:cubicBezTo>
                    <a:pt x="114" y="43"/>
                    <a:pt x="114" y="43"/>
                    <a:pt x="114" y="43"/>
                  </a:cubicBezTo>
                  <a:cubicBezTo>
                    <a:pt x="110" y="43"/>
                    <a:pt x="110" y="43"/>
                    <a:pt x="110" y="43"/>
                  </a:cubicBezTo>
                  <a:cubicBezTo>
                    <a:pt x="102" y="27"/>
                    <a:pt x="102" y="27"/>
                    <a:pt x="102" y="27"/>
                  </a:cubicBezTo>
                  <a:cubicBezTo>
                    <a:pt x="102" y="23"/>
                    <a:pt x="102" y="23"/>
                    <a:pt x="102" y="23"/>
                  </a:cubicBezTo>
                  <a:cubicBezTo>
                    <a:pt x="94" y="4"/>
                    <a:pt x="94" y="4"/>
                    <a:pt x="94" y="4"/>
                  </a:cubicBezTo>
                  <a:cubicBezTo>
                    <a:pt x="86" y="0"/>
                    <a:pt x="86" y="0"/>
                    <a:pt x="86" y="0"/>
                  </a:cubicBezTo>
                  <a:cubicBezTo>
                    <a:pt x="86" y="27"/>
                    <a:pt x="86" y="27"/>
                    <a:pt x="86" y="27"/>
                  </a:cubicBezTo>
                  <a:cubicBezTo>
                    <a:pt x="0" y="27"/>
                    <a:pt x="0" y="27"/>
                    <a:pt x="0" y="27"/>
                  </a:cubicBezTo>
                  <a:cubicBezTo>
                    <a:pt x="0" y="77"/>
                    <a:pt x="0" y="77"/>
                    <a:pt x="0" y="77"/>
                  </a:cubicBezTo>
                  <a:lnTo>
                    <a:pt x="10" y="96"/>
                  </a:lnTo>
                  <a:close/>
                </a:path>
              </a:pathLst>
            </a:custGeom>
            <a:solidFill>
              <a:srgbClr val="D5D5D5"/>
            </a:solidFill>
            <a:ln w="6350">
              <a:solidFill>
                <a:srgbClr val="FFFFFF"/>
              </a:solidFill>
              <a:round/>
              <a:headEnd/>
              <a:tailEnd/>
            </a:ln>
          </p:spPr>
          <p:txBody>
            <a:bodyPr vert="horz" wrap="square" lIns="68580" tIns="34291" rIns="68580" bIns="34291" numCol="1" anchor="t" anchorCtr="0" compatLnSpc="1">
              <a:prstTxWarp prst="textNoShape">
                <a:avLst/>
              </a:prstTxWarp>
            </a:bodyPr>
            <a:lstStyle/>
            <a:p>
              <a:pPr defTabSz="685800">
                <a:defRPr/>
              </a:pPr>
              <a:endParaRPr lang="en-GB" sz="900" kern="0">
                <a:solidFill>
                  <a:prstClr val="black"/>
                </a:solidFill>
                <a:latin typeface="Arial"/>
              </a:endParaRPr>
            </a:p>
          </p:txBody>
        </p:sp>
        <p:sp>
          <p:nvSpPr>
            <p:cNvPr id="148" name="Freeform 49">
              <a:extLst>
                <a:ext uri="{FF2B5EF4-FFF2-40B4-BE49-F238E27FC236}">
                  <a16:creationId xmlns:a16="http://schemas.microsoft.com/office/drawing/2014/main" id="{34F302E0-0100-CC61-7829-BBE75209EF48}"/>
                </a:ext>
              </a:extLst>
            </p:cNvPr>
            <p:cNvSpPr>
              <a:spLocks/>
            </p:cNvSpPr>
            <p:nvPr/>
          </p:nvSpPr>
          <p:spPr bwMode="auto">
            <a:xfrm>
              <a:off x="4156557" y="1960275"/>
              <a:ext cx="269638" cy="403565"/>
            </a:xfrm>
            <a:custGeom>
              <a:avLst/>
              <a:gdLst>
                <a:gd name="T0" fmla="*/ 147 w 151"/>
                <a:gd name="T1" fmla="*/ 137 h 226"/>
                <a:gd name="T2" fmla="*/ 143 w 151"/>
                <a:gd name="T3" fmla="*/ 129 h 226"/>
                <a:gd name="T4" fmla="*/ 136 w 151"/>
                <a:gd name="T5" fmla="*/ 125 h 226"/>
                <a:gd name="T6" fmla="*/ 128 w 151"/>
                <a:gd name="T7" fmla="*/ 113 h 226"/>
                <a:gd name="T8" fmla="*/ 128 w 151"/>
                <a:gd name="T9" fmla="*/ 102 h 226"/>
                <a:gd name="T10" fmla="*/ 120 w 151"/>
                <a:gd name="T11" fmla="*/ 24 h 226"/>
                <a:gd name="T12" fmla="*/ 93 w 151"/>
                <a:gd name="T13" fmla="*/ 4 h 226"/>
                <a:gd name="T14" fmla="*/ 77 w 151"/>
                <a:gd name="T15" fmla="*/ 16 h 226"/>
                <a:gd name="T16" fmla="*/ 65 w 151"/>
                <a:gd name="T17" fmla="*/ 4 h 226"/>
                <a:gd name="T18" fmla="*/ 54 w 151"/>
                <a:gd name="T19" fmla="*/ 0 h 226"/>
                <a:gd name="T20" fmla="*/ 18 w 151"/>
                <a:gd name="T21" fmla="*/ 74 h 226"/>
                <a:gd name="T22" fmla="*/ 7 w 151"/>
                <a:gd name="T23" fmla="*/ 109 h 226"/>
                <a:gd name="T24" fmla="*/ 7 w 151"/>
                <a:gd name="T25" fmla="*/ 117 h 226"/>
                <a:gd name="T26" fmla="*/ 3 w 151"/>
                <a:gd name="T27" fmla="*/ 121 h 226"/>
                <a:gd name="T28" fmla="*/ 1 w 151"/>
                <a:gd name="T29" fmla="*/ 123 h 226"/>
                <a:gd name="T30" fmla="*/ 1 w 151"/>
                <a:gd name="T31" fmla="*/ 153 h 226"/>
                <a:gd name="T32" fmla="*/ 2 w 151"/>
                <a:gd name="T33" fmla="*/ 165 h 226"/>
                <a:gd name="T34" fmla="*/ 9 w 151"/>
                <a:gd name="T35" fmla="*/ 218 h 226"/>
                <a:gd name="T36" fmla="*/ 14 w 151"/>
                <a:gd name="T37" fmla="*/ 226 h 226"/>
                <a:gd name="T38" fmla="*/ 26 w 151"/>
                <a:gd name="T39" fmla="*/ 207 h 226"/>
                <a:gd name="T40" fmla="*/ 38 w 151"/>
                <a:gd name="T41" fmla="*/ 199 h 226"/>
                <a:gd name="T42" fmla="*/ 46 w 151"/>
                <a:gd name="T43" fmla="*/ 199 h 226"/>
                <a:gd name="T44" fmla="*/ 50 w 151"/>
                <a:gd name="T45" fmla="*/ 195 h 226"/>
                <a:gd name="T46" fmla="*/ 54 w 151"/>
                <a:gd name="T47" fmla="*/ 199 h 226"/>
                <a:gd name="T48" fmla="*/ 57 w 151"/>
                <a:gd name="T49" fmla="*/ 191 h 226"/>
                <a:gd name="T50" fmla="*/ 65 w 151"/>
                <a:gd name="T51" fmla="*/ 191 h 226"/>
                <a:gd name="T52" fmla="*/ 69 w 151"/>
                <a:gd name="T53" fmla="*/ 180 h 226"/>
                <a:gd name="T54" fmla="*/ 73 w 151"/>
                <a:gd name="T55" fmla="*/ 168 h 226"/>
                <a:gd name="T56" fmla="*/ 81 w 151"/>
                <a:gd name="T57" fmla="*/ 164 h 226"/>
                <a:gd name="T58" fmla="*/ 85 w 151"/>
                <a:gd name="T59" fmla="*/ 172 h 226"/>
                <a:gd name="T60" fmla="*/ 93 w 151"/>
                <a:gd name="T61" fmla="*/ 172 h 226"/>
                <a:gd name="T62" fmla="*/ 100 w 151"/>
                <a:gd name="T63" fmla="*/ 176 h 226"/>
                <a:gd name="T64" fmla="*/ 108 w 151"/>
                <a:gd name="T65" fmla="*/ 168 h 226"/>
                <a:gd name="T66" fmla="*/ 116 w 151"/>
                <a:gd name="T67" fmla="*/ 164 h 226"/>
                <a:gd name="T68" fmla="*/ 132 w 151"/>
                <a:gd name="T69" fmla="*/ 160 h 226"/>
                <a:gd name="T70" fmla="*/ 139 w 151"/>
                <a:gd name="T71" fmla="*/ 156 h 226"/>
                <a:gd name="T72" fmla="*/ 147 w 151"/>
                <a:gd name="T73" fmla="*/ 152 h 226"/>
                <a:gd name="T74" fmla="*/ 151 w 151"/>
                <a:gd name="T75" fmla="*/ 145 h 226"/>
                <a:gd name="T76" fmla="*/ 147 w 151"/>
                <a:gd name="T77" fmla="*/ 141 h 2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51" h="226">
                  <a:moveTo>
                    <a:pt x="147" y="141"/>
                  </a:moveTo>
                  <a:cubicBezTo>
                    <a:pt x="147" y="137"/>
                    <a:pt x="147" y="137"/>
                    <a:pt x="147" y="137"/>
                  </a:cubicBezTo>
                  <a:cubicBezTo>
                    <a:pt x="147" y="129"/>
                    <a:pt x="147" y="129"/>
                    <a:pt x="147" y="129"/>
                  </a:cubicBezTo>
                  <a:cubicBezTo>
                    <a:pt x="143" y="129"/>
                    <a:pt x="143" y="129"/>
                    <a:pt x="143" y="129"/>
                  </a:cubicBezTo>
                  <a:cubicBezTo>
                    <a:pt x="136" y="129"/>
                    <a:pt x="136" y="129"/>
                    <a:pt x="136" y="129"/>
                  </a:cubicBezTo>
                  <a:cubicBezTo>
                    <a:pt x="136" y="125"/>
                    <a:pt x="136" y="125"/>
                    <a:pt x="136" y="125"/>
                  </a:cubicBezTo>
                  <a:cubicBezTo>
                    <a:pt x="132" y="121"/>
                    <a:pt x="132" y="121"/>
                    <a:pt x="132" y="121"/>
                  </a:cubicBezTo>
                  <a:cubicBezTo>
                    <a:pt x="128" y="113"/>
                    <a:pt x="128" y="113"/>
                    <a:pt x="128" y="113"/>
                  </a:cubicBezTo>
                  <a:cubicBezTo>
                    <a:pt x="128" y="106"/>
                    <a:pt x="128" y="106"/>
                    <a:pt x="128" y="106"/>
                  </a:cubicBezTo>
                  <a:cubicBezTo>
                    <a:pt x="128" y="102"/>
                    <a:pt x="128" y="102"/>
                    <a:pt x="128" y="102"/>
                  </a:cubicBezTo>
                  <a:cubicBezTo>
                    <a:pt x="120" y="98"/>
                    <a:pt x="120" y="98"/>
                    <a:pt x="120" y="98"/>
                  </a:cubicBezTo>
                  <a:cubicBezTo>
                    <a:pt x="120" y="24"/>
                    <a:pt x="120" y="24"/>
                    <a:pt x="120" y="24"/>
                  </a:cubicBezTo>
                  <a:cubicBezTo>
                    <a:pt x="97" y="4"/>
                    <a:pt x="97" y="4"/>
                    <a:pt x="97" y="4"/>
                  </a:cubicBezTo>
                  <a:cubicBezTo>
                    <a:pt x="93" y="4"/>
                    <a:pt x="93" y="4"/>
                    <a:pt x="93" y="4"/>
                  </a:cubicBezTo>
                  <a:cubicBezTo>
                    <a:pt x="89" y="12"/>
                    <a:pt x="89" y="12"/>
                    <a:pt x="89" y="12"/>
                  </a:cubicBezTo>
                  <a:cubicBezTo>
                    <a:pt x="77" y="16"/>
                    <a:pt x="77" y="16"/>
                    <a:pt x="77" y="16"/>
                  </a:cubicBezTo>
                  <a:cubicBezTo>
                    <a:pt x="69" y="12"/>
                    <a:pt x="69" y="12"/>
                    <a:pt x="69" y="12"/>
                  </a:cubicBezTo>
                  <a:cubicBezTo>
                    <a:pt x="65" y="4"/>
                    <a:pt x="65" y="4"/>
                    <a:pt x="65" y="4"/>
                  </a:cubicBezTo>
                  <a:cubicBezTo>
                    <a:pt x="57" y="0"/>
                    <a:pt x="57" y="0"/>
                    <a:pt x="57" y="0"/>
                  </a:cubicBezTo>
                  <a:cubicBezTo>
                    <a:pt x="54" y="0"/>
                    <a:pt x="54" y="0"/>
                    <a:pt x="54" y="0"/>
                  </a:cubicBezTo>
                  <a:cubicBezTo>
                    <a:pt x="50" y="4"/>
                    <a:pt x="50" y="4"/>
                    <a:pt x="50" y="4"/>
                  </a:cubicBezTo>
                  <a:cubicBezTo>
                    <a:pt x="18" y="74"/>
                    <a:pt x="18" y="74"/>
                    <a:pt x="18" y="74"/>
                  </a:cubicBezTo>
                  <a:cubicBezTo>
                    <a:pt x="18" y="102"/>
                    <a:pt x="18" y="102"/>
                    <a:pt x="18" y="102"/>
                  </a:cubicBezTo>
                  <a:cubicBezTo>
                    <a:pt x="7" y="109"/>
                    <a:pt x="7" y="109"/>
                    <a:pt x="7" y="109"/>
                  </a:cubicBezTo>
                  <a:cubicBezTo>
                    <a:pt x="7" y="113"/>
                    <a:pt x="7" y="113"/>
                    <a:pt x="7" y="113"/>
                  </a:cubicBezTo>
                  <a:cubicBezTo>
                    <a:pt x="7" y="117"/>
                    <a:pt x="7" y="117"/>
                    <a:pt x="7" y="117"/>
                  </a:cubicBezTo>
                  <a:cubicBezTo>
                    <a:pt x="3" y="117"/>
                    <a:pt x="3" y="117"/>
                    <a:pt x="3" y="117"/>
                  </a:cubicBezTo>
                  <a:cubicBezTo>
                    <a:pt x="3" y="121"/>
                    <a:pt x="3" y="121"/>
                    <a:pt x="3" y="121"/>
                  </a:cubicBezTo>
                  <a:cubicBezTo>
                    <a:pt x="1" y="120"/>
                    <a:pt x="1" y="120"/>
                    <a:pt x="1" y="120"/>
                  </a:cubicBezTo>
                  <a:cubicBezTo>
                    <a:pt x="1" y="123"/>
                    <a:pt x="1" y="123"/>
                    <a:pt x="1" y="123"/>
                  </a:cubicBezTo>
                  <a:cubicBezTo>
                    <a:pt x="1" y="124"/>
                    <a:pt x="0" y="131"/>
                    <a:pt x="1" y="134"/>
                  </a:cubicBezTo>
                  <a:cubicBezTo>
                    <a:pt x="2" y="137"/>
                    <a:pt x="1" y="151"/>
                    <a:pt x="1" y="153"/>
                  </a:cubicBezTo>
                  <a:cubicBezTo>
                    <a:pt x="2" y="159"/>
                    <a:pt x="2" y="159"/>
                    <a:pt x="2" y="159"/>
                  </a:cubicBezTo>
                  <a:cubicBezTo>
                    <a:pt x="2" y="165"/>
                    <a:pt x="2" y="165"/>
                    <a:pt x="2" y="165"/>
                  </a:cubicBezTo>
                  <a:cubicBezTo>
                    <a:pt x="9" y="192"/>
                    <a:pt x="9" y="192"/>
                    <a:pt x="9" y="192"/>
                  </a:cubicBezTo>
                  <a:cubicBezTo>
                    <a:pt x="9" y="218"/>
                    <a:pt x="9" y="218"/>
                    <a:pt x="9" y="218"/>
                  </a:cubicBezTo>
                  <a:cubicBezTo>
                    <a:pt x="13" y="225"/>
                    <a:pt x="13" y="225"/>
                    <a:pt x="13" y="225"/>
                  </a:cubicBezTo>
                  <a:cubicBezTo>
                    <a:pt x="14" y="226"/>
                    <a:pt x="14" y="226"/>
                    <a:pt x="14" y="226"/>
                  </a:cubicBezTo>
                  <a:cubicBezTo>
                    <a:pt x="22" y="215"/>
                    <a:pt x="22" y="215"/>
                    <a:pt x="22" y="215"/>
                  </a:cubicBezTo>
                  <a:cubicBezTo>
                    <a:pt x="26" y="207"/>
                    <a:pt x="26" y="207"/>
                    <a:pt x="26" y="207"/>
                  </a:cubicBezTo>
                  <a:cubicBezTo>
                    <a:pt x="30" y="199"/>
                    <a:pt x="30" y="199"/>
                    <a:pt x="30" y="199"/>
                  </a:cubicBezTo>
                  <a:cubicBezTo>
                    <a:pt x="38" y="199"/>
                    <a:pt x="38" y="199"/>
                    <a:pt x="38" y="199"/>
                  </a:cubicBezTo>
                  <a:cubicBezTo>
                    <a:pt x="42" y="203"/>
                    <a:pt x="42" y="203"/>
                    <a:pt x="42" y="203"/>
                  </a:cubicBezTo>
                  <a:cubicBezTo>
                    <a:pt x="46" y="199"/>
                    <a:pt x="46" y="199"/>
                    <a:pt x="46" y="199"/>
                  </a:cubicBezTo>
                  <a:cubicBezTo>
                    <a:pt x="46" y="195"/>
                    <a:pt x="46" y="195"/>
                    <a:pt x="46" y="195"/>
                  </a:cubicBezTo>
                  <a:cubicBezTo>
                    <a:pt x="50" y="195"/>
                    <a:pt x="50" y="195"/>
                    <a:pt x="50" y="195"/>
                  </a:cubicBezTo>
                  <a:cubicBezTo>
                    <a:pt x="50" y="199"/>
                    <a:pt x="50" y="199"/>
                    <a:pt x="50" y="199"/>
                  </a:cubicBezTo>
                  <a:cubicBezTo>
                    <a:pt x="54" y="199"/>
                    <a:pt x="54" y="199"/>
                    <a:pt x="54" y="199"/>
                  </a:cubicBezTo>
                  <a:cubicBezTo>
                    <a:pt x="57" y="195"/>
                    <a:pt x="57" y="195"/>
                    <a:pt x="57" y="195"/>
                  </a:cubicBezTo>
                  <a:cubicBezTo>
                    <a:pt x="57" y="191"/>
                    <a:pt x="57" y="191"/>
                    <a:pt x="57" y="191"/>
                  </a:cubicBezTo>
                  <a:cubicBezTo>
                    <a:pt x="61" y="187"/>
                    <a:pt x="61" y="187"/>
                    <a:pt x="61" y="187"/>
                  </a:cubicBezTo>
                  <a:cubicBezTo>
                    <a:pt x="65" y="191"/>
                    <a:pt x="65" y="191"/>
                    <a:pt x="65" y="191"/>
                  </a:cubicBezTo>
                  <a:cubicBezTo>
                    <a:pt x="69" y="184"/>
                    <a:pt x="69" y="184"/>
                    <a:pt x="69" y="184"/>
                  </a:cubicBezTo>
                  <a:cubicBezTo>
                    <a:pt x="69" y="180"/>
                    <a:pt x="69" y="180"/>
                    <a:pt x="69" y="180"/>
                  </a:cubicBezTo>
                  <a:cubicBezTo>
                    <a:pt x="73" y="172"/>
                    <a:pt x="73" y="172"/>
                    <a:pt x="73" y="172"/>
                  </a:cubicBezTo>
                  <a:cubicBezTo>
                    <a:pt x="73" y="168"/>
                    <a:pt x="73" y="168"/>
                    <a:pt x="73" y="168"/>
                  </a:cubicBezTo>
                  <a:cubicBezTo>
                    <a:pt x="77" y="164"/>
                    <a:pt x="77" y="164"/>
                    <a:pt x="77" y="164"/>
                  </a:cubicBezTo>
                  <a:cubicBezTo>
                    <a:pt x="81" y="164"/>
                    <a:pt x="81" y="164"/>
                    <a:pt x="81" y="164"/>
                  </a:cubicBezTo>
                  <a:cubicBezTo>
                    <a:pt x="85" y="168"/>
                    <a:pt x="85" y="168"/>
                    <a:pt x="85" y="168"/>
                  </a:cubicBezTo>
                  <a:cubicBezTo>
                    <a:pt x="85" y="172"/>
                    <a:pt x="85" y="172"/>
                    <a:pt x="85" y="172"/>
                  </a:cubicBezTo>
                  <a:cubicBezTo>
                    <a:pt x="89" y="172"/>
                    <a:pt x="89" y="172"/>
                    <a:pt x="89" y="172"/>
                  </a:cubicBezTo>
                  <a:cubicBezTo>
                    <a:pt x="93" y="172"/>
                    <a:pt x="93" y="172"/>
                    <a:pt x="93" y="172"/>
                  </a:cubicBezTo>
                  <a:cubicBezTo>
                    <a:pt x="97" y="176"/>
                    <a:pt x="97" y="176"/>
                    <a:pt x="97" y="176"/>
                  </a:cubicBezTo>
                  <a:cubicBezTo>
                    <a:pt x="100" y="176"/>
                    <a:pt x="100" y="176"/>
                    <a:pt x="100" y="176"/>
                  </a:cubicBezTo>
                  <a:cubicBezTo>
                    <a:pt x="104" y="172"/>
                    <a:pt x="104" y="172"/>
                    <a:pt x="104" y="172"/>
                  </a:cubicBezTo>
                  <a:cubicBezTo>
                    <a:pt x="108" y="168"/>
                    <a:pt x="108" y="168"/>
                    <a:pt x="108" y="168"/>
                  </a:cubicBezTo>
                  <a:cubicBezTo>
                    <a:pt x="112" y="168"/>
                    <a:pt x="112" y="168"/>
                    <a:pt x="112" y="168"/>
                  </a:cubicBezTo>
                  <a:cubicBezTo>
                    <a:pt x="116" y="164"/>
                    <a:pt x="116" y="164"/>
                    <a:pt x="116" y="164"/>
                  </a:cubicBezTo>
                  <a:cubicBezTo>
                    <a:pt x="120" y="160"/>
                    <a:pt x="120" y="160"/>
                    <a:pt x="120" y="160"/>
                  </a:cubicBezTo>
                  <a:cubicBezTo>
                    <a:pt x="132" y="160"/>
                    <a:pt x="132" y="160"/>
                    <a:pt x="132" y="160"/>
                  </a:cubicBezTo>
                  <a:cubicBezTo>
                    <a:pt x="132" y="156"/>
                    <a:pt x="132" y="156"/>
                    <a:pt x="132" y="156"/>
                  </a:cubicBezTo>
                  <a:cubicBezTo>
                    <a:pt x="139" y="156"/>
                    <a:pt x="139" y="156"/>
                    <a:pt x="139" y="156"/>
                  </a:cubicBezTo>
                  <a:cubicBezTo>
                    <a:pt x="139" y="152"/>
                    <a:pt x="139" y="152"/>
                    <a:pt x="139" y="152"/>
                  </a:cubicBezTo>
                  <a:cubicBezTo>
                    <a:pt x="147" y="152"/>
                    <a:pt x="147" y="152"/>
                    <a:pt x="147" y="152"/>
                  </a:cubicBezTo>
                  <a:cubicBezTo>
                    <a:pt x="151" y="148"/>
                    <a:pt x="151" y="148"/>
                    <a:pt x="151" y="148"/>
                  </a:cubicBezTo>
                  <a:cubicBezTo>
                    <a:pt x="151" y="145"/>
                    <a:pt x="151" y="145"/>
                    <a:pt x="151" y="145"/>
                  </a:cubicBezTo>
                  <a:cubicBezTo>
                    <a:pt x="147" y="145"/>
                    <a:pt x="147" y="145"/>
                    <a:pt x="147" y="145"/>
                  </a:cubicBezTo>
                  <a:lnTo>
                    <a:pt x="147" y="141"/>
                  </a:lnTo>
                  <a:close/>
                </a:path>
              </a:pathLst>
            </a:custGeom>
            <a:solidFill>
              <a:srgbClr val="012169"/>
            </a:solidFill>
            <a:ln w="6350">
              <a:solidFill>
                <a:srgbClr val="FFFFFF"/>
              </a:solidFill>
              <a:round/>
              <a:headEnd/>
              <a:tailEnd/>
            </a:ln>
          </p:spPr>
          <p:txBody>
            <a:bodyPr vert="horz" wrap="square" lIns="68580" tIns="34291" rIns="68580" bIns="34291" numCol="1" anchor="t" anchorCtr="0" compatLnSpc="1">
              <a:prstTxWarp prst="textNoShape">
                <a:avLst/>
              </a:prstTxWarp>
            </a:bodyPr>
            <a:lstStyle/>
            <a:p>
              <a:pPr defTabSz="685800">
                <a:defRPr/>
              </a:pPr>
              <a:endParaRPr lang="en-GB" sz="900" kern="0">
                <a:solidFill>
                  <a:prstClr val="black"/>
                </a:solidFill>
                <a:latin typeface="Arial"/>
              </a:endParaRPr>
            </a:p>
          </p:txBody>
        </p:sp>
        <p:sp>
          <p:nvSpPr>
            <p:cNvPr id="149" name="Freeform 50">
              <a:extLst>
                <a:ext uri="{FF2B5EF4-FFF2-40B4-BE49-F238E27FC236}">
                  <a16:creationId xmlns:a16="http://schemas.microsoft.com/office/drawing/2014/main" id="{81FE9F74-5F11-85E4-F530-B140F3B5E41E}"/>
                </a:ext>
              </a:extLst>
            </p:cNvPr>
            <p:cNvSpPr>
              <a:spLocks/>
            </p:cNvSpPr>
            <p:nvPr/>
          </p:nvSpPr>
          <p:spPr bwMode="auto">
            <a:xfrm>
              <a:off x="4040486" y="2169201"/>
              <a:ext cx="141069" cy="242853"/>
            </a:xfrm>
            <a:custGeom>
              <a:avLst/>
              <a:gdLst>
                <a:gd name="T0" fmla="*/ 74 w 79"/>
                <a:gd name="T1" fmla="*/ 101 h 136"/>
                <a:gd name="T2" fmla="*/ 74 w 79"/>
                <a:gd name="T3" fmla="*/ 75 h 136"/>
                <a:gd name="T4" fmla="*/ 67 w 79"/>
                <a:gd name="T5" fmla="*/ 48 h 136"/>
                <a:gd name="T6" fmla="*/ 67 w 79"/>
                <a:gd name="T7" fmla="*/ 42 h 136"/>
                <a:gd name="T8" fmla="*/ 66 w 79"/>
                <a:gd name="T9" fmla="*/ 36 h 136"/>
                <a:gd name="T10" fmla="*/ 66 w 79"/>
                <a:gd name="T11" fmla="*/ 17 h 136"/>
                <a:gd name="T12" fmla="*/ 66 w 79"/>
                <a:gd name="T13" fmla="*/ 6 h 136"/>
                <a:gd name="T14" fmla="*/ 66 w 79"/>
                <a:gd name="T15" fmla="*/ 3 h 136"/>
                <a:gd name="T16" fmla="*/ 60 w 79"/>
                <a:gd name="T17" fmla="*/ 0 h 136"/>
                <a:gd name="T18" fmla="*/ 52 w 79"/>
                <a:gd name="T19" fmla="*/ 4 h 136"/>
                <a:gd name="T20" fmla="*/ 44 w 79"/>
                <a:gd name="T21" fmla="*/ 4 h 136"/>
                <a:gd name="T22" fmla="*/ 41 w 79"/>
                <a:gd name="T23" fmla="*/ 8 h 136"/>
                <a:gd name="T24" fmla="*/ 39 w 79"/>
                <a:gd name="T25" fmla="*/ 12 h 136"/>
                <a:gd name="T26" fmla="*/ 38 w 79"/>
                <a:gd name="T27" fmla="*/ 16 h 136"/>
                <a:gd name="T28" fmla="*/ 38 w 79"/>
                <a:gd name="T29" fmla="*/ 18 h 136"/>
                <a:gd name="T30" fmla="*/ 38 w 79"/>
                <a:gd name="T31" fmla="*/ 30 h 136"/>
                <a:gd name="T32" fmla="*/ 32 w 79"/>
                <a:gd name="T33" fmla="*/ 36 h 136"/>
                <a:gd name="T34" fmla="*/ 31 w 79"/>
                <a:gd name="T35" fmla="*/ 36 h 136"/>
                <a:gd name="T36" fmla="*/ 31 w 79"/>
                <a:gd name="T37" fmla="*/ 42 h 136"/>
                <a:gd name="T38" fmla="*/ 26 w 79"/>
                <a:gd name="T39" fmla="*/ 48 h 136"/>
                <a:gd name="T40" fmla="*/ 26 w 79"/>
                <a:gd name="T41" fmla="*/ 49 h 136"/>
                <a:gd name="T42" fmla="*/ 21 w 79"/>
                <a:gd name="T43" fmla="*/ 56 h 136"/>
                <a:gd name="T44" fmla="*/ 19 w 79"/>
                <a:gd name="T45" fmla="*/ 60 h 136"/>
                <a:gd name="T46" fmla="*/ 21 w 79"/>
                <a:gd name="T47" fmla="*/ 61 h 136"/>
                <a:gd name="T48" fmla="*/ 15 w 79"/>
                <a:gd name="T49" fmla="*/ 72 h 136"/>
                <a:gd name="T50" fmla="*/ 15 w 79"/>
                <a:gd name="T51" fmla="*/ 73 h 136"/>
                <a:gd name="T52" fmla="*/ 10 w 79"/>
                <a:gd name="T53" fmla="*/ 81 h 136"/>
                <a:gd name="T54" fmla="*/ 7 w 79"/>
                <a:gd name="T55" fmla="*/ 85 h 136"/>
                <a:gd name="T56" fmla="*/ 7 w 79"/>
                <a:gd name="T57" fmla="*/ 85 h 136"/>
                <a:gd name="T58" fmla="*/ 8 w 79"/>
                <a:gd name="T59" fmla="*/ 85 h 136"/>
                <a:gd name="T60" fmla="*/ 10 w 79"/>
                <a:gd name="T61" fmla="*/ 86 h 136"/>
                <a:gd name="T62" fmla="*/ 10 w 79"/>
                <a:gd name="T63" fmla="*/ 99 h 136"/>
                <a:gd name="T64" fmla="*/ 10 w 79"/>
                <a:gd name="T65" fmla="*/ 102 h 136"/>
                <a:gd name="T66" fmla="*/ 10 w 79"/>
                <a:gd name="T67" fmla="*/ 102 h 136"/>
                <a:gd name="T68" fmla="*/ 10 w 79"/>
                <a:gd name="T69" fmla="*/ 102 h 136"/>
                <a:gd name="T70" fmla="*/ 10 w 79"/>
                <a:gd name="T71" fmla="*/ 103 h 136"/>
                <a:gd name="T72" fmla="*/ 10 w 79"/>
                <a:gd name="T73" fmla="*/ 103 h 136"/>
                <a:gd name="T74" fmla="*/ 9 w 79"/>
                <a:gd name="T75" fmla="*/ 108 h 136"/>
                <a:gd name="T76" fmla="*/ 8 w 79"/>
                <a:gd name="T77" fmla="*/ 111 h 136"/>
                <a:gd name="T78" fmla="*/ 8 w 79"/>
                <a:gd name="T79" fmla="*/ 112 h 136"/>
                <a:gd name="T80" fmla="*/ 8 w 79"/>
                <a:gd name="T81" fmla="*/ 112 h 136"/>
                <a:gd name="T82" fmla="*/ 7 w 79"/>
                <a:gd name="T83" fmla="*/ 112 h 136"/>
                <a:gd name="T84" fmla="*/ 7 w 79"/>
                <a:gd name="T85" fmla="*/ 112 h 136"/>
                <a:gd name="T86" fmla="*/ 7 w 79"/>
                <a:gd name="T87" fmla="*/ 113 h 136"/>
                <a:gd name="T88" fmla="*/ 1 w 79"/>
                <a:gd name="T89" fmla="*/ 120 h 136"/>
                <a:gd name="T90" fmla="*/ 0 w 79"/>
                <a:gd name="T91" fmla="*/ 120 h 136"/>
                <a:gd name="T92" fmla="*/ 0 w 79"/>
                <a:gd name="T93" fmla="*/ 128 h 136"/>
                <a:gd name="T94" fmla="*/ 0 w 79"/>
                <a:gd name="T95" fmla="*/ 128 h 136"/>
                <a:gd name="T96" fmla="*/ 1 w 79"/>
                <a:gd name="T97" fmla="*/ 128 h 136"/>
                <a:gd name="T98" fmla="*/ 39 w 79"/>
                <a:gd name="T99" fmla="*/ 128 h 136"/>
                <a:gd name="T100" fmla="*/ 39 w 79"/>
                <a:gd name="T101" fmla="*/ 136 h 136"/>
                <a:gd name="T102" fmla="*/ 55 w 79"/>
                <a:gd name="T103" fmla="*/ 136 h 136"/>
                <a:gd name="T104" fmla="*/ 66 w 79"/>
                <a:gd name="T105" fmla="*/ 127 h 136"/>
                <a:gd name="T106" fmla="*/ 67 w 79"/>
                <a:gd name="T107" fmla="*/ 125 h 136"/>
                <a:gd name="T108" fmla="*/ 68 w 79"/>
                <a:gd name="T109" fmla="*/ 121 h 136"/>
                <a:gd name="T110" fmla="*/ 76 w 79"/>
                <a:gd name="T111" fmla="*/ 113 h 136"/>
                <a:gd name="T112" fmla="*/ 79 w 79"/>
                <a:gd name="T113" fmla="*/ 109 h 136"/>
                <a:gd name="T114" fmla="*/ 78 w 79"/>
                <a:gd name="T115" fmla="*/ 108 h 136"/>
                <a:gd name="T116" fmla="*/ 74 w 79"/>
                <a:gd name="T117" fmla="*/ 101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79" h="136">
                  <a:moveTo>
                    <a:pt x="74" y="101"/>
                  </a:moveTo>
                  <a:cubicBezTo>
                    <a:pt x="74" y="75"/>
                    <a:pt x="74" y="75"/>
                    <a:pt x="74" y="75"/>
                  </a:cubicBezTo>
                  <a:cubicBezTo>
                    <a:pt x="67" y="48"/>
                    <a:pt x="67" y="48"/>
                    <a:pt x="67" y="48"/>
                  </a:cubicBezTo>
                  <a:cubicBezTo>
                    <a:pt x="67" y="42"/>
                    <a:pt x="67" y="42"/>
                    <a:pt x="67" y="42"/>
                  </a:cubicBezTo>
                  <a:cubicBezTo>
                    <a:pt x="66" y="36"/>
                    <a:pt x="66" y="36"/>
                    <a:pt x="66" y="36"/>
                  </a:cubicBezTo>
                  <a:cubicBezTo>
                    <a:pt x="66" y="34"/>
                    <a:pt x="67" y="20"/>
                    <a:pt x="66" y="17"/>
                  </a:cubicBezTo>
                  <a:cubicBezTo>
                    <a:pt x="65" y="14"/>
                    <a:pt x="66" y="7"/>
                    <a:pt x="66" y="6"/>
                  </a:cubicBezTo>
                  <a:cubicBezTo>
                    <a:pt x="66" y="3"/>
                    <a:pt x="66" y="3"/>
                    <a:pt x="66" y="3"/>
                  </a:cubicBezTo>
                  <a:cubicBezTo>
                    <a:pt x="60" y="0"/>
                    <a:pt x="60" y="0"/>
                    <a:pt x="60" y="0"/>
                  </a:cubicBezTo>
                  <a:cubicBezTo>
                    <a:pt x="52" y="4"/>
                    <a:pt x="52" y="4"/>
                    <a:pt x="52" y="4"/>
                  </a:cubicBezTo>
                  <a:cubicBezTo>
                    <a:pt x="44" y="4"/>
                    <a:pt x="44" y="4"/>
                    <a:pt x="44" y="4"/>
                  </a:cubicBezTo>
                  <a:cubicBezTo>
                    <a:pt x="41" y="8"/>
                    <a:pt x="41" y="8"/>
                    <a:pt x="41" y="8"/>
                  </a:cubicBezTo>
                  <a:cubicBezTo>
                    <a:pt x="39" y="12"/>
                    <a:pt x="39" y="12"/>
                    <a:pt x="39" y="12"/>
                  </a:cubicBezTo>
                  <a:cubicBezTo>
                    <a:pt x="38" y="16"/>
                    <a:pt x="38" y="16"/>
                    <a:pt x="38" y="16"/>
                  </a:cubicBezTo>
                  <a:cubicBezTo>
                    <a:pt x="38" y="18"/>
                    <a:pt x="38" y="18"/>
                    <a:pt x="38" y="18"/>
                  </a:cubicBezTo>
                  <a:cubicBezTo>
                    <a:pt x="38" y="30"/>
                    <a:pt x="38" y="30"/>
                    <a:pt x="38" y="30"/>
                  </a:cubicBezTo>
                  <a:cubicBezTo>
                    <a:pt x="38" y="32"/>
                    <a:pt x="35" y="34"/>
                    <a:pt x="32" y="36"/>
                  </a:cubicBezTo>
                  <a:cubicBezTo>
                    <a:pt x="31" y="36"/>
                    <a:pt x="31" y="36"/>
                    <a:pt x="31" y="36"/>
                  </a:cubicBezTo>
                  <a:cubicBezTo>
                    <a:pt x="31" y="42"/>
                    <a:pt x="31" y="42"/>
                    <a:pt x="31" y="42"/>
                  </a:cubicBezTo>
                  <a:cubicBezTo>
                    <a:pt x="26" y="48"/>
                    <a:pt x="26" y="48"/>
                    <a:pt x="26" y="48"/>
                  </a:cubicBezTo>
                  <a:cubicBezTo>
                    <a:pt x="26" y="49"/>
                    <a:pt x="26" y="49"/>
                    <a:pt x="26" y="49"/>
                  </a:cubicBezTo>
                  <a:cubicBezTo>
                    <a:pt x="26" y="50"/>
                    <a:pt x="24" y="53"/>
                    <a:pt x="21" y="56"/>
                  </a:cubicBezTo>
                  <a:cubicBezTo>
                    <a:pt x="19" y="58"/>
                    <a:pt x="19" y="59"/>
                    <a:pt x="19" y="60"/>
                  </a:cubicBezTo>
                  <a:cubicBezTo>
                    <a:pt x="19" y="61"/>
                    <a:pt x="20" y="61"/>
                    <a:pt x="21" y="61"/>
                  </a:cubicBezTo>
                  <a:cubicBezTo>
                    <a:pt x="15" y="72"/>
                    <a:pt x="15" y="72"/>
                    <a:pt x="15" y="72"/>
                  </a:cubicBezTo>
                  <a:cubicBezTo>
                    <a:pt x="15" y="73"/>
                    <a:pt x="15" y="73"/>
                    <a:pt x="15" y="73"/>
                  </a:cubicBezTo>
                  <a:cubicBezTo>
                    <a:pt x="15" y="73"/>
                    <a:pt x="15" y="77"/>
                    <a:pt x="10" y="81"/>
                  </a:cubicBezTo>
                  <a:cubicBezTo>
                    <a:pt x="8" y="83"/>
                    <a:pt x="7" y="84"/>
                    <a:pt x="7" y="85"/>
                  </a:cubicBezTo>
                  <a:cubicBezTo>
                    <a:pt x="7" y="85"/>
                    <a:pt x="7" y="85"/>
                    <a:pt x="7" y="85"/>
                  </a:cubicBezTo>
                  <a:cubicBezTo>
                    <a:pt x="8" y="85"/>
                    <a:pt x="8" y="85"/>
                    <a:pt x="8" y="85"/>
                  </a:cubicBezTo>
                  <a:cubicBezTo>
                    <a:pt x="8" y="86"/>
                    <a:pt x="9" y="86"/>
                    <a:pt x="10" y="86"/>
                  </a:cubicBezTo>
                  <a:cubicBezTo>
                    <a:pt x="10" y="99"/>
                    <a:pt x="10" y="99"/>
                    <a:pt x="10" y="99"/>
                  </a:cubicBezTo>
                  <a:cubicBezTo>
                    <a:pt x="10" y="100"/>
                    <a:pt x="10" y="101"/>
                    <a:pt x="10" y="102"/>
                  </a:cubicBezTo>
                  <a:cubicBezTo>
                    <a:pt x="10" y="102"/>
                    <a:pt x="10" y="102"/>
                    <a:pt x="10" y="102"/>
                  </a:cubicBezTo>
                  <a:cubicBezTo>
                    <a:pt x="10" y="102"/>
                    <a:pt x="10" y="102"/>
                    <a:pt x="10" y="102"/>
                  </a:cubicBezTo>
                  <a:cubicBezTo>
                    <a:pt x="10" y="103"/>
                    <a:pt x="10" y="103"/>
                    <a:pt x="10" y="103"/>
                  </a:cubicBezTo>
                  <a:cubicBezTo>
                    <a:pt x="10" y="103"/>
                    <a:pt x="10" y="103"/>
                    <a:pt x="10" y="103"/>
                  </a:cubicBezTo>
                  <a:cubicBezTo>
                    <a:pt x="9" y="104"/>
                    <a:pt x="9" y="105"/>
                    <a:pt x="9" y="108"/>
                  </a:cubicBezTo>
                  <a:cubicBezTo>
                    <a:pt x="9" y="109"/>
                    <a:pt x="8" y="111"/>
                    <a:pt x="8" y="111"/>
                  </a:cubicBezTo>
                  <a:cubicBezTo>
                    <a:pt x="8" y="112"/>
                    <a:pt x="8" y="112"/>
                    <a:pt x="8" y="112"/>
                  </a:cubicBezTo>
                  <a:cubicBezTo>
                    <a:pt x="8" y="112"/>
                    <a:pt x="8" y="112"/>
                    <a:pt x="8" y="112"/>
                  </a:cubicBezTo>
                  <a:cubicBezTo>
                    <a:pt x="7" y="112"/>
                    <a:pt x="7" y="112"/>
                    <a:pt x="7" y="112"/>
                  </a:cubicBezTo>
                  <a:cubicBezTo>
                    <a:pt x="7" y="112"/>
                    <a:pt x="7" y="112"/>
                    <a:pt x="7" y="112"/>
                  </a:cubicBezTo>
                  <a:cubicBezTo>
                    <a:pt x="7" y="113"/>
                    <a:pt x="7" y="113"/>
                    <a:pt x="7" y="113"/>
                  </a:cubicBezTo>
                  <a:cubicBezTo>
                    <a:pt x="5" y="117"/>
                    <a:pt x="2" y="119"/>
                    <a:pt x="1" y="120"/>
                  </a:cubicBezTo>
                  <a:cubicBezTo>
                    <a:pt x="0" y="120"/>
                    <a:pt x="0" y="120"/>
                    <a:pt x="0" y="120"/>
                  </a:cubicBezTo>
                  <a:cubicBezTo>
                    <a:pt x="0" y="128"/>
                    <a:pt x="0" y="128"/>
                    <a:pt x="0" y="128"/>
                  </a:cubicBezTo>
                  <a:cubicBezTo>
                    <a:pt x="0" y="128"/>
                    <a:pt x="0" y="128"/>
                    <a:pt x="0" y="128"/>
                  </a:cubicBezTo>
                  <a:cubicBezTo>
                    <a:pt x="1" y="128"/>
                    <a:pt x="1" y="128"/>
                    <a:pt x="1" y="128"/>
                  </a:cubicBezTo>
                  <a:cubicBezTo>
                    <a:pt x="39" y="128"/>
                    <a:pt x="39" y="128"/>
                    <a:pt x="39" y="128"/>
                  </a:cubicBezTo>
                  <a:cubicBezTo>
                    <a:pt x="39" y="136"/>
                    <a:pt x="39" y="136"/>
                    <a:pt x="39" y="136"/>
                  </a:cubicBezTo>
                  <a:cubicBezTo>
                    <a:pt x="55" y="136"/>
                    <a:pt x="55" y="136"/>
                    <a:pt x="55" y="136"/>
                  </a:cubicBezTo>
                  <a:cubicBezTo>
                    <a:pt x="66" y="127"/>
                    <a:pt x="66" y="127"/>
                    <a:pt x="66" y="127"/>
                  </a:cubicBezTo>
                  <a:cubicBezTo>
                    <a:pt x="67" y="125"/>
                    <a:pt x="67" y="125"/>
                    <a:pt x="67" y="125"/>
                  </a:cubicBezTo>
                  <a:cubicBezTo>
                    <a:pt x="68" y="121"/>
                    <a:pt x="68" y="121"/>
                    <a:pt x="68" y="121"/>
                  </a:cubicBezTo>
                  <a:cubicBezTo>
                    <a:pt x="76" y="113"/>
                    <a:pt x="76" y="113"/>
                    <a:pt x="76" y="113"/>
                  </a:cubicBezTo>
                  <a:cubicBezTo>
                    <a:pt x="79" y="109"/>
                    <a:pt x="79" y="109"/>
                    <a:pt x="79" y="109"/>
                  </a:cubicBezTo>
                  <a:cubicBezTo>
                    <a:pt x="78" y="108"/>
                    <a:pt x="78" y="108"/>
                    <a:pt x="78" y="108"/>
                  </a:cubicBezTo>
                  <a:lnTo>
                    <a:pt x="74" y="101"/>
                  </a:lnTo>
                  <a:close/>
                </a:path>
              </a:pathLst>
            </a:custGeom>
            <a:solidFill>
              <a:srgbClr val="D5D5D5"/>
            </a:solidFill>
            <a:ln w="6350">
              <a:solidFill>
                <a:srgbClr val="FFFFFF"/>
              </a:solidFill>
            </a:ln>
          </p:spPr>
          <p:txBody>
            <a:bodyPr vert="horz" wrap="square" lIns="68580" tIns="34291" rIns="68580" bIns="34291" numCol="1" anchor="t" anchorCtr="0" compatLnSpc="1">
              <a:prstTxWarp prst="textNoShape">
                <a:avLst/>
              </a:prstTxWarp>
            </a:bodyPr>
            <a:lstStyle/>
            <a:p>
              <a:pPr defTabSz="685800">
                <a:defRPr/>
              </a:pPr>
              <a:endParaRPr lang="en-GB" sz="900" kern="0">
                <a:solidFill>
                  <a:prstClr val="black"/>
                </a:solidFill>
                <a:latin typeface="Arial"/>
              </a:endParaRPr>
            </a:p>
          </p:txBody>
        </p:sp>
        <p:sp>
          <p:nvSpPr>
            <p:cNvPr id="150" name="Freeform 51">
              <a:extLst>
                <a:ext uri="{FF2B5EF4-FFF2-40B4-BE49-F238E27FC236}">
                  <a16:creationId xmlns:a16="http://schemas.microsoft.com/office/drawing/2014/main" id="{B6E9D419-6CF6-9302-594F-AF5B7B47F3AA}"/>
                </a:ext>
              </a:extLst>
            </p:cNvPr>
            <p:cNvSpPr>
              <a:spLocks/>
            </p:cNvSpPr>
            <p:nvPr/>
          </p:nvSpPr>
          <p:spPr bwMode="auto">
            <a:xfrm>
              <a:off x="3986916" y="2487052"/>
              <a:ext cx="101784" cy="83927"/>
            </a:xfrm>
            <a:custGeom>
              <a:avLst/>
              <a:gdLst>
                <a:gd name="T0" fmla="*/ 57 w 57"/>
                <a:gd name="T1" fmla="*/ 0 h 47"/>
                <a:gd name="T2" fmla="*/ 57 w 57"/>
                <a:gd name="T3" fmla="*/ 0 h 47"/>
                <a:gd name="T4" fmla="*/ 8 w 57"/>
                <a:gd name="T5" fmla="*/ 0 h 47"/>
                <a:gd name="T6" fmla="*/ 7 w 57"/>
                <a:gd name="T7" fmla="*/ 31 h 47"/>
                <a:gd name="T8" fmla="*/ 7 w 57"/>
                <a:gd name="T9" fmla="*/ 32 h 47"/>
                <a:gd name="T10" fmla="*/ 0 w 57"/>
                <a:gd name="T11" fmla="*/ 37 h 47"/>
                <a:gd name="T12" fmla="*/ 0 w 57"/>
                <a:gd name="T13" fmla="*/ 47 h 47"/>
                <a:gd name="T14" fmla="*/ 8 w 57"/>
                <a:gd name="T15" fmla="*/ 45 h 47"/>
                <a:gd name="T16" fmla="*/ 12 w 57"/>
                <a:gd name="T17" fmla="*/ 41 h 47"/>
                <a:gd name="T18" fmla="*/ 16 w 57"/>
                <a:gd name="T19" fmla="*/ 37 h 47"/>
                <a:gd name="T20" fmla="*/ 28 w 57"/>
                <a:gd name="T21" fmla="*/ 41 h 47"/>
                <a:gd name="T22" fmla="*/ 56 w 57"/>
                <a:gd name="T23" fmla="*/ 36 h 47"/>
                <a:gd name="T24" fmla="*/ 57 w 57"/>
                <a:gd name="T25" fmla="*/ 35 h 47"/>
                <a:gd name="T26" fmla="*/ 57 w 57"/>
                <a:gd name="T27" fmla="*/ 1 h 47"/>
                <a:gd name="T28" fmla="*/ 57 w 57"/>
                <a:gd name="T29" fmla="*/ 0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7" h="47">
                  <a:moveTo>
                    <a:pt x="57" y="0"/>
                  </a:moveTo>
                  <a:cubicBezTo>
                    <a:pt x="57" y="0"/>
                    <a:pt x="57" y="0"/>
                    <a:pt x="57" y="0"/>
                  </a:cubicBezTo>
                  <a:cubicBezTo>
                    <a:pt x="8" y="0"/>
                    <a:pt x="8" y="0"/>
                    <a:pt x="8" y="0"/>
                  </a:cubicBezTo>
                  <a:cubicBezTo>
                    <a:pt x="8" y="14"/>
                    <a:pt x="7" y="28"/>
                    <a:pt x="7" y="31"/>
                  </a:cubicBezTo>
                  <a:cubicBezTo>
                    <a:pt x="7" y="32"/>
                    <a:pt x="7" y="32"/>
                    <a:pt x="7" y="32"/>
                  </a:cubicBezTo>
                  <a:cubicBezTo>
                    <a:pt x="0" y="37"/>
                    <a:pt x="0" y="37"/>
                    <a:pt x="0" y="37"/>
                  </a:cubicBezTo>
                  <a:cubicBezTo>
                    <a:pt x="0" y="47"/>
                    <a:pt x="0" y="47"/>
                    <a:pt x="0" y="47"/>
                  </a:cubicBezTo>
                  <a:cubicBezTo>
                    <a:pt x="8" y="45"/>
                    <a:pt x="8" y="45"/>
                    <a:pt x="8" y="45"/>
                  </a:cubicBezTo>
                  <a:cubicBezTo>
                    <a:pt x="12" y="41"/>
                    <a:pt x="12" y="41"/>
                    <a:pt x="12" y="41"/>
                  </a:cubicBezTo>
                  <a:cubicBezTo>
                    <a:pt x="16" y="37"/>
                    <a:pt x="16" y="37"/>
                    <a:pt x="16" y="37"/>
                  </a:cubicBezTo>
                  <a:cubicBezTo>
                    <a:pt x="28" y="41"/>
                    <a:pt x="28" y="41"/>
                    <a:pt x="28" y="41"/>
                  </a:cubicBezTo>
                  <a:cubicBezTo>
                    <a:pt x="56" y="36"/>
                    <a:pt x="56" y="36"/>
                    <a:pt x="56" y="36"/>
                  </a:cubicBezTo>
                  <a:cubicBezTo>
                    <a:pt x="57" y="35"/>
                    <a:pt x="57" y="35"/>
                    <a:pt x="57" y="35"/>
                  </a:cubicBezTo>
                  <a:cubicBezTo>
                    <a:pt x="57" y="1"/>
                    <a:pt x="57" y="1"/>
                    <a:pt x="57" y="1"/>
                  </a:cubicBezTo>
                  <a:lnTo>
                    <a:pt x="57" y="0"/>
                  </a:lnTo>
                  <a:close/>
                </a:path>
              </a:pathLst>
            </a:custGeom>
            <a:solidFill>
              <a:srgbClr val="F6F6F6"/>
            </a:solidFill>
            <a:ln w="6350">
              <a:solidFill>
                <a:srgbClr val="FFFFFF"/>
              </a:solidFill>
            </a:ln>
          </p:spPr>
          <p:txBody>
            <a:bodyPr vert="horz" wrap="square" lIns="68580" tIns="34291" rIns="68580" bIns="34291" numCol="1" anchor="t" anchorCtr="0" compatLnSpc="1">
              <a:prstTxWarp prst="textNoShape">
                <a:avLst/>
              </a:prstTxWarp>
            </a:bodyPr>
            <a:lstStyle/>
            <a:p>
              <a:pPr defTabSz="685800">
                <a:defRPr/>
              </a:pPr>
              <a:endParaRPr lang="en-GB" sz="900" kern="0">
                <a:solidFill>
                  <a:prstClr val="black"/>
                </a:solidFill>
                <a:latin typeface="Arial"/>
              </a:endParaRPr>
            </a:p>
          </p:txBody>
        </p:sp>
        <p:sp>
          <p:nvSpPr>
            <p:cNvPr id="151" name="Freeform 52">
              <a:extLst>
                <a:ext uri="{FF2B5EF4-FFF2-40B4-BE49-F238E27FC236}">
                  <a16:creationId xmlns:a16="http://schemas.microsoft.com/office/drawing/2014/main" id="{E3ED55E7-8141-6C71-333D-59A029826F98}"/>
                </a:ext>
              </a:extLst>
            </p:cNvPr>
            <p:cNvSpPr>
              <a:spLocks/>
            </p:cNvSpPr>
            <p:nvPr/>
          </p:nvSpPr>
          <p:spPr bwMode="auto">
            <a:xfrm>
              <a:off x="3173536" y="2487052"/>
              <a:ext cx="299995" cy="300888"/>
            </a:xfrm>
            <a:custGeom>
              <a:avLst/>
              <a:gdLst>
                <a:gd name="T0" fmla="*/ 0 w 168"/>
                <a:gd name="T1" fmla="*/ 13 h 168"/>
                <a:gd name="T2" fmla="*/ 0 w 168"/>
                <a:gd name="T3" fmla="*/ 138 h 168"/>
                <a:gd name="T4" fmla="*/ 0 w 168"/>
                <a:gd name="T5" fmla="*/ 138 h 168"/>
                <a:gd name="T6" fmla="*/ 10 w 168"/>
                <a:gd name="T7" fmla="*/ 138 h 168"/>
                <a:gd name="T8" fmla="*/ 15 w 168"/>
                <a:gd name="T9" fmla="*/ 144 h 168"/>
                <a:gd name="T10" fmla="*/ 20 w 168"/>
                <a:gd name="T11" fmla="*/ 150 h 168"/>
                <a:gd name="T12" fmla="*/ 44 w 168"/>
                <a:gd name="T13" fmla="*/ 150 h 168"/>
                <a:gd name="T14" fmla="*/ 49 w 168"/>
                <a:gd name="T15" fmla="*/ 156 h 168"/>
                <a:gd name="T16" fmla="*/ 52 w 168"/>
                <a:gd name="T17" fmla="*/ 156 h 168"/>
                <a:gd name="T18" fmla="*/ 57 w 168"/>
                <a:gd name="T19" fmla="*/ 155 h 168"/>
                <a:gd name="T20" fmla="*/ 60 w 168"/>
                <a:gd name="T21" fmla="*/ 156 h 168"/>
                <a:gd name="T22" fmla="*/ 69 w 168"/>
                <a:gd name="T23" fmla="*/ 159 h 168"/>
                <a:gd name="T24" fmla="*/ 82 w 168"/>
                <a:gd name="T25" fmla="*/ 159 h 168"/>
                <a:gd name="T26" fmla="*/ 89 w 168"/>
                <a:gd name="T27" fmla="*/ 166 h 168"/>
                <a:gd name="T28" fmla="*/ 91 w 168"/>
                <a:gd name="T29" fmla="*/ 168 h 168"/>
                <a:gd name="T30" fmla="*/ 91 w 168"/>
                <a:gd name="T31" fmla="*/ 167 h 168"/>
                <a:gd name="T32" fmla="*/ 91 w 168"/>
                <a:gd name="T33" fmla="*/ 165 h 168"/>
                <a:gd name="T34" fmla="*/ 105 w 168"/>
                <a:gd name="T35" fmla="*/ 157 h 168"/>
                <a:gd name="T36" fmla="*/ 107 w 168"/>
                <a:gd name="T37" fmla="*/ 152 h 168"/>
                <a:gd name="T38" fmla="*/ 110 w 168"/>
                <a:gd name="T39" fmla="*/ 150 h 168"/>
                <a:gd name="T40" fmla="*/ 123 w 168"/>
                <a:gd name="T41" fmla="*/ 145 h 168"/>
                <a:gd name="T42" fmla="*/ 130 w 168"/>
                <a:gd name="T43" fmla="*/ 139 h 168"/>
                <a:gd name="T44" fmla="*/ 131 w 168"/>
                <a:gd name="T45" fmla="*/ 140 h 168"/>
                <a:gd name="T46" fmla="*/ 134 w 168"/>
                <a:gd name="T47" fmla="*/ 139 h 168"/>
                <a:gd name="T48" fmla="*/ 136 w 168"/>
                <a:gd name="T49" fmla="*/ 136 h 168"/>
                <a:gd name="T50" fmla="*/ 141 w 168"/>
                <a:gd name="T51" fmla="*/ 129 h 168"/>
                <a:gd name="T52" fmla="*/ 146 w 168"/>
                <a:gd name="T53" fmla="*/ 129 h 168"/>
                <a:gd name="T54" fmla="*/ 152 w 168"/>
                <a:gd name="T55" fmla="*/ 122 h 168"/>
                <a:gd name="T56" fmla="*/ 156 w 168"/>
                <a:gd name="T57" fmla="*/ 118 h 168"/>
                <a:gd name="T58" fmla="*/ 156 w 168"/>
                <a:gd name="T59" fmla="*/ 106 h 168"/>
                <a:gd name="T60" fmla="*/ 161 w 168"/>
                <a:gd name="T61" fmla="*/ 106 h 168"/>
                <a:gd name="T62" fmla="*/ 161 w 168"/>
                <a:gd name="T63" fmla="*/ 98 h 168"/>
                <a:gd name="T64" fmla="*/ 161 w 168"/>
                <a:gd name="T65" fmla="*/ 94 h 168"/>
                <a:gd name="T66" fmla="*/ 161 w 168"/>
                <a:gd name="T67" fmla="*/ 89 h 168"/>
                <a:gd name="T68" fmla="*/ 161 w 168"/>
                <a:gd name="T69" fmla="*/ 82 h 168"/>
                <a:gd name="T70" fmla="*/ 161 w 168"/>
                <a:gd name="T71" fmla="*/ 78 h 168"/>
                <a:gd name="T72" fmla="*/ 166 w 168"/>
                <a:gd name="T73" fmla="*/ 65 h 168"/>
                <a:gd name="T74" fmla="*/ 168 w 168"/>
                <a:gd name="T75" fmla="*/ 61 h 168"/>
                <a:gd name="T76" fmla="*/ 168 w 168"/>
                <a:gd name="T77" fmla="*/ 2 h 168"/>
                <a:gd name="T78" fmla="*/ 168 w 168"/>
                <a:gd name="T79" fmla="*/ 0 h 168"/>
                <a:gd name="T80" fmla="*/ 124 w 168"/>
                <a:gd name="T81" fmla="*/ 25 h 168"/>
                <a:gd name="T82" fmla="*/ 112 w 168"/>
                <a:gd name="T83" fmla="*/ 25 h 168"/>
                <a:gd name="T84" fmla="*/ 100 w 168"/>
                <a:gd name="T85" fmla="*/ 29 h 168"/>
                <a:gd name="T86" fmla="*/ 84 w 168"/>
                <a:gd name="T87" fmla="*/ 25 h 168"/>
                <a:gd name="T88" fmla="*/ 77 w 168"/>
                <a:gd name="T89" fmla="*/ 25 h 168"/>
                <a:gd name="T90" fmla="*/ 69 w 168"/>
                <a:gd name="T91" fmla="*/ 17 h 168"/>
                <a:gd name="T92" fmla="*/ 61 w 168"/>
                <a:gd name="T93" fmla="*/ 13 h 168"/>
                <a:gd name="T94" fmla="*/ 62 w 168"/>
                <a:gd name="T95" fmla="*/ 13 h 168"/>
                <a:gd name="T96" fmla="*/ 1 w 168"/>
                <a:gd name="T97" fmla="*/ 13 h 168"/>
                <a:gd name="T98" fmla="*/ 0 w 168"/>
                <a:gd name="T99" fmla="*/ 13 h 1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68" h="168">
                  <a:moveTo>
                    <a:pt x="0" y="13"/>
                  </a:moveTo>
                  <a:cubicBezTo>
                    <a:pt x="0" y="138"/>
                    <a:pt x="0" y="138"/>
                    <a:pt x="0" y="138"/>
                  </a:cubicBezTo>
                  <a:cubicBezTo>
                    <a:pt x="0" y="138"/>
                    <a:pt x="0" y="138"/>
                    <a:pt x="0" y="138"/>
                  </a:cubicBezTo>
                  <a:cubicBezTo>
                    <a:pt x="10" y="138"/>
                    <a:pt x="10" y="138"/>
                    <a:pt x="10" y="138"/>
                  </a:cubicBezTo>
                  <a:cubicBezTo>
                    <a:pt x="15" y="144"/>
                    <a:pt x="15" y="144"/>
                    <a:pt x="15" y="144"/>
                  </a:cubicBezTo>
                  <a:cubicBezTo>
                    <a:pt x="20" y="150"/>
                    <a:pt x="20" y="150"/>
                    <a:pt x="20" y="150"/>
                  </a:cubicBezTo>
                  <a:cubicBezTo>
                    <a:pt x="44" y="150"/>
                    <a:pt x="44" y="150"/>
                    <a:pt x="44" y="150"/>
                  </a:cubicBezTo>
                  <a:cubicBezTo>
                    <a:pt x="45" y="151"/>
                    <a:pt x="46" y="156"/>
                    <a:pt x="49" y="156"/>
                  </a:cubicBezTo>
                  <a:cubicBezTo>
                    <a:pt x="52" y="156"/>
                    <a:pt x="52" y="156"/>
                    <a:pt x="52" y="156"/>
                  </a:cubicBezTo>
                  <a:cubicBezTo>
                    <a:pt x="52" y="156"/>
                    <a:pt x="54" y="155"/>
                    <a:pt x="57" y="155"/>
                  </a:cubicBezTo>
                  <a:cubicBezTo>
                    <a:pt x="58" y="155"/>
                    <a:pt x="59" y="156"/>
                    <a:pt x="60" y="156"/>
                  </a:cubicBezTo>
                  <a:cubicBezTo>
                    <a:pt x="63" y="159"/>
                    <a:pt x="69" y="159"/>
                    <a:pt x="69" y="159"/>
                  </a:cubicBezTo>
                  <a:cubicBezTo>
                    <a:pt x="82" y="159"/>
                    <a:pt x="82" y="159"/>
                    <a:pt x="82" y="159"/>
                  </a:cubicBezTo>
                  <a:cubicBezTo>
                    <a:pt x="89" y="166"/>
                    <a:pt x="89" y="166"/>
                    <a:pt x="89" y="166"/>
                  </a:cubicBezTo>
                  <a:cubicBezTo>
                    <a:pt x="91" y="168"/>
                    <a:pt x="91" y="168"/>
                    <a:pt x="91" y="168"/>
                  </a:cubicBezTo>
                  <a:cubicBezTo>
                    <a:pt x="91" y="167"/>
                    <a:pt x="91" y="167"/>
                    <a:pt x="91" y="167"/>
                  </a:cubicBezTo>
                  <a:cubicBezTo>
                    <a:pt x="91" y="165"/>
                    <a:pt x="91" y="165"/>
                    <a:pt x="91" y="165"/>
                  </a:cubicBezTo>
                  <a:cubicBezTo>
                    <a:pt x="92" y="165"/>
                    <a:pt x="100" y="160"/>
                    <a:pt x="105" y="157"/>
                  </a:cubicBezTo>
                  <a:cubicBezTo>
                    <a:pt x="107" y="156"/>
                    <a:pt x="108" y="154"/>
                    <a:pt x="107" y="152"/>
                  </a:cubicBezTo>
                  <a:cubicBezTo>
                    <a:pt x="107" y="151"/>
                    <a:pt x="107" y="150"/>
                    <a:pt x="110" y="150"/>
                  </a:cubicBezTo>
                  <a:cubicBezTo>
                    <a:pt x="116" y="148"/>
                    <a:pt x="123" y="145"/>
                    <a:pt x="123" y="145"/>
                  </a:cubicBezTo>
                  <a:cubicBezTo>
                    <a:pt x="130" y="139"/>
                    <a:pt x="130" y="139"/>
                    <a:pt x="130" y="139"/>
                  </a:cubicBezTo>
                  <a:cubicBezTo>
                    <a:pt x="131" y="140"/>
                    <a:pt x="131" y="140"/>
                    <a:pt x="131" y="140"/>
                  </a:cubicBezTo>
                  <a:cubicBezTo>
                    <a:pt x="132" y="140"/>
                    <a:pt x="133" y="140"/>
                    <a:pt x="134" y="139"/>
                  </a:cubicBezTo>
                  <a:cubicBezTo>
                    <a:pt x="136" y="136"/>
                    <a:pt x="136" y="136"/>
                    <a:pt x="136" y="136"/>
                  </a:cubicBezTo>
                  <a:cubicBezTo>
                    <a:pt x="141" y="129"/>
                    <a:pt x="141" y="129"/>
                    <a:pt x="141" y="129"/>
                  </a:cubicBezTo>
                  <a:cubicBezTo>
                    <a:pt x="146" y="129"/>
                    <a:pt x="146" y="129"/>
                    <a:pt x="146" y="129"/>
                  </a:cubicBezTo>
                  <a:cubicBezTo>
                    <a:pt x="152" y="122"/>
                    <a:pt x="152" y="122"/>
                    <a:pt x="152" y="122"/>
                  </a:cubicBezTo>
                  <a:cubicBezTo>
                    <a:pt x="156" y="118"/>
                    <a:pt x="156" y="118"/>
                    <a:pt x="156" y="118"/>
                  </a:cubicBezTo>
                  <a:cubicBezTo>
                    <a:pt x="156" y="106"/>
                    <a:pt x="156" y="106"/>
                    <a:pt x="156" y="106"/>
                  </a:cubicBezTo>
                  <a:cubicBezTo>
                    <a:pt x="161" y="106"/>
                    <a:pt x="161" y="106"/>
                    <a:pt x="161" y="106"/>
                  </a:cubicBezTo>
                  <a:cubicBezTo>
                    <a:pt x="161" y="98"/>
                    <a:pt x="161" y="98"/>
                    <a:pt x="161" y="98"/>
                  </a:cubicBezTo>
                  <a:cubicBezTo>
                    <a:pt x="161" y="96"/>
                    <a:pt x="161" y="95"/>
                    <a:pt x="161" y="94"/>
                  </a:cubicBezTo>
                  <a:cubicBezTo>
                    <a:pt x="161" y="92"/>
                    <a:pt x="161" y="91"/>
                    <a:pt x="161" y="89"/>
                  </a:cubicBezTo>
                  <a:cubicBezTo>
                    <a:pt x="162" y="87"/>
                    <a:pt x="161" y="84"/>
                    <a:pt x="161" y="82"/>
                  </a:cubicBezTo>
                  <a:cubicBezTo>
                    <a:pt x="161" y="78"/>
                    <a:pt x="161" y="78"/>
                    <a:pt x="161" y="78"/>
                  </a:cubicBezTo>
                  <a:cubicBezTo>
                    <a:pt x="166" y="65"/>
                    <a:pt x="166" y="65"/>
                    <a:pt x="166" y="65"/>
                  </a:cubicBezTo>
                  <a:cubicBezTo>
                    <a:pt x="168" y="61"/>
                    <a:pt x="168" y="61"/>
                    <a:pt x="168" y="61"/>
                  </a:cubicBezTo>
                  <a:cubicBezTo>
                    <a:pt x="168" y="2"/>
                    <a:pt x="168" y="2"/>
                    <a:pt x="168" y="2"/>
                  </a:cubicBezTo>
                  <a:cubicBezTo>
                    <a:pt x="168" y="0"/>
                    <a:pt x="168" y="0"/>
                    <a:pt x="168" y="0"/>
                  </a:cubicBezTo>
                  <a:cubicBezTo>
                    <a:pt x="124" y="25"/>
                    <a:pt x="124" y="25"/>
                    <a:pt x="124" y="25"/>
                  </a:cubicBezTo>
                  <a:cubicBezTo>
                    <a:pt x="112" y="25"/>
                    <a:pt x="112" y="25"/>
                    <a:pt x="112" y="25"/>
                  </a:cubicBezTo>
                  <a:cubicBezTo>
                    <a:pt x="100" y="29"/>
                    <a:pt x="100" y="29"/>
                    <a:pt x="100" y="29"/>
                  </a:cubicBezTo>
                  <a:cubicBezTo>
                    <a:pt x="84" y="25"/>
                    <a:pt x="84" y="25"/>
                    <a:pt x="84" y="25"/>
                  </a:cubicBezTo>
                  <a:cubicBezTo>
                    <a:pt x="77" y="25"/>
                    <a:pt x="77" y="25"/>
                    <a:pt x="77" y="25"/>
                  </a:cubicBezTo>
                  <a:cubicBezTo>
                    <a:pt x="69" y="17"/>
                    <a:pt x="69" y="17"/>
                    <a:pt x="69" y="17"/>
                  </a:cubicBezTo>
                  <a:cubicBezTo>
                    <a:pt x="61" y="13"/>
                    <a:pt x="61" y="13"/>
                    <a:pt x="61" y="13"/>
                  </a:cubicBezTo>
                  <a:cubicBezTo>
                    <a:pt x="62" y="13"/>
                    <a:pt x="62" y="13"/>
                    <a:pt x="62" y="13"/>
                  </a:cubicBezTo>
                  <a:cubicBezTo>
                    <a:pt x="1" y="13"/>
                    <a:pt x="1" y="13"/>
                    <a:pt x="1" y="13"/>
                  </a:cubicBezTo>
                  <a:lnTo>
                    <a:pt x="0" y="13"/>
                  </a:lnTo>
                  <a:close/>
                </a:path>
              </a:pathLst>
            </a:custGeom>
            <a:solidFill>
              <a:srgbClr val="012169"/>
            </a:solidFill>
            <a:ln w="6350">
              <a:solidFill>
                <a:srgbClr val="FFFFFF"/>
              </a:solidFill>
            </a:ln>
          </p:spPr>
          <p:txBody>
            <a:bodyPr vert="horz" wrap="square" lIns="68580" tIns="34291" rIns="68580" bIns="34291" numCol="1" anchor="t" anchorCtr="0" compatLnSpc="1">
              <a:prstTxWarp prst="textNoShape">
                <a:avLst/>
              </a:prstTxWarp>
            </a:bodyPr>
            <a:lstStyle/>
            <a:p>
              <a:pPr defTabSz="685800">
                <a:defRPr/>
              </a:pPr>
              <a:endParaRPr lang="en-GB" sz="900" kern="0">
                <a:solidFill>
                  <a:prstClr val="black"/>
                </a:solidFill>
                <a:latin typeface="Arial"/>
              </a:endParaRPr>
            </a:p>
          </p:txBody>
        </p:sp>
        <p:sp>
          <p:nvSpPr>
            <p:cNvPr id="152" name="Freeform 53">
              <a:extLst>
                <a:ext uri="{FF2B5EF4-FFF2-40B4-BE49-F238E27FC236}">
                  <a16:creationId xmlns:a16="http://schemas.microsoft.com/office/drawing/2014/main" id="{B351824D-CA1F-9172-91D2-A47819FE724F}"/>
                </a:ext>
              </a:extLst>
            </p:cNvPr>
            <p:cNvSpPr>
              <a:spLocks/>
            </p:cNvSpPr>
            <p:nvPr/>
          </p:nvSpPr>
          <p:spPr bwMode="auto">
            <a:xfrm>
              <a:off x="3473530" y="2469195"/>
              <a:ext cx="400887" cy="238389"/>
            </a:xfrm>
            <a:custGeom>
              <a:avLst/>
              <a:gdLst>
                <a:gd name="T0" fmla="*/ 0 w 224"/>
                <a:gd name="T1" fmla="*/ 71 h 133"/>
                <a:gd name="T2" fmla="*/ 0 w 224"/>
                <a:gd name="T3" fmla="*/ 75 h 133"/>
                <a:gd name="T4" fmla="*/ 0 w 224"/>
                <a:gd name="T5" fmla="*/ 130 h 133"/>
                <a:gd name="T6" fmla="*/ 36 w 224"/>
                <a:gd name="T7" fmla="*/ 130 h 133"/>
                <a:gd name="T8" fmla="*/ 181 w 224"/>
                <a:gd name="T9" fmla="*/ 130 h 133"/>
                <a:gd name="T10" fmla="*/ 191 w 224"/>
                <a:gd name="T11" fmla="*/ 133 h 133"/>
                <a:gd name="T12" fmla="*/ 191 w 224"/>
                <a:gd name="T13" fmla="*/ 133 h 133"/>
                <a:gd name="T14" fmla="*/ 192 w 224"/>
                <a:gd name="T15" fmla="*/ 133 h 133"/>
                <a:gd name="T16" fmla="*/ 198 w 224"/>
                <a:gd name="T17" fmla="*/ 130 h 133"/>
                <a:gd name="T18" fmla="*/ 211 w 224"/>
                <a:gd name="T19" fmla="*/ 118 h 133"/>
                <a:gd name="T20" fmla="*/ 211 w 224"/>
                <a:gd name="T21" fmla="*/ 118 h 133"/>
                <a:gd name="T22" fmla="*/ 211 w 224"/>
                <a:gd name="T23" fmla="*/ 113 h 133"/>
                <a:gd name="T24" fmla="*/ 215 w 224"/>
                <a:gd name="T25" fmla="*/ 107 h 133"/>
                <a:gd name="T26" fmla="*/ 215 w 224"/>
                <a:gd name="T27" fmla="*/ 92 h 133"/>
                <a:gd name="T28" fmla="*/ 208 w 224"/>
                <a:gd name="T29" fmla="*/ 79 h 133"/>
                <a:gd name="T30" fmla="*/ 208 w 224"/>
                <a:gd name="T31" fmla="*/ 79 h 133"/>
                <a:gd name="T32" fmla="*/ 205 w 224"/>
                <a:gd name="T33" fmla="*/ 80 h 133"/>
                <a:gd name="T34" fmla="*/ 205 w 224"/>
                <a:gd name="T35" fmla="*/ 80 h 133"/>
                <a:gd name="T36" fmla="*/ 205 w 224"/>
                <a:gd name="T37" fmla="*/ 79 h 133"/>
                <a:gd name="T38" fmla="*/ 206 w 224"/>
                <a:gd name="T39" fmla="*/ 78 h 133"/>
                <a:gd name="T40" fmla="*/ 206 w 224"/>
                <a:gd name="T41" fmla="*/ 78 h 133"/>
                <a:gd name="T42" fmla="*/ 206 w 224"/>
                <a:gd name="T43" fmla="*/ 78 h 133"/>
                <a:gd name="T44" fmla="*/ 207 w 224"/>
                <a:gd name="T45" fmla="*/ 75 h 133"/>
                <a:gd name="T46" fmla="*/ 209 w 224"/>
                <a:gd name="T47" fmla="*/ 69 h 133"/>
                <a:gd name="T48" fmla="*/ 215 w 224"/>
                <a:gd name="T49" fmla="*/ 60 h 133"/>
                <a:gd name="T50" fmla="*/ 215 w 224"/>
                <a:gd name="T51" fmla="*/ 49 h 133"/>
                <a:gd name="T52" fmla="*/ 224 w 224"/>
                <a:gd name="T53" fmla="*/ 46 h 133"/>
                <a:gd name="T54" fmla="*/ 223 w 224"/>
                <a:gd name="T55" fmla="*/ 46 h 133"/>
                <a:gd name="T56" fmla="*/ 222 w 224"/>
                <a:gd name="T57" fmla="*/ 45 h 133"/>
                <a:gd name="T58" fmla="*/ 215 w 224"/>
                <a:gd name="T59" fmla="*/ 37 h 133"/>
                <a:gd name="T60" fmla="*/ 213 w 224"/>
                <a:gd name="T61" fmla="*/ 30 h 133"/>
                <a:gd name="T62" fmla="*/ 209 w 224"/>
                <a:gd name="T63" fmla="*/ 21 h 133"/>
                <a:gd name="T64" fmla="*/ 209 w 224"/>
                <a:gd name="T65" fmla="*/ 21 h 133"/>
                <a:gd name="T66" fmla="*/ 208 w 224"/>
                <a:gd name="T67" fmla="*/ 21 h 133"/>
                <a:gd name="T68" fmla="*/ 204 w 224"/>
                <a:gd name="T69" fmla="*/ 24 h 133"/>
                <a:gd name="T70" fmla="*/ 206 w 224"/>
                <a:gd name="T71" fmla="*/ 21 h 133"/>
                <a:gd name="T72" fmla="*/ 205 w 224"/>
                <a:gd name="T73" fmla="*/ 16 h 133"/>
                <a:gd name="T74" fmla="*/ 204 w 224"/>
                <a:gd name="T75" fmla="*/ 2 h 133"/>
                <a:gd name="T76" fmla="*/ 26 w 224"/>
                <a:gd name="T77" fmla="*/ 2 h 133"/>
                <a:gd name="T78" fmla="*/ 25 w 224"/>
                <a:gd name="T79" fmla="*/ 1 h 133"/>
                <a:gd name="T80" fmla="*/ 25 w 224"/>
                <a:gd name="T81" fmla="*/ 1 h 133"/>
                <a:gd name="T82" fmla="*/ 18 w 224"/>
                <a:gd name="T83" fmla="*/ 1 h 133"/>
                <a:gd name="T84" fmla="*/ 18 w 224"/>
                <a:gd name="T85" fmla="*/ 0 h 133"/>
                <a:gd name="T86" fmla="*/ 17 w 224"/>
                <a:gd name="T87" fmla="*/ 0 h 133"/>
                <a:gd name="T88" fmla="*/ 0 w 224"/>
                <a:gd name="T89" fmla="*/ 10 h 133"/>
                <a:gd name="T90" fmla="*/ 0 w 224"/>
                <a:gd name="T91" fmla="*/ 12 h 133"/>
                <a:gd name="T92" fmla="*/ 0 w 224"/>
                <a:gd name="T93" fmla="*/ 71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24" h="133">
                  <a:moveTo>
                    <a:pt x="0" y="71"/>
                  </a:moveTo>
                  <a:cubicBezTo>
                    <a:pt x="0" y="75"/>
                    <a:pt x="0" y="75"/>
                    <a:pt x="0" y="75"/>
                  </a:cubicBezTo>
                  <a:cubicBezTo>
                    <a:pt x="0" y="130"/>
                    <a:pt x="0" y="130"/>
                    <a:pt x="0" y="130"/>
                  </a:cubicBezTo>
                  <a:cubicBezTo>
                    <a:pt x="36" y="130"/>
                    <a:pt x="36" y="130"/>
                    <a:pt x="36" y="130"/>
                  </a:cubicBezTo>
                  <a:cubicBezTo>
                    <a:pt x="181" y="130"/>
                    <a:pt x="181" y="130"/>
                    <a:pt x="181" y="130"/>
                  </a:cubicBezTo>
                  <a:cubicBezTo>
                    <a:pt x="182" y="130"/>
                    <a:pt x="186" y="133"/>
                    <a:pt x="191" y="133"/>
                  </a:cubicBezTo>
                  <a:cubicBezTo>
                    <a:pt x="191" y="133"/>
                    <a:pt x="191" y="133"/>
                    <a:pt x="191" y="133"/>
                  </a:cubicBezTo>
                  <a:cubicBezTo>
                    <a:pt x="192" y="133"/>
                    <a:pt x="192" y="133"/>
                    <a:pt x="192" y="133"/>
                  </a:cubicBezTo>
                  <a:cubicBezTo>
                    <a:pt x="195" y="133"/>
                    <a:pt x="197" y="132"/>
                    <a:pt x="198" y="130"/>
                  </a:cubicBezTo>
                  <a:cubicBezTo>
                    <a:pt x="204" y="124"/>
                    <a:pt x="209" y="119"/>
                    <a:pt x="211" y="118"/>
                  </a:cubicBezTo>
                  <a:cubicBezTo>
                    <a:pt x="211" y="118"/>
                    <a:pt x="211" y="118"/>
                    <a:pt x="211" y="118"/>
                  </a:cubicBezTo>
                  <a:cubicBezTo>
                    <a:pt x="211" y="113"/>
                    <a:pt x="211" y="113"/>
                    <a:pt x="211" y="113"/>
                  </a:cubicBezTo>
                  <a:cubicBezTo>
                    <a:pt x="215" y="107"/>
                    <a:pt x="215" y="107"/>
                    <a:pt x="215" y="107"/>
                  </a:cubicBezTo>
                  <a:cubicBezTo>
                    <a:pt x="215" y="92"/>
                    <a:pt x="215" y="92"/>
                    <a:pt x="215" y="92"/>
                  </a:cubicBezTo>
                  <a:cubicBezTo>
                    <a:pt x="208" y="79"/>
                    <a:pt x="208" y="79"/>
                    <a:pt x="208" y="79"/>
                  </a:cubicBezTo>
                  <a:cubicBezTo>
                    <a:pt x="208" y="79"/>
                    <a:pt x="208" y="79"/>
                    <a:pt x="208" y="79"/>
                  </a:cubicBezTo>
                  <a:cubicBezTo>
                    <a:pt x="205" y="80"/>
                    <a:pt x="205" y="80"/>
                    <a:pt x="205" y="80"/>
                  </a:cubicBezTo>
                  <a:cubicBezTo>
                    <a:pt x="205" y="80"/>
                    <a:pt x="205" y="80"/>
                    <a:pt x="205" y="80"/>
                  </a:cubicBezTo>
                  <a:cubicBezTo>
                    <a:pt x="205" y="79"/>
                    <a:pt x="205" y="79"/>
                    <a:pt x="205" y="79"/>
                  </a:cubicBezTo>
                  <a:cubicBezTo>
                    <a:pt x="205" y="78"/>
                    <a:pt x="206" y="78"/>
                    <a:pt x="206" y="78"/>
                  </a:cubicBezTo>
                  <a:cubicBezTo>
                    <a:pt x="206" y="78"/>
                    <a:pt x="206" y="78"/>
                    <a:pt x="206" y="78"/>
                  </a:cubicBezTo>
                  <a:cubicBezTo>
                    <a:pt x="206" y="78"/>
                    <a:pt x="206" y="78"/>
                    <a:pt x="206" y="78"/>
                  </a:cubicBezTo>
                  <a:cubicBezTo>
                    <a:pt x="207" y="75"/>
                    <a:pt x="207" y="75"/>
                    <a:pt x="207" y="75"/>
                  </a:cubicBezTo>
                  <a:cubicBezTo>
                    <a:pt x="209" y="69"/>
                    <a:pt x="209" y="69"/>
                    <a:pt x="209" y="69"/>
                  </a:cubicBezTo>
                  <a:cubicBezTo>
                    <a:pt x="215" y="60"/>
                    <a:pt x="215" y="60"/>
                    <a:pt x="215" y="60"/>
                  </a:cubicBezTo>
                  <a:cubicBezTo>
                    <a:pt x="215" y="49"/>
                    <a:pt x="215" y="49"/>
                    <a:pt x="215" y="49"/>
                  </a:cubicBezTo>
                  <a:cubicBezTo>
                    <a:pt x="224" y="46"/>
                    <a:pt x="224" y="46"/>
                    <a:pt x="224" y="46"/>
                  </a:cubicBezTo>
                  <a:cubicBezTo>
                    <a:pt x="223" y="46"/>
                    <a:pt x="223" y="46"/>
                    <a:pt x="223" y="46"/>
                  </a:cubicBezTo>
                  <a:cubicBezTo>
                    <a:pt x="222" y="45"/>
                    <a:pt x="222" y="45"/>
                    <a:pt x="222" y="45"/>
                  </a:cubicBezTo>
                  <a:cubicBezTo>
                    <a:pt x="215" y="37"/>
                    <a:pt x="215" y="37"/>
                    <a:pt x="215" y="37"/>
                  </a:cubicBezTo>
                  <a:cubicBezTo>
                    <a:pt x="213" y="30"/>
                    <a:pt x="213" y="30"/>
                    <a:pt x="213" y="30"/>
                  </a:cubicBezTo>
                  <a:cubicBezTo>
                    <a:pt x="209" y="21"/>
                    <a:pt x="209" y="21"/>
                    <a:pt x="209" y="21"/>
                  </a:cubicBezTo>
                  <a:cubicBezTo>
                    <a:pt x="209" y="21"/>
                    <a:pt x="209" y="21"/>
                    <a:pt x="209" y="21"/>
                  </a:cubicBezTo>
                  <a:cubicBezTo>
                    <a:pt x="208" y="21"/>
                    <a:pt x="208" y="21"/>
                    <a:pt x="208" y="21"/>
                  </a:cubicBezTo>
                  <a:cubicBezTo>
                    <a:pt x="204" y="24"/>
                    <a:pt x="204" y="24"/>
                    <a:pt x="204" y="24"/>
                  </a:cubicBezTo>
                  <a:cubicBezTo>
                    <a:pt x="206" y="21"/>
                    <a:pt x="206" y="21"/>
                    <a:pt x="206" y="21"/>
                  </a:cubicBezTo>
                  <a:cubicBezTo>
                    <a:pt x="205" y="20"/>
                    <a:pt x="205" y="18"/>
                    <a:pt x="205" y="16"/>
                  </a:cubicBezTo>
                  <a:cubicBezTo>
                    <a:pt x="205" y="8"/>
                    <a:pt x="204" y="3"/>
                    <a:pt x="204" y="2"/>
                  </a:cubicBezTo>
                  <a:cubicBezTo>
                    <a:pt x="26" y="2"/>
                    <a:pt x="26" y="2"/>
                    <a:pt x="26" y="2"/>
                  </a:cubicBezTo>
                  <a:cubicBezTo>
                    <a:pt x="25" y="1"/>
                    <a:pt x="25" y="1"/>
                    <a:pt x="25" y="1"/>
                  </a:cubicBezTo>
                  <a:cubicBezTo>
                    <a:pt x="25" y="1"/>
                    <a:pt x="25" y="1"/>
                    <a:pt x="25" y="1"/>
                  </a:cubicBezTo>
                  <a:cubicBezTo>
                    <a:pt x="18" y="1"/>
                    <a:pt x="18" y="1"/>
                    <a:pt x="18" y="1"/>
                  </a:cubicBezTo>
                  <a:cubicBezTo>
                    <a:pt x="18" y="0"/>
                    <a:pt x="18" y="0"/>
                    <a:pt x="18" y="0"/>
                  </a:cubicBezTo>
                  <a:cubicBezTo>
                    <a:pt x="17" y="0"/>
                    <a:pt x="17" y="0"/>
                    <a:pt x="17" y="0"/>
                  </a:cubicBezTo>
                  <a:cubicBezTo>
                    <a:pt x="0" y="10"/>
                    <a:pt x="0" y="10"/>
                    <a:pt x="0" y="10"/>
                  </a:cubicBezTo>
                  <a:cubicBezTo>
                    <a:pt x="0" y="12"/>
                    <a:pt x="0" y="12"/>
                    <a:pt x="0" y="12"/>
                  </a:cubicBezTo>
                  <a:lnTo>
                    <a:pt x="0" y="71"/>
                  </a:lnTo>
                  <a:close/>
                </a:path>
              </a:pathLst>
            </a:custGeom>
            <a:solidFill>
              <a:srgbClr val="012169"/>
            </a:solidFill>
            <a:ln w="6350">
              <a:solidFill>
                <a:srgbClr val="FFFFFF"/>
              </a:solidFill>
            </a:ln>
          </p:spPr>
          <p:txBody>
            <a:bodyPr vert="horz" wrap="square" lIns="68580" tIns="34291" rIns="68580" bIns="34291" numCol="1" anchor="t" anchorCtr="0" compatLnSpc="1">
              <a:prstTxWarp prst="textNoShape">
                <a:avLst/>
              </a:prstTxWarp>
            </a:bodyPr>
            <a:lstStyle/>
            <a:p>
              <a:pPr defTabSz="685800">
                <a:defRPr/>
              </a:pPr>
              <a:endParaRPr lang="en-GB" sz="900" kern="0">
                <a:solidFill>
                  <a:prstClr val="black"/>
                </a:solidFill>
                <a:latin typeface="Arial"/>
              </a:endParaRPr>
            </a:p>
          </p:txBody>
        </p:sp>
        <p:sp>
          <p:nvSpPr>
            <p:cNvPr id="153" name="Freeform 56">
              <a:extLst>
                <a:ext uri="{FF2B5EF4-FFF2-40B4-BE49-F238E27FC236}">
                  <a16:creationId xmlns:a16="http://schemas.microsoft.com/office/drawing/2014/main" id="{43728795-9B4E-3513-55C5-D04870E1A65B}"/>
                </a:ext>
              </a:extLst>
            </p:cNvPr>
            <p:cNvSpPr>
              <a:spLocks noEditPoints="1"/>
            </p:cNvSpPr>
            <p:nvPr/>
          </p:nvSpPr>
          <p:spPr bwMode="auto">
            <a:xfrm>
              <a:off x="3519065" y="2204913"/>
              <a:ext cx="542848" cy="403565"/>
            </a:xfrm>
            <a:custGeom>
              <a:avLst/>
              <a:gdLst>
                <a:gd name="T0" fmla="*/ 269 w 304"/>
                <a:gd name="T1" fmla="*/ 190 h 226"/>
                <a:gd name="T2" fmla="*/ 269 w 304"/>
                <a:gd name="T3" fmla="*/ 135 h 226"/>
                <a:gd name="T4" fmla="*/ 273 w 304"/>
                <a:gd name="T5" fmla="*/ 106 h 226"/>
                <a:gd name="T6" fmla="*/ 269 w 304"/>
                <a:gd name="T7" fmla="*/ 0 h 226"/>
                <a:gd name="T8" fmla="*/ 169 w 304"/>
                <a:gd name="T9" fmla="*/ 19 h 226"/>
                <a:gd name="T10" fmla="*/ 141 w 304"/>
                <a:gd name="T11" fmla="*/ 47 h 226"/>
                <a:gd name="T12" fmla="*/ 149 w 304"/>
                <a:gd name="T13" fmla="*/ 54 h 226"/>
                <a:gd name="T14" fmla="*/ 145 w 304"/>
                <a:gd name="T15" fmla="*/ 62 h 226"/>
                <a:gd name="T16" fmla="*/ 149 w 304"/>
                <a:gd name="T17" fmla="*/ 78 h 226"/>
                <a:gd name="T18" fmla="*/ 118 w 304"/>
                <a:gd name="T19" fmla="*/ 90 h 226"/>
                <a:gd name="T20" fmla="*/ 94 w 304"/>
                <a:gd name="T21" fmla="*/ 93 h 226"/>
                <a:gd name="T22" fmla="*/ 36 w 304"/>
                <a:gd name="T23" fmla="*/ 93 h 226"/>
                <a:gd name="T24" fmla="*/ 32 w 304"/>
                <a:gd name="T25" fmla="*/ 129 h 226"/>
                <a:gd name="T26" fmla="*/ 0 w 304"/>
                <a:gd name="T27" fmla="*/ 148 h 226"/>
                <a:gd name="T28" fmla="*/ 179 w 304"/>
                <a:gd name="T29" fmla="*/ 150 h 226"/>
                <a:gd name="T30" fmla="*/ 179 w 304"/>
                <a:gd name="T31" fmla="*/ 172 h 226"/>
                <a:gd name="T32" fmla="*/ 188 w 304"/>
                <a:gd name="T33" fmla="*/ 178 h 226"/>
                <a:gd name="T34" fmla="*/ 198 w 304"/>
                <a:gd name="T35" fmla="*/ 193 h 226"/>
                <a:gd name="T36" fmla="*/ 214 w 304"/>
                <a:gd name="T37" fmla="*/ 202 h 226"/>
                <a:gd name="T38" fmla="*/ 236 w 304"/>
                <a:gd name="T39" fmla="*/ 219 h 226"/>
                <a:gd name="T40" fmla="*/ 247 w 304"/>
                <a:gd name="T41" fmla="*/ 210 h 226"/>
                <a:gd name="T42" fmla="*/ 239 w 304"/>
                <a:gd name="T43" fmla="*/ 220 h 226"/>
                <a:gd name="T44" fmla="*/ 238 w 304"/>
                <a:gd name="T45" fmla="*/ 222 h 226"/>
                <a:gd name="T46" fmla="*/ 236 w 304"/>
                <a:gd name="T47" fmla="*/ 225 h 226"/>
                <a:gd name="T48" fmla="*/ 239 w 304"/>
                <a:gd name="T49" fmla="*/ 225 h 226"/>
                <a:gd name="T50" fmla="*/ 241 w 304"/>
                <a:gd name="T51" fmla="*/ 223 h 226"/>
                <a:gd name="T52" fmla="*/ 242 w 304"/>
                <a:gd name="T53" fmla="*/ 221 h 226"/>
                <a:gd name="T54" fmla="*/ 299 w 304"/>
                <a:gd name="T55" fmla="*/ 200 h 226"/>
                <a:gd name="T56" fmla="*/ 298 w 304"/>
                <a:gd name="T57" fmla="*/ 200 h 226"/>
                <a:gd name="T58" fmla="*/ 299 w 304"/>
                <a:gd name="T59" fmla="*/ 200 h 226"/>
                <a:gd name="T60" fmla="*/ 302 w 304"/>
                <a:gd name="T61" fmla="*/ 207 h 226"/>
                <a:gd name="T62" fmla="*/ 298 w 304"/>
                <a:gd name="T63" fmla="*/ 209 h 226"/>
                <a:gd name="T64" fmla="*/ 296 w 304"/>
                <a:gd name="T65" fmla="*/ 208 h 226"/>
                <a:gd name="T66" fmla="*/ 294 w 304"/>
                <a:gd name="T67" fmla="*/ 209 h 226"/>
                <a:gd name="T68" fmla="*/ 291 w 304"/>
                <a:gd name="T69" fmla="*/ 209 h 226"/>
                <a:gd name="T70" fmla="*/ 288 w 304"/>
                <a:gd name="T71" fmla="*/ 212 h 226"/>
                <a:gd name="T72" fmla="*/ 284 w 304"/>
                <a:gd name="T73" fmla="*/ 212 h 226"/>
                <a:gd name="T74" fmla="*/ 290 w 304"/>
                <a:gd name="T75" fmla="*/ 207 h 226"/>
                <a:gd name="T76" fmla="*/ 290 w 304"/>
                <a:gd name="T77" fmla="*/ 205 h 226"/>
                <a:gd name="T78" fmla="*/ 284 w 304"/>
                <a:gd name="T79" fmla="*/ 209 h 226"/>
                <a:gd name="T80" fmla="*/ 270 w 304"/>
                <a:gd name="T81" fmla="*/ 211 h 226"/>
                <a:gd name="T82" fmla="*/ 264 w 304"/>
                <a:gd name="T83" fmla="*/ 212 h 226"/>
                <a:gd name="T84" fmla="*/ 259 w 304"/>
                <a:gd name="T85" fmla="*/ 212 h 226"/>
                <a:gd name="T86" fmla="*/ 251 w 304"/>
                <a:gd name="T87" fmla="*/ 216 h 226"/>
                <a:gd name="T88" fmla="*/ 247 w 304"/>
                <a:gd name="T89" fmla="*/ 216 h 226"/>
                <a:gd name="T90" fmla="*/ 244 w 304"/>
                <a:gd name="T91" fmla="*/ 219 h 226"/>
                <a:gd name="T92" fmla="*/ 244 w 304"/>
                <a:gd name="T93" fmla="*/ 221 h 226"/>
                <a:gd name="T94" fmla="*/ 245 w 304"/>
                <a:gd name="T95" fmla="*/ 223 h 226"/>
                <a:gd name="T96" fmla="*/ 250 w 304"/>
                <a:gd name="T97" fmla="*/ 223 h 226"/>
                <a:gd name="T98" fmla="*/ 253 w 304"/>
                <a:gd name="T99" fmla="*/ 222 h 226"/>
                <a:gd name="T100" fmla="*/ 256 w 304"/>
                <a:gd name="T101" fmla="*/ 222 h 226"/>
                <a:gd name="T102" fmla="*/ 259 w 304"/>
                <a:gd name="T103" fmla="*/ 222 h 226"/>
                <a:gd name="T104" fmla="*/ 264 w 304"/>
                <a:gd name="T105" fmla="*/ 221 h 226"/>
                <a:gd name="T106" fmla="*/ 269 w 304"/>
                <a:gd name="T107" fmla="*/ 221 h 226"/>
                <a:gd name="T108" fmla="*/ 273 w 304"/>
                <a:gd name="T109" fmla="*/ 219 h 226"/>
                <a:gd name="T110" fmla="*/ 279 w 304"/>
                <a:gd name="T111" fmla="*/ 218 h 226"/>
                <a:gd name="T112" fmla="*/ 285 w 304"/>
                <a:gd name="T113" fmla="*/ 216 h 226"/>
                <a:gd name="T114" fmla="*/ 288 w 304"/>
                <a:gd name="T115" fmla="*/ 216 h 226"/>
                <a:gd name="T116" fmla="*/ 292 w 304"/>
                <a:gd name="T117" fmla="*/ 214 h 226"/>
                <a:gd name="T118" fmla="*/ 295 w 304"/>
                <a:gd name="T119" fmla="*/ 212 h 226"/>
                <a:gd name="T120" fmla="*/ 298 w 304"/>
                <a:gd name="T121" fmla="*/ 210 h 226"/>
                <a:gd name="T122" fmla="*/ 302 w 304"/>
                <a:gd name="T123" fmla="*/ 209 h 226"/>
                <a:gd name="T124" fmla="*/ 304 w 304"/>
                <a:gd name="T125" fmla="*/ 207 h 2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04" h="226">
                  <a:moveTo>
                    <a:pt x="262" y="205"/>
                  </a:moveTo>
                  <a:cubicBezTo>
                    <a:pt x="262" y="195"/>
                    <a:pt x="262" y="195"/>
                    <a:pt x="262" y="195"/>
                  </a:cubicBezTo>
                  <a:cubicBezTo>
                    <a:pt x="269" y="190"/>
                    <a:pt x="269" y="190"/>
                    <a:pt x="269" y="190"/>
                  </a:cubicBezTo>
                  <a:cubicBezTo>
                    <a:pt x="269" y="189"/>
                    <a:pt x="269" y="189"/>
                    <a:pt x="269" y="189"/>
                  </a:cubicBezTo>
                  <a:cubicBezTo>
                    <a:pt x="269" y="186"/>
                    <a:pt x="270" y="172"/>
                    <a:pt x="270" y="158"/>
                  </a:cubicBezTo>
                  <a:cubicBezTo>
                    <a:pt x="270" y="147"/>
                    <a:pt x="270" y="137"/>
                    <a:pt x="269" y="135"/>
                  </a:cubicBezTo>
                  <a:cubicBezTo>
                    <a:pt x="268" y="135"/>
                    <a:pt x="267" y="132"/>
                    <a:pt x="272" y="112"/>
                  </a:cubicBezTo>
                  <a:cubicBezTo>
                    <a:pt x="273" y="108"/>
                    <a:pt x="273" y="108"/>
                    <a:pt x="273" y="108"/>
                  </a:cubicBezTo>
                  <a:cubicBezTo>
                    <a:pt x="273" y="106"/>
                    <a:pt x="273" y="106"/>
                    <a:pt x="273" y="106"/>
                  </a:cubicBezTo>
                  <a:cubicBezTo>
                    <a:pt x="274" y="102"/>
                    <a:pt x="275" y="98"/>
                    <a:pt x="276" y="96"/>
                  </a:cubicBezTo>
                  <a:cubicBezTo>
                    <a:pt x="269" y="85"/>
                    <a:pt x="269" y="85"/>
                    <a:pt x="269" y="85"/>
                  </a:cubicBezTo>
                  <a:cubicBezTo>
                    <a:pt x="269" y="0"/>
                    <a:pt x="269" y="0"/>
                    <a:pt x="269" y="0"/>
                  </a:cubicBezTo>
                  <a:cubicBezTo>
                    <a:pt x="268" y="0"/>
                    <a:pt x="268" y="0"/>
                    <a:pt x="268" y="0"/>
                  </a:cubicBezTo>
                  <a:cubicBezTo>
                    <a:pt x="192" y="0"/>
                    <a:pt x="192" y="0"/>
                    <a:pt x="192" y="0"/>
                  </a:cubicBezTo>
                  <a:cubicBezTo>
                    <a:pt x="169" y="19"/>
                    <a:pt x="169" y="19"/>
                    <a:pt x="169" y="19"/>
                  </a:cubicBezTo>
                  <a:cubicBezTo>
                    <a:pt x="161" y="35"/>
                    <a:pt x="161" y="35"/>
                    <a:pt x="161" y="35"/>
                  </a:cubicBezTo>
                  <a:cubicBezTo>
                    <a:pt x="145" y="43"/>
                    <a:pt x="145" y="43"/>
                    <a:pt x="145" y="43"/>
                  </a:cubicBezTo>
                  <a:cubicBezTo>
                    <a:pt x="141" y="47"/>
                    <a:pt x="141" y="47"/>
                    <a:pt x="141" y="47"/>
                  </a:cubicBezTo>
                  <a:cubicBezTo>
                    <a:pt x="145" y="50"/>
                    <a:pt x="145" y="50"/>
                    <a:pt x="145" y="50"/>
                  </a:cubicBezTo>
                  <a:cubicBezTo>
                    <a:pt x="149" y="50"/>
                    <a:pt x="149" y="50"/>
                    <a:pt x="149" y="50"/>
                  </a:cubicBezTo>
                  <a:cubicBezTo>
                    <a:pt x="149" y="54"/>
                    <a:pt x="149" y="54"/>
                    <a:pt x="149" y="54"/>
                  </a:cubicBezTo>
                  <a:cubicBezTo>
                    <a:pt x="149" y="58"/>
                    <a:pt x="149" y="58"/>
                    <a:pt x="149" y="58"/>
                  </a:cubicBezTo>
                  <a:cubicBezTo>
                    <a:pt x="145" y="58"/>
                    <a:pt x="145" y="58"/>
                    <a:pt x="145" y="58"/>
                  </a:cubicBezTo>
                  <a:cubicBezTo>
                    <a:pt x="145" y="62"/>
                    <a:pt x="145" y="62"/>
                    <a:pt x="145" y="62"/>
                  </a:cubicBezTo>
                  <a:cubicBezTo>
                    <a:pt x="149" y="66"/>
                    <a:pt x="149" y="66"/>
                    <a:pt x="149" y="66"/>
                  </a:cubicBezTo>
                  <a:cubicBezTo>
                    <a:pt x="149" y="70"/>
                    <a:pt x="149" y="70"/>
                    <a:pt x="149" y="70"/>
                  </a:cubicBezTo>
                  <a:cubicBezTo>
                    <a:pt x="149" y="78"/>
                    <a:pt x="149" y="78"/>
                    <a:pt x="149" y="78"/>
                  </a:cubicBezTo>
                  <a:cubicBezTo>
                    <a:pt x="137" y="78"/>
                    <a:pt x="137" y="78"/>
                    <a:pt x="137" y="78"/>
                  </a:cubicBezTo>
                  <a:cubicBezTo>
                    <a:pt x="126" y="90"/>
                    <a:pt x="126" y="90"/>
                    <a:pt x="126" y="90"/>
                  </a:cubicBezTo>
                  <a:cubicBezTo>
                    <a:pt x="118" y="90"/>
                    <a:pt x="118" y="90"/>
                    <a:pt x="118" y="90"/>
                  </a:cubicBezTo>
                  <a:cubicBezTo>
                    <a:pt x="106" y="90"/>
                    <a:pt x="106" y="90"/>
                    <a:pt x="106" y="90"/>
                  </a:cubicBezTo>
                  <a:cubicBezTo>
                    <a:pt x="102" y="90"/>
                    <a:pt x="102" y="90"/>
                    <a:pt x="102" y="90"/>
                  </a:cubicBezTo>
                  <a:cubicBezTo>
                    <a:pt x="94" y="93"/>
                    <a:pt x="94" y="93"/>
                    <a:pt x="94" y="93"/>
                  </a:cubicBezTo>
                  <a:cubicBezTo>
                    <a:pt x="91" y="90"/>
                    <a:pt x="91" y="90"/>
                    <a:pt x="91" y="90"/>
                  </a:cubicBezTo>
                  <a:cubicBezTo>
                    <a:pt x="75" y="86"/>
                    <a:pt x="75" y="86"/>
                    <a:pt x="75" y="86"/>
                  </a:cubicBezTo>
                  <a:cubicBezTo>
                    <a:pt x="36" y="93"/>
                    <a:pt x="36" y="93"/>
                    <a:pt x="36" y="93"/>
                  </a:cubicBezTo>
                  <a:cubicBezTo>
                    <a:pt x="44" y="117"/>
                    <a:pt x="44" y="117"/>
                    <a:pt x="44" y="117"/>
                  </a:cubicBezTo>
                  <a:cubicBezTo>
                    <a:pt x="36" y="121"/>
                    <a:pt x="36" y="121"/>
                    <a:pt x="36" y="121"/>
                  </a:cubicBezTo>
                  <a:cubicBezTo>
                    <a:pt x="32" y="129"/>
                    <a:pt x="32" y="129"/>
                    <a:pt x="32" y="129"/>
                  </a:cubicBezTo>
                  <a:cubicBezTo>
                    <a:pt x="28" y="129"/>
                    <a:pt x="28" y="129"/>
                    <a:pt x="28" y="129"/>
                  </a:cubicBezTo>
                  <a:cubicBezTo>
                    <a:pt x="1" y="148"/>
                    <a:pt x="1" y="148"/>
                    <a:pt x="1" y="148"/>
                  </a:cubicBezTo>
                  <a:cubicBezTo>
                    <a:pt x="0" y="148"/>
                    <a:pt x="0" y="148"/>
                    <a:pt x="0" y="148"/>
                  </a:cubicBezTo>
                  <a:cubicBezTo>
                    <a:pt x="0" y="149"/>
                    <a:pt x="0" y="149"/>
                    <a:pt x="0" y="149"/>
                  </a:cubicBezTo>
                  <a:cubicBezTo>
                    <a:pt x="1" y="150"/>
                    <a:pt x="1" y="150"/>
                    <a:pt x="1" y="150"/>
                  </a:cubicBezTo>
                  <a:cubicBezTo>
                    <a:pt x="179" y="150"/>
                    <a:pt x="179" y="150"/>
                    <a:pt x="179" y="150"/>
                  </a:cubicBezTo>
                  <a:cubicBezTo>
                    <a:pt x="179" y="151"/>
                    <a:pt x="180" y="156"/>
                    <a:pt x="180" y="164"/>
                  </a:cubicBezTo>
                  <a:cubicBezTo>
                    <a:pt x="180" y="166"/>
                    <a:pt x="180" y="168"/>
                    <a:pt x="181" y="169"/>
                  </a:cubicBezTo>
                  <a:cubicBezTo>
                    <a:pt x="179" y="172"/>
                    <a:pt x="179" y="172"/>
                    <a:pt x="179" y="172"/>
                  </a:cubicBezTo>
                  <a:cubicBezTo>
                    <a:pt x="183" y="169"/>
                    <a:pt x="183" y="169"/>
                    <a:pt x="183" y="169"/>
                  </a:cubicBezTo>
                  <a:cubicBezTo>
                    <a:pt x="183" y="169"/>
                    <a:pt x="183" y="169"/>
                    <a:pt x="184" y="169"/>
                  </a:cubicBezTo>
                  <a:cubicBezTo>
                    <a:pt x="188" y="178"/>
                    <a:pt x="188" y="178"/>
                    <a:pt x="188" y="178"/>
                  </a:cubicBezTo>
                  <a:cubicBezTo>
                    <a:pt x="190" y="185"/>
                    <a:pt x="190" y="185"/>
                    <a:pt x="190" y="185"/>
                  </a:cubicBezTo>
                  <a:cubicBezTo>
                    <a:pt x="197" y="193"/>
                    <a:pt x="197" y="193"/>
                    <a:pt x="197" y="193"/>
                  </a:cubicBezTo>
                  <a:cubicBezTo>
                    <a:pt x="198" y="193"/>
                    <a:pt x="198" y="193"/>
                    <a:pt x="198" y="193"/>
                  </a:cubicBezTo>
                  <a:cubicBezTo>
                    <a:pt x="199" y="193"/>
                    <a:pt x="199" y="193"/>
                    <a:pt x="199" y="193"/>
                  </a:cubicBezTo>
                  <a:cubicBezTo>
                    <a:pt x="203" y="193"/>
                    <a:pt x="203" y="193"/>
                    <a:pt x="203" y="193"/>
                  </a:cubicBezTo>
                  <a:cubicBezTo>
                    <a:pt x="214" y="202"/>
                    <a:pt x="214" y="202"/>
                    <a:pt x="214" y="202"/>
                  </a:cubicBezTo>
                  <a:cubicBezTo>
                    <a:pt x="224" y="211"/>
                    <a:pt x="224" y="211"/>
                    <a:pt x="224" y="211"/>
                  </a:cubicBezTo>
                  <a:cubicBezTo>
                    <a:pt x="230" y="211"/>
                    <a:pt x="230" y="211"/>
                    <a:pt x="230" y="211"/>
                  </a:cubicBezTo>
                  <a:cubicBezTo>
                    <a:pt x="236" y="219"/>
                    <a:pt x="236" y="219"/>
                    <a:pt x="236" y="219"/>
                  </a:cubicBezTo>
                  <a:cubicBezTo>
                    <a:pt x="239" y="214"/>
                    <a:pt x="239" y="214"/>
                    <a:pt x="239" y="214"/>
                  </a:cubicBezTo>
                  <a:cubicBezTo>
                    <a:pt x="243" y="214"/>
                    <a:pt x="243" y="214"/>
                    <a:pt x="243" y="214"/>
                  </a:cubicBezTo>
                  <a:cubicBezTo>
                    <a:pt x="247" y="210"/>
                    <a:pt x="247" y="210"/>
                    <a:pt x="247" y="210"/>
                  </a:cubicBezTo>
                  <a:cubicBezTo>
                    <a:pt x="262" y="205"/>
                    <a:pt x="262" y="205"/>
                    <a:pt x="262" y="205"/>
                  </a:cubicBezTo>
                  <a:close/>
                  <a:moveTo>
                    <a:pt x="240" y="221"/>
                  </a:moveTo>
                  <a:cubicBezTo>
                    <a:pt x="239" y="220"/>
                    <a:pt x="239" y="220"/>
                    <a:pt x="239" y="220"/>
                  </a:cubicBezTo>
                  <a:cubicBezTo>
                    <a:pt x="238" y="221"/>
                    <a:pt x="238" y="221"/>
                    <a:pt x="238" y="221"/>
                  </a:cubicBezTo>
                  <a:cubicBezTo>
                    <a:pt x="238" y="222"/>
                    <a:pt x="238" y="222"/>
                    <a:pt x="238" y="222"/>
                  </a:cubicBezTo>
                  <a:cubicBezTo>
                    <a:pt x="238" y="222"/>
                    <a:pt x="238" y="222"/>
                    <a:pt x="238" y="222"/>
                  </a:cubicBezTo>
                  <a:cubicBezTo>
                    <a:pt x="237" y="223"/>
                    <a:pt x="237" y="223"/>
                    <a:pt x="237" y="223"/>
                  </a:cubicBezTo>
                  <a:cubicBezTo>
                    <a:pt x="237" y="224"/>
                    <a:pt x="237" y="224"/>
                    <a:pt x="237" y="224"/>
                  </a:cubicBezTo>
                  <a:cubicBezTo>
                    <a:pt x="236" y="225"/>
                    <a:pt x="236" y="225"/>
                    <a:pt x="236" y="225"/>
                  </a:cubicBezTo>
                  <a:cubicBezTo>
                    <a:pt x="236" y="226"/>
                    <a:pt x="236" y="226"/>
                    <a:pt x="236" y="226"/>
                  </a:cubicBezTo>
                  <a:cubicBezTo>
                    <a:pt x="238" y="226"/>
                    <a:pt x="238" y="226"/>
                    <a:pt x="238" y="226"/>
                  </a:cubicBezTo>
                  <a:cubicBezTo>
                    <a:pt x="239" y="225"/>
                    <a:pt x="239" y="225"/>
                    <a:pt x="239" y="225"/>
                  </a:cubicBezTo>
                  <a:cubicBezTo>
                    <a:pt x="240" y="225"/>
                    <a:pt x="240" y="225"/>
                    <a:pt x="240" y="225"/>
                  </a:cubicBezTo>
                  <a:cubicBezTo>
                    <a:pt x="240" y="224"/>
                    <a:pt x="240" y="224"/>
                    <a:pt x="240" y="224"/>
                  </a:cubicBezTo>
                  <a:cubicBezTo>
                    <a:pt x="241" y="223"/>
                    <a:pt x="241" y="223"/>
                    <a:pt x="241" y="223"/>
                  </a:cubicBezTo>
                  <a:cubicBezTo>
                    <a:pt x="242" y="223"/>
                    <a:pt x="242" y="223"/>
                    <a:pt x="242" y="223"/>
                  </a:cubicBezTo>
                  <a:cubicBezTo>
                    <a:pt x="242" y="222"/>
                    <a:pt x="242" y="222"/>
                    <a:pt x="242" y="222"/>
                  </a:cubicBezTo>
                  <a:cubicBezTo>
                    <a:pt x="242" y="221"/>
                    <a:pt x="242" y="221"/>
                    <a:pt x="242" y="221"/>
                  </a:cubicBezTo>
                  <a:cubicBezTo>
                    <a:pt x="241" y="221"/>
                    <a:pt x="241" y="221"/>
                    <a:pt x="241" y="221"/>
                  </a:cubicBezTo>
                  <a:lnTo>
                    <a:pt x="240" y="221"/>
                  </a:lnTo>
                  <a:close/>
                  <a:moveTo>
                    <a:pt x="299" y="200"/>
                  </a:moveTo>
                  <a:cubicBezTo>
                    <a:pt x="300" y="199"/>
                    <a:pt x="300" y="199"/>
                    <a:pt x="300" y="199"/>
                  </a:cubicBezTo>
                  <a:cubicBezTo>
                    <a:pt x="298" y="199"/>
                    <a:pt x="298" y="199"/>
                    <a:pt x="298" y="199"/>
                  </a:cubicBezTo>
                  <a:cubicBezTo>
                    <a:pt x="298" y="200"/>
                    <a:pt x="298" y="200"/>
                    <a:pt x="298" y="200"/>
                  </a:cubicBezTo>
                  <a:cubicBezTo>
                    <a:pt x="298" y="201"/>
                    <a:pt x="298" y="201"/>
                    <a:pt x="298" y="201"/>
                  </a:cubicBezTo>
                  <a:cubicBezTo>
                    <a:pt x="299" y="201"/>
                    <a:pt x="299" y="201"/>
                    <a:pt x="299" y="201"/>
                  </a:cubicBezTo>
                  <a:lnTo>
                    <a:pt x="299" y="200"/>
                  </a:lnTo>
                  <a:close/>
                  <a:moveTo>
                    <a:pt x="303" y="207"/>
                  </a:moveTo>
                  <a:cubicBezTo>
                    <a:pt x="302" y="207"/>
                    <a:pt x="302" y="207"/>
                    <a:pt x="302" y="207"/>
                  </a:cubicBezTo>
                  <a:cubicBezTo>
                    <a:pt x="302" y="207"/>
                    <a:pt x="302" y="207"/>
                    <a:pt x="302" y="207"/>
                  </a:cubicBezTo>
                  <a:cubicBezTo>
                    <a:pt x="302" y="207"/>
                    <a:pt x="301" y="208"/>
                    <a:pt x="301" y="208"/>
                  </a:cubicBezTo>
                  <a:cubicBezTo>
                    <a:pt x="300" y="208"/>
                    <a:pt x="300" y="208"/>
                    <a:pt x="300" y="208"/>
                  </a:cubicBezTo>
                  <a:cubicBezTo>
                    <a:pt x="298" y="209"/>
                    <a:pt x="298" y="209"/>
                    <a:pt x="298" y="209"/>
                  </a:cubicBezTo>
                  <a:cubicBezTo>
                    <a:pt x="297" y="209"/>
                    <a:pt x="297" y="209"/>
                    <a:pt x="297" y="209"/>
                  </a:cubicBezTo>
                  <a:cubicBezTo>
                    <a:pt x="297" y="208"/>
                    <a:pt x="297" y="208"/>
                    <a:pt x="297" y="208"/>
                  </a:cubicBezTo>
                  <a:cubicBezTo>
                    <a:pt x="296" y="208"/>
                    <a:pt x="296" y="208"/>
                    <a:pt x="296" y="208"/>
                  </a:cubicBezTo>
                  <a:cubicBezTo>
                    <a:pt x="296" y="208"/>
                    <a:pt x="296" y="208"/>
                    <a:pt x="296" y="208"/>
                  </a:cubicBezTo>
                  <a:cubicBezTo>
                    <a:pt x="296" y="209"/>
                    <a:pt x="295" y="208"/>
                    <a:pt x="295" y="208"/>
                  </a:cubicBezTo>
                  <a:cubicBezTo>
                    <a:pt x="294" y="209"/>
                    <a:pt x="294" y="209"/>
                    <a:pt x="294" y="209"/>
                  </a:cubicBezTo>
                  <a:cubicBezTo>
                    <a:pt x="293" y="209"/>
                    <a:pt x="293" y="209"/>
                    <a:pt x="293" y="209"/>
                  </a:cubicBezTo>
                  <a:cubicBezTo>
                    <a:pt x="292" y="209"/>
                    <a:pt x="292" y="209"/>
                    <a:pt x="292" y="209"/>
                  </a:cubicBezTo>
                  <a:cubicBezTo>
                    <a:pt x="291" y="209"/>
                    <a:pt x="291" y="209"/>
                    <a:pt x="291" y="209"/>
                  </a:cubicBezTo>
                  <a:cubicBezTo>
                    <a:pt x="291" y="209"/>
                    <a:pt x="291" y="209"/>
                    <a:pt x="291" y="209"/>
                  </a:cubicBezTo>
                  <a:cubicBezTo>
                    <a:pt x="291" y="209"/>
                    <a:pt x="291" y="209"/>
                    <a:pt x="290" y="210"/>
                  </a:cubicBezTo>
                  <a:cubicBezTo>
                    <a:pt x="289" y="211"/>
                    <a:pt x="288" y="212"/>
                    <a:pt x="288" y="212"/>
                  </a:cubicBezTo>
                  <a:cubicBezTo>
                    <a:pt x="286" y="213"/>
                    <a:pt x="288" y="214"/>
                    <a:pt x="288" y="214"/>
                  </a:cubicBezTo>
                  <a:cubicBezTo>
                    <a:pt x="287" y="215"/>
                    <a:pt x="286" y="213"/>
                    <a:pt x="286" y="213"/>
                  </a:cubicBezTo>
                  <a:cubicBezTo>
                    <a:pt x="286" y="213"/>
                    <a:pt x="284" y="212"/>
                    <a:pt x="284" y="212"/>
                  </a:cubicBezTo>
                  <a:cubicBezTo>
                    <a:pt x="283" y="212"/>
                    <a:pt x="284" y="212"/>
                    <a:pt x="284" y="212"/>
                  </a:cubicBezTo>
                  <a:cubicBezTo>
                    <a:pt x="287" y="209"/>
                    <a:pt x="287" y="209"/>
                    <a:pt x="287" y="209"/>
                  </a:cubicBezTo>
                  <a:cubicBezTo>
                    <a:pt x="288" y="209"/>
                    <a:pt x="290" y="207"/>
                    <a:pt x="290" y="207"/>
                  </a:cubicBezTo>
                  <a:cubicBezTo>
                    <a:pt x="290" y="206"/>
                    <a:pt x="293" y="205"/>
                    <a:pt x="293" y="205"/>
                  </a:cubicBezTo>
                  <a:cubicBezTo>
                    <a:pt x="294" y="205"/>
                    <a:pt x="292" y="204"/>
                    <a:pt x="292" y="204"/>
                  </a:cubicBezTo>
                  <a:cubicBezTo>
                    <a:pt x="292" y="205"/>
                    <a:pt x="290" y="205"/>
                    <a:pt x="290" y="205"/>
                  </a:cubicBezTo>
                  <a:cubicBezTo>
                    <a:pt x="288" y="207"/>
                    <a:pt x="288" y="207"/>
                    <a:pt x="288" y="207"/>
                  </a:cubicBezTo>
                  <a:cubicBezTo>
                    <a:pt x="287" y="207"/>
                    <a:pt x="286" y="208"/>
                    <a:pt x="286" y="208"/>
                  </a:cubicBezTo>
                  <a:cubicBezTo>
                    <a:pt x="286" y="208"/>
                    <a:pt x="284" y="209"/>
                    <a:pt x="284" y="209"/>
                  </a:cubicBezTo>
                  <a:cubicBezTo>
                    <a:pt x="283" y="210"/>
                    <a:pt x="282" y="210"/>
                    <a:pt x="282" y="210"/>
                  </a:cubicBezTo>
                  <a:cubicBezTo>
                    <a:pt x="281" y="210"/>
                    <a:pt x="277" y="210"/>
                    <a:pt x="277" y="210"/>
                  </a:cubicBezTo>
                  <a:cubicBezTo>
                    <a:pt x="275" y="211"/>
                    <a:pt x="270" y="211"/>
                    <a:pt x="270" y="211"/>
                  </a:cubicBezTo>
                  <a:cubicBezTo>
                    <a:pt x="269" y="210"/>
                    <a:pt x="268" y="211"/>
                    <a:pt x="268" y="211"/>
                  </a:cubicBezTo>
                  <a:cubicBezTo>
                    <a:pt x="268" y="212"/>
                    <a:pt x="265" y="213"/>
                    <a:pt x="265" y="213"/>
                  </a:cubicBezTo>
                  <a:cubicBezTo>
                    <a:pt x="265" y="212"/>
                    <a:pt x="264" y="212"/>
                    <a:pt x="264" y="212"/>
                  </a:cubicBezTo>
                  <a:cubicBezTo>
                    <a:pt x="264" y="212"/>
                    <a:pt x="261" y="212"/>
                    <a:pt x="261" y="212"/>
                  </a:cubicBezTo>
                  <a:cubicBezTo>
                    <a:pt x="261" y="212"/>
                    <a:pt x="260" y="212"/>
                    <a:pt x="260" y="212"/>
                  </a:cubicBezTo>
                  <a:cubicBezTo>
                    <a:pt x="260" y="212"/>
                    <a:pt x="259" y="212"/>
                    <a:pt x="259" y="212"/>
                  </a:cubicBezTo>
                  <a:cubicBezTo>
                    <a:pt x="259" y="213"/>
                    <a:pt x="258" y="213"/>
                    <a:pt x="258" y="213"/>
                  </a:cubicBezTo>
                  <a:cubicBezTo>
                    <a:pt x="256" y="212"/>
                    <a:pt x="256" y="213"/>
                    <a:pt x="255" y="213"/>
                  </a:cubicBezTo>
                  <a:cubicBezTo>
                    <a:pt x="254" y="213"/>
                    <a:pt x="252" y="216"/>
                    <a:pt x="251" y="216"/>
                  </a:cubicBezTo>
                  <a:cubicBezTo>
                    <a:pt x="251" y="215"/>
                    <a:pt x="246" y="217"/>
                    <a:pt x="246" y="217"/>
                  </a:cubicBezTo>
                  <a:cubicBezTo>
                    <a:pt x="246" y="217"/>
                    <a:pt x="246" y="217"/>
                    <a:pt x="246" y="217"/>
                  </a:cubicBezTo>
                  <a:cubicBezTo>
                    <a:pt x="247" y="216"/>
                    <a:pt x="247" y="216"/>
                    <a:pt x="247" y="216"/>
                  </a:cubicBezTo>
                  <a:cubicBezTo>
                    <a:pt x="246" y="216"/>
                    <a:pt x="246" y="216"/>
                    <a:pt x="246" y="216"/>
                  </a:cubicBezTo>
                  <a:cubicBezTo>
                    <a:pt x="244" y="218"/>
                    <a:pt x="244" y="218"/>
                    <a:pt x="244" y="218"/>
                  </a:cubicBezTo>
                  <a:cubicBezTo>
                    <a:pt x="244" y="219"/>
                    <a:pt x="244" y="219"/>
                    <a:pt x="244" y="219"/>
                  </a:cubicBezTo>
                  <a:cubicBezTo>
                    <a:pt x="244" y="220"/>
                    <a:pt x="244" y="220"/>
                    <a:pt x="244" y="220"/>
                  </a:cubicBezTo>
                  <a:cubicBezTo>
                    <a:pt x="244" y="220"/>
                    <a:pt x="244" y="220"/>
                    <a:pt x="244" y="220"/>
                  </a:cubicBezTo>
                  <a:cubicBezTo>
                    <a:pt x="244" y="221"/>
                    <a:pt x="244" y="221"/>
                    <a:pt x="244" y="221"/>
                  </a:cubicBezTo>
                  <a:cubicBezTo>
                    <a:pt x="244" y="222"/>
                    <a:pt x="244" y="222"/>
                    <a:pt x="244" y="222"/>
                  </a:cubicBezTo>
                  <a:cubicBezTo>
                    <a:pt x="244" y="223"/>
                    <a:pt x="244" y="223"/>
                    <a:pt x="244" y="223"/>
                  </a:cubicBezTo>
                  <a:cubicBezTo>
                    <a:pt x="245" y="223"/>
                    <a:pt x="245" y="223"/>
                    <a:pt x="245" y="223"/>
                  </a:cubicBezTo>
                  <a:cubicBezTo>
                    <a:pt x="247" y="223"/>
                    <a:pt x="247" y="223"/>
                    <a:pt x="247" y="223"/>
                  </a:cubicBezTo>
                  <a:cubicBezTo>
                    <a:pt x="248" y="223"/>
                    <a:pt x="248" y="223"/>
                    <a:pt x="248" y="223"/>
                  </a:cubicBezTo>
                  <a:cubicBezTo>
                    <a:pt x="250" y="223"/>
                    <a:pt x="250" y="223"/>
                    <a:pt x="250" y="223"/>
                  </a:cubicBezTo>
                  <a:cubicBezTo>
                    <a:pt x="251" y="223"/>
                    <a:pt x="251" y="223"/>
                    <a:pt x="251" y="223"/>
                  </a:cubicBezTo>
                  <a:cubicBezTo>
                    <a:pt x="252" y="222"/>
                    <a:pt x="252" y="222"/>
                    <a:pt x="252" y="222"/>
                  </a:cubicBezTo>
                  <a:cubicBezTo>
                    <a:pt x="253" y="222"/>
                    <a:pt x="253" y="222"/>
                    <a:pt x="253" y="222"/>
                  </a:cubicBezTo>
                  <a:cubicBezTo>
                    <a:pt x="254" y="222"/>
                    <a:pt x="254" y="222"/>
                    <a:pt x="254" y="222"/>
                  </a:cubicBezTo>
                  <a:cubicBezTo>
                    <a:pt x="255" y="222"/>
                    <a:pt x="255" y="222"/>
                    <a:pt x="255" y="222"/>
                  </a:cubicBezTo>
                  <a:cubicBezTo>
                    <a:pt x="256" y="222"/>
                    <a:pt x="256" y="222"/>
                    <a:pt x="256" y="222"/>
                  </a:cubicBezTo>
                  <a:cubicBezTo>
                    <a:pt x="258" y="222"/>
                    <a:pt x="258" y="222"/>
                    <a:pt x="258" y="222"/>
                  </a:cubicBezTo>
                  <a:cubicBezTo>
                    <a:pt x="258" y="222"/>
                    <a:pt x="258" y="222"/>
                    <a:pt x="258" y="222"/>
                  </a:cubicBezTo>
                  <a:cubicBezTo>
                    <a:pt x="259" y="222"/>
                    <a:pt x="259" y="222"/>
                    <a:pt x="259" y="222"/>
                  </a:cubicBezTo>
                  <a:cubicBezTo>
                    <a:pt x="260" y="221"/>
                    <a:pt x="260" y="221"/>
                    <a:pt x="260" y="221"/>
                  </a:cubicBezTo>
                  <a:cubicBezTo>
                    <a:pt x="262" y="221"/>
                    <a:pt x="262" y="221"/>
                    <a:pt x="262" y="221"/>
                  </a:cubicBezTo>
                  <a:cubicBezTo>
                    <a:pt x="264" y="221"/>
                    <a:pt x="264" y="221"/>
                    <a:pt x="264" y="221"/>
                  </a:cubicBezTo>
                  <a:cubicBezTo>
                    <a:pt x="265" y="221"/>
                    <a:pt x="265" y="221"/>
                    <a:pt x="265" y="221"/>
                  </a:cubicBezTo>
                  <a:cubicBezTo>
                    <a:pt x="267" y="221"/>
                    <a:pt x="267" y="221"/>
                    <a:pt x="267" y="221"/>
                  </a:cubicBezTo>
                  <a:cubicBezTo>
                    <a:pt x="269" y="221"/>
                    <a:pt x="269" y="221"/>
                    <a:pt x="269" y="221"/>
                  </a:cubicBezTo>
                  <a:cubicBezTo>
                    <a:pt x="271" y="220"/>
                    <a:pt x="271" y="220"/>
                    <a:pt x="271" y="220"/>
                  </a:cubicBezTo>
                  <a:cubicBezTo>
                    <a:pt x="272" y="220"/>
                    <a:pt x="272" y="220"/>
                    <a:pt x="272" y="220"/>
                  </a:cubicBezTo>
                  <a:cubicBezTo>
                    <a:pt x="273" y="219"/>
                    <a:pt x="273" y="219"/>
                    <a:pt x="273" y="219"/>
                  </a:cubicBezTo>
                  <a:cubicBezTo>
                    <a:pt x="276" y="219"/>
                    <a:pt x="276" y="219"/>
                    <a:pt x="276" y="219"/>
                  </a:cubicBezTo>
                  <a:cubicBezTo>
                    <a:pt x="277" y="219"/>
                    <a:pt x="277" y="219"/>
                    <a:pt x="277" y="219"/>
                  </a:cubicBezTo>
                  <a:cubicBezTo>
                    <a:pt x="279" y="218"/>
                    <a:pt x="279" y="218"/>
                    <a:pt x="279" y="218"/>
                  </a:cubicBezTo>
                  <a:cubicBezTo>
                    <a:pt x="281" y="218"/>
                    <a:pt x="281" y="218"/>
                    <a:pt x="281" y="218"/>
                  </a:cubicBezTo>
                  <a:cubicBezTo>
                    <a:pt x="282" y="217"/>
                    <a:pt x="282" y="217"/>
                    <a:pt x="282" y="217"/>
                  </a:cubicBezTo>
                  <a:cubicBezTo>
                    <a:pt x="285" y="216"/>
                    <a:pt x="285" y="216"/>
                    <a:pt x="285" y="216"/>
                  </a:cubicBezTo>
                  <a:cubicBezTo>
                    <a:pt x="285" y="216"/>
                    <a:pt x="285" y="216"/>
                    <a:pt x="285" y="216"/>
                  </a:cubicBezTo>
                  <a:cubicBezTo>
                    <a:pt x="286" y="216"/>
                    <a:pt x="286" y="216"/>
                    <a:pt x="286" y="216"/>
                  </a:cubicBezTo>
                  <a:cubicBezTo>
                    <a:pt x="288" y="216"/>
                    <a:pt x="288" y="216"/>
                    <a:pt x="288" y="216"/>
                  </a:cubicBezTo>
                  <a:cubicBezTo>
                    <a:pt x="290" y="215"/>
                    <a:pt x="290" y="215"/>
                    <a:pt x="290" y="215"/>
                  </a:cubicBezTo>
                  <a:cubicBezTo>
                    <a:pt x="290" y="215"/>
                    <a:pt x="291" y="214"/>
                    <a:pt x="291" y="214"/>
                  </a:cubicBezTo>
                  <a:cubicBezTo>
                    <a:pt x="291" y="214"/>
                    <a:pt x="292" y="214"/>
                    <a:pt x="292" y="214"/>
                  </a:cubicBezTo>
                  <a:cubicBezTo>
                    <a:pt x="293" y="213"/>
                    <a:pt x="293" y="213"/>
                    <a:pt x="293" y="213"/>
                  </a:cubicBezTo>
                  <a:cubicBezTo>
                    <a:pt x="294" y="213"/>
                    <a:pt x="294" y="213"/>
                    <a:pt x="294" y="213"/>
                  </a:cubicBezTo>
                  <a:cubicBezTo>
                    <a:pt x="295" y="212"/>
                    <a:pt x="295" y="212"/>
                    <a:pt x="295" y="212"/>
                  </a:cubicBezTo>
                  <a:cubicBezTo>
                    <a:pt x="296" y="211"/>
                    <a:pt x="296" y="211"/>
                    <a:pt x="296" y="211"/>
                  </a:cubicBezTo>
                  <a:cubicBezTo>
                    <a:pt x="297" y="211"/>
                    <a:pt x="297" y="211"/>
                    <a:pt x="297" y="211"/>
                  </a:cubicBezTo>
                  <a:cubicBezTo>
                    <a:pt x="298" y="210"/>
                    <a:pt x="298" y="210"/>
                    <a:pt x="298" y="210"/>
                  </a:cubicBezTo>
                  <a:cubicBezTo>
                    <a:pt x="300" y="209"/>
                    <a:pt x="300" y="209"/>
                    <a:pt x="300" y="209"/>
                  </a:cubicBezTo>
                  <a:cubicBezTo>
                    <a:pt x="301" y="209"/>
                    <a:pt x="301" y="209"/>
                    <a:pt x="301" y="209"/>
                  </a:cubicBezTo>
                  <a:cubicBezTo>
                    <a:pt x="302" y="209"/>
                    <a:pt x="302" y="209"/>
                    <a:pt x="302" y="209"/>
                  </a:cubicBezTo>
                  <a:cubicBezTo>
                    <a:pt x="303" y="208"/>
                    <a:pt x="303" y="208"/>
                    <a:pt x="303" y="208"/>
                  </a:cubicBezTo>
                  <a:cubicBezTo>
                    <a:pt x="304" y="208"/>
                    <a:pt x="304" y="208"/>
                    <a:pt x="304" y="208"/>
                  </a:cubicBezTo>
                  <a:cubicBezTo>
                    <a:pt x="304" y="207"/>
                    <a:pt x="304" y="207"/>
                    <a:pt x="304" y="207"/>
                  </a:cubicBezTo>
                  <a:lnTo>
                    <a:pt x="303" y="207"/>
                  </a:lnTo>
                  <a:close/>
                </a:path>
              </a:pathLst>
            </a:custGeom>
            <a:solidFill>
              <a:srgbClr val="D5D5D5"/>
            </a:solidFill>
            <a:ln w="6350">
              <a:solidFill>
                <a:srgbClr val="FFFFFF"/>
              </a:solidFill>
            </a:ln>
          </p:spPr>
          <p:txBody>
            <a:bodyPr vert="horz" wrap="square" lIns="68580" tIns="34291" rIns="68580" bIns="34291" numCol="1" anchor="t" anchorCtr="0" compatLnSpc="1">
              <a:prstTxWarp prst="textNoShape">
                <a:avLst/>
              </a:prstTxWarp>
            </a:bodyPr>
            <a:lstStyle/>
            <a:p>
              <a:pPr defTabSz="685800">
                <a:defRPr/>
              </a:pPr>
              <a:endParaRPr lang="en-GB" sz="900" kern="0">
                <a:solidFill>
                  <a:prstClr val="black"/>
                </a:solidFill>
                <a:latin typeface="Arial"/>
              </a:endParaRPr>
            </a:p>
          </p:txBody>
        </p:sp>
      </p:grpSp>
      <p:sp>
        <p:nvSpPr>
          <p:cNvPr id="154" name="Oval 153">
            <a:extLst>
              <a:ext uri="{FF2B5EF4-FFF2-40B4-BE49-F238E27FC236}">
                <a16:creationId xmlns:a16="http://schemas.microsoft.com/office/drawing/2014/main" id="{E87B22C6-B3A0-5DC2-2D84-667A4CECA917}"/>
              </a:ext>
            </a:extLst>
          </p:cNvPr>
          <p:cNvSpPr/>
          <p:nvPr/>
        </p:nvSpPr>
        <p:spPr>
          <a:xfrm>
            <a:off x="2402732" y="2698300"/>
            <a:ext cx="60722" cy="60722"/>
          </a:xfrm>
          <a:prstGeom prst="ellipse">
            <a:avLst/>
          </a:prstGeom>
          <a:solidFill>
            <a:srgbClr val="B2F2FF"/>
          </a:solidFill>
          <a:ln>
            <a:solidFill>
              <a:srgbClr val="B2F2FF"/>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a:solidFill>
                <a:prstClr val="white"/>
              </a:solidFill>
              <a:latin typeface="Calibri" panose="020F0502020204030204"/>
            </a:endParaRPr>
          </a:p>
        </p:txBody>
      </p:sp>
      <p:sp>
        <p:nvSpPr>
          <p:cNvPr id="155" name="Oval 154">
            <a:extLst>
              <a:ext uri="{FF2B5EF4-FFF2-40B4-BE49-F238E27FC236}">
                <a16:creationId xmlns:a16="http://schemas.microsoft.com/office/drawing/2014/main" id="{B17A34C6-7512-1ECB-375A-ADCEB007C4D6}"/>
              </a:ext>
            </a:extLst>
          </p:cNvPr>
          <p:cNvSpPr/>
          <p:nvPr/>
        </p:nvSpPr>
        <p:spPr>
          <a:xfrm>
            <a:off x="4473016" y="3190579"/>
            <a:ext cx="60722" cy="60722"/>
          </a:xfrm>
          <a:prstGeom prst="ellipse">
            <a:avLst/>
          </a:prstGeom>
          <a:solidFill>
            <a:srgbClr val="B2F2FF"/>
          </a:solidFill>
          <a:ln>
            <a:solidFill>
              <a:srgbClr val="B2F2FF"/>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a:solidFill>
                <a:prstClr val="white"/>
              </a:solidFill>
              <a:latin typeface="Calibri" panose="020F0502020204030204"/>
            </a:endParaRPr>
          </a:p>
        </p:txBody>
      </p:sp>
      <p:sp>
        <p:nvSpPr>
          <p:cNvPr id="156" name="Oval 155">
            <a:extLst>
              <a:ext uri="{FF2B5EF4-FFF2-40B4-BE49-F238E27FC236}">
                <a16:creationId xmlns:a16="http://schemas.microsoft.com/office/drawing/2014/main" id="{FFEEF154-542D-3695-6838-B0E9FA0805E9}"/>
              </a:ext>
            </a:extLst>
          </p:cNvPr>
          <p:cNvSpPr/>
          <p:nvPr/>
        </p:nvSpPr>
        <p:spPr>
          <a:xfrm>
            <a:off x="5736768" y="3415986"/>
            <a:ext cx="60722" cy="60722"/>
          </a:xfrm>
          <a:prstGeom prst="ellipse">
            <a:avLst/>
          </a:prstGeom>
          <a:solidFill>
            <a:srgbClr val="B2F2FF"/>
          </a:solidFill>
          <a:ln>
            <a:solidFill>
              <a:srgbClr val="B2F2FF"/>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a:solidFill>
                <a:prstClr val="white"/>
              </a:solidFill>
              <a:latin typeface="Calibri" panose="020F0502020204030204"/>
            </a:endParaRPr>
          </a:p>
        </p:txBody>
      </p:sp>
      <p:sp>
        <p:nvSpPr>
          <p:cNvPr id="157" name="Oval 156">
            <a:extLst>
              <a:ext uri="{FF2B5EF4-FFF2-40B4-BE49-F238E27FC236}">
                <a16:creationId xmlns:a16="http://schemas.microsoft.com/office/drawing/2014/main" id="{659802A1-1F15-72E7-5516-FB4991790507}"/>
              </a:ext>
            </a:extLst>
          </p:cNvPr>
          <p:cNvSpPr/>
          <p:nvPr/>
        </p:nvSpPr>
        <p:spPr>
          <a:xfrm>
            <a:off x="4202894" y="1773234"/>
            <a:ext cx="60722" cy="60722"/>
          </a:xfrm>
          <a:prstGeom prst="ellipse">
            <a:avLst/>
          </a:prstGeom>
          <a:solidFill>
            <a:srgbClr val="B2F2FF"/>
          </a:solidFill>
          <a:ln>
            <a:solidFill>
              <a:srgbClr val="B2F2FF"/>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a:solidFill>
                <a:prstClr val="white"/>
              </a:solidFill>
              <a:latin typeface="Calibri" panose="020F0502020204030204"/>
            </a:endParaRPr>
          </a:p>
        </p:txBody>
      </p:sp>
      <p:sp>
        <p:nvSpPr>
          <p:cNvPr id="158" name="Oval 157">
            <a:extLst>
              <a:ext uri="{FF2B5EF4-FFF2-40B4-BE49-F238E27FC236}">
                <a16:creationId xmlns:a16="http://schemas.microsoft.com/office/drawing/2014/main" id="{5DF06320-9D58-A197-A5C4-EA162B8B7C25}"/>
              </a:ext>
            </a:extLst>
          </p:cNvPr>
          <p:cNvSpPr/>
          <p:nvPr/>
        </p:nvSpPr>
        <p:spPr>
          <a:xfrm>
            <a:off x="5138664" y="1715848"/>
            <a:ext cx="60722" cy="60722"/>
          </a:xfrm>
          <a:prstGeom prst="ellipse">
            <a:avLst/>
          </a:prstGeom>
          <a:solidFill>
            <a:srgbClr val="B2F2FF"/>
          </a:solidFill>
          <a:ln>
            <a:solidFill>
              <a:srgbClr val="B2F2FF"/>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a:solidFill>
                <a:prstClr val="white"/>
              </a:solidFill>
              <a:latin typeface="Calibri" panose="020F0502020204030204"/>
            </a:endParaRPr>
          </a:p>
        </p:txBody>
      </p:sp>
      <p:sp>
        <p:nvSpPr>
          <p:cNvPr id="159" name="Oval 158">
            <a:extLst>
              <a:ext uri="{FF2B5EF4-FFF2-40B4-BE49-F238E27FC236}">
                <a16:creationId xmlns:a16="http://schemas.microsoft.com/office/drawing/2014/main" id="{56994B6D-BB96-071B-D574-A6A60C2E1F76}"/>
              </a:ext>
            </a:extLst>
          </p:cNvPr>
          <p:cNvSpPr/>
          <p:nvPr/>
        </p:nvSpPr>
        <p:spPr>
          <a:xfrm>
            <a:off x="6864496" y="1453298"/>
            <a:ext cx="60722" cy="60722"/>
          </a:xfrm>
          <a:prstGeom prst="ellipse">
            <a:avLst/>
          </a:prstGeom>
          <a:solidFill>
            <a:srgbClr val="B2F2FF"/>
          </a:solidFill>
          <a:ln>
            <a:solidFill>
              <a:srgbClr val="B2F2FF"/>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a:solidFill>
                <a:prstClr val="white"/>
              </a:solidFill>
              <a:latin typeface="Calibri" panose="020F0502020204030204"/>
            </a:endParaRPr>
          </a:p>
        </p:txBody>
      </p:sp>
      <p:sp>
        <p:nvSpPr>
          <p:cNvPr id="160" name="Oval 159">
            <a:extLst>
              <a:ext uri="{FF2B5EF4-FFF2-40B4-BE49-F238E27FC236}">
                <a16:creationId xmlns:a16="http://schemas.microsoft.com/office/drawing/2014/main" id="{951F26E6-5262-3268-FC9C-E87CC18AE4A0}"/>
              </a:ext>
            </a:extLst>
          </p:cNvPr>
          <p:cNvSpPr/>
          <p:nvPr/>
        </p:nvSpPr>
        <p:spPr>
          <a:xfrm>
            <a:off x="4407999" y="2379691"/>
            <a:ext cx="60722" cy="60722"/>
          </a:xfrm>
          <a:prstGeom prst="ellipse">
            <a:avLst/>
          </a:prstGeom>
          <a:solidFill>
            <a:srgbClr val="FF3C96"/>
          </a:solidFill>
          <a:ln>
            <a:solidFill>
              <a:srgbClr val="FF3C96"/>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a:solidFill>
                <a:prstClr val="white"/>
              </a:solidFill>
              <a:latin typeface="Calibri" panose="020F0502020204030204"/>
            </a:endParaRPr>
          </a:p>
        </p:txBody>
      </p:sp>
      <p:sp>
        <p:nvSpPr>
          <p:cNvPr id="161" name="Oval 160">
            <a:extLst>
              <a:ext uri="{FF2B5EF4-FFF2-40B4-BE49-F238E27FC236}">
                <a16:creationId xmlns:a16="http://schemas.microsoft.com/office/drawing/2014/main" id="{8F54EBB0-4EED-CBE2-8283-4A733400C727}"/>
              </a:ext>
            </a:extLst>
          </p:cNvPr>
          <p:cNvSpPr/>
          <p:nvPr/>
        </p:nvSpPr>
        <p:spPr>
          <a:xfrm>
            <a:off x="2979211" y="1796226"/>
            <a:ext cx="60722" cy="60722"/>
          </a:xfrm>
          <a:prstGeom prst="ellipse">
            <a:avLst/>
          </a:prstGeom>
          <a:solidFill>
            <a:srgbClr val="FF3C96"/>
          </a:solidFill>
          <a:ln>
            <a:solidFill>
              <a:srgbClr val="FF3C96"/>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a:solidFill>
                <a:prstClr val="white"/>
              </a:solidFill>
              <a:latin typeface="Calibri" panose="020F0502020204030204"/>
            </a:endParaRPr>
          </a:p>
        </p:txBody>
      </p:sp>
      <p:sp>
        <p:nvSpPr>
          <p:cNvPr id="162" name="Oval 161">
            <a:extLst>
              <a:ext uri="{FF2B5EF4-FFF2-40B4-BE49-F238E27FC236}">
                <a16:creationId xmlns:a16="http://schemas.microsoft.com/office/drawing/2014/main" id="{EB6B961E-6238-6A41-3D08-61072D44AF76}"/>
              </a:ext>
            </a:extLst>
          </p:cNvPr>
          <p:cNvSpPr/>
          <p:nvPr/>
        </p:nvSpPr>
        <p:spPr>
          <a:xfrm>
            <a:off x="5588380" y="1757122"/>
            <a:ext cx="60722" cy="60722"/>
          </a:xfrm>
          <a:prstGeom prst="ellipse">
            <a:avLst/>
          </a:prstGeom>
          <a:solidFill>
            <a:srgbClr val="FF3C96"/>
          </a:solidFill>
          <a:ln>
            <a:solidFill>
              <a:srgbClr val="FF3C96"/>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a:solidFill>
                <a:prstClr val="white"/>
              </a:solidFill>
              <a:latin typeface="Calibri" panose="020F0502020204030204"/>
            </a:endParaRPr>
          </a:p>
        </p:txBody>
      </p:sp>
      <p:sp>
        <p:nvSpPr>
          <p:cNvPr id="163" name="Oval 162">
            <a:extLst>
              <a:ext uri="{FF2B5EF4-FFF2-40B4-BE49-F238E27FC236}">
                <a16:creationId xmlns:a16="http://schemas.microsoft.com/office/drawing/2014/main" id="{65F80216-A172-C9F2-3C49-9D5D8C4825D4}"/>
              </a:ext>
            </a:extLst>
          </p:cNvPr>
          <p:cNvSpPr/>
          <p:nvPr/>
        </p:nvSpPr>
        <p:spPr>
          <a:xfrm>
            <a:off x="5772295" y="1865022"/>
            <a:ext cx="60722" cy="60722"/>
          </a:xfrm>
          <a:prstGeom prst="ellipse">
            <a:avLst/>
          </a:prstGeom>
          <a:solidFill>
            <a:srgbClr val="FF3C96"/>
          </a:solidFill>
          <a:ln>
            <a:solidFill>
              <a:srgbClr val="FF3C96"/>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a:solidFill>
                <a:prstClr val="white"/>
              </a:solidFill>
              <a:latin typeface="Calibri" panose="020F0502020204030204"/>
            </a:endParaRPr>
          </a:p>
        </p:txBody>
      </p:sp>
      <p:sp>
        <p:nvSpPr>
          <p:cNvPr id="164" name="Oval 163">
            <a:extLst>
              <a:ext uri="{FF2B5EF4-FFF2-40B4-BE49-F238E27FC236}">
                <a16:creationId xmlns:a16="http://schemas.microsoft.com/office/drawing/2014/main" id="{9061B501-52AF-F738-8A2A-ED2D12CAD226}"/>
              </a:ext>
            </a:extLst>
          </p:cNvPr>
          <p:cNvSpPr/>
          <p:nvPr/>
        </p:nvSpPr>
        <p:spPr>
          <a:xfrm>
            <a:off x="6392194" y="1988486"/>
            <a:ext cx="60722" cy="60722"/>
          </a:xfrm>
          <a:prstGeom prst="ellipse">
            <a:avLst/>
          </a:prstGeom>
          <a:solidFill>
            <a:srgbClr val="FF3C96"/>
          </a:solidFill>
          <a:ln>
            <a:solidFill>
              <a:srgbClr val="FF3C96"/>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a:solidFill>
                <a:prstClr val="white"/>
              </a:solidFill>
              <a:latin typeface="Calibri" panose="020F0502020204030204"/>
            </a:endParaRPr>
          </a:p>
        </p:txBody>
      </p:sp>
      <p:sp>
        <p:nvSpPr>
          <p:cNvPr id="165" name="Oval 164">
            <a:extLst>
              <a:ext uri="{FF2B5EF4-FFF2-40B4-BE49-F238E27FC236}">
                <a16:creationId xmlns:a16="http://schemas.microsoft.com/office/drawing/2014/main" id="{5A40811B-A694-C949-CFE5-2C37BB65C351}"/>
              </a:ext>
            </a:extLst>
          </p:cNvPr>
          <p:cNvSpPr/>
          <p:nvPr/>
        </p:nvSpPr>
        <p:spPr>
          <a:xfrm>
            <a:off x="5979400" y="1872725"/>
            <a:ext cx="60722" cy="60722"/>
          </a:xfrm>
          <a:prstGeom prst="ellipse">
            <a:avLst/>
          </a:prstGeom>
          <a:solidFill>
            <a:srgbClr val="FF3C96"/>
          </a:solidFill>
          <a:ln>
            <a:solidFill>
              <a:srgbClr val="FF3C96"/>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a:solidFill>
                <a:prstClr val="white"/>
              </a:solidFill>
              <a:latin typeface="Calibri" panose="020F0502020204030204"/>
            </a:endParaRPr>
          </a:p>
        </p:txBody>
      </p:sp>
      <p:sp>
        <p:nvSpPr>
          <p:cNvPr id="166" name="Oval 165">
            <a:extLst>
              <a:ext uri="{FF2B5EF4-FFF2-40B4-BE49-F238E27FC236}">
                <a16:creationId xmlns:a16="http://schemas.microsoft.com/office/drawing/2014/main" id="{12EC27AD-586C-68AA-DBDD-C0B48D3327B4}"/>
              </a:ext>
            </a:extLst>
          </p:cNvPr>
          <p:cNvSpPr/>
          <p:nvPr/>
        </p:nvSpPr>
        <p:spPr>
          <a:xfrm>
            <a:off x="6160603" y="2607742"/>
            <a:ext cx="60722" cy="60722"/>
          </a:xfrm>
          <a:prstGeom prst="ellipse">
            <a:avLst/>
          </a:prstGeom>
          <a:solidFill>
            <a:srgbClr val="FF3C96"/>
          </a:solidFill>
          <a:ln>
            <a:solidFill>
              <a:srgbClr val="FF3C96"/>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a:solidFill>
                <a:prstClr val="white"/>
              </a:solidFill>
              <a:latin typeface="Calibri" panose="020F0502020204030204"/>
            </a:endParaRPr>
          </a:p>
        </p:txBody>
      </p:sp>
      <p:sp>
        <p:nvSpPr>
          <p:cNvPr id="167" name="Oval 166">
            <a:extLst>
              <a:ext uri="{FF2B5EF4-FFF2-40B4-BE49-F238E27FC236}">
                <a16:creationId xmlns:a16="http://schemas.microsoft.com/office/drawing/2014/main" id="{A0E67D9B-01E1-1457-8821-4A9294BAEB38}"/>
              </a:ext>
            </a:extLst>
          </p:cNvPr>
          <p:cNvSpPr/>
          <p:nvPr/>
        </p:nvSpPr>
        <p:spPr>
          <a:xfrm>
            <a:off x="2001007" y="1104494"/>
            <a:ext cx="60722" cy="60722"/>
          </a:xfrm>
          <a:prstGeom prst="ellipse">
            <a:avLst/>
          </a:prstGeom>
          <a:solidFill>
            <a:srgbClr val="2746F8"/>
          </a:solidFill>
          <a:ln>
            <a:solidFill>
              <a:srgbClr val="2746F8"/>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a:solidFill>
                <a:prstClr val="white"/>
              </a:solidFill>
              <a:latin typeface="Calibri" panose="020F0502020204030204"/>
            </a:endParaRPr>
          </a:p>
        </p:txBody>
      </p:sp>
      <p:sp>
        <p:nvSpPr>
          <p:cNvPr id="168" name="Oval 167">
            <a:extLst>
              <a:ext uri="{FF2B5EF4-FFF2-40B4-BE49-F238E27FC236}">
                <a16:creationId xmlns:a16="http://schemas.microsoft.com/office/drawing/2014/main" id="{3DC7A2AC-05B8-AA3D-DA48-4AFC00F11C60}"/>
              </a:ext>
            </a:extLst>
          </p:cNvPr>
          <p:cNvSpPr/>
          <p:nvPr/>
        </p:nvSpPr>
        <p:spPr>
          <a:xfrm>
            <a:off x="4402533" y="2105899"/>
            <a:ext cx="60722" cy="60722"/>
          </a:xfrm>
          <a:prstGeom prst="ellipse">
            <a:avLst/>
          </a:prstGeom>
          <a:solidFill>
            <a:srgbClr val="2746F8"/>
          </a:solidFill>
          <a:ln>
            <a:solidFill>
              <a:srgbClr val="2746F8"/>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a:solidFill>
                <a:prstClr val="white"/>
              </a:solidFill>
              <a:latin typeface="Calibri" panose="020F0502020204030204"/>
            </a:endParaRPr>
          </a:p>
        </p:txBody>
      </p:sp>
      <p:sp>
        <p:nvSpPr>
          <p:cNvPr id="169" name="Oval 168">
            <a:extLst>
              <a:ext uri="{FF2B5EF4-FFF2-40B4-BE49-F238E27FC236}">
                <a16:creationId xmlns:a16="http://schemas.microsoft.com/office/drawing/2014/main" id="{D90C3C70-1378-6D8F-F194-9DC425AA4775}"/>
              </a:ext>
            </a:extLst>
          </p:cNvPr>
          <p:cNvSpPr/>
          <p:nvPr/>
        </p:nvSpPr>
        <p:spPr>
          <a:xfrm>
            <a:off x="5888813" y="2422236"/>
            <a:ext cx="60722" cy="60722"/>
          </a:xfrm>
          <a:prstGeom prst="ellipse">
            <a:avLst/>
          </a:prstGeom>
          <a:solidFill>
            <a:srgbClr val="2746F8"/>
          </a:solidFill>
          <a:ln>
            <a:solidFill>
              <a:srgbClr val="2746F8"/>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a:solidFill>
                <a:prstClr val="white"/>
              </a:solidFill>
              <a:latin typeface="Calibri" panose="020F0502020204030204"/>
            </a:endParaRPr>
          </a:p>
        </p:txBody>
      </p:sp>
      <p:sp>
        <p:nvSpPr>
          <p:cNvPr id="170" name="Oval 169">
            <a:extLst>
              <a:ext uri="{FF2B5EF4-FFF2-40B4-BE49-F238E27FC236}">
                <a16:creationId xmlns:a16="http://schemas.microsoft.com/office/drawing/2014/main" id="{A894619C-93F8-AD09-493D-FD49FF4F818A}"/>
              </a:ext>
            </a:extLst>
          </p:cNvPr>
          <p:cNvSpPr/>
          <p:nvPr/>
        </p:nvSpPr>
        <p:spPr>
          <a:xfrm>
            <a:off x="6202402" y="2285019"/>
            <a:ext cx="60722" cy="60722"/>
          </a:xfrm>
          <a:prstGeom prst="ellipse">
            <a:avLst/>
          </a:prstGeom>
          <a:solidFill>
            <a:srgbClr val="2746F8"/>
          </a:solidFill>
          <a:ln>
            <a:solidFill>
              <a:srgbClr val="2746F8"/>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a:solidFill>
                <a:prstClr val="white"/>
              </a:solidFill>
              <a:latin typeface="Calibri" panose="020F0502020204030204"/>
            </a:endParaRPr>
          </a:p>
        </p:txBody>
      </p:sp>
      <p:sp>
        <p:nvSpPr>
          <p:cNvPr id="171" name="Oval 170">
            <a:extLst>
              <a:ext uri="{FF2B5EF4-FFF2-40B4-BE49-F238E27FC236}">
                <a16:creationId xmlns:a16="http://schemas.microsoft.com/office/drawing/2014/main" id="{D16FC2A3-A017-34E7-9C9A-C69674BE2597}"/>
              </a:ext>
            </a:extLst>
          </p:cNvPr>
          <p:cNvSpPr/>
          <p:nvPr/>
        </p:nvSpPr>
        <p:spPr>
          <a:xfrm>
            <a:off x="5810007" y="2178994"/>
            <a:ext cx="60722" cy="60722"/>
          </a:xfrm>
          <a:prstGeom prst="ellipse">
            <a:avLst/>
          </a:prstGeom>
          <a:solidFill>
            <a:srgbClr val="2746F8"/>
          </a:solidFill>
          <a:ln>
            <a:solidFill>
              <a:srgbClr val="2746F8"/>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a:solidFill>
                <a:prstClr val="white"/>
              </a:solidFill>
              <a:latin typeface="Calibri" panose="020F0502020204030204"/>
            </a:endParaRPr>
          </a:p>
        </p:txBody>
      </p:sp>
      <p:sp>
        <p:nvSpPr>
          <p:cNvPr id="177" name="Oval 176">
            <a:extLst>
              <a:ext uri="{FF2B5EF4-FFF2-40B4-BE49-F238E27FC236}">
                <a16:creationId xmlns:a16="http://schemas.microsoft.com/office/drawing/2014/main" id="{DA1018F9-296C-7606-9C65-D894605DB5CA}"/>
              </a:ext>
            </a:extLst>
          </p:cNvPr>
          <p:cNvSpPr/>
          <p:nvPr/>
        </p:nvSpPr>
        <p:spPr>
          <a:xfrm>
            <a:off x="3963691" y="2577381"/>
            <a:ext cx="60722" cy="60722"/>
          </a:xfrm>
          <a:prstGeom prst="ellipse">
            <a:avLst/>
          </a:prstGeom>
          <a:solidFill>
            <a:srgbClr val="2746F8"/>
          </a:solidFill>
          <a:ln>
            <a:solidFill>
              <a:srgbClr val="2746F8"/>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a:solidFill>
                <a:prstClr val="white"/>
              </a:solidFill>
              <a:latin typeface="Calibri" panose="020F0502020204030204"/>
            </a:endParaRPr>
          </a:p>
        </p:txBody>
      </p:sp>
      <p:sp>
        <p:nvSpPr>
          <p:cNvPr id="178" name="Oval 177">
            <a:extLst>
              <a:ext uri="{FF2B5EF4-FFF2-40B4-BE49-F238E27FC236}">
                <a16:creationId xmlns:a16="http://schemas.microsoft.com/office/drawing/2014/main" id="{0590D72A-64E7-B240-2E9F-D3F25691BD61}"/>
              </a:ext>
            </a:extLst>
          </p:cNvPr>
          <p:cNvSpPr/>
          <p:nvPr/>
        </p:nvSpPr>
        <p:spPr>
          <a:xfrm>
            <a:off x="6612826" y="1598899"/>
            <a:ext cx="60722" cy="60722"/>
          </a:xfrm>
          <a:prstGeom prst="ellipse">
            <a:avLst/>
          </a:prstGeom>
          <a:solidFill>
            <a:srgbClr val="2746F8"/>
          </a:solidFill>
          <a:ln>
            <a:solidFill>
              <a:srgbClr val="2746F8"/>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a:solidFill>
                <a:prstClr val="white"/>
              </a:solidFill>
              <a:latin typeface="Calibri" panose="020F0502020204030204"/>
            </a:endParaRPr>
          </a:p>
        </p:txBody>
      </p:sp>
      <p:sp>
        <p:nvSpPr>
          <p:cNvPr id="179" name="Oval 178">
            <a:extLst>
              <a:ext uri="{FF2B5EF4-FFF2-40B4-BE49-F238E27FC236}">
                <a16:creationId xmlns:a16="http://schemas.microsoft.com/office/drawing/2014/main" id="{57E2EFDC-6038-766B-803B-42D8F7FFFAD0}"/>
              </a:ext>
            </a:extLst>
          </p:cNvPr>
          <p:cNvSpPr/>
          <p:nvPr/>
        </p:nvSpPr>
        <p:spPr>
          <a:xfrm>
            <a:off x="3686903" y="4134986"/>
            <a:ext cx="303791" cy="303791"/>
          </a:xfrm>
          <a:prstGeom prst="ellipse">
            <a:avLst/>
          </a:prstGeom>
          <a:solidFill>
            <a:srgbClr val="B2F2FF"/>
          </a:solidFill>
          <a:ln>
            <a:solidFill>
              <a:srgbClr val="B2F2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a:solidFill>
                <a:prstClr val="white"/>
              </a:solidFill>
              <a:latin typeface="Calibri" panose="020F0502020204030204"/>
            </a:endParaRPr>
          </a:p>
        </p:txBody>
      </p:sp>
      <p:sp>
        <p:nvSpPr>
          <p:cNvPr id="180" name="Oval 179">
            <a:extLst>
              <a:ext uri="{FF2B5EF4-FFF2-40B4-BE49-F238E27FC236}">
                <a16:creationId xmlns:a16="http://schemas.microsoft.com/office/drawing/2014/main" id="{23F6E9AA-6DF9-4068-9AEC-CFDB7B423A29}"/>
              </a:ext>
            </a:extLst>
          </p:cNvPr>
          <p:cNvSpPr/>
          <p:nvPr/>
        </p:nvSpPr>
        <p:spPr>
          <a:xfrm>
            <a:off x="6045876" y="4134986"/>
            <a:ext cx="303791" cy="303791"/>
          </a:xfrm>
          <a:prstGeom prst="ellipse">
            <a:avLst/>
          </a:prstGeom>
          <a:solidFill>
            <a:srgbClr val="FF3C96"/>
          </a:solidFill>
          <a:ln>
            <a:solidFill>
              <a:srgbClr val="FF3C9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a:solidFill>
                <a:prstClr val="white"/>
              </a:solidFill>
              <a:latin typeface="Calibri" panose="020F0502020204030204"/>
            </a:endParaRPr>
          </a:p>
        </p:txBody>
      </p:sp>
      <p:sp>
        <p:nvSpPr>
          <p:cNvPr id="181" name="Oval 180">
            <a:extLst>
              <a:ext uri="{FF2B5EF4-FFF2-40B4-BE49-F238E27FC236}">
                <a16:creationId xmlns:a16="http://schemas.microsoft.com/office/drawing/2014/main" id="{6D2636E8-7C38-EB0E-13A2-E520A3C730D2}"/>
              </a:ext>
            </a:extLst>
          </p:cNvPr>
          <p:cNvSpPr/>
          <p:nvPr/>
        </p:nvSpPr>
        <p:spPr>
          <a:xfrm>
            <a:off x="1243756" y="4135103"/>
            <a:ext cx="303791" cy="303791"/>
          </a:xfrm>
          <a:prstGeom prst="ellipse">
            <a:avLst/>
          </a:prstGeom>
          <a:solidFill>
            <a:srgbClr val="2645F8"/>
          </a:solidFill>
          <a:ln>
            <a:solidFill>
              <a:srgbClr val="2645F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a:solidFill>
                <a:prstClr val="white"/>
              </a:solidFill>
              <a:latin typeface="Calibri" panose="020F0502020204030204"/>
            </a:endParaRPr>
          </a:p>
        </p:txBody>
      </p:sp>
      <p:sp>
        <p:nvSpPr>
          <p:cNvPr id="184" name="TextBox 183">
            <a:extLst>
              <a:ext uri="{FF2B5EF4-FFF2-40B4-BE49-F238E27FC236}">
                <a16:creationId xmlns:a16="http://schemas.microsoft.com/office/drawing/2014/main" id="{9C562B56-AB88-E8E7-0CFF-4DE958962FBF}"/>
              </a:ext>
            </a:extLst>
          </p:cNvPr>
          <p:cNvSpPr txBox="1"/>
          <p:nvPr/>
        </p:nvSpPr>
        <p:spPr>
          <a:xfrm>
            <a:off x="1644507" y="267156"/>
            <a:ext cx="5700600" cy="436658"/>
          </a:xfrm>
          <a:prstGeom prst="rect">
            <a:avLst/>
          </a:prstGeom>
          <a:noFill/>
        </p:spPr>
        <p:txBody>
          <a:bodyPr wrap="none" rtlCol="0">
            <a:spAutoFit/>
          </a:bodyPr>
          <a:lstStyle/>
          <a:p>
            <a:pPr algn="ctr" defTabSz="685800">
              <a:lnSpc>
                <a:spcPts val="2625"/>
              </a:lnSpc>
            </a:pPr>
            <a:r>
              <a:rPr lang="en-US" sz="2625" b="1">
                <a:solidFill>
                  <a:prstClr val="black"/>
                </a:solidFill>
                <a:latin typeface="Poppins Bold" panose="00000800000000000000" pitchFamily="2" charset="0"/>
                <a:ea typeface="Source Sans Pro"/>
                <a:cs typeface="Poppins Bold" panose="00000800000000000000" pitchFamily="2" charset="0"/>
              </a:rPr>
              <a:t>COP Site Location by Focus Area</a:t>
            </a:r>
          </a:p>
        </p:txBody>
      </p:sp>
      <p:sp>
        <p:nvSpPr>
          <p:cNvPr id="185" name="TextBox 184">
            <a:extLst>
              <a:ext uri="{FF2B5EF4-FFF2-40B4-BE49-F238E27FC236}">
                <a16:creationId xmlns:a16="http://schemas.microsoft.com/office/drawing/2014/main" id="{175ACD6E-2D0D-EDD1-841F-FBFF6394F626}"/>
              </a:ext>
            </a:extLst>
          </p:cNvPr>
          <p:cNvSpPr txBox="1"/>
          <p:nvPr/>
        </p:nvSpPr>
        <p:spPr>
          <a:xfrm>
            <a:off x="1547547" y="4199182"/>
            <a:ext cx="1828265" cy="460382"/>
          </a:xfrm>
          <a:prstGeom prst="rect">
            <a:avLst/>
          </a:prstGeom>
          <a:noFill/>
        </p:spPr>
        <p:txBody>
          <a:bodyPr wrap="square">
            <a:spAutoFit/>
          </a:bodyPr>
          <a:lstStyle/>
          <a:p>
            <a:pPr defTabSz="685800">
              <a:lnSpc>
                <a:spcPts val="1410"/>
              </a:lnSpc>
            </a:pPr>
            <a:r>
              <a:rPr lang="en-US" sz="1500">
                <a:solidFill>
                  <a:prstClr val="black"/>
                </a:solidFill>
                <a:latin typeface="Poppins" panose="00000500000000000000" pitchFamily="2" charset="0"/>
                <a:ea typeface="Source Sans Pro" panose="020B0503030403020204" pitchFamily="34" charset="0"/>
                <a:cs typeface="Poppins" panose="00000500000000000000" pitchFamily="2" charset="0"/>
              </a:rPr>
              <a:t>CRC Focused Site</a:t>
            </a:r>
          </a:p>
        </p:txBody>
      </p:sp>
      <p:sp>
        <p:nvSpPr>
          <p:cNvPr id="186" name="TextBox 185">
            <a:extLst>
              <a:ext uri="{FF2B5EF4-FFF2-40B4-BE49-F238E27FC236}">
                <a16:creationId xmlns:a16="http://schemas.microsoft.com/office/drawing/2014/main" id="{A0669E18-D4B4-73E1-4038-540968ECD112}"/>
              </a:ext>
            </a:extLst>
          </p:cNvPr>
          <p:cNvSpPr txBox="1"/>
          <p:nvPr/>
        </p:nvSpPr>
        <p:spPr>
          <a:xfrm>
            <a:off x="3981762" y="4201663"/>
            <a:ext cx="1921151" cy="280846"/>
          </a:xfrm>
          <a:prstGeom prst="rect">
            <a:avLst/>
          </a:prstGeom>
          <a:noFill/>
        </p:spPr>
        <p:txBody>
          <a:bodyPr wrap="square">
            <a:spAutoFit/>
          </a:bodyPr>
          <a:lstStyle/>
          <a:p>
            <a:pPr defTabSz="685800">
              <a:lnSpc>
                <a:spcPts val="1410"/>
              </a:lnSpc>
            </a:pPr>
            <a:r>
              <a:rPr lang="en-US" sz="1500">
                <a:solidFill>
                  <a:prstClr val="black"/>
                </a:solidFill>
                <a:latin typeface="Poppins" panose="00000500000000000000" pitchFamily="2" charset="0"/>
                <a:ea typeface="Source Sans Pro" panose="020B0503030403020204" pitchFamily="34" charset="0"/>
                <a:cs typeface="Poppins" panose="00000500000000000000" pitchFamily="2" charset="0"/>
              </a:rPr>
              <a:t>HPV Focused Site</a:t>
            </a:r>
          </a:p>
        </p:txBody>
      </p:sp>
      <p:sp>
        <p:nvSpPr>
          <p:cNvPr id="187" name="TextBox 186">
            <a:extLst>
              <a:ext uri="{FF2B5EF4-FFF2-40B4-BE49-F238E27FC236}">
                <a16:creationId xmlns:a16="http://schemas.microsoft.com/office/drawing/2014/main" id="{A91E1592-51B9-F2A3-2584-2EFDC2342D18}"/>
              </a:ext>
            </a:extLst>
          </p:cNvPr>
          <p:cNvSpPr txBox="1"/>
          <p:nvPr/>
        </p:nvSpPr>
        <p:spPr>
          <a:xfrm>
            <a:off x="6345138" y="4199182"/>
            <a:ext cx="3519118" cy="280846"/>
          </a:xfrm>
          <a:prstGeom prst="rect">
            <a:avLst/>
          </a:prstGeom>
          <a:noFill/>
        </p:spPr>
        <p:txBody>
          <a:bodyPr wrap="square">
            <a:spAutoFit/>
          </a:bodyPr>
          <a:lstStyle/>
          <a:p>
            <a:pPr defTabSz="685800">
              <a:lnSpc>
                <a:spcPts val="1410"/>
              </a:lnSpc>
            </a:pPr>
            <a:r>
              <a:rPr lang="en-US" sz="1500">
                <a:solidFill>
                  <a:prstClr val="black"/>
                </a:solidFill>
                <a:latin typeface="Poppins" panose="00000500000000000000" pitchFamily="2" charset="0"/>
                <a:ea typeface="Source Sans Pro" panose="020B0503030403020204" pitchFamily="34" charset="0"/>
                <a:cs typeface="Poppins" panose="00000500000000000000" pitchFamily="2" charset="0"/>
              </a:rPr>
              <a:t>BHE Focused Site</a:t>
            </a:r>
          </a:p>
        </p:txBody>
      </p:sp>
    </p:spTree>
    <p:extLst>
      <p:ext uri="{BB962C8B-B14F-4D97-AF65-F5344CB8AC3E}">
        <p14:creationId xmlns:p14="http://schemas.microsoft.com/office/powerpoint/2010/main" val="339756866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9A60D1CC-1344-7A81-49F9-CF1D946173B5}"/>
              </a:ext>
            </a:extLst>
          </p:cNvPr>
          <p:cNvSpPr>
            <a:spLocks noGrp="1"/>
          </p:cNvSpPr>
          <p:nvPr>
            <p:ph type="body" sz="quarter" idx="18"/>
          </p:nvPr>
        </p:nvSpPr>
        <p:spPr>
          <a:xfrm>
            <a:off x="1406017" y="294298"/>
            <a:ext cx="6594983" cy="713349"/>
          </a:xfrm>
        </p:spPr>
        <p:txBody>
          <a:bodyPr/>
          <a:lstStyle/>
          <a:p>
            <a:pPr marL="0" indent="0" algn="ctr">
              <a:buNone/>
            </a:pPr>
            <a:r>
              <a:rPr lang="en-US">
                <a:solidFill>
                  <a:schemeClr val="tx1"/>
                </a:solidFill>
                <a:latin typeface="Poppins" panose="00000500000000000000" pitchFamily="2" charset="0"/>
                <a:cs typeface="Poppins" panose="00000500000000000000" pitchFamily="2" charset="0"/>
              </a:rPr>
              <a:t>Capacity Building Activities</a:t>
            </a:r>
          </a:p>
        </p:txBody>
      </p:sp>
      <p:sp>
        <p:nvSpPr>
          <p:cNvPr id="3" name="Slide Number Placeholder 2">
            <a:extLst>
              <a:ext uri="{FF2B5EF4-FFF2-40B4-BE49-F238E27FC236}">
                <a16:creationId xmlns:a16="http://schemas.microsoft.com/office/drawing/2014/main" id="{CFC067CF-BEB5-21B2-6964-2BCA69986CB6}"/>
              </a:ext>
            </a:extLst>
          </p:cNvPr>
          <p:cNvSpPr>
            <a:spLocks noGrp="1"/>
          </p:cNvSpPr>
          <p:nvPr>
            <p:ph type="sldNum" sz="quarter" idx="4"/>
          </p:nvPr>
        </p:nvSpPr>
        <p:spPr/>
        <p:txBody>
          <a:bodyPr/>
          <a:lstStyle/>
          <a:p>
            <a:pPr defTabSz="685800"/>
            <a:fld id="{B2F212C6-8907-2442-9AB7-0A38B63F180E}" type="slidenum">
              <a:rPr lang="en-US">
                <a:solidFill>
                  <a:srgbClr val="4472C4"/>
                </a:solidFill>
              </a:rPr>
              <a:pPr defTabSz="685800"/>
              <a:t>25</a:t>
            </a:fld>
            <a:endParaRPr lang="en-US">
              <a:solidFill>
                <a:srgbClr val="4472C4"/>
              </a:solidFill>
            </a:endParaRPr>
          </a:p>
        </p:txBody>
      </p:sp>
      <p:grpSp>
        <p:nvGrpSpPr>
          <p:cNvPr id="8" name="Group 7">
            <a:extLst>
              <a:ext uri="{FF2B5EF4-FFF2-40B4-BE49-F238E27FC236}">
                <a16:creationId xmlns:a16="http://schemas.microsoft.com/office/drawing/2014/main" id="{FCCA7F0C-CD7E-8706-19A3-4939E7E4FB23}"/>
              </a:ext>
            </a:extLst>
          </p:cNvPr>
          <p:cNvGrpSpPr/>
          <p:nvPr/>
        </p:nvGrpSpPr>
        <p:grpSpPr>
          <a:xfrm>
            <a:off x="376205" y="1007647"/>
            <a:ext cx="2743200" cy="3575928"/>
            <a:chOff x="1587224" y="1194489"/>
            <a:chExt cx="3170364" cy="5071753"/>
          </a:xfrm>
          <a:solidFill>
            <a:srgbClr val="0319A3"/>
          </a:solidFill>
        </p:grpSpPr>
        <p:sp>
          <p:nvSpPr>
            <p:cNvPr id="10" name="Oval 9">
              <a:extLst>
                <a:ext uri="{FF2B5EF4-FFF2-40B4-BE49-F238E27FC236}">
                  <a16:creationId xmlns:a16="http://schemas.microsoft.com/office/drawing/2014/main" id="{BF0118D9-2F62-86D7-769E-EE8E3D5927DF}"/>
                </a:ext>
              </a:extLst>
            </p:cNvPr>
            <p:cNvSpPr/>
            <p:nvPr/>
          </p:nvSpPr>
          <p:spPr>
            <a:xfrm>
              <a:off x="2908616" y="1286291"/>
              <a:ext cx="982939" cy="97415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en-US" sz="675">
                <a:solidFill>
                  <a:prstClr val="white"/>
                </a:solidFill>
                <a:latin typeface="Tw Cen MT" panose="020B0602020104020603"/>
              </a:endParaRPr>
            </a:p>
          </p:txBody>
        </p:sp>
        <p:sp>
          <p:nvSpPr>
            <p:cNvPr id="5" name="Rounded Rectangle 7">
              <a:extLst>
                <a:ext uri="{FF2B5EF4-FFF2-40B4-BE49-F238E27FC236}">
                  <a16:creationId xmlns:a16="http://schemas.microsoft.com/office/drawing/2014/main" id="{7BB8C1F6-3D1C-ACE5-FAE8-A2FE3CB59C6A}"/>
                </a:ext>
              </a:extLst>
            </p:cNvPr>
            <p:cNvSpPr/>
            <p:nvPr/>
          </p:nvSpPr>
          <p:spPr>
            <a:xfrm>
              <a:off x="1587224" y="1194489"/>
              <a:ext cx="3170364" cy="5071753"/>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en-US" sz="675">
                <a:solidFill>
                  <a:prstClr val="white"/>
                </a:solidFill>
                <a:latin typeface="Tw Cen MT" panose="020B0602020104020603"/>
              </a:endParaRPr>
            </a:p>
          </p:txBody>
        </p:sp>
        <p:sp>
          <p:nvSpPr>
            <p:cNvPr id="6" name="TextBox 5">
              <a:extLst>
                <a:ext uri="{FF2B5EF4-FFF2-40B4-BE49-F238E27FC236}">
                  <a16:creationId xmlns:a16="http://schemas.microsoft.com/office/drawing/2014/main" id="{95A887F9-6BD6-E0E1-3833-1E5D9ED66B33}"/>
                </a:ext>
              </a:extLst>
            </p:cNvPr>
            <p:cNvSpPr txBox="1"/>
            <p:nvPr/>
          </p:nvSpPr>
          <p:spPr>
            <a:xfrm>
              <a:off x="2356171" y="2705245"/>
              <a:ext cx="1482836" cy="491086"/>
            </a:xfrm>
            <a:prstGeom prst="rect">
              <a:avLst/>
            </a:prstGeom>
            <a:grpFill/>
          </p:spPr>
          <p:txBody>
            <a:bodyPr wrap="none" lIns="68580" tIns="34290" rIns="68580" bIns="34290" rtlCol="0" anchor="b" anchorCtr="0">
              <a:spAutoFit/>
            </a:bodyPr>
            <a:lstStyle/>
            <a:p>
              <a:pPr algn="ctr" defTabSz="685800">
                <a:defRPr/>
              </a:pPr>
              <a:r>
                <a:rPr lang="en-US" b="1">
                  <a:solidFill>
                    <a:prstClr val="white"/>
                  </a:solidFill>
                  <a:latin typeface="Poppins"/>
                  <a:cs typeface="Poppins"/>
                </a:rPr>
                <a:t>CBA Calls</a:t>
              </a:r>
              <a:endParaRPr lang="en-US">
                <a:solidFill>
                  <a:prstClr val="white"/>
                </a:solidFill>
                <a:latin typeface="Calibri" panose="020F0502020204030204"/>
                <a:cs typeface="Arial"/>
              </a:endParaRPr>
            </a:p>
          </p:txBody>
        </p:sp>
        <p:sp>
          <p:nvSpPr>
            <p:cNvPr id="7" name="Subtitle 2">
              <a:extLst>
                <a:ext uri="{FF2B5EF4-FFF2-40B4-BE49-F238E27FC236}">
                  <a16:creationId xmlns:a16="http://schemas.microsoft.com/office/drawing/2014/main" id="{287C6963-3784-C115-8183-7FE63AC58C18}"/>
                </a:ext>
              </a:extLst>
            </p:cNvPr>
            <p:cNvSpPr txBox="1">
              <a:spLocks/>
            </p:cNvSpPr>
            <p:nvPr/>
          </p:nvSpPr>
          <p:spPr>
            <a:xfrm>
              <a:off x="1835751" y="3574768"/>
              <a:ext cx="2673310" cy="1847210"/>
            </a:xfrm>
            <a:prstGeom prst="rect">
              <a:avLst/>
            </a:prstGeom>
            <a:grpFill/>
          </p:spPr>
          <p:txBody>
            <a:bodyPr vert="horz" wrap="square" lIns="34290" tIns="17145" rIns="34290" bIns="17145"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marL="128588" indent="-128588" algn="l" defTabSz="815727">
                <a:lnSpc>
                  <a:spcPts val="1313"/>
                </a:lnSpc>
                <a:buFont typeface="Arial"/>
                <a:buChar char="•"/>
                <a:defRPr/>
              </a:pPr>
              <a:r>
                <a:rPr lang="en-US" sz="1500">
                  <a:solidFill>
                    <a:prstClr val="white"/>
                  </a:solidFill>
                  <a:latin typeface="Source Sans Pro" panose="020B0503030403020204" pitchFamily="34" charset="0"/>
                  <a:ea typeface="Source Sans Pro" panose="020B0503030403020204" pitchFamily="34" charset="0"/>
                </a:rPr>
                <a:t>Monthly with ACS Leads</a:t>
              </a:r>
            </a:p>
            <a:p>
              <a:pPr marL="128588" indent="-128588" algn="l" defTabSz="815727">
                <a:lnSpc>
                  <a:spcPts val="1313"/>
                </a:lnSpc>
                <a:buFont typeface="Arial"/>
                <a:buChar char="•"/>
                <a:defRPr/>
              </a:pPr>
              <a:r>
                <a:rPr lang="en-US" sz="1500">
                  <a:solidFill>
                    <a:prstClr val="white"/>
                  </a:solidFill>
                  <a:latin typeface="Source Sans Pro" panose="020B0503030403020204" pitchFamily="34" charset="0"/>
                  <a:ea typeface="Source Sans Pro" panose="020B0503030403020204" pitchFamily="34" charset="0"/>
                </a:rPr>
                <a:t>Quarterly with Subject Matter Experts (SME), external and internal partners</a:t>
              </a:r>
            </a:p>
            <a:p>
              <a:pPr marL="128588" indent="-128588" algn="l" defTabSz="815727">
                <a:lnSpc>
                  <a:spcPts val="1313"/>
                </a:lnSpc>
                <a:buFont typeface="Arial"/>
                <a:buChar char="•"/>
                <a:defRPr/>
              </a:pPr>
              <a:r>
                <a:rPr lang="en-US" sz="1500">
                  <a:solidFill>
                    <a:prstClr val="white"/>
                  </a:solidFill>
                  <a:latin typeface="Source Sans Pro" panose="020B0503030403020204" pitchFamily="34" charset="0"/>
                  <a:ea typeface="Source Sans Pro" panose="020B0503030403020204" pitchFamily="34" charset="0"/>
                </a:rPr>
                <a:t>Resource dissemination webinars</a:t>
              </a:r>
            </a:p>
          </p:txBody>
        </p:sp>
      </p:grpSp>
      <p:grpSp>
        <p:nvGrpSpPr>
          <p:cNvPr id="19" name="Group 18">
            <a:extLst>
              <a:ext uri="{FF2B5EF4-FFF2-40B4-BE49-F238E27FC236}">
                <a16:creationId xmlns:a16="http://schemas.microsoft.com/office/drawing/2014/main" id="{230BF5A7-6C3C-671C-9C3D-C02022EFAC14}"/>
              </a:ext>
            </a:extLst>
          </p:cNvPr>
          <p:cNvGrpSpPr/>
          <p:nvPr/>
        </p:nvGrpSpPr>
        <p:grpSpPr>
          <a:xfrm>
            <a:off x="3244365" y="1007648"/>
            <a:ext cx="2743200" cy="3575928"/>
            <a:chOff x="4954568" y="1194489"/>
            <a:chExt cx="2633555" cy="5071753"/>
          </a:xfrm>
          <a:solidFill>
            <a:srgbClr val="112EE8"/>
          </a:solidFill>
        </p:grpSpPr>
        <p:sp>
          <p:nvSpPr>
            <p:cNvPr id="11" name="Rounded Rectangle 10">
              <a:extLst>
                <a:ext uri="{FF2B5EF4-FFF2-40B4-BE49-F238E27FC236}">
                  <a16:creationId xmlns:a16="http://schemas.microsoft.com/office/drawing/2014/main" id="{9FBC61C2-31C8-D94B-E5C3-2878EFA990EC}"/>
                </a:ext>
              </a:extLst>
            </p:cNvPr>
            <p:cNvSpPr/>
            <p:nvPr/>
          </p:nvSpPr>
          <p:spPr>
            <a:xfrm>
              <a:off x="4954568" y="1194489"/>
              <a:ext cx="2633555" cy="5071753"/>
            </a:xfrm>
            <a:prstGeom prst="rect">
              <a:avLst/>
            </a:prstGeom>
            <a:solidFill>
              <a:srgbClr val="112E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en-US" sz="675">
                <a:solidFill>
                  <a:prstClr val="white"/>
                </a:solidFill>
                <a:latin typeface="Tw Cen MT" panose="020B0602020104020603"/>
              </a:endParaRPr>
            </a:p>
          </p:txBody>
        </p:sp>
        <p:sp>
          <p:nvSpPr>
            <p:cNvPr id="12" name="TextBox 11">
              <a:extLst>
                <a:ext uri="{FF2B5EF4-FFF2-40B4-BE49-F238E27FC236}">
                  <a16:creationId xmlns:a16="http://schemas.microsoft.com/office/drawing/2014/main" id="{1D556950-BF6C-4B0C-3A2A-8156AF4728D5}"/>
                </a:ext>
              </a:extLst>
            </p:cNvPr>
            <p:cNvSpPr txBox="1"/>
            <p:nvPr/>
          </p:nvSpPr>
          <p:spPr>
            <a:xfrm>
              <a:off x="5194500" y="2643922"/>
              <a:ext cx="2153691" cy="666149"/>
            </a:xfrm>
            <a:prstGeom prst="rect">
              <a:avLst/>
            </a:prstGeom>
            <a:grpFill/>
          </p:spPr>
          <p:txBody>
            <a:bodyPr wrap="square" lIns="68580" tIns="34290" rIns="68580" bIns="34290" rtlCol="0" anchor="b" anchorCtr="0">
              <a:spAutoFit/>
            </a:bodyPr>
            <a:lstStyle/>
            <a:p>
              <a:pPr algn="ctr" defTabSz="685800">
                <a:lnSpc>
                  <a:spcPts val="1500"/>
                </a:lnSpc>
                <a:defRPr/>
              </a:pPr>
              <a:r>
                <a:rPr lang="en-US" b="1">
                  <a:solidFill>
                    <a:prstClr val="white"/>
                  </a:solidFill>
                  <a:latin typeface="Poppins"/>
                  <a:cs typeface="Poppins"/>
                </a:rPr>
                <a:t>Peer to Peer Learning</a:t>
              </a:r>
              <a:endParaRPr lang="en-US">
                <a:solidFill>
                  <a:prstClr val="white"/>
                </a:solidFill>
                <a:latin typeface="Calibri" panose="020F0502020204030204"/>
                <a:cs typeface="Arial"/>
              </a:endParaRPr>
            </a:p>
          </p:txBody>
        </p:sp>
        <p:sp>
          <p:nvSpPr>
            <p:cNvPr id="13" name="Subtitle 2">
              <a:extLst>
                <a:ext uri="{FF2B5EF4-FFF2-40B4-BE49-F238E27FC236}">
                  <a16:creationId xmlns:a16="http://schemas.microsoft.com/office/drawing/2014/main" id="{DD3062F1-7C52-DA6C-6C05-44D473D82498}"/>
                </a:ext>
              </a:extLst>
            </p:cNvPr>
            <p:cNvSpPr txBox="1">
              <a:spLocks/>
            </p:cNvSpPr>
            <p:nvPr/>
          </p:nvSpPr>
          <p:spPr>
            <a:xfrm>
              <a:off x="5081695" y="3574768"/>
              <a:ext cx="2506428" cy="1439791"/>
            </a:xfrm>
            <a:prstGeom prst="rect">
              <a:avLst/>
            </a:prstGeom>
            <a:grpFill/>
          </p:spPr>
          <p:txBody>
            <a:bodyPr vert="horz" wrap="square" lIns="34290" tIns="17145" rIns="34290" bIns="17145"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marL="128588" indent="-128588" algn="l" defTabSz="815727">
                <a:lnSpc>
                  <a:spcPts val="1313"/>
                </a:lnSpc>
                <a:buFont typeface="Arial"/>
                <a:buChar char="•"/>
                <a:defRPr/>
              </a:pPr>
              <a:r>
                <a:rPr lang="en-US" sz="1500">
                  <a:solidFill>
                    <a:prstClr val="white"/>
                  </a:solidFill>
                  <a:latin typeface="Source Sans Pro" panose="020B0503030403020204" pitchFamily="34" charset="0"/>
                  <a:ea typeface="Source Sans Pro" panose="020B0503030403020204" pitchFamily="34" charset="0"/>
                  <a:cs typeface="Mukta ExtraLight" panose="020B0000000000000000" pitchFamily="34" charset="77"/>
                </a:rPr>
                <a:t>ECHO model in Y2-3 </a:t>
              </a:r>
            </a:p>
            <a:p>
              <a:pPr marL="128588" indent="-128588" algn="l" defTabSz="815727">
                <a:lnSpc>
                  <a:spcPts val="1313"/>
                </a:lnSpc>
                <a:buFont typeface="Arial"/>
                <a:buChar char="•"/>
                <a:defRPr/>
              </a:pPr>
              <a:r>
                <a:rPr lang="en-US" sz="1500">
                  <a:solidFill>
                    <a:prstClr val="white"/>
                  </a:solidFill>
                  <a:latin typeface="Source Sans Pro" panose="020B0503030403020204" pitchFamily="34" charset="0"/>
                  <a:ea typeface="Source Sans Pro" panose="020B0503030403020204" pitchFamily="34" charset="0"/>
                </a:rPr>
                <a:t>Site  presentations on wins, challenges, and new CAP</a:t>
              </a:r>
            </a:p>
            <a:p>
              <a:pPr marL="128588" indent="-128588" algn="l" defTabSz="815727">
                <a:lnSpc>
                  <a:spcPts val="1313"/>
                </a:lnSpc>
                <a:buFont typeface="Arial"/>
                <a:buChar char="•"/>
                <a:defRPr/>
              </a:pPr>
              <a:r>
                <a:rPr lang="en-US" sz="1500">
                  <a:solidFill>
                    <a:prstClr val="white"/>
                  </a:solidFill>
                  <a:latin typeface="Source Sans Pro" panose="020B0503030403020204" pitchFamily="34" charset="0"/>
                  <a:ea typeface="Source Sans Pro" panose="020B0503030403020204" pitchFamily="34" charset="0"/>
                </a:rPr>
                <a:t>ACS staff peer to peer</a:t>
              </a:r>
            </a:p>
            <a:p>
              <a:pPr marL="128588" indent="-128588" algn="l" defTabSz="815727">
                <a:lnSpc>
                  <a:spcPts val="1313"/>
                </a:lnSpc>
                <a:buFont typeface="Arial"/>
                <a:buChar char="•"/>
                <a:defRPr/>
              </a:pPr>
              <a:r>
                <a:rPr lang="en-US" sz="1500">
                  <a:solidFill>
                    <a:prstClr val="white"/>
                  </a:solidFill>
                  <a:latin typeface="Source Sans Pro" panose="020B0503030403020204" pitchFamily="34" charset="0"/>
                  <a:ea typeface="Source Sans Pro" panose="020B0503030403020204" pitchFamily="34" charset="0"/>
                </a:rPr>
                <a:t>COP sites peer to peer</a:t>
              </a:r>
            </a:p>
          </p:txBody>
        </p:sp>
        <p:pic>
          <p:nvPicPr>
            <p:cNvPr id="14" name="Graphic 13" descr="Social distancing with solid fill">
              <a:extLst>
                <a:ext uri="{FF2B5EF4-FFF2-40B4-BE49-F238E27FC236}">
                  <a16:creationId xmlns:a16="http://schemas.microsoft.com/office/drawing/2014/main" id="{591AEB76-65E0-A72B-43D3-4A5F03EA8D46}"/>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5900250" y="1438240"/>
              <a:ext cx="729227" cy="899249"/>
            </a:xfrm>
            <a:prstGeom prst="rect">
              <a:avLst/>
            </a:prstGeom>
          </p:spPr>
        </p:pic>
      </p:grpSp>
      <p:grpSp>
        <p:nvGrpSpPr>
          <p:cNvPr id="20" name="Group 19">
            <a:extLst>
              <a:ext uri="{FF2B5EF4-FFF2-40B4-BE49-F238E27FC236}">
                <a16:creationId xmlns:a16="http://schemas.microsoft.com/office/drawing/2014/main" id="{2B4482B6-F6C9-B835-7D10-144C3667D3BD}"/>
              </a:ext>
            </a:extLst>
          </p:cNvPr>
          <p:cNvGrpSpPr/>
          <p:nvPr/>
        </p:nvGrpSpPr>
        <p:grpSpPr>
          <a:xfrm>
            <a:off x="6105810" y="1007648"/>
            <a:ext cx="2743200" cy="3575928"/>
            <a:chOff x="7778988" y="1194489"/>
            <a:chExt cx="2633556" cy="5071753"/>
          </a:xfrm>
          <a:solidFill>
            <a:srgbClr val="5875E8"/>
          </a:solidFill>
        </p:grpSpPr>
        <p:sp>
          <p:nvSpPr>
            <p:cNvPr id="15" name="Rounded Rectangle 13">
              <a:extLst>
                <a:ext uri="{FF2B5EF4-FFF2-40B4-BE49-F238E27FC236}">
                  <a16:creationId xmlns:a16="http://schemas.microsoft.com/office/drawing/2014/main" id="{D8153AB5-D01C-7D97-B732-E3A13E87C574}"/>
                </a:ext>
              </a:extLst>
            </p:cNvPr>
            <p:cNvSpPr/>
            <p:nvPr/>
          </p:nvSpPr>
          <p:spPr>
            <a:xfrm>
              <a:off x="7778989" y="1194489"/>
              <a:ext cx="2633555" cy="5071753"/>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en-US" sz="675">
                <a:solidFill>
                  <a:prstClr val="white"/>
                </a:solidFill>
                <a:latin typeface="Tw Cen MT" panose="020B0602020104020603"/>
              </a:endParaRPr>
            </a:p>
          </p:txBody>
        </p:sp>
        <p:sp>
          <p:nvSpPr>
            <p:cNvPr id="16" name="TextBox 15">
              <a:extLst>
                <a:ext uri="{FF2B5EF4-FFF2-40B4-BE49-F238E27FC236}">
                  <a16:creationId xmlns:a16="http://schemas.microsoft.com/office/drawing/2014/main" id="{FFCAEE19-11E7-34B7-B399-EF4A3D3AF48A}"/>
                </a:ext>
              </a:extLst>
            </p:cNvPr>
            <p:cNvSpPr txBox="1"/>
            <p:nvPr/>
          </p:nvSpPr>
          <p:spPr>
            <a:xfrm>
              <a:off x="7778988" y="2471894"/>
              <a:ext cx="2633555" cy="936337"/>
            </a:xfrm>
            <a:prstGeom prst="rect">
              <a:avLst/>
            </a:prstGeom>
            <a:grpFill/>
          </p:spPr>
          <p:txBody>
            <a:bodyPr wrap="square" lIns="68580" tIns="34290" rIns="68580" bIns="34290" rtlCol="0" anchor="b" anchorCtr="0">
              <a:spAutoFit/>
            </a:bodyPr>
            <a:lstStyle/>
            <a:p>
              <a:pPr algn="ctr" defTabSz="685800">
                <a:lnSpc>
                  <a:spcPts val="1500"/>
                </a:lnSpc>
                <a:defRPr/>
              </a:pPr>
              <a:r>
                <a:rPr lang="en-US" b="1">
                  <a:solidFill>
                    <a:prstClr val="white"/>
                  </a:solidFill>
                  <a:latin typeface="Poppins"/>
                  <a:cs typeface="Poppins"/>
                </a:rPr>
                <a:t>Resource Development and Dissemination </a:t>
              </a:r>
              <a:endParaRPr lang="en-US">
                <a:solidFill>
                  <a:prstClr val="white"/>
                </a:solidFill>
                <a:latin typeface="Arial"/>
                <a:cs typeface="Arial"/>
              </a:endParaRPr>
            </a:p>
          </p:txBody>
        </p:sp>
        <p:sp>
          <p:nvSpPr>
            <p:cNvPr id="17" name="Subtitle 2">
              <a:extLst>
                <a:ext uri="{FF2B5EF4-FFF2-40B4-BE49-F238E27FC236}">
                  <a16:creationId xmlns:a16="http://schemas.microsoft.com/office/drawing/2014/main" id="{8A7AE5E6-9D83-37DB-7BF8-CA295B7A1363}"/>
                </a:ext>
              </a:extLst>
            </p:cNvPr>
            <p:cNvSpPr txBox="1">
              <a:spLocks/>
            </p:cNvSpPr>
            <p:nvPr/>
          </p:nvSpPr>
          <p:spPr>
            <a:xfrm>
              <a:off x="7893689" y="3576914"/>
              <a:ext cx="2404153" cy="1912688"/>
            </a:xfrm>
            <a:prstGeom prst="rect">
              <a:avLst/>
            </a:prstGeom>
            <a:grpFill/>
          </p:spPr>
          <p:txBody>
            <a:bodyPr vert="horz" wrap="square" lIns="34290" tIns="17145" rIns="34290" bIns="17145"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marL="128588" indent="-128588" algn="l" defTabSz="815727">
                <a:lnSpc>
                  <a:spcPts val="1313"/>
                </a:lnSpc>
                <a:buFont typeface="Arial"/>
                <a:buChar char="•"/>
                <a:defRPr/>
              </a:pPr>
              <a:r>
                <a:rPr lang="en-US" sz="1500">
                  <a:solidFill>
                    <a:prstClr val="white"/>
                  </a:solidFill>
                  <a:latin typeface="Source Sans Pro" panose="020B0503030403020204" pitchFamily="34" charset="0"/>
                  <a:ea typeface="Source Sans Pro" panose="020B0503030403020204" pitchFamily="34" charset="0"/>
                </a:rPr>
                <a:t>Evidence Based Intervention (EBI) Guide</a:t>
              </a:r>
            </a:p>
            <a:p>
              <a:pPr marL="128588" indent="-128588" algn="l" defTabSz="815727">
                <a:lnSpc>
                  <a:spcPts val="1313"/>
                </a:lnSpc>
                <a:buFont typeface="Arial"/>
                <a:buChar char="•"/>
                <a:defRPr/>
              </a:pPr>
              <a:r>
                <a:rPr lang="en-US" sz="1500">
                  <a:solidFill>
                    <a:prstClr val="white"/>
                  </a:solidFill>
                  <a:latin typeface="Source Sans Pro" panose="020B0503030403020204" pitchFamily="34" charset="0"/>
                  <a:ea typeface="Source Sans Pro" panose="020B0503030403020204" pitchFamily="34" charset="0"/>
                </a:rPr>
                <a:t>HSCB </a:t>
              </a:r>
              <a:r>
                <a:rPr lang="en-US" sz="1500" err="1">
                  <a:solidFill>
                    <a:prstClr val="white"/>
                  </a:solidFill>
                  <a:latin typeface="Source Sans Pro" panose="020B0503030403020204" pitchFamily="34" charset="0"/>
                  <a:ea typeface="Source Sans Pro" panose="020B0503030403020204" pitchFamily="34" charset="0"/>
                </a:rPr>
                <a:t>PartnerHub</a:t>
              </a:r>
              <a:r>
                <a:rPr lang="en-US" sz="1500">
                  <a:solidFill>
                    <a:prstClr val="white"/>
                  </a:solidFill>
                  <a:latin typeface="Source Sans Pro" panose="020B0503030403020204" pitchFamily="34" charset="0"/>
                  <a:ea typeface="Source Sans Pro" panose="020B0503030403020204" pitchFamily="34" charset="0"/>
                </a:rPr>
                <a:t> and HSCB external websites</a:t>
              </a:r>
            </a:p>
            <a:p>
              <a:pPr marL="128588" indent="-128588" algn="l" defTabSz="815727">
                <a:lnSpc>
                  <a:spcPts val="1313"/>
                </a:lnSpc>
                <a:buFont typeface="Arial"/>
                <a:buChar char="•"/>
                <a:defRPr/>
              </a:pPr>
              <a:r>
                <a:rPr lang="en-US" sz="1500">
                  <a:solidFill>
                    <a:prstClr val="white"/>
                  </a:solidFill>
                  <a:latin typeface="Source Sans Pro" panose="020B0503030403020204" pitchFamily="34" charset="0"/>
                  <a:ea typeface="Source Sans Pro" panose="020B0503030403020204" pitchFamily="34" charset="0"/>
                </a:rPr>
                <a:t>Social Determinants of Health Assessment </a:t>
              </a:r>
            </a:p>
            <a:p>
              <a:pPr marL="128588" indent="-128588" algn="l" defTabSz="815727">
                <a:lnSpc>
                  <a:spcPts val="1313"/>
                </a:lnSpc>
                <a:buFont typeface="Arial"/>
                <a:buChar char="•"/>
                <a:defRPr/>
              </a:pPr>
              <a:r>
                <a:rPr lang="en-US" sz="1500">
                  <a:solidFill>
                    <a:prstClr val="white"/>
                  </a:solidFill>
                  <a:latin typeface="Source Sans Pro" panose="020B0503030403020204" pitchFamily="34" charset="0"/>
                  <a:ea typeface="Source Sans Pro" panose="020B0503030403020204" pitchFamily="34" charset="0"/>
                </a:rPr>
                <a:t>Sustainability Assessment</a:t>
              </a:r>
            </a:p>
          </p:txBody>
        </p:sp>
        <p:pic>
          <p:nvPicPr>
            <p:cNvPr id="18" name="Graphic 17" descr="Checklist with solid fill">
              <a:extLst>
                <a:ext uri="{FF2B5EF4-FFF2-40B4-BE49-F238E27FC236}">
                  <a16:creationId xmlns:a16="http://schemas.microsoft.com/office/drawing/2014/main" id="{51E44FF0-2B8C-2A43-94A1-F184A1EFA2EC}"/>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8693582" y="1424030"/>
              <a:ext cx="762558" cy="851831"/>
            </a:xfrm>
            <a:prstGeom prst="rect">
              <a:avLst/>
            </a:prstGeom>
          </p:spPr>
        </p:pic>
      </p:grpSp>
      <p:pic>
        <p:nvPicPr>
          <p:cNvPr id="21" name="Graphic 20" descr="Receiver with solid fill">
            <a:extLst>
              <a:ext uri="{FF2B5EF4-FFF2-40B4-BE49-F238E27FC236}">
                <a16:creationId xmlns:a16="http://schemas.microsoft.com/office/drawing/2014/main" id="{A36736FA-022D-DF81-6F31-0804A0D0ABA0}"/>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1341359" y="1340242"/>
            <a:ext cx="685800" cy="685800"/>
          </a:xfrm>
          <a:prstGeom prst="rect">
            <a:avLst/>
          </a:prstGeom>
        </p:spPr>
      </p:pic>
    </p:spTree>
    <p:extLst>
      <p:ext uri="{BB962C8B-B14F-4D97-AF65-F5344CB8AC3E}">
        <p14:creationId xmlns:p14="http://schemas.microsoft.com/office/powerpoint/2010/main" val="14414231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DAC99036-4949-49C0-6835-C003F2748637}"/>
              </a:ext>
            </a:extLst>
          </p:cNvPr>
          <p:cNvSpPr>
            <a:spLocks noGrp="1"/>
          </p:cNvSpPr>
          <p:nvPr>
            <p:ph type="sldNum" sz="quarter" idx="4"/>
          </p:nvPr>
        </p:nvSpPr>
        <p:spPr>
          <a:xfrm>
            <a:off x="7616096" y="4927365"/>
            <a:ext cx="299180" cy="92333"/>
          </a:xfrm>
          <a:prstGeom prst="rect">
            <a:avLst/>
          </a:prstGeom>
        </p:spPr>
        <p:txBody>
          <a:bodyPr/>
          <a:lstStyle/>
          <a:p>
            <a:pPr defTabSz="685800"/>
            <a:fld id="{9091AC62-753B-3240-A76B-ED140B7F97AA}" type="slidenum">
              <a:rPr lang="en-US">
                <a:solidFill>
                  <a:prstClr val="black"/>
                </a:solidFill>
              </a:rPr>
              <a:pPr defTabSz="685800"/>
              <a:t>26</a:t>
            </a:fld>
            <a:endParaRPr lang="en-US">
              <a:solidFill>
                <a:prstClr val="black"/>
              </a:solidFill>
            </a:endParaRPr>
          </a:p>
        </p:txBody>
      </p:sp>
      <p:sp>
        <p:nvSpPr>
          <p:cNvPr id="2" name="Text Placeholder 13">
            <a:extLst>
              <a:ext uri="{FF2B5EF4-FFF2-40B4-BE49-F238E27FC236}">
                <a16:creationId xmlns:a16="http://schemas.microsoft.com/office/drawing/2014/main" id="{1BA61DD0-807C-0FAD-BC2C-776AC7C2A5B0}"/>
              </a:ext>
            </a:extLst>
          </p:cNvPr>
          <p:cNvSpPr>
            <a:spLocks noGrp="1"/>
          </p:cNvSpPr>
          <p:nvPr>
            <p:ph type="body" sz="quarter" idx="16"/>
          </p:nvPr>
        </p:nvSpPr>
        <p:spPr>
          <a:xfrm>
            <a:off x="1648399" y="297036"/>
            <a:ext cx="6410507" cy="486918"/>
          </a:xfrm>
        </p:spPr>
        <p:txBody>
          <a:bodyPr>
            <a:noAutofit/>
          </a:bodyPr>
          <a:lstStyle/>
          <a:p>
            <a:pPr marL="0" indent="0" algn="ctr">
              <a:buNone/>
            </a:pPr>
            <a:r>
              <a:rPr lang="en-US" sz="2625" b="1">
                <a:solidFill>
                  <a:schemeClr val="tx1"/>
                </a:solidFill>
              </a:rPr>
              <a:t>Key Outcomes of the HSCB Initiative</a:t>
            </a:r>
          </a:p>
        </p:txBody>
      </p:sp>
      <p:grpSp>
        <p:nvGrpSpPr>
          <p:cNvPr id="13" name="Group 12">
            <a:extLst>
              <a:ext uri="{FF2B5EF4-FFF2-40B4-BE49-F238E27FC236}">
                <a16:creationId xmlns:a16="http://schemas.microsoft.com/office/drawing/2014/main" id="{BAA8AD24-C6CA-D9F4-E30B-510897CAA138}"/>
              </a:ext>
            </a:extLst>
          </p:cNvPr>
          <p:cNvGrpSpPr/>
          <p:nvPr/>
        </p:nvGrpSpPr>
        <p:grpSpPr>
          <a:xfrm>
            <a:off x="425978" y="1435455"/>
            <a:ext cx="2159048" cy="1433356"/>
            <a:chOff x="1599352" y="2046261"/>
            <a:chExt cx="2209379" cy="1655779"/>
          </a:xfrm>
        </p:grpSpPr>
        <p:sp>
          <p:nvSpPr>
            <p:cNvPr id="32" name="Rectangle 17">
              <a:extLst>
                <a:ext uri="{FF2B5EF4-FFF2-40B4-BE49-F238E27FC236}">
                  <a16:creationId xmlns:a16="http://schemas.microsoft.com/office/drawing/2014/main" id="{7BB78695-A54B-EE89-9788-C1576F5D7EC5}"/>
                </a:ext>
              </a:extLst>
            </p:cNvPr>
            <p:cNvSpPr/>
            <p:nvPr/>
          </p:nvSpPr>
          <p:spPr>
            <a:xfrm>
              <a:off x="1616710" y="2046261"/>
              <a:ext cx="2192021" cy="1655779"/>
            </a:xfrm>
            <a:custGeom>
              <a:avLst/>
              <a:gdLst>
                <a:gd name="connsiteX0" fmla="*/ 0 w 5700156"/>
                <a:gd name="connsiteY0" fmla="*/ 0 h 5911382"/>
                <a:gd name="connsiteX1" fmla="*/ 5700156 w 5700156"/>
                <a:gd name="connsiteY1" fmla="*/ 0 h 5911382"/>
                <a:gd name="connsiteX2" fmla="*/ 5700156 w 5700156"/>
                <a:gd name="connsiteY2" fmla="*/ 5911382 h 5911382"/>
                <a:gd name="connsiteX3" fmla="*/ 0 w 5700156"/>
                <a:gd name="connsiteY3" fmla="*/ 5911382 h 5911382"/>
                <a:gd name="connsiteX4" fmla="*/ 0 w 5700156"/>
                <a:gd name="connsiteY4" fmla="*/ 0 h 5911382"/>
                <a:gd name="connsiteX0" fmla="*/ 0 w 7825840"/>
                <a:gd name="connsiteY0" fmla="*/ 0 h 5911382"/>
                <a:gd name="connsiteX1" fmla="*/ 7825840 w 7825840"/>
                <a:gd name="connsiteY1" fmla="*/ 0 h 5911382"/>
                <a:gd name="connsiteX2" fmla="*/ 5700156 w 7825840"/>
                <a:gd name="connsiteY2" fmla="*/ 5911382 h 5911382"/>
                <a:gd name="connsiteX3" fmla="*/ 0 w 7825840"/>
                <a:gd name="connsiteY3" fmla="*/ 5911382 h 5911382"/>
                <a:gd name="connsiteX4" fmla="*/ 0 w 7825840"/>
                <a:gd name="connsiteY4" fmla="*/ 0 h 591138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825840" h="5911382">
                  <a:moveTo>
                    <a:pt x="0" y="0"/>
                  </a:moveTo>
                  <a:lnTo>
                    <a:pt x="7825840" y="0"/>
                  </a:lnTo>
                  <a:lnTo>
                    <a:pt x="5700156" y="5911382"/>
                  </a:lnTo>
                  <a:lnTo>
                    <a:pt x="0" y="5911382"/>
                  </a:lnTo>
                  <a:lnTo>
                    <a:pt x="0" y="0"/>
                  </a:lnTo>
                  <a:close/>
                </a:path>
              </a:pathLst>
            </a:cu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013">
                <a:solidFill>
                  <a:prstClr val="white"/>
                </a:solidFill>
                <a:latin typeface="Calibri" panose="020F0502020204030204"/>
              </a:endParaRPr>
            </a:p>
          </p:txBody>
        </p:sp>
        <p:sp>
          <p:nvSpPr>
            <p:cNvPr id="46" name="TextBox 45">
              <a:extLst>
                <a:ext uri="{FF2B5EF4-FFF2-40B4-BE49-F238E27FC236}">
                  <a16:creationId xmlns:a16="http://schemas.microsoft.com/office/drawing/2014/main" id="{153370EE-FEDC-126B-B6FD-CB6AC130A0F5}"/>
                </a:ext>
              </a:extLst>
            </p:cNvPr>
            <p:cNvSpPr txBox="1"/>
            <p:nvPr/>
          </p:nvSpPr>
          <p:spPr>
            <a:xfrm>
              <a:off x="1599352" y="2320478"/>
              <a:ext cx="1438135" cy="1173270"/>
            </a:xfrm>
            <a:prstGeom prst="rect">
              <a:avLst/>
            </a:prstGeom>
            <a:noFill/>
          </p:spPr>
          <p:txBody>
            <a:bodyPr wrap="square" anchor="ctr" anchorCtr="0">
              <a:spAutoFit/>
            </a:bodyPr>
            <a:lstStyle/>
            <a:p>
              <a:pPr indent="-457195" algn="ctr" defTabSz="685800"/>
              <a:r>
                <a:rPr lang="ms-MY" sz="1500" b="1">
                  <a:solidFill>
                    <a:prstClr val="white"/>
                  </a:solidFill>
                  <a:latin typeface="Poppins" pitchFamily="2" charset="77"/>
                  <a:ea typeface="Source Sans Pro" panose="020B0503030403020204" pitchFamily="34" charset="0"/>
                  <a:cs typeface="Poppins" pitchFamily="2" charset="77"/>
                </a:rPr>
                <a:t>Establish &amp; Maintain Partnerships</a:t>
              </a:r>
            </a:p>
          </p:txBody>
        </p:sp>
      </p:grpSp>
      <p:sp>
        <p:nvSpPr>
          <p:cNvPr id="12" name="TextBox 11">
            <a:extLst>
              <a:ext uri="{FF2B5EF4-FFF2-40B4-BE49-F238E27FC236}">
                <a16:creationId xmlns:a16="http://schemas.microsoft.com/office/drawing/2014/main" id="{F2CE6873-971B-3D4D-A135-ACA6BC10EFD8}"/>
              </a:ext>
            </a:extLst>
          </p:cNvPr>
          <p:cNvSpPr txBox="1"/>
          <p:nvPr/>
        </p:nvSpPr>
        <p:spPr>
          <a:xfrm>
            <a:off x="362118" y="976056"/>
            <a:ext cx="4570743" cy="380873"/>
          </a:xfrm>
          <a:prstGeom prst="rect">
            <a:avLst/>
          </a:prstGeom>
          <a:noFill/>
        </p:spPr>
        <p:txBody>
          <a:bodyPr wrap="square">
            <a:spAutoFit/>
          </a:bodyPr>
          <a:lstStyle/>
          <a:p>
            <a:pPr defTabSz="685800"/>
            <a:r>
              <a:rPr lang="en-US" sz="1875" b="1">
                <a:solidFill>
                  <a:prstClr val="black"/>
                </a:solidFill>
                <a:latin typeface="Poppins" pitchFamily="2" charset="77"/>
                <a:cs typeface="Poppins" pitchFamily="2" charset="77"/>
              </a:rPr>
              <a:t>Increase capacity to…</a:t>
            </a:r>
          </a:p>
        </p:txBody>
      </p:sp>
      <p:sp>
        <p:nvSpPr>
          <p:cNvPr id="20" name="Rectangle 17">
            <a:extLst>
              <a:ext uri="{FF2B5EF4-FFF2-40B4-BE49-F238E27FC236}">
                <a16:creationId xmlns:a16="http://schemas.microsoft.com/office/drawing/2014/main" id="{38EC3AA5-1A04-4D6B-986D-DF1BABB235E6}"/>
              </a:ext>
            </a:extLst>
          </p:cNvPr>
          <p:cNvSpPr/>
          <p:nvPr/>
        </p:nvSpPr>
        <p:spPr>
          <a:xfrm>
            <a:off x="2568817" y="1427940"/>
            <a:ext cx="2142086" cy="1433356"/>
          </a:xfrm>
          <a:custGeom>
            <a:avLst/>
            <a:gdLst>
              <a:gd name="connsiteX0" fmla="*/ 0 w 5700156"/>
              <a:gd name="connsiteY0" fmla="*/ 0 h 5911382"/>
              <a:gd name="connsiteX1" fmla="*/ 5700156 w 5700156"/>
              <a:gd name="connsiteY1" fmla="*/ 0 h 5911382"/>
              <a:gd name="connsiteX2" fmla="*/ 5700156 w 5700156"/>
              <a:gd name="connsiteY2" fmla="*/ 5911382 h 5911382"/>
              <a:gd name="connsiteX3" fmla="*/ 0 w 5700156"/>
              <a:gd name="connsiteY3" fmla="*/ 5911382 h 5911382"/>
              <a:gd name="connsiteX4" fmla="*/ 0 w 5700156"/>
              <a:gd name="connsiteY4" fmla="*/ 0 h 5911382"/>
              <a:gd name="connsiteX0" fmla="*/ 0 w 7825840"/>
              <a:gd name="connsiteY0" fmla="*/ 0 h 5911382"/>
              <a:gd name="connsiteX1" fmla="*/ 7825840 w 7825840"/>
              <a:gd name="connsiteY1" fmla="*/ 0 h 5911382"/>
              <a:gd name="connsiteX2" fmla="*/ 5700156 w 7825840"/>
              <a:gd name="connsiteY2" fmla="*/ 5911382 h 5911382"/>
              <a:gd name="connsiteX3" fmla="*/ 0 w 7825840"/>
              <a:gd name="connsiteY3" fmla="*/ 5911382 h 5911382"/>
              <a:gd name="connsiteX4" fmla="*/ 0 w 7825840"/>
              <a:gd name="connsiteY4" fmla="*/ 0 h 591138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825840" h="5911382">
                <a:moveTo>
                  <a:pt x="0" y="0"/>
                </a:moveTo>
                <a:lnTo>
                  <a:pt x="7825840" y="0"/>
                </a:lnTo>
                <a:lnTo>
                  <a:pt x="5700156" y="5911382"/>
                </a:lnTo>
                <a:lnTo>
                  <a:pt x="0" y="5911382"/>
                </a:lnTo>
                <a:lnTo>
                  <a:pt x="0" y="0"/>
                </a:lnTo>
                <a:close/>
              </a:path>
            </a:pathLst>
          </a:custGeom>
          <a:solidFill>
            <a:srgbClr val="2645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013">
              <a:solidFill>
                <a:prstClr val="white"/>
              </a:solidFill>
              <a:latin typeface="Calibri" panose="020F0502020204030204"/>
            </a:endParaRPr>
          </a:p>
        </p:txBody>
      </p:sp>
      <p:pic>
        <p:nvPicPr>
          <p:cNvPr id="23" name="Graphic 22" descr="Binoculars with solid fill">
            <a:extLst>
              <a:ext uri="{FF2B5EF4-FFF2-40B4-BE49-F238E27FC236}">
                <a16:creationId xmlns:a16="http://schemas.microsoft.com/office/drawing/2014/main" id="{6EF627A3-BBC2-0256-ED07-F2EEFEC4C645}"/>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3785011" y="1408277"/>
            <a:ext cx="700177" cy="675153"/>
          </a:xfrm>
          <a:prstGeom prst="rect">
            <a:avLst/>
          </a:prstGeom>
        </p:spPr>
      </p:pic>
      <p:sp>
        <p:nvSpPr>
          <p:cNvPr id="24" name="TextBox 23">
            <a:extLst>
              <a:ext uri="{FF2B5EF4-FFF2-40B4-BE49-F238E27FC236}">
                <a16:creationId xmlns:a16="http://schemas.microsoft.com/office/drawing/2014/main" id="{11D33424-6108-D481-6C8A-ED54BDFECC44}"/>
              </a:ext>
            </a:extLst>
          </p:cNvPr>
          <p:cNvSpPr txBox="1"/>
          <p:nvPr/>
        </p:nvSpPr>
        <p:spPr>
          <a:xfrm>
            <a:off x="2481242" y="1689968"/>
            <a:ext cx="1488047" cy="1015663"/>
          </a:xfrm>
          <a:prstGeom prst="rect">
            <a:avLst/>
          </a:prstGeom>
          <a:noFill/>
        </p:spPr>
        <p:txBody>
          <a:bodyPr wrap="square" anchor="ctr" anchorCtr="0">
            <a:spAutoFit/>
          </a:bodyPr>
          <a:lstStyle/>
          <a:p>
            <a:pPr indent="-457195" algn="ctr" defTabSz="685800"/>
            <a:r>
              <a:rPr lang="ms-MY" sz="1500" b="1">
                <a:solidFill>
                  <a:prstClr val="white"/>
                </a:solidFill>
                <a:latin typeface="Poppins" pitchFamily="2" charset="77"/>
                <a:ea typeface="Source Sans Pro Light" charset="0"/>
                <a:cs typeface="Poppins" pitchFamily="2" charset="77"/>
              </a:rPr>
              <a:t>Identify &amp; Customize Programs &amp; Services</a:t>
            </a:r>
          </a:p>
        </p:txBody>
      </p:sp>
      <p:sp>
        <p:nvSpPr>
          <p:cNvPr id="26" name="Rectangle 17">
            <a:extLst>
              <a:ext uri="{FF2B5EF4-FFF2-40B4-BE49-F238E27FC236}">
                <a16:creationId xmlns:a16="http://schemas.microsoft.com/office/drawing/2014/main" id="{2532A8D3-35BB-700A-9B72-2A3BE6C3BD01}"/>
              </a:ext>
            </a:extLst>
          </p:cNvPr>
          <p:cNvSpPr/>
          <p:nvPr/>
        </p:nvSpPr>
        <p:spPr>
          <a:xfrm>
            <a:off x="4711654" y="1423847"/>
            <a:ext cx="2142086" cy="1433356"/>
          </a:xfrm>
          <a:custGeom>
            <a:avLst/>
            <a:gdLst>
              <a:gd name="connsiteX0" fmla="*/ 0 w 5700156"/>
              <a:gd name="connsiteY0" fmla="*/ 0 h 5911382"/>
              <a:gd name="connsiteX1" fmla="*/ 5700156 w 5700156"/>
              <a:gd name="connsiteY1" fmla="*/ 0 h 5911382"/>
              <a:gd name="connsiteX2" fmla="*/ 5700156 w 5700156"/>
              <a:gd name="connsiteY2" fmla="*/ 5911382 h 5911382"/>
              <a:gd name="connsiteX3" fmla="*/ 0 w 5700156"/>
              <a:gd name="connsiteY3" fmla="*/ 5911382 h 5911382"/>
              <a:gd name="connsiteX4" fmla="*/ 0 w 5700156"/>
              <a:gd name="connsiteY4" fmla="*/ 0 h 5911382"/>
              <a:gd name="connsiteX0" fmla="*/ 0 w 7825840"/>
              <a:gd name="connsiteY0" fmla="*/ 0 h 5911382"/>
              <a:gd name="connsiteX1" fmla="*/ 7825840 w 7825840"/>
              <a:gd name="connsiteY1" fmla="*/ 0 h 5911382"/>
              <a:gd name="connsiteX2" fmla="*/ 5700156 w 7825840"/>
              <a:gd name="connsiteY2" fmla="*/ 5911382 h 5911382"/>
              <a:gd name="connsiteX3" fmla="*/ 0 w 7825840"/>
              <a:gd name="connsiteY3" fmla="*/ 5911382 h 5911382"/>
              <a:gd name="connsiteX4" fmla="*/ 0 w 7825840"/>
              <a:gd name="connsiteY4" fmla="*/ 0 h 591138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825840" h="5911382">
                <a:moveTo>
                  <a:pt x="0" y="0"/>
                </a:moveTo>
                <a:lnTo>
                  <a:pt x="7825840" y="0"/>
                </a:lnTo>
                <a:lnTo>
                  <a:pt x="5700156" y="5911382"/>
                </a:lnTo>
                <a:lnTo>
                  <a:pt x="0" y="5911382"/>
                </a:lnTo>
                <a:lnTo>
                  <a:pt x="0" y="0"/>
                </a:lnTo>
                <a:close/>
              </a:path>
            </a:pathLst>
          </a:custGeom>
          <a:solidFill>
            <a:srgbClr val="0120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013">
              <a:solidFill>
                <a:prstClr val="white"/>
              </a:solidFill>
              <a:latin typeface="Calibri" panose="020F0502020204030204"/>
            </a:endParaRPr>
          </a:p>
        </p:txBody>
      </p:sp>
      <p:sp>
        <p:nvSpPr>
          <p:cNvPr id="38" name="TextBox 37">
            <a:extLst>
              <a:ext uri="{FF2B5EF4-FFF2-40B4-BE49-F238E27FC236}">
                <a16:creationId xmlns:a16="http://schemas.microsoft.com/office/drawing/2014/main" id="{D778B10F-7B9D-9033-4335-340540FB0486}"/>
              </a:ext>
            </a:extLst>
          </p:cNvPr>
          <p:cNvSpPr txBox="1"/>
          <p:nvPr/>
        </p:nvSpPr>
        <p:spPr>
          <a:xfrm>
            <a:off x="4689934" y="1738135"/>
            <a:ext cx="1488047" cy="784830"/>
          </a:xfrm>
          <a:prstGeom prst="rect">
            <a:avLst/>
          </a:prstGeom>
          <a:noFill/>
        </p:spPr>
        <p:txBody>
          <a:bodyPr wrap="square" anchor="ctr" anchorCtr="0">
            <a:spAutoFit/>
          </a:bodyPr>
          <a:lstStyle/>
          <a:p>
            <a:pPr indent="-457195" algn="ctr" defTabSz="685800"/>
            <a:r>
              <a:rPr lang="ms-MY" sz="1500" b="1">
                <a:solidFill>
                  <a:prstClr val="white"/>
                </a:solidFill>
                <a:latin typeface="Poppins" pitchFamily="2" charset="77"/>
                <a:ea typeface="Source Sans Pro Light" charset="0"/>
                <a:cs typeface="Poppins" pitchFamily="2" charset="77"/>
              </a:rPr>
              <a:t>Respond to Priorities Strategically</a:t>
            </a:r>
          </a:p>
        </p:txBody>
      </p:sp>
      <p:pic>
        <p:nvPicPr>
          <p:cNvPr id="39" name="Graphic 38" descr="Playbook with solid fill">
            <a:extLst>
              <a:ext uri="{FF2B5EF4-FFF2-40B4-BE49-F238E27FC236}">
                <a16:creationId xmlns:a16="http://schemas.microsoft.com/office/drawing/2014/main" id="{7D946C1F-23D2-C0F1-FE6F-DABA15DDF5F3}"/>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5968612" y="1388129"/>
            <a:ext cx="669961" cy="675153"/>
          </a:xfrm>
          <a:prstGeom prst="rect">
            <a:avLst/>
          </a:prstGeom>
        </p:spPr>
      </p:pic>
      <p:sp>
        <p:nvSpPr>
          <p:cNvPr id="40" name="Rectangle 17">
            <a:extLst>
              <a:ext uri="{FF2B5EF4-FFF2-40B4-BE49-F238E27FC236}">
                <a16:creationId xmlns:a16="http://schemas.microsoft.com/office/drawing/2014/main" id="{C0535534-FB7D-6EA2-D06B-CAFD86005468}"/>
              </a:ext>
            </a:extLst>
          </p:cNvPr>
          <p:cNvSpPr/>
          <p:nvPr/>
        </p:nvSpPr>
        <p:spPr>
          <a:xfrm>
            <a:off x="6853741" y="1426192"/>
            <a:ext cx="2142086" cy="1433356"/>
          </a:xfrm>
          <a:custGeom>
            <a:avLst/>
            <a:gdLst>
              <a:gd name="connsiteX0" fmla="*/ 0 w 5700156"/>
              <a:gd name="connsiteY0" fmla="*/ 0 h 5911382"/>
              <a:gd name="connsiteX1" fmla="*/ 5700156 w 5700156"/>
              <a:gd name="connsiteY1" fmla="*/ 0 h 5911382"/>
              <a:gd name="connsiteX2" fmla="*/ 5700156 w 5700156"/>
              <a:gd name="connsiteY2" fmla="*/ 5911382 h 5911382"/>
              <a:gd name="connsiteX3" fmla="*/ 0 w 5700156"/>
              <a:gd name="connsiteY3" fmla="*/ 5911382 h 5911382"/>
              <a:gd name="connsiteX4" fmla="*/ 0 w 5700156"/>
              <a:gd name="connsiteY4" fmla="*/ 0 h 5911382"/>
              <a:gd name="connsiteX0" fmla="*/ 0 w 7825840"/>
              <a:gd name="connsiteY0" fmla="*/ 0 h 5911382"/>
              <a:gd name="connsiteX1" fmla="*/ 7825840 w 7825840"/>
              <a:gd name="connsiteY1" fmla="*/ 0 h 5911382"/>
              <a:gd name="connsiteX2" fmla="*/ 5700156 w 7825840"/>
              <a:gd name="connsiteY2" fmla="*/ 5911382 h 5911382"/>
              <a:gd name="connsiteX3" fmla="*/ 0 w 7825840"/>
              <a:gd name="connsiteY3" fmla="*/ 5911382 h 5911382"/>
              <a:gd name="connsiteX4" fmla="*/ 0 w 7825840"/>
              <a:gd name="connsiteY4" fmla="*/ 0 h 591138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825840" h="5911382">
                <a:moveTo>
                  <a:pt x="0" y="0"/>
                </a:moveTo>
                <a:lnTo>
                  <a:pt x="7825840" y="0"/>
                </a:lnTo>
                <a:lnTo>
                  <a:pt x="5700156" y="5911382"/>
                </a:lnTo>
                <a:lnTo>
                  <a:pt x="0" y="5911382"/>
                </a:lnTo>
                <a:lnTo>
                  <a:pt x="0" y="0"/>
                </a:lnTo>
                <a:close/>
              </a:path>
            </a:pathLst>
          </a:cu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013">
              <a:solidFill>
                <a:prstClr val="white"/>
              </a:solidFill>
              <a:latin typeface="Calibri" panose="020F0502020204030204"/>
            </a:endParaRPr>
          </a:p>
        </p:txBody>
      </p:sp>
      <p:sp>
        <p:nvSpPr>
          <p:cNvPr id="41" name="TextBox 40">
            <a:extLst>
              <a:ext uri="{FF2B5EF4-FFF2-40B4-BE49-F238E27FC236}">
                <a16:creationId xmlns:a16="http://schemas.microsoft.com/office/drawing/2014/main" id="{FD020A76-2634-DE9E-F070-3403C30DD3F7}"/>
              </a:ext>
            </a:extLst>
          </p:cNvPr>
          <p:cNvSpPr txBox="1"/>
          <p:nvPr/>
        </p:nvSpPr>
        <p:spPr>
          <a:xfrm>
            <a:off x="6738642" y="1892517"/>
            <a:ext cx="1519720" cy="553998"/>
          </a:xfrm>
          <a:prstGeom prst="rect">
            <a:avLst/>
          </a:prstGeom>
          <a:noFill/>
        </p:spPr>
        <p:txBody>
          <a:bodyPr wrap="square" anchor="ctr" anchorCtr="0">
            <a:spAutoFit/>
          </a:bodyPr>
          <a:lstStyle/>
          <a:p>
            <a:pPr indent="-457195" algn="ctr" defTabSz="685800"/>
            <a:r>
              <a:rPr lang="ms-MY" sz="1500" b="1">
                <a:solidFill>
                  <a:prstClr val="white"/>
                </a:solidFill>
                <a:latin typeface="Poppins" pitchFamily="2" charset="77"/>
                <a:ea typeface="Source Sans Pro Light" charset="0"/>
                <a:cs typeface="Poppins" pitchFamily="2" charset="77"/>
              </a:rPr>
              <a:t>Implement </a:t>
            </a:r>
          </a:p>
          <a:p>
            <a:pPr indent="-457195" algn="ctr" defTabSz="685800"/>
            <a:r>
              <a:rPr lang="ms-MY" sz="1500" b="1">
                <a:solidFill>
                  <a:prstClr val="white"/>
                </a:solidFill>
                <a:latin typeface="Poppins" pitchFamily="2" charset="77"/>
                <a:ea typeface="Source Sans Pro Light" charset="0"/>
                <a:cs typeface="Poppins" pitchFamily="2" charset="77"/>
              </a:rPr>
              <a:t>EBIs</a:t>
            </a:r>
          </a:p>
        </p:txBody>
      </p:sp>
      <p:pic>
        <p:nvPicPr>
          <p:cNvPr id="42" name="Graphic 41" descr="Blueprint with solid fill">
            <a:extLst>
              <a:ext uri="{FF2B5EF4-FFF2-40B4-BE49-F238E27FC236}">
                <a16:creationId xmlns:a16="http://schemas.microsoft.com/office/drawing/2014/main" id="{6CEE8346-2F58-76B2-9040-2A1584AC9F12}"/>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7997084" y="1405193"/>
            <a:ext cx="696327" cy="698961"/>
          </a:xfrm>
          <a:prstGeom prst="rect">
            <a:avLst/>
          </a:prstGeom>
        </p:spPr>
      </p:pic>
      <p:sp>
        <p:nvSpPr>
          <p:cNvPr id="61" name="Right Arrow 60">
            <a:extLst>
              <a:ext uri="{FF2B5EF4-FFF2-40B4-BE49-F238E27FC236}">
                <a16:creationId xmlns:a16="http://schemas.microsoft.com/office/drawing/2014/main" id="{950311B6-4DBC-DE07-728F-25E43183A778}"/>
              </a:ext>
            </a:extLst>
          </p:cNvPr>
          <p:cNvSpPr/>
          <p:nvPr/>
        </p:nvSpPr>
        <p:spPr>
          <a:xfrm>
            <a:off x="425978" y="3206152"/>
            <a:ext cx="8261115" cy="719111"/>
          </a:xfrm>
          <a:prstGeom prst="rightArrow">
            <a:avLst/>
          </a:prstGeom>
          <a:gradFill flip="none" rotWithShape="1">
            <a:gsLst>
              <a:gs pos="70000">
                <a:srgbClr val="A70F57">
                  <a:alpha val="74000"/>
                </a:srgbClr>
              </a:gs>
              <a:gs pos="88000">
                <a:srgbClr val="FF0000"/>
              </a:gs>
              <a:gs pos="0">
                <a:schemeClr val="bg2">
                  <a:lumMod val="25000"/>
                </a:schemeClr>
              </a:gs>
              <a:gs pos="17000">
                <a:srgbClr val="0319A3">
                  <a:alpha val="92016"/>
                </a:srgbClr>
              </a:gs>
              <a:gs pos="39000">
                <a:srgbClr val="0624D2"/>
              </a:gs>
              <a:gs pos="100000">
                <a:srgbClr val="FF0000"/>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r>
              <a:rPr lang="en-US" sz="1500" b="1">
                <a:solidFill>
                  <a:prstClr val="white"/>
                </a:solidFill>
                <a:latin typeface="Poppins" pitchFamily="2" charset="77"/>
                <a:cs typeface="Poppins" pitchFamily="2" charset="77"/>
              </a:rPr>
              <a:t>MIXED-METHODS EVALUATION APPROACH</a:t>
            </a:r>
          </a:p>
        </p:txBody>
      </p:sp>
      <p:sp>
        <p:nvSpPr>
          <p:cNvPr id="64" name="TextBox 63">
            <a:extLst>
              <a:ext uri="{FF2B5EF4-FFF2-40B4-BE49-F238E27FC236}">
                <a16:creationId xmlns:a16="http://schemas.microsoft.com/office/drawing/2014/main" id="{E797FA12-0130-7083-49CB-E60A47B3A677}"/>
              </a:ext>
            </a:extLst>
          </p:cNvPr>
          <p:cNvSpPr txBox="1"/>
          <p:nvPr/>
        </p:nvSpPr>
        <p:spPr>
          <a:xfrm>
            <a:off x="887931" y="3815348"/>
            <a:ext cx="3519118" cy="815736"/>
          </a:xfrm>
          <a:prstGeom prst="rect">
            <a:avLst/>
          </a:prstGeom>
          <a:noFill/>
        </p:spPr>
        <p:txBody>
          <a:bodyPr wrap="square">
            <a:spAutoFit/>
          </a:bodyPr>
          <a:lstStyle/>
          <a:p>
            <a:pPr defTabSz="685800">
              <a:lnSpc>
                <a:spcPts val="1410"/>
              </a:lnSpc>
            </a:pPr>
            <a:r>
              <a:rPr lang="en-US" sz="1500">
                <a:solidFill>
                  <a:prstClr val="black"/>
                </a:solidFill>
                <a:latin typeface="Source Sans Pro" panose="020B0503030403020204" pitchFamily="34" charset="0"/>
                <a:ea typeface="Source Sans Pro" panose="020B0503030403020204" pitchFamily="34" charset="0"/>
              </a:rPr>
              <a:t>Biannually sites submitted data that included screening/vaccination rates, information about activities and EBIs implemented, and partnership outcomes.</a:t>
            </a:r>
          </a:p>
        </p:txBody>
      </p:sp>
      <p:cxnSp>
        <p:nvCxnSpPr>
          <p:cNvPr id="67" name="Straight Connector 66">
            <a:extLst>
              <a:ext uri="{FF2B5EF4-FFF2-40B4-BE49-F238E27FC236}">
                <a16:creationId xmlns:a16="http://schemas.microsoft.com/office/drawing/2014/main" id="{42DB36B8-903D-FD1F-1777-6640760C6096}"/>
              </a:ext>
            </a:extLst>
          </p:cNvPr>
          <p:cNvCxnSpPr/>
          <p:nvPr/>
        </p:nvCxnSpPr>
        <p:spPr>
          <a:xfrm>
            <a:off x="4501847" y="3815348"/>
            <a:ext cx="0" cy="754757"/>
          </a:xfrm>
          <a:prstGeom prst="line">
            <a:avLst/>
          </a:prstGeom>
          <a:ln w="28575">
            <a:solidFill>
              <a:srgbClr val="B44C8B"/>
            </a:solidFill>
          </a:ln>
        </p:spPr>
        <p:style>
          <a:lnRef idx="1">
            <a:schemeClr val="accent1"/>
          </a:lnRef>
          <a:fillRef idx="0">
            <a:schemeClr val="accent1"/>
          </a:fillRef>
          <a:effectRef idx="0">
            <a:schemeClr val="accent1"/>
          </a:effectRef>
          <a:fontRef idx="minor">
            <a:schemeClr val="tx1"/>
          </a:fontRef>
        </p:style>
      </p:cxnSp>
      <p:sp>
        <p:nvSpPr>
          <p:cNvPr id="69" name="TextBox 68">
            <a:extLst>
              <a:ext uri="{FF2B5EF4-FFF2-40B4-BE49-F238E27FC236}">
                <a16:creationId xmlns:a16="http://schemas.microsoft.com/office/drawing/2014/main" id="{1488552A-53E6-A97C-D5E0-2F9F4708D30E}"/>
              </a:ext>
            </a:extLst>
          </p:cNvPr>
          <p:cNvSpPr txBox="1"/>
          <p:nvPr/>
        </p:nvSpPr>
        <p:spPr>
          <a:xfrm>
            <a:off x="4689933" y="3906719"/>
            <a:ext cx="2878543" cy="636200"/>
          </a:xfrm>
          <a:prstGeom prst="rect">
            <a:avLst/>
          </a:prstGeom>
          <a:noFill/>
        </p:spPr>
        <p:txBody>
          <a:bodyPr wrap="square">
            <a:spAutoFit/>
          </a:bodyPr>
          <a:lstStyle/>
          <a:p>
            <a:pPr defTabSz="685800">
              <a:lnSpc>
                <a:spcPts val="1410"/>
              </a:lnSpc>
            </a:pPr>
            <a:r>
              <a:rPr lang="en-US" sz="1500">
                <a:solidFill>
                  <a:prstClr val="black"/>
                </a:solidFill>
                <a:latin typeface="Source Sans Pro" panose="020B0503030403020204" pitchFamily="34" charset="0"/>
                <a:ea typeface="Source Sans Pro" panose="020B0503030403020204" pitchFamily="34" charset="0"/>
              </a:rPr>
              <a:t>Additionally, ACS conducted key informant interviews  and focus groups throughout the project.</a:t>
            </a:r>
          </a:p>
        </p:txBody>
      </p:sp>
      <p:pic>
        <p:nvPicPr>
          <p:cNvPr id="5" name="Graphic 4" descr="Handshake with solid fill">
            <a:extLst>
              <a:ext uri="{FF2B5EF4-FFF2-40B4-BE49-F238E27FC236}">
                <a16:creationId xmlns:a16="http://schemas.microsoft.com/office/drawing/2014/main" id="{415A7568-EE85-90E5-0D0E-0DDD704DF8D7}"/>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1580920" y="1341361"/>
            <a:ext cx="822935" cy="822935"/>
          </a:xfrm>
          <a:prstGeom prst="rect">
            <a:avLst/>
          </a:prstGeom>
        </p:spPr>
      </p:pic>
    </p:spTree>
    <p:extLst>
      <p:ext uri="{BB962C8B-B14F-4D97-AF65-F5344CB8AC3E}">
        <p14:creationId xmlns:p14="http://schemas.microsoft.com/office/powerpoint/2010/main" val="429312089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34208471-0319-9F2B-2B51-FA195D5397B6}"/>
              </a:ext>
            </a:extLst>
          </p:cNvPr>
          <p:cNvSpPr>
            <a:spLocks noGrp="1"/>
          </p:cNvSpPr>
          <p:nvPr>
            <p:ph type="sldNum" sz="quarter" idx="4"/>
          </p:nvPr>
        </p:nvSpPr>
        <p:spPr/>
        <p:txBody>
          <a:bodyPr/>
          <a:lstStyle/>
          <a:p>
            <a:pPr defTabSz="685800"/>
            <a:fld id="{9091AC62-753B-3240-A76B-ED140B7F97AA}" type="slidenum">
              <a:rPr lang="en-US">
                <a:solidFill>
                  <a:prstClr val="black"/>
                </a:solidFill>
              </a:rPr>
              <a:pPr defTabSz="685800"/>
              <a:t>27</a:t>
            </a:fld>
            <a:endParaRPr lang="en-US">
              <a:solidFill>
                <a:prstClr val="black"/>
              </a:solidFill>
            </a:endParaRPr>
          </a:p>
        </p:txBody>
      </p:sp>
      <p:sp>
        <p:nvSpPr>
          <p:cNvPr id="3" name="Text Placeholder 13">
            <a:extLst>
              <a:ext uri="{FF2B5EF4-FFF2-40B4-BE49-F238E27FC236}">
                <a16:creationId xmlns:a16="http://schemas.microsoft.com/office/drawing/2014/main" id="{B9CF5C78-00FF-87D5-314B-7976EF6DCC6C}"/>
              </a:ext>
            </a:extLst>
          </p:cNvPr>
          <p:cNvSpPr txBox="1">
            <a:spLocks/>
          </p:cNvSpPr>
          <p:nvPr/>
        </p:nvSpPr>
        <p:spPr>
          <a:xfrm>
            <a:off x="439153" y="297036"/>
            <a:ext cx="8265695" cy="486918"/>
          </a:xfrm>
          <a:prstGeom prst="rect">
            <a:avLst/>
          </a:prstGeom>
        </p:spPr>
        <p:txBody>
          <a:bodyPr vert="horz" lIns="68580" tIns="34290" rIns="68580" bIns="3429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700" kern="1200">
                <a:solidFill>
                  <a:srgbClr val="2746F8"/>
                </a:solidFill>
                <a:latin typeface="Poppins" pitchFamily="2" charset="77"/>
                <a:ea typeface="+mn-ea"/>
                <a:cs typeface="Poppins" pitchFamily="2" charset="77"/>
              </a:defRPr>
            </a:lvl1pPr>
            <a:lvl2pPr marL="685800" indent="-228600" algn="l" defTabSz="914400" rtl="0" eaLnBrk="1" latinLnBrk="0" hangingPunct="1">
              <a:lnSpc>
                <a:spcPct val="90000"/>
              </a:lnSpc>
              <a:spcBef>
                <a:spcPts val="500"/>
              </a:spcBef>
              <a:buFont typeface="Arial" panose="020B0604020202020204" pitchFamily="34" charset="0"/>
              <a:buChar char="•"/>
              <a:defRPr sz="2400" b="1" kern="1200">
                <a:solidFill>
                  <a:srgbClr val="2746F8"/>
                </a:solidFill>
                <a:latin typeface="Source Sans Pro" panose="020B0503030403020204" pitchFamily="34" charset="77"/>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2746F8"/>
                </a:solidFill>
                <a:latin typeface="Source Sans Pro" panose="020B0503030403020204" pitchFamily="34" charset="77"/>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2746F8"/>
                </a:solidFill>
                <a:latin typeface="Source Sans Pro" panose="020B0503030403020204" pitchFamily="34" charset="77"/>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2746F8"/>
                </a:solidFill>
                <a:latin typeface="Source Sans Pro" panose="020B0503030403020204" pitchFamily="34"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defTabSz="685800">
              <a:spcBef>
                <a:spcPts val="750"/>
              </a:spcBef>
              <a:buNone/>
            </a:pPr>
            <a:r>
              <a:rPr lang="en-US" sz="2625" b="1">
                <a:solidFill>
                  <a:prstClr val="black"/>
                </a:solidFill>
              </a:rPr>
              <a:t>Impact on Rates</a:t>
            </a:r>
          </a:p>
        </p:txBody>
      </p:sp>
      <p:grpSp>
        <p:nvGrpSpPr>
          <p:cNvPr id="2" name="Group 1">
            <a:extLst>
              <a:ext uri="{FF2B5EF4-FFF2-40B4-BE49-F238E27FC236}">
                <a16:creationId xmlns:a16="http://schemas.microsoft.com/office/drawing/2014/main" id="{61A08728-0E65-0E09-2DF7-F213C318EBAB}"/>
              </a:ext>
            </a:extLst>
          </p:cNvPr>
          <p:cNvGrpSpPr/>
          <p:nvPr/>
        </p:nvGrpSpPr>
        <p:grpSpPr>
          <a:xfrm>
            <a:off x="351673" y="1607722"/>
            <a:ext cx="2743200" cy="2821403"/>
            <a:chOff x="1587224" y="1194487"/>
            <a:chExt cx="3170364" cy="6837665"/>
          </a:xfrm>
          <a:solidFill>
            <a:srgbClr val="0319A3"/>
          </a:solidFill>
        </p:grpSpPr>
        <p:sp>
          <p:nvSpPr>
            <p:cNvPr id="5" name="Oval 4">
              <a:extLst>
                <a:ext uri="{FF2B5EF4-FFF2-40B4-BE49-F238E27FC236}">
                  <a16:creationId xmlns:a16="http://schemas.microsoft.com/office/drawing/2014/main" id="{D7E74C98-9B36-94FD-33FD-98BD7FDFBD25}"/>
                </a:ext>
              </a:extLst>
            </p:cNvPr>
            <p:cNvSpPr/>
            <p:nvPr/>
          </p:nvSpPr>
          <p:spPr>
            <a:xfrm>
              <a:off x="2908616" y="1286291"/>
              <a:ext cx="982939" cy="97415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en-US" sz="675">
                <a:solidFill>
                  <a:prstClr val="white"/>
                </a:solidFill>
                <a:latin typeface="Tw Cen MT" panose="020B0602020104020603"/>
              </a:endParaRPr>
            </a:p>
          </p:txBody>
        </p:sp>
        <p:sp>
          <p:nvSpPr>
            <p:cNvPr id="6" name="Rounded Rectangle 7">
              <a:extLst>
                <a:ext uri="{FF2B5EF4-FFF2-40B4-BE49-F238E27FC236}">
                  <a16:creationId xmlns:a16="http://schemas.microsoft.com/office/drawing/2014/main" id="{F4491C24-D13D-D46E-EAB3-CE9E8518939E}"/>
                </a:ext>
              </a:extLst>
            </p:cNvPr>
            <p:cNvSpPr/>
            <p:nvPr/>
          </p:nvSpPr>
          <p:spPr>
            <a:xfrm>
              <a:off x="1587224" y="1194487"/>
              <a:ext cx="3170364" cy="6837665"/>
            </a:xfrm>
            <a:prstGeom prst="rect">
              <a:avLst/>
            </a:prstGeom>
            <a:solidFill>
              <a:srgbClr val="F6F6F6"/>
            </a:solidFill>
            <a:ln w="38100">
              <a:solidFill>
                <a:srgbClr val="2645F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en-US" sz="675">
                <a:solidFill>
                  <a:prstClr val="white"/>
                </a:solidFill>
                <a:latin typeface="Tw Cen MT" panose="020B0602020104020603"/>
              </a:endParaRPr>
            </a:p>
          </p:txBody>
        </p:sp>
      </p:grpSp>
      <p:sp>
        <p:nvSpPr>
          <p:cNvPr id="10" name="Rounded Rectangle 10">
            <a:extLst>
              <a:ext uri="{FF2B5EF4-FFF2-40B4-BE49-F238E27FC236}">
                <a16:creationId xmlns:a16="http://schemas.microsoft.com/office/drawing/2014/main" id="{8DDFC3FE-C777-DCFF-4B51-20E525B13BE8}"/>
              </a:ext>
            </a:extLst>
          </p:cNvPr>
          <p:cNvSpPr/>
          <p:nvPr/>
        </p:nvSpPr>
        <p:spPr>
          <a:xfrm>
            <a:off x="3219833" y="1607722"/>
            <a:ext cx="2743200" cy="2821403"/>
          </a:xfrm>
          <a:prstGeom prst="rect">
            <a:avLst/>
          </a:prstGeom>
          <a:solidFill>
            <a:srgbClr val="F6F6F6"/>
          </a:solidFill>
          <a:ln w="38100">
            <a:solidFill>
              <a:srgbClr val="B2F2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en-US" sz="675">
              <a:solidFill>
                <a:prstClr val="white"/>
              </a:solidFill>
              <a:latin typeface="Tw Cen MT" panose="020B0602020104020603"/>
            </a:endParaRPr>
          </a:p>
        </p:txBody>
      </p:sp>
      <p:sp>
        <p:nvSpPr>
          <p:cNvPr id="15" name="Rounded Rectangle 13">
            <a:extLst>
              <a:ext uri="{FF2B5EF4-FFF2-40B4-BE49-F238E27FC236}">
                <a16:creationId xmlns:a16="http://schemas.microsoft.com/office/drawing/2014/main" id="{C0AB9557-7E1A-1FDC-A4C9-8F5B6A9E4518}"/>
              </a:ext>
            </a:extLst>
          </p:cNvPr>
          <p:cNvSpPr/>
          <p:nvPr/>
        </p:nvSpPr>
        <p:spPr>
          <a:xfrm>
            <a:off x="6081281" y="1607722"/>
            <a:ext cx="2743199" cy="2821402"/>
          </a:xfrm>
          <a:prstGeom prst="rect">
            <a:avLst/>
          </a:prstGeom>
          <a:solidFill>
            <a:srgbClr val="F6F6F6"/>
          </a:solidFill>
          <a:ln w="38100">
            <a:solidFill>
              <a:srgbClr val="FF3C9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en-US" sz="675">
              <a:solidFill>
                <a:prstClr val="white"/>
              </a:solidFill>
              <a:latin typeface="Tw Cen MT" panose="020B0602020104020603"/>
            </a:endParaRPr>
          </a:p>
        </p:txBody>
      </p:sp>
      <p:sp>
        <p:nvSpPr>
          <p:cNvPr id="27" name="Shape 6977">
            <a:extLst>
              <a:ext uri="{FF2B5EF4-FFF2-40B4-BE49-F238E27FC236}">
                <a16:creationId xmlns:a16="http://schemas.microsoft.com/office/drawing/2014/main" id="{955783CD-70EF-8E1B-04CB-F17F1D586492}"/>
              </a:ext>
            </a:extLst>
          </p:cNvPr>
          <p:cNvSpPr/>
          <p:nvPr/>
        </p:nvSpPr>
        <p:spPr>
          <a:xfrm>
            <a:off x="358385" y="1592506"/>
            <a:ext cx="2743200" cy="438581"/>
          </a:xfrm>
          <a:prstGeom prst="rect">
            <a:avLst/>
          </a:prstGeom>
          <a:noFill/>
          <a:ln w="12700" cap="flat">
            <a:noFill/>
            <a:miter lim="400000"/>
          </a:ln>
          <a:effectLst/>
        </p:spPr>
        <p:txBody>
          <a:bodyPr wrap="square" lIns="0" tIns="0" rIns="0" bIns="0" numCol="1" anchor="ctr">
            <a:noAutofit/>
          </a:bodyPr>
          <a:lstStyle/>
          <a:p>
            <a:pPr algn="ctr" defTabSz="685663">
              <a:defRPr>
                <a:solidFill>
                  <a:srgbClr val="4C4C4C"/>
                </a:solidFill>
              </a:defRPr>
            </a:pPr>
            <a:r>
              <a:rPr lang="en-US" sz="1500" b="1">
                <a:solidFill>
                  <a:srgbClr val="4C4C4C"/>
                </a:solidFill>
                <a:latin typeface="Poppins" pitchFamily="2" charset="77"/>
                <a:cs typeface="Poppins" pitchFamily="2" charset="77"/>
              </a:rPr>
              <a:t>Colorectal Cancer</a:t>
            </a:r>
            <a:endParaRPr sz="1500" b="1">
              <a:solidFill>
                <a:srgbClr val="4C4C4C"/>
              </a:solidFill>
              <a:latin typeface="Poppins" pitchFamily="2" charset="77"/>
              <a:cs typeface="Poppins" pitchFamily="2" charset="77"/>
            </a:endParaRPr>
          </a:p>
        </p:txBody>
      </p:sp>
      <p:sp>
        <p:nvSpPr>
          <p:cNvPr id="28" name="Shape 6977">
            <a:extLst>
              <a:ext uri="{FF2B5EF4-FFF2-40B4-BE49-F238E27FC236}">
                <a16:creationId xmlns:a16="http://schemas.microsoft.com/office/drawing/2014/main" id="{F0A209AF-0870-AD21-8DE8-385585A0BDDA}"/>
              </a:ext>
            </a:extLst>
          </p:cNvPr>
          <p:cNvSpPr/>
          <p:nvPr/>
        </p:nvSpPr>
        <p:spPr>
          <a:xfrm>
            <a:off x="3219834" y="1592506"/>
            <a:ext cx="2743199" cy="438581"/>
          </a:xfrm>
          <a:prstGeom prst="rect">
            <a:avLst/>
          </a:prstGeom>
          <a:noFill/>
          <a:ln w="12700" cap="flat">
            <a:noFill/>
            <a:miter lim="400000"/>
          </a:ln>
          <a:effectLst/>
        </p:spPr>
        <p:txBody>
          <a:bodyPr wrap="square" lIns="0" tIns="0" rIns="0" bIns="0" numCol="1" anchor="ctr">
            <a:noAutofit/>
          </a:bodyPr>
          <a:lstStyle/>
          <a:p>
            <a:pPr algn="ctr" defTabSz="685663">
              <a:defRPr>
                <a:solidFill>
                  <a:srgbClr val="4C4C4C"/>
                </a:solidFill>
              </a:defRPr>
            </a:pPr>
            <a:r>
              <a:rPr lang="en-US" sz="1500" b="1">
                <a:solidFill>
                  <a:srgbClr val="4C4C4C"/>
                </a:solidFill>
                <a:latin typeface="Poppins" pitchFamily="2" charset="77"/>
                <a:cs typeface="Poppins" pitchFamily="2" charset="77"/>
              </a:rPr>
              <a:t>HPV Vaccination</a:t>
            </a:r>
            <a:endParaRPr sz="1500" b="1">
              <a:solidFill>
                <a:srgbClr val="4C4C4C"/>
              </a:solidFill>
              <a:latin typeface="Poppins" pitchFamily="2" charset="77"/>
              <a:cs typeface="Poppins" pitchFamily="2" charset="77"/>
            </a:endParaRPr>
          </a:p>
        </p:txBody>
      </p:sp>
      <p:sp>
        <p:nvSpPr>
          <p:cNvPr id="29" name="Shape 6977">
            <a:extLst>
              <a:ext uri="{FF2B5EF4-FFF2-40B4-BE49-F238E27FC236}">
                <a16:creationId xmlns:a16="http://schemas.microsoft.com/office/drawing/2014/main" id="{D11C4EF6-27A9-9EF6-63E9-BEB5AAEF2049}"/>
              </a:ext>
            </a:extLst>
          </p:cNvPr>
          <p:cNvSpPr/>
          <p:nvPr/>
        </p:nvSpPr>
        <p:spPr>
          <a:xfrm>
            <a:off x="6087994" y="1577290"/>
            <a:ext cx="2743199" cy="438581"/>
          </a:xfrm>
          <a:prstGeom prst="rect">
            <a:avLst/>
          </a:prstGeom>
          <a:noFill/>
          <a:ln w="12700" cap="flat">
            <a:noFill/>
            <a:miter lim="400000"/>
          </a:ln>
          <a:effectLst/>
        </p:spPr>
        <p:txBody>
          <a:bodyPr wrap="square" lIns="0" tIns="0" rIns="0" bIns="0" numCol="1" anchor="ctr">
            <a:noAutofit/>
          </a:bodyPr>
          <a:lstStyle/>
          <a:p>
            <a:pPr algn="ctr" defTabSz="685663">
              <a:defRPr>
                <a:solidFill>
                  <a:srgbClr val="4C4C4C"/>
                </a:solidFill>
              </a:defRPr>
            </a:pPr>
            <a:r>
              <a:rPr lang="en-US" sz="1500" b="1">
                <a:solidFill>
                  <a:srgbClr val="4C4C4C"/>
                </a:solidFill>
                <a:latin typeface="Poppins" pitchFamily="2" charset="77"/>
                <a:cs typeface="Poppins" pitchFamily="2" charset="77"/>
              </a:rPr>
              <a:t>Breast Health Equity</a:t>
            </a:r>
            <a:endParaRPr sz="1500" b="1">
              <a:solidFill>
                <a:srgbClr val="4C4C4C"/>
              </a:solidFill>
              <a:latin typeface="Poppins" pitchFamily="2" charset="77"/>
              <a:cs typeface="Poppins" pitchFamily="2" charset="77"/>
            </a:endParaRPr>
          </a:p>
        </p:txBody>
      </p:sp>
      <p:sp>
        <p:nvSpPr>
          <p:cNvPr id="31" name="TextBox 30">
            <a:extLst>
              <a:ext uri="{FF2B5EF4-FFF2-40B4-BE49-F238E27FC236}">
                <a16:creationId xmlns:a16="http://schemas.microsoft.com/office/drawing/2014/main" id="{397AA65F-E162-7B03-AB69-8D331D970E86}"/>
              </a:ext>
            </a:extLst>
          </p:cNvPr>
          <p:cNvSpPr txBox="1"/>
          <p:nvPr/>
        </p:nvSpPr>
        <p:spPr>
          <a:xfrm>
            <a:off x="414620" y="1974106"/>
            <a:ext cx="2885474" cy="553998"/>
          </a:xfrm>
          <a:prstGeom prst="rect">
            <a:avLst/>
          </a:prstGeom>
          <a:noFill/>
        </p:spPr>
        <p:txBody>
          <a:bodyPr wrap="square">
            <a:spAutoFit/>
          </a:bodyPr>
          <a:lstStyle/>
          <a:p>
            <a:pPr defTabSz="685800"/>
            <a:r>
              <a:rPr lang="en-US" sz="1500" b="1">
                <a:solidFill>
                  <a:prstClr val="black"/>
                </a:solidFill>
                <a:latin typeface="Poppins" pitchFamily="2" charset="77"/>
                <a:ea typeface="League Spartan" charset="0"/>
                <a:cs typeface="Poppins" pitchFamily="2" charset="77"/>
              </a:rPr>
              <a:t>100%  </a:t>
            </a:r>
            <a:r>
              <a:rPr lang="en-US" sz="1500">
                <a:solidFill>
                  <a:prstClr val="black"/>
                </a:solidFill>
                <a:latin typeface="Poppins" pitchFamily="2" charset="77"/>
                <a:ea typeface="League Spartan" charset="0"/>
                <a:cs typeface="Poppins" pitchFamily="2" charset="77"/>
              </a:rPr>
              <a:t>of sites increased or maintained rates.</a:t>
            </a:r>
          </a:p>
        </p:txBody>
      </p:sp>
      <p:sp>
        <p:nvSpPr>
          <p:cNvPr id="32" name="TextBox 31">
            <a:extLst>
              <a:ext uri="{FF2B5EF4-FFF2-40B4-BE49-F238E27FC236}">
                <a16:creationId xmlns:a16="http://schemas.microsoft.com/office/drawing/2014/main" id="{E49936DD-18FD-FFD0-1FEA-DFF2C8FEE936}"/>
              </a:ext>
            </a:extLst>
          </p:cNvPr>
          <p:cNvSpPr txBox="1"/>
          <p:nvPr/>
        </p:nvSpPr>
        <p:spPr>
          <a:xfrm>
            <a:off x="389859" y="2741598"/>
            <a:ext cx="2680253" cy="553998"/>
          </a:xfrm>
          <a:prstGeom prst="rect">
            <a:avLst/>
          </a:prstGeom>
          <a:noFill/>
        </p:spPr>
        <p:txBody>
          <a:bodyPr wrap="square">
            <a:spAutoFit/>
          </a:bodyPr>
          <a:lstStyle/>
          <a:p>
            <a:pPr defTabSz="685800"/>
            <a:r>
              <a:rPr lang="en-US" sz="1500">
                <a:solidFill>
                  <a:prstClr val="black"/>
                </a:solidFill>
                <a:latin typeface="Poppins" pitchFamily="2" charset="77"/>
                <a:ea typeface="League Spartan" charset="0"/>
                <a:cs typeface="Poppins" pitchFamily="2" charset="77"/>
              </a:rPr>
              <a:t>The average increase was </a:t>
            </a:r>
            <a:r>
              <a:rPr lang="en-US" sz="1500" b="1">
                <a:solidFill>
                  <a:prstClr val="black"/>
                </a:solidFill>
                <a:latin typeface="Poppins" pitchFamily="2" charset="77"/>
                <a:ea typeface="League Spartan" charset="0"/>
                <a:cs typeface="Poppins" pitchFamily="2" charset="77"/>
              </a:rPr>
              <a:t>7</a:t>
            </a:r>
            <a:r>
              <a:rPr lang="en-US" sz="1500" b="1">
                <a:solidFill>
                  <a:prstClr val="black"/>
                </a:solidFill>
                <a:latin typeface="Poppins" pitchFamily="2" charset="77"/>
                <a:cs typeface="Poppins" pitchFamily="2" charset="77"/>
              </a:rPr>
              <a:t>%</a:t>
            </a:r>
            <a:r>
              <a:rPr lang="en-US" sz="1500">
                <a:solidFill>
                  <a:prstClr val="black"/>
                </a:solidFill>
                <a:latin typeface="Poppins" pitchFamily="2" charset="77"/>
                <a:cs typeface="Poppins" pitchFamily="2" charset="77"/>
              </a:rPr>
              <a:t>.</a:t>
            </a:r>
          </a:p>
        </p:txBody>
      </p:sp>
      <p:sp>
        <p:nvSpPr>
          <p:cNvPr id="33" name="TextBox 32">
            <a:extLst>
              <a:ext uri="{FF2B5EF4-FFF2-40B4-BE49-F238E27FC236}">
                <a16:creationId xmlns:a16="http://schemas.microsoft.com/office/drawing/2014/main" id="{6BF87945-F424-CE6C-245D-1C79BF455626}"/>
              </a:ext>
            </a:extLst>
          </p:cNvPr>
          <p:cNvSpPr txBox="1"/>
          <p:nvPr/>
        </p:nvSpPr>
        <p:spPr>
          <a:xfrm>
            <a:off x="402240" y="3585361"/>
            <a:ext cx="2680253" cy="553998"/>
          </a:xfrm>
          <a:prstGeom prst="rect">
            <a:avLst/>
          </a:prstGeom>
          <a:noFill/>
        </p:spPr>
        <p:txBody>
          <a:bodyPr wrap="square">
            <a:spAutoFit/>
          </a:bodyPr>
          <a:lstStyle/>
          <a:p>
            <a:pPr defTabSz="685800"/>
            <a:r>
              <a:rPr lang="en-US" sz="1500">
                <a:solidFill>
                  <a:prstClr val="black"/>
                </a:solidFill>
                <a:latin typeface="Poppins" pitchFamily="2" charset="77"/>
                <a:ea typeface="League Spartan" charset="0"/>
                <a:cs typeface="Poppins" pitchFamily="2" charset="77"/>
              </a:rPr>
              <a:t>The range across sites was </a:t>
            </a:r>
            <a:r>
              <a:rPr lang="en-US" sz="1500" b="1">
                <a:solidFill>
                  <a:prstClr val="black"/>
                </a:solidFill>
                <a:latin typeface="Poppins" pitchFamily="2" charset="77"/>
                <a:ea typeface="League Spartan" charset="0"/>
                <a:cs typeface="Poppins" pitchFamily="2" charset="77"/>
              </a:rPr>
              <a:t>1-19%</a:t>
            </a:r>
            <a:r>
              <a:rPr lang="en-US" sz="1500">
                <a:solidFill>
                  <a:prstClr val="black"/>
                </a:solidFill>
                <a:latin typeface="Poppins" pitchFamily="2" charset="77"/>
                <a:ea typeface="League Spartan" charset="0"/>
                <a:cs typeface="Poppins" pitchFamily="2" charset="77"/>
              </a:rPr>
              <a:t>.</a:t>
            </a:r>
          </a:p>
        </p:txBody>
      </p:sp>
      <p:sp>
        <p:nvSpPr>
          <p:cNvPr id="34" name="TextBox 33">
            <a:extLst>
              <a:ext uri="{FF2B5EF4-FFF2-40B4-BE49-F238E27FC236}">
                <a16:creationId xmlns:a16="http://schemas.microsoft.com/office/drawing/2014/main" id="{FCA85234-906F-7691-AE63-41DA41535C52}"/>
              </a:ext>
            </a:extLst>
          </p:cNvPr>
          <p:cNvSpPr txBox="1"/>
          <p:nvPr/>
        </p:nvSpPr>
        <p:spPr>
          <a:xfrm>
            <a:off x="3251306" y="1979850"/>
            <a:ext cx="2885474" cy="784830"/>
          </a:xfrm>
          <a:prstGeom prst="rect">
            <a:avLst/>
          </a:prstGeom>
          <a:noFill/>
        </p:spPr>
        <p:txBody>
          <a:bodyPr wrap="square">
            <a:spAutoFit/>
          </a:bodyPr>
          <a:lstStyle/>
          <a:p>
            <a:pPr defTabSz="685800"/>
            <a:r>
              <a:rPr lang="en-US" sz="1500" b="1">
                <a:solidFill>
                  <a:prstClr val="black"/>
                </a:solidFill>
                <a:latin typeface="Poppins" pitchFamily="2" charset="77"/>
                <a:ea typeface="League Spartan" charset="0"/>
                <a:cs typeface="Poppins" pitchFamily="2" charset="77"/>
              </a:rPr>
              <a:t>100%  </a:t>
            </a:r>
            <a:r>
              <a:rPr lang="en-US" sz="1500">
                <a:solidFill>
                  <a:prstClr val="black"/>
                </a:solidFill>
                <a:latin typeface="Poppins" pitchFamily="2" charset="77"/>
                <a:ea typeface="League Spartan" charset="0"/>
                <a:cs typeface="Poppins" pitchFamily="2" charset="77"/>
              </a:rPr>
              <a:t>of sites increased initiation and completion rates.</a:t>
            </a:r>
          </a:p>
        </p:txBody>
      </p:sp>
      <p:sp>
        <p:nvSpPr>
          <p:cNvPr id="35" name="TextBox 34">
            <a:extLst>
              <a:ext uri="{FF2B5EF4-FFF2-40B4-BE49-F238E27FC236}">
                <a16:creationId xmlns:a16="http://schemas.microsoft.com/office/drawing/2014/main" id="{5F4AAA2D-68B5-D4B2-EC6A-D380847049D5}"/>
              </a:ext>
            </a:extLst>
          </p:cNvPr>
          <p:cNvSpPr txBox="1"/>
          <p:nvPr/>
        </p:nvSpPr>
        <p:spPr>
          <a:xfrm>
            <a:off x="3251306" y="2790493"/>
            <a:ext cx="2680253" cy="784830"/>
          </a:xfrm>
          <a:prstGeom prst="rect">
            <a:avLst/>
          </a:prstGeom>
          <a:noFill/>
        </p:spPr>
        <p:txBody>
          <a:bodyPr wrap="square">
            <a:spAutoFit/>
          </a:bodyPr>
          <a:lstStyle/>
          <a:p>
            <a:pPr defTabSz="685800"/>
            <a:r>
              <a:rPr lang="en-US" sz="1500">
                <a:solidFill>
                  <a:prstClr val="black"/>
                </a:solidFill>
                <a:latin typeface="Poppins" pitchFamily="2" charset="77"/>
                <a:ea typeface="League Spartan" charset="0"/>
                <a:cs typeface="Poppins" pitchFamily="2" charset="77"/>
              </a:rPr>
              <a:t>The average increase in initiation rates was  </a:t>
            </a:r>
            <a:r>
              <a:rPr lang="en-US" sz="1500" b="1">
                <a:solidFill>
                  <a:prstClr val="black"/>
                </a:solidFill>
                <a:latin typeface="Poppins" pitchFamily="2" charset="77"/>
                <a:ea typeface="League Spartan" charset="0"/>
                <a:cs typeface="Poppins" pitchFamily="2" charset="77"/>
              </a:rPr>
              <a:t>16% </a:t>
            </a:r>
            <a:r>
              <a:rPr lang="en-US" sz="1500">
                <a:solidFill>
                  <a:prstClr val="black"/>
                </a:solidFill>
                <a:latin typeface="Poppins" pitchFamily="2" charset="77"/>
                <a:ea typeface="League Spartan" charset="0"/>
                <a:cs typeface="Poppins" pitchFamily="2" charset="77"/>
              </a:rPr>
              <a:t>and completion was </a:t>
            </a:r>
            <a:r>
              <a:rPr lang="en-US" sz="1500" b="1">
                <a:solidFill>
                  <a:prstClr val="black"/>
                </a:solidFill>
                <a:latin typeface="Poppins" pitchFamily="2" charset="77"/>
                <a:cs typeface="Poppins" pitchFamily="2" charset="77"/>
              </a:rPr>
              <a:t>10%</a:t>
            </a:r>
            <a:r>
              <a:rPr lang="en-US" sz="1500">
                <a:solidFill>
                  <a:prstClr val="black"/>
                </a:solidFill>
                <a:latin typeface="Poppins" pitchFamily="2" charset="77"/>
                <a:cs typeface="Poppins" pitchFamily="2" charset="77"/>
              </a:rPr>
              <a:t>.</a:t>
            </a:r>
          </a:p>
        </p:txBody>
      </p:sp>
      <p:sp>
        <p:nvSpPr>
          <p:cNvPr id="36" name="TextBox 35">
            <a:extLst>
              <a:ext uri="{FF2B5EF4-FFF2-40B4-BE49-F238E27FC236}">
                <a16:creationId xmlns:a16="http://schemas.microsoft.com/office/drawing/2014/main" id="{B6F4D089-DA24-E8A4-DE6A-A9E6977F170A}"/>
              </a:ext>
            </a:extLst>
          </p:cNvPr>
          <p:cNvSpPr txBox="1"/>
          <p:nvPr/>
        </p:nvSpPr>
        <p:spPr>
          <a:xfrm>
            <a:off x="3251306" y="3601135"/>
            <a:ext cx="2680253" cy="784830"/>
          </a:xfrm>
          <a:prstGeom prst="rect">
            <a:avLst/>
          </a:prstGeom>
          <a:noFill/>
        </p:spPr>
        <p:txBody>
          <a:bodyPr wrap="square">
            <a:spAutoFit/>
          </a:bodyPr>
          <a:lstStyle/>
          <a:p>
            <a:pPr defTabSz="685800"/>
            <a:r>
              <a:rPr lang="en-US" sz="1500">
                <a:solidFill>
                  <a:prstClr val="black"/>
                </a:solidFill>
                <a:latin typeface="Poppins" pitchFamily="2" charset="77"/>
                <a:ea typeface="League Spartan" charset="0"/>
                <a:cs typeface="Poppins" pitchFamily="2" charset="77"/>
              </a:rPr>
              <a:t>The range across sites for initiation was </a:t>
            </a:r>
            <a:r>
              <a:rPr lang="en-US" sz="1500" b="1">
                <a:solidFill>
                  <a:prstClr val="black"/>
                </a:solidFill>
                <a:latin typeface="Poppins" pitchFamily="2" charset="77"/>
                <a:cs typeface="Poppins" pitchFamily="2" charset="77"/>
              </a:rPr>
              <a:t>1-45%</a:t>
            </a:r>
            <a:r>
              <a:rPr lang="en-US" sz="1500">
                <a:solidFill>
                  <a:prstClr val="black"/>
                </a:solidFill>
                <a:latin typeface="Poppins" pitchFamily="2" charset="77"/>
                <a:ea typeface="League Spartan" charset="0"/>
                <a:cs typeface="Poppins" pitchFamily="2" charset="77"/>
              </a:rPr>
              <a:t> and completion was </a:t>
            </a:r>
            <a:r>
              <a:rPr lang="en-US" sz="1500" b="1">
                <a:solidFill>
                  <a:prstClr val="black"/>
                </a:solidFill>
                <a:latin typeface="Poppins" pitchFamily="2" charset="77"/>
                <a:ea typeface="League Spartan" charset="0"/>
                <a:cs typeface="Poppins" pitchFamily="2" charset="77"/>
              </a:rPr>
              <a:t>2-25%</a:t>
            </a:r>
            <a:r>
              <a:rPr lang="en-US" sz="1500">
                <a:solidFill>
                  <a:prstClr val="black"/>
                </a:solidFill>
                <a:latin typeface="Poppins" pitchFamily="2" charset="77"/>
                <a:ea typeface="League Spartan" charset="0"/>
                <a:cs typeface="Poppins" pitchFamily="2" charset="77"/>
              </a:rPr>
              <a:t>.</a:t>
            </a:r>
          </a:p>
        </p:txBody>
      </p:sp>
      <p:sp>
        <p:nvSpPr>
          <p:cNvPr id="37" name="TextBox 36">
            <a:extLst>
              <a:ext uri="{FF2B5EF4-FFF2-40B4-BE49-F238E27FC236}">
                <a16:creationId xmlns:a16="http://schemas.microsoft.com/office/drawing/2014/main" id="{AF3A862D-47B4-4B07-402C-57F9142A2A2E}"/>
              </a:ext>
            </a:extLst>
          </p:cNvPr>
          <p:cNvSpPr txBox="1"/>
          <p:nvPr/>
        </p:nvSpPr>
        <p:spPr>
          <a:xfrm>
            <a:off x="6144227" y="1974106"/>
            <a:ext cx="2885474" cy="553998"/>
          </a:xfrm>
          <a:prstGeom prst="rect">
            <a:avLst/>
          </a:prstGeom>
          <a:noFill/>
        </p:spPr>
        <p:txBody>
          <a:bodyPr wrap="square">
            <a:spAutoFit/>
          </a:bodyPr>
          <a:lstStyle/>
          <a:p>
            <a:pPr defTabSz="685800"/>
            <a:r>
              <a:rPr lang="en-US" sz="1500" b="1">
                <a:solidFill>
                  <a:prstClr val="black"/>
                </a:solidFill>
                <a:latin typeface="Poppins" pitchFamily="2" charset="77"/>
                <a:ea typeface="League Spartan" charset="0"/>
                <a:cs typeface="Poppins" pitchFamily="2" charset="77"/>
              </a:rPr>
              <a:t>83%  </a:t>
            </a:r>
            <a:r>
              <a:rPr lang="en-US" sz="1500">
                <a:solidFill>
                  <a:prstClr val="black"/>
                </a:solidFill>
                <a:latin typeface="Poppins" pitchFamily="2" charset="77"/>
                <a:ea typeface="League Spartan" charset="0"/>
                <a:cs typeface="Poppins" pitchFamily="2" charset="77"/>
              </a:rPr>
              <a:t>of sites increased or maintained rates.</a:t>
            </a:r>
          </a:p>
        </p:txBody>
      </p:sp>
      <p:sp>
        <p:nvSpPr>
          <p:cNvPr id="38" name="TextBox 37">
            <a:extLst>
              <a:ext uri="{FF2B5EF4-FFF2-40B4-BE49-F238E27FC236}">
                <a16:creationId xmlns:a16="http://schemas.microsoft.com/office/drawing/2014/main" id="{5E5D91F2-CAE9-6929-7154-E279427E7BFB}"/>
              </a:ext>
            </a:extLst>
          </p:cNvPr>
          <p:cNvSpPr txBox="1"/>
          <p:nvPr/>
        </p:nvSpPr>
        <p:spPr>
          <a:xfrm>
            <a:off x="6144227" y="2804322"/>
            <a:ext cx="2680253" cy="553998"/>
          </a:xfrm>
          <a:prstGeom prst="rect">
            <a:avLst/>
          </a:prstGeom>
          <a:noFill/>
        </p:spPr>
        <p:txBody>
          <a:bodyPr wrap="square">
            <a:spAutoFit/>
          </a:bodyPr>
          <a:lstStyle/>
          <a:p>
            <a:pPr defTabSz="685800"/>
            <a:r>
              <a:rPr lang="en-US" sz="1500">
                <a:solidFill>
                  <a:prstClr val="black"/>
                </a:solidFill>
                <a:latin typeface="Poppins" pitchFamily="2" charset="77"/>
                <a:ea typeface="League Spartan" charset="0"/>
                <a:cs typeface="Poppins" pitchFamily="2" charset="77"/>
              </a:rPr>
              <a:t>The average increase was </a:t>
            </a:r>
            <a:r>
              <a:rPr lang="en-US" sz="1500" b="1">
                <a:solidFill>
                  <a:prstClr val="black"/>
                </a:solidFill>
                <a:latin typeface="Poppins" pitchFamily="2" charset="77"/>
                <a:ea typeface="League Spartan" charset="0"/>
                <a:cs typeface="Poppins" pitchFamily="2" charset="77"/>
              </a:rPr>
              <a:t>7.5%</a:t>
            </a:r>
            <a:r>
              <a:rPr lang="en-US" sz="1500">
                <a:solidFill>
                  <a:prstClr val="black"/>
                </a:solidFill>
                <a:latin typeface="Poppins" pitchFamily="2" charset="77"/>
                <a:ea typeface="League Spartan" charset="0"/>
                <a:cs typeface="Poppins" pitchFamily="2" charset="77"/>
              </a:rPr>
              <a:t>.</a:t>
            </a:r>
          </a:p>
        </p:txBody>
      </p:sp>
      <p:sp>
        <p:nvSpPr>
          <p:cNvPr id="39" name="TextBox 38">
            <a:extLst>
              <a:ext uri="{FF2B5EF4-FFF2-40B4-BE49-F238E27FC236}">
                <a16:creationId xmlns:a16="http://schemas.microsoft.com/office/drawing/2014/main" id="{4639FD38-5E11-A400-4519-160826F5AF24}"/>
              </a:ext>
            </a:extLst>
          </p:cNvPr>
          <p:cNvSpPr txBox="1"/>
          <p:nvPr/>
        </p:nvSpPr>
        <p:spPr>
          <a:xfrm>
            <a:off x="6144227" y="3601136"/>
            <a:ext cx="2680253" cy="553998"/>
          </a:xfrm>
          <a:prstGeom prst="rect">
            <a:avLst/>
          </a:prstGeom>
          <a:noFill/>
        </p:spPr>
        <p:txBody>
          <a:bodyPr wrap="square">
            <a:spAutoFit/>
          </a:bodyPr>
          <a:lstStyle/>
          <a:p>
            <a:pPr defTabSz="685800"/>
            <a:r>
              <a:rPr lang="en-US" sz="1500">
                <a:solidFill>
                  <a:prstClr val="black"/>
                </a:solidFill>
                <a:latin typeface="Poppins" pitchFamily="2" charset="77"/>
                <a:ea typeface="League Spartan" charset="0"/>
                <a:cs typeface="Poppins" pitchFamily="2" charset="77"/>
              </a:rPr>
              <a:t>The range across sites was </a:t>
            </a:r>
            <a:r>
              <a:rPr lang="en-US" sz="1500" b="1">
                <a:solidFill>
                  <a:prstClr val="black"/>
                </a:solidFill>
                <a:latin typeface="Poppins" pitchFamily="2" charset="77"/>
                <a:ea typeface="League Spartan" charset="0"/>
                <a:cs typeface="Poppins" pitchFamily="2" charset="77"/>
              </a:rPr>
              <a:t>1-22%</a:t>
            </a:r>
            <a:r>
              <a:rPr lang="en-US" sz="1500">
                <a:solidFill>
                  <a:prstClr val="black"/>
                </a:solidFill>
                <a:latin typeface="Poppins" pitchFamily="2" charset="77"/>
                <a:ea typeface="League Spartan" charset="0"/>
                <a:cs typeface="Poppins" pitchFamily="2" charset="77"/>
              </a:rPr>
              <a:t>.</a:t>
            </a:r>
          </a:p>
        </p:txBody>
      </p:sp>
      <p:sp>
        <p:nvSpPr>
          <p:cNvPr id="43" name="TextBox 42">
            <a:extLst>
              <a:ext uri="{FF2B5EF4-FFF2-40B4-BE49-F238E27FC236}">
                <a16:creationId xmlns:a16="http://schemas.microsoft.com/office/drawing/2014/main" id="{59C01EB1-27E9-FB91-030F-3BA71A2EB57D}"/>
              </a:ext>
            </a:extLst>
          </p:cNvPr>
          <p:cNvSpPr txBox="1"/>
          <p:nvPr/>
        </p:nvSpPr>
        <p:spPr>
          <a:xfrm>
            <a:off x="351673" y="783954"/>
            <a:ext cx="8472807" cy="692497"/>
          </a:xfrm>
          <a:prstGeom prst="rect">
            <a:avLst/>
          </a:prstGeom>
          <a:noFill/>
        </p:spPr>
        <p:txBody>
          <a:bodyPr wrap="square" rtlCol="0">
            <a:spAutoFit/>
          </a:bodyPr>
          <a:lstStyle/>
          <a:p>
            <a:pPr defTabSz="685800"/>
            <a:r>
              <a:rPr lang="en-US" sz="2100" b="1">
                <a:solidFill>
                  <a:srgbClr val="FF0000"/>
                </a:solidFill>
                <a:latin typeface="Poppins" panose="00000500000000000000" pitchFamily="2" charset="0"/>
                <a:cs typeface="Poppins" panose="00000500000000000000" pitchFamily="2" charset="0"/>
              </a:rPr>
              <a:t>83% </a:t>
            </a:r>
            <a:r>
              <a:rPr lang="en-US">
                <a:solidFill>
                  <a:prstClr val="black"/>
                </a:solidFill>
                <a:latin typeface="Poppins" panose="00000500000000000000" pitchFamily="2" charset="0"/>
                <a:cs typeface="Poppins" panose="00000500000000000000" pitchFamily="2" charset="0"/>
              </a:rPr>
              <a:t>of COP Sites increased their screening or vaccination rates from project baseline to final submission. </a:t>
            </a:r>
            <a:endParaRPr lang="en-US" sz="1350">
              <a:solidFill>
                <a:prstClr val="black"/>
              </a:solidFill>
              <a:latin typeface="Poppins" panose="00000500000000000000" pitchFamily="2" charset="0"/>
              <a:cs typeface="Poppins" panose="00000500000000000000" pitchFamily="2" charset="0"/>
            </a:endParaRPr>
          </a:p>
        </p:txBody>
      </p:sp>
    </p:spTree>
    <p:extLst>
      <p:ext uri="{BB962C8B-B14F-4D97-AF65-F5344CB8AC3E}">
        <p14:creationId xmlns:p14="http://schemas.microsoft.com/office/powerpoint/2010/main" val="108929711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a:extLst>
              <a:ext uri="{FF2B5EF4-FFF2-40B4-BE49-F238E27FC236}">
                <a16:creationId xmlns:a16="http://schemas.microsoft.com/office/drawing/2014/main" id="{B9E847B1-A428-FD34-EF4A-8DE680EE02EB}"/>
              </a:ext>
            </a:extLst>
          </p:cNvPr>
          <p:cNvPicPr>
            <a:picLocks noChangeAspect="1"/>
          </p:cNvPicPr>
          <p:nvPr/>
        </p:nvPicPr>
        <p:blipFill>
          <a:blip r:embed="rId3"/>
          <a:stretch>
            <a:fillRect/>
          </a:stretch>
        </p:blipFill>
        <p:spPr>
          <a:xfrm>
            <a:off x="2788" y="19192"/>
            <a:ext cx="9138422" cy="5126024"/>
          </a:xfrm>
          <a:prstGeom prst="rect">
            <a:avLst/>
          </a:prstGeom>
        </p:spPr>
      </p:pic>
      <p:sp>
        <p:nvSpPr>
          <p:cNvPr id="7" name="Rectangle 17">
            <a:extLst>
              <a:ext uri="{FF2B5EF4-FFF2-40B4-BE49-F238E27FC236}">
                <a16:creationId xmlns:a16="http://schemas.microsoft.com/office/drawing/2014/main" id="{39CA3893-D7D8-E558-0E5C-5EA3E2980106}"/>
              </a:ext>
            </a:extLst>
          </p:cNvPr>
          <p:cNvSpPr/>
          <p:nvPr/>
        </p:nvSpPr>
        <p:spPr>
          <a:xfrm>
            <a:off x="2403040" y="2077777"/>
            <a:ext cx="1800356" cy="1438327"/>
          </a:xfrm>
          <a:custGeom>
            <a:avLst/>
            <a:gdLst>
              <a:gd name="connsiteX0" fmla="*/ 0 w 5700156"/>
              <a:gd name="connsiteY0" fmla="*/ 0 h 5911382"/>
              <a:gd name="connsiteX1" fmla="*/ 5700156 w 5700156"/>
              <a:gd name="connsiteY1" fmla="*/ 0 h 5911382"/>
              <a:gd name="connsiteX2" fmla="*/ 5700156 w 5700156"/>
              <a:gd name="connsiteY2" fmla="*/ 5911382 h 5911382"/>
              <a:gd name="connsiteX3" fmla="*/ 0 w 5700156"/>
              <a:gd name="connsiteY3" fmla="*/ 5911382 h 5911382"/>
              <a:gd name="connsiteX4" fmla="*/ 0 w 5700156"/>
              <a:gd name="connsiteY4" fmla="*/ 0 h 5911382"/>
              <a:gd name="connsiteX0" fmla="*/ 0 w 7825840"/>
              <a:gd name="connsiteY0" fmla="*/ 0 h 5911382"/>
              <a:gd name="connsiteX1" fmla="*/ 7825840 w 7825840"/>
              <a:gd name="connsiteY1" fmla="*/ 0 h 5911382"/>
              <a:gd name="connsiteX2" fmla="*/ 5700156 w 7825840"/>
              <a:gd name="connsiteY2" fmla="*/ 5911382 h 5911382"/>
              <a:gd name="connsiteX3" fmla="*/ 0 w 7825840"/>
              <a:gd name="connsiteY3" fmla="*/ 5911382 h 5911382"/>
              <a:gd name="connsiteX4" fmla="*/ 0 w 7825840"/>
              <a:gd name="connsiteY4" fmla="*/ 0 h 591138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825840" h="5911382">
                <a:moveTo>
                  <a:pt x="0" y="0"/>
                </a:moveTo>
                <a:lnTo>
                  <a:pt x="7825840" y="0"/>
                </a:lnTo>
                <a:lnTo>
                  <a:pt x="5700156" y="5911382"/>
                </a:lnTo>
                <a:lnTo>
                  <a:pt x="0" y="5911382"/>
                </a:lnTo>
                <a:lnTo>
                  <a:pt x="0" y="0"/>
                </a:lnTo>
                <a:close/>
              </a:path>
            </a:pathLst>
          </a:cu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013">
              <a:solidFill>
                <a:prstClr val="white"/>
              </a:solidFill>
              <a:latin typeface="Calibri" panose="020F0502020204030204"/>
            </a:endParaRPr>
          </a:p>
        </p:txBody>
      </p:sp>
      <p:sp>
        <p:nvSpPr>
          <p:cNvPr id="10" name="Rectangle 17">
            <a:extLst>
              <a:ext uri="{FF2B5EF4-FFF2-40B4-BE49-F238E27FC236}">
                <a16:creationId xmlns:a16="http://schemas.microsoft.com/office/drawing/2014/main" id="{21A51239-CB32-F89C-F420-F3CECC593FA1}"/>
              </a:ext>
            </a:extLst>
          </p:cNvPr>
          <p:cNvSpPr/>
          <p:nvPr/>
        </p:nvSpPr>
        <p:spPr>
          <a:xfrm>
            <a:off x="0" y="-9337"/>
            <a:ext cx="4741134" cy="5140403"/>
          </a:xfrm>
          <a:custGeom>
            <a:avLst/>
            <a:gdLst>
              <a:gd name="connsiteX0" fmla="*/ 0 w 5700156"/>
              <a:gd name="connsiteY0" fmla="*/ 0 h 5911382"/>
              <a:gd name="connsiteX1" fmla="*/ 5700156 w 5700156"/>
              <a:gd name="connsiteY1" fmla="*/ 0 h 5911382"/>
              <a:gd name="connsiteX2" fmla="*/ 5700156 w 5700156"/>
              <a:gd name="connsiteY2" fmla="*/ 5911382 h 5911382"/>
              <a:gd name="connsiteX3" fmla="*/ 0 w 5700156"/>
              <a:gd name="connsiteY3" fmla="*/ 5911382 h 5911382"/>
              <a:gd name="connsiteX4" fmla="*/ 0 w 5700156"/>
              <a:gd name="connsiteY4" fmla="*/ 0 h 5911382"/>
              <a:gd name="connsiteX0" fmla="*/ 0 w 7825840"/>
              <a:gd name="connsiteY0" fmla="*/ 0 h 5911382"/>
              <a:gd name="connsiteX1" fmla="*/ 7825840 w 7825840"/>
              <a:gd name="connsiteY1" fmla="*/ 0 h 5911382"/>
              <a:gd name="connsiteX2" fmla="*/ 5700156 w 7825840"/>
              <a:gd name="connsiteY2" fmla="*/ 5911382 h 5911382"/>
              <a:gd name="connsiteX3" fmla="*/ 0 w 7825840"/>
              <a:gd name="connsiteY3" fmla="*/ 5911382 h 5911382"/>
              <a:gd name="connsiteX4" fmla="*/ 0 w 7825840"/>
              <a:gd name="connsiteY4" fmla="*/ 0 h 5911382"/>
              <a:gd name="connsiteX0" fmla="*/ 0 w 7825840"/>
              <a:gd name="connsiteY0" fmla="*/ 0 h 5911382"/>
              <a:gd name="connsiteX1" fmla="*/ 7825840 w 7825840"/>
              <a:gd name="connsiteY1" fmla="*/ 0 h 5911382"/>
              <a:gd name="connsiteX2" fmla="*/ 5700156 w 7825840"/>
              <a:gd name="connsiteY2" fmla="*/ 5911382 h 5911382"/>
              <a:gd name="connsiteX3" fmla="*/ 2242461 w 7825840"/>
              <a:gd name="connsiteY3" fmla="*/ 5898871 h 5911382"/>
              <a:gd name="connsiteX4" fmla="*/ 0 w 7825840"/>
              <a:gd name="connsiteY4" fmla="*/ 0 h 5911382"/>
              <a:gd name="connsiteX0" fmla="*/ 12389 w 5583379"/>
              <a:gd name="connsiteY0" fmla="*/ 0 h 5923893"/>
              <a:gd name="connsiteX1" fmla="*/ 5583379 w 5583379"/>
              <a:gd name="connsiteY1" fmla="*/ 12511 h 5923893"/>
              <a:gd name="connsiteX2" fmla="*/ 3457695 w 5583379"/>
              <a:gd name="connsiteY2" fmla="*/ 5923893 h 5923893"/>
              <a:gd name="connsiteX3" fmla="*/ 0 w 5583379"/>
              <a:gd name="connsiteY3" fmla="*/ 5911382 h 5923893"/>
              <a:gd name="connsiteX4" fmla="*/ 12389 w 5583379"/>
              <a:gd name="connsiteY4" fmla="*/ 0 h 5923893"/>
              <a:gd name="connsiteX0" fmla="*/ 45 w 5855989"/>
              <a:gd name="connsiteY0" fmla="*/ 0 h 5911382"/>
              <a:gd name="connsiteX1" fmla="*/ 5855989 w 5855989"/>
              <a:gd name="connsiteY1" fmla="*/ 0 h 5911382"/>
              <a:gd name="connsiteX2" fmla="*/ 3730305 w 5855989"/>
              <a:gd name="connsiteY2" fmla="*/ 5911382 h 5911382"/>
              <a:gd name="connsiteX3" fmla="*/ 272610 w 5855989"/>
              <a:gd name="connsiteY3" fmla="*/ 5898871 h 5911382"/>
              <a:gd name="connsiteX4" fmla="*/ 45 w 5855989"/>
              <a:gd name="connsiteY4" fmla="*/ 0 h 5911382"/>
              <a:gd name="connsiteX0" fmla="*/ 12389 w 5868333"/>
              <a:gd name="connsiteY0" fmla="*/ 0 h 5923893"/>
              <a:gd name="connsiteX1" fmla="*/ 5868333 w 5868333"/>
              <a:gd name="connsiteY1" fmla="*/ 0 h 5923893"/>
              <a:gd name="connsiteX2" fmla="*/ 3742649 w 5868333"/>
              <a:gd name="connsiteY2" fmla="*/ 5911382 h 5923893"/>
              <a:gd name="connsiteX3" fmla="*/ 0 w 5868333"/>
              <a:gd name="connsiteY3" fmla="*/ 5923893 h 5923893"/>
              <a:gd name="connsiteX4" fmla="*/ 12389 w 5868333"/>
              <a:gd name="connsiteY4" fmla="*/ 0 h 59238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868333" h="5923893">
                <a:moveTo>
                  <a:pt x="12389" y="0"/>
                </a:moveTo>
                <a:lnTo>
                  <a:pt x="5868333" y="0"/>
                </a:lnTo>
                <a:lnTo>
                  <a:pt x="3742649" y="5911382"/>
                </a:lnTo>
                <a:lnTo>
                  <a:pt x="0" y="5923893"/>
                </a:lnTo>
                <a:cubicBezTo>
                  <a:pt x="4130" y="3953432"/>
                  <a:pt x="8259" y="1970461"/>
                  <a:pt x="12389" y="0"/>
                </a:cubicBezTo>
                <a:close/>
              </a:path>
            </a:pathLst>
          </a:custGeom>
          <a:solidFill>
            <a:srgbClr val="2746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a:solidFill>
                <a:prstClr val="white"/>
              </a:solidFill>
              <a:latin typeface="Calibri" panose="020F0502020204030204"/>
            </a:endParaRPr>
          </a:p>
        </p:txBody>
      </p:sp>
      <p:sp>
        <p:nvSpPr>
          <p:cNvPr id="11" name="Title 1">
            <a:extLst>
              <a:ext uri="{FF2B5EF4-FFF2-40B4-BE49-F238E27FC236}">
                <a16:creationId xmlns:a16="http://schemas.microsoft.com/office/drawing/2014/main" id="{2D0F71C8-4B77-1ACA-8481-00EF233F46B5}"/>
              </a:ext>
            </a:extLst>
          </p:cNvPr>
          <p:cNvSpPr txBox="1">
            <a:spLocks/>
          </p:cNvSpPr>
          <p:nvPr/>
        </p:nvSpPr>
        <p:spPr>
          <a:xfrm>
            <a:off x="157178" y="1570380"/>
            <a:ext cx="4414821" cy="643657"/>
          </a:xfrm>
          <a:prstGeom prst="rect">
            <a:avLst/>
          </a:prstGeom>
        </p:spPr>
        <p:txBody>
          <a:bodyPr vert="horz" lIns="0" tIns="0" rIns="0" bIns="0" rtlCol="0" anchor="ctr">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defTabSz="685800">
              <a:lnSpc>
                <a:spcPts val="3574"/>
              </a:lnSpc>
            </a:pPr>
            <a:r>
              <a:rPr lang="en-US" sz="3000" b="1" dirty="0">
                <a:solidFill>
                  <a:prstClr val="white"/>
                </a:solidFill>
                <a:latin typeface="Poppins"/>
                <a:cs typeface="Poppins"/>
              </a:rPr>
              <a:t>Virginia Mason Franciscan Health</a:t>
            </a:r>
          </a:p>
        </p:txBody>
      </p:sp>
      <p:sp>
        <p:nvSpPr>
          <p:cNvPr id="13" name="Title 1">
            <a:extLst>
              <a:ext uri="{FF2B5EF4-FFF2-40B4-BE49-F238E27FC236}">
                <a16:creationId xmlns:a16="http://schemas.microsoft.com/office/drawing/2014/main" id="{6E36A03E-0635-B0C5-0793-CE3614D357C4}"/>
              </a:ext>
            </a:extLst>
          </p:cNvPr>
          <p:cNvSpPr>
            <a:spLocks noGrp="1"/>
          </p:cNvSpPr>
          <p:nvPr>
            <p:ph type="ctrTitle"/>
          </p:nvPr>
        </p:nvSpPr>
        <p:spPr>
          <a:xfrm>
            <a:off x="159984" y="2654626"/>
            <a:ext cx="3297409" cy="284627"/>
          </a:xfrm>
        </p:spPr>
        <p:txBody>
          <a:bodyPr vert="horz" lIns="0" tIns="0" rIns="0" bIns="0" rtlCol="0" anchor="t">
            <a:noAutofit/>
          </a:bodyPr>
          <a:lstStyle/>
          <a:p>
            <a:pPr algn="l">
              <a:lnSpc>
                <a:spcPct val="100000"/>
              </a:lnSpc>
            </a:pPr>
            <a:r>
              <a:rPr lang="en-US" sz="1500" dirty="0">
                <a:solidFill>
                  <a:schemeClr val="bg1"/>
                </a:solidFill>
                <a:latin typeface="Poppins"/>
                <a:cs typeface="Poppins"/>
              </a:rPr>
              <a:t>Colorectal Cancer Screening</a:t>
            </a:r>
            <a:br>
              <a:rPr lang="en-US" sz="1500" dirty="0"/>
            </a:br>
            <a:br>
              <a:rPr lang="en-US" sz="1500" dirty="0"/>
            </a:br>
            <a:endParaRPr lang="en-US" sz="1500" dirty="0">
              <a:solidFill>
                <a:schemeClr val="bg1"/>
              </a:solidFill>
            </a:endParaRPr>
          </a:p>
        </p:txBody>
      </p:sp>
      <p:pic>
        <p:nvPicPr>
          <p:cNvPr id="15" name="Picture 14" descr="A picture containing text, clipart&#10;&#10;Description automatically generated">
            <a:extLst>
              <a:ext uri="{FF2B5EF4-FFF2-40B4-BE49-F238E27FC236}">
                <a16:creationId xmlns:a16="http://schemas.microsoft.com/office/drawing/2014/main" id="{0613343C-B2FB-3ADE-9F34-30EDD18CDDDD}"/>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262838" y="375895"/>
            <a:ext cx="1097280" cy="607846"/>
          </a:xfrm>
          <a:prstGeom prst="rect">
            <a:avLst/>
          </a:prstGeom>
        </p:spPr>
      </p:pic>
    </p:spTree>
    <p:extLst>
      <p:ext uri="{BB962C8B-B14F-4D97-AF65-F5344CB8AC3E}">
        <p14:creationId xmlns:p14="http://schemas.microsoft.com/office/powerpoint/2010/main" val="78544852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a:extLst>
              <a:ext uri="{FF2B5EF4-FFF2-40B4-BE49-F238E27FC236}">
                <a16:creationId xmlns:a16="http://schemas.microsoft.com/office/drawing/2014/main" id="{C8618C85-44CE-6295-8F34-8555BA52F285}"/>
              </a:ext>
            </a:extLst>
          </p:cNvPr>
          <p:cNvPicPr>
            <a:picLocks noGrp="1" noChangeAspect="1"/>
          </p:cNvPicPr>
          <p:nvPr>
            <p:ph idx="1"/>
          </p:nvPr>
        </p:nvPicPr>
        <p:blipFill>
          <a:blip r:embed="rId2"/>
          <a:stretch>
            <a:fillRect/>
          </a:stretch>
        </p:blipFill>
        <p:spPr>
          <a:xfrm>
            <a:off x="1882451" y="342901"/>
            <a:ext cx="6123214" cy="4339937"/>
          </a:xfrm>
          <a:prstGeom prst="rect">
            <a:avLst/>
          </a:prstGeom>
          <a:ln w="88900" cap="sq" cmpd="thickThin">
            <a:solidFill>
              <a:srgbClr val="000000"/>
            </a:solidFill>
            <a:prstDash val="solid"/>
            <a:miter lim="800000"/>
          </a:ln>
          <a:effectLst>
            <a:innerShdw blurRad="76200">
              <a:srgbClr val="000000"/>
            </a:innerShdw>
          </a:effectLst>
        </p:spPr>
      </p:pic>
    </p:spTree>
    <p:extLst>
      <p:ext uri="{BB962C8B-B14F-4D97-AF65-F5344CB8AC3E}">
        <p14:creationId xmlns:p14="http://schemas.microsoft.com/office/powerpoint/2010/main" val="112535758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22"/>
          </p:nvPr>
        </p:nvSpPr>
        <p:spPr/>
        <p:txBody>
          <a:bodyPr/>
          <a:lstStyle/>
          <a:p>
            <a:pPr marL="257175" indent="-257175">
              <a:buFont typeface="Arial" panose="020B0604020202020204" pitchFamily="34" charset="0"/>
              <a:buChar char="•"/>
            </a:pPr>
            <a:r>
              <a:rPr lang="en-US" sz="2000" dirty="0"/>
              <a:t>Name, Pronouns, Title , Organization</a:t>
            </a:r>
          </a:p>
          <a:p>
            <a:pPr marL="257175" indent="-257175">
              <a:buFont typeface="Arial" panose="020B0604020202020204" pitchFamily="34" charset="0"/>
              <a:buChar char="•"/>
            </a:pPr>
            <a:r>
              <a:rPr lang="en-US" sz="2000" dirty="0"/>
              <a:t>Your favorite outdoor activity in summer</a:t>
            </a:r>
          </a:p>
        </p:txBody>
      </p:sp>
      <p:sp>
        <p:nvSpPr>
          <p:cNvPr id="3" name="Title 2"/>
          <p:cNvSpPr>
            <a:spLocks noGrp="1"/>
          </p:cNvSpPr>
          <p:nvPr>
            <p:ph type="title"/>
          </p:nvPr>
        </p:nvSpPr>
        <p:spPr/>
        <p:txBody>
          <a:bodyPr>
            <a:noAutofit/>
          </a:bodyPr>
          <a:lstStyle/>
          <a:p>
            <a:r>
              <a:rPr lang="en-US" sz="2400" dirty="0"/>
              <a:t>Introduction &amp; Icebreaker</a:t>
            </a:r>
          </a:p>
        </p:txBody>
      </p:sp>
    </p:spTree>
    <p:extLst>
      <p:ext uri="{BB962C8B-B14F-4D97-AF65-F5344CB8AC3E}">
        <p14:creationId xmlns:p14="http://schemas.microsoft.com/office/powerpoint/2010/main" val="360043162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C3D0F6A1-FA8B-3343-A23B-D19914F11FE3}"/>
              </a:ext>
            </a:extLst>
          </p:cNvPr>
          <p:cNvSpPr txBox="1"/>
          <p:nvPr/>
        </p:nvSpPr>
        <p:spPr>
          <a:xfrm>
            <a:off x="569902" y="1720501"/>
            <a:ext cx="2605165" cy="1304203"/>
          </a:xfrm>
          <a:prstGeom prst="rect">
            <a:avLst/>
          </a:prstGeom>
          <a:noFill/>
        </p:spPr>
        <p:txBody>
          <a:bodyPr wrap="square" rtlCol="0">
            <a:spAutoFit/>
          </a:bodyPr>
          <a:lstStyle/>
          <a:p>
            <a:pPr algn="ctr" defTabSz="685800"/>
            <a:r>
              <a:rPr lang="en-US" sz="2625" b="1">
                <a:solidFill>
                  <a:prstClr val="black"/>
                </a:solidFill>
                <a:latin typeface="Poppins" pitchFamily="2" charset="77"/>
                <a:cs typeface="Poppins" pitchFamily="2" charset="77"/>
              </a:rPr>
              <a:t>COP </a:t>
            </a:r>
          </a:p>
          <a:p>
            <a:pPr algn="ctr" defTabSz="685800"/>
            <a:r>
              <a:rPr lang="en-US" sz="2625" b="1">
                <a:solidFill>
                  <a:prstClr val="black"/>
                </a:solidFill>
                <a:latin typeface="Poppins" pitchFamily="2" charset="77"/>
                <a:cs typeface="Poppins" pitchFamily="2" charset="77"/>
              </a:rPr>
              <a:t>Team  Members </a:t>
            </a:r>
          </a:p>
        </p:txBody>
      </p:sp>
      <p:grpSp>
        <p:nvGrpSpPr>
          <p:cNvPr id="317" name="Group 316">
            <a:extLst>
              <a:ext uri="{FF2B5EF4-FFF2-40B4-BE49-F238E27FC236}">
                <a16:creationId xmlns:a16="http://schemas.microsoft.com/office/drawing/2014/main" id="{3308636D-E241-9E0C-642E-F78023CDC2D0}"/>
              </a:ext>
            </a:extLst>
          </p:cNvPr>
          <p:cNvGrpSpPr/>
          <p:nvPr/>
        </p:nvGrpSpPr>
        <p:grpSpPr>
          <a:xfrm>
            <a:off x="3255817" y="332962"/>
            <a:ext cx="4858676" cy="733398"/>
            <a:chOff x="484206" y="1040680"/>
            <a:chExt cx="4279889" cy="676681"/>
          </a:xfrm>
        </p:grpSpPr>
        <p:grpSp>
          <p:nvGrpSpPr>
            <p:cNvPr id="318" name="Group 317">
              <a:extLst>
                <a:ext uri="{FF2B5EF4-FFF2-40B4-BE49-F238E27FC236}">
                  <a16:creationId xmlns:a16="http://schemas.microsoft.com/office/drawing/2014/main" id="{51482289-A498-4424-A754-CB1C6877C0C0}"/>
                </a:ext>
              </a:extLst>
            </p:cNvPr>
            <p:cNvGrpSpPr/>
            <p:nvPr/>
          </p:nvGrpSpPr>
          <p:grpSpPr>
            <a:xfrm>
              <a:off x="484206" y="1040680"/>
              <a:ext cx="4279889" cy="676681"/>
              <a:chOff x="2668606" y="1022947"/>
              <a:chExt cx="4279889" cy="676681"/>
            </a:xfrm>
          </p:grpSpPr>
          <p:sp>
            <p:nvSpPr>
              <p:cNvPr id="320" name="Rectangle 319">
                <a:extLst>
                  <a:ext uri="{FF2B5EF4-FFF2-40B4-BE49-F238E27FC236}">
                    <a16:creationId xmlns:a16="http://schemas.microsoft.com/office/drawing/2014/main" id="{78D08701-6200-7E71-E69C-D2CCF3AF6B3F}"/>
                  </a:ext>
                </a:extLst>
              </p:cNvPr>
              <p:cNvSpPr/>
              <p:nvPr/>
            </p:nvSpPr>
            <p:spPr>
              <a:xfrm>
                <a:off x="3147219" y="1022947"/>
                <a:ext cx="3727714" cy="676681"/>
              </a:xfrm>
              <a:prstGeom prst="rect">
                <a:avLst/>
              </a:prstGeom>
              <a:solidFill>
                <a:schemeClr val="tx2">
                  <a:lumMod val="40000"/>
                  <a:lumOff val="60000"/>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013">
                  <a:solidFill>
                    <a:srgbClr val="2746F8"/>
                  </a:solidFill>
                  <a:latin typeface="Calibri" panose="020F0502020204030204"/>
                </a:endParaRPr>
              </a:p>
            </p:txBody>
          </p:sp>
          <p:sp>
            <p:nvSpPr>
              <p:cNvPr id="321" name="Rectangle 17">
                <a:extLst>
                  <a:ext uri="{FF2B5EF4-FFF2-40B4-BE49-F238E27FC236}">
                    <a16:creationId xmlns:a16="http://schemas.microsoft.com/office/drawing/2014/main" id="{3A58A20E-FD1C-24DA-E06B-00B35D8AFA29}"/>
                  </a:ext>
                </a:extLst>
              </p:cNvPr>
              <p:cNvSpPr/>
              <p:nvPr/>
            </p:nvSpPr>
            <p:spPr>
              <a:xfrm>
                <a:off x="2668606" y="1022950"/>
                <a:ext cx="603306" cy="640220"/>
              </a:xfrm>
              <a:custGeom>
                <a:avLst/>
                <a:gdLst>
                  <a:gd name="connsiteX0" fmla="*/ 0 w 5700156"/>
                  <a:gd name="connsiteY0" fmla="*/ 0 h 5911382"/>
                  <a:gd name="connsiteX1" fmla="*/ 5700156 w 5700156"/>
                  <a:gd name="connsiteY1" fmla="*/ 0 h 5911382"/>
                  <a:gd name="connsiteX2" fmla="*/ 5700156 w 5700156"/>
                  <a:gd name="connsiteY2" fmla="*/ 5911382 h 5911382"/>
                  <a:gd name="connsiteX3" fmla="*/ 0 w 5700156"/>
                  <a:gd name="connsiteY3" fmla="*/ 5911382 h 5911382"/>
                  <a:gd name="connsiteX4" fmla="*/ 0 w 5700156"/>
                  <a:gd name="connsiteY4" fmla="*/ 0 h 5911382"/>
                  <a:gd name="connsiteX0" fmla="*/ 0 w 7825840"/>
                  <a:gd name="connsiteY0" fmla="*/ 0 h 5911382"/>
                  <a:gd name="connsiteX1" fmla="*/ 7825840 w 7825840"/>
                  <a:gd name="connsiteY1" fmla="*/ 0 h 5911382"/>
                  <a:gd name="connsiteX2" fmla="*/ 5700156 w 7825840"/>
                  <a:gd name="connsiteY2" fmla="*/ 5911382 h 5911382"/>
                  <a:gd name="connsiteX3" fmla="*/ 0 w 7825840"/>
                  <a:gd name="connsiteY3" fmla="*/ 5911382 h 5911382"/>
                  <a:gd name="connsiteX4" fmla="*/ 0 w 7825840"/>
                  <a:gd name="connsiteY4" fmla="*/ 0 h 591138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825840" h="5911382">
                    <a:moveTo>
                      <a:pt x="0" y="0"/>
                    </a:moveTo>
                    <a:lnTo>
                      <a:pt x="7825840" y="0"/>
                    </a:lnTo>
                    <a:lnTo>
                      <a:pt x="5700156" y="5911382"/>
                    </a:lnTo>
                    <a:lnTo>
                      <a:pt x="0" y="5911382"/>
                    </a:lnTo>
                    <a:lnTo>
                      <a:pt x="0" y="0"/>
                    </a:lnTo>
                    <a:close/>
                  </a:path>
                </a:pathLst>
              </a:custGeom>
              <a:solidFill>
                <a:srgbClr val="002060"/>
              </a:solidFill>
              <a:ln>
                <a:solidFill>
                  <a:srgbClr val="01216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200">
                  <a:solidFill>
                    <a:prstClr val="white"/>
                  </a:solidFill>
                  <a:latin typeface="Calibri" panose="020F0502020204030204"/>
                </a:endParaRPr>
              </a:p>
            </p:txBody>
          </p:sp>
          <p:sp>
            <p:nvSpPr>
              <p:cNvPr id="322" name="TextBox 321">
                <a:extLst>
                  <a:ext uri="{FF2B5EF4-FFF2-40B4-BE49-F238E27FC236}">
                    <a16:creationId xmlns:a16="http://schemas.microsoft.com/office/drawing/2014/main" id="{B0B2ECA6-59D1-EAAA-D8FE-02FFA64FA8F0}"/>
                  </a:ext>
                </a:extLst>
              </p:cNvPr>
              <p:cNvSpPr txBox="1"/>
              <p:nvPr/>
            </p:nvSpPr>
            <p:spPr>
              <a:xfrm>
                <a:off x="3246793" y="1149061"/>
                <a:ext cx="3701702" cy="489857"/>
              </a:xfrm>
              <a:prstGeom prst="rect">
                <a:avLst/>
              </a:prstGeom>
              <a:noFill/>
            </p:spPr>
            <p:txBody>
              <a:bodyPr wrap="square" lIns="68580" tIns="34290" rIns="68580" bIns="34290" rtlCol="0" anchor="ctr" anchorCtr="0">
                <a:spAutoFit/>
              </a:bodyPr>
              <a:lstStyle/>
              <a:p>
                <a:pPr defTabSz="685800"/>
                <a:r>
                  <a:rPr lang="en-US" sz="1500" b="1" dirty="0">
                    <a:solidFill>
                      <a:prstClr val="black"/>
                    </a:solidFill>
                    <a:latin typeface="Source Sans Pro" panose="020B0503030403020204" pitchFamily="34" charset="0"/>
                    <a:ea typeface="Source Sans Pro" panose="020B0503030403020204" pitchFamily="34" charset="0"/>
                    <a:cs typeface="Poppins" pitchFamily="2" charset="77"/>
                  </a:rPr>
                  <a:t>Colin Walker: </a:t>
                </a:r>
                <a:r>
                  <a:rPr lang="en-US" sz="1500" dirty="0">
                    <a:solidFill>
                      <a:prstClr val="black"/>
                    </a:solidFill>
                    <a:latin typeface="Source Sans Pro" panose="020B0503030403020204" pitchFamily="34" charset="0"/>
                    <a:ea typeface="Source Sans Pro" panose="020B0503030403020204" pitchFamily="34" charset="0"/>
                    <a:cs typeface="Poppins" pitchFamily="2" charset="77"/>
                  </a:rPr>
                  <a:t>Division Director, Ambulatory Quality and Population Health, VMFH</a:t>
                </a:r>
              </a:p>
            </p:txBody>
          </p:sp>
        </p:grpSp>
        <p:pic>
          <p:nvPicPr>
            <p:cNvPr id="319" name="Graphic 318" descr="User outline">
              <a:extLst>
                <a:ext uri="{FF2B5EF4-FFF2-40B4-BE49-F238E27FC236}">
                  <a16:creationId xmlns:a16="http://schemas.microsoft.com/office/drawing/2014/main" id="{2517C2F2-3488-875A-13D7-4838B407F198}"/>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502315" y="1057634"/>
              <a:ext cx="502434" cy="540268"/>
            </a:xfrm>
            <a:prstGeom prst="rect">
              <a:avLst/>
            </a:prstGeom>
          </p:spPr>
        </p:pic>
      </p:grpSp>
      <p:grpSp>
        <p:nvGrpSpPr>
          <p:cNvPr id="354" name="Group 353">
            <a:extLst>
              <a:ext uri="{FF2B5EF4-FFF2-40B4-BE49-F238E27FC236}">
                <a16:creationId xmlns:a16="http://schemas.microsoft.com/office/drawing/2014/main" id="{950C41A6-FAE2-DD25-9AE1-C570A6DE0BCB}"/>
              </a:ext>
            </a:extLst>
          </p:cNvPr>
          <p:cNvGrpSpPr/>
          <p:nvPr/>
        </p:nvGrpSpPr>
        <p:grpSpPr>
          <a:xfrm>
            <a:off x="3255818" y="2431473"/>
            <a:ext cx="4756056" cy="744951"/>
            <a:chOff x="5239086" y="2116936"/>
            <a:chExt cx="4206327" cy="676681"/>
          </a:xfrm>
        </p:grpSpPr>
        <p:grpSp>
          <p:nvGrpSpPr>
            <p:cNvPr id="323" name="Group 322">
              <a:extLst>
                <a:ext uri="{FF2B5EF4-FFF2-40B4-BE49-F238E27FC236}">
                  <a16:creationId xmlns:a16="http://schemas.microsoft.com/office/drawing/2014/main" id="{A58E6ACE-A689-4CB3-97AD-65F9EDA61187}"/>
                </a:ext>
              </a:extLst>
            </p:cNvPr>
            <p:cNvGrpSpPr/>
            <p:nvPr/>
          </p:nvGrpSpPr>
          <p:grpSpPr>
            <a:xfrm>
              <a:off x="5239086" y="2116936"/>
              <a:ext cx="4206327" cy="676681"/>
              <a:chOff x="2668606" y="1022947"/>
              <a:chExt cx="4206327" cy="676681"/>
            </a:xfrm>
          </p:grpSpPr>
          <p:sp>
            <p:nvSpPr>
              <p:cNvPr id="324" name="Rectangle 323">
                <a:extLst>
                  <a:ext uri="{FF2B5EF4-FFF2-40B4-BE49-F238E27FC236}">
                    <a16:creationId xmlns:a16="http://schemas.microsoft.com/office/drawing/2014/main" id="{F0E70041-3C22-E2D6-0257-CFB484D5733E}"/>
                  </a:ext>
                </a:extLst>
              </p:cNvPr>
              <p:cNvSpPr/>
              <p:nvPr/>
            </p:nvSpPr>
            <p:spPr>
              <a:xfrm>
                <a:off x="3147219" y="1022947"/>
                <a:ext cx="3727714" cy="676681"/>
              </a:xfrm>
              <a:prstGeom prst="rect">
                <a:avLst/>
              </a:prstGeom>
              <a:solidFill>
                <a:schemeClr val="tx2">
                  <a:lumMod val="40000"/>
                  <a:lumOff val="60000"/>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013">
                  <a:solidFill>
                    <a:srgbClr val="2746F8"/>
                  </a:solidFill>
                  <a:latin typeface="Calibri" panose="020F0502020204030204"/>
                </a:endParaRPr>
              </a:p>
            </p:txBody>
          </p:sp>
          <p:sp>
            <p:nvSpPr>
              <p:cNvPr id="325" name="Rectangle 17">
                <a:extLst>
                  <a:ext uri="{FF2B5EF4-FFF2-40B4-BE49-F238E27FC236}">
                    <a16:creationId xmlns:a16="http://schemas.microsoft.com/office/drawing/2014/main" id="{C3C5D5F9-F809-6FD6-2D91-5D757549B332}"/>
                  </a:ext>
                </a:extLst>
              </p:cNvPr>
              <p:cNvSpPr/>
              <p:nvPr/>
            </p:nvSpPr>
            <p:spPr>
              <a:xfrm>
                <a:off x="2668606" y="1022950"/>
                <a:ext cx="603504" cy="640220"/>
              </a:xfrm>
              <a:custGeom>
                <a:avLst/>
                <a:gdLst>
                  <a:gd name="connsiteX0" fmla="*/ 0 w 5700156"/>
                  <a:gd name="connsiteY0" fmla="*/ 0 h 5911382"/>
                  <a:gd name="connsiteX1" fmla="*/ 5700156 w 5700156"/>
                  <a:gd name="connsiteY1" fmla="*/ 0 h 5911382"/>
                  <a:gd name="connsiteX2" fmla="*/ 5700156 w 5700156"/>
                  <a:gd name="connsiteY2" fmla="*/ 5911382 h 5911382"/>
                  <a:gd name="connsiteX3" fmla="*/ 0 w 5700156"/>
                  <a:gd name="connsiteY3" fmla="*/ 5911382 h 5911382"/>
                  <a:gd name="connsiteX4" fmla="*/ 0 w 5700156"/>
                  <a:gd name="connsiteY4" fmla="*/ 0 h 5911382"/>
                  <a:gd name="connsiteX0" fmla="*/ 0 w 7825840"/>
                  <a:gd name="connsiteY0" fmla="*/ 0 h 5911382"/>
                  <a:gd name="connsiteX1" fmla="*/ 7825840 w 7825840"/>
                  <a:gd name="connsiteY1" fmla="*/ 0 h 5911382"/>
                  <a:gd name="connsiteX2" fmla="*/ 5700156 w 7825840"/>
                  <a:gd name="connsiteY2" fmla="*/ 5911382 h 5911382"/>
                  <a:gd name="connsiteX3" fmla="*/ 0 w 7825840"/>
                  <a:gd name="connsiteY3" fmla="*/ 5911382 h 5911382"/>
                  <a:gd name="connsiteX4" fmla="*/ 0 w 7825840"/>
                  <a:gd name="connsiteY4" fmla="*/ 0 h 591138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825840" h="5911382">
                    <a:moveTo>
                      <a:pt x="0" y="0"/>
                    </a:moveTo>
                    <a:lnTo>
                      <a:pt x="7825840" y="0"/>
                    </a:lnTo>
                    <a:lnTo>
                      <a:pt x="5700156" y="5911382"/>
                    </a:lnTo>
                    <a:lnTo>
                      <a:pt x="0" y="5911382"/>
                    </a:lnTo>
                    <a:lnTo>
                      <a:pt x="0" y="0"/>
                    </a:lnTo>
                    <a:close/>
                  </a:path>
                </a:pathLst>
              </a:custGeom>
              <a:solidFill>
                <a:srgbClr val="003196"/>
              </a:solidFill>
              <a:ln>
                <a:solidFill>
                  <a:srgbClr val="01216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200">
                  <a:solidFill>
                    <a:prstClr val="white"/>
                  </a:solidFill>
                  <a:latin typeface="Calibri" panose="020F0502020204030204"/>
                </a:endParaRPr>
              </a:p>
            </p:txBody>
          </p:sp>
          <p:sp>
            <p:nvSpPr>
              <p:cNvPr id="326" name="TextBox 325">
                <a:extLst>
                  <a:ext uri="{FF2B5EF4-FFF2-40B4-BE49-F238E27FC236}">
                    <a16:creationId xmlns:a16="http://schemas.microsoft.com/office/drawing/2014/main" id="{136ABAC4-1265-7B3E-5CE6-2BE80378C00F}"/>
                  </a:ext>
                </a:extLst>
              </p:cNvPr>
              <p:cNvSpPr txBox="1"/>
              <p:nvPr/>
            </p:nvSpPr>
            <p:spPr>
              <a:xfrm>
                <a:off x="3227530" y="1128436"/>
                <a:ext cx="3647403" cy="503228"/>
              </a:xfrm>
              <a:prstGeom prst="rect">
                <a:avLst/>
              </a:prstGeom>
              <a:noFill/>
            </p:spPr>
            <p:txBody>
              <a:bodyPr wrap="square" rtlCol="0" anchor="ctr" anchorCtr="0">
                <a:spAutoFit/>
              </a:bodyPr>
              <a:lstStyle/>
              <a:p>
                <a:pPr defTabSz="685800"/>
                <a:r>
                  <a:rPr lang="en-US" sz="1500" b="1" dirty="0">
                    <a:solidFill>
                      <a:prstClr val="black"/>
                    </a:solidFill>
                    <a:latin typeface="Source Sans Pro" panose="020B0503030403020204" pitchFamily="34" charset="0"/>
                    <a:ea typeface="Source Sans Pro" panose="020B0503030403020204" pitchFamily="34" charset="0"/>
                    <a:cs typeface="Poppins" pitchFamily="2" charset="77"/>
                  </a:rPr>
                  <a:t>Michael Anderson: </a:t>
                </a:r>
                <a:r>
                  <a:rPr lang="en-US" sz="1500" dirty="0">
                    <a:solidFill>
                      <a:prstClr val="black"/>
                    </a:solidFill>
                    <a:latin typeface="Source Sans Pro" panose="020B0503030403020204" pitchFamily="34" charset="0"/>
                    <a:ea typeface="Source Sans Pro" panose="020B0503030403020204" pitchFamily="34" charset="0"/>
                    <a:cs typeface="Poppins" pitchFamily="2" charset="77"/>
                  </a:rPr>
                  <a:t>Division Vice President, Ambulatory Quality and Population Health, VMFH</a:t>
                </a:r>
              </a:p>
            </p:txBody>
          </p:sp>
        </p:grpSp>
        <p:pic>
          <p:nvPicPr>
            <p:cNvPr id="327" name="Graphic 326" descr="User outline">
              <a:extLst>
                <a:ext uri="{FF2B5EF4-FFF2-40B4-BE49-F238E27FC236}">
                  <a16:creationId xmlns:a16="http://schemas.microsoft.com/office/drawing/2014/main" id="{5E8625FE-D9F1-B0CF-E99F-DBBF54828A9A}"/>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5239086" y="2134034"/>
              <a:ext cx="502434" cy="540268"/>
            </a:xfrm>
            <a:prstGeom prst="rect">
              <a:avLst/>
            </a:prstGeom>
          </p:spPr>
        </p:pic>
      </p:grpSp>
      <p:grpSp>
        <p:nvGrpSpPr>
          <p:cNvPr id="355" name="Group 354">
            <a:extLst>
              <a:ext uri="{FF2B5EF4-FFF2-40B4-BE49-F238E27FC236}">
                <a16:creationId xmlns:a16="http://schemas.microsoft.com/office/drawing/2014/main" id="{AE46B91C-0656-4606-EA54-685B76CDDC03}"/>
              </a:ext>
            </a:extLst>
          </p:cNvPr>
          <p:cNvGrpSpPr/>
          <p:nvPr/>
        </p:nvGrpSpPr>
        <p:grpSpPr>
          <a:xfrm>
            <a:off x="3255819" y="3485898"/>
            <a:ext cx="5313218" cy="708049"/>
            <a:chOff x="5257195" y="2971260"/>
            <a:chExt cx="4706913" cy="676681"/>
          </a:xfrm>
        </p:grpSpPr>
        <p:grpSp>
          <p:nvGrpSpPr>
            <p:cNvPr id="328" name="Group 327">
              <a:extLst>
                <a:ext uri="{FF2B5EF4-FFF2-40B4-BE49-F238E27FC236}">
                  <a16:creationId xmlns:a16="http://schemas.microsoft.com/office/drawing/2014/main" id="{857CE6E5-DC19-46AD-4B1A-463AF2BCF6D4}"/>
                </a:ext>
              </a:extLst>
            </p:cNvPr>
            <p:cNvGrpSpPr/>
            <p:nvPr/>
          </p:nvGrpSpPr>
          <p:grpSpPr>
            <a:xfrm>
              <a:off x="5257195" y="2971260"/>
              <a:ext cx="4706913" cy="676681"/>
              <a:chOff x="2668606" y="1022947"/>
              <a:chExt cx="4706913" cy="676681"/>
            </a:xfrm>
          </p:grpSpPr>
          <p:sp>
            <p:nvSpPr>
              <p:cNvPr id="329" name="Rectangle 328">
                <a:extLst>
                  <a:ext uri="{FF2B5EF4-FFF2-40B4-BE49-F238E27FC236}">
                    <a16:creationId xmlns:a16="http://schemas.microsoft.com/office/drawing/2014/main" id="{2B95B059-9481-80D3-E240-7CD781B3715A}"/>
                  </a:ext>
                </a:extLst>
              </p:cNvPr>
              <p:cNvSpPr/>
              <p:nvPr/>
            </p:nvSpPr>
            <p:spPr>
              <a:xfrm>
                <a:off x="3147219" y="1022947"/>
                <a:ext cx="3727714" cy="676681"/>
              </a:xfrm>
              <a:prstGeom prst="rect">
                <a:avLst/>
              </a:prstGeom>
              <a:solidFill>
                <a:schemeClr val="tx2">
                  <a:lumMod val="40000"/>
                  <a:lumOff val="60000"/>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013">
                  <a:solidFill>
                    <a:srgbClr val="2746F8"/>
                  </a:solidFill>
                  <a:latin typeface="Calibri" panose="020F0502020204030204"/>
                </a:endParaRPr>
              </a:p>
            </p:txBody>
          </p:sp>
          <p:sp>
            <p:nvSpPr>
              <p:cNvPr id="330" name="Rectangle 17">
                <a:extLst>
                  <a:ext uri="{FF2B5EF4-FFF2-40B4-BE49-F238E27FC236}">
                    <a16:creationId xmlns:a16="http://schemas.microsoft.com/office/drawing/2014/main" id="{9ABA8B11-56B1-B4B8-93F4-6B464D3CC7AA}"/>
                  </a:ext>
                </a:extLst>
              </p:cNvPr>
              <p:cNvSpPr/>
              <p:nvPr/>
            </p:nvSpPr>
            <p:spPr>
              <a:xfrm>
                <a:off x="2668606" y="1022950"/>
                <a:ext cx="603306" cy="640220"/>
              </a:xfrm>
              <a:custGeom>
                <a:avLst/>
                <a:gdLst>
                  <a:gd name="connsiteX0" fmla="*/ 0 w 5700156"/>
                  <a:gd name="connsiteY0" fmla="*/ 0 h 5911382"/>
                  <a:gd name="connsiteX1" fmla="*/ 5700156 w 5700156"/>
                  <a:gd name="connsiteY1" fmla="*/ 0 h 5911382"/>
                  <a:gd name="connsiteX2" fmla="*/ 5700156 w 5700156"/>
                  <a:gd name="connsiteY2" fmla="*/ 5911382 h 5911382"/>
                  <a:gd name="connsiteX3" fmla="*/ 0 w 5700156"/>
                  <a:gd name="connsiteY3" fmla="*/ 5911382 h 5911382"/>
                  <a:gd name="connsiteX4" fmla="*/ 0 w 5700156"/>
                  <a:gd name="connsiteY4" fmla="*/ 0 h 5911382"/>
                  <a:gd name="connsiteX0" fmla="*/ 0 w 7825840"/>
                  <a:gd name="connsiteY0" fmla="*/ 0 h 5911382"/>
                  <a:gd name="connsiteX1" fmla="*/ 7825840 w 7825840"/>
                  <a:gd name="connsiteY1" fmla="*/ 0 h 5911382"/>
                  <a:gd name="connsiteX2" fmla="*/ 5700156 w 7825840"/>
                  <a:gd name="connsiteY2" fmla="*/ 5911382 h 5911382"/>
                  <a:gd name="connsiteX3" fmla="*/ 0 w 7825840"/>
                  <a:gd name="connsiteY3" fmla="*/ 5911382 h 5911382"/>
                  <a:gd name="connsiteX4" fmla="*/ 0 w 7825840"/>
                  <a:gd name="connsiteY4" fmla="*/ 0 h 591138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825840" h="5911382">
                    <a:moveTo>
                      <a:pt x="0" y="0"/>
                    </a:moveTo>
                    <a:lnTo>
                      <a:pt x="7825840" y="0"/>
                    </a:lnTo>
                    <a:lnTo>
                      <a:pt x="5700156" y="5911382"/>
                    </a:lnTo>
                    <a:lnTo>
                      <a:pt x="0" y="5911382"/>
                    </a:lnTo>
                    <a:lnTo>
                      <a:pt x="0" y="0"/>
                    </a:lnTo>
                    <a:close/>
                  </a:path>
                </a:pathLst>
              </a:custGeom>
              <a:solidFill>
                <a:srgbClr val="0035AA"/>
              </a:solidFill>
              <a:ln>
                <a:solidFill>
                  <a:srgbClr val="01216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200">
                  <a:solidFill>
                    <a:prstClr val="white"/>
                  </a:solidFill>
                  <a:latin typeface="Calibri" panose="020F0502020204030204"/>
                </a:endParaRPr>
              </a:p>
            </p:txBody>
          </p:sp>
          <p:sp>
            <p:nvSpPr>
              <p:cNvPr id="331" name="TextBox 330">
                <a:extLst>
                  <a:ext uri="{FF2B5EF4-FFF2-40B4-BE49-F238E27FC236}">
                    <a16:creationId xmlns:a16="http://schemas.microsoft.com/office/drawing/2014/main" id="{C67715C8-F45F-1AA6-7DD2-AE4C79702320}"/>
                  </a:ext>
                </a:extLst>
              </p:cNvPr>
              <p:cNvSpPr txBox="1"/>
              <p:nvPr/>
            </p:nvSpPr>
            <p:spPr>
              <a:xfrm>
                <a:off x="3260189" y="1081664"/>
                <a:ext cx="4115330" cy="529455"/>
              </a:xfrm>
              <a:prstGeom prst="rect">
                <a:avLst/>
              </a:prstGeom>
              <a:noFill/>
            </p:spPr>
            <p:txBody>
              <a:bodyPr wrap="square" rtlCol="0" anchor="ctr" anchorCtr="0">
                <a:spAutoFit/>
              </a:bodyPr>
              <a:lstStyle/>
              <a:p>
                <a:pPr defTabSz="685800"/>
                <a:r>
                  <a:rPr lang="en-US" sz="1500" b="1" dirty="0">
                    <a:solidFill>
                      <a:prstClr val="black"/>
                    </a:solidFill>
                    <a:latin typeface="Source Sans Pro" panose="020B0503030403020204" pitchFamily="34" charset="0"/>
                    <a:ea typeface="Source Sans Pro" panose="020B0503030403020204" pitchFamily="34" charset="0"/>
                    <a:cs typeface="Poppins" pitchFamily="2" charset="77"/>
                  </a:rPr>
                  <a:t>Cindee DeWitt: </a:t>
                </a:r>
                <a:r>
                  <a:rPr lang="en-US" sz="1500" dirty="0">
                    <a:solidFill>
                      <a:prstClr val="black"/>
                    </a:solidFill>
                    <a:latin typeface="Source Sans Pro" panose="020B0503030403020204" pitchFamily="34" charset="0"/>
                    <a:ea typeface="Source Sans Pro" panose="020B0503030403020204" pitchFamily="34" charset="0"/>
                    <a:cs typeface="Poppins" pitchFamily="2" charset="77"/>
                  </a:rPr>
                  <a:t>Associate Director, Cancer Center Partnerships, ACS</a:t>
                </a:r>
              </a:p>
            </p:txBody>
          </p:sp>
        </p:grpSp>
        <p:pic>
          <p:nvPicPr>
            <p:cNvPr id="332" name="Graphic 331" descr="User outline">
              <a:extLst>
                <a:ext uri="{FF2B5EF4-FFF2-40B4-BE49-F238E27FC236}">
                  <a16:creationId xmlns:a16="http://schemas.microsoft.com/office/drawing/2014/main" id="{9199CC22-0848-1D4D-FA78-C801D042094F}"/>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5275304" y="2977372"/>
              <a:ext cx="502434" cy="540268"/>
            </a:xfrm>
            <a:prstGeom prst="rect">
              <a:avLst/>
            </a:prstGeom>
          </p:spPr>
        </p:pic>
      </p:grpSp>
      <p:grpSp>
        <p:nvGrpSpPr>
          <p:cNvPr id="348" name="Group 347">
            <a:extLst>
              <a:ext uri="{FF2B5EF4-FFF2-40B4-BE49-F238E27FC236}">
                <a16:creationId xmlns:a16="http://schemas.microsoft.com/office/drawing/2014/main" id="{51580AF5-C986-6A29-BECF-42F7D5639608}"/>
              </a:ext>
            </a:extLst>
          </p:cNvPr>
          <p:cNvGrpSpPr/>
          <p:nvPr/>
        </p:nvGrpSpPr>
        <p:grpSpPr>
          <a:xfrm>
            <a:off x="3255818" y="1336910"/>
            <a:ext cx="4748152" cy="740700"/>
            <a:chOff x="484206" y="1040680"/>
            <a:chExt cx="4211922" cy="676681"/>
          </a:xfrm>
        </p:grpSpPr>
        <p:grpSp>
          <p:nvGrpSpPr>
            <p:cNvPr id="349" name="Group 348">
              <a:extLst>
                <a:ext uri="{FF2B5EF4-FFF2-40B4-BE49-F238E27FC236}">
                  <a16:creationId xmlns:a16="http://schemas.microsoft.com/office/drawing/2014/main" id="{EB40D4D3-5A0D-F626-6F44-C9C3357CC182}"/>
                </a:ext>
              </a:extLst>
            </p:cNvPr>
            <p:cNvGrpSpPr/>
            <p:nvPr/>
          </p:nvGrpSpPr>
          <p:grpSpPr>
            <a:xfrm>
              <a:off x="484206" y="1040680"/>
              <a:ext cx="4211922" cy="676681"/>
              <a:chOff x="2668606" y="1022947"/>
              <a:chExt cx="4211922" cy="676681"/>
            </a:xfrm>
          </p:grpSpPr>
          <p:sp>
            <p:nvSpPr>
              <p:cNvPr id="351" name="Rectangle 350">
                <a:extLst>
                  <a:ext uri="{FF2B5EF4-FFF2-40B4-BE49-F238E27FC236}">
                    <a16:creationId xmlns:a16="http://schemas.microsoft.com/office/drawing/2014/main" id="{E82FEEE6-72DC-53AD-91FD-AFA41FEE4223}"/>
                  </a:ext>
                </a:extLst>
              </p:cNvPr>
              <p:cNvSpPr/>
              <p:nvPr/>
            </p:nvSpPr>
            <p:spPr>
              <a:xfrm>
                <a:off x="3147219" y="1022947"/>
                <a:ext cx="3727714" cy="676681"/>
              </a:xfrm>
              <a:prstGeom prst="rect">
                <a:avLst/>
              </a:prstGeom>
              <a:solidFill>
                <a:schemeClr val="tx2">
                  <a:lumMod val="40000"/>
                  <a:lumOff val="60000"/>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013">
                  <a:solidFill>
                    <a:srgbClr val="2746F8"/>
                  </a:solidFill>
                  <a:latin typeface="Calibri" panose="020F0502020204030204"/>
                </a:endParaRPr>
              </a:p>
            </p:txBody>
          </p:sp>
          <p:sp>
            <p:nvSpPr>
              <p:cNvPr id="352" name="Rectangle 17">
                <a:extLst>
                  <a:ext uri="{FF2B5EF4-FFF2-40B4-BE49-F238E27FC236}">
                    <a16:creationId xmlns:a16="http://schemas.microsoft.com/office/drawing/2014/main" id="{B8490106-7E20-C6E8-4E7D-2B5B409D1911}"/>
                  </a:ext>
                </a:extLst>
              </p:cNvPr>
              <p:cNvSpPr/>
              <p:nvPr/>
            </p:nvSpPr>
            <p:spPr>
              <a:xfrm>
                <a:off x="2668606" y="1022950"/>
                <a:ext cx="603306" cy="640220"/>
              </a:xfrm>
              <a:custGeom>
                <a:avLst/>
                <a:gdLst>
                  <a:gd name="connsiteX0" fmla="*/ 0 w 5700156"/>
                  <a:gd name="connsiteY0" fmla="*/ 0 h 5911382"/>
                  <a:gd name="connsiteX1" fmla="*/ 5700156 w 5700156"/>
                  <a:gd name="connsiteY1" fmla="*/ 0 h 5911382"/>
                  <a:gd name="connsiteX2" fmla="*/ 5700156 w 5700156"/>
                  <a:gd name="connsiteY2" fmla="*/ 5911382 h 5911382"/>
                  <a:gd name="connsiteX3" fmla="*/ 0 w 5700156"/>
                  <a:gd name="connsiteY3" fmla="*/ 5911382 h 5911382"/>
                  <a:gd name="connsiteX4" fmla="*/ 0 w 5700156"/>
                  <a:gd name="connsiteY4" fmla="*/ 0 h 5911382"/>
                  <a:gd name="connsiteX0" fmla="*/ 0 w 7825840"/>
                  <a:gd name="connsiteY0" fmla="*/ 0 h 5911382"/>
                  <a:gd name="connsiteX1" fmla="*/ 7825840 w 7825840"/>
                  <a:gd name="connsiteY1" fmla="*/ 0 h 5911382"/>
                  <a:gd name="connsiteX2" fmla="*/ 5700156 w 7825840"/>
                  <a:gd name="connsiteY2" fmla="*/ 5911382 h 5911382"/>
                  <a:gd name="connsiteX3" fmla="*/ 0 w 7825840"/>
                  <a:gd name="connsiteY3" fmla="*/ 5911382 h 5911382"/>
                  <a:gd name="connsiteX4" fmla="*/ 0 w 7825840"/>
                  <a:gd name="connsiteY4" fmla="*/ 0 h 591138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825840" h="5911382">
                    <a:moveTo>
                      <a:pt x="0" y="0"/>
                    </a:moveTo>
                    <a:lnTo>
                      <a:pt x="7825840" y="0"/>
                    </a:lnTo>
                    <a:lnTo>
                      <a:pt x="5700156" y="5911382"/>
                    </a:lnTo>
                    <a:lnTo>
                      <a:pt x="0" y="5911382"/>
                    </a:lnTo>
                    <a:lnTo>
                      <a:pt x="0" y="0"/>
                    </a:lnTo>
                    <a:close/>
                  </a:path>
                </a:pathLst>
              </a:custGeom>
              <a:solidFill>
                <a:srgbClr val="002C85"/>
              </a:solidFill>
              <a:ln>
                <a:solidFill>
                  <a:srgbClr val="01216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200">
                  <a:solidFill>
                    <a:prstClr val="white"/>
                  </a:solidFill>
                  <a:latin typeface="Calibri" panose="020F0502020204030204"/>
                </a:endParaRPr>
              </a:p>
            </p:txBody>
          </p:sp>
          <p:sp>
            <p:nvSpPr>
              <p:cNvPr id="353" name="TextBox 352">
                <a:extLst>
                  <a:ext uri="{FF2B5EF4-FFF2-40B4-BE49-F238E27FC236}">
                    <a16:creationId xmlns:a16="http://schemas.microsoft.com/office/drawing/2014/main" id="{BCD59364-EFF0-0ACD-05C2-070E114F4CE8}"/>
                  </a:ext>
                </a:extLst>
              </p:cNvPr>
              <p:cNvSpPr txBox="1"/>
              <p:nvPr/>
            </p:nvSpPr>
            <p:spPr>
              <a:xfrm>
                <a:off x="3223146" y="1195443"/>
                <a:ext cx="3657382" cy="295234"/>
              </a:xfrm>
              <a:prstGeom prst="rect">
                <a:avLst/>
              </a:prstGeom>
              <a:noFill/>
            </p:spPr>
            <p:txBody>
              <a:bodyPr wrap="square" rtlCol="0" anchor="ctr" anchorCtr="0">
                <a:spAutoFit/>
              </a:bodyPr>
              <a:lstStyle/>
              <a:p>
                <a:pPr defTabSz="685800"/>
                <a:endParaRPr lang="en-US" sz="1500" dirty="0">
                  <a:solidFill>
                    <a:prstClr val="black"/>
                  </a:solidFill>
                  <a:latin typeface="Source Sans Pro" panose="020B0503030403020204" pitchFamily="34" charset="0"/>
                  <a:ea typeface="Source Sans Pro" panose="020B0503030403020204" pitchFamily="34" charset="0"/>
                  <a:cs typeface="Poppins" pitchFamily="2" charset="77"/>
                </a:endParaRPr>
              </a:p>
            </p:txBody>
          </p:sp>
        </p:grpSp>
        <p:pic>
          <p:nvPicPr>
            <p:cNvPr id="350" name="Graphic 349" descr="User outline">
              <a:extLst>
                <a:ext uri="{FF2B5EF4-FFF2-40B4-BE49-F238E27FC236}">
                  <a16:creationId xmlns:a16="http://schemas.microsoft.com/office/drawing/2014/main" id="{9EB67C4A-8B8E-5030-59A3-1C5328BC4771}"/>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502315" y="1046792"/>
              <a:ext cx="502434" cy="540268"/>
            </a:xfrm>
            <a:prstGeom prst="rect">
              <a:avLst/>
            </a:prstGeom>
          </p:spPr>
        </p:pic>
      </p:grpSp>
      <p:sp>
        <p:nvSpPr>
          <p:cNvPr id="4" name="TextBox 3">
            <a:extLst>
              <a:ext uri="{FF2B5EF4-FFF2-40B4-BE49-F238E27FC236}">
                <a16:creationId xmlns:a16="http://schemas.microsoft.com/office/drawing/2014/main" id="{56DD4ED6-7F4B-87A6-C2EC-A9480D6941F4}"/>
              </a:ext>
            </a:extLst>
          </p:cNvPr>
          <p:cNvSpPr txBox="1"/>
          <p:nvPr/>
        </p:nvSpPr>
        <p:spPr>
          <a:xfrm>
            <a:off x="3949782" y="1402474"/>
            <a:ext cx="4062093" cy="553998"/>
          </a:xfrm>
          <a:prstGeom prst="rect">
            <a:avLst/>
          </a:prstGeom>
          <a:noFill/>
        </p:spPr>
        <p:txBody>
          <a:bodyPr wrap="square">
            <a:spAutoFit/>
          </a:bodyPr>
          <a:lstStyle/>
          <a:p>
            <a:pPr defTabSz="685800"/>
            <a:r>
              <a:rPr lang="en-US" sz="1500" b="1" dirty="0">
                <a:solidFill>
                  <a:prstClr val="black"/>
                </a:solidFill>
                <a:latin typeface="Source Sans Pro" panose="020B0503030403020204" pitchFamily="34" charset="0"/>
                <a:ea typeface="Source Sans Pro" panose="020B0503030403020204" pitchFamily="34" charset="0"/>
                <a:cs typeface="Poppins" pitchFamily="2" charset="77"/>
              </a:rPr>
              <a:t>Elizabeth Dahle: </a:t>
            </a:r>
            <a:r>
              <a:rPr lang="en-US" sz="1500" dirty="0">
                <a:solidFill>
                  <a:prstClr val="black"/>
                </a:solidFill>
                <a:latin typeface="Source Sans Pro" panose="020B0503030403020204" pitchFamily="34" charset="0"/>
                <a:ea typeface="Source Sans Pro" panose="020B0503030403020204" pitchFamily="34" charset="0"/>
                <a:cs typeface="Poppins" pitchFamily="2" charset="77"/>
              </a:rPr>
              <a:t>RN Educator, Ambulatory Quality and Population Health, VMFH</a:t>
            </a:r>
          </a:p>
        </p:txBody>
      </p:sp>
    </p:spTree>
    <p:extLst>
      <p:ext uri="{BB962C8B-B14F-4D97-AF65-F5344CB8AC3E}">
        <p14:creationId xmlns:p14="http://schemas.microsoft.com/office/powerpoint/2010/main" val="33401604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hape 7002">
            <a:extLst>
              <a:ext uri="{FF2B5EF4-FFF2-40B4-BE49-F238E27FC236}">
                <a16:creationId xmlns:a16="http://schemas.microsoft.com/office/drawing/2014/main" id="{8D5A7911-10D2-F549-AC19-1AABFC63C27C}"/>
              </a:ext>
            </a:extLst>
          </p:cNvPr>
          <p:cNvSpPr/>
          <p:nvPr/>
        </p:nvSpPr>
        <p:spPr>
          <a:xfrm>
            <a:off x="4082484" y="1204672"/>
            <a:ext cx="351956" cy="2809820"/>
          </a:xfrm>
          <a:custGeom>
            <a:avLst/>
            <a:gdLst/>
            <a:ahLst/>
            <a:cxnLst>
              <a:cxn ang="0">
                <a:pos x="wd2" y="hd2"/>
              </a:cxn>
              <a:cxn ang="5400000">
                <a:pos x="wd2" y="hd2"/>
              </a:cxn>
              <a:cxn ang="10800000">
                <a:pos x="wd2" y="hd2"/>
              </a:cxn>
              <a:cxn ang="16200000">
                <a:pos x="wd2" y="hd2"/>
              </a:cxn>
            </a:cxnLst>
            <a:rect l="0" t="0" r="r" b="b"/>
            <a:pathLst>
              <a:path w="21600" h="21416" extrusionOk="0">
                <a:moveTo>
                  <a:pt x="20509" y="40"/>
                </a:moveTo>
                <a:cubicBezTo>
                  <a:pt x="16917" y="-112"/>
                  <a:pt x="13214" y="176"/>
                  <a:pt x="11124" y="771"/>
                </a:cubicBezTo>
                <a:cubicBezTo>
                  <a:pt x="10302" y="1005"/>
                  <a:pt x="9791" y="1275"/>
                  <a:pt x="9636" y="1558"/>
                </a:cubicBezTo>
                <a:cubicBezTo>
                  <a:pt x="8526" y="3015"/>
                  <a:pt x="8437" y="4480"/>
                  <a:pt x="9364" y="5936"/>
                </a:cubicBezTo>
                <a:cubicBezTo>
                  <a:pt x="10278" y="7373"/>
                  <a:pt x="11948" y="8880"/>
                  <a:pt x="4487" y="10124"/>
                </a:cubicBezTo>
                <a:cubicBezTo>
                  <a:pt x="3223" y="10334"/>
                  <a:pt x="1718" y="10530"/>
                  <a:pt x="0" y="10707"/>
                </a:cubicBezTo>
                <a:cubicBezTo>
                  <a:pt x="1906" y="10914"/>
                  <a:pt x="3528" y="11144"/>
                  <a:pt x="4824" y="11393"/>
                </a:cubicBezTo>
                <a:cubicBezTo>
                  <a:pt x="10275" y="12437"/>
                  <a:pt x="9593" y="13648"/>
                  <a:pt x="9059" y="14817"/>
                </a:cubicBezTo>
                <a:cubicBezTo>
                  <a:pt x="8633" y="15748"/>
                  <a:pt x="8372" y="16682"/>
                  <a:pt x="8549" y="17613"/>
                </a:cubicBezTo>
                <a:cubicBezTo>
                  <a:pt x="8705" y="18436"/>
                  <a:pt x="9200" y="19254"/>
                  <a:pt x="10029" y="20064"/>
                </a:cubicBezTo>
                <a:cubicBezTo>
                  <a:pt x="10681" y="20470"/>
                  <a:pt x="11996" y="20822"/>
                  <a:pt x="13770" y="21065"/>
                </a:cubicBezTo>
                <a:cubicBezTo>
                  <a:pt x="16048" y="21378"/>
                  <a:pt x="18889" y="21488"/>
                  <a:pt x="21600" y="21368"/>
                </a:cubicBezTo>
              </a:path>
            </a:pathLst>
          </a:custGeom>
          <a:noFill/>
          <a:ln w="38100" cap="flat">
            <a:solidFill>
              <a:schemeClr val="bg1">
                <a:lumMod val="85000"/>
              </a:schemeClr>
            </a:solidFill>
            <a:prstDash val="solid"/>
            <a:miter lim="400000"/>
          </a:ln>
          <a:effectLst/>
        </p:spPr>
        <p:txBody>
          <a:bodyPr wrap="square" lIns="26789" tIns="26789" rIns="26789" bIns="26789" numCol="1" anchor="ctr">
            <a:noAutofit/>
          </a:bodyPr>
          <a:lstStyle/>
          <a:p>
            <a:pPr defTabSz="685663"/>
            <a:endParaRPr sz="1899">
              <a:solidFill>
                <a:srgbClr val="B3B3B3"/>
              </a:solidFill>
              <a:latin typeface="Lato Light" panose="020F0502020204030203" pitchFamily="34" charset="0"/>
            </a:endParaRPr>
          </a:p>
        </p:txBody>
      </p:sp>
      <p:sp>
        <p:nvSpPr>
          <p:cNvPr id="27" name="Shape 6977">
            <a:extLst>
              <a:ext uri="{FF2B5EF4-FFF2-40B4-BE49-F238E27FC236}">
                <a16:creationId xmlns:a16="http://schemas.microsoft.com/office/drawing/2014/main" id="{2B76CB42-6C8C-AA40-9AFD-0350E8DCD3F6}"/>
              </a:ext>
            </a:extLst>
          </p:cNvPr>
          <p:cNvSpPr/>
          <p:nvPr/>
        </p:nvSpPr>
        <p:spPr>
          <a:xfrm>
            <a:off x="821198" y="2046042"/>
            <a:ext cx="3016812" cy="473207"/>
          </a:xfrm>
          <a:prstGeom prst="rect">
            <a:avLst/>
          </a:prstGeom>
          <a:solidFill>
            <a:srgbClr val="2645F8"/>
          </a:solidFill>
          <a:ln w="12700" cap="flat">
            <a:noFill/>
            <a:miter lim="400000"/>
          </a:ln>
          <a:effectLst/>
        </p:spPr>
        <p:txBody>
          <a:bodyPr wrap="square" lIns="0" tIns="0" rIns="0" bIns="0" numCol="1" anchor="ctr">
            <a:noAutofit/>
          </a:bodyPr>
          <a:lstStyle/>
          <a:p>
            <a:pPr algn="ctr" defTabSz="685663">
              <a:defRPr>
                <a:solidFill>
                  <a:srgbClr val="4C4C4C"/>
                </a:solidFill>
              </a:defRPr>
            </a:pPr>
            <a:r>
              <a:rPr lang="en-US" sz="1899" b="1" dirty="0">
                <a:solidFill>
                  <a:prstClr val="white"/>
                </a:solidFill>
                <a:latin typeface="Poppins" pitchFamily="2" charset="77"/>
                <a:cs typeface="Poppins" pitchFamily="2" charset="77"/>
              </a:rPr>
              <a:t>Patient Reminders</a:t>
            </a:r>
            <a:endParaRPr sz="1899" b="1" dirty="0">
              <a:solidFill>
                <a:prstClr val="white"/>
              </a:solidFill>
              <a:latin typeface="Poppins" pitchFamily="2" charset="77"/>
              <a:cs typeface="Poppins" pitchFamily="2" charset="77"/>
            </a:endParaRPr>
          </a:p>
        </p:txBody>
      </p:sp>
      <p:sp>
        <p:nvSpPr>
          <p:cNvPr id="36" name="TextBox 35">
            <a:extLst>
              <a:ext uri="{FF2B5EF4-FFF2-40B4-BE49-F238E27FC236}">
                <a16:creationId xmlns:a16="http://schemas.microsoft.com/office/drawing/2014/main" id="{11DB0BE4-58AD-1F44-AF3E-6D3A43BCFAA1}"/>
              </a:ext>
            </a:extLst>
          </p:cNvPr>
          <p:cNvSpPr txBox="1"/>
          <p:nvPr/>
        </p:nvSpPr>
        <p:spPr>
          <a:xfrm>
            <a:off x="4678914" y="1204672"/>
            <a:ext cx="3494867" cy="784830"/>
          </a:xfrm>
          <a:prstGeom prst="rect">
            <a:avLst/>
          </a:prstGeom>
          <a:noFill/>
        </p:spPr>
        <p:txBody>
          <a:bodyPr wrap="none" rtlCol="0" anchor="t">
            <a:spAutoFit/>
          </a:bodyPr>
          <a:lstStyle/>
          <a:p>
            <a:pPr defTabSz="685663"/>
            <a:r>
              <a:rPr lang="en-US" sz="1500" b="1" dirty="0">
                <a:solidFill>
                  <a:srgbClr val="4DADB5"/>
                </a:solidFill>
                <a:latin typeface="Poppins" pitchFamily="2" charset="77"/>
                <a:ea typeface="Lato Light" panose="020F0502020204030203" pitchFamily="34" charset="0"/>
                <a:cs typeface="Poppins" pitchFamily="2" charset="77"/>
              </a:rPr>
              <a:t>Activity</a:t>
            </a:r>
          </a:p>
          <a:p>
            <a:pPr defTabSz="685663"/>
            <a:r>
              <a:rPr lang="en-US" sz="1500" dirty="0">
                <a:solidFill>
                  <a:prstClr val="black"/>
                </a:solidFill>
                <a:latin typeface="Source Sans Pro" panose="020B0503030403020204" pitchFamily="34" charset="0"/>
                <a:ea typeface="Source Sans Pro" panose="020B0503030403020204" pitchFamily="34" charset="0"/>
                <a:cs typeface="Lato Light" panose="020F0502020204030203" pitchFamily="34" charset="0"/>
              </a:rPr>
              <a:t>Mailers sent to patients due for screening</a:t>
            </a:r>
          </a:p>
          <a:p>
            <a:pPr defTabSz="685663"/>
            <a:endParaRPr lang="en-US" sz="1500" b="1" dirty="0">
              <a:solidFill>
                <a:srgbClr val="4DADB5"/>
              </a:solidFill>
              <a:latin typeface="Poppins" pitchFamily="2" charset="77"/>
              <a:ea typeface="Lato Light" panose="020F0502020204030203" pitchFamily="34" charset="0"/>
              <a:cs typeface="Poppins" pitchFamily="2" charset="77"/>
            </a:endParaRPr>
          </a:p>
        </p:txBody>
      </p:sp>
      <p:sp>
        <p:nvSpPr>
          <p:cNvPr id="40" name="TextBox 39">
            <a:extLst>
              <a:ext uri="{FF2B5EF4-FFF2-40B4-BE49-F238E27FC236}">
                <a16:creationId xmlns:a16="http://schemas.microsoft.com/office/drawing/2014/main" id="{3C842980-4ACE-3746-9E06-BF92078E3CDA}"/>
              </a:ext>
            </a:extLst>
          </p:cNvPr>
          <p:cNvSpPr txBox="1"/>
          <p:nvPr/>
        </p:nvSpPr>
        <p:spPr>
          <a:xfrm>
            <a:off x="4678166" y="1882460"/>
            <a:ext cx="4429418" cy="1246495"/>
          </a:xfrm>
          <a:prstGeom prst="rect">
            <a:avLst/>
          </a:prstGeom>
          <a:noFill/>
        </p:spPr>
        <p:txBody>
          <a:bodyPr wrap="none" rtlCol="0" anchor="t">
            <a:spAutoFit/>
          </a:bodyPr>
          <a:lstStyle/>
          <a:p>
            <a:pPr defTabSz="685663"/>
            <a:r>
              <a:rPr lang="en-US" sz="1500" b="1" dirty="0">
                <a:solidFill>
                  <a:srgbClr val="3984A3"/>
                </a:solidFill>
                <a:latin typeface="Poppins" pitchFamily="2" charset="77"/>
                <a:ea typeface="Lato Light" panose="020F0502020204030203" pitchFamily="34" charset="0"/>
                <a:cs typeface="Poppins" pitchFamily="2" charset="77"/>
              </a:rPr>
              <a:t>Activity</a:t>
            </a:r>
          </a:p>
          <a:p>
            <a:pPr defTabSz="685663"/>
            <a:r>
              <a:rPr lang="en-US" sz="1500" dirty="0">
                <a:solidFill>
                  <a:prstClr val="black"/>
                </a:solidFill>
                <a:latin typeface="Source Sans Pro" panose="020B0503030403020204" pitchFamily="34" charset="0"/>
                <a:ea typeface="Source Sans Pro" panose="020B0503030403020204" pitchFamily="34" charset="0"/>
                <a:cs typeface="Lato Light" panose="020F0502020204030203" pitchFamily="34" charset="0"/>
              </a:rPr>
              <a:t>Patient secure messaging with reminder of </a:t>
            </a:r>
          </a:p>
          <a:p>
            <a:pPr defTabSz="685663"/>
            <a:r>
              <a:rPr lang="en-US" sz="1500" dirty="0">
                <a:solidFill>
                  <a:prstClr val="black"/>
                </a:solidFill>
                <a:latin typeface="Source Sans Pro" panose="020B0503030403020204" pitchFamily="34" charset="0"/>
                <a:ea typeface="Source Sans Pro" panose="020B0503030403020204" pitchFamily="34" charset="0"/>
                <a:cs typeface="Lato Light" panose="020F0502020204030203" pitchFamily="34" charset="0"/>
              </a:rPr>
              <a:t>screening and education about how to schedule and </a:t>
            </a:r>
          </a:p>
          <a:p>
            <a:pPr defTabSz="685663"/>
            <a:r>
              <a:rPr lang="en-US" sz="1500" dirty="0">
                <a:solidFill>
                  <a:prstClr val="black"/>
                </a:solidFill>
                <a:latin typeface="Source Sans Pro" panose="020B0503030403020204" pitchFamily="34" charset="0"/>
                <a:ea typeface="Source Sans Pro" panose="020B0503030403020204" pitchFamily="34" charset="0"/>
                <a:cs typeface="Lato Light" panose="020F0502020204030203" pitchFamily="34" charset="0"/>
              </a:rPr>
              <a:t>complete</a:t>
            </a:r>
          </a:p>
          <a:p>
            <a:pPr defTabSz="685663"/>
            <a:endParaRPr lang="en-US" sz="1500" b="1" dirty="0">
              <a:solidFill>
                <a:srgbClr val="3984A3"/>
              </a:solidFill>
              <a:latin typeface="Poppins" pitchFamily="2" charset="77"/>
              <a:ea typeface="Lato Light" panose="020F0502020204030203" pitchFamily="34" charset="0"/>
              <a:cs typeface="Poppins" pitchFamily="2" charset="77"/>
            </a:endParaRPr>
          </a:p>
        </p:txBody>
      </p:sp>
      <p:sp>
        <p:nvSpPr>
          <p:cNvPr id="43" name="TextBox 42">
            <a:extLst>
              <a:ext uri="{FF2B5EF4-FFF2-40B4-BE49-F238E27FC236}">
                <a16:creationId xmlns:a16="http://schemas.microsoft.com/office/drawing/2014/main" id="{286B3BD0-75F7-9842-8D09-E0E97F2A5F13}"/>
              </a:ext>
            </a:extLst>
          </p:cNvPr>
          <p:cNvSpPr txBox="1"/>
          <p:nvPr/>
        </p:nvSpPr>
        <p:spPr>
          <a:xfrm>
            <a:off x="4677421" y="2560248"/>
            <a:ext cx="4028667" cy="2031325"/>
          </a:xfrm>
          <a:prstGeom prst="rect">
            <a:avLst/>
          </a:prstGeom>
          <a:noFill/>
        </p:spPr>
        <p:txBody>
          <a:bodyPr wrap="none" rtlCol="0" anchor="t">
            <a:spAutoFit/>
          </a:bodyPr>
          <a:lstStyle/>
          <a:p>
            <a:pPr defTabSz="685663"/>
            <a:endParaRPr lang="en-US" sz="1500" b="1" dirty="0">
              <a:solidFill>
                <a:srgbClr val="2B526A"/>
              </a:solidFill>
              <a:latin typeface="Poppins" pitchFamily="2" charset="77"/>
              <a:ea typeface="Lato Light" panose="020F0502020204030203" pitchFamily="34" charset="0"/>
              <a:cs typeface="Poppins" pitchFamily="2" charset="77"/>
            </a:endParaRPr>
          </a:p>
          <a:p>
            <a:pPr defTabSz="685663"/>
            <a:endParaRPr lang="en-US" sz="1500" b="1" dirty="0">
              <a:solidFill>
                <a:srgbClr val="2B526A"/>
              </a:solidFill>
              <a:latin typeface="Poppins" pitchFamily="2" charset="77"/>
              <a:ea typeface="Lato Light" panose="020F0502020204030203" pitchFamily="34" charset="0"/>
              <a:cs typeface="Poppins" pitchFamily="2" charset="77"/>
            </a:endParaRPr>
          </a:p>
          <a:p>
            <a:pPr defTabSz="685663"/>
            <a:r>
              <a:rPr lang="en-US" sz="1500" b="1" dirty="0">
                <a:solidFill>
                  <a:srgbClr val="2B526A"/>
                </a:solidFill>
                <a:latin typeface="Poppins" pitchFamily="2" charset="77"/>
                <a:ea typeface="Lato Light" panose="020F0502020204030203" pitchFamily="34" charset="0"/>
                <a:cs typeface="Poppins" pitchFamily="2" charset="77"/>
              </a:rPr>
              <a:t>Activity</a:t>
            </a:r>
          </a:p>
          <a:p>
            <a:pPr defTabSz="685663"/>
            <a:r>
              <a:rPr lang="en-US" sz="1500" dirty="0">
                <a:solidFill>
                  <a:prstClr val="black"/>
                </a:solidFill>
                <a:latin typeface="Source Sans Pro" panose="020B0503030403020204" pitchFamily="34" charset="0"/>
                <a:ea typeface="Source Sans Pro" panose="020B0503030403020204" pitchFamily="34" charset="0"/>
                <a:cs typeface="Lato Light" panose="020F0502020204030203" pitchFamily="34" charset="0"/>
              </a:rPr>
              <a:t>Patient communication about screening during </a:t>
            </a:r>
          </a:p>
          <a:p>
            <a:pPr defTabSz="685663"/>
            <a:r>
              <a:rPr lang="en-US" sz="1500" dirty="0">
                <a:solidFill>
                  <a:prstClr val="black"/>
                </a:solidFill>
                <a:latin typeface="Source Sans Pro" panose="020B0503030403020204" pitchFamily="34" charset="0"/>
                <a:ea typeface="Source Sans Pro" panose="020B0503030403020204" pitchFamily="34" charset="0"/>
                <a:cs typeface="Lato Light" panose="020F0502020204030203" pitchFamily="34" charset="0"/>
              </a:rPr>
              <a:t>annual VMFH CRC screening challenge</a:t>
            </a:r>
          </a:p>
          <a:p>
            <a:pPr marL="257175" indent="-257175" defTabSz="685663">
              <a:buFont typeface="Arial" panose="020B0604020202020204" pitchFamily="34" charset="0"/>
              <a:buChar char="•"/>
            </a:pPr>
            <a:r>
              <a:rPr lang="en-US" sz="1200" dirty="0">
                <a:solidFill>
                  <a:prstClr val="black"/>
                </a:solidFill>
                <a:latin typeface="Source Sans Pro" panose="020B0503030403020204" pitchFamily="34" charset="0"/>
                <a:ea typeface="Source Sans Pro" panose="020B0503030403020204" pitchFamily="34" charset="0"/>
                <a:cs typeface="Lato Light" panose="020F0502020204030203" pitchFamily="34" charset="0"/>
              </a:rPr>
              <a:t>Clinic and exam room posters</a:t>
            </a:r>
          </a:p>
          <a:p>
            <a:pPr marL="257175" indent="-257175" defTabSz="685663">
              <a:buFont typeface="Arial" panose="020B0604020202020204" pitchFamily="34" charset="0"/>
              <a:buChar char="•"/>
            </a:pPr>
            <a:r>
              <a:rPr lang="en-US" sz="1200" dirty="0">
                <a:solidFill>
                  <a:prstClr val="black"/>
                </a:solidFill>
                <a:latin typeface="Source Sans Pro" panose="020B0503030403020204" pitchFamily="34" charset="0"/>
                <a:ea typeface="Source Sans Pro" panose="020B0503030403020204" pitchFamily="34" charset="0"/>
                <a:cs typeface="Lato Light" panose="020F0502020204030203" pitchFamily="34" charset="0"/>
              </a:rPr>
              <a:t>Social media posts</a:t>
            </a:r>
          </a:p>
          <a:p>
            <a:pPr marL="257175" indent="-257175" defTabSz="685663">
              <a:buFont typeface="Arial" panose="020B0604020202020204" pitchFamily="34" charset="0"/>
              <a:buChar char="•"/>
            </a:pPr>
            <a:r>
              <a:rPr lang="en-US" sz="1200" dirty="0">
                <a:solidFill>
                  <a:prstClr val="black"/>
                </a:solidFill>
                <a:latin typeface="Source Sans Pro" panose="020B0503030403020204" pitchFamily="34" charset="0"/>
                <a:ea typeface="Source Sans Pro" panose="020B0503030403020204" pitchFamily="34" charset="0"/>
                <a:cs typeface="Lato Light" panose="020F0502020204030203" pitchFamily="34" charset="0"/>
              </a:rPr>
              <a:t>Call to Action on VMFH website</a:t>
            </a:r>
          </a:p>
          <a:p>
            <a:pPr defTabSz="685663"/>
            <a:endParaRPr lang="en-US" sz="1500" b="1" dirty="0">
              <a:solidFill>
                <a:srgbClr val="2B526A"/>
              </a:solidFill>
              <a:latin typeface="Poppins" pitchFamily="2" charset="77"/>
              <a:ea typeface="Lato Light" panose="020F0502020204030203" pitchFamily="34" charset="0"/>
              <a:cs typeface="Poppins" pitchFamily="2" charset="77"/>
            </a:endParaRPr>
          </a:p>
        </p:txBody>
      </p:sp>
      <p:sp>
        <p:nvSpPr>
          <p:cNvPr id="49" name="TextBox 48">
            <a:extLst>
              <a:ext uri="{FF2B5EF4-FFF2-40B4-BE49-F238E27FC236}">
                <a16:creationId xmlns:a16="http://schemas.microsoft.com/office/drawing/2014/main" id="{D7B44984-9E60-C349-A75A-E587A8F9C100}"/>
              </a:ext>
            </a:extLst>
          </p:cNvPr>
          <p:cNvSpPr txBox="1"/>
          <p:nvPr/>
        </p:nvSpPr>
        <p:spPr>
          <a:xfrm>
            <a:off x="375419" y="260110"/>
            <a:ext cx="8444941" cy="496290"/>
          </a:xfrm>
          <a:prstGeom prst="rect">
            <a:avLst/>
          </a:prstGeom>
          <a:noFill/>
        </p:spPr>
        <p:txBody>
          <a:bodyPr wrap="none" rtlCol="0">
            <a:spAutoFit/>
          </a:bodyPr>
          <a:lstStyle/>
          <a:p>
            <a:pPr defTabSz="685800"/>
            <a:r>
              <a:rPr lang="en-US" sz="2625" b="1" dirty="0">
                <a:solidFill>
                  <a:prstClr val="black"/>
                </a:solidFill>
                <a:latin typeface="Poppins" pitchFamily="2" charset="77"/>
                <a:cs typeface="Poppins" pitchFamily="2" charset="77"/>
              </a:rPr>
              <a:t>Successful Evidence-Based Interventions (EBIs)</a:t>
            </a:r>
          </a:p>
        </p:txBody>
      </p:sp>
      <p:sp>
        <p:nvSpPr>
          <p:cNvPr id="5" name="TextBox 4">
            <a:extLst>
              <a:ext uri="{FF2B5EF4-FFF2-40B4-BE49-F238E27FC236}">
                <a16:creationId xmlns:a16="http://schemas.microsoft.com/office/drawing/2014/main" id="{3DF6B878-B123-D54B-95CA-719AA0BFF26E}"/>
              </a:ext>
            </a:extLst>
          </p:cNvPr>
          <p:cNvSpPr txBox="1"/>
          <p:nvPr/>
        </p:nvSpPr>
        <p:spPr>
          <a:xfrm>
            <a:off x="729910" y="2624252"/>
            <a:ext cx="3220583" cy="1246495"/>
          </a:xfrm>
          <a:prstGeom prst="rect">
            <a:avLst/>
          </a:prstGeom>
          <a:noFill/>
        </p:spPr>
        <p:txBody>
          <a:bodyPr wrap="square">
            <a:spAutoFit/>
          </a:bodyPr>
          <a:lstStyle/>
          <a:p>
            <a:pPr algn="ctr" defTabSz="685800"/>
            <a:r>
              <a:rPr lang="en-US" sz="1500" b="1" dirty="0">
                <a:solidFill>
                  <a:srgbClr val="2645F8"/>
                </a:solidFill>
                <a:latin typeface="Poppins" pitchFamily="2" charset="77"/>
                <a:ea typeface="League Spartan" charset="0"/>
                <a:cs typeface="Poppins" pitchFamily="2" charset="77"/>
              </a:rPr>
              <a:t>42K  </a:t>
            </a:r>
            <a:r>
              <a:rPr lang="en-US" sz="1500" b="1" dirty="0">
                <a:solidFill>
                  <a:prstClr val="black"/>
                </a:solidFill>
                <a:latin typeface="Poppins" pitchFamily="2" charset="77"/>
                <a:ea typeface="League Spartan" charset="0"/>
                <a:cs typeface="Poppins" pitchFamily="2" charset="77"/>
              </a:rPr>
              <a:t>patients reached </a:t>
            </a:r>
          </a:p>
          <a:p>
            <a:pPr algn="ctr" defTabSz="685800"/>
            <a:r>
              <a:rPr lang="en-US" sz="1500" b="1" dirty="0">
                <a:solidFill>
                  <a:prstClr val="black"/>
                </a:solidFill>
                <a:latin typeface="Poppins" pitchFamily="2" charset="77"/>
                <a:ea typeface="League Spartan" charset="0"/>
                <a:cs typeface="Poppins" pitchFamily="2" charset="77"/>
              </a:rPr>
              <a:t>*per year</a:t>
            </a:r>
            <a:endParaRPr lang="en-US" sz="1500" dirty="0">
              <a:solidFill>
                <a:prstClr val="black"/>
              </a:solidFill>
              <a:latin typeface="Poppins" pitchFamily="2" charset="77"/>
              <a:ea typeface="League Spartan" charset="0"/>
              <a:cs typeface="Poppins" pitchFamily="2" charset="77"/>
            </a:endParaRPr>
          </a:p>
          <a:p>
            <a:pPr defTabSz="685800"/>
            <a:endParaRPr lang="en-US" sz="1500" dirty="0">
              <a:solidFill>
                <a:prstClr val="black"/>
              </a:solidFill>
              <a:latin typeface="Poppins" pitchFamily="2" charset="77"/>
              <a:ea typeface="League Spartan" charset="0"/>
              <a:cs typeface="Poppins" pitchFamily="2" charset="77"/>
            </a:endParaRPr>
          </a:p>
          <a:p>
            <a:pPr defTabSz="685800"/>
            <a:endParaRPr lang="en-US" sz="1500" dirty="0">
              <a:solidFill>
                <a:prstClr val="black"/>
              </a:solidFill>
              <a:latin typeface="Poppins" pitchFamily="2" charset="77"/>
              <a:ea typeface="League Spartan" charset="0"/>
              <a:cs typeface="Poppins" pitchFamily="2" charset="77"/>
            </a:endParaRPr>
          </a:p>
          <a:p>
            <a:pPr defTabSz="685800"/>
            <a:endParaRPr lang="en-US" sz="1500" dirty="0">
              <a:solidFill>
                <a:prstClr val="black"/>
              </a:solidFill>
              <a:latin typeface="Poppins" pitchFamily="2" charset="77"/>
              <a:ea typeface="League Spartan" charset="0"/>
              <a:cs typeface="Poppins" pitchFamily="2" charset="77"/>
            </a:endParaRPr>
          </a:p>
        </p:txBody>
      </p:sp>
      <p:pic>
        <p:nvPicPr>
          <p:cNvPr id="3" name="Graphic 2" descr="Chat bubble outline">
            <a:extLst>
              <a:ext uri="{FF2B5EF4-FFF2-40B4-BE49-F238E27FC236}">
                <a16:creationId xmlns:a16="http://schemas.microsoft.com/office/drawing/2014/main" id="{3A772090-417D-98BE-060D-697B3F5C3132}"/>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flipH="1">
            <a:off x="2066352" y="1470006"/>
            <a:ext cx="265165" cy="265165"/>
          </a:xfrm>
          <a:prstGeom prst="rect">
            <a:avLst/>
          </a:prstGeom>
        </p:spPr>
      </p:pic>
      <p:pic>
        <p:nvPicPr>
          <p:cNvPr id="6" name="Graphic 5" descr="Smart Phone outline">
            <a:extLst>
              <a:ext uri="{FF2B5EF4-FFF2-40B4-BE49-F238E27FC236}">
                <a16:creationId xmlns:a16="http://schemas.microsoft.com/office/drawing/2014/main" id="{86E643B6-952F-9100-86EA-7EFB644CD90A}"/>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856033" y="1266833"/>
            <a:ext cx="685800" cy="685800"/>
          </a:xfrm>
          <a:prstGeom prst="rect">
            <a:avLst/>
          </a:prstGeom>
        </p:spPr>
      </p:pic>
    </p:spTree>
    <p:extLst>
      <p:ext uri="{BB962C8B-B14F-4D97-AF65-F5344CB8AC3E}">
        <p14:creationId xmlns:p14="http://schemas.microsoft.com/office/powerpoint/2010/main" val="395237260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Box 12">
            <a:extLst>
              <a:ext uri="{FF2B5EF4-FFF2-40B4-BE49-F238E27FC236}">
                <a16:creationId xmlns:a16="http://schemas.microsoft.com/office/drawing/2014/main" id="{1488DD1A-2334-C04A-9A3E-68DEAE333E41}"/>
              </a:ext>
            </a:extLst>
          </p:cNvPr>
          <p:cNvSpPr txBox="1"/>
          <p:nvPr/>
        </p:nvSpPr>
        <p:spPr>
          <a:xfrm>
            <a:off x="3472650" y="287842"/>
            <a:ext cx="2198743" cy="496290"/>
          </a:xfrm>
          <a:prstGeom prst="rect">
            <a:avLst/>
          </a:prstGeom>
          <a:noFill/>
          <a:ln>
            <a:noFill/>
          </a:ln>
        </p:spPr>
        <p:txBody>
          <a:bodyPr wrap="none" rtlCol="0" anchor="t">
            <a:spAutoFit/>
          </a:bodyPr>
          <a:lstStyle/>
          <a:p>
            <a:pPr algn="ctr" defTabSz="685663"/>
            <a:r>
              <a:rPr lang="en-US" sz="2625" b="1" spc="113">
                <a:solidFill>
                  <a:srgbClr val="000000"/>
                </a:solidFill>
                <a:latin typeface="Poppins" pitchFamily="2" charset="77"/>
                <a:ea typeface="Source Sans Pro" panose="020B0503030403020204" pitchFamily="34" charset="0"/>
                <a:cs typeface="Poppins" pitchFamily="2" charset="77"/>
              </a:rPr>
              <a:t>Highlights </a:t>
            </a:r>
          </a:p>
        </p:txBody>
      </p:sp>
      <p:sp>
        <p:nvSpPr>
          <p:cNvPr id="25" name="Subtitle 2">
            <a:extLst>
              <a:ext uri="{FF2B5EF4-FFF2-40B4-BE49-F238E27FC236}">
                <a16:creationId xmlns:a16="http://schemas.microsoft.com/office/drawing/2014/main" id="{686C6E28-3B0E-5244-97FB-652508E11D73}"/>
              </a:ext>
            </a:extLst>
          </p:cNvPr>
          <p:cNvSpPr txBox="1">
            <a:spLocks/>
          </p:cNvSpPr>
          <p:nvPr/>
        </p:nvSpPr>
        <p:spPr>
          <a:xfrm>
            <a:off x="758305" y="1207743"/>
            <a:ext cx="3005092" cy="250068"/>
          </a:xfrm>
          <a:prstGeom prst="rect">
            <a:avLst/>
          </a:prstGeom>
        </p:spPr>
        <p:txBody>
          <a:bodyPr vert="horz" wrap="square" lIns="34290" tIns="17145" rIns="34290" bIns="34290"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defTabSz="407864">
              <a:lnSpc>
                <a:spcPts val="1500"/>
              </a:lnSpc>
            </a:pPr>
            <a:r>
              <a:rPr lang="en-US" sz="1500" dirty="0">
                <a:solidFill>
                  <a:srgbClr val="70AD47">
                    <a:lumMod val="10000"/>
                  </a:srgbClr>
                </a:solidFill>
                <a:highlight>
                  <a:srgbClr val="FFFF00"/>
                </a:highlight>
                <a:latin typeface="Poppins" pitchFamily="2" charset="77"/>
                <a:ea typeface="Source Sans Pro" panose="020B0503030403020204" pitchFamily="34" charset="0"/>
                <a:cs typeface="Poppins" pitchFamily="2" charset="77"/>
              </a:rPr>
              <a:t> </a:t>
            </a:r>
          </a:p>
        </p:txBody>
      </p:sp>
      <p:sp>
        <p:nvSpPr>
          <p:cNvPr id="11" name="Rectangle 10">
            <a:extLst>
              <a:ext uri="{FF2B5EF4-FFF2-40B4-BE49-F238E27FC236}">
                <a16:creationId xmlns:a16="http://schemas.microsoft.com/office/drawing/2014/main" id="{A7142750-5EDB-6CBD-593F-F2C09884C366}"/>
              </a:ext>
            </a:extLst>
          </p:cNvPr>
          <p:cNvSpPr/>
          <p:nvPr/>
        </p:nvSpPr>
        <p:spPr>
          <a:xfrm>
            <a:off x="206969" y="680935"/>
            <a:ext cx="643644" cy="472421"/>
          </a:xfrm>
          <a:prstGeom prst="rect">
            <a:avLst/>
          </a:prstGeom>
          <a:solidFill>
            <a:schemeClr val="bg1"/>
          </a:soli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a:solidFill>
                <a:prstClr val="white"/>
              </a:solidFill>
              <a:latin typeface="Calibri" panose="020F0502020204030204"/>
            </a:endParaRPr>
          </a:p>
        </p:txBody>
      </p:sp>
      <p:pic>
        <p:nvPicPr>
          <p:cNvPr id="1026" name="Picture 2">
            <a:extLst>
              <a:ext uri="{FF2B5EF4-FFF2-40B4-BE49-F238E27FC236}">
                <a16:creationId xmlns:a16="http://schemas.microsoft.com/office/drawing/2014/main" id="{070976FC-08E7-4FAD-F46C-EFFF47AD5C11}"/>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362953" y="366559"/>
            <a:ext cx="2083484" cy="1682369"/>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2" name="Google Shape;90;p17">
            <a:extLst>
              <a:ext uri="{FF2B5EF4-FFF2-40B4-BE49-F238E27FC236}">
                <a16:creationId xmlns:a16="http://schemas.microsoft.com/office/drawing/2014/main" id="{8D57DB2B-FE38-2D9B-D35B-A936B2D96510}"/>
              </a:ext>
            </a:extLst>
          </p:cNvPr>
          <p:cNvPicPr preferRelativeResize="0"/>
          <p:nvPr/>
        </p:nvPicPr>
        <p:blipFill>
          <a:blip r:embed="rId4">
            <a:alphaModFix/>
          </a:blip>
          <a:stretch>
            <a:fillRect/>
          </a:stretch>
        </p:blipFill>
        <p:spPr>
          <a:xfrm>
            <a:off x="6261893" y="457033"/>
            <a:ext cx="2397742" cy="3782458"/>
          </a:xfrm>
          <a:prstGeom prst="rect">
            <a:avLst/>
          </a:prstGeom>
          <a:solidFill>
            <a:srgbClr val="FFFFFF">
              <a:shade val="85000"/>
            </a:srgbClr>
          </a:solidFill>
          <a:ln w="1905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4" name="Picture 3">
            <a:extLst>
              <a:ext uri="{FF2B5EF4-FFF2-40B4-BE49-F238E27FC236}">
                <a16:creationId xmlns:a16="http://schemas.microsoft.com/office/drawing/2014/main" id="{51AD7788-DDA9-2706-4670-BE23785A5496}"/>
              </a:ext>
            </a:extLst>
          </p:cNvPr>
          <p:cNvPicPr>
            <a:picLocks noChangeAspect="1"/>
          </p:cNvPicPr>
          <p:nvPr/>
        </p:nvPicPr>
        <p:blipFill>
          <a:blip r:embed="rId5"/>
          <a:stretch>
            <a:fillRect/>
          </a:stretch>
        </p:blipFill>
        <p:spPr>
          <a:xfrm>
            <a:off x="1683236" y="1830921"/>
            <a:ext cx="4160321" cy="2889625"/>
          </a:xfrm>
          <a:prstGeom prst="rect">
            <a:avLst/>
          </a:prstGeom>
          <a:ln w="88900" cap="sq" cmpd="thickThin">
            <a:solidFill>
              <a:srgbClr val="000000"/>
            </a:solidFill>
            <a:prstDash val="solid"/>
            <a:miter lim="800000"/>
          </a:ln>
          <a:effectLst>
            <a:innerShdw blurRad="76200">
              <a:srgbClr val="000000"/>
            </a:innerShdw>
          </a:effectLst>
        </p:spPr>
      </p:pic>
    </p:spTree>
    <p:extLst>
      <p:ext uri="{BB962C8B-B14F-4D97-AF65-F5344CB8AC3E}">
        <p14:creationId xmlns:p14="http://schemas.microsoft.com/office/powerpoint/2010/main" val="1856722259"/>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hape 7002">
            <a:extLst>
              <a:ext uri="{FF2B5EF4-FFF2-40B4-BE49-F238E27FC236}">
                <a16:creationId xmlns:a16="http://schemas.microsoft.com/office/drawing/2014/main" id="{8D5A7911-10D2-F549-AC19-1AABFC63C27C}"/>
              </a:ext>
            </a:extLst>
          </p:cNvPr>
          <p:cNvSpPr/>
          <p:nvPr/>
        </p:nvSpPr>
        <p:spPr>
          <a:xfrm>
            <a:off x="4326955" y="840106"/>
            <a:ext cx="351956" cy="3463288"/>
          </a:xfrm>
          <a:custGeom>
            <a:avLst/>
            <a:gdLst/>
            <a:ahLst/>
            <a:cxnLst>
              <a:cxn ang="0">
                <a:pos x="wd2" y="hd2"/>
              </a:cxn>
              <a:cxn ang="5400000">
                <a:pos x="wd2" y="hd2"/>
              </a:cxn>
              <a:cxn ang="10800000">
                <a:pos x="wd2" y="hd2"/>
              </a:cxn>
              <a:cxn ang="16200000">
                <a:pos x="wd2" y="hd2"/>
              </a:cxn>
            </a:cxnLst>
            <a:rect l="0" t="0" r="r" b="b"/>
            <a:pathLst>
              <a:path w="21600" h="21416" extrusionOk="0">
                <a:moveTo>
                  <a:pt x="20509" y="40"/>
                </a:moveTo>
                <a:cubicBezTo>
                  <a:pt x="16917" y="-112"/>
                  <a:pt x="13214" y="176"/>
                  <a:pt x="11124" y="771"/>
                </a:cubicBezTo>
                <a:cubicBezTo>
                  <a:pt x="10302" y="1005"/>
                  <a:pt x="9791" y="1275"/>
                  <a:pt x="9636" y="1558"/>
                </a:cubicBezTo>
                <a:cubicBezTo>
                  <a:pt x="8526" y="3015"/>
                  <a:pt x="8437" y="4480"/>
                  <a:pt x="9364" y="5936"/>
                </a:cubicBezTo>
                <a:cubicBezTo>
                  <a:pt x="10278" y="7373"/>
                  <a:pt x="11948" y="8880"/>
                  <a:pt x="4487" y="10124"/>
                </a:cubicBezTo>
                <a:cubicBezTo>
                  <a:pt x="3223" y="10334"/>
                  <a:pt x="1718" y="10530"/>
                  <a:pt x="0" y="10707"/>
                </a:cubicBezTo>
                <a:cubicBezTo>
                  <a:pt x="1906" y="10914"/>
                  <a:pt x="3528" y="11144"/>
                  <a:pt x="4824" y="11393"/>
                </a:cubicBezTo>
                <a:cubicBezTo>
                  <a:pt x="10275" y="12437"/>
                  <a:pt x="9593" y="13648"/>
                  <a:pt x="9059" y="14817"/>
                </a:cubicBezTo>
                <a:cubicBezTo>
                  <a:pt x="8633" y="15748"/>
                  <a:pt x="8372" y="16682"/>
                  <a:pt x="8549" y="17613"/>
                </a:cubicBezTo>
                <a:cubicBezTo>
                  <a:pt x="8705" y="18436"/>
                  <a:pt x="9200" y="19254"/>
                  <a:pt x="10029" y="20064"/>
                </a:cubicBezTo>
                <a:cubicBezTo>
                  <a:pt x="10681" y="20470"/>
                  <a:pt x="11996" y="20822"/>
                  <a:pt x="13770" y="21065"/>
                </a:cubicBezTo>
                <a:cubicBezTo>
                  <a:pt x="16048" y="21378"/>
                  <a:pt x="18889" y="21488"/>
                  <a:pt x="21600" y="21368"/>
                </a:cubicBezTo>
              </a:path>
            </a:pathLst>
          </a:custGeom>
          <a:noFill/>
          <a:ln w="38100" cap="flat">
            <a:solidFill>
              <a:schemeClr val="bg1">
                <a:lumMod val="85000"/>
              </a:schemeClr>
            </a:solidFill>
            <a:prstDash val="solid"/>
            <a:miter lim="400000"/>
          </a:ln>
          <a:effectLst/>
        </p:spPr>
        <p:txBody>
          <a:bodyPr wrap="square" lIns="26789" tIns="26789" rIns="26789" bIns="26789" numCol="1" anchor="ctr">
            <a:noAutofit/>
          </a:bodyPr>
          <a:lstStyle/>
          <a:p>
            <a:pPr defTabSz="685663"/>
            <a:endParaRPr sz="1899">
              <a:solidFill>
                <a:srgbClr val="B3B3B3"/>
              </a:solidFill>
              <a:latin typeface="Lato Light" panose="020F0502020204030203" pitchFamily="34" charset="0"/>
            </a:endParaRPr>
          </a:p>
        </p:txBody>
      </p:sp>
      <p:sp>
        <p:nvSpPr>
          <p:cNvPr id="27" name="Shape 6977">
            <a:extLst>
              <a:ext uri="{FF2B5EF4-FFF2-40B4-BE49-F238E27FC236}">
                <a16:creationId xmlns:a16="http://schemas.microsoft.com/office/drawing/2014/main" id="{2B76CB42-6C8C-AA40-9AFD-0350E8DCD3F6}"/>
              </a:ext>
            </a:extLst>
          </p:cNvPr>
          <p:cNvSpPr/>
          <p:nvPr/>
        </p:nvSpPr>
        <p:spPr>
          <a:xfrm>
            <a:off x="821197" y="1929409"/>
            <a:ext cx="3088250" cy="615615"/>
          </a:xfrm>
          <a:prstGeom prst="rect">
            <a:avLst/>
          </a:prstGeom>
          <a:solidFill>
            <a:srgbClr val="002060"/>
          </a:solidFill>
          <a:ln w="12700" cap="flat">
            <a:noFill/>
            <a:miter lim="400000"/>
          </a:ln>
          <a:effectLst/>
        </p:spPr>
        <p:txBody>
          <a:bodyPr wrap="square" lIns="0" tIns="0" rIns="0" bIns="0" numCol="1" anchor="ctr">
            <a:noAutofit/>
          </a:bodyPr>
          <a:lstStyle/>
          <a:p>
            <a:pPr algn="ctr" defTabSz="685663">
              <a:defRPr>
                <a:solidFill>
                  <a:srgbClr val="4C4C4C"/>
                </a:solidFill>
              </a:defRPr>
            </a:pPr>
            <a:r>
              <a:rPr lang="en-US" sz="1875" b="1" dirty="0">
                <a:solidFill>
                  <a:srgbClr val="E7E6E6"/>
                </a:solidFill>
                <a:latin typeface="Poppins"/>
                <a:cs typeface="Poppins"/>
              </a:rPr>
              <a:t>Provider Assessment/ Feedback</a:t>
            </a:r>
            <a:endParaRPr lang="en-US" sz="1875" b="1" dirty="0">
              <a:solidFill>
                <a:srgbClr val="E7E6E6"/>
              </a:solidFill>
              <a:latin typeface="Poppins" pitchFamily="2" charset="77"/>
              <a:cs typeface="Poppins" pitchFamily="2" charset="77"/>
            </a:endParaRPr>
          </a:p>
        </p:txBody>
      </p:sp>
      <p:sp>
        <p:nvSpPr>
          <p:cNvPr id="35" name="TextBox 34">
            <a:extLst>
              <a:ext uri="{FF2B5EF4-FFF2-40B4-BE49-F238E27FC236}">
                <a16:creationId xmlns:a16="http://schemas.microsoft.com/office/drawing/2014/main" id="{626EABAD-BAF4-CC42-872D-32FB3A84500A}"/>
              </a:ext>
            </a:extLst>
          </p:cNvPr>
          <p:cNvSpPr txBox="1"/>
          <p:nvPr/>
        </p:nvSpPr>
        <p:spPr>
          <a:xfrm>
            <a:off x="4678914" y="1447209"/>
            <a:ext cx="3458851" cy="411138"/>
          </a:xfrm>
          <a:prstGeom prst="rect">
            <a:avLst/>
          </a:prstGeom>
          <a:noFill/>
        </p:spPr>
        <p:txBody>
          <a:bodyPr wrap="square" lIns="68580" tIns="34290" rIns="68580" bIns="34290" rtlCol="0" anchor="t">
            <a:spAutoFit/>
          </a:bodyPr>
          <a:lstStyle/>
          <a:p>
            <a:pPr algn="just" defTabSz="685663">
              <a:lnSpc>
                <a:spcPts val="1313"/>
              </a:lnSpc>
            </a:pPr>
            <a:r>
              <a:rPr lang="en-US" sz="1500" dirty="0">
                <a:solidFill>
                  <a:prstClr val="black"/>
                </a:solidFill>
                <a:latin typeface="Source Sans Pro"/>
                <a:ea typeface="Source Sans Pro"/>
                <a:cs typeface="Lato Light"/>
              </a:rPr>
              <a:t>Provider scorecards to encourage CRC screening rate improvement </a:t>
            </a:r>
          </a:p>
        </p:txBody>
      </p:sp>
      <p:sp>
        <p:nvSpPr>
          <p:cNvPr id="36" name="TextBox 35">
            <a:extLst>
              <a:ext uri="{FF2B5EF4-FFF2-40B4-BE49-F238E27FC236}">
                <a16:creationId xmlns:a16="http://schemas.microsoft.com/office/drawing/2014/main" id="{11DB0BE4-58AD-1F44-AF3E-6D3A43BCFAA1}"/>
              </a:ext>
            </a:extLst>
          </p:cNvPr>
          <p:cNvSpPr txBox="1"/>
          <p:nvPr/>
        </p:nvSpPr>
        <p:spPr>
          <a:xfrm>
            <a:off x="4678914" y="1204672"/>
            <a:ext cx="907941" cy="300082"/>
          </a:xfrm>
          <a:prstGeom prst="rect">
            <a:avLst/>
          </a:prstGeom>
          <a:noFill/>
        </p:spPr>
        <p:txBody>
          <a:bodyPr wrap="none" lIns="68580" tIns="34290" rIns="68580" bIns="34290" rtlCol="0" anchor="t">
            <a:spAutoFit/>
          </a:bodyPr>
          <a:lstStyle/>
          <a:p>
            <a:pPr defTabSz="685663"/>
            <a:r>
              <a:rPr lang="en-US" sz="1500" b="1" dirty="0">
                <a:solidFill>
                  <a:srgbClr val="4DADB5"/>
                </a:solidFill>
                <a:latin typeface="Poppins"/>
                <a:ea typeface="Lato Light"/>
                <a:cs typeface="Poppins"/>
              </a:rPr>
              <a:t>Activity</a:t>
            </a:r>
            <a:endParaRPr lang="en-US" sz="1500" b="1" dirty="0">
              <a:solidFill>
                <a:srgbClr val="4DADB5"/>
              </a:solidFill>
              <a:latin typeface="Poppins" pitchFamily="2" charset="77"/>
              <a:ea typeface="Lato Light" panose="020F0502020204030203" pitchFamily="34" charset="0"/>
              <a:cs typeface="Poppins" pitchFamily="2" charset="77"/>
            </a:endParaRPr>
          </a:p>
        </p:txBody>
      </p:sp>
      <p:sp>
        <p:nvSpPr>
          <p:cNvPr id="39" name="TextBox 38">
            <a:extLst>
              <a:ext uri="{FF2B5EF4-FFF2-40B4-BE49-F238E27FC236}">
                <a16:creationId xmlns:a16="http://schemas.microsoft.com/office/drawing/2014/main" id="{CF3A5316-BA81-DA41-981B-BB81963CB73F}"/>
              </a:ext>
            </a:extLst>
          </p:cNvPr>
          <p:cNvSpPr txBox="1"/>
          <p:nvPr/>
        </p:nvSpPr>
        <p:spPr>
          <a:xfrm>
            <a:off x="4678914" y="2406168"/>
            <a:ext cx="3458851" cy="244426"/>
          </a:xfrm>
          <a:prstGeom prst="rect">
            <a:avLst/>
          </a:prstGeom>
          <a:noFill/>
        </p:spPr>
        <p:txBody>
          <a:bodyPr wrap="square" lIns="68580" tIns="34290" rIns="68580" bIns="34290" rtlCol="0" anchor="t">
            <a:spAutoFit/>
          </a:bodyPr>
          <a:lstStyle/>
          <a:p>
            <a:pPr algn="just" defTabSz="685663">
              <a:lnSpc>
                <a:spcPts val="1313"/>
              </a:lnSpc>
            </a:pPr>
            <a:endParaRPr lang="en-US" sz="1500">
              <a:solidFill>
                <a:srgbClr val="70AD47">
                  <a:lumMod val="50000"/>
                </a:srgbClr>
              </a:solidFill>
              <a:latin typeface="Source Sans Pro" panose="020B0503030403020204" pitchFamily="34" charset="0"/>
              <a:ea typeface="Source Sans Pro" panose="020B0503030403020204" pitchFamily="34" charset="0"/>
              <a:cs typeface="Lato Light" panose="020F0502020204030203" pitchFamily="34" charset="0"/>
            </a:endParaRPr>
          </a:p>
        </p:txBody>
      </p:sp>
      <p:sp>
        <p:nvSpPr>
          <p:cNvPr id="40" name="TextBox 39">
            <a:extLst>
              <a:ext uri="{FF2B5EF4-FFF2-40B4-BE49-F238E27FC236}">
                <a16:creationId xmlns:a16="http://schemas.microsoft.com/office/drawing/2014/main" id="{3C842980-4ACE-3746-9E06-BF92078E3CDA}"/>
              </a:ext>
            </a:extLst>
          </p:cNvPr>
          <p:cNvSpPr txBox="1"/>
          <p:nvPr/>
        </p:nvSpPr>
        <p:spPr>
          <a:xfrm>
            <a:off x="4678914" y="2163630"/>
            <a:ext cx="907941" cy="300082"/>
          </a:xfrm>
          <a:prstGeom prst="rect">
            <a:avLst/>
          </a:prstGeom>
          <a:noFill/>
        </p:spPr>
        <p:txBody>
          <a:bodyPr wrap="none" lIns="68580" tIns="34290" rIns="68580" bIns="34290" rtlCol="0" anchor="t">
            <a:spAutoFit/>
          </a:bodyPr>
          <a:lstStyle/>
          <a:p>
            <a:pPr defTabSz="685663"/>
            <a:r>
              <a:rPr lang="en-US" sz="1500" b="1" dirty="0">
                <a:solidFill>
                  <a:srgbClr val="3984A3"/>
                </a:solidFill>
                <a:latin typeface="Poppins"/>
                <a:ea typeface="Lato Light"/>
                <a:cs typeface="Poppins"/>
              </a:rPr>
              <a:t>Activity</a:t>
            </a:r>
            <a:endParaRPr lang="en-US" sz="1500" b="1" dirty="0">
              <a:solidFill>
                <a:srgbClr val="3984A3"/>
              </a:solidFill>
              <a:latin typeface="Poppins" pitchFamily="2" charset="77"/>
              <a:ea typeface="Lato Light" panose="020F0502020204030203" pitchFamily="34" charset="0"/>
              <a:cs typeface="Poppins" pitchFamily="2" charset="77"/>
            </a:endParaRPr>
          </a:p>
        </p:txBody>
      </p:sp>
      <p:sp>
        <p:nvSpPr>
          <p:cNvPr id="43" name="TextBox 42">
            <a:extLst>
              <a:ext uri="{FF2B5EF4-FFF2-40B4-BE49-F238E27FC236}">
                <a16:creationId xmlns:a16="http://schemas.microsoft.com/office/drawing/2014/main" id="{286B3BD0-75F7-9842-8D09-E0E97F2A5F13}"/>
              </a:ext>
            </a:extLst>
          </p:cNvPr>
          <p:cNvSpPr txBox="1"/>
          <p:nvPr/>
        </p:nvSpPr>
        <p:spPr>
          <a:xfrm>
            <a:off x="4678914" y="3116911"/>
            <a:ext cx="907941" cy="300082"/>
          </a:xfrm>
          <a:prstGeom prst="rect">
            <a:avLst/>
          </a:prstGeom>
          <a:noFill/>
        </p:spPr>
        <p:txBody>
          <a:bodyPr wrap="none" lIns="68580" tIns="34290" rIns="68580" bIns="34290" rtlCol="0" anchor="t">
            <a:spAutoFit/>
          </a:bodyPr>
          <a:lstStyle/>
          <a:p>
            <a:pPr defTabSz="685663"/>
            <a:r>
              <a:rPr lang="en-US" sz="1500" b="1" dirty="0">
                <a:solidFill>
                  <a:srgbClr val="2B526A"/>
                </a:solidFill>
                <a:latin typeface="Poppins"/>
                <a:ea typeface="Lato Light"/>
                <a:cs typeface="Poppins"/>
              </a:rPr>
              <a:t>Activity</a:t>
            </a:r>
            <a:endParaRPr lang="en-US" sz="1500" b="1" dirty="0">
              <a:solidFill>
                <a:srgbClr val="2B526A"/>
              </a:solidFill>
              <a:latin typeface="Poppins" pitchFamily="2" charset="77"/>
              <a:ea typeface="Lato Light" panose="020F0502020204030203" pitchFamily="34" charset="0"/>
              <a:cs typeface="Poppins" pitchFamily="2" charset="77"/>
            </a:endParaRPr>
          </a:p>
        </p:txBody>
      </p:sp>
      <p:sp>
        <p:nvSpPr>
          <p:cNvPr id="49" name="TextBox 48">
            <a:extLst>
              <a:ext uri="{FF2B5EF4-FFF2-40B4-BE49-F238E27FC236}">
                <a16:creationId xmlns:a16="http://schemas.microsoft.com/office/drawing/2014/main" id="{D7B44984-9E60-C349-A75A-E587A8F9C100}"/>
              </a:ext>
            </a:extLst>
          </p:cNvPr>
          <p:cNvSpPr txBox="1"/>
          <p:nvPr/>
        </p:nvSpPr>
        <p:spPr>
          <a:xfrm>
            <a:off x="482330" y="190143"/>
            <a:ext cx="8444941" cy="496290"/>
          </a:xfrm>
          <a:prstGeom prst="rect">
            <a:avLst/>
          </a:prstGeom>
          <a:noFill/>
        </p:spPr>
        <p:txBody>
          <a:bodyPr wrap="none" rtlCol="0">
            <a:spAutoFit/>
          </a:bodyPr>
          <a:lstStyle/>
          <a:p>
            <a:pPr defTabSz="685800"/>
            <a:r>
              <a:rPr lang="en-US" sz="2625" b="1" dirty="0">
                <a:solidFill>
                  <a:prstClr val="black"/>
                </a:solidFill>
                <a:latin typeface="Poppins" pitchFamily="2" charset="77"/>
                <a:cs typeface="Poppins" pitchFamily="2" charset="77"/>
              </a:rPr>
              <a:t>Successful Evidence-Based Interventions (EBIs)</a:t>
            </a:r>
          </a:p>
        </p:txBody>
      </p:sp>
      <p:sp>
        <p:nvSpPr>
          <p:cNvPr id="5" name="TextBox 4">
            <a:extLst>
              <a:ext uri="{FF2B5EF4-FFF2-40B4-BE49-F238E27FC236}">
                <a16:creationId xmlns:a16="http://schemas.microsoft.com/office/drawing/2014/main" id="{3DF6B878-B123-D54B-95CA-719AA0BFF26E}"/>
              </a:ext>
            </a:extLst>
          </p:cNvPr>
          <p:cNvSpPr txBox="1"/>
          <p:nvPr/>
        </p:nvSpPr>
        <p:spPr>
          <a:xfrm>
            <a:off x="912485" y="2624252"/>
            <a:ext cx="2834238" cy="300082"/>
          </a:xfrm>
          <a:prstGeom prst="rect">
            <a:avLst/>
          </a:prstGeom>
          <a:noFill/>
        </p:spPr>
        <p:txBody>
          <a:bodyPr wrap="square" lIns="68580" tIns="34290" rIns="68580" bIns="34290" anchor="t">
            <a:spAutoFit/>
          </a:bodyPr>
          <a:lstStyle/>
          <a:p>
            <a:pPr algn="ctr" defTabSz="685800"/>
            <a:r>
              <a:rPr lang="en-US" sz="1500" b="1" dirty="0">
                <a:solidFill>
                  <a:srgbClr val="002C85"/>
                </a:solidFill>
                <a:latin typeface="Poppins"/>
                <a:ea typeface="League Spartan" charset="0"/>
                <a:cs typeface="Poppins"/>
              </a:rPr>
              <a:t>215 </a:t>
            </a:r>
            <a:r>
              <a:rPr lang="en-US" sz="1500" dirty="0">
                <a:solidFill>
                  <a:srgbClr val="70AD47">
                    <a:lumMod val="50000"/>
                  </a:srgbClr>
                </a:solidFill>
                <a:latin typeface="Poppins"/>
                <a:ea typeface="League Spartan" charset="0"/>
                <a:cs typeface="Poppins"/>
              </a:rPr>
              <a:t> </a:t>
            </a:r>
            <a:r>
              <a:rPr lang="en-US" sz="1500" b="1" dirty="0">
                <a:solidFill>
                  <a:prstClr val="black"/>
                </a:solidFill>
                <a:latin typeface="Poppins"/>
                <a:ea typeface="League Spartan" charset="0"/>
                <a:cs typeface="Poppins"/>
              </a:rPr>
              <a:t>providers reached</a:t>
            </a:r>
            <a:endParaRPr lang="en-US" sz="1500" b="1" dirty="0">
              <a:solidFill>
                <a:prstClr val="black"/>
              </a:solidFill>
              <a:latin typeface="Poppins" pitchFamily="2" charset="77"/>
              <a:ea typeface="League Spartan" charset="0"/>
              <a:cs typeface="Poppins" pitchFamily="2" charset="77"/>
            </a:endParaRPr>
          </a:p>
        </p:txBody>
      </p:sp>
      <p:pic>
        <p:nvPicPr>
          <p:cNvPr id="10" name="Graphic 9" descr="Hospital outline">
            <a:extLst>
              <a:ext uri="{FF2B5EF4-FFF2-40B4-BE49-F238E27FC236}">
                <a16:creationId xmlns:a16="http://schemas.microsoft.com/office/drawing/2014/main" id="{905F6F4C-E98D-B303-D62D-7D5E1FF2266E}"/>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875633" y="1163930"/>
            <a:ext cx="907941" cy="907941"/>
          </a:xfrm>
          <a:prstGeom prst="rect">
            <a:avLst/>
          </a:prstGeom>
        </p:spPr>
      </p:pic>
      <p:sp>
        <p:nvSpPr>
          <p:cNvPr id="2" name="TextBox 1">
            <a:extLst>
              <a:ext uri="{FF2B5EF4-FFF2-40B4-BE49-F238E27FC236}">
                <a16:creationId xmlns:a16="http://schemas.microsoft.com/office/drawing/2014/main" id="{A91BF745-6292-E7F3-C0D3-DC88EF5D3A22}"/>
              </a:ext>
            </a:extLst>
          </p:cNvPr>
          <p:cNvSpPr txBox="1"/>
          <p:nvPr/>
        </p:nvSpPr>
        <p:spPr>
          <a:xfrm>
            <a:off x="4678913" y="2407825"/>
            <a:ext cx="3458851" cy="434221"/>
          </a:xfrm>
          <a:prstGeom prst="rect">
            <a:avLst/>
          </a:prstGeom>
          <a:noFill/>
        </p:spPr>
        <p:txBody>
          <a:bodyPr wrap="square" rtlCol="0" anchor="t">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just" defTabSz="685663">
              <a:lnSpc>
                <a:spcPts val="1313"/>
              </a:lnSpc>
            </a:pPr>
            <a:r>
              <a:rPr lang="en-US" sz="1500" dirty="0">
                <a:solidFill>
                  <a:prstClr val="black"/>
                </a:solidFill>
                <a:latin typeface="Source Sans Pro" panose="020B0503030403020204" pitchFamily="34" charset="0"/>
                <a:ea typeface="Source Sans Pro" panose="020B0503030403020204" pitchFamily="34" charset="0"/>
                <a:cs typeface="Lato Light" panose="020F0502020204030203" pitchFamily="34" charset="0"/>
              </a:rPr>
              <a:t>Monthly provider meetings with updated metrics and tailored analysis</a:t>
            </a:r>
          </a:p>
        </p:txBody>
      </p:sp>
      <p:sp>
        <p:nvSpPr>
          <p:cNvPr id="4" name="TextBox 3">
            <a:extLst>
              <a:ext uri="{FF2B5EF4-FFF2-40B4-BE49-F238E27FC236}">
                <a16:creationId xmlns:a16="http://schemas.microsoft.com/office/drawing/2014/main" id="{CB62DC66-C9D6-BCC3-4E86-0FA1254AF4B6}"/>
              </a:ext>
            </a:extLst>
          </p:cNvPr>
          <p:cNvSpPr txBox="1"/>
          <p:nvPr/>
        </p:nvSpPr>
        <p:spPr>
          <a:xfrm>
            <a:off x="4678912" y="3365126"/>
            <a:ext cx="3458851" cy="434221"/>
          </a:xfrm>
          <a:prstGeom prst="rect">
            <a:avLst/>
          </a:prstGeom>
          <a:noFill/>
        </p:spPr>
        <p:txBody>
          <a:bodyPr wrap="square" rtlCol="0" anchor="t">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just" defTabSz="685663">
              <a:lnSpc>
                <a:spcPts val="1313"/>
              </a:lnSpc>
            </a:pPr>
            <a:r>
              <a:rPr lang="en-US" sz="1500" dirty="0">
                <a:solidFill>
                  <a:prstClr val="black"/>
                </a:solidFill>
                <a:latin typeface="Source Sans Pro" panose="020B0503030403020204" pitchFamily="34" charset="0"/>
                <a:ea typeface="Source Sans Pro" panose="020B0503030403020204" pitchFamily="34" charset="0"/>
                <a:cs typeface="Lato Light" panose="020F0502020204030203" pitchFamily="34" charset="0"/>
              </a:rPr>
              <a:t>Quality Boards in clinics give physical reminder and progress towards goals</a:t>
            </a:r>
          </a:p>
        </p:txBody>
      </p:sp>
    </p:spTree>
    <p:extLst>
      <p:ext uri="{BB962C8B-B14F-4D97-AF65-F5344CB8AC3E}">
        <p14:creationId xmlns:p14="http://schemas.microsoft.com/office/powerpoint/2010/main" val="163964690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Box 12">
            <a:extLst>
              <a:ext uri="{FF2B5EF4-FFF2-40B4-BE49-F238E27FC236}">
                <a16:creationId xmlns:a16="http://schemas.microsoft.com/office/drawing/2014/main" id="{1488DD1A-2334-C04A-9A3E-68DEAE333E41}"/>
              </a:ext>
            </a:extLst>
          </p:cNvPr>
          <p:cNvSpPr txBox="1"/>
          <p:nvPr/>
        </p:nvSpPr>
        <p:spPr>
          <a:xfrm>
            <a:off x="3472650" y="287842"/>
            <a:ext cx="2198743" cy="496290"/>
          </a:xfrm>
          <a:prstGeom prst="rect">
            <a:avLst/>
          </a:prstGeom>
          <a:noFill/>
          <a:ln>
            <a:noFill/>
          </a:ln>
        </p:spPr>
        <p:txBody>
          <a:bodyPr wrap="none" rtlCol="0" anchor="t">
            <a:spAutoFit/>
          </a:bodyPr>
          <a:lstStyle/>
          <a:p>
            <a:pPr algn="ctr" defTabSz="685663"/>
            <a:r>
              <a:rPr lang="en-US" sz="2625" b="1" spc="113">
                <a:solidFill>
                  <a:srgbClr val="000000"/>
                </a:solidFill>
                <a:latin typeface="Poppins" pitchFamily="2" charset="77"/>
                <a:ea typeface="Source Sans Pro" panose="020B0503030403020204" pitchFamily="34" charset="0"/>
                <a:cs typeface="Poppins" pitchFamily="2" charset="77"/>
              </a:rPr>
              <a:t>Highlights </a:t>
            </a:r>
          </a:p>
        </p:txBody>
      </p:sp>
      <p:sp>
        <p:nvSpPr>
          <p:cNvPr id="11" name="Rectangle 10">
            <a:extLst>
              <a:ext uri="{FF2B5EF4-FFF2-40B4-BE49-F238E27FC236}">
                <a16:creationId xmlns:a16="http://schemas.microsoft.com/office/drawing/2014/main" id="{A7142750-5EDB-6CBD-593F-F2C09884C366}"/>
              </a:ext>
            </a:extLst>
          </p:cNvPr>
          <p:cNvSpPr/>
          <p:nvPr/>
        </p:nvSpPr>
        <p:spPr>
          <a:xfrm>
            <a:off x="206969" y="680935"/>
            <a:ext cx="643644" cy="472421"/>
          </a:xfrm>
          <a:prstGeom prst="rect">
            <a:avLst/>
          </a:prstGeom>
          <a:solidFill>
            <a:schemeClr val="bg1"/>
          </a:soli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a:solidFill>
                <a:prstClr val="white"/>
              </a:solidFill>
              <a:latin typeface="Calibri" panose="020F0502020204030204"/>
            </a:endParaRPr>
          </a:p>
        </p:txBody>
      </p:sp>
      <p:pic>
        <p:nvPicPr>
          <p:cNvPr id="1029" name="Picture 5">
            <a:extLst>
              <a:ext uri="{FF2B5EF4-FFF2-40B4-BE49-F238E27FC236}">
                <a16:creationId xmlns:a16="http://schemas.microsoft.com/office/drawing/2014/main" id="{F6C4EA50-E83F-3F43-0A3A-F90E4F70C28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59681" y="1425039"/>
            <a:ext cx="3358738" cy="3188524"/>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pic>
        <p:nvPicPr>
          <p:cNvPr id="5" name="Picture 4" descr="A picture containing text, screenshot, font, software&#10;&#10;Description automatically generated">
            <a:extLst>
              <a:ext uri="{FF2B5EF4-FFF2-40B4-BE49-F238E27FC236}">
                <a16:creationId xmlns:a16="http://schemas.microsoft.com/office/drawing/2014/main" id="{4CD7AA12-D835-E41B-1813-938FB3877030}"/>
              </a:ext>
            </a:extLst>
          </p:cNvPr>
          <p:cNvPicPr>
            <a:picLocks noChangeAspect="1"/>
          </p:cNvPicPr>
          <p:nvPr/>
        </p:nvPicPr>
        <p:blipFill>
          <a:blip r:embed="rId4"/>
          <a:stretch>
            <a:fillRect/>
          </a:stretch>
        </p:blipFill>
        <p:spPr>
          <a:xfrm>
            <a:off x="473443" y="1219963"/>
            <a:ext cx="4906079" cy="249039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1732460540"/>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hape 7002">
            <a:extLst>
              <a:ext uri="{FF2B5EF4-FFF2-40B4-BE49-F238E27FC236}">
                <a16:creationId xmlns:a16="http://schemas.microsoft.com/office/drawing/2014/main" id="{8D5A7911-10D2-F549-AC19-1AABFC63C27C}"/>
              </a:ext>
            </a:extLst>
          </p:cNvPr>
          <p:cNvSpPr/>
          <p:nvPr/>
        </p:nvSpPr>
        <p:spPr>
          <a:xfrm>
            <a:off x="4081956" y="1055270"/>
            <a:ext cx="351956" cy="3463288"/>
          </a:xfrm>
          <a:custGeom>
            <a:avLst/>
            <a:gdLst/>
            <a:ahLst/>
            <a:cxnLst>
              <a:cxn ang="0">
                <a:pos x="wd2" y="hd2"/>
              </a:cxn>
              <a:cxn ang="5400000">
                <a:pos x="wd2" y="hd2"/>
              </a:cxn>
              <a:cxn ang="10800000">
                <a:pos x="wd2" y="hd2"/>
              </a:cxn>
              <a:cxn ang="16200000">
                <a:pos x="wd2" y="hd2"/>
              </a:cxn>
            </a:cxnLst>
            <a:rect l="0" t="0" r="r" b="b"/>
            <a:pathLst>
              <a:path w="21600" h="21416" extrusionOk="0">
                <a:moveTo>
                  <a:pt x="20509" y="40"/>
                </a:moveTo>
                <a:cubicBezTo>
                  <a:pt x="16917" y="-112"/>
                  <a:pt x="13214" y="176"/>
                  <a:pt x="11124" y="771"/>
                </a:cubicBezTo>
                <a:cubicBezTo>
                  <a:pt x="10302" y="1005"/>
                  <a:pt x="9791" y="1275"/>
                  <a:pt x="9636" y="1558"/>
                </a:cubicBezTo>
                <a:cubicBezTo>
                  <a:pt x="8526" y="3015"/>
                  <a:pt x="8437" y="4480"/>
                  <a:pt x="9364" y="5936"/>
                </a:cubicBezTo>
                <a:cubicBezTo>
                  <a:pt x="10278" y="7373"/>
                  <a:pt x="11948" y="8880"/>
                  <a:pt x="4487" y="10124"/>
                </a:cubicBezTo>
                <a:cubicBezTo>
                  <a:pt x="3223" y="10334"/>
                  <a:pt x="1718" y="10530"/>
                  <a:pt x="0" y="10707"/>
                </a:cubicBezTo>
                <a:cubicBezTo>
                  <a:pt x="1906" y="10914"/>
                  <a:pt x="3528" y="11144"/>
                  <a:pt x="4824" y="11393"/>
                </a:cubicBezTo>
                <a:cubicBezTo>
                  <a:pt x="10275" y="12437"/>
                  <a:pt x="9593" y="13648"/>
                  <a:pt x="9059" y="14817"/>
                </a:cubicBezTo>
                <a:cubicBezTo>
                  <a:pt x="8633" y="15748"/>
                  <a:pt x="8372" y="16682"/>
                  <a:pt x="8549" y="17613"/>
                </a:cubicBezTo>
                <a:cubicBezTo>
                  <a:pt x="8705" y="18436"/>
                  <a:pt x="9200" y="19254"/>
                  <a:pt x="10029" y="20064"/>
                </a:cubicBezTo>
                <a:cubicBezTo>
                  <a:pt x="10681" y="20470"/>
                  <a:pt x="11996" y="20822"/>
                  <a:pt x="13770" y="21065"/>
                </a:cubicBezTo>
                <a:cubicBezTo>
                  <a:pt x="16048" y="21378"/>
                  <a:pt x="18889" y="21488"/>
                  <a:pt x="21600" y="21368"/>
                </a:cubicBezTo>
              </a:path>
            </a:pathLst>
          </a:custGeom>
          <a:noFill/>
          <a:ln w="38100" cap="flat">
            <a:solidFill>
              <a:schemeClr val="bg1">
                <a:lumMod val="85000"/>
              </a:schemeClr>
            </a:solidFill>
            <a:prstDash val="solid"/>
            <a:miter lim="400000"/>
          </a:ln>
          <a:effectLst/>
        </p:spPr>
        <p:txBody>
          <a:bodyPr wrap="square" lIns="26789" tIns="26789" rIns="26789" bIns="26789" numCol="1" anchor="ctr">
            <a:noAutofit/>
          </a:bodyPr>
          <a:lstStyle/>
          <a:p>
            <a:pPr defTabSz="685663"/>
            <a:endParaRPr sz="1899">
              <a:solidFill>
                <a:srgbClr val="B3B3B3"/>
              </a:solidFill>
              <a:latin typeface="Lato Light" panose="020F0502020204030203" pitchFamily="34" charset="0"/>
            </a:endParaRPr>
          </a:p>
        </p:txBody>
      </p:sp>
      <p:sp>
        <p:nvSpPr>
          <p:cNvPr id="27" name="Shape 6977">
            <a:extLst>
              <a:ext uri="{FF2B5EF4-FFF2-40B4-BE49-F238E27FC236}">
                <a16:creationId xmlns:a16="http://schemas.microsoft.com/office/drawing/2014/main" id="{2B76CB42-6C8C-AA40-9AFD-0350E8DCD3F6}"/>
              </a:ext>
            </a:extLst>
          </p:cNvPr>
          <p:cNvSpPr/>
          <p:nvPr/>
        </p:nvSpPr>
        <p:spPr>
          <a:xfrm>
            <a:off x="821198" y="2092072"/>
            <a:ext cx="3016812" cy="438581"/>
          </a:xfrm>
          <a:prstGeom prst="rect">
            <a:avLst/>
          </a:prstGeom>
          <a:solidFill>
            <a:srgbClr val="003196"/>
          </a:solidFill>
          <a:ln w="12700" cap="flat">
            <a:noFill/>
            <a:miter lim="400000"/>
          </a:ln>
          <a:effectLst/>
        </p:spPr>
        <p:txBody>
          <a:bodyPr wrap="square" lIns="0" tIns="0" rIns="0" bIns="0" numCol="1" anchor="ctr">
            <a:noAutofit/>
          </a:bodyPr>
          <a:lstStyle/>
          <a:p>
            <a:pPr algn="ctr" defTabSz="685663">
              <a:defRPr>
                <a:solidFill>
                  <a:srgbClr val="4C4C4C"/>
                </a:solidFill>
              </a:defRPr>
            </a:pPr>
            <a:r>
              <a:rPr lang="en-US" sz="1875" b="1" dirty="0">
                <a:solidFill>
                  <a:prstClr val="white"/>
                </a:solidFill>
                <a:latin typeface="Poppins"/>
                <a:cs typeface="Poppins"/>
              </a:rPr>
              <a:t>Professional Education</a:t>
            </a:r>
            <a:endParaRPr sz="1899" b="1" dirty="0">
              <a:solidFill>
                <a:prstClr val="white"/>
              </a:solidFill>
              <a:latin typeface="Poppins" pitchFamily="2" charset="77"/>
              <a:cs typeface="Poppins" pitchFamily="2" charset="77"/>
            </a:endParaRPr>
          </a:p>
        </p:txBody>
      </p:sp>
      <p:sp>
        <p:nvSpPr>
          <p:cNvPr id="36" name="TextBox 35">
            <a:extLst>
              <a:ext uri="{FF2B5EF4-FFF2-40B4-BE49-F238E27FC236}">
                <a16:creationId xmlns:a16="http://schemas.microsoft.com/office/drawing/2014/main" id="{11DB0BE4-58AD-1F44-AF3E-6D3A43BCFAA1}"/>
              </a:ext>
            </a:extLst>
          </p:cNvPr>
          <p:cNvSpPr txBox="1"/>
          <p:nvPr/>
        </p:nvSpPr>
        <p:spPr>
          <a:xfrm>
            <a:off x="4678914" y="1204672"/>
            <a:ext cx="4209807" cy="1246495"/>
          </a:xfrm>
          <a:prstGeom prst="rect">
            <a:avLst/>
          </a:prstGeom>
          <a:noFill/>
        </p:spPr>
        <p:txBody>
          <a:bodyPr wrap="none" rtlCol="0" anchor="t">
            <a:spAutoFit/>
          </a:bodyPr>
          <a:lstStyle/>
          <a:p>
            <a:pPr defTabSz="685663"/>
            <a:r>
              <a:rPr lang="en-US" sz="1500" b="1" dirty="0">
                <a:solidFill>
                  <a:srgbClr val="4DADB5"/>
                </a:solidFill>
                <a:latin typeface="Poppins" pitchFamily="2" charset="77"/>
                <a:ea typeface="Lato Light" panose="020F0502020204030203" pitchFamily="34" charset="0"/>
                <a:cs typeface="Poppins" pitchFamily="2" charset="77"/>
              </a:rPr>
              <a:t>Activity</a:t>
            </a:r>
          </a:p>
          <a:p>
            <a:pPr defTabSz="685663"/>
            <a:r>
              <a:rPr lang="en-US" sz="1500" dirty="0">
                <a:solidFill>
                  <a:prstClr val="black"/>
                </a:solidFill>
                <a:latin typeface="Source Sans Pro" panose="020B0503030403020204" pitchFamily="34" charset="0"/>
                <a:ea typeface="Source Sans Pro" panose="020B0503030403020204" pitchFamily="34" charset="0"/>
                <a:cs typeface="Lato Light" panose="020F0502020204030203" pitchFamily="34" charset="0"/>
              </a:rPr>
              <a:t>Created and utilized conversation cards to help </a:t>
            </a:r>
          </a:p>
          <a:p>
            <a:pPr defTabSz="685663"/>
            <a:r>
              <a:rPr lang="en-US" sz="1500" dirty="0">
                <a:solidFill>
                  <a:prstClr val="black"/>
                </a:solidFill>
                <a:latin typeface="Source Sans Pro" panose="020B0503030403020204" pitchFamily="34" charset="0"/>
                <a:ea typeface="Source Sans Pro" panose="020B0503030403020204" pitchFamily="34" charset="0"/>
                <a:cs typeface="Lato Light" panose="020F0502020204030203" pitchFamily="34" charset="0"/>
              </a:rPr>
              <a:t>Providers educate patients about the options and </a:t>
            </a:r>
          </a:p>
          <a:p>
            <a:pPr defTabSz="685663"/>
            <a:r>
              <a:rPr lang="en-US" sz="1500" dirty="0">
                <a:solidFill>
                  <a:prstClr val="black"/>
                </a:solidFill>
                <a:latin typeface="Source Sans Pro" panose="020B0503030403020204" pitchFamily="34" charset="0"/>
                <a:ea typeface="Source Sans Pro" panose="020B0503030403020204" pitchFamily="34" charset="0"/>
                <a:cs typeface="Lato Light" panose="020F0502020204030203" pitchFamily="34" charset="0"/>
              </a:rPr>
              <a:t>importance of CRC screening</a:t>
            </a:r>
          </a:p>
          <a:p>
            <a:pPr defTabSz="685663"/>
            <a:endParaRPr lang="en-US" sz="1500" b="1" dirty="0">
              <a:solidFill>
                <a:srgbClr val="4DADB5"/>
              </a:solidFill>
              <a:latin typeface="Poppins" pitchFamily="2" charset="77"/>
              <a:ea typeface="Lato Light" panose="020F0502020204030203" pitchFamily="34" charset="0"/>
              <a:cs typeface="Poppins" pitchFamily="2" charset="77"/>
            </a:endParaRPr>
          </a:p>
        </p:txBody>
      </p:sp>
      <p:sp>
        <p:nvSpPr>
          <p:cNvPr id="40" name="TextBox 39">
            <a:extLst>
              <a:ext uri="{FF2B5EF4-FFF2-40B4-BE49-F238E27FC236}">
                <a16:creationId xmlns:a16="http://schemas.microsoft.com/office/drawing/2014/main" id="{3C842980-4ACE-3746-9E06-BF92078E3CDA}"/>
              </a:ext>
            </a:extLst>
          </p:cNvPr>
          <p:cNvSpPr txBox="1"/>
          <p:nvPr/>
        </p:nvSpPr>
        <p:spPr>
          <a:xfrm>
            <a:off x="4678914" y="2163630"/>
            <a:ext cx="4169731" cy="1246495"/>
          </a:xfrm>
          <a:prstGeom prst="rect">
            <a:avLst/>
          </a:prstGeom>
          <a:noFill/>
        </p:spPr>
        <p:txBody>
          <a:bodyPr wrap="none" rtlCol="0" anchor="t">
            <a:spAutoFit/>
          </a:bodyPr>
          <a:lstStyle/>
          <a:p>
            <a:pPr defTabSz="685663"/>
            <a:endParaRPr lang="en-US" sz="1500" b="1" dirty="0">
              <a:solidFill>
                <a:srgbClr val="3984A3"/>
              </a:solidFill>
              <a:latin typeface="Poppins" pitchFamily="2" charset="77"/>
              <a:ea typeface="Lato Light" panose="020F0502020204030203" pitchFamily="34" charset="0"/>
              <a:cs typeface="Poppins" pitchFamily="2" charset="77"/>
            </a:endParaRPr>
          </a:p>
          <a:p>
            <a:pPr defTabSz="685663"/>
            <a:r>
              <a:rPr lang="en-US" sz="1500" b="1" dirty="0">
                <a:solidFill>
                  <a:srgbClr val="3984A3"/>
                </a:solidFill>
                <a:latin typeface="Poppins" pitchFamily="2" charset="77"/>
                <a:ea typeface="Lato Light" panose="020F0502020204030203" pitchFamily="34" charset="0"/>
                <a:cs typeface="Poppins" pitchFamily="2" charset="77"/>
              </a:rPr>
              <a:t>Activity</a:t>
            </a:r>
          </a:p>
          <a:p>
            <a:pPr defTabSz="685663"/>
            <a:r>
              <a:rPr lang="en-US" sz="1500" dirty="0">
                <a:solidFill>
                  <a:prstClr val="black"/>
                </a:solidFill>
                <a:latin typeface="Source Sans Pro" panose="020B0503030403020204" pitchFamily="34" charset="0"/>
                <a:cs typeface="Lato Light" panose="020F0502020204030203" pitchFamily="34" charset="0"/>
              </a:rPr>
              <a:t>RN educator provides training in staff meetings, </a:t>
            </a:r>
          </a:p>
          <a:p>
            <a:pPr defTabSz="685663"/>
            <a:r>
              <a:rPr lang="en-US" sz="1500" dirty="0">
                <a:solidFill>
                  <a:prstClr val="black"/>
                </a:solidFill>
                <a:latin typeface="Source Sans Pro" panose="020B0503030403020204" pitchFamily="34" charset="0"/>
                <a:cs typeface="Lato Light" panose="020F0502020204030203" pitchFamily="34" charset="0"/>
              </a:rPr>
              <a:t>new staff orientation and quality review meetings</a:t>
            </a:r>
          </a:p>
          <a:p>
            <a:pPr defTabSz="685663"/>
            <a:endParaRPr lang="en-US" sz="1500" dirty="0">
              <a:solidFill>
                <a:prstClr val="black"/>
              </a:solidFill>
              <a:latin typeface="Source Sans Pro" panose="020B0503030403020204" pitchFamily="34" charset="0"/>
              <a:cs typeface="Lato Light" panose="020F0502020204030203" pitchFamily="34" charset="0"/>
            </a:endParaRPr>
          </a:p>
        </p:txBody>
      </p:sp>
      <p:sp>
        <p:nvSpPr>
          <p:cNvPr id="43" name="TextBox 42">
            <a:extLst>
              <a:ext uri="{FF2B5EF4-FFF2-40B4-BE49-F238E27FC236}">
                <a16:creationId xmlns:a16="http://schemas.microsoft.com/office/drawing/2014/main" id="{286B3BD0-75F7-9842-8D09-E0E97F2A5F13}"/>
              </a:ext>
            </a:extLst>
          </p:cNvPr>
          <p:cNvSpPr txBox="1"/>
          <p:nvPr/>
        </p:nvSpPr>
        <p:spPr>
          <a:xfrm>
            <a:off x="4678914" y="3116911"/>
            <a:ext cx="4317207" cy="1015663"/>
          </a:xfrm>
          <a:prstGeom prst="rect">
            <a:avLst/>
          </a:prstGeom>
          <a:noFill/>
        </p:spPr>
        <p:txBody>
          <a:bodyPr wrap="none" rtlCol="0" anchor="t">
            <a:spAutoFit/>
          </a:bodyPr>
          <a:lstStyle/>
          <a:p>
            <a:pPr defTabSz="685663"/>
            <a:endParaRPr lang="en-US" sz="1500" b="1" dirty="0">
              <a:solidFill>
                <a:srgbClr val="2B526A"/>
              </a:solidFill>
              <a:latin typeface="Poppins" pitchFamily="2" charset="77"/>
              <a:ea typeface="Lato Light" panose="020F0502020204030203" pitchFamily="34" charset="0"/>
              <a:cs typeface="Poppins" pitchFamily="2" charset="77"/>
            </a:endParaRPr>
          </a:p>
          <a:p>
            <a:pPr defTabSz="685663"/>
            <a:r>
              <a:rPr lang="en-US" sz="1500" b="1" dirty="0">
                <a:solidFill>
                  <a:srgbClr val="2B526A"/>
                </a:solidFill>
                <a:latin typeface="Poppins" pitchFamily="2" charset="77"/>
                <a:ea typeface="Lato Light" panose="020F0502020204030203" pitchFamily="34" charset="0"/>
                <a:cs typeface="Poppins" pitchFamily="2" charset="77"/>
              </a:rPr>
              <a:t>Activity</a:t>
            </a:r>
          </a:p>
          <a:p>
            <a:pPr defTabSz="685663"/>
            <a:r>
              <a:rPr lang="en-US" sz="1500" dirty="0">
                <a:solidFill>
                  <a:prstClr val="black"/>
                </a:solidFill>
                <a:latin typeface="Source Sans Pro" panose="020B0503030403020204" pitchFamily="34" charset="0"/>
                <a:cs typeface="Lato Light" panose="020F0502020204030203" pitchFamily="34" charset="0"/>
              </a:rPr>
              <a:t>Clinic rounding for scorecard review at the provider</a:t>
            </a:r>
          </a:p>
          <a:p>
            <a:pPr defTabSz="685663"/>
            <a:r>
              <a:rPr lang="en-US" sz="1500" dirty="0">
                <a:solidFill>
                  <a:prstClr val="black"/>
                </a:solidFill>
                <a:latin typeface="Source Sans Pro" panose="020B0503030403020204" pitchFamily="34" charset="0"/>
                <a:cs typeface="Lato Light" panose="020F0502020204030203" pitchFamily="34" charset="0"/>
              </a:rPr>
              <a:t>and clinic level</a:t>
            </a:r>
          </a:p>
        </p:txBody>
      </p:sp>
      <p:sp>
        <p:nvSpPr>
          <p:cNvPr id="49" name="TextBox 48">
            <a:extLst>
              <a:ext uri="{FF2B5EF4-FFF2-40B4-BE49-F238E27FC236}">
                <a16:creationId xmlns:a16="http://schemas.microsoft.com/office/drawing/2014/main" id="{D7B44984-9E60-C349-A75A-E587A8F9C100}"/>
              </a:ext>
            </a:extLst>
          </p:cNvPr>
          <p:cNvSpPr txBox="1"/>
          <p:nvPr/>
        </p:nvSpPr>
        <p:spPr>
          <a:xfrm>
            <a:off x="482332" y="279241"/>
            <a:ext cx="8444941" cy="496290"/>
          </a:xfrm>
          <a:prstGeom prst="rect">
            <a:avLst/>
          </a:prstGeom>
          <a:noFill/>
        </p:spPr>
        <p:txBody>
          <a:bodyPr wrap="none" rtlCol="0">
            <a:spAutoFit/>
          </a:bodyPr>
          <a:lstStyle/>
          <a:p>
            <a:pPr defTabSz="685800"/>
            <a:r>
              <a:rPr lang="en-US" sz="2625" b="1" dirty="0">
                <a:solidFill>
                  <a:srgbClr val="000000"/>
                </a:solidFill>
                <a:latin typeface="Poppins" pitchFamily="2" charset="77"/>
                <a:cs typeface="Poppins" pitchFamily="2" charset="77"/>
              </a:rPr>
              <a:t>Successful Evidence-Based Interventions (EBIs)</a:t>
            </a:r>
          </a:p>
        </p:txBody>
      </p:sp>
      <p:sp>
        <p:nvSpPr>
          <p:cNvPr id="5" name="TextBox 4">
            <a:extLst>
              <a:ext uri="{FF2B5EF4-FFF2-40B4-BE49-F238E27FC236}">
                <a16:creationId xmlns:a16="http://schemas.microsoft.com/office/drawing/2014/main" id="{3DF6B878-B123-D54B-95CA-719AA0BFF26E}"/>
              </a:ext>
            </a:extLst>
          </p:cNvPr>
          <p:cNvSpPr txBox="1"/>
          <p:nvPr/>
        </p:nvSpPr>
        <p:spPr>
          <a:xfrm>
            <a:off x="912485" y="2612848"/>
            <a:ext cx="2834238" cy="761747"/>
          </a:xfrm>
          <a:prstGeom prst="rect">
            <a:avLst/>
          </a:prstGeom>
          <a:noFill/>
        </p:spPr>
        <p:txBody>
          <a:bodyPr wrap="square" lIns="68580" tIns="34290" rIns="68580" bIns="34290" anchor="t">
            <a:spAutoFit/>
          </a:bodyPr>
          <a:lstStyle/>
          <a:p>
            <a:pPr algn="ctr" defTabSz="685800"/>
            <a:r>
              <a:rPr lang="en-US" sz="1500" b="1" dirty="0">
                <a:solidFill>
                  <a:srgbClr val="002C85"/>
                </a:solidFill>
                <a:latin typeface="Poppins"/>
                <a:ea typeface="League Spartan" charset="0"/>
                <a:cs typeface="Poppins"/>
              </a:rPr>
              <a:t>657 </a:t>
            </a:r>
            <a:r>
              <a:rPr lang="en-US" sz="1500" b="1" dirty="0">
                <a:solidFill>
                  <a:prstClr val="black"/>
                </a:solidFill>
                <a:latin typeface="Poppins"/>
                <a:ea typeface="League Spartan" charset="0"/>
                <a:cs typeface="Poppins"/>
              </a:rPr>
              <a:t>Healthcare team members educated</a:t>
            </a:r>
            <a:endParaRPr lang="en-US" sz="1500" dirty="0">
              <a:solidFill>
                <a:prstClr val="black"/>
              </a:solidFill>
              <a:latin typeface="Poppins"/>
              <a:ea typeface="League Spartan" charset="0"/>
              <a:cs typeface="Poppins"/>
            </a:endParaRPr>
          </a:p>
          <a:p>
            <a:pPr algn="ctr" defTabSz="685800"/>
            <a:endParaRPr lang="en-US" sz="1500" dirty="0">
              <a:solidFill>
                <a:srgbClr val="70AD47">
                  <a:lumMod val="50000"/>
                </a:srgbClr>
              </a:solidFill>
              <a:latin typeface="Poppins"/>
              <a:ea typeface="League Spartan" charset="0"/>
              <a:cs typeface="Poppins"/>
            </a:endParaRPr>
          </a:p>
        </p:txBody>
      </p:sp>
      <p:pic>
        <p:nvPicPr>
          <p:cNvPr id="3" name="Graphic 2" descr="Teacher outline">
            <a:extLst>
              <a:ext uri="{FF2B5EF4-FFF2-40B4-BE49-F238E27FC236}">
                <a16:creationId xmlns:a16="http://schemas.microsoft.com/office/drawing/2014/main" id="{C2E401D2-694B-E0A8-1D75-9E676C790BA2}"/>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986704" y="1508140"/>
            <a:ext cx="685800" cy="685800"/>
          </a:xfrm>
          <a:prstGeom prst="rect">
            <a:avLst/>
          </a:prstGeom>
        </p:spPr>
      </p:pic>
    </p:spTree>
    <p:extLst>
      <p:ext uri="{BB962C8B-B14F-4D97-AF65-F5344CB8AC3E}">
        <p14:creationId xmlns:p14="http://schemas.microsoft.com/office/powerpoint/2010/main" val="38995276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Box 12">
            <a:extLst>
              <a:ext uri="{FF2B5EF4-FFF2-40B4-BE49-F238E27FC236}">
                <a16:creationId xmlns:a16="http://schemas.microsoft.com/office/drawing/2014/main" id="{1488DD1A-2334-C04A-9A3E-68DEAE333E41}"/>
              </a:ext>
            </a:extLst>
          </p:cNvPr>
          <p:cNvSpPr txBox="1"/>
          <p:nvPr/>
        </p:nvSpPr>
        <p:spPr>
          <a:xfrm>
            <a:off x="3472650" y="287842"/>
            <a:ext cx="2198743" cy="496290"/>
          </a:xfrm>
          <a:prstGeom prst="rect">
            <a:avLst/>
          </a:prstGeom>
          <a:noFill/>
          <a:ln>
            <a:noFill/>
          </a:ln>
        </p:spPr>
        <p:txBody>
          <a:bodyPr wrap="none" rtlCol="0" anchor="t">
            <a:spAutoFit/>
          </a:bodyPr>
          <a:lstStyle/>
          <a:p>
            <a:pPr algn="ctr" defTabSz="685663"/>
            <a:r>
              <a:rPr lang="en-US" sz="2625" b="1" spc="113">
                <a:solidFill>
                  <a:srgbClr val="000000"/>
                </a:solidFill>
                <a:latin typeface="Poppins" pitchFamily="2" charset="77"/>
                <a:ea typeface="Source Sans Pro" panose="020B0503030403020204" pitchFamily="34" charset="0"/>
                <a:cs typeface="Poppins" pitchFamily="2" charset="77"/>
              </a:rPr>
              <a:t>Highlights </a:t>
            </a:r>
          </a:p>
        </p:txBody>
      </p:sp>
      <p:sp>
        <p:nvSpPr>
          <p:cNvPr id="36" name="TextBox 35">
            <a:extLst>
              <a:ext uri="{FF2B5EF4-FFF2-40B4-BE49-F238E27FC236}">
                <a16:creationId xmlns:a16="http://schemas.microsoft.com/office/drawing/2014/main" id="{02D2C635-B0F9-C24A-B6D3-AE95DFBF1D4D}"/>
              </a:ext>
            </a:extLst>
          </p:cNvPr>
          <p:cNvSpPr txBox="1"/>
          <p:nvPr/>
        </p:nvSpPr>
        <p:spPr>
          <a:xfrm>
            <a:off x="655855" y="2137338"/>
            <a:ext cx="398635" cy="553998"/>
          </a:xfrm>
          <a:prstGeom prst="rect">
            <a:avLst/>
          </a:prstGeom>
          <a:noFill/>
        </p:spPr>
        <p:txBody>
          <a:bodyPr wrap="none" rtlCol="0" anchor="b" anchorCtr="0">
            <a:spAutoFit/>
          </a:bodyPr>
          <a:lstStyle/>
          <a:p>
            <a:pPr defTabSz="685663"/>
            <a:r>
              <a:rPr lang="en-US" sz="3000" b="1" spc="56">
                <a:solidFill>
                  <a:prstClr val="white"/>
                </a:solidFill>
                <a:latin typeface="Source Sans Pro" panose="020B0503030403020204" pitchFamily="34" charset="0"/>
                <a:ea typeface="Source Sans Pro" panose="020B0503030403020204" pitchFamily="34" charset="0"/>
                <a:cs typeface="Poppins" pitchFamily="2" charset="77"/>
              </a:rPr>
              <a:t>“</a:t>
            </a:r>
          </a:p>
        </p:txBody>
      </p:sp>
      <p:pic>
        <p:nvPicPr>
          <p:cNvPr id="10" name="Picture 9">
            <a:extLst>
              <a:ext uri="{FF2B5EF4-FFF2-40B4-BE49-F238E27FC236}">
                <a16:creationId xmlns:a16="http://schemas.microsoft.com/office/drawing/2014/main" id="{D6C76398-C004-067A-A740-CEAC18F19773}"/>
              </a:ext>
            </a:extLst>
          </p:cNvPr>
          <p:cNvPicPr>
            <a:picLocks noChangeAspect="1"/>
          </p:cNvPicPr>
          <p:nvPr/>
        </p:nvPicPr>
        <p:blipFill>
          <a:blip r:embed="rId3"/>
          <a:stretch>
            <a:fillRect/>
          </a:stretch>
        </p:blipFill>
        <p:spPr>
          <a:xfrm>
            <a:off x="422564" y="524445"/>
            <a:ext cx="2696694" cy="3586163"/>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14" name="Picture 13">
            <a:extLst>
              <a:ext uri="{FF2B5EF4-FFF2-40B4-BE49-F238E27FC236}">
                <a16:creationId xmlns:a16="http://schemas.microsoft.com/office/drawing/2014/main" id="{511701D0-D4BC-60E0-069F-9885C6D4E855}"/>
              </a:ext>
            </a:extLst>
          </p:cNvPr>
          <p:cNvPicPr>
            <a:picLocks noChangeAspect="1"/>
          </p:cNvPicPr>
          <p:nvPr/>
        </p:nvPicPr>
        <p:blipFill>
          <a:blip r:embed="rId4"/>
          <a:stretch>
            <a:fillRect/>
          </a:stretch>
        </p:blipFill>
        <p:spPr>
          <a:xfrm>
            <a:off x="3286991" y="1105083"/>
            <a:ext cx="2696694" cy="3440257"/>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17" name="Picture 16">
            <a:extLst>
              <a:ext uri="{FF2B5EF4-FFF2-40B4-BE49-F238E27FC236}">
                <a16:creationId xmlns:a16="http://schemas.microsoft.com/office/drawing/2014/main" id="{92C0CB6D-1575-916C-2E65-A5E98F6DBFBE}"/>
              </a:ext>
            </a:extLst>
          </p:cNvPr>
          <p:cNvPicPr>
            <a:picLocks noChangeAspect="1"/>
          </p:cNvPicPr>
          <p:nvPr/>
        </p:nvPicPr>
        <p:blipFill>
          <a:blip r:embed="rId5"/>
          <a:stretch>
            <a:fillRect/>
          </a:stretch>
        </p:blipFill>
        <p:spPr>
          <a:xfrm>
            <a:off x="6213762" y="1738061"/>
            <a:ext cx="2507674" cy="318723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1949305852"/>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526711-1FD9-623C-6FD3-2459597B9851}"/>
              </a:ext>
            </a:extLst>
          </p:cNvPr>
          <p:cNvSpPr>
            <a:spLocks noGrp="1"/>
          </p:cNvSpPr>
          <p:nvPr>
            <p:ph type="title"/>
          </p:nvPr>
        </p:nvSpPr>
        <p:spPr>
          <a:xfrm>
            <a:off x="1028700" y="568902"/>
            <a:ext cx="7582766" cy="4013489"/>
          </a:xfrm>
        </p:spPr>
        <p:txBody>
          <a:bodyPr vert="horz" lIns="0" tIns="0" rIns="0" bIns="0" rtlCol="0" anchor="ctr" anchorCtr="0">
            <a:noAutofit/>
          </a:bodyPr>
          <a:lstStyle/>
          <a:p>
            <a:pPr algn="ctr"/>
            <a:r>
              <a:rPr lang="en-US" sz="2625" dirty="0">
                <a:solidFill>
                  <a:schemeClr val="tx1"/>
                </a:solidFill>
              </a:rPr>
              <a:t>Impact Quote</a:t>
            </a:r>
            <a:br>
              <a:rPr lang="en-US" sz="3000" dirty="0">
                <a:solidFill>
                  <a:schemeClr val="tx1"/>
                </a:solidFill>
                <a:latin typeface="Source Sans Pro" panose="020B0503030403020204" pitchFamily="34" charset="0"/>
              </a:rPr>
            </a:br>
            <a:br>
              <a:rPr lang="en-US" sz="1350" b="0" dirty="0">
                <a:solidFill>
                  <a:srgbClr val="000000"/>
                </a:solidFill>
                <a:latin typeface="Source Sans Pro" panose="020B0503030403020204" pitchFamily="34" charset="0"/>
              </a:rPr>
            </a:br>
            <a:r>
              <a:rPr lang="en-US" sz="2250" b="0" dirty="0">
                <a:latin typeface="Source Sans Pro" panose="020B0503030403020204" pitchFamily="34" charset="0"/>
              </a:rPr>
              <a:t>”Our COP team’s concerted focus mobilized our organization’s tracking and processing results including differentiating our testing modalities and closing the loop with follow up for positive screens. With regular meetings, we discussed strategies, shared ideas and planned next steps creating a robust CRC Screening program. Partnering within this project helped us to focus our efforts, dig further and ask more questions to improve and expand our CRC screening rates.” </a:t>
            </a:r>
            <a:endParaRPr lang="en-US" sz="2250" dirty="0"/>
          </a:p>
        </p:txBody>
      </p:sp>
      <p:sp>
        <p:nvSpPr>
          <p:cNvPr id="11" name="Slide Number Placeholder 3">
            <a:extLst>
              <a:ext uri="{FF2B5EF4-FFF2-40B4-BE49-F238E27FC236}">
                <a16:creationId xmlns:a16="http://schemas.microsoft.com/office/drawing/2014/main" id="{406135F5-DD96-2A41-9504-3DF3BCF74388}"/>
              </a:ext>
            </a:extLst>
          </p:cNvPr>
          <p:cNvSpPr txBox="1">
            <a:spLocks/>
          </p:cNvSpPr>
          <p:nvPr/>
        </p:nvSpPr>
        <p:spPr>
          <a:xfrm>
            <a:off x="6338807" y="4897882"/>
            <a:ext cx="1543050" cy="116184"/>
          </a:xfrm>
          <a:prstGeom prst="rect">
            <a:avLst/>
          </a:prstGeom>
        </p:spPr>
        <p:txBody>
          <a:bodyPr rIns="0"/>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defTabSz="342900"/>
            <a:fld id="{9091AC62-753B-3240-A76B-ED140B7F97AA}" type="slidenum">
              <a:rPr lang="en-US" sz="600">
                <a:solidFill>
                  <a:prstClr val="white"/>
                </a:solidFill>
                <a:latin typeface="Poppins" pitchFamily="2" charset="77"/>
                <a:cs typeface="Poppins" pitchFamily="2" charset="77"/>
              </a:rPr>
              <a:pPr algn="r" defTabSz="342900"/>
              <a:t>37</a:t>
            </a:fld>
            <a:endParaRPr lang="en-US" sz="600">
              <a:solidFill>
                <a:prstClr val="white"/>
              </a:solidFill>
              <a:latin typeface="Poppins" pitchFamily="2" charset="77"/>
              <a:cs typeface="Poppins" pitchFamily="2" charset="77"/>
            </a:endParaRPr>
          </a:p>
        </p:txBody>
      </p:sp>
    </p:spTree>
    <p:extLst>
      <p:ext uri="{BB962C8B-B14F-4D97-AF65-F5344CB8AC3E}">
        <p14:creationId xmlns:p14="http://schemas.microsoft.com/office/powerpoint/2010/main" val="226024518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Group 13">
            <a:extLst>
              <a:ext uri="{FF2B5EF4-FFF2-40B4-BE49-F238E27FC236}">
                <a16:creationId xmlns:a16="http://schemas.microsoft.com/office/drawing/2014/main" id="{176C87FF-D6CE-0DAB-BD72-B7DE8B5926D6}"/>
              </a:ext>
            </a:extLst>
          </p:cNvPr>
          <p:cNvGrpSpPr/>
          <p:nvPr/>
        </p:nvGrpSpPr>
        <p:grpSpPr>
          <a:xfrm>
            <a:off x="685800" y="871882"/>
            <a:ext cx="7509164" cy="3297692"/>
            <a:chOff x="762000" y="1479885"/>
            <a:chExt cx="5272108" cy="3059977"/>
          </a:xfrm>
        </p:grpSpPr>
        <p:sp>
          <p:nvSpPr>
            <p:cNvPr id="15" name="Rectangle 14">
              <a:extLst>
                <a:ext uri="{FF2B5EF4-FFF2-40B4-BE49-F238E27FC236}">
                  <a16:creationId xmlns:a16="http://schemas.microsoft.com/office/drawing/2014/main" id="{69E09929-5F24-DA0D-CB82-67E19E85AAD9}"/>
                </a:ext>
              </a:extLst>
            </p:cNvPr>
            <p:cNvSpPr/>
            <p:nvPr/>
          </p:nvSpPr>
          <p:spPr>
            <a:xfrm>
              <a:off x="762000" y="1479885"/>
              <a:ext cx="5212080" cy="283714"/>
            </a:xfrm>
            <a:prstGeom prst="rect">
              <a:avLst/>
            </a:prstGeom>
            <a:solidFill>
              <a:srgbClr val="2645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663"/>
              <a:endParaRPr lang="en-US" sz="1350">
                <a:solidFill>
                  <a:srgbClr val="FFFFFF"/>
                </a:solidFill>
                <a:latin typeface="Lato Light" panose="020F0502020204030203" pitchFamily="34" charset="0"/>
              </a:endParaRPr>
            </a:p>
          </p:txBody>
        </p:sp>
        <p:sp>
          <p:nvSpPr>
            <p:cNvPr id="16" name="Rectangle 15">
              <a:extLst>
                <a:ext uri="{FF2B5EF4-FFF2-40B4-BE49-F238E27FC236}">
                  <a16:creationId xmlns:a16="http://schemas.microsoft.com/office/drawing/2014/main" id="{C613CC52-B741-2987-AE28-276F8F3F2062}"/>
                </a:ext>
              </a:extLst>
            </p:cNvPr>
            <p:cNvSpPr/>
            <p:nvPr/>
          </p:nvSpPr>
          <p:spPr>
            <a:xfrm>
              <a:off x="778612" y="1937175"/>
              <a:ext cx="5178515" cy="1422320"/>
            </a:xfrm>
            <a:prstGeom prst="rect">
              <a:avLst/>
            </a:prstGeom>
            <a:solidFill>
              <a:schemeClr val="bg1">
                <a:lumMod val="95000"/>
              </a:schemeClr>
            </a:solidFill>
            <a:ln w="3810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14313" indent="-214313" algn="ctr" defTabSz="685663">
                <a:buFont typeface="Arial" panose="020B0604020202020204" pitchFamily="34" charset="0"/>
                <a:buChar char="•"/>
              </a:pPr>
              <a:endParaRPr lang="en-US" sz="1350">
                <a:solidFill>
                  <a:srgbClr val="FFFFFF"/>
                </a:solidFill>
                <a:latin typeface="Lato Light" panose="020F0502020204030203" pitchFamily="34" charset="0"/>
              </a:endParaRPr>
            </a:p>
          </p:txBody>
        </p:sp>
        <p:sp>
          <p:nvSpPr>
            <p:cNvPr id="17" name="Rectangle 16">
              <a:extLst>
                <a:ext uri="{FF2B5EF4-FFF2-40B4-BE49-F238E27FC236}">
                  <a16:creationId xmlns:a16="http://schemas.microsoft.com/office/drawing/2014/main" id="{383652BF-0AA4-7E21-D142-E50F58210B8E}"/>
                </a:ext>
              </a:extLst>
            </p:cNvPr>
            <p:cNvSpPr/>
            <p:nvPr/>
          </p:nvSpPr>
          <p:spPr>
            <a:xfrm>
              <a:off x="762000" y="3462389"/>
              <a:ext cx="5184544" cy="1077473"/>
            </a:xfrm>
            <a:prstGeom prst="rect">
              <a:avLst/>
            </a:prstGeom>
            <a:solidFill>
              <a:schemeClr val="bg1">
                <a:lumMod val="95000"/>
              </a:schemeClr>
            </a:solidFill>
            <a:ln w="3810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663"/>
              <a:endParaRPr lang="en-US" sz="1350">
                <a:solidFill>
                  <a:srgbClr val="FFFFFF"/>
                </a:solidFill>
                <a:latin typeface="Lato Light" panose="020F0502020204030203" pitchFamily="34" charset="0"/>
              </a:endParaRPr>
            </a:p>
          </p:txBody>
        </p:sp>
        <p:sp>
          <p:nvSpPr>
            <p:cNvPr id="20" name="Subtitle 2">
              <a:extLst>
                <a:ext uri="{FF2B5EF4-FFF2-40B4-BE49-F238E27FC236}">
                  <a16:creationId xmlns:a16="http://schemas.microsoft.com/office/drawing/2014/main" id="{1AA02D96-EFC6-098C-AF68-3E6DA11A32E3}"/>
                </a:ext>
              </a:extLst>
            </p:cNvPr>
            <p:cNvSpPr txBox="1">
              <a:spLocks/>
            </p:cNvSpPr>
            <p:nvPr/>
          </p:nvSpPr>
          <p:spPr>
            <a:xfrm>
              <a:off x="833435" y="1947160"/>
              <a:ext cx="5200673" cy="1060254"/>
            </a:xfrm>
            <a:prstGeom prst="rect">
              <a:avLst/>
            </a:prstGeom>
          </p:spPr>
          <p:txBody>
            <a:bodyPr vert="horz" wrap="square" lIns="34290" tIns="17145" rIns="34290" bIns="17145"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defTabSz="815727"/>
              <a:endParaRPr lang="en-US" sz="1500" dirty="0">
                <a:solidFill>
                  <a:srgbClr val="000000"/>
                </a:solidFill>
                <a:latin typeface="Source Sans Pro" panose="020B0503030403020204" pitchFamily="34" charset="0"/>
              </a:endParaRPr>
            </a:p>
            <a:p>
              <a:pPr algn="l" defTabSz="815727">
                <a:lnSpc>
                  <a:spcPct val="100000"/>
                </a:lnSpc>
                <a:spcBef>
                  <a:spcPts val="0"/>
                </a:spcBef>
              </a:pPr>
              <a:r>
                <a:rPr lang="en-US" sz="1350" dirty="0">
                  <a:solidFill>
                    <a:srgbClr val="000000"/>
                  </a:solidFill>
                  <a:latin typeface="Source Sans Pro" panose="020B0503030403020204" pitchFamily="34" charset="0"/>
                </a:rPr>
                <a:t>Through regular meetings with the COP it was helpful to learn what approaches other health systems were taking to see what might work for us.  It was at a COP meeting that we learned of some recommendations regarding the LGBTQ community and how to improve that populations’ screening rates.	</a:t>
              </a:r>
            </a:p>
          </p:txBody>
        </p:sp>
        <p:sp>
          <p:nvSpPr>
            <p:cNvPr id="21" name="Subtitle 2">
              <a:extLst>
                <a:ext uri="{FF2B5EF4-FFF2-40B4-BE49-F238E27FC236}">
                  <a16:creationId xmlns:a16="http://schemas.microsoft.com/office/drawing/2014/main" id="{6B28A41D-827B-5784-F743-FB1018832FAE}"/>
                </a:ext>
              </a:extLst>
            </p:cNvPr>
            <p:cNvSpPr txBox="1">
              <a:spLocks/>
            </p:cNvSpPr>
            <p:nvPr/>
          </p:nvSpPr>
          <p:spPr>
            <a:xfrm>
              <a:off x="833434" y="3340968"/>
              <a:ext cx="5009391" cy="850822"/>
            </a:xfrm>
            <a:prstGeom prst="rect">
              <a:avLst/>
            </a:prstGeom>
          </p:spPr>
          <p:txBody>
            <a:bodyPr vert="horz" wrap="square" lIns="34290" tIns="17145" rIns="34290" bIns="17145"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defTabSz="407864">
                <a:lnSpc>
                  <a:spcPct val="100000"/>
                </a:lnSpc>
                <a:spcBef>
                  <a:spcPts val="225"/>
                </a:spcBef>
              </a:pPr>
              <a:endParaRPr lang="en-US" sz="1350" dirty="0">
                <a:solidFill>
                  <a:srgbClr val="70AD47">
                    <a:lumMod val="10000"/>
                  </a:srgbClr>
                </a:solidFill>
                <a:latin typeface="Source Sans Pro" panose="020B0503030403020204" pitchFamily="34" charset="0"/>
                <a:ea typeface="Source Sans Pro" panose="020B0503030403020204" pitchFamily="34" charset="0"/>
                <a:cs typeface="Mukta ExtraLight" panose="020B0000000000000000" pitchFamily="34" charset="77"/>
              </a:endParaRPr>
            </a:p>
            <a:p>
              <a:pPr algn="l" defTabSz="407864">
                <a:lnSpc>
                  <a:spcPct val="100000"/>
                </a:lnSpc>
                <a:spcBef>
                  <a:spcPts val="225"/>
                </a:spcBef>
              </a:pPr>
              <a:endParaRPr lang="en-US" sz="1350" dirty="0">
                <a:solidFill>
                  <a:srgbClr val="70AD47">
                    <a:lumMod val="10000"/>
                  </a:srgbClr>
                </a:solidFill>
                <a:latin typeface="Source Sans Pro" panose="020B0503030403020204" pitchFamily="34" charset="0"/>
                <a:ea typeface="Source Sans Pro" panose="020B0503030403020204" pitchFamily="34" charset="0"/>
                <a:cs typeface="Mukta ExtraLight" panose="020B0000000000000000" pitchFamily="34" charset="77"/>
              </a:endParaRPr>
            </a:p>
            <a:p>
              <a:pPr algn="l" defTabSz="407864">
                <a:lnSpc>
                  <a:spcPct val="100000"/>
                </a:lnSpc>
                <a:spcBef>
                  <a:spcPts val="225"/>
                </a:spcBef>
              </a:pPr>
              <a:r>
                <a:rPr lang="en-US" sz="1350" dirty="0">
                  <a:solidFill>
                    <a:srgbClr val="70AD47">
                      <a:lumMod val="10000"/>
                    </a:srgbClr>
                  </a:solidFill>
                  <a:latin typeface="Source Sans Pro" panose="020B0503030403020204" pitchFamily="34" charset="0"/>
                  <a:ea typeface="Source Sans Pro" panose="020B0503030403020204" pitchFamily="34" charset="0"/>
                  <a:cs typeface="Mukta ExtraLight" panose="020B0000000000000000" pitchFamily="34" charset="77"/>
                </a:rPr>
                <a:t>The success of the bi-directional interface with Cologuard and FMG within EPIC has been valuable to improving screening rates and reducing administrative documentation.</a:t>
              </a:r>
              <a:endParaRPr lang="en-US" sz="1350" b="1" dirty="0">
                <a:solidFill>
                  <a:srgbClr val="70AD47">
                    <a:lumMod val="10000"/>
                  </a:srgbClr>
                </a:solidFill>
                <a:latin typeface="Source Sans Pro" panose="020B0503030403020204" pitchFamily="34" charset="0"/>
                <a:ea typeface="Source Sans Pro" panose="020B0503030403020204" pitchFamily="34" charset="0"/>
                <a:cs typeface="Mukta ExtraLight" panose="020B0000000000000000" pitchFamily="34" charset="77"/>
              </a:endParaRPr>
            </a:p>
          </p:txBody>
        </p:sp>
      </p:grpSp>
      <p:sp>
        <p:nvSpPr>
          <p:cNvPr id="25" name="TextBox 24">
            <a:extLst>
              <a:ext uri="{FF2B5EF4-FFF2-40B4-BE49-F238E27FC236}">
                <a16:creationId xmlns:a16="http://schemas.microsoft.com/office/drawing/2014/main" id="{B118761C-8E68-811B-C0D0-1BF9C51CCDDE}"/>
              </a:ext>
            </a:extLst>
          </p:cNvPr>
          <p:cNvSpPr txBox="1"/>
          <p:nvPr/>
        </p:nvSpPr>
        <p:spPr>
          <a:xfrm>
            <a:off x="1397858" y="239411"/>
            <a:ext cx="6348284" cy="496290"/>
          </a:xfrm>
          <a:prstGeom prst="rect">
            <a:avLst/>
          </a:prstGeom>
          <a:noFill/>
        </p:spPr>
        <p:txBody>
          <a:bodyPr wrap="square" rtlCol="0">
            <a:spAutoFit/>
          </a:bodyPr>
          <a:lstStyle/>
          <a:p>
            <a:pPr algn="ctr" defTabSz="685800"/>
            <a:r>
              <a:rPr lang="en-US" sz="2625" b="1" dirty="0">
                <a:solidFill>
                  <a:prstClr val="black"/>
                </a:solidFill>
                <a:latin typeface="Poppins" pitchFamily="2" charset="77"/>
                <a:cs typeface="Poppins" pitchFamily="2" charset="77"/>
              </a:rPr>
              <a:t>Lessons Learned </a:t>
            </a:r>
          </a:p>
        </p:txBody>
      </p:sp>
    </p:spTree>
    <p:extLst>
      <p:ext uri="{BB962C8B-B14F-4D97-AF65-F5344CB8AC3E}">
        <p14:creationId xmlns:p14="http://schemas.microsoft.com/office/powerpoint/2010/main" val="77880360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CB14E7B-8984-5685-8C02-37F8CBCC6C53}"/>
              </a:ext>
            </a:extLst>
          </p:cNvPr>
          <p:cNvSpPr>
            <a:spLocks noGrp="1"/>
          </p:cNvSpPr>
          <p:nvPr>
            <p:ph idx="1"/>
          </p:nvPr>
        </p:nvSpPr>
        <p:spPr>
          <a:xfrm>
            <a:off x="712519" y="740569"/>
            <a:ext cx="7804022" cy="3655219"/>
          </a:xfrm>
        </p:spPr>
        <p:txBody>
          <a:bodyPr>
            <a:normAutofit fontScale="77500" lnSpcReduction="20000"/>
          </a:bodyPr>
          <a:lstStyle/>
          <a:p>
            <a:pPr marL="0" indent="0">
              <a:buNone/>
            </a:pPr>
            <a:r>
              <a:rPr lang="en-US" dirty="0"/>
              <a:t>Resources:</a:t>
            </a:r>
          </a:p>
          <a:p>
            <a:pPr marL="0" indent="0">
              <a:buNone/>
            </a:pPr>
            <a:endParaRPr lang="en-US" dirty="0"/>
          </a:p>
          <a:p>
            <a:pPr marL="0" indent="0">
              <a:buNone/>
            </a:pPr>
            <a:r>
              <a:rPr lang="en-US" sz="1425" u="sng" dirty="0"/>
              <a:t>Virginia Mason Franciscan Health:</a:t>
            </a:r>
          </a:p>
          <a:p>
            <a:pPr marL="0" indent="0">
              <a:buNone/>
            </a:pPr>
            <a:r>
              <a:rPr lang="en-US" sz="1425" dirty="0"/>
              <a:t> Cancer Risk Assessment:  </a:t>
            </a:r>
            <a:r>
              <a:rPr lang="en-US" sz="900" dirty="0">
                <a:hlinkClick r:id="rId2"/>
              </a:rPr>
              <a:t>Cancer Prevention &amp; Screenings (vmfh.org)</a:t>
            </a:r>
            <a:r>
              <a:rPr lang="en-US" sz="900" dirty="0"/>
              <a:t> </a:t>
            </a:r>
          </a:p>
          <a:p>
            <a:pPr marL="0" indent="0">
              <a:buNone/>
            </a:pPr>
            <a:r>
              <a:rPr lang="en-US" sz="1425" dirty="0"/>
              <a:t>Colorectal Resources and FAQ’s:  </a:t>
            </a:r>
            <a:r>
              <a:rPr lang="en-US" sz="900" dirty="0">
                <a:hlinkClick r:id="rId3"/>
              </a:rPr>
              <a:t>Resources &amp; FAQs (vmfh.org)</a:t>
            </a:r>
            <a:r>
              <a:rPr lang="en-US" sz="900" dirty="0"/>
              <a:t> </a:t>
            </a:r>
          </a:p>
          <a:p>
            <a:pPr marL="0" indent="0">
              <a:buNone/>
            </a:pPr>
            <a:r>
              <a:rPr lang="en-US" sz="1425" dirty="0"/>
              <a:t>Colon and Rectal Disorders, diagnosis and treatment info:  </a:t>
            </a:r>
            <a:r>
              <a:rPr lang="en-US" sz="900" dirty="0">
                <a:hlinkClick r:id="rId4">
                  <a:extLst>
                    <a:ext uri="{A12FA001-AC4F-418D-AE19-62706E023703}">
                      <ahyp:hlinkClr xmlns:ahyp="http://schemas.microsoft.com/office/drawing/2018/hyperlinkcolor" val="tx"/>
                    </a:ext>
                  </a:extLst>
                </a:hlinkClick>
              </a:rPr>
              <a:t>Colorectal Center of Excellence (vmfh.org)</a:t>
            </a:r>
            <a:endParaRPr lang="en-US" sz="900" dirty="0"/>
          </a:p>
          <a:p>
            <a:pPr marL="0" indent="0">
              <a:buNone/>
            </a:pPr>
            <a:r>
              <a:rPr lang="en-US" sz="1425" dirty="0"/>
              <a:t> </a:t>
            </a:r>
          </a:p>
          <a:p>
            <a:pPr marL="0" indent="0">
              <a:buNone/>
            </a:pPr>
            <a:r>
              <a:rPr lang="en-US" sz="1425" u="sng" dirty="0"/>
              <a:t>American Cancer Society:</a:t>
            </a:r>
          </a:p>
          <a:p>
            <a:pPr marL="0" indent="0">
              <a:buNone/>
            </a:pPr>
            <a:r>
              <a:rPr lang="en-US" sz="1425" dirty="0"/>
              <a:t>Hospital Systems Capacity Building Initiative:  </a:t>
            </a:r>
            <a:r>
              <a:rPr lang="en-US" sz="900" dirty="0">
                <a:hlinkClick r:id="rId5"/>
              </a:rPr>
              <a:t>Hospital Systems Capacity Building Home - Hospital Systems Capacity Building Initiative (acs4ccc.org)</a:t>
            </a:r>
            <a:endParaRPr lang="en-US" sz="900" dirty="0"/>
          </a:p>
          <a:p>
            <a:pPr marL="0" indent="0">
              <a:buNone/>
            </a:pPr>
            <a:r>
              <a:rPr lang="en-US" sz="1500" dirty="0"/>
              <a:t>Screening for Social Determinants of Health Toolkit:  </a:t>
            </a:r>
            <a:r>
              <a:rPr lang="en-US" sz="900" dirty="0">
                <a:hlinkClick r:id="rId6"/>
              </a:rPr>
              <a:t>Health Systems Screening for Social Determinants of Health - Hospital Systems Capacity Building Initiative (acs4ccc.org)</a:t>
            </a:r>
            <a:endParaRPr lang="en-US" sz="1500" dirty="0"/>
          </a:p>
          <a:p>
            <a:pPr marL="0" indent="0">
              <a:buNone/>
            </a:pPr>
            <a:r>
              <a:rPr lang="en-US" sz="1425" dirty="0"/>
              <a:t>Resource Links for HSCB initiative:  </a:t>
            </a:r>
            <a:r>
              <a:rPr lang="en-US" sz="900" dirty="0">
                <a:hlinkClick r:id="rId7"/>
              </a:rPr>
              <a:t>Resource Links - Hospital Systems Capacity Building Initiative (acs4ccc.org)</a:t>
            </a:r>
            <a:r>
              <a:rPr lang="en-US" sz="900" dirty="0"/>
              <a:t> </a:t>
            </a:r>
            <a:endParaRPr lang="en-US" sz="1425" dirty="0"/>
          </a:p>
          <a:p>
            <a:pPr marL="0" indent="0">
              <a:buNone/>
            </a:pPr>
            <a:endParaRPr lang="en-US" dirty="0"/>
          </a:p>
          <a:p>
            <a:pPr marL="0" indent="0">
              <a:buNone/>
            </a:pPr>
            <a:endParaRPr lang="en-US" dirty="0"/>
          </a:p>
          <a:p>
            <a:pPr marL="0" indent="0" algn="ctr">
              <a:buNone/>
            </a:pPr>
            <a:r>
              <a:rPr lang="en-US" dirty="0"/>
              <a:t>Questions?</a:t>
            </a:r>
          </a:p>
          <a:p>
            <a:pPr marL="0" indent="0">
              <a:buNone/>
            </a:pPr>
            <a:endParaRPr lang="en-US" dirty="0"/>
          </a:p>
        </p:txBody>
      </p:sp>
    </p:spTree>
    <p:extLst>
      <p:ext uri="{BB962C8B-B14F-4D97-AF65-F5344CB8AC3E}">
        <p14:creationId xmlns:p14="http://schemas.microsoft.com/office/powerpoint/2010/main" val="200503050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7D8BF1E6-72D6-9A3F-B8D0-B3E7BB8A40C7}"/>
              </a:ext>
            </a:extLst>
          </p:cNvPr>
          <p:cNvSpPr>
            <a:spLocks noGrp="1"/>
          </p:cNvSpPr>
          <p:nvPr>
            <p:ph type="body" sz="quarter" idx="22"/>
          </p:nvPr>
        </p:nvSpPr>
        <p:spPr>
          <a:xfrm>
            <a:off x="870844" y="559670"/>
            <a:ext cx="7553207" cy="3497125"/>
          </a:xfrm>
        </p:spPr>
        <p:txBody>
          <a:bodyPr/>
          <a:lstStyle/>
          <a:p>
            <a:endParaRPr kumimoji="0" lang="en-US" sz="2000" b="0" i="0" u="none" strike="noStrike" kern="1200" cap="none" spc="0" normalizeH="0" baseline="0" noProof="0" dirty="0">
              <a:ln>
                <a:noFill/>
              </a:ln>
              <a:solidFill>
                <a:prstClr val="black"/>
              </a:solidFill>
              <a:effectLst/>
              <a:uLnTx/>
              <a:uFillTx/>
              <a:latin typeface="Calibri Light" panose="020F0302020204030204"/>
              <a:ea typeface="+mj-ea"/>
              <a:cs typeface="+mj-cs"/>
            </a:endParaRPr>
          </a:p>
          <a:p>
            <a:endParaRPr lang="en-US" sz="2000" dirty="0">
              <a:solidFill>
                <a:prstClr val="black"/>
              </a:solidFill>
              <a:latin typeface="Calibri Light" panose="020F0302020204030204"/>
              <a:ea typeface="+mj-ea"/>
              <a:cs typeface="+mj-cs"/>
            </a:endParaRPr>
          </a:p>
          <a:p>
            <a:endParaRPr kumimoji="0" lang="en-US" sz="2000" b="0" i="0" u="none" strike="noStrike" kern="1200" cap="none" spc="0" normalizeH="0" baseline="0" noProof="0" dirty="0">
              <a:ln>
                <a:noFill/>
              </a:ln>
              <a:solidFill>
                <a:prstClr val="black"/>
              </a:solidFill>
              <a:effectLst/>
              <a:uLnTx/>
              <a:uFillTx/>
              <a:latin typeface="Calibri Light" panose="020F0302020204030204"/>
              <a:ea typeface="+mj-ea"/>
              <a:cs typeface="+mj-cs"/>
            </a:endParaRPr>
          </a:p>
          <a:p>
            <a:pPr algn="ctr"/>
            <a:r>
              <a:rPr kumimoji="0" lang="en-US" sz="2000" b="0" i="0" u="none" strike="noStrike" kern="1200" cap="none" spc="0" normalizeH="0" baseline="0" noProof="0" dirty="0">
                <a:ln>
                  <a:noFill/>
                </a:ln>
                <a:solidFill>
                  <a:prstClr val="black"/>
                </a:solidFill>
                <a:effectLst/>
                <a:uLnTx/>
                <a:uFillTx/>
                <a:latin typeface="Calibri Light" panose="020F0302020204030204"/>
                <a:ea typeface="+mj-ea"/>
                <a:cs typeface="+mj-cs"/>
              </a:rPr>
              <a:t>Colorectal Cancer Task Force Mission &amp; State Cancer Plan</a:t>
            </a:r>
          </a:p>
          <a:p>
            <a:pPr algn="ctr"/>
            <a:endParaRPr lang="en-US" sz="2000" dirty="0">
              <a:solidFill>
                <a:prstClr val="black"/>
              </a:solidFill>
              <a:latin typeface="Calibri Light" panose="020F0302020204030204"/>
              <a:ea typeface="+mj-ea"/>
              <a:cs typeface="+mj-cs"/>
            </a:endParaRPr>
          </a:p>
          <a:p>
            <a:pPr algn="ctr"/>
            <a:r>
              <a:rPr lang="en-US" sz="2000" dirty="0">
                <a:solidFill>
                  <a:prstClr val="black"/>
                </a:solidFill>
                <a:latin typeface="Calibri Light" panose="020F0302020204030204"/>
                <a:ea typeface="+mj-ea"/>
                <a:cs typeface="+mj-cs"/>
              </a:rPr>
              <a:t>Katie Treend, WA DOH</a:t>
            </a:r>
            <a:endParaRPr lang="en-US" dirty="0"/>
          </a:p>
        </p:txBody>
      </p:sp>
      <p:sp>
        <p:nvSpPr>
          <p:cNvPr id="3" name="Title 2">
            <a:extLst>
              <a:ext uri="{FF2B5EF4-FFF2-40B4-BE49-F238E27FC236}">
                <a16:creationId xmlns:a16="http://schemas.microsoft.com/office/drawing/2014/main" id="{00A2542F-1F5F-BBF8-7D94-90D1AA9306C5}"/>
              </a:ext>
            </a:extLst>
          </p:cNvPr>
          <p:cNvSpPr>
            <a:spLocks noGrp="1"/>
          </p:cNvSpPr>
          <p:nvPr>
            <p:ph type="title"/>
          </p:nvPr>
        </p:nvSpPr>
        <p:spPr/>
        <p:txBody>
          <a:bodyPr>
            <a:normAutofit fontScale="90000"/>
          </a:bodyPr>
          <a:lstStyle/>
          <a:p>
            <a:r>
              <a:rPr lang="en-US" dirty="0"/>
              <a:t>Presentation</a:t>
            </a:r>
          </a:p>
        </p:txBody>
      </p:sp>
    </p:spTree>
    <p:extLst>
      <p:ext uri="{BB962C8B-B14F-4D97-AF65-F5344CB8AC3E}">
        <p14:creationId xmlns:p14="http://schemas.microsoft.com/office/powerpoint/2010/main" val="32737850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5852557E-A0AE-E8F5-D988-1888AE096934}"/>
              </a:ext>
            </a:extLst>
          </p:cNvPr>
          <p:cNvSpPr>
            <a:spLocks noGrp="1"/>
          </p:cNvSpPr>
          <p:nvPr>
            <p:ph type="body" sz="quarter" idx="22"/>
          </p:nvPr>
        </p:nvSpPr>
        <p:spPr/>
        <p:txBody>
          <a:bodyPr/>
          <a:lstStyle/>
          <a:p>
            <a:pPr algn="ctr"/>
            <a:r>
              <a:rPr lang="en-US" sz="3600" dirty="0"/>
              <a:t>BREAK</a:t>
            </a:r>
          </a:p>
          <a:p>
            <a:pPr algn="ctr"/>
            <a:r>
              <a:rPr lang="en-US" sz="3600" dirty="0"/>
              <a:t>10 minutes </a:t>
            </a:r>
          </a:p>
        </p:txBody>
      </p:sp>
    </p:spTree>
    <p:extLst>
      <p:ext uri="{BB962C8B-B14F-4D97-AF65-F5344CB8AC3E}">
        <p14:creationId xmlns:p14="http://schemas.microsoft.com/office/powerpoint/2010/main" val="354626094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3">
            <a:extLst>
              <a:ext uri="{28A0092B-C50C-407E-A947-70E740481C1C}">
                <a14:useLocalDpi xmlns:a14="http://schemas.microsoft.com/office/drawing/2010/main" val="0"/>
              </a:ext>
            </a:extLst>
          </a:blip>
          <a:srcRect l="-3898" t="6" r="-2353" b="-6"/>
          <a:stretch/>
        </p:blipFill>
        <p:spPr>
          <a:xfrm flipV="1">
            <a:off x="-248533" y="1013137"/>
            <a:ext cx="9508326" cy="86089"/>
          </a:xfrm>
          <a:prstGeom prst="rect">
            <a:avLst/>
          </a:prstGeom>
        </p:spPr>
      </p:pic>
      <p:sp>
        <p:nvSpPr>
          <p:cNvPr id="3" name="Title 1"/>
          <p:cNvSpPr txBox="1">
            <a:spLocks/>
          </p:cNvSpPr>
          <p:nvPr/>
        </p:nvSpPr>
        <p:spPr>
          <a:xfrm>
            <a:off x="93538" y="155886"/>
            <a:ext cx="8956923" cy="857251"/>
          </a:xfrm>
          <a:prstGeom prst="rect">
            <a:avLst/>
          </a:prstGeom>
        </p:spPr>
        <p:txBody>
          <a:bodyPr vert="horz" lIns="68580" tIns="34291" rIns="68580" bIns="34291"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3300" dirty="0">
                <a:solidFill>
                  <a:schemeClr val="accent5">
                    <a:lumMod val="50000"/>
                  </a:schemeClr>
                </a:solidFill>
                <a:latin typeface="Calibri"/>
                <a:cs typeface="Calibri"/>
              </a:rPr>
              <a:t>Old Mission Statement</a:t>
            </a:r>
          </a:p>
        </p:txBody>
      </p:sp>
      <p:sp>
        <p:nvSpPr>
          <p:cNvPr id="5" name="TextBox 4">
            <a:extLst>
              <a:ext uri="{FF2B5EF4-FFF2-40B4-BE49-F238E27FC236}">
                <a16:creationId xmlns:a16="http://schemas.microsoft.com/office/drawing/2014/main" id="{576FE08A-B86E-9114-1B75-1EB9A465FCE8}"/>
              </a:ext>
            </a:extLst>
          </p:cNvPr>
          <p:cNvSpPr txBox="1"/>
          <p:nvPr/>
        </p:nvSpPr>
        <p:spPr>
          <a:xfrm>
            <a:off x="745958" y="1612232"/>
            <a:ext cx="6838749" cy="1938992"/>
          </a:xfrm>
          <a:prstGeom prst="rect">
            <a:avLst/>
          </a:prstGeom>
          <a:noFill/>
        </p:spPr>
        <p:txBody>
          <a:bodyPr wrap="square">
            <a:spAutoFit/>
          </a:bodyPr>
          <a:lstStyle/>
          <a:p>
            <a:pPr algn="ctr"/>
            <a:r>
              <a:rPr lang="en-US" sz="2400" dirty="0"/>
              <a:t>“Bring together a diverse group of stakeholders with the intent to improve existing screening programs through partnerships, the promotion of screening options, and the overall education of Washington residents on colorectal cancer prevention.”</a:t>
            </a:r>
          </a:p>
        </p:txBody>
      </p:sp>
    </p:spTree>
    <p:extLst>
      <p:ext uri="{BB962C8B-B14F-4D97-AF65-F5344CB8AC3E}">
        <p14:creationId xmlns:p14="http://schemas.microsoft.com/office/powerpoint/2010/main" val="183489329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3">
            <a:extLst>
              <a:ext uri="{28A0092B-C50C-407E-A947-70E740481C1C}">
                <a14:useLocalDpi xmlns:a14="http://schemas.microsoft.com/office/drawing/2010/main" val="0"/>
              </a:ext>
            </a:extLst>
          </a:blip>
          <a:srcRect l="-3898" t="6" r="-2353" b="-6"/>
          <a:stretch/>
        </p:blipFill>
        <p:spPr>
          <a:xfrm flipV="1">
            <a:off x="-248533" y="1013137"/>
            <a:ext cx="9508326" cy="86089"/>
          </a:xfrm>
          <a:prstGeom prst="rect">
            <a:avLst/>
          </a:prstGeom>
        </p:spPr>
      </p:pic>
      <p:sp>
        <p:nvSpPr>
          <p:cNvPr id="3" name="Title 1"/>
          <p:cNvSpPr txBox="1">
            <a:spLocks/>
          </p:cNvSpPr>
          <p:nvPr/>
        </p:nvSpPr>
        <p:spPr>
          <a:xfrm>
            <a:off x="93538" y="155886"/>
            <a:ext cx="8956923" cy="857251"/>
          </a:xfrm>
          <a:prstGeom prst="rect">
            <a:avLst/>
          </a:prstGeom>
        </p:spPr>
        <p:txBody>
          <a:bodyPr vert="horz" lIns="68580" tIns="34291" rIns="68580" bIns="34291"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3300" dirty="0">
                <a:solidFill>
                  <a:schemeClr val="accent5">
                    <a:lumMod val="50000"/>
                  </a:schemeClr>
                </a:solidFill>
                <a:latin typeface="Calibri"/>
                <a:cs typeface="Calibri"/>
              </a:rPr>
              <a:t>Break out Room Discussion</a:t>
            </a:r>
          </a:p>
        </p:txBody>
      </p:sp>
      <p:sp>
        <p:nvSpPr>
          <p:cNvPr id="7" name="TextBox 6"/>
          <p:cNvSpPr txBox="1"/>
          <p:nvPr/>
        </p:nvSpPr>
        <p:spPr>
          <a:xfrm>
            <a:off x="616017" y="1259185"/>
            <a:ext cx="7584708" cy="3400931"/>
          </a:xfrm>
          <a:prstGeom prst="rect">
            <a:avLst/>
          </a:prstGeom>
          <a:noFill/>
        </p:spPr>
        <p:txBody>
          <a:bodyPr wrap="square" rtlCol="0">
            <a:spAutoFit/>
          </a:bodyPr>
          <a:lstStyle/>
          <a:p>
            <a:pPr>
              <a:spcAft>
                <a:spcPts val="600"/>
              </a:spcAft>
            </a:pPr>
            <a:r>
              <a:rPr lang="en-US" sz="2000" dirty="0">
                <a:solidFill>
                  <a:schemeClr val="accent5">
                    <a:lumMod val="50000"/>
                  </a:schemeClr>
                </a:solidFill>
              </a:rPr>
              <a:t>How do you feel about the old mission statement?</a:t>
            </a:r>
          </a:p>
          <a:p>
            <a:pPr>
              <a:spcAft>
                <a:spcPts val="600"/>
              </a:spcAft>
            </a:pPr>
            <a:endParaRPr lang="en-US" sz="2000" dirty="0">
              <a:solidFill>
                <a:schemeClr val="accent5">
                  <a:lumMod val="50000"/>
                </a:schemeClr>
              </a:solidFill>
            </a:endParaRPr>
          </a:p>
          <a:p>
            <a:pPr>
              <a:spcAft>
                <a:spcPts val="600"/>
              </a:spcAft>
            </a:pPr>
            <a:r>
              <a:rPr lang="en-US" sz="2000" dirty="0">
                <a:solidFill>
                  <a:schemeClr val="accent5">
                    <a:lumMod val="50000"/>
                  </a:schemeClr>
                </a:solidFill>
              </a:rPr>
              <a:t>How do you feel about the cancer plan objectives? </a:t>
            </a:r>
          </a:p>
          <a:p>
            <a:pPr marL="800100" lvl="1" indent="-342900">
              <a:spcAft>
                <a:spcPts val="600"/>
              </a:spcAft>
              <a:buFontTx/>
              <a:buChar char="-"/>
            </a:pPr>
            <a:r>
              <a:rPr lang="en-US" sz="2000" dirty="0">
                <a:solidFill>
                  <a:schemeClr val="accent5">
                    <a:lumMod val="50000"/>
                  </a:schemeClr>
                </a:solidFill>
              </a:rPr>
              <a:t>Do these match with the Task Force mission?</a:t>
            </a:r>
          </a:p>
          <a:p>
            <a:pPr>
              <a:spcAft>
                <a:spcPts val="600"/>
              </a:spcAft>
            </a:pPr>
            <a:endParaRPr lang="en-US" sz="2000" dirty="0">
              <a:solidFill>
                <a:schemeClr val="accent5">
                  <a:lumMod val="50000"/>
                </a:schemeClr>
              </a:solidFill>
            </a:endParaRPr>
          </a:p>
          <a:p>
            <a:pPr>
              <a:spcAft>
                <a:spcPts val="600"/>
              </a:spcAft>
            </a:pPr>
            <a:r>
              <a:rPr lang="en-US" sz="2000" dirty="0">
                <a:solidFill>
                  <a:schemeClr val="accent5">
                    <a:lumMod val="50000"/>
                  </a:schemeClr>
                </a:solidFill>
              </a:rPr>
              <a:t>What are your priorities with Colorectal Cancer outcomes?</a:t>
            </a:r>
          </a:p>
          <a:p>
            <a:pPr>
              <a:spcAft>
                <a:spcPts val="600"/>
              </a:spcAft>
            </a:pPr>
            <a:endParaRPr lang="en-US" sz="2000" dirty="0">
              <a:solidFill>
                <a:schemeClr val="accent5">
                  <a:lumMod val="50000"/>
                </a:schemeClr>
              </a:solidFill>
            </a:endParaRPr>
          </a:p>
          <a:p>
            <a:pPr>
              <a:spcAft>
                <a:spcPts val="600"/>
              </a:spcAft>
            </a:pPr>
            <a:r>
              <a:rPr lang="en-US" sz="2000" dirty="0">
                <a:solidFill>
                  <a:schemeClr val="accent5">
                    <a:lumMod val="50000"/>
                  </a:schemeClr>
                </a:solidFill>
              </a:rPr>
              <a:t>If your priorities aren’t present in that mission statement, how would you include them in the task force work?</a:t>
            </a:r>
          </a:p>
        </p:txBody>
      </p:sp>
    </p:spTree>
    <p:extLst>
      <p:ext uri="{BB962C8B-B14F-4D97-AF65-F5344CB8AC3E}">
        <p14:creationId xmlns:p14="http://schemas.microsoft.com/office/powerpoint/2010/main" val="209791219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3">
            <a:extLst>
              <a:ext uri="{28A0092B-C50C-407E-A947-70E740481C1C}">
                <a14:useLocalDpi xmlns:a14="http://schemas.microsoft.com/office/drawing/2010/main" val="0"/>
              </a:ext>
            </a:extLst>
          </a:blip>
          <a:srcRect l="-3898" t="6" r="-2353" b="-6"/>
          <a:stretch/>
        </p:blipFill>
        <p:spPr>
          <a:xfrm flipV="1">
            <a:off x="-248533" y="1013137"/>
            <a:ext cx="9508326" cy="86089"/>
          </a:xfrm>
          <a:prstGeom prst="rect">
            <a:avLst/>
          </a:prstGeom>
        </p:spPr>
      </p:pic>
      <p:sp>
        <p:nvSpPr>
          <p:cNvPr id="3" name="Title 1"/>
          <p:cNvSpPr txBox="1">
            <a:spLocks/>
          </p:cNvSpPr>
          <p:nvPr/>
        </p:nvSpPr>
        <p:spPr>
          <a:xfrm>
            <a:off x="93538" y="155886"/>
            <a:ext cx="8956923" cy="857251"/>
          </a:xfrm>
          <a:prstGeom prst="rect">
            <a:avLst/>
          </a:prstGeom>
        </p:spPr>
        <p:txBody>
          <a:bodyPr vert="horz" lIns="68580" tIns="34291" rIns="68580" bIns="34291"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3300" dirty="0">
                <a:solidFill>
                  <a:schemeClr val="accent5">
                    <a:lumMod val="50000"/>
                  </a:schemeClr>
                </a:solidFill>
                <a:latin typeface="Calibri"/>
                <a:cs typeface="Calibri"/>
              </a:rPr>
              <a:t>Next Steps</a:t>
            </a:r>
          </a:p>
        </p:txBody>
      </p:sp>
      <p:sp>
        <p:nvSpPr>
          <p:cNvPr id="7" name="TextBox 6"/>
          <p:cNvSpPr txBox="1"/>
          <p:nvPr/>
        </p:nvSpPr>
        <p:spPr>
          <a:xfrm>
            <a:off x="799336" y="1410391"/>
            <a:ext cx="7545325" cy="3139321"/>
          </a:xfrm>
          <a:prstGeom prst="rect">
            <a:avLst/>
          </a:prstGeom>
          <a:noFill/>
        </p:spPr>
        <p:txBody>
          <a:bodyPr wrap="square" rtlCol="0">
            <a:spAutoFit/>
          </a:bodyPr>
          <a:lstStyle/>
          <a:p>
            <a:pPr marL="257175" indent="-257175">
              <a:buFont typeface="Arial" panose="020B0604020202020204" pitchFamily="34" charset="0"/>
              <a:buChar char="•"/>
            </a:pPr>
            <a:r>
              <a:rPr lang="en-US" dirty="0"/>
              <a:t>Save the Date for our next meeting</a:t>
            </a:r>
          </a:p>
          <a:p>
            <a:pPr marL="714375" lvl="1" indent="-257175">
              <a:buFont typeface="Arial" panose="020B0604020202020204" pitchFamily="34" charset="0"/>
              <a:buChar char="•"/>
            </a:pPr>
            <a:r>
              <a:rPr lang="en-US"/>
              <a:t>November 3</a:t>
            </a:r>
            <a:r>
              <a:rPr lang="en-US" baseline="30000"/>
              <a:t>rd</a:t>
            </a:r>
            <a:r>
              <a:rPr lang="en-US" dirty="0"/>
              <a:t>, 2023</a:t>
            </a:r>
          </a:p>
          <a:p>
            <a:pPr marL="714375" lvl="1" indent="-257175">
              <a:buFont typeface="Arial" panose="020B0604020202020204" pitchFamily="34" charset="0"/>
              <a:buChar char="•"/>
            </a:pPr>
            <a:r>
              <a:rPr lang="en-US" dirty="0"/>
              <a:t>Quarterly Meeting Cadence</a:t>
            </a:r>
          </a:p>
          <a:p>
            <a:pPr lvl="1"/>
            <a:endParaRPr lang="en-US" dirty="0"/>
          </a:p>
          <a:p>
            <a:pPr marL="257175" indent="-257175">
              <a:buFont typeface="Arial" panose="020B0604020202020204" pitchFamily="34" charset="0"/>
              <a:buChar char="•"/>
            </a:pPr>
            <a:r>
              <a:rPr lang="en-US" dirty="0"/>
              <a:t>WA Cancer Coalition Meeting:</a:t>
            </a:r>
          </a:p>
          <a:p>
            <a:pPr marL="714375" lvl="1" indent="-257175">
              <a:buFont typeface="Arial" panose="020B0604020202020204" pitchFamily="34" charset="0"/>
              <a:buChar char="•"/>
            </a:pPr>
            <a:r>
              <a:rPr lang="en-US" dirty="0"/>
              <a:t>October 5</a:t>
            </a:r>
            <a:r>
              <a:rPr lang="en-US" baseline="30000" dirty="0"/>
              <a:t>th</a:t>
            </a:r>
            <a:r>
              <a:rPr lang="en-US" dirty="0"/>
              <a:t>, 2023</a:t>
            </a:r>
          </a:p>
          <a:p>
            <a:pPr marL="714375" lvl="1" indent="-257175">
              <a:buFont typeface="Arial" panose="020B0604020202020204" pitchFamily="34" charset="0"/>
              <a:buChar char="•"/>
            </a:pPr>
            <a:r>
              <a:rPr lang="en-US" dirty="0"/>
              <a:t>Contact Katie Treend</a:t>
            </a:r>
          </a:p>
          <a:p>
            <a:pPr lvl="1"/>
            <a:endParaRPr lang="en-US" dirty="0"/>
          </a:p>
          <a:p>
            <a:pPr marL="257175" indent="-257175">
              <a:buFont typeface="Arial" panose="020B0604020202020204" pitchFamily="34" charset="0"/>
              <a:buChar char="•"/>
            </a:pPr>
            <a:r>
              <a:rPr lang="en-US" dirty="0"/>
              <a:t>Near Future: </a:t>
            </a:r>
          </a:p>
          <a:p>
            <a:pPr marL="714375" lvl="1" indent="-257175">
              <a:buFont typeface="Arial" panose="020B0604020202020204" pitchFamily="34" charset="0"/>
              <a:buChar char="•"/>
            </a:pPr>
            <a:r>
              <a:rPr lang="en-US" dirty="0"/>
              <a:t>Set Goals</a:t>
            </a:r>
          </a:p>
          <a:p>
            <a:pPr marL="1171575" lvl="2" indent="-257175">
              <a:buFont typeface="Arial" panose="020B0604020202020204" pitchFamily="34" charset="0"/>
              <a:buChar char="•"/>
            </a:pPr>
            <a:r>
              <a:rPr lang="en-US" dirty="0"/>
              <a:t>1 Year vs. 5 Year</a:t>
            </a:r>
          </a:p>
        </p:txBody>
      </p:sp>
    </p:spTree>
    <p:extLst>
      <p:ext uri="{BB962C8B-B14F-4D97-AF65-F5344CB8AC3E}">
        <p14:creationId xmlns:p14="http://schemas.microsoft.com/office/powerpoint/2010/main" val="469789691"/>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6" name="Picture 5" descr="Logo&#10;&#10;Description automatically generated with low confidence">
            <a:extLst>
              <a:ext uri="{FF2B5EF4-FFF2-40B4-BE49-F238E27FC236}">
                <a16:creationId xmlns:a16="http://schemas.microsoft.com/office/drawing/2014/main" id="{751BD734-0ACB-A5DE-2CA2-4B8DED24962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86303" y="1614431"/>
            <a:ext cx="2208831" cy="651607"/>
          </a:xfrm>
          <a:prstGeom prst="rect">
            <a:avLst/>
          </a:prstGeom>
        </p:spPr>
      </p:pic>
      <p:pic>
        <p:nvPicPr>
          <p:cNvPr id="8" name="Picture 7">
            <a:extLst>
              <a:ext uri="{FF2B5EF4-FFF2-40B4-BE49-F238E27FC236}">
                <a16:creationId xmlns:a16="http://schemas.microsoft.com/office/drawing/2014/main" id="{4AB99821-B102-D1BA-3A96-C289EBC9FFF3}"/>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r="25752"/>
          <a:stretch/>
        </p:blipFill>
        <p:spPr>
          <a:xfrm>
            <a:off x="5486339" y="1773098"/>
            <a:ext cx="2794122" cy="413955"/>
          </a:xfrm>
          <a:prstGeom prst="rect">
            <a:avLst/>
          </a:prstGeom>
        </p:spPr>
      </p:pic>
      <p:sp>
        <p:nvSpPr>
          <p:cNvPr id="9" name="TextBox 8">
            <a:extLst>
              <a:ext uri="{FF2B5EF4-FFF2-40B4-BE49-F238E27FC236}">
                <a16:creationId xmlns:a16="http://schemas.microsoft.com/office/drawing/2014/main" id="{993A2451-6B20-5E20-66BA-D5C57694555A}"/>
              </a:ext>
            </a:extLst>
          </p:cNvPr>
          <p:cNvSpPr txBox="1"/>
          <p:nvPr/>
        </p:nvSpPr>
        <p:spPr>
          <a:xfrm>
            <a:off x="1084940" y="599716"/>
            <a:ext cx="6974114" cy="646331"/>
          </a:xfrm>
          <a:prstGeom prst="rect">
            <a:avLst/>
          </a:prstGeom>
          <a:noFill/>
        </p:spPr>
        <p:txBody>
          <a:bodyPr wrap="square" rtlCol="0">
            <a:spAutoFit/>
          </a:bodyPr>
          <a:lstStyle/>
          <a:p>
            <a:pPr algn="ctr"/>
            <a:r>
              <a:rPr lang="en-US" sz="3600" b="1" dirty="0"/>
              <a:t>Contacts</a:t>
            </a:r>
          </a:p>
        </p:txBody>
      </p:sp>
      <p:pic>
        <p:nvPicPr>
          <p:cNvPr id="16" name="Picture 15">
            <a:extLst>
              <a:ext uri="{FF2B5EF4-FFF2-40B4-BE49-F238E27FC236}">
                <a16:creationId xmlns:a16="http://schemas.microsoft.com/office/drawing/2014/main" id="{05746477-D048-247E-A01C-41643B737856}"/>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0" y="-1270"/>
            <a:ext cx="9144000" cy="130717"/>
          </a:xfrm>
          <a:prstGeom prst="rect">
            <a:avLst/>
          </a:prstGeom>
        </p:spPr>
      </p:pic>
      <p:sp>
        <p:nvSpPr>
          <p:cNvPr id="2" name="Subtitle 1">
            <a:extLst>
              <a:ext uri="{FF2B5EF4-FFF2-40B4-BE49-F238E27FC236}">
                <a16:creationId xmlns:a16="http://schemas.microsoft.com/office/drawing/2014/main" id="{2D2D124C-D4E5-1B89-302F-736B2A567C03}"/>
              </a:ext>
            </a:extLst>
          </p:cNvPr>
          <p:cNvSpPr txBox="1">
            <a:spLocks/>
          </p:cNvSpPr>
          <p:nvPr/>
        </p:nvSpPr>
        <p:spPr>
          <a:xfrm>
            <a:off x="0" y="2571750"/>
            <a:ext cx="4572000" cy="1732409"/>
          </a:xfrm>
          <a:prstGeom prst="rect">
            <a:avLst/>
          </a:prstGeom>
        </p:spPr>
        <p:txBody>
          <a:bodyPr>
            <a:norm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gn="ctr">
              <a:spcAft>
                <a:spcPts val="1800"/>
              </a:spcAft>
              <a:buNone/>
            </a:pPr>
            <a:r>
              <a:rPr lang="en-US" sz="2400" dirty="0">
                <a:solidFill>
                  <a:srgbClr val="002060"/>
                </a:solidFill>
              </a:rPr>
              <a:t>Katie Treend, DOH  </a:t>
            </a:r>
          </a:p>
          <a:p>
            <a:pPr marL="0" indent="0" algn="ctr">
              <a:buNone/>
            </a:pPr>
            <a:r>
              <a:rPr lang="en-US" sz="2000" dirty="0">
                <a:solidFill>
                  <a:srgbClr val="002060"/>
                </a:solidFill>
              </a:rPr>
              <a:t>Katie.Treend@doh.wa.gov</a:t>
            </a:r>
          </a:p>
          <a:p>
            <a:pPr marL="0" indent="0" algn="ctr">
              <a:buNone/>
            </a:pPr>
            <a:r>
              <a:rPr lang="en-US" sz="2000" dirty="0">
                <a:solidFill>
                  <a:srgbClr val="002060"/>
                </a:solidFill>
              </a:rPr>
              <a:t>360-236-3674 </a:t>
            </a:r>
          </a:p>
          <a:p>
            <a:pPr marL="0" indent="0" algn="ctr">
              <a:buNone/>
            </a:pPr>
            <a:endParaRPr lang="en-US" sz="2000" dirty="0">
              <a:solidFill>
                <a:srgbClr val="002060"/>
              </a:solidFill>
            </a:endParaRPr>
          </a:p>
        </p:txBody>
      </p:sp>
      <p:sp>
        <p:nvSpPr>
          <p:cNvPr id="3" name="Subtitle 1">
            <a:extLst>
              <a:ext uri="{FF2B5EF4-FFF2-40B4-BE49-F238E27FC236}">
                <a16:creationId xmlns:a16="http://schemas.microsoft.com/office/drawing/2014/main" id="{D73CFCC4-4216-22B0-5D18-04B4139FB79B}"/>
              </a:ext>
            </a:extLst>
          </p:cNvPr>
          <p:cNvSpPr txBox="1">
            <a:spLocks/>
          </p:cNvSpPr>
          <p:nvPr/>
        </p:nvSpPr>
        <p:spPr>
          <a:xfrm>
            <a:off x="4571997" y="2571749"/>
            <a:ext cx="4572000" cy="1732409"/>
          </a:xfrm>
          <a:prstGeom prst="rect">
            <a:avLst/>
          </a:prstGeom>
        </p:spPr>
        <p:txBody>
          <a:bodyPr>
            <a:norm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gn="ctr">
              <a:spcAft>
                <a:spcPts val="1800"/>
              </a:spcAft>
              <a:buNone/>
            </a:pPr>
            <a:r>
              <a:rPr lang="en-US" sz="2400" dirty="0">
                <a:solidFill>
                  <a:srgbClr val="002060"/>
                </a:solidFill>
              </a:rPr>
              <a:t>Kayla Kenyon, OCOE</a:t>
            </a:r>
          </a:p>
          <a:p>
            <a:pPr marL="0" indent="0" algn="ctr">
              <a:buNone/>
            </a:pPr>
            <a:r>
              <a:rPr lang="en-US" sz="2000" dirty="0">
                <a:solidFill>
                  <a:srgbClr val="002060"/>
                </a:solidFill>
              </a:rPr>
              <a:t>kkenyon@fredhutch.org</a:t>
            </a:r>
          </a:p>
          <a:p>
            <a:pPr marL="0" indent="0" algn="ctr">
              <a:buNone/>
            </a:pPr>
            <a:endParaRPr lang="en-US" sz="2000" dirty="0">
              <a:solidFill>
                <a:srgbClr val="002060"/>
              </a:solidFill>
            </a:endParaRPr>
          </a:p>
          <a:p>
            <a:pPr marL="0" indent="0" algn="ctr">
              <a:buNone/>
            </a:pPr>
            <a:endParaRPr lang="en-US" sz="2000" dirty="0">
              <a:solidFill>
                <a:srgbClr val="002060"/>
              </a:solidFill>
            </a:endParaRPr>
          </a:p>
        </p:txBody>
      </p:sp>
      <p:cxnSp>
        <p:nvCxnSpPr>
          <p:cNvPr id="4" name="Straight Connector 3">
            <a:extLst>
              <a:ext uri="{FF2B5EF4-FFF2-40B4-BE49-F238E27FC236}">
                <a16:creationId xmlns:a16="http://schemas.microsoft.com/office/drawing/2014/main" id="{1ACE9E5C-00AF-77C4-273A-90734B254526}"/>
              </a:ext>
            </a:extLst>
          </p:cNvPr>
          <p:cNvCxnSpPr>
            <a:cxnSpLocks/>
          </p:cNvCxnSpPr>
          <p:nvPr/>
        </p:nvCxnSpPr>
        <p:spPr>
          <a:xfrm>
            <a:off x="914400" y="3101824"/>
            <a:ext cx="2743200" cy="0"/>
          </a:xfrm>
          <a:prstGeom prst="line">
            <a:avLst/>
          </a:prstGeom>
          <a:ln>
            <a:solidFill>
              <a:srgbClr val="002060"/>
            </a:solidFill>
          </a:ln>
        </p:spPr>
        <p:style>
          <a:lnRef idx="3">
            <a:schemeClr val="dk1"/>
          </a:lnRef>
          <a:fillRef idx="0">
            <a:schemeClr val="dk1"/>
          </a:fillRef>
          <a:effectRef idx="2">
            <a:schemeClr val="dk1"/>
          </a:effectRef>
          <a:fontRef idx="minor">
            <a:schemeClr val="tx1"/>
          </a:fontRef>
        </p:style>
      </p:cxnSp>
      <p:cxnSp>
        <p:nvCxnSpPr>
          <p:cNvPr id="14" name="Straight Connector 13">
            <a:extLst>
              <a:ext uri="{FF2B5EF4-FFF2-40B4-BE49-F238E27FC236}">
                <a16:creationId xmlns:a16="http://schemas.microsoft.com/office/drawing/2014/main" id="{B35DE7EE-7A93-DD5D-FC29-AC527AC6F235}"/>
              </a:ext>
            </a:extLst>
          </p:cNvPr>
          <p:cNvCxnSpPr>
            <a:cxnSpLocks/>
          </p:cNvCxnSpPr>
          <p:nvPr/>
        </p:nvCxnSpPr>
        <p:spPr>
          <a:xfrm>
            <a:off x="5511800" y="3098800"/>
            <a:ext cx="2743200" cy="3024"/>
          </a:xfrm>
          <a:prstGeom prst="line">
            <a:avLst/>
          </a:prstGeom>
          <a:ln>
            <a:solidFill>
              <a:srgbClr val="002060"/>
            </a:solidFill>
          </a:ln>
        </p:spPr>
        <p:style>
          <a:lnRef idx="3">
            <a:schemeClr val="dk1"/>
          </a:lnRef>
          <a:fillRef idx="0">
            <a:schemeClr val="dk1"/>
          </a:fillRef>
          <a:effectRef idx="2">
            <a:schemeClr val="dk1"/>
          </a:effectRef>
          <a:fontRef idx="minor">
            <a:schemeClr val="tx1"/>
          </a:fontRef>
        </p:style>
      </p:cxnSp>
    </p:spTree>
    <p:extLst>
      <p:ext uri="{BB962C8B-B14F-4D97-AF65-F5344CB8AC3E}">
        <p14:creationId xmlns:p14="http://schemas.microsoft.com/office/powerpoint/2010/main" val="95960629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3325092" y="4086034"/>
            <a:ext cx="5366374" cy="313196"/>
          </a:xfrm>
        </p:spPr>
        <p:txBody>
          <a:bodyPr/>
          <a:lstStyle/>
          <a:p>
            <a:r>
              <a:rPr lang="en-US" dirty="0"/>
              <a:t>CRC Task Force Misson, Vision, Goals</a:t>
            </a:r>
          </a:p>
        </p:txBody>
      </p:sp>
      <p:sp>
        <p:nvSpPr>
          <p:cNvPr id="2" name="Text Placeholder 1">
            <a:extLst>
              <a:ext uri="{FF2B5EF4-FFF2-40B4-BE49-F238E27FC236}">
                <a16:creationId xmlns:a16="http://schemas.microsoft.com/office/drawing/2014/main" id="{174DA88B-0F7A-C2B8-AEEF-7F2A076DE07D}"/>
              </a:ext>
            </a:extLst>
          </p:cNvPr>
          <p:cNvSpPr>
            <a:spLocks noGrp="1"/>
          </p:cNvSpPr>
          <p:nvPr>
            <p:ph type="body" sz="quarter" idx="11"/>
          </p:nvPr>
        </p:nvSpPr>
        <p:spPr>
          <a:xfrm>
            <a:off x="3411589" y="4399230"/>
            <a:ext cx="4862633" cy="354264"/>
          </a:xfrm>
        </p:spPr>
        <p:txBody>
          <a:bodyPr>
            <a:normAutofit fontScale="85000" lnSpcReduction="20000"/>
          </a:bodyPr>
          <a:lstStyle/>
          <a:p>
            <a:r>
              <a:rPr lang="en-US" sz="1200" dirty="0"/>
              <a:t>Katie Treend</a:t>
            </a:r>
          </a:p>
          <a:p>
            <a:r>
              <a:rPr lang="en-US" sz="1200" dirty="0"/>
              <a:t>Comprehensive Cancer Control Program Coordinator</a:t>
            </a:r>
          </a:p>
        </p:txBody>
      </p:sp>
    </p:spTree>
    <p:extLst>
      <p:ext uri="{BB962C8B-B14F-4D97-AF65-F5344CB8AC3E}">
        <p14:creationId xmlns:p14="http://schemas.microsoft.com/office/powerpoint/2010/main" val="177356832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2"/>
          </p:nvPr>
        </p:nvSpPr>
        <p:spPr/>
        <p:txBody>
          <a:bodyPr/>
          <a:lstStyle/>
          <a:p>
            <a:r>
              <a:rPr lang="en-US" dirty="0"/>
              <a:t>Mission, Vision, and Goal(s)</a:t>
            </a:r>
          </a:p>
        </p:txBody>
      </p:sp>
      <p:sp>
        <p:nvSpPr>
          <p:cNvPr id="3" name="Title 2"/>
          <p:cNvSpPr>
            <a:spLocks noGrp="1"/>
          </p:cNvSpPr>
          <p:nvPr>
            <p:ph type="title"/>
          </p:nvPr>
        </p:nvSpPr>
        <p:spPr/>
        <p:txBody>
          <a:bodyPr>
            <a:normAutofit fontScale="90000"/>
          </a:bodyPr>
          <a:lstStyle/>
          <a:p>
            <a:r>
              <a:rPr lang="en-US" dirty="0"/>
              <a:t>CRC Task Force</a:t>
            </a:r>
          </a:p>
        </p:txBody>
      </p:sp>
    </p:spTree>
    <p:extLst>
      <p:ext uri="{BB962C8B-B14F-4D97-AF65-F5344CB8AC3E}">
        <p14:creationId xmlns:p14="http://schemas.microsoft.com/office/powerpoint/2010/main" val="338796279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22"/>
          </p:nvPr>
        </p:nvSpPr>
        <p:spPr>
          <a:xfrm>
            <a:off x="808279" y="1204563"/>
            <a:ext cx="7736419" cy="3497125"/>
          </a:xfrm>
        </p:spPr>
        <p:txBody>
          <a:bodyPr/>
          <a:lstStyle/>
          <a:p>
            <a:pPr lvl="1" indent="0">
              <a:buNone/>
            </a:pPr>
            <a:endParaRPr lang="en-US" dirty="0"/>
          </a:p>
          <a:p>
            <a:endParaRPr lang="en-US" dirty="0"/>
          </a:p>
          <a:p>
            <a:pPr marL="817960" lvl="2" indent="-257175"/>
            <a:endParaRPr lang="en-US" dirty="0"/>
          </a:p>
          <a:p>
            <a:pPr marL="257175" indent="-257175">
              <a:buFont typeface="Arial" panose="020B0604020202020204" pitchFamily="34" charset="0"/>
              <a:buChar char="•"/>
            </a:pPr>
            <a:endParaRPr lang="en-US" dirty="0"/>
          </a:p>
          <a:p>
            <a:pPr marL="257175" indent="-257175">
              <a:buFont typeface="Arial" panose="020B0604020202020204" pitchFamily="34" charset="0"/>
              <a:buChar char="•"/>
            </a:pPr>
            <a:endParaRPr lang="en-US" dirty="0"/>
          </a:p>
        </p:txBody>
      </p:sp>
      <p:sp>
        <p:nvSpPr>
          <p:cNvPr id="3" name="Title 2"/>
          <p:cNvSpPr>
            <a:spLocks noGrp="1"/>
          </p:cNvSpPr>
          <p:nvPr>
            <p:ph type="title"/>
          </p:nvPr>
        </p:nvSpPr>
        <p:spPr/>
        <p:txBody>
          <a:bodyPr>
            <a:normAutofit fontScale="90000"/>
          </a:bodyPr>
          <a:lstStyle/>
          <a:p>
            <a:r>
              <a:rPr lang="en-US" dirty="0"/>
              <a:t>Example</a:t>
            </a:r>
          </a:p>
        </p:txBody>
      </p:sp>
      <p:pic>
        <p:nvPicPr>
          <p:cNvPr id="7" name="Picture 6" descr="Graphical user interface, text&#10;&#10;Description automatically generated">
            <a:extLst>
              <a:ext uri="{FF2B5EF4-FFF2-40B4-BE49-F238E27FC236}">
                <a16:creationId xmlns:a16="http://schemas.microsoft.com/office/drawing/2014/main" id="{4F2FE486-FF72-946C-E09F-A55822E0515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50187" y="1305538"/>
            <a:ext cx="6843627" cy="3733709"/>
          </a:xfrm>
          <a:prstGeom prst="rect">
            <a:avLst/>
          </a:prstGeom>
        </p:spPr>
      </p:pic>
    </p:spTree>
    <p:extLst>
      <p:ext uri="{BB962C8B-B14F-4D97-AF65-F5344CB8AC3E}">
        <p14:creationId xmlns:p14="http://schemas.microsoft.com/office/powerpoint/2010/main" val="394607705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22"/>
          </p:nvPr>
        </p:nvSpPr>
        <p:spPr>
          <a:xfrm>
            <a:off x="808279" y="1204563"/>
            <a:ext cx="7736419" cy="3497125"/>
          </a:xfrm>
        </p:spPr>
        <p:txBody>
          <a:bodyPr/>
          <a:lstStyle/>
          <a:p>
            <a:pPr marL="257175" indent="-257175">
              <a:buFont typeface="Arial" panose="020B0604020202020204" pitchFamily="34" charset="0"/>
              <a:buChar char="•"/>
            </a:pPr>
            <a:r>
              <a:rPr lang="en-US" dirty="0"/>
              <a:t>The Washington State CRC Task Force’s Mission is to bring together a diverse group of stakeholders with the intent to improve existing screening programs through partnerships, the promotion of screening options, and the overall education of Washington residents on colorectal cancer prevention.</a:t>
            </a:r>
          </a:p>
          <a:p>
            <a:pPr lvl="1" indent="0">
              <a:buNone/>
            </a:pPr>
            <a:endParaRPr lang="en-US" dirty="0"/>
          </a:p>
          <a:p>
            <a:endParaRPr lang="en-US" dirty="0"/>
          </a:p>
          <a:p>
            <a:pPr marL="817960" lvl="2" indent="-257175"/>
            <a:endParaRPr lang="en-US" dirty="0"/>
          </a:p>
          <a:p>
            <a:pPr marL="257175" indent="-257175">
              <a:buFont typeface="Arial" panose="020B0604020202020204" pitchFamily="34" charset="0"/>
              <a:buChar char="•"/>
            </a:pPr>
            <a:endParaRPr lang="en-US" dirty="0"/>
          </a:p>
          <a:p>
            <a:pPr marL="257175" indent="-257175">
              <a:buFont typeface="Arial" panose="020B0604020202020204" pitchFamily="34" charset="0"/>
              <a:buChar char="•"/>
            </a:pPr>
            <a:endParaRPr lang="en-US" dirty="0"/>
          </a:p>
        </p:txBody>
      </p:sp>
      <p:sp>
        <p:nvSpPr>
          <p:cNvPr id="3" name="Title 2"/>
          <p:cNvSpPr>
            <a:spLocks noGrp="1"/>
          </p:cNvSpPr>
          <p:nvPr>
            <p:ph type="title"/>
          </p:nvPr>
        </p:nvSpPr>
        <p:spPr/>
        <p:txBody>
          <a:bodyPr>
            <a:normAutofit fontScale="90000"/>
          </a:bodyPr>
          <a:lstStyle/>
          <a:p>
            <a:r>
              <a:rPr lang="en-US" dirty="0"/>
              <a:t>Previous Mission Statement</a:t>
            </a:r>
          </a:p>
        </p:txBody>
      </p:sp>
    </p:spTree>
    <p:extLst>
      <p:ext uri="{BB962C8B-B14F-4D97-AF65-F5344CB8AC3E}">
        <p14:creationId xmlns:p14="http://schemas.microsoft.com/office/powerpoint/2010/main" val="192963329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2"/>
          </p:nvPr>
        </p:nvSpPr>
        <p:spPr/>
        <p:txBody>
          <a:bodyPr/>
          <a:lstStyle/>
          <a:p>
            <a:r>
              <a:rPr lang="en-US" dirty="0"/>
              <a:t>CRC Cancer Burden in WA</a:t>
            </a:r>
          </a:p>
        </p:txBody>
      </p:sp>
    </p:spTree>
    <p:extLst>
      <p:ext uri="{BB962C8B-B14F-4D97-AF65-F5344CB8AC3E}">
        <p14:creationId xmlns:p14="http://schemas.microsoft.com/office/powerpoint/2010/main" val="695570657"/>
      </p:ext>
    </p:extLst>
  </p:cSld>
  <p:clrMapOvr>
    <a:masterClrMapping/>
  </p:clrMapOvr>
</p:sld>
</file>

<file path=ppt/theme/theme1.xml><?xml version="1.0" encoding="utf-8"?>
<a:theme xmlns:a="http://schemas.openxmlformats.org/drawingml/2006/main" name="Office Theme">
  <a:themeElements>
    <a:clrScheme name="Office Theme 2013 - 2022">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2013 - 2022">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2013 - 2022">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2013 - 2022"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2_Blue Trapezoid with Red Bar Main">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2_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4ea18e22-2233-4d5e-81fc-5f8be2578775">
      <Terms xmlns="http://schemas.microsoft.com/office/infopath/2007/PartnerControls"/>
    </lcf76f155ced4ddcb4097134ff3c332f>
    <TaxCatchAll xmlns="8c161251-4012-46e1-8202-65e8930e3119"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382E1B8ED8BB01489DB5E61696F4C7DF" ma:contentTypeVersion="11" ma:contentTypeDescription="Create a new document." ma:contentTypeScope="" ma:versionID="71fcae5199da5106cdc8ea4fdba0b363">
  <xsd:schema xmlns:xsd="http://www.w3.org/2001/XMLSchema" xmlns:xs="http://www.w3.org/2001/XMLSchema" xmlns:p="http://schemas.microsoft.com/office/2006/metadata/properties" xmlns:ns2="4ea18e22-2233-4d5e-81fc-5f8be2578775" xmlns:ns3="8c161251-4012-46e1-8202-65e8930e3119" targetNamespace="http://schemas.microsoft.com/office/2006/metadata/properties" ma:root="true" ma:fieldsID="91df95f1e1031e70018c6b74f2404838" ns2:_="" ns3:_="">
    <xsd:import namespace="4ea18e22-2233-4d5e-81fc-5f8be2578775"/>
    <xsd:import namespace="8c161251-4012-46e1-8202-65e8930e3119"/>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OCR" minOccurs="0"/>
                <xsd:element ref="ns2:MediaServiceGenerationTime" minOccurs="0"/>
                <xsd:element ref="ns2:MediaServiceEventHashCode" minOccurs="0"/>
                <xsd:element ref="ns2:lcf76f155ced4ddcb4097134ff3c332f" minOccurs="0"/>
                <xsd:element ref="ns3:TaxCatchAll"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ea18e22-2233-4d5e-81fc-5f8be257877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OCR" ma:index="12" nillable="true" ma:displayName="Extracted Text" ma:internalName="MediaServiceOCR" ma:readOnly="true">
      <xsd:simpleType>
        <xsd:restriction base="dms:Note">
          <xsd:maxLength value="255"/>
        </xsd:restriction>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lcf76f155ced4ddcb4097134ff3c332f" ma:index="16" nillable="true" ma:taxonomy="true" ma:internalName="lcf76f155ced4ddcb4097134ff3c332f" ma:taxonomyFieldName="MediaServiceImageTags" ma:displayName="Image Tags" ma:readOnly="false" ma:fieldId="{5cf76f15-5ced-4ddc-b409-7134ff3c332f}" ma:taxonomyMulti="true" ma:sspId="e24e6e45-2433-4efa-90ac-389e9d1bba19" ma:termSetId="09814cd3-568e-fe90-9814-8d621ff8fb84" ma:anchorId="fba54fb3-c3e1-fe81-a776-ca4b69148c4d" ma:open="true" ma:isKeyword="false">
      <xsd:complexType>
        <xsd:sequence>
          <xsd:element ref="pc:Terms" minOccurs="0" maxOccurs="1"/>
        </xsd:sequence>
      </xsd:complexType>
    </xsd:element>
    <xsd:element name="MediaLengthInSeconds" ma:index="18" nillable="true" ma:displayName="MediaLengthInSeconds" ma:hidden="true"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8c161251-4012-46e1-8202-65e8930e3119" elementFormDefault="qualified">
    <xsd:import namespace="http://schemas.microsoft.com/office/2006/documentManagement/types"/>
    <xsd:import namespace="http://schemas.microsoft.com/office/infopath/2007/PartnerControls"/>
    <xsd:element name="TaxCatchAll" ma:index="17" nillable="true" ma:displayName="Taxonomy Catch All Column" ma:hidden="true" ma:list="{af56089a-8247-426a-9c35-2f9b76c01b08}" ma:internalName="TaxCatchAll" ma:showField="CatchAllData" ma:web="8c161251-4012-46e1-8202-65e8930e3119">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FAB48471-6677-4130-A1C0-444EE55B55BC}">
  <ds:schemaRefs>
    <ds:schemaRef ds:uri="http://schemas.microsoft.com/sharepoint/v3/contenttype/forms"/>
  </ds:schemaRefs>
</ds:datastoreItem>
</file>

<file path=customXml/itemProps2.xml><?xml version="1.0" encoding="utf-8"?>
<ds:datastoreItem xmlns:ds="http://schemas.openxmlformats.org/officeDocument/2006/customXml" ds:itemID="{B693A934-E157-4C6B-B61C-C88289B05B6A}">
  <ds:schemaRefs>
    <ds:schemaRef ds:uri="http://schemas.microsoft.com/office/2006/documentManagement/types"/>
    <ds:schemaRef ds:uri="http://www.w3.org/XML/1998/namespace"/>
    <ds:schemaRef ds:uri="http://schemas.microsoft.com/office/2006/metadata/properties"/>
    <ds:schemaRef ds:uri="4ea18e22-2233-4d5e-81fc-5f8be2578775"/>
    <ds:schemaRef ds:uri="http://purl.org/dc/terms/"/>
    <ds:schemaRef ds:uri="http://purl.org/dc/dcmitype/"/>
    <ds:schemaRef ds:uri="http://schemas.openxmlformats.org/package/2006/metadata/core-properties"/>
    <ds:schemaRef ds:uri="http://purl.org/dc/elements/1.1/"/>
    <ds:schemaRef ds:uri="http://schemas.microsoft.com/office/infopath/2007/PartnerControls"/>
    <ds:schemaRef ds:uri="8c161251-4012-46e1-8202-65e8930e3119"/>
  </ds:schemaRefs>
</ds:datastoreItem>
</file>

<file path=customXml/itemProps3.xml><?xml version="1.0" encoding="utf-8"?>
<ds:datastoreItem xmlns:ds="http://schemas.openxmlformats.org/officeDocument/2006/customXml" ds:itemID="{87026291-C696-4C58-88BA-A1FB39F0C1C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4ea18e22-2233-4d5e-81fc-5f8be2578775"/>
    <ds:schemaRef ds:uri="8c161251-4012-46e1-8202-65e8930e3119"/>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Office Theme 2013 - 2022</Template>
  <TotalTime>14331</TotalTime>
  <Words>3080</Words>
  <Application>Microsoft Office PowerPoint</Application>
  <PresentationFormat>On-screen Show (16:9)</PresentationFormat>
  <Paragraphs>422</Paragraphs>
  <Slides>44</Slides>
  <Notes>38</Notes>
  <HiddenSlides>0</HiddenSlides>
  <MMClips>0</MMClips>
  <ScaleCrop>false</ScaleCrop>
  <HeadingPairs>
    <vt:vector size="6" baseType="variant">
      <vt:variant>
        <vt:lpstr>Fonts Used</vt:lpstr>
      </vt:variant>
      <vt:variant>
        <vt:i4>14</vt:i4>
      </vt:variant>
      <vt:variant>
        <vt:lpstr>Theme</vt:lpstr>
      </vt:variant>
      <vt:variant>
        <vt:i4>4</vt:i4>
      </vt:variant>
      <vt:variant>
        <vt:lpstr>Slide Titles</vt:lpstr>
      </vt:variant>
      <vt:variant>
        <vt:i4>44</vt:i4>
      </vt:variant>
    </vt:vector>
  </HeadingPairs>
  <TitlesOfParts>
    <vt:vector size="62" baseType="lpstr">
      <vt:lpstr>Arial</vt:lpstr>
      <vt:lpstr>Calibri</vt:lpstr>
      <vt:lpstr>Calibri Light</vt:lpstr>
      <vt:lpstr>Century Gothic</vt:lpstr>
      <vt:lpstr>Lato Light</vt:lpstr>
      <vt:lpstr>Nunito Sans SemiBold</vt:lpstr>
      <vt:lpstr>Open Sans</vt:lpstr>
      <vt:lpstr>Poppins</vt:lpstr>
      <vt:lpstr>Poppins Bold</vt:lpstr>
      <vt:lpstr>Segoe UI</vt:lpstr>
      <vt:lpstr>Source Sans Pro</vt:lpstr>
      <vt:lpstr>Source Sans Pro Light</vt:lpstr>
      <vt:lpstr>Symbol</vt:lpstr>
      <vt:lpstr>Tw Cen MT</vt:lpstr>
      <vt:lpstr>Office Theme</vt:lpstr>
      <vt:lpstr>1_Office Theme</vt:lpstr>
      <vt:lpstr>2_Blue Trapezoid with Red Bar Main</vt:lpstr>
      <vt:lpstr>2_Office Theme</vt:lpstr>
      <vt:lpstr>PowerPoint Presentation</vt:lpstr>
      <vt:lpstr>PowerPoint Presentation</vt:lpstr>
      <vt:lpstr>Introduction &amp; Icebreaker</vt:lpstr>
      <vt:lpstr>Presentation</vt:lpstr>
      <vt:lpstr>CRC Task Force Misson, Vision, Goals</vt:lpstr>
      <vt:lpstr>CRC Task Force</vt:lpstr>
      <vt:lpstr>Example</vt:lpstr>
      <vt:lpstr>Previous Mission Statement</vt:lpstr>
      <vt:lpstr>PowerPoint Presentation</vt:lpstr>
      <vt:lpstr>Cancer in WA (2019)</vt:lpstr>
      <vt:lpstr>Age-adjusted incidence rate per 100,000 for all cancer sites combined  and five most common cancer types, Washington State, 2019 </vt:lpstr>
      <vt:lpstr>Age-adjusted mortality rate per 100,000 by cancer types, Washington State, 2019 </vt:lpstr>
      <vt:lpstr>Colorectal Cancer  (2019)</vt:lpstr>
      <vt:lpstr>5-Year Cancer Plan</vt:lpstr>
      <vt:lpstr>Goal 7: Increase number of people who complete recommended cancer screenings. </vt:lpstr>
      <vt:lpstr>Goal 7: Increase number of people who complete recommended cancer screenings. </vt:lpstr>
      <vt:lpstr>Goal 8: Increase access to genetic counseling</vt:lpstr>
      <vt:lpstr>PowerPoint Presentation</vt:lpstr>
      <vt:lpstr>Want to Provide Feedback on Plan?</vt:lpstr>
      <vt:lpstr>Presentation</vt:lpstr>
      <vt:lpstr>Final  Report for   the 2022PPresented by:  Elizabeth Dahle, RN Educator Virginia Mason Franciscan Health  Cindee DeWitt,  Associate Director, Cancer Center Partnerships ACS pilot</vt:lpstr>
      <vt:lpstr>PowerPoint Presentation</vt:lpstr>
      <vt:lpstr>PowerPoint Presentation</vt:lpstr>
      <vt:lpstr>PowerPoint Presentation</vt:lpstr>
      <vt:lpstr>PowerPoint Presentation</vt:lpstr>
      <vt:lpstr>PowerPoint Presentation</vt:lpstr>
      <vt:lpstr>PowerPoint Presentation</vt:lpstr>
      <vt:lpstr>Colorectal Cancer Screening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Impact Quote  ”Our COP team’s concerted focus mobilized our organization’s tracking and processing results including differentiating our testing modalities and closing the loop with follow up for positive screens. With regular meetings, we discussed strategies, shared ideas and planned next steps creating a robust CRC Screening program. Partnering within this project helped us to focus our efforts, dig further and ask more questions to improve and expand our CRC screening rates.” </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Fred Hutch</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Law, Wendy</dc:creator>
  <cp:lastModifiedBy>Suman, Sahla (DOH)</cp:lastModifiedBy>
  <cp:revision>65</cp:revision>
  <cp:lastPrinted>2017-02-07T22:25:32Z</cp:lastPrinted>
  <dcterms:created xsi:type="dcterms:W3CDTF">2017-01-23T21:14:50Z</dcterms:created>
  <dcterms:modified xsi:type="dcterms:W3CDTF">2024-05-23T18:04:02Z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0x010100382E1B8ED8BB01489DB5E61696F4C7DF</vt:lpwstr>
  </property>
  <property fmtid="{D5CDD505-2E9C-101B-9397-08002B2CF9AE}" pid="3" name="MSIP_Label_1520fa42-cf58-4c22-8b93-58cf1d3bd1cb_Enabled">
    <vt:lpwstr>true</vt:lpwstr>
  </property>
  <property fmtid="{D5CDD505-2E9C-101B-9397-08002B2CF9AE}" pid="4" name="MSIP_Label_1520fa42-cf58-4c22-8b93-58cf1d3bd1cb_SetDate">
    <vt:lpwstr>2023-06-20T17:56:59Z</vt:lpwstr>
  </property>
  <property fmtid="{D5CDD505-2E9C-101B-9397-08002B2CF9AE}" pid="5" name="MSIP_Label_1520fa42-cf58-4c22-8b93-58cf1d3bd1cb_Method">
    <vt:lpwstr>Standard</vt:lpwstr>
  </property>
  <property fmtid="{D5CDD505-2E9C-101B-9397-08002B2CF9AE}" pid="6" name="MSIP_Label_1520fa42-cf58-4c22-8b93-58cf1d3bd1cb_Name">
    <vt:lpwstr>Public Information</vt:lpwstr>
  </property>
  <property fmtid="{D5CDD505-2E9C-101B-9397-08002B2CF9AE}" pid="7" name="MSIP_Label_1520fa42-cf58-4c22-8b93-58cf1d3bd1cb_SiteId">
    <vt:lpwstr>11d0e217-264e-400a-8ba0-57dcc127d72d</vt:lpwstr>
  </property>
  <property fmtid="{D5CDD505-2E9C-101B-9397-08002B2CF9AE}" pid="8" name="MSIP_Label_1520fa42-cf58-4c22-8b93-58cf1d3bd1cb_ActionId">
    <vt:lpwstr>32f1f418-8f4c-41ea-8407-01fb215ee0b7</vt:lpwstr>
  </property>
  <property fmtid="{D5CDD505-2E9C-101B-9397-08002B2CF9AE}" pid="9" name="MSIP_Label_1520fa42-cf58-4c22-8b93-58cf1d3bd1cb_ContentBits">
    <vt:lpwstr>0</vt:lpwstr>
  </property>
</Properties>
</file>