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147471103" r:id="rId2"/>
    <p:sldId id="474" r:id="rId3"/>
    <p:sldId id="472" r:id="rId4"/>
    <p:sldId id="269" r:id="rId5"/>
    <p:sldId id="54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A44D4A-61CF-CADC-F436-7C9E664A8C04}" name="Panek, Kara  M. (HCA)" initials="P(" userId="S::kara.panek2@hca.wa.gov::659bf9ba-bc29-4794-b232-5c029273ea01" providerId="AD"/>
  <p188:author id="{A9902A4B-FC0E-E275-2BF5-F7F8FF3720D8}" name="Peterson, Lonnie (DOH)" initials="P(" userId="S::lonnie.peterson@doh.wa.gov::85ec2965-d964-4393-a22c-b675a64ec3f1" providerId="AD"/>
  <p188:author id="{187CE7D0-C324-9C37-649A-AC76ED55214D}" name="West, Melissa C (DOH)" initials="MW" userId="S::Melissa.West@doh.wa.gov::18a4fea3-5db2-4560-ac08-cb3dfaf4ce1c" providerId="AD"/>
  <p188:author id="{43BB45D6-AE6A-628E-22B6-E89532A85DA2}" name="Edwards, Krystle R (DOH)" initials="EKR(" userId="S::Krystle.Edwards@doh.wa.gov::33797ec4-abb8-4be4-8ba9-eae41a310aa6" providerId="AD"/>
  <p188:author id="{0DFAE0D9-141C-67AF-5217-569B233FFFAB}" name="Raypole, Crystal A (DOH)" initials="CR" userId="S::Crystal.Raypole@doh.wa.gov::bbec38ce-55db-4d08-bdf4-1f50e96b18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6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4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BA92E-2BBE-45D4-8FDA-AC65DC6A322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2378B-CE25-41F2-ADED-F6DBBD27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elizabeth.emmet@doh.wa.gov" TargetMode="External"/><Relationship Id="rId3" Type="http://schemas.openxmlformats.org/officeDocument/2006/relationships/hyperlink" Target="https://www.samhsa.gov/resource-search/988" TargetMode="External"/><Relationship Id="rId7" Type="http://schemas.openxmlformats.org/officeDocument/2006/relationships/hyperlink" Target="https://orders.gpo.gov/SAMHSA988/Pubs.aspx#to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a988.org/partner-toolkit/" TargetMode="External"/><Relationship Id="rId5" Type="http://schemas.openxmlformats.org/officeDocument/2006/relationships/hyperlink" Target="https://suicidepreventionmessaging.org/sites/default/files/2024-05/988%20FR_Trusted%20Messenger_Toolkit_Final-508.pdf" TargetMode="External"/><Relationship Id="rId4" Type="http://schemas.openxmlformats.org/officeDocument/2006/relationships/hyperlink" Target="https://doh.wa.gov/sites/default/files/2022-07/971056-988LifelinePartnerToolkit.pdf?uid=63520dd975c1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FE9C-24EC-442B-850F-65B0BA925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2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100">
                <a:latin typeface="Calibri"/>
                <a:ea typeface="Calibri" panose="020F0502020204030204" pitchFamily="34" charset="0"/>
                <a:cs typeface="Calibri"/>
              </a:rPr>
              <a:t>Reminder to give self-care message</a:t>
            </a:r>
            <a:endParaRPr lang="en-US" sz="1100" i="1">
              <a:latin typeface="Calibri"/>
              <a:ea typeface="Calibri" panose="020F0502020204030204" pitchFamily="34" charset="0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100" i="1">
              <a:latin typeface="Calibri"/>
              <a:ea typeface="Calibri" panose="020F0502020204030204" pitchFamily="34" charset="0"/>
              <a:cs typeface="Calibri"/>
            </a:endParaRPr>
          </a:p>
          <a:p>
            <a:pPr marL="171450" marR="0" lvl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i="1">
                <a:latin typeface="Calibri"/>
                <a:ea typeface="Calibri" panose="020F0502020204030204" pitchFamily="34" charset="0"/>
                <a:cs typeface="Calibri"/>
              </a:rPr>
              <a:t>share screen and share audio</a:t>
            </a:r>
            <a:endParaRPr lang="en-US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latin typeface="Calibri"/>
                <a:ea typeface="Calibri" panose="020F0502020204030204" pitchFamily="34" charset="0"/>
                <a:cs typeface="Calibri"/>
              </a:rPr>
              <a:t>Elizabeth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latin typeface="Calibri"/>
                <a:ea typeface="Calibri" panose="020F0502020204030204" pitchFamily="34" charset="0"/>
                <a:cs typeface="Calibri"/>
              </a:rPr>
              <a:t>Today’s presentation is to : </a:t>
            </a:r>
            <a:r>
              <a:rPr lang="en-US" sz="1200">
                <a:latin typeface="Calibri"/>
                <a:ea typeface="Calibri" panose="020F0502020204030204" pitchFamily="34" charset="0"/>
                <a:cs typeface="Calibri"/>
              </a:rPr>
              <a:t>Inform partners about DOH grass roots efforts to empower them with 988 knowledge and resources to share with communities they serve.</a:t>
            </a:r>
            <a:endParaRPr lang="en-US" sz="1200"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>
                <a:latin typeface="Calibri"/>
                <a:ea typeface="Calibri" panose="020F0502020204030204" pitchFamily="34" charset="0"/>
                <a:cs typeface="Calibri"/>
              </a:rPr>
              <a:t>This presentation is a shortened version of a 30 </a:t>
            </a:r>
            <a:r>
              <a:rPr lang="en-US" sz="1200" b="1" err="1">
                <a:latin typeface="Calibri"/>
                <a:ea typeface="Calibri" panose="020F0502020204030204" pitchFamily="34" charset="0"/>
                <a:cs typeface="Calibri"/>
              </a:rPr>
              <a:t>mn</a:t>
            </a:r>
            <a:r>
              <a:rPr lang="en-US" sz="1200" b="1">
                <a:latin typeface="Calibri"/>
                <a:ea typeface="Calibri" panose="020F0502020204030204" pitchFamily="34" charset="0"/>
                <a:cs typeface="Calibri"/>
              </a:rPr>
              <a:t> basic awareness presentation the DOH has been providing to established partners to increase awareness of 988 in WA state.</a:t>
            </a:r>
            <a:r>
              <a:rPr lang="en-US" b="1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>
                <a:latin typeface="Calibri"/>
                <a:ea typeface="Calibri" panose="020F0502020204030204" pitchFamily="34" charset="0"/>
                <a:cs typeface="Calibri"/>
              </a:rPr>
              <a:t>The 30 minute presentation covers what you will see here today + overview of crisis centers, crisis counselor training, current usage data, when to call 911 vs 988 and more.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>
                <a:latin typeface="Calibri"/>
                <a:ea typeface="Calibri" panose="020F0502020204030204" pitchFamily="34" charset="0"/>
                <a:cs typeface="Calibri"/>
              </a:rPr>
              <a:t>This work compliments the 988 Media Awareness (Launching soon) Campaign by providing those most likely to work with help-seekers valuable insight to answer questions about 988.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2AABF-283D-462C-ADAE-C670E9833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2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How are 988 and 911 different?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988 Lifeline provides easy access to crisis support and help for emotional distress. 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911 focuses on dispatching emergency medical services, fire, and police as needed</a:t>
            </a:r>
          </a:p>
          <a:p>
            <a:pPr algn="l"/>
            <a:r>
              <a:rPr lang="en-US" b="0" i="0">
                <a:solidFill>
                  <a:srgbClr val="1A051D"/>
                </a:solidFill>
                <a:effectLst/>
                <a:latin typeface="open-sans"/>
              </a:rPr>
              <a:t>211 is A free confidential community service connection to local services.</a:t>
            </a:r>
            <a:endParaRPr lang="en-US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What can 988 Lifeline crisis counselors talk with you about?</a:t>
            </a:r>
          </a:p>
          <a:p>
            <a:pPr algn="l"/>
            <a:endParaRPr lang="en-US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Thoughts of suicide or self-harm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Mental health concerns like depression or anxiety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Feelings of isolation or loneliness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Trauma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Mental health conditions and symptoms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Economic or relationship worries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Abuse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Worries about drug or alcohol use</a:t>
            </a: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· Concerns about a loved one who needs emotional or crisis support</a:t>
            </a:r>
          </a:p>
          <a:p>
            <a:pPr algn="l"/>
            <a:endParaRPr lang="en-US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Are there any questions on what numbers to call in various scenarios?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2AABF-283D-462C-ADAE-C670E98336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7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Krystle</a:t>
            </a:r>
            <a:endParaRPr lang="en-US" sz="1200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SAMHSA Toolkit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https://www.samhsa.gov/resource-search/988</a:t>
            </a:r>
            <a:endParaRPr lang="en-US" dirty="0"/>
          </a:p>
          <a:p>
            <a:endParaRPr lang="en-US" sz="1200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DOH Toolkit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4"/>
              </a:rPr>
              <a:t>https://doh.wa.gov/sites/default/files/2022-07/971056-988LifelinePartnerToolkit.pdf?uid=63520dd975c1d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988 Trusted Messenger toolkit: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https://suicidepreventionmessaging.org/sites/default/files/2024-05/988 </a:t>
            </a:r>
            <a:r>
              <a:rPr lang="en-US" dirty="0" err="1">
                <a:hlinkClick r:id="rId5"/>
              </a:rPr>
              <a:t>FR_Trusted</a:t>
            </a:r>
            <a:r>
              <a:rPr lang="en-US" dirty="0">
                <a:hlinkClick r:id="rId5"/>
              </a:rPr>
              <a:t> Messenger_Toolkit_Final-508.pdf</a:t>
            </a:r>
            <a:endParaRPr lang="en-US" dirty="0"/>
          </a:p>
          <a:p>
            <a:endParaRPr lang="en-US" sz="1200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Media Campaign Toolkit:</a:t>
            </a:r>
          </a:p>
          <a:p>
            <a:r>
              <a:rPr lang="en-US" dirty="0">
                <a:hlinkClick r:id="rId6"/>
              </a:rPr>
              <a:t>Partner Toolkit | 988 (wa988.org)</a:t>
            </a:r>
            <a:endParaRPr lang="en-US" dirty="0"/>
          </a:p>
          <a:p>
            <a:endParaRPr lang="en-US" dirty="0"/>
          </a:p>
          <a:p>
            <a:endParaRPr lang="en-US" sz="1200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Ordering Materials</a:t>
            </a:r>
          </a:p>
          <a:p>
            <a:r>
              <a:rPr lang="en-US" dirty="0">
                <a:hlinkClick r:id="rId7"/>
              </a:rPr>
              <a:t>orders.gpo.gov/SAMHSA988/</a:t>
            </a:r>
            <a:r>
              <a:rPr lang="en-US" dirty="0" err="1">
                <a:hlinkClick r:id="rId7"/>
              </a:rPr>
              <a:t>Pubs.aspx#top</a:t>
            </a:r>
            <a:endParaRPr lang="en-US" sz="1200" dirty="0">
              <a:ea typeface="+mn-lt"/>
              <a:cs typeface="+mn-lt"/>
            </a:endParaRPr>
          </a:p>
          <a:p>
            <a:endParaRPr lang="en-US" sz="1200" dirty="0">
              <a:ea typeface="+mn-lt"/>
              <a:cs typeface="+mn-lt"/>
            </a:endParaRPr>
          </a:p>
          <a:p>
            <a:r>
              <a:rPr lang="en-US" sz="1200" b="1" dirty="0">
                <a:ea typeface="+mn-lt"/>
                <a:cs typeface="+mn-lt"/>
              </a:rPr>
              <a:t>Please feel free to drop any questions in the chat or email me!</a:t>
            </a:r>
            <a:r>
              <a:rPr lang="en-US" b="1" dirty="0">
                <a:ea typeface="+mn-lt"/>
                <a:cs typeface="+mn-lt"/>
              </a:rPr>
              <a:t> </a:t>
            </a:r>
          </a:p>
          <a:p>
            <a:r>
              <a:rPr lang="en-US" sz="1200" dirty="0">
                <a:ea typeface="+mn-lt"/>
                <a:cs typeface="+mn-lt"/>
                <a:hlinkClick r:id="rId8"/>
              </a:rPr>
              <a:t>elizabeth.emmet@doh.wa.gov</a:t>
            </a:r>
            <a:r>
              <a:rPr lang="en-US" sz="1200" dirty="0">
                <a:ea typeface="+mn-lt"/>
                <a:cs typeface="+mn-lt"/>
              </a:rPr>
              <a:t> </a:t>
            </a:r>
          </a:p>
          <a:p>
            <a:endParaRPr lang="en-US" dirty="0"/>
          </a:p>
          <a:p>
            <a:r>
              <a:rPr lang="en-US" dirty="0"/>
              <a:t>_________________________________________________________________________________________________________________________</a:t>
            </a:r>
          </a:p>
          <a:p>
            <a:endParaRPr lang="en-US" dirty="0"/>
          </a:p>
          <a:p>
            <a:r>
              <a:rPr lang="en-US" dirty="0"/>
              <a:t>These buttons lead you to the SAHMSA and DOH Partner Toolkits</a:t>
            </a:r>
          </a:p>
          <a:p>
            <a:r>
              <a:rPr lang="en-US" dirty="0"/>
              <a:t>Flyer print outs, social media posts, videos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988 graphics and videos used in this power point were retrieved from the SAHMSA toolkit, there are many options to choose from I encourage you to take a look at what's available to help raise awareness about 988 with your community. </a:t>
            </a:r>
          </a:p>
          <a:p>
            <a:endParaRPr lang="en-US" dirty="0"/>
          </a:p>
          <a:p>
            <a:r>
              <a:rPr lang="en-US" dirty="0"/>
              <a:t>If you are interested in presenting this information to others in your community let us know and we can schedule some time discuss what that could look like and next steps.</a:t>
            </a:r>
          </a:p>
          <a:p>
            <a:endParaRPr lang="en-US" dirty="0"/>
          </a:p>
          <a:p>
            <a:r>
              <a:rPr lang="en-US" dirty="0"/>
              <a:t>Please let us know if you have any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2AABF-283D-462C-ADAE-C670E98336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3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5B3E-FBE4-3B4C-F152-47DBAA78F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1E844-CA38-DD53-B2A1-16EBEAE68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B0A7-E3EF-0879-86E9-88AEA7C0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C5312-27DF-3120-8812-2C7C2BF3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37C9B-37C9-9977-4668-B4798554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F8E1E-452C-8E2F-169E-020374CB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924EA-2ED8-4005-C248-C3F8524A9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0DA04-9116-0877-42B0-E455BA96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849E9-7594-84C7-91A2-38B8670D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7F32C-B392-B11B-70C9-17F294FB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3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626006-852B-C374-1394-F92FD564C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54221-4430-28E0-E69E-F5FCE6661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05332-E2B7-6C0E-1861-94112957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EBB2F-926A-9F4F-F22E-330E33E0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A027-DBBA-D198-C94B-F427D251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6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ttern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green box with abstract white lines running across it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2001" cy="4572001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860" y="5500109"/>
            <a:ext cx="2661419" cy="587138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33455" y="5897171"/>
            <a:ext cx="6483511" cy="4723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Office/Program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433455" y="5479577"/>
            <a:ext cx="6483511" cy="417595"/>
          </a:xfrm>
        </p:spPr>
        <p:txBody>
          <a:bodyPr>
            <a:noAutofit/>
          </a:bodyPr>
          <a:lstStyle>
            <a:lvl1pPr>
              <a:defRPr sz="3000" cap="all" baseline="0"/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568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F7E0-03F0-C56B-F6C2-AEA784AD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E4A6-8CAD-635A-C3D6-4534D59A7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424B1-E551-690F-F514-B85F5A57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53922-57DB-31D1-882F-B7EDCE11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CA102-2F72-B299-0974-E51029A9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0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C14C-5A6E-CF76-9237-14F73705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64BEA-3D16-4E28-6DE2-16C47A1C0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3DAF4-586E-B26F-4FBD-8549793F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B0422-CB51-281F-C64B-4881D32B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4B9B3-E940-D3BF-D9C1-21CB382A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D5CE-B36F-ED25-D37D-AC888485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64E5-3D68-A528-1F4A-D394BE514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C8AC6-3227-758A-BCDA-764901F36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DD0B-CB86-413E-1364-820D9489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9A9D-E3D6-C8AA-8F68-61A0EC1C2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D083F-73A5-5879-1A43-57904085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F7DFB-5612-0F34-4D34-1C74EF74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89B14-9C0A-6A13-9827-2267F6C52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36E8C-54EE-2B9D-E690-D30A155B2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D763F-4E3E-BF64-B07B-A5A9D0EBE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97786-4B8A-D6F7-5B65-FE7C3727C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17AD9-DD02-E049-E6CA-500F46ED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D1239-C849-E355-48AD-934289B7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B27F6A-AC8D-B12E-526B-F1B05FF0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7E6FE-7C36-53E6-872A-3CBCB7A7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22444-C57E-8626-F610-C2A9B443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6EBF9-DE3F-3A01-DE56-AB275CE6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BACF0-E614-FF24-F070-A76D29C2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1FD40-C656-07F2-00C5-E2A84DEFC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1084C-AD3A-31E7-DED7-E9A21448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B3254-9444-0A72-22A5-F1CCB48C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7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A34C-6C3D-1F37-2AD4-9889A9BA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3589-FA78-555D-2C55-7B0A22A2B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C2BB3-6479-D09C-3E71-17523085E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87FCC-E1CB-261B-ECF1-7C4A93A9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AAD67-C43D-AA85-9B37-960CE7AA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8299B-246E-36A1-652E-185384E6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8C79-2278-35D8-3038-68DB0AAB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C311C-8AD0-BCFA-69F7-75FA52442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0F2F3-D69D-6360-3086-0FFF0306E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9C14A-2EDC-E42B-F244-425057F3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D1DF3-623B-489E-1DE0-045EE0533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4D572-7BBA-62E2-46DE-A3BB67CD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8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A1B98-B13B-FA79-779F-D6D15872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16A80-53CA-CD2A-DBB6-EF456EFDC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30B73-3372-CFCF-26FC-E3C31407F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74F322-E3A4-4770-8E4F-BA6BBF99A65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52386-36A3-60E4-F897-3E0D0F426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1B5FF-F097-F6A3-BBE4-9A3FCC1BE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351D9-6797-4744-ADE7-D68833AE9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lizabeth.emmet@doh.wa.gov" TargetMode="External"/><Relationship Id="rId7" Type="http://schemas.openxmlformats.org/officeDocument/2006/relationships/hyperlink" Target="https://wa988.org/partner-toolk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s://www.samhsa.gov/resource-search/9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0F9942-DDD0-F5EB-844C-70A8D9312238}"/>
              </a:ext>
            </a:extLst>
          </p:cNvPr>
          <p:cNvSpPr txBox="1"/>
          <p:nvPr/>
        </p:nvSpPr>
        <p:spPr>
          <a:xfrm>
            <a:off x="2383536" y="-832105"/>
            <a:ext cx="2199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D480CB-2655-B7C2-987D-6FBCAFAE53CD}"/>
              </a:ext>
            </a:extLst>
          </p:cNvPr>
          <p:cNvSpPr/>
          <p:nvPr/>
        </p:nvSpPr>
        <p:spPr>
          <a:xfrm>
            <a:off x="5409785" y="1826483"/>
            <a:ext cx="4731639" cy="1259618"/>
          </a:xfrm>
          <a:prstGeom prst="rect">
            <a:avLst/>
          </a:prstGeom>
          <a:solidFill>
            <a:srgbClr val="185A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01DE81D8-7D3B-EEED-AEB7-1B79A5303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68" y="1105598"/>
            <a:ext cx="4951032" cy="4206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1928901-E0E2-FBCA-689D-568278B12B18}"/>
              </a:ext>
            </a:extLst>
          </p:cNvPr>
          <p:cNvSpPr txBox="1"/>
          <p:nvPr/>
        </p:nvSpPr>
        <p:spPr>
          <a:xfrm>
            <a:off x="5405379" y="2161632"/>
            <a:ext cx="493751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spc="450">
                <a:solidFill>
                  <a:schemeClr val="bg1"/>
                </a:solidFill>
                <a:latin typeface="Gill Sans MT"/>
              </a:rPr>
              <a:t>BEHAVIORAL HEALTH</a:t>
            </a:r>
          </a:p>
          <a:p>
            <a:pPr algn="ctr"/>
            <a:endParaRPr lang="en-US" sz="2400" spc="45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E38FC-8E0B-1DC0-81EC-E0D663254C41}"/>
              </a:ext>
            </a:extLst>
          </p:cNvPr>
          <p:cNvSpPr/>
          <p:nvPr/>
        </p:nvSpPr>
        <p:spPr>
          <a:xfrm>
            <a:off x="5409785" y="3086101"/>
            <a:ext cx="4731639" cy="12596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FF"/>
                </a:solidFill>
                <a:latin typeface="Gill Sans MT" panose="020B0502020104020203" pitchFamily="34" charset="77"/>
              </a:rPr>
              <a:t>SALUD DEL COMPORTAMIENTO</a:t>
            </a:r>
          </a:p>
        </p:txBody>
      </p:sp>
    </p:spTree>
    <p:extLst>
      <p:ext uri="{BB962C8B-B14F-4D97-AF65-F5344CB8AC3E}">
        <p14:creationId xmlns:p14="http://schemas.microsoft.com/office/powerpoint/2010/main" val="220539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F775D9-4C32-CAEA-C0E3-070EDF3DA33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7E5AA1-8666-7C79-3C4C-89DD0F17B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0074" y="5542317"/>
            <a:ext cx="7500257" cy="7097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endParaRPr lang="es-ES" sz="2400" dirty="0">
              <a:latin typeface="Calibri"/>
              <a:ea typeface="Calibri" panose="020F0502020204030204" pitchFamily="34" charset="0"/>
              <a:cs typeface="Calibri"/>
            </a:endParaRPr>
          </a:p>
          <a:p>
            <a:pPr algn="ctr"/>
            <a:r>
              <a:rPr lang="en-US" sz="2400" dirty="0"/>
              <a:t>Elizabeth Emmet </a:t>
            </a:r>
          </a:p>
          <a:p>
            <a:pPr algn="ctr"/>
            <a:endParaRPr lang="en-US" sz="2400" strike="sngStrike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71BCF8-174F-EEC0-048A-7B7B8F71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965" y="5035813"/>
            <a:ext cx="8018010" cy="709710"/>
          </a:xfrm>
        </p:spPr>
        <p:txBody>
          <a:bodyPr/>
          <a:lstStyle/>
          <a:p>
            <a:pPr algn="ctr"/>
            <a:r>
              <a:rPr lang="en-US" dirty="0">
                <a:latin typeface="Century Gothic"/>
              </a:rPr>
              <a:t>988 </a:t>
            </a:r>
            <a:r>
              <a:rPr lang="es-MX" dirty="0">
                <a:latin typeface="Century Gothic"/>
              </a:rPr>
              <a:t>CONCIENCIA GENERAL SOBRE LA LINEA</a:t>
            </a:r>
            <a:r>
              <a:rPr lang="en-US" dirty="0">
                <a:latin typeface="Century Gothic"/>
              </a:rPr>
              <a:t> </a:t>
            </a:r>
            <a:r>
              <a:rPr lang="es-ES" dirty="0">
                <a:latin typeface="Century Gothic"/>
              </a:rPr>
              <a:t>DE AYUDA PARA SUICIDIO Y CRISIS</a:t>
            </a:r>
            <a:r>
              <a:rPr lang="en-US" dirty="0">
                <a:latin typeface="Century Gothic"/>
              </a:rPr>
              <a:t> 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6DE431-CEE7-86A7-F54B-005530C9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65" y="960828"/>
            <a:ext cx="3884069" cy="284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86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BBCD40-2373-0A97-4846-F39BC196209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2219" y="96798"/>
            <a:ext cx="11036881" cy="984559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latin typeface="Century Gothic"/>
                <a:ea typeface="+mn-ea"/>
                <a:cs typeface="Arial"/>
              </a:rPr>
              <a:t>988 </a:t>
            </a:r>
            <a:r>
              <a:rPr lang="es-ES" sz="3600" dirty="0">
                <a:latin typeface="Century Gothic"/>
                <a:ea typeface="+mn-ea"/>
                <a:cs typeface="Arial"/>
              </a:rPr>
              <a:t>Línea de Ayuda para Suicidio y Crisis</a:t>
            </a:r>
            <a:r>
              <a:rPr lang="en-US" sz="3600" dirty="0">
                <a:latin typeface="Century Gothic"/>
                <a:ea typeface="+mn-ea"/>
                <a:cs typeface="Arial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43EB0-22E6-62B8-A096-6AC0780EC0EB}"/>
              </a:ext>
            </a:extLst>
          </p:cNvPr>
          <p:cNvSpPr txBox="1"/>
          <p:nvPr/>
        </p:nvSpPr>
        <p:spPr>
          <a:xfrm>
            <a:off x="500744" y="1338943"/>
            <a:ext cx="6975907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988 es el código de marcación de tres dígitos para la prevención del suicidio y el apoyo en situaciones de crisis.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línea de ayuda 988 es gratuita, confidencial y está disponible las 24 horas del día, los 7 días de la semana, los 365 días del año.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Llama, envía un mensaje de texto o chatea con la línea de ayuda 988 para obtener apoyo para: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Pensamientos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suicidio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Preocupaciones por el consumo de sustancias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Cualquier tipo de angustia emocional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62013" lvl="1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ser querido que puede necesitar apoyo en caso de crisis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Servicios de interpretación disponibles en más de 240 idiomas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servicios de la línea de ayuda 988 están disponibles en Lenguaje Americano de Señas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Meditation video with green background and graphics of hands surrounding a heart with the gay pride rainbow flag inside. Text encourages viewers to breathe in, hold, and breathe out, with a reminder that if you are struggling, reach out to the 988 Lifeline via call, text, or chat for support.">
            <a:extLst>
              <a:ext uri="{FF2B5EF4-FFF2-40B4-BE49-F238E27FC236}">
                <a16:creationId xmlns:a16="http://schemas.microsoft.com/office/drawing/2014/main" id="{6B53DB8B-764C-0DF5-A77C-DA5FDCA3B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 bwMode="auto">
          <a:xfrm>
            <a:off x="7885247" y="1193894"/>
            <a:ext cx="3617416" cy="38027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CF40D-E770-6482-8742-F2876033A675}"/>
              </a:ext>
            </a:extLst>
          </p:cNvPr>
          <p:cNvSpPr txBox="1"/>
          <p:nvPr/>
        </p:nvSpPr>
        <p:spPr>
          <a:xfrm>
            <a:off x="8445703" y="4971498"/>
            <a:ext cx="258486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100" dirty="0"/>
              <a:t>Un círculo verde con dos manos conectadas por las muñecas sosteniendo un pequeño corazón de arco iris en el centro</a:t>
            </a:r>
            <a:endParaRPr lang="en-US" sz="11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B72BA-1ED6-89E5-AB20-EE234F88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9114" y="6356350"/>
            <a:ext cx="4811486" cy="365125"/>
          </a:xfrm>
        </p:spPr>
        <p:txBody>
          <a:bodyPr/>
          <a:lstStyle/>
          <a:p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Departamento de Salud del Estado de Washington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817DE-D8E9-D8FC-E833-9C8E8D27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6D0-6CB5-4156-B7E5-A31DE7FD17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1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DA8BA2-4791-BB49-0686-7E5456A6848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D48D2F0-2090-0865-398C-9954940BB3F1}"/>
              </a:ext>
            </a:extLst>
          </p:cNvPr>
          <p:cNvGrpSpPr/>
          <p:nvPr/>
        </p:nvGrpSpPr>
        <p:grpSpPr>
          <a:xfrm>
            <a:off x="1718545" y="1415019"/>
            <a:ext cx="9944488" cy="4932952"/>
            <a:chOff x="1548063" y="895132"/>
            <a:chExt cx="9944488" cy="493295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FD32F94-B3F1-3CFC-A822-63D5665AB07E}"/>
                </a:ext>
              </a:extLst>
            </p:cNvPr>
            <p:cNvSpPr/>
            <p:nvPr/>
          </p:nvSpPr>
          <p:spPr>
            <a:xfrm>
              <a:off x="1548063" y="895132"/>
              <a:ext cx="2899611" cy="4911997"/>
            </a:xfrm>
            <a:prstGeom prst="roundRect">
              <a:avLst/>
            </a:prstGeom>
            <a:solidFill>
              <a:srgbClr val="161E4C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300" b="1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algn="ctr"/>
              <a:endParaRPr lang="en-US" b="1" dirty="0">
                <a:latin typeface="Aptos"/>
                <a:ea typeface="Calibri" panose="020F0502020204030204" pitchFamily="34" charset="0"/>
                <a:cs typeface="Calibri"/>
              </a:endParaRPr>
            </a:p>
            <a:p>
              <a:pPr algn="ctr"/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dirty="0">
                <a:latin typeface="Calibri"/>
                <a:ea typeface="Calibri" panose="020F0502020204030204" pitchFamily="34" charset="0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dirty="0">
                <a:latin typeface="Calibri"/>
                <a:ea typeface="Calibri" panose="020F0502020204030204" pitchFamily="34" charset="0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>
                  <a:latin typeface="Calibri"/>
                  <a:ea typeface="Calibri" panose="020F0502020204030204" pitchFamily="34" charset="0"/>
                  <a:cs typeface="Calibri"/>
                </a:rPr>
                <a:t>Pensamientos de suicidio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>
                  <a:latin typeface="Calibri"/>
                  <a:ea typeface="Calibri" panose="020F0502020204030204" pitchFamily="34" charset="0"/>
                  <a:cs typeface="Calibri"/>
                </a:rPr>
                <a:t>Sentimientos de ansiedad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>
                  <a:latin typeface="Calibri"/>
                  <a:ea typeface="Calibri" panose="020F0502020204030204" pitchFamily="34" charset="0"/>
                  <a:cs typeface="Calibri"/>
                </a:rPr>
                <a:t>Alguien con quien hablar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>
                  <a:latin typeface="Calibri"/>
                  <a:ea typeface="Calibri" panose="020F0502020204030204" pitchFamily="34" charset="0"/>
                  <a:cs typeface="Calibri"/>
                </a:rPr>
                <a:t>Desafíos del consumo de sustancias</a:t>
              </a:r>
              <a:endParaRPr lang="en-US" dirty="0">
                <a:latin typeface="Calibri"/>
                <a:ea typeface="Calibri" panose="020F0502020204030204" pitchFamily="34" charset="0"/>
                <a:cs typeface="Calibri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7325C57-D0F1-69FE-7321-CC2ABEE0829A}"/>
                </a:ext>
              </a:extLst>
            </p:cNvPr>
            <p:cNvSpPr/>
            <p:nvPr/>
          </p:nvSpPr>
          <p:spPr>
            <a:xfrm>
              <a:off x="4435643" y="895132"/>
              <a:ext cx="2899611" cy="4932952"/>
            </a:xfrm>
            <a:prstGeom prst="roundRect">
              <a:avLst/>
            </a:prstGeom>
            <a:solidFill>
              <a:srgbClr val="6C2164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>
                <a:latin typeface="Aptos"/>
                <a:ea typeface="Calibri" panose="020F0502020204030204" pitchFamily="34" charset="0"/>
                <a:cs typeface="Calibri"/>
              </a:endParaRPr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Calibri"/>
                <a:ea typeface="Calibri" panose="020F0502020204030204" pitchFamily="34" charset="0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Calibri"/>
                <a:ea typeface="Calibri" panose="020F0502020204030204" pitchFamily="34" charset="0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dirty="0">
                <a:latin typeface="Calibri"/>
                <a:ea typeface="Calibri" panose="020F0502020204030204" pitchFamily="34" charset="0"/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>
                  <a:latin typeface="Calibri"/>
                  <a:ea typeface="Calibri" panose="020F0502020204030204" pitchFamily="34" charset="0"/>
                  <a:cs typeface="Calibri"/>
                </a:rPr>
                <a:t>Sobredosis de drogas o autolesión grave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>
                  <a:latin typeface="Calibri"/>
                  <a:ea typeface="Calibri" panose="020F0502020204030204" pitchFamily="34" charset="0"/>
                  <a:cs typeface="Calibri"/>
                </a:rPr>
                <a:t>Inconsciencia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>
                  <a:latin typeface="Calibri"/>
                  <a:ea typeface="Calibri" panose="020F0502020204030204" pitchFamily="34" charset="0"/>
                  <a:cs typeface="Calibri"/>
                </a:rPr>
                <a:t>Intento de suicidio en curso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>
                  <a:latin typeface="Calibri"/>
                  <a:ea typeface="Calibri" panose="020F0502020204030204" pitchFamily="34" charset="0"/>
                  <a:cs typeface="Calibri"/>
                </a:rPr>
                <a:t>Evento poniendo en peligro la vida</a:t>
              </a:r>
              <a:endParaRPr lang="en-US" dirty="0">
                <a:latin typeface="Calibri"/>
                <a:ea typeface="Calibri" panose="020F0502020204030204" pitchFamily="34" charset="0"/>
                <a:cs typeface="Calibri"/>
              </a:endParaRP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F9D8330-5C63-D2EB-021C-DF628FC55EA1}"/>
                </a:ext>
              </a:extLst>
            </p:cNvPr>
            <p:cNvSpPr/>
            <p:nvPr/>
          </p:nvSpPr>
          <p:spPr>
            <a:xfrm>
              <a:off x="7335254" y="895132"/>
              <a:ext cx="2899611" cy="4932952"/>
            </a:xfrm>
            <a:prstGeom prst="roundRect">
              <a:avLst/>
            </a:prstGeom>
            <a:solidFill>
              <a:srgbClr val="D6137B"/>
            </a:solidFill>
            <a:ln w="76200"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Asistencia con los servicios públicos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Alimento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Alojamiento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Cuidado de la salud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Cuidado de los niños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dirty="0"/>
                <a:t>Cuidado de ancianos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5C6063-8F31-F1B2-6AEA-82FFE19F5E5B}"/>
                </a:ext>
              </a:extLst>
            </p:cNvPr>
            <p:cNvSpPr txBox="1"/>
            <p:nvPr/>
          </p:nvSpPr>
          <p:spPr>
            <a:xfrm>
              <a:off x="2312803" y="923390"/>
              <a:ext cx="3284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85A4BD-DD92-8130-CC4E-B62530E15218}"/>
                </a:ext>
              </a:extLst>
            </p:cNvPr>
            <p:cNvSpPr txBox="1"/>
            <p:nvPr/>
          </p:nvSpPr>
          <p:spPr>
            <a:xfrm>
              <a:off x="5326351" y="926298"/>
              <a:ext cx="3284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911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828865-1DF2-A663-CA27-F98C510D99D3}"/>
                </a:ext>
              </a:extLst>
            </p:cNvPr>
            <p:cNvSpPr txBox="1"/>
            <p:nvPr/>
          </p:nvSpPr>
          <p:spPr>
            <a:xfrm>
              <a:off x="8207930" y="898618"/>
              <a:ext cx="3284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211</a:t>
              </a:r>
            </a:p>
          </p:txBody>
        </p:sp>
        <p:pic>
          <p:nvPicPr>
            <p:cNvPr id="37" name="Graphic 36" descr="Siren with solid fill">
              <a:extLst>
                <a:ext uri="{FF2B5EF4-FFF2-40B4-BE49-F238E27FC236}">
                  <a16:creationId xmlns:a16="http://schemas.microsoft.com/office/drawing/2014/main" id="{D7F48541-1C49-587F-715C-416EBFAAA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49597" y="2487250"/>
              <a:ext cx="1063083" cy="1063083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2E4798E-02BE-3D64-08B7-FC145654EE8D}"/>
              </a:ext>
            </a:extLst>
          </p:cNvPr>
          <p:cNvSpPr txBox="1"/>
          <p:nvPr/>
        </p:nvSpPr>
        <p:spPr>
          <a:xfrm>
            <a:off x="1348865" y="136525"/>
            <a:ext cx="921315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Century Gothic"/>
                <a:cs typeface="Arial"/>
              </a:rPr>
              <a:t>¿</a:t>
            </a:r>
            <a:r>
              <a:rPr lang="en-US" sz="4000" dirty="0" err="1">
                <a:latin typeface="Century Gothic"/>
                <a:cs typeface="Arial"/>
              </a:rPr>
              <a:t>Qué</a:t>
            </a:r>
            <a:r>
              <a:rPr lang="en-US" sz="4000" dirty="0">
                <a:latin typeface="Century Gothic"/>
                <a:cs typeface="Arial"/>
              </a:rPr>
              <a:t> </a:t>
            </a:r>
            <a:r>
              <a:rPr lang="en-US" sz="4000" dirty="0" err="1">
                <a:latin typeface="Century Gothic"/>
                <a:cs typeface="Arial"/>
              </a:rPr>
              <a:t>número</a:t>
            </a:r>
            <a:r>
              <a:rPr lang="en-US" sz="4000" dirty="0">
                <a:latin typeface="Century Gothic"/>
                <a:cs typeface="Arial"/>
              </a:rPr>
              <a:t> </a:t>
            </a:r>
            <a:r>
              <a:rPr lang="en-US" sz="4000" dirty="0" err="1">
                <a:latin typeface="Century Gothic"/>
                <a:cs typeface="Arial"/>
              </a:rPr>
              <a:t>debo</a:t>
            </a:r>
            <a:r>
              <a:rPr lang="en-US" sz="4000" dirty="0">
                <a:latin typeface="Century Gothic"/>
                <a:cs typeface="Arial"/>
              </a:rPr>
              <a:t> usar?</a:t>
            </a:r>
          </a:p>
        </p:txBody>
      </p:sp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DDE8261-375C-092F-C8B1-1BCD6F0F578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63" y="3046211"/>
            <a:ext cx="13430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4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7C49E8-08B6-A723-2801-6FFAC2EA7B2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23" y="3044334"/>
            <a:ext cx="1085850" cy="1076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6ECC6A-DC80-98D7-372E-BAD7201EEA61}"/>
              </a:ext>
            </a:extLst>
          </p:cNvPr>
          <p:cNvSpPr txBox="1"/>
          <p:nvPr/>
        </p:nvSpPr>
        <p:spPr>
          <a:xfrm>
            <a:off x="7784271" y="2197653"/>
            <a:ext cx="23522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Servicios</a:t>
            </a:r>
            <a:r>
              <a:rPr lang="en-US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y </a:t>
            </a:r>
            <a:r>
              <a:rPr lang="en-US" sz="20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Recursos</a:t>
            </a:r>
            <a:r>
              <a:rPr lang="en-US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Locales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31D9C-9264-972C-DF42-EED176904BD4}"/>
              </a:ext>
            </a:extLst>
          </p:cNvPr>
          <p:cNvSpPr txBox="1"/>
          <p:nvPr/>
        </p:nvSpPr>
        <p:spPr>
          <a:xfrm>
            <a:off x="4554055" y="2200411"/>
            <a:ext cx="283127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Emergencias médicas y de seguridad pública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47897-A152-4C30-2B1C-895071F8E482}"/>
              </a:ext>
            </a:extLst>
          </p:cNvPr>
          <p:cNvSpPr txBox="1"/>
          <p:nvPr/>
        </p:nvSpPr>
        <p:spPr>
          <a:xfrm>
            <a:off x="1761434" y="2247347"/>
            <a:ext cx="26518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Prevención del suicidio y crisis de salud mental</a:t>
            </a:r>
            <a:endParaRPr lang="en-US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04118-1E46-C6DA-2328-57A330F2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Departamento de Salud del Estado de Washington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004D8-9C17-D979-6585-4C1C0E96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6D0-6CB5-4156-B7E5-A31DE7FD1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01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E08859-B274-E33C-39A6-9C7FED421EDF}"/>
              </a:ext>
            </a:extLst>
          </p:cNvPr>
          <p:cNvCxnSpPr/>
          <p:nvPr/>
        </p:nvCxnSpPr>
        <p:spPr>
          <a:xfrm>
            <a:off x="5377543" y="100365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D7F2-C7AE-907D-E1B6-4F1DA9EC0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41" y="1147787"/>
            <a:ext cx="8693901" cy="281447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1800" dirty="0">
                <a:latin typeface="Calibri"/>
                <a:ea typeface="Calibri" panose="020F0502020204030204" pitchFamily="34" charset="0"/>
                <a:cs typeface="Calibri"/>
              </a:rPr>
              <a:t>Estos kits de herramientas incluyen elementos para compartir en redes sociales, videos, materiales impresos, anuncios de radio, preguntas frecuentes, mensajes y comunicaciones a mensajeros confiables y otros materiales de marketing para promover la Línea de Ayuda 988 para casos de suicidio y crisis.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  </a:t>
            </a:r>
            <a:r>
              <a:rPr lang="en-US" sz="1800" b="0" i="0" dirty="0">
                <a:effectLst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1800" dirty="0">
                <a:latin typeface="Calibri"/>
                <a:ea typeface="Calibri" panose="020F0502020204030204" pitchFamily="34" charset="0"/>
                <a:cs typeface="Calibri"/>
              </a:rPr>
              <a:t>¡Se pueden adaptar para satisfacer las necesidades de públicos específicos!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 </a:t>
            </a:r>
            <a:endParaRPr lang="en-US" sz="1800" dirty="0"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/>
                <a:ea typeface="Calibri" panose="020F0502020204030204" pitchFamily="34" charset="0"/>
                <a:cs typeface="Calibri"/>
              </a:rPr>
              <a:t>Contacte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</a:rPr>
              <a:t>: 988ProgramInfo@doh.wa.gov o </a:t>
            </a:r>
            <a:r>
              <a:rPr lang="en-US" sz="1800" dirty="0">
                <a:latin typeface="Calibri"/>
                <a:ea typeface="Calibri" panose="020F0502020204030204" pitchFamily="34" charset="0"/>
                <a:cs typeface="Calibri"/>
                <a:hlinkClick r:id="rId3"/>
              </a:rPr>
              <a:t>Elizabeth.emmet@doh.wa.gov</a:t>
            </a:r>
            <a:r>
              <a:rPr lang="en-US" sz="1800" dirty="0">
                <a:ea typeface="+mn-lt"/>
                <a:cs typeface="+mn-lt"/>
              </a:rPr>
              <a:t> 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23EE92-EE12-75B4-E0B8-D5B2FF5D7BB5}"/>
              </a:ext>
            </a:extLst>
          </p:cNvPr>
          <p:cNvSpPr/>
          <p:nvPr/>
        </p:nvSpPr>
        <p:spPr>
          <a:xfrm>
            <a:off x="475488" y="5087352"/>
            <a:ext cx="1877716" cy="871364"/>
          </a:xfrm>
          <a:prstGeom prst="roundRect">
            <a:avLst/>
          </a:prstGeom>
          <a:solidFill>
            <a:srgbClr val="6C2164"/>
          </a:solidFill>
          <a:ln w="101600" cmpd="sng">
            <a:solidFill>
              <a:srgbClr val="6C2164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SAMHSA  </a:t>
            </a:r>
            <a:r>
              <a:rPr lang="en-US" b="1" dirty="0">
                <a:solidFill>
                  <a:srgbClr val="002060"/>
                </a:solidFill>
                <a:effectLst/>
                <a:latin typeface="Calibri"/>
                <a:ea typeface="Calibri" panose="020F0502020204030204" pitchFamily="34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988 </a:t>
            </a:r>
            <a:r>
              <a:rPr lang="en-US" b="1" u="sng" dirty="0">
                <a:solidFill>
                  <a:srgbClr val="00206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Kit de </a:t>
            </a:r>
            <a:r>
              <a:rPr lang="en-US" b="1" u="sng" dirty="0" err="1">
                <a:solidFill>
                  <a:srgbClr val="00206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herramientas</a:t>
            </a:r>
            <a:r>
              <a:rPr lang="en-US" b="1" u="sng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en-US" b="1" u="sng" dirty="0">
              <a:solidFill>
                <a:srgbClr val="002060"/>
              </a:solidFill>
              <a:effectLst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2827A-18B9-FE97-4D0F-001CE22F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980" y="514744"/>
            <a:ext cx="6546420" cy="942044"/>
          </a:xfrm>
        </p:spPr>
        <p:txBody>
          <a:bodyPr anchor="ctr">
            <a:noAutofit/>
          </a:bodyPr>
          <a:lstStyle/>
          <a:p>
            <a:pPr algn="ctr"/>
            <a:r>
              <a:rPr lang="en-US" sz="4000" dirty="0">
                <a:latin typeface="Century Gothic"/>
                <a:ea typeface="+mn-ea"/>
                <a:cs typeface="Arial"/>
              </a:rPr>
              <a:t>988 </a:t>
            </a:r>
            <a:r>
              <a:rPr lang="en-US" sz="4000" dirty="0" err="1">
                <a:latin typeface="Century Gothic"/>
                <a:ea typeface="+mn-ea"/>
                <a:cs typeface="Arial"/>
              </a:rPr>
              <a:t>Recursos</a:t>
            </a:r>
            <a:endParaRPr lang="en-US" sz="4000" dirty="0">
              <a:latin typeface="Century Gothic"/>
              <a:ea typeface="+mn-ea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0DD52F-D047-9897-B4F3-9CD7849D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11" y="613425"/>
            <a:ext cx="2383701" cy="23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4F80F7C-9CA7-C4F6-8DA8-8070F5DE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059" y="3970190"/>
            <a:ext cx="2377453" cy="16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4A87BF-A04D-B5BC-F894-61BB17448480}"/>
              </a:ext>
            </a:extLst>
          </p:cNvPr>
          <p:cNvSpPr/>
          <p:nvPr/>
        </p:nvSpPr>
        <p:spPr>
          <a:xfrm>
            <a:off x="2514600" y="5087352"/>
            <a:ext cx="1877716" cy="871364"/>
          </a:xfrm>
          <a:prstGeom prst="roundRect">
            <a:avLst/>
          </a:prstGeom>
          <a:solidFill>
            <a:srgbClr val="0070C0"/>
          </a:solidFill>
          <a:ln w="69850">
            <a:solidFill>
              <a:srgbClr val="0070C0"/>
            </a:solidFill>
            <a:beve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u="sng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Socio del DOH </a:t>
            </a:r>
          </a:p>
          <a:p>
            <a:pPr algn="ctr"/>
            <a:r>
              <a:rPr lang="es-ES" b="1" u="sng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Kit de herramientas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938D0-E08D-9AE6-B363-5FFF9B9EEA6E}"/>
              </a:ext>
            </a:extLst>
          </p:cNvPr>
          <p:cNvSpPr txBox="1"/>
          <p:nvPr/>
        </p:nvSpPr>
        <p:spPr>
          <a:xfrm>
            <a:off x="9332811" y="3022447"/>
            <a:ext cx="2591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cuadrado azul que resalta 988 con un círculo rosa que tiene una imagen de una persona con anteojos y sosteniendo una taza y un círculo amarillo con una persona sosteniendo un teléfono celular mientras mira la pantalla.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23A76-D229-2F80-31BA-12376109FDF2}"/>
              </a:ext>
            </a:extLst>
          </p:cNvPr>
          <p:cNvSpPr txBox="1"/>
          <p:nvPr/>
        </p:nvSpPr>
        <p:spPr>
          <a:xfrm>
            <a:off x="9332811" y="5641315"/>
            <a:ext cx="2450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persona que lleva una gorra mira hacia un campo de maíz con las manos apoyadas en un poste.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D3AE-00D0-ACF3-1ECF-887DD45C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Departamento de Salud del Estado de Washington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566576-6A4A-23A5-9341-F4B776D4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16D0-6CB5-4156-B7E5-A31DE7FD17E9}" type="slidenum">
              <a:rPr lang="en-US" smtClean="0"/>
              <a:t>5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BD3773-9F5C-472A-FB1B-0A9DABE07E1D}"/>
              </a:ext>
            </a:extLst>
          </p:cNvPr>
          <p:cNvSpPr/>
          <p:nvPr/>
        </p:nvSpPr>
        <p:spPr>
          <a:xfrm>
            <a:off x="4590630" y="5098993"/>
            <a:ext cx="2022409" cy="8713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9850">
            <a:solidFill>
              <a:srgbClr val="0070C0"/>
            </a:solidFill>
            <a:beve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u="sng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988 Mensajero de Confianza Kit de Herramientas</a:t>
            </a:r>
            <a:endParaRPr lang="en-US" b="1" u="sng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00728-5688-DD2F-B9E9-7F2BE05F8F25}"/>
              </a:ext>
            </a:extLst>
          </p:cNvPr>
          <p:cNvSpPr/>
          <p:nvPr/>
        </p:nvSpPr>
        <p:spPr>
          <a:xfrm>
            <a:off x="403141" y="4030663"/>
            <a:ext cx="2022409" cy="802594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69850">
            <a:solidFill>
              <a:srgbClr val="0070C0"/>
            </a:solidFill>
            <a:beve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Kit de herramientas de campaña</a:t>
            </a:r>
            <a:endParaRPr lang="en-US" b="1" dirty="0">
              <a:solidFill>
                <a:srgbClr val="00206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36AAF7-D054-7170-8014-959CD9844048}"/>
              </a:ext>
            </a:extLst>
          </p:cNvPr>
          <p:cNvSpPr txBox="1"/>
          <p:nvPr/>
        </p:nvSpPr>
        <p:spPr>
          <a:xfrm>
            <a:off x="2514600" y="397019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kern="1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Materiales Incluidos en varios idiomas en</a:t>
            </a:r>
            <a:r>
              <a:rPr lang="en-US" kern="1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kern="1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https://wa988.org/partner-toolkit/</a:t>
            </a:r>
            <a:r>
              <a:rPr lang="en-US" kern="1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18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938</Words>
  <Application>Microsoft Office PowerPoint</Application>
  <PresentationFormat>Widescreen</PresentationFormat>
  <Paragraphs>152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Century Gothic</vt:lpstr>
      <vt:lpstr>Gill Sans MT</vt:lpstr>
      <vt:lpstr>open-sans</vt:lpstr>
      <vt:lpstr>Times New Roman</vt:lpstr>
      <vt:lpstr>Office Theme</vt:lpstr>
      <vt:lpstr>PowerPoint Presentation</vt:lpstr>
      <vt:lpstr>988 CONCIENCIA GENERAL SOBRE LA LINEA DE AYUDA PARA SUICIDIO Y CRISIS </vt:lpstr>
      <vt:lpstr>988 Línea de Ayuda para Suicidio y Crisis </vt:lpstr>
      <vt:lpstr>PowerPoint Presentation</vt:lpstr>
      <vt:lpstr>988 Recursos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Tinder, Renee D (DOH)</dc:creator>
  <cp:lastModifiedBy>West, Melissa C (DOH)</cp:lastModifiedBy>
  <cp:revision>22</cp:revision>
  <dcterms:created xsi:type="dcterms:W3CDTF">2024-11-07T16:00:23Z</dcterms:created>
  <dcterms:modified xsi:type="dcterms:W3CDTF">2025-02-12T20:12:58Z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2024-11-07T18:31:28Z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888866ef-8e91-4032-827b-a99266845d8d</vt:lpwstr>
  </property>
  <property fmtid="{D5CDD505-2E9C-101B-9397-08002B2CF9AE}" pid="8" name="MSIP_Label_1520fa42-cf58-4c22-8b93-58cf1d3bd1cb_ContentBits">
    <vt:lpwstr>0</vt:lpwstr>
  </property>
</Properties>
</file>