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74" r:id="rId2"/>
    <p:sldId id="640" r:id="rId3"/>
    <p:sldId id="537" r:id="rId4"/>
    <p:sldId id="512" r:id="rId5"/>
    <p:sldId id="472" r:id="rId6"/>
    <p:sldId id="299" r:id="rId7"/>
    <p:sldId id="508" r:id="rId8"/>
    <p:sldId id="470" r:id="rId9"/>
    <p:sldId id="637" r:id="rId10"/>
    <p:sldId id="479" r:id="rId11"/>
    <p:sldId id="543" r:id="rId12"/>
    <p:sldId id="468" r:id="rId13"/>
    <p:sldId id="277" r:id="rId14"/>
    <p:sldId id="642" r:id="rId15"/>
    <p:sldId id="269" r:id="rId16"/>
    <p:sldId id="278" r:id="rId17"/>
    <p:sldId id="514" r:id="rId18"/>
    <p:sldId id="649" r:id="rId19"/>
    <p:sldId id="52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5D7246-6B32-0E73-7366-B71EDBF79EE0}" name="Scanlin, Matthew C (DOH)" initials="S(" userId="S::matthew.scanlin@doh.wa.gov::b1433343-581a-42bf-8f4d-0735d4ef40d7" providerId="AD"/>
  <p188:author id="{42A44D4A-61CF-CADC-F436-7C9E664A8C04}" name="Panek, Kara  M. (HCA)" initials="P(" userId="S::kara.panek2@hca.wa.gov::659bf9ba-bc29-4794-b232-5c029273ea01" providerId="AD"/>
  <p188:author id="{A9902A4B-FC0E-E275-2BF5-F7F8FF3720D8}" name="Peterson, Lonnie (DOH)" initials="P(" userId="S::lonnie.peterson@doh.wa.gov::85ec2965-d964-4393-a22c-b675a64ec3f1" providerId="AD"/>
  <p188:author id="{2716638C-39D3-78A0-05BC-B579925AD9D8}" name="Shetty, Kate (DOH)" initials="S(" userId="S::kate.shetty@doh.wa.gov::6aa16914-05df-4a43-8a4c-c7a0722a519a" providerId="AD"/>
  <p188:author id="{B7229BC7-F6E7-0CFD-03B4-0EBBCA510EEE}" name="Perry, Elaina I (DOH)" initials="EP" userId="S::Elaina.Perry@doh.wa.gov::4b9b2cdc-b5dc-40e5-b5e6-7348542fdbe7" providerId="AD"/>
  <p188:author id="{43BB45D6-AE6A-628E-22B6-E89532A85DA2}" name="Edwards, Krystle R (DOH)" initials="EKR(" userId="S::Krystle.Edwards@doh.wa.gov::33797ec4-abb8-4be4-8ba9-eae41a310aa6" providerId="AD"/>
  <p188:author id="{B079FBEB-B4A8-6AD2-FECF-D503DD885A39}" name="Emmet, Elizabeth (DOH)" initials="EE" userId="S::Elizabeth.Emmet@doh.wa.gov::40779dbb-83a6-41a0-a2f6-e3cac01c907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47" autoAdjust="0"/>
  </p:normalViewPr>
  <p:slideViewPr>
    <p:cSldViewPr snapToGrid="0">
      <p:cViewPr varScale="1">
        <p:scale>
          <a:sx n="63" d="100"/>
          <a:sy n="63" d="100"/>
        </p:scale>
        <p:origin x="7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9140BB-095B-457E-9692-613D7A2420A4}"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22D66-329A-436F-981B-760F7AA8D94F}" type="slidenum">
              <a:rPr lang="en-US" smtClean="0"/>
              <a:t>‹#›</a:t>
            </a:fld>
            <a:endParaRPr lang="en-US"/>
          </a:p>
        </p:txBody>
      </p:sp>
    </p:spTree>
    <p:extLst>
      <p:ext uri="{BB962C8B-B14F-4D97-AF65-F5344CB8AC3E}">
        <p14:creationId xmlns:p14="http://schemas.microsoft.com/office/powerpoint/2010/main" val="423335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uicidepreventionmessaging.org/sites/default/files/2024-05/988%20FR_Trusted%20Messenger_Toolkit_Final-508.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mailto:elizabeth.emmet@doh.wa.gov" TargetMode="External"/><Relationship Id="rId3" Type="http://schemas.openxmlformats.org/officeDocument/2006/relationships/hyperlink" Target="https://www.samhsa.gov/resource-search/988" TargetMode="External"/><Relationship Id="rId7" Type="http://schemas.openxmlformats.org/officeDocument/2006/relationships/hyperlink" Target="https://orders.gpo.gov/SAMHSA988/Pubs.aspx#top"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a988.org/partner-toolkit/" TargetMode="External"/><Relationship Id="rId5" Type="http://schemas.openxmlformats.org/officeDocument/2006/relationships/hyperlink" Target="https://suicidepreventionmessaging.org/sites/default/files/2024-05/988%20FR_Trusted%20Messenger_Toolkit_Final-508.pdf" TargetMode="External"/><Relationship Id="rId4" Type="http://schemas.openxmlformats.org/officeDocument/2006/relationships/hyperlink" Target="https://doh.wa.gov/sites/default/files/2022-07/971056-988LifelinePartnerToolkit.pdf?uid=63520dd975c1d"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orms.office.com/g/h8gQF3Hsk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a:latin typeface="Calibri"/>
                <a:ea typeface="Calibri" panose="020F0502020204030204" pitchFamily="34" charset="0"/>
                <a:cs typeface="Calibri"/>
              </a:rPr>
              <a:t>Reminder to give self-care message</a:t>
            </a:r>
            <a:endParaRPr lang="en-US" sz="1100" i="1">
              <a:latin typeface="Calibri"/>
              <a:ea typeface="Calibri" panose="020F0502020204030204" pitchFamily="34" charset="0"/>
              <a:cs typeface="Calibri"/>
            </a:endParaRPr>
          </a:p>
          <a:p>
            <a:pPr marL="171450" indent="-171450">
              <a:buFont typeface="Arial" panose="020B0604020202020204" pitchFamily="34" charset="0"/>
              <a:buChar char="•"/>
              <a:defRPr/>
            </a:pPr>
            <a:endParaRPr lang="en-US" sz="1100" i="1">
              <a:latin typeface="Calibri"/>
              <a:ea typeface="Calibri" panose="020F0502020204030204" pitchFamily="34" charset="0"/>
              <a:cs typeface="Calibri"/>
            </a:endParaRP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US" sz="1100" b="0" i="1">
                <a:latin typeface="Calibri"/>
                <a:ea typeface="Calibri" panose="020F0502020204030204" pitchFamily="34" charset="0"/>
                <a:cs typeface="Calibri"/>
              </a:rPr>
              <a:t>share screen and share audio</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latin typeface="Calibri"/>
                <a:ea typeface="Calibri" panose="020F0502020204030204" pitchFamily="34" charset="0"/>
                <a:cs typeface="Calibri"/>
              </a:rPr>
              <a:t>Elizabeth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latin typeface="Calibri"/>
                <a:ea typeface="Calibri" panose="020F0502020204030204" pitchFamily="34" charset="0"/>
                <a:cs typeface="Calibri"/>
              </a:rPr>
              <a:t>Today’s presentation is to : </a:t>
            </a:r>
            <a:r>
              <a:rPr lang="en-US" sz="1200">
                <a:latin typeface="Calibri"/>
                <a:ea typeface="Calibri" panose="020F0502020204030204" pitchFamily="34" charset="0"/>
                <a:cs typeface="Calibri"/>
              </a:rPr>
              <a:t>Inform partners about DOH grass roots efforts to empower them with 988 knowledge and resources to share with communities they serve.</a:t>
            </a:r>
            <a:endParaRPr lang="en-US" sz="120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defRPr/>
            </a:pPr>
            <a:r>
              <a:rPr lang="en-US" sz="1200" b="1">
                <a:latin typeface="Calibri"/>
                <a:ea typeface="Calibri" panose="020F0502020204030204" pitchFamily="34" charset="0"/>
                <a:cs typeface="Calibri"/>
              </a:rPr>
              <a:t>This presentation is a shortened version of a 30 </a:t>
            </a:r>
            <a:r>
              <a:rPr lang="en-US" sz="1200" b="1" err="1">
                <a:latin typeface="Calibri"/>
                <a:ea typeface="Calibri" panose="020F0502020204030204" pitchFamily="34" charset="0"/>
                <a:cs typeface="Calibri"/>
              </a:rPr>
              <a:t>mn</a:t>
            </a:r>
            <a:r>
              <a:rPr lang="en-US" sz="1200" b="1">
                <a:latin typeface="Calibri"/>
                <a:ea typeface="Calibri" panose="020F0502020204030204" pitchFamily="34" charset="0"/>
                <a:cs typeface="Calibri"/>
              </a:rPr>
              <a:t> basic awareness presentation the DOH has been providing to established partners to increase awareness of 988 in WA state.</a:t>
            </a:r>
            <a:r>
              <a:rPr lang="en-US" b="1">
                <a:latin typeface="Calibri"/>
                <a:ea typeface="Calibri" panose="020F0502020204030204" pitchFamily="34" charset="0"/>
                <a:cs typeface="Calibri"/>
              </a:rPr>
              <a:t> </a:t>
            </a:r>
            <a:endParaRPr lang="en-US" sz="1200" b="1">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latin typeface="Calibri"/>
                <a:ea typeface="Calibri" panose="020F0502020204030204" pitchFamily="34" charset="0"/>
                <a:cs typeface="Calibri"/>
              </a:rPr>
              <a:t>The 30 minute presentation covers what you will see here today + overview of crisis centers, crisis counselor training, current usage data, when to call 911 vs 988 and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latin typeface="Calibri"/>
                <a:ea typeface="Calibri" panose="020F0502020204030204" pitchFamily="34" charset="0"/>
                <a:cs typeface="Calibri"/>
              </a:rPr>
              <a:t>This work compliments the 988 Media Awareness (Launching soon) Campaign by providing those most likely to work with help-seekers valuable insight to answer questions about 988.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endParaRPr lang="en-US"/>
          </a:p>
        </p:txBody>
      </p:sp>
      <p:sp>
        <p:nvSpPr>
          <p:cNvPr id="4" name="Slide Number Placeholder 3"/>
          <p:cNvSpPr>
            <a:spLocks noGrp="1"/>
          </p:cNvSpPr>
          <p:nvPr>
            <p:ph type="sldNum" sz="quarter" idx="5"/>
          </p:nvPr>
        </p:nvSpPr>
        <p:spPr/>
        <p:txBody>
          <a:bodyPr/>
          <a:lstStyle/>
          <a:p>
            <a:fld id="{A9D2AABF-283D-462C-ADAE-C670E9833633}" type="slidenum">
              <a:rPr lang="en-US" smtClean="0"/>
              <a:t>1</a:t>
            </a:fld>
            <a:endParaRPr lang="en-US"/>
          </a:p>
        </p:txBody>
      </p:sp>
    </p:spTree>
    <p:extLst>
      <p:ext uri="{BB962C8B-B14F-4D97-AF65-F5344CB8AC3E}">
        <p14:creationId xmlns:p14="http://schemas.microsoft.com/office/powerpoint/2010/main" val="1055228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200"/>
              </a:spcBef>
            </a:pPr>
            <a:r>
              <a:rPr lang="en-US" sz="1800" b="1">
                <a:solidFill>
                  <a:srgbClr val="1F3763"/>
                </a:solidFill>
                <a:latin typeface="Calibri Light"/>
                <a:ea typeface="Times New Roman" panose="02020603050405020304" pitchFamily="18" charset="0"/>
                <a:cs typeface="Calibri Light"/>
              </a:rPr>
              <a:t>Elaina</a:t>
            </a:r>
          </a:p>
          <a:p>
            <a:pPr>
              <a:lnSpc>
                <a:spcPct val="107000"/>
              </a:lnSpc>
              <a:spcBef>
                <a:spcPts val="200"/>
              </a:spcBef>
            </a:pPr>
            <a:r>
              <a:rPr lang="en-US" sz="1800" b="1">
                <a:solidFill>
                  <a:srgbClr val="1F3763"/>
                </a:solidFill>
                <a:effectLst/>
                <a:latin typeface="Calibri Light"/>
                <a:ea typeface="Times New Roman" panose="02020603050405020304" pitchFamily="18" charset="0"/>
                <a:cs typeface="Calibri Light"/>
              </a:rPr>
              <a:t>Q: How is 988 being funded?</a:t>
            </a:r>
            <a:r>
              <a:rPr lang="en-US" sz="1800" b="1">
                <a:solidFill>
                  <a:srgbClr val="1F3763"/>
                </a:solidFill>
                <a:latin typeface="Calibri Light"/>
                <a:ea typeface="Times New Roman" panose="02020603050405020304" pitchFamily="18" charset="0"/>
                <a:cs typeface="Calibri Light"/>
              </a:rPr>
              <a:t> </a:t>
            </a:r>
            <a:endParaRPr lang="en-US"/>
          </a:p>
          <a:p>
            <a:pPr marL="0" marR="0">
              <a:lnSpc>
                <a:spcPct val="107000"/>
              </a:lnSpc>
              <a:spcBef>
                <a:spcPts val="200"/>
              </a:spcBef>
              <a:spcAft>
                <a:spcPts val="0"/>
              </a:spcAft>
            </a:pPr>
            <a:r>
              <a:rPr lang="en-US" sz="1800" b="1">
                <a:solidFill>
                  <a:srgbClr val="1F3763"/>
                </a:solidFill>
                <a:effectLst/>
                <a:latin typeface="Calibri Light"/>
                <a:ea typeface="Times New Roman" panose="02020603050405020304" pitchFamily="18" charset="0"/>
                <a:cs typeface="Calibri Light"/>
              </a:rPr>
              <a:t>Funding allows 988 to remain a free service for help seekers.</a:t>
            </a:r>
          </a:p>
          <a:p>
            <a:pPr marL="0" marR="0">
              <a:lnSpc>
                <a:spcPct val="107000"/>
              </a:lnSpc>
              <a:spcBef>
                <a:spcPts val="200"/>
              </a:spcBef>
              <a:spcAft>
                <a:spcPts val="0"/>
              </a:spcAft>
            </a:pPr>
            <a:endParaRPr lang="en-US" sz="1800" b="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indent="-342900">
              <a:lnSpc>
                <a:spcPct val="107000"/>
              </a:lnSpc>
              <a:buFont typeface="Symbol" panose="05050102010706020507" pitchFamily="18" charset="2"/>
              <a:buChar char=""/>
            </a:pPr>
            <a:r>
              <a:rPr lang="en-US" sz="1800" b="1">
                <a:effectLst/>
                <a:latin typeface="Calibri"/>
                <a:ea typeface="Calibri"/>
                <a:cs typeface="Calibri"/>
              </a:rPr>
              <a:t>A: </a:t>
            </a:r>
            <a:r>
              <a:rPr lang="en-US" sz="1800">
                <a:effectLst/>
                <a:latin typeface="Calibri"/>
                <a:ea typeface="Calibri"/>
                <a:cs typeface="Calibri"/>
              </a:rPr>
              <a:t>Congress has provided the Department of Health and Human Services workforce funding through the American Rescue Plan, some of which will support the 988 workforce.</a:t>
            </a:r>
            <a:r>
              <a:rPr lang="en-US" sz="1800">
                <a:latin typeface="Calibri"/>
                <a:ea typeface="Calibri"/>
                <a:cs typeface="Calibri"/>
              </a:rPr>
              <a:t> </a:t>
            </a:r>
          </a:p>
          <a:p>
            <a:pPr marL="342900" indent="-342900">
              <a:lnSpc>
                <a:spcPct val="107000"/>
              </a:lnSpc>
              <a:buFont typeface="Symbol" panose="05050102010706020507" pitchFamily="18" charset="2"/>
              <a:buChar char=""/>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a:ea typeface="Calibri"/>
                <a:cs typeface="Calibri"/>
              </a:rPr>
              <a:t>The President’s Fiscal Year 2022 budget request provides additional funding for the Lifeline itself and for other federal crisis funding sources.</a:t>
            </a:r>
            <a:r>
              <a:rPr lang="en-US" sz="1800">
                <a:latin typeface="Calibri"/>
                <a:ea typeface="Calibri"/>
                <a:cs typeface="Calibri"/>
              </a:rPr>
              <a:t> </a:t>
            </a:r>
            <a:endParaRPr lang="en-US" sz="1800">
              <a:effectLst/>
              <a:latin typeface="Calibri" panose="020F0502020204030204" pitchFamily="34" charset="0"/>
              <a:ea typeface="Calibri" panose="020F0502020204030204" pitchFamily="34" charset="0"/>
              <a:cs typeface="Calibri"/>
            </a:endParaRPr>
          </a:p>
          <a:p>
            <a:pPr marL="342900" indent="-342900">
              <a:lnSpc>
                <a:spcPct val="107000"/>
              </a:lnSpc>
              <a:spcAft>
                <a:spcPts val="800"/>
              </a:spcAft>
              <a:buFont typeface="Symbol" panose="05050102010706020507" pitchFamily="18" charset="2"/>
              <a:buChar char=""/>
            </a:pPr>
            <a:r>
              <a:rPr lang="en-US" sz="1800">
                <a:effectLst/>
                <a:latin typeface="Calibri"/>
                <a:ea typeface="Calibri"/>
                <a:cs typeface="Calibri"/>
              </a:rPr>
              <a:t>At the state level, in addition to existing public/private sector funding streams, the National Suicide Hotline Designation Act of 2020 allows states to enact new state telecommunications fees to support 988 operations.</a:t>
            </a:r>
            <a:r>
              <a:rPr lang="en-US" sz="1800">
                <a:latin typeface="Calibri"/>
                <a:ea typeface="Calibri"/>
                <a:cs typeface="Calibri"/>
              </a:rPr>
              <a:t> </a:t>
            </a:r>
            <a:endParaRPr lang="en-US" sz="1800">
              <a:effectLst/>
              <a:latin typeface="Calibri" panose="020F0502020204030204" pitchFamily="34" charset="0"/>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A9D2AABF-283D-462C-ADAE-C670E9833633}" type="slidenum">
              <a:rPr lang="en-US" smtClean="0"/>
              <a:t>10</a:t>
            </a:fld>
            <a:endParaRPr lang="en-US"/>
          </a:p>
        </p:txBody>
      </p:sp>
    </p:spTree>
    <p:extLst>
      <p:ext uri="{BB962C8B-B14F-4D97-AF65-F5344CB8AC3E}">
        <p14:creationId xmlns:p14="http://schemas.microsoft.com/office/powerpoint/2010/main" val="3840234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call 988 to get help for yourself, a friend, or a loved one</a:t>
            </a:r>
          </a:p>
          <a:p>
            <a:r>
              <a:rPr lang="en-US"/>
              <a:t>-You can call 988 to get help for yourself or support for a loved one if you believe they may be dealing with a mental health crisis</a:t>
            </a:r>
          </a:p>
          <a:p>
            <a:endParaRPr lang="en-US"/>
          </a:p>
          <a:p>
            <a:pPr marL="171450" indent="-171450">
              <a:buFont typeface="Arial" panose="020B0604020202020204" pitchFamily="34" charset="0"/>
              <a:buChar char="•"/>
            </a:pPr>
            <a:r>
              <a:rPr lang="en-US"/>
              <a:t>In the initial 988 Formative Research study, participants indicated that when they’re struggling with their mental health or are in crisis, they most often turn to their spouse/partner, mother, siblings, and friends for help and advice. These trusted messengers are also the ones participants said they’d most trust information on 988 from, giving them a vital role in helping encourage, nudge, and influence their loved ones/close connections to seek support through 988</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_____________________________________________________________________________________________________________________________________________________________</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Add data from trusted messengers: </a:t>
            </a:r>
            <a:r>
              <a:rPr lang="en-US">
                <a:hlinkClick r:id="rId3"/>
              </a:rPr>
              <a:t>988 </a:t>
            </a:r>
            <a:r>
              <a:rPr lang="en-US" err="1">
                <a:hlinkClick r:id="rId3"/>
              </a:rPr>
              <a:t>FR_Trusted</a:t>
            </a:r>
            <a:r>
              <a:rPr lang="en-US">
                <a:hlinkClick r:id="rId3"/>
              </a:rPr>
              <a:t> Messenger_Toolkit_Final-508.pdf (suicidepreventionmessaging.org)</a:t>
            </a:r>
            <a:endParaRPr lang="en-US"/>
          </a:p>
          <a:p>
            <a:pPr marL="171450" indent="-171450">
              <a:buFont typeface="Arial" panose="020B0604020202020204" pitchFamily="34" charset="0"/>
              <a:buChar char="•"/>
            </a:pPr>
            <a:endParaRPr lang="en-US"/>
          </a:p>
          <a:p>
            <a:r>
              <a:rPr lang="en-US"/>
              <a:t>Co-workers</a:t>
            </a:r>
          </a:p>
          <a:p>
            <a:r>
              <a:rPr lang="en-US"/>
              <a:t>Teachers</a:t>
            </a:r>
          </a:p>
          <a:p>
            <a:r>
              <a:rPr lang="en-US"/>
              <a:t>Concerned neighbors or community members</a:t>
            </a:r>
          </a:p>
          <a:p>
            <a:r>
              <a:rPr lang="en-US"/>
              <a:t>Sport coaches</a:t>
            </a:r>
          </a:p>
          <a:p>
            <a:r>
              <a:rPr lang="en-US"/>
              <a:t>Student Peers</a:t>
            </a:r>
          </a:p>
          <a:p>
            <a:r>
              <a:rPr lang="en-US"/>
              <a:t>Family caring for someone with mental illness or substance use issues</a:t>
            </a:r>
          </a:p>
          <a:p>
            <a:endParaRPr lang="en-US"/>
          </a:p>
          <a:p>
            <a:endParaRPr lang="en-US"/>
          </a:p>
        </p:txBody>
      </p:sp>
      <p:sp>
        <p:nvSpPr>
          <p:cNvPr id="4" name="Slide Number Placeholder 3"/>
          <p:cNvSpPr>
            <a:spLocks noGrp="1"/>
          </p:cNvSpPr>
          <p:nvPr>
            <p:ph type="sldNum" sz="quarter" idx="5"/>
          </p:nvPr>
        </p:nvSpPr>
        <p:spPr/>
        <p:txBody>
          <a:bodyPr/>
          <a:lstStyle/>
          <a:p>
            <a:fld id="{A9D2AABF-283D-462C-ADAE-C670E9833633}" type="slidenum">
              <a:rPr lang="en-US" smtClean="0"/>
              <a:t>11</a:t>
            </a:fld>
            <a:endParaRPr lang="en-US"/>
          </a:p>
        </p:txBody>
      </p:sp>
    </p:spTree>
    <p:extLst>
      <p:ext uri="{BB962C8B-B14F-4D97-AF65-F5344CB8AC3E}">
        <p14:creationId xmlns:p14="http://schemas.microsoft.com/office/powerpoint/2010/main" val="3335186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7CB02-D703-5933-0020-B5939BDC3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198C5-2D3F-1D50-C21B-BA72FAE7E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8AA70-447D-1506-BD8A-6A25EA8D6BB3}"/>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128E2513-A2E0-8B52-D82B-EDE5CB7F19B4}"/>
              </a:ext>
            </a:extLst>
          </p:cNvPr>
          <p:cNvSpPr>
            <a:spLocks noGrp="1"/>
          </p:cNvSpPr>
          <p:nvPr>
            <p:ph type="sldNum" sz="quarter" idx="5"/>
          </p:nvPr>
        </p:nvSpPr>
        <p:spPr/>
        <p:txBody>
          <a:bodyPr/>
          <a:lstStyle/>
          <a:p>
            <a:fld id="{FE492E0B-5BAA-43B7-8F48-3C44F32B5B07}" type="slidenum">
              <a:rPr lang="en-US" smtClean="0"/>
              <a:t>12</a:t>
            </a:fld>
            <a:endParaRPr lang="en-US"/>
          </a:p>
        </p:txBody>
      </p:sp>
    </p:spTree>
    <p:extLst>
      <p:ext uri="{BB962C8B-B14F-4D97-AF65-F5344CB8AC3E}">
        <p14:creationId xmlns:p14="http://schemas.microsoft.com/office/powerpoint/2010/main" val="1606218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Times New Roman" panose="02020603050405020304" pitchFamily="18" charset="0"/>
              </a:rPr>
              <a:t>- We know it takes courage to reach out for help. You don’t need to know what to say or how to say it.</a:t>
            </a:r>
          </a:p>
          <a:p>
            <a:pPr algn="l"/>
            <a:r>
              <a:rPr lang="en-US" b="0" i="0">
                <a:solidFill>
                  <a:srgbClr val="000000"/>
                </a:solidFill>
                <a:effectLst/>
                <a:latin typeface="Times New Roman" panose="02020603050405020304" pitchFamily="18" charset="0"/>
              </a:rPr>
              <a:t>- When you call...</a:t>
            </a:r>
          </a:p>
          <a:p>
            <a:pPr algn="l"/>
            <a:r>
              <a:rPr lang="en-US" b="0" i="0">
                <a:solidFill>
                  <a:srgbClr val="000000"/>
                </a:solidFill>
                <a:effectLst/>
                <a:latin typeface="Times New Roman" panose="02020603050405020304" pitchFamily="18" charset="0"/>
              </a:rPr>
              <a:t>o You’ll hear an automated message telling you that you’ve reached 988 and hear a series of options:</a:t>
            </a:r>
          </a:p>
          <a:p>
            <a:pPr algn="l"/>
            <a:r>
              <a:rPr lang="en-US" b="0" i="0">
                <a:solidFill>
                  <a:srgbClr val="000000"/>
                </a:solidFill>
                <a:effectLst/>
                <a:latin typeface="Times New Roman" panose="02020603050405020304" pitchFamily="18" charset="0"/>
              </a:rPr>
              <a:t>Dial 0 or stay in the line to move passed the specialized prompts</a:t>
            </a:r>
          </a:p>
          <a:p>
            <a:pPr algn="l"/>
            <a:r>
              <a:rPr lang="en-US" b="0" i="0">
                <a:solidFill>
                  <a:srgbClr val="000000"/>
                </a:solidFill>
                <a:effectLst/>
                <a:latin typeface="Times New Roman" panose="02020603050405020304" pitchFamily="18" charset="0"/>
              </a:rPr>
              <a:t>§ Press 1 for the Veterans Crisis Line</a:t>
            </a:r>
          </a:p>
          <a:p>
            <a:pPr algn="l"/>
            <a:r>
              <a:rPr lang="en-US" b="0" i="0">
                <a:solidFill>
                  <a:srgbClr val="000000"/>
                </a:solidFill>
                <a:effectLst/>
                <a:latin typeface="Times New Roman" panose="02020603050405020304" pitchFamily="18" charset="0"/>
              </a:rPr>
              <a:t>§ Press 2 to get support in Spanish</a:t>
            </a:r>
          </a:p>
          <a:p>
            <a:pPr algn="l"/>
            <a:r>
              <a:rPr lang="en-US" b="0" i="0">
                <a:solidFill>
                  <a:srgbClr val="000000"/>
                </a:solidFill>
                <a:effectLst/>
                <a:latin typeface="Times New Roman" panose="02020603050405020304" pitchFamily="18" charset="0"/>
              </a:rPr>
              <a:t>§ Press 3 for the LGBTQI+ Youth Line</a:t>
            </a:r>
          </a:p>
          <a:p>
            <a:pPr algn="l"/>
            <a:r>
              <a:rPr lang="en-US" b="0" i="0">
                <a:solidFill>
                  <a:srgbClr val="000000"/>
                </a:solidFill>
                <a:effectLst/>
                <a:latin typeface="Times New Roman" panose="02020603050405020304" pitchFamily="18" charset="0"/>
              </a:rPr>
              <a:t>§ Press 4 for the Native and Strong Lifeline</a:t>
            </a:r>
          </a:p>
          <a:p>
            <a:pPr algn="l"/>
            <a:r>
              <a:rPr lang="en-US" b="0" i="0">
                <a:solidFill>
                  <a:srgbClr val="000000"/>
                </a:solidFill>
                <a:effectLst/>
                <a:latin typeface="Times New Roman" panose="02020603050405020304" pitchFamily="18" charset="0"/>
              </a:rPr>
              <a:t>o If you don’t select any of the options, you will be automatically routed to a counselor closest to you (based on your area code)</a:t>
            </a:r>
          </a:p>
          <a:p>
            <a:pPr algn="l"/>
            <a:r>
              <a:rPr lang="en-US" b="0" i="0">
                <a:solidFill>
                  <a:srgbClr val="000000"/>
                </a:solidFill>
                <a:effectLst/>
                <a:latin typeface="Times New Roman" panose="02020603050405020304" pitchFamily="18" charset="0"/>
              </a:rPr>
              <a:t>- A trained crisis counselor will answer the call, listen, offer support, collaborate with you on ways to feel better, and share resources for additional or ongoing support.</a:t>
            </a:r>
          </a:p>
          <a:p>
            <a:pPr algn="l"/>
            <a:r>
              <a:rPr lang="en-US" b="0" i="0">
                <a:solidFill>
                  <a:srgbClr val="000000"/>
                </a:solidFill>
                <a:effectLst/>
                <a:latin typeface="Times New Roman" panose="02020603050405020304" pitchFamily="18" charset="0"/>
              </a:rPr>
              <a:t>- You will never be put on hold.</a:t>
            </a:r>
          </a:p>
          <a:p>
            <a:endParaRPr lang="en-US"/>
          </a:p>
          <a:p>
            <a:r>
              <a:rPr lang="en-US"/>
              <a:t>Chat: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62626"/>
                </a:solidFill>
                <a:effectLst/>
                <a:latin typeface="Segoe UI" panose="020B0502040204020203" pitchFamily="34" charset="0"/>
              </a:rPr>
              <a:t>Texters/chatters get a pre-contact survey. I'd advise that you open the 988 lifeline chat website as if you were going to use the service just to take a look at what info is asked</a:t>
            </a:r>
          </a:p>
          <a:p>
            <a:r>
              <a:rPr lang="en-US"/>
              <a:t>You will complete a pre-chat survey and enter</a:t>
            </a:r>
          </a:p>
          <a:p>
            <a:r>
              <a:rPr lang="en-US"/>
              <a:t>Zip Code *</a:t>
            </a:r>
          </a:p>
          <a:p>
            <a:r>
              <a:rPr lang="en-US"/>
              <a:t>Series of optional prompt</a:t>
            </a:r>
          </a:p>
          <a:p>
            <a:r>
              <a:rPr lang="en-US"/>
              <a:t>Name/alias &amp; age </a:t>
            </a:r>
          </a:p>
          <a:p>
            <a:r>
              <a:rPr lang="en-US"/>
              <a:t>Gender Identity</a:t>
            </a:r>
          </a:p>
          <a:p>
            <a:r>
              <a:rPr lang="en-US"/>
              <a:t>Select boxes with main concerns</a:t>
            </a:r>
          </a:p>
          <a:p>
            <a:r>
              <a:rPr lang="en-US"/>
              <a:t>Additional text box to write in concerns if not listed</a:t>
            </a:r>
          </a:p>
          <a:p>
            <a:r>
              <a:rPr lang="en-US"/>
              <a:t>Option to select for LGBTQI+ under age of 25</a:t>
            </a:r>
          </a:p>
          <a:p>
            <a:r>
              <a:rPr lang="en-US"/>
              <a:t>Select options regarding thoughts of suicide and rate intensity of your feelings*</a:t>
            </a:r>
          </a:p>
          <a:p>
            <a:r>
              <a:rPr lang="en-US"/>
              <a:t>Option to provide a phone number for counselor to check in after each call.</a:t>
            </a:r>
          </a:p>
          <a:p>
            <a:r>
              <a:rPr lang="en-US"/>
              <a:t>Follow up services:</a:t>
            </a:r>
          </a:p>
          <a:p>
            <a:endParaRPr lang="en-US"/>
          </a:p>
          <a:p>
            <a:endParaRPr lang="en-US"/>
          </a:p>
          <a:p>
            <a:endParaRPr lang="en-US"/>
          </a:p>
          <a:p>
            <a:r>
              <a:rPr lang="en-US"/>
              <a:t>Diagram of call flow and prompts with dedicated lines (maybe slide 5 from core deck?)</a:t>
            </a:r>
          </a:p>
          <a:p>
            <a:r>
              <a:rPr lang="en-US"/>
              <a:t>What happens if people don’t select a prompts</a:t>
            </a:r>
          </a:p>
          <a:p>
            <a:pPr algn="l"/>
            <a:r>
              <a:rPr lang="en-US" b="0" i="0">
                <a:solidFill>
                  <a:srgbClr val="000000"/>
                </a:solidFill>
                <a:effectLst/>
                <a:latin typeface="Times New Roman" panose="02020603050405020304" pitchFamily="18" charset="0"/>
              </a:rPr>
              <a:t>Washington has three 988 Lifeline crisis centers that answer calls, texts, and chats from around the state:</a:t>
            </a:r>
          </a:p>
          <a:p>
            <a:pPr algn="l"/>
            <a:r>
              <a:rPr lang="en-US" b="0" i="0">
                <a:solidFill>
                  <a:srgbClr val="000000"/>
                </a:solidFill>
                <a:effectLst/>
                <a:latin typeface="Times New Roman" panose="02020603050405020304" pitchFamily="18" charset="0"/>
              </a:rPr>
              <a:t>o Volunteers of America Western Washington</a:t>
            </a:r>
          </a:p>
          <a:p>
            <a:pPr algn="l"/>
            <a:r>
              <a:rPr lang="en-US" b="0" i="0">
                <a:solidFill>
                  <a:srgbClr val="000000"/>
                </a:solidFill>
                <a:effectLst/>
                <a:latin typeface="Times New Roman" panose="02020603050405020304" pitchFamily="18" charset="0"/>
              </a:rPr>
              <a:t>o Frontier Behavioral Health</a:t>
            </a:r>
          </a:p>
          <a:p>
            <a:pPr algn="l"/>
            <a:r>
              <a:rPr lang="en-US" b="0" i="0">
                <a:solidFill>
                  <a:srgbClr val="000000"/>
                </a:solidFill>
                <a:effectLst/>
                <a:latin typeface="Times New Roman" panose="02020603050405020304" pitchFamily="18" charset="0"/>
              </a:rPr>
              <a:t>o Crisis Connections</a:t>
            </a:r>
          </a:p>
          <a:p>
            <a:pPr algn="l"/>
            <a:r>
              <a:rPr lang="en-US" b="0" i="0">
                <a:solidFill>
                  <a:srgbClr val="000000"/>
                </a:solidFill>
                <a:effectLst/>
                <a:latin typeface="Times New Roman" panose="02020603050405020304" pitchFamily="18" charset="0"/>
              </a:rPr>
              <a:t>Your call, text, or chat will be directed to one of these crisis centers based on your area code.</a:t>
            </a:r>
          </a:p>
          <a:p>
            <a:endParaRPr lang="en-US"/>
          </a:p>
          <a:p>
            <a:endParaRPr lang="en-US"/>
          </a:p>
        </p:txBody>
      </p:sp>
      <p:sp>
        <p:nvSpPr>
          <p:cNvPr id="4" name="Slide Number Placeholder 3"/>
          <p:cNvSpPr>
            <a:spLocks noGrp="1"/>
          </p:cNvSpPr>
          <p:nvPr>
            <p:ph type="sldNum" sz="quarter" idx="5"/>
          </p:nvPr>
        </p:nvSpPr>
        <p:spPr/>
        <p:txBody>
          <a:bodyPr/>
          <a:lstStyle/>
          <a:p>
            <a:fld id="{A9D2AABF-283D-462C-ADAE-C670E9833633}" type="slidenum">
              <a:rPr lang="en-US" smtClean="0"/>
              <a:t>13</a:t>
            </a:fld>
            <a:endParaRPr lang="en-US"/>
          </a:p>
        </p:txBody>
      </p:sp>
    </p:spTree>
    <p:extLst>
      <p:ext uri="{BB962C8B-B14F-4D97-AF65-F5344CB8AC3E}">
        <p14:creationId xmlns:p14="http://schemas.microsoft.com/office/powerpoint/2010/main" val="2244712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9D2AABF-283D-462C-ADAE-C670E9833633}" type="slidenum">
              <a:rPr lang="en-US" smtClean="0"/>
              <a:t>14</a:t>
            </a:fld>
            <a:endParaRPr lang="en-US"/>
          </a:p>
        </p:txBody>
      </p:sp>
    </p:spTree>
    <p:extLst>
      <p:ext uri="{BB962C8B-B14F-4D97-AF65-F5344CB8AC3E}">
        <p14:creationId xmlns:p14="http://schemas.microsoft.com/office/powerpoint/2010/main" val="271319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D2AABF-283D-462C-ADAE-C670E9833633}" type="slidenum">
              <a:rPr lang="en-US" smtClean="0"/>
              <a:t>15</a:t>
            </a:fld>
            <a:endParaRPr lang="en-US"/>
          </a:p>
        </p:txBody>
      </p:sp>
    </p:spTree>
    <p:extLst>
      <p:ext uri="{BB962C8B-B14F-4D97-AF65-F5344CB8AC3E}">
        <p14:creationId xmlns:p14="http://schemas.microsoft.com/office/powerpoint/2010/main" val="3415271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D2AABF-283D-462C-ADAE-C670E9833633}" type="slidenum">
              <a:rPr lang="en-US" smtClean="0"/>
              <a:t>16</a:t>
            </a:fld>
            <a:endParaRPr lang="en-US"/>
          </a:p>
        </p:txBody>
      </p:sp>
    </p:spTree>
    <p:extLst>
      <p:ext uri="{BB962C8B-B14F-4D97-AF65-F5344CB8AC3E}">
        <p14:creationId xmlns:p14="http://schemas.microsoft.com/office/powerpoint/2010/main" val="3367382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D2AABF-283D-462C-ADAE-C670E9833633}" type="slidenum">
              <a:rPr lang="en-US" smtClean="0"/>
              <a:t>17</a:t>
            </a:fld>
            <a:endParaRPr lang="en-US"/>
          </a:p>
        </p:txBody>
      </p:sp>
    </p:spTree>
    <p:extLst>
      <p:ext uri="{BB962C8B-B14F-4D97-AF65-F5344CB8AC3E}">
        <p14:creationId xmlns:p14="http://schemas.microsoft.com/office/powerpoint/2010/main" val="2108799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Krystle</a:t>
            </a:r>
            <a:endParaRPr lang="en-US" sz="1200">
              <a:ea typeface="+mn-lt"/>
              <a:cs typeface="+mn-lt"/>
            </a:endParaRPr>
          </a:p>
          <a:p>
            <a:r>
              <a:rPr lang="en-US" sz="1200">
                <a:ea typeface="+mn-lt"/>
                <a:cs typeface="+mn-lt"/>
              </a:rPr>
              <a:t>SAMHSA Toolkit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https://www.samhsa.gov/resource-search/988</a:t>
            </a:r>
            <a:endParaRPr lang="en-US"/>
          </a:p>
          <a:p>
            <a:endParaRPr lang="en-US" sz="1200">
              <a:ea typeface="+mn-lt"/>
              <a:cs typeface="+mn-lt"/>
            </a:endParaRPr>
          </a:p>
          <a:p>
            <a:r>
              <a:rPr lang="en-US" sz="1200">
                <a:ea typeface="+mn-lt"/>
                <a:cs typeface="+mn-lt"/>
              </a:rPr>
              <a:t>DOH Toolkit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4"/>
              </a:rPr>
              <a:t>https://doh.wa.gov/sites/default/files/2022-07/971056-988LifelinePartnerToolkit.pdf?uid=63520dd975c1d</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988 Trusted Messenger toolkit: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5"/>
              </a:rPr>
              <a:t>https://suicidepreventionmessaging.org/sites/default/files/2024-05/988 </a:t>
            </a:r>
            <a:r>
              <a:rPr lang="en-US" err="1">
                <a:hlinkClick r:id="rId5"/>
              </a:rPr>
              <a:t>FR_Trusted</a:t>
            </a:r>
            <a:r>
              <a:rPr lang="en-US">
                <a:hlinkClick r:id="rId5"/>
              </a:rPr>
              <a:t> Messenger_Toolkit_Final-508.pdf</a:t>
            </a:r>
            <a:endParaRPr lang="en-US"/>
          </a:p>
          <a:p>
            <a:endParaRPr lang="en-US" sz="1200">
              <a:ea typeface="+mn-lt"/>
              <a:cs typeface="+mn-lt"/>
            </a:endParaRPr>
          </a:p>
          <a:p>
            <a:r>
              <a:rPr lang="en-US" sz="1200">
                <a:ea typeface="+mn-lt"/>
                <a:cs typeface="+mn-lt"/>
              </a:rPr>
              <a:t>Media Campaign Toolkit:</a:t>
            </a:r>
          </a:p>
          <a:p>
            <a:r>
              <a:rPr lang="en-US">
                <a:hlinkClick r:id="rId6"/>
              </a:rPr>
              <a:t>Partner Toolkit | 988 (wa988.org)</a:t>
            </a:r>
            <a:endParaRPr lang="en-US"/>
          </a:p>
          <a:p>
            <a:endParaRPr lang="en-US"/>
          </a:p>
          <a:p>
            <a:endParaRPr lang="en-US" sz="1200">
              <a:ea typeface="+mn-lt"/>
              <a:cs typeface="+mn-lt"/>
            </a:endParaRPr>
          </a:p>
          <a:p>
            <a:r>
              <a:rPr lang="en-US" sz="1200">
                <a:ea typeface="+mn-lt"/>
                <a:cs typeface="+mn-lt"/>
              </a:rPr>
              <a:t>Ordering Materials</a:t>
            </a:r>
          </a:p>
          <a:p>
            <a:r>
              <a:rPr lang="en-US">
                <a:hlinkClick r:id="rId7"/>
              </a:rPr>
              <a:t>orders.gpo.gov/SAMHSA988/</a:t>
            </a:r>
            <a:r>
              <a:rPr lang="en-US" err="1">
                <a:hlinkClick r:id="rId7"/>
              </a:rPr>
              <a:t>Pubs.aspx#top</a:t>
            </a:r>
            <a:endParaRPr lang="en-US" sz="1200">
              <a:ea typeface="+mn-lt"/>
              <a:cs typeface="+mn-lt"/>
            </a:endParaRPr>
          </a:p>
          <a:p>
            <a:endParaRPr lang="en-US" sz="1200">
              <a:ea typeface="+mn-lt"/>
              <a:cs typeface="+mn-lt"/>
            </a:endParaRPr>
          </a:p>
          <a:p>
            <a:r>
              <a:rPr lang="en-US" sz="1200" b="1">
                <a:ea typeface="+mn-lt"/>
                <a:cs typeface="+mn-lt"/>
              </a:rPr>
              <a:t>Please feel free to drop any questions in the chat or email me!</a:t>
            </a:r>
            <a:r>
              <a:rPr lang="en-US" b="1">
                <a:ea typeface="+mn-lt"/>
                <a:cs typeface="+mn-lt"/>
              </a:rPr>
              <a:t> </a:t>
            </a:r>
          </a:p>
          <a:p>
            <a:r>
              <a:rPr lang="en-US" sz="1200">
                <a:ea typeface="+mn-lt"/>
                <a:cs typeface="+mn-lt"/>
                <a:hlinkClick r:id="rId8"/>
              </a:rPr>
              <a:t>elizabeth.emmet@doh.wa.gov</a:t>
            </a:r>
            <a:r>
              <a:rPr lang="en-US" sz="1200">
                <a:ea typeface="+mn-lt"/>
                <a:cs typeface="+mn-lt"/>
              </a:rPr>
              <a:t> </a:t>
            </a:r>
          </a:p>
          <a:p>
            <a:endParaRPr lang="en-US"/>
          </a:p>
          <a:p>
            <a:endParaRPr lang="en-US"/>
          </a:p>
          <a:p>
            <a:r>
              <a:rPr lang="en-US"/>
              <a:t>_________________________________________________________________________________________________________________________</a:t>
            </a:r>
          </a:p>
          <a:p>
            <a:endParaRPr lang="en-US"/>
          </a:p>
          <a:p>
            <a:r>
              <a:rPr lang="en-US"/>
              <a:t>These buttons lead you to the SAHMSA and DOH Partner Toolkits</a:t>
            </a:r>
          </a:p>
          <a:p>
            <a:r>
              <a:rPr lang="en-US"/>
              <a:t>Flyer print outs, social media posts, videos</a:t>
            </a:r>
          </a:p>
          <a:p>
            <a:endParaRPr lang="en-US"/>
          </a:p>
          <a:p>
            <a:endParaRPr lang="en-US"/>
          </a:p>
          <a:p>
            <a:r>
              <a:rPr lang="en-US"/>
              <a:t>The 988 graphics and videos used in this power point were retrieved from the SAHMSA toolkit, there are many options to choose from I encourage you to take a look at what's available to help raise awareness about 988 with your community. </a:t>
            </a:r>
          </a:p>
          <a:p>
            <a:endParaRPr lang="en-US"/>
          </a:p>
          <a:p>
            <a:r>
              <a:rPr lang="en-US"/>
              <a:t>If you are interested in presenting this information to others in your community let us know and we can schedule some time discuss what that could look like and next steps.</a:t>
            </a:r>
          </a:p>
          <a:p>
            <a:endParaRPr lang="en-US"/>
          </a:p>
          <a:p>
            <a:r>
              <a:rPr lang="en-US"/>
              <a:t>Please let us know if you have any questions.</a:t>
            </a:r>
          </a:p>
        </p:txBody>
      </p:sp>
      <p:sp>
        <p:nvSpPr>
          <p:cNvPr id="4" name="Slide Number Placeholder 3"/>
          <p:cNvSpPr>
            <a:spLocks noGrp="1"/>
          </p:cNvSpPr>
          <p:nvPr>
            <p:ph type="sldNum" sz="quarter" idx="5"/>
          </p:nvPr>
        </p:nvSpPr>
        <p:spPr/>
        <p:txBody>
          <a:bodyPr/>
          <a:lstStyle/>
          <a:p>
            <a:fld id="{A9D2AABF-283D-462C-ADAE-C670E9833633}" type="slidenum">
              <a:rPr lang="en-US" smtClean="0"/>
              <a:t>18</a:t>
            </a:fld>
            <a:endParaRPr lang="en-US"/>
          </a:p>
        </p:txBody>
      </p:sp>
    </p:spTree>
    <p:extLst>
      <p:ext uri="{BB962C8B-B14F-4D97-AF65-F5344CB8AC3E}">
        <p14:creationId xmlns:p14="http://schemas.microsoft.com/office/powerpoint/2010/main" val="457837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 </a:t>
            </a:r>
            <a:r>
              <a:rPr lang="en-US" b="0" i="1">
                <a:solidFill>
                  <a:schemeClr val="tx1"/>
                </a:solidFill>
              </a:rPr>
              <a:t>to Chat</a:t>
            </a:r>
          </a:p>
          <a:p>
            <a:r>
              <a:rPr lang="en-US" b="0" i="1">
                <a:solidFill>
                  <a:schemeClr val="tx1"/>
                </a:solidFill>
              </a:rPr>
              <a:t>Please complete the 1 question post presentation awareness check by scanning the QR code </a:t>
            </a:r>
            <a:r>
              <a:rPr lang="en-US" i="1"/>
              <a:t>or</a:t>
            </a:r>
            <a:r>
              <a:rPr lang="en-US" b="0" i="1">
                <a:solidFill>
                  <a:schemeClr val="tx1"/>
                </a:solidFill>
              </a:rPr>
              <a:t> using the link here</a:t>
            </a:r>
          </a:p>
          <a:p>
            <a:pPr lvl="0"/>
            <a:r>
              <a:rPr lang="en-US"/>
              <a:t>https://forms.office.com/g/KcbKEqz1DV</a:t>
            </a:r>
          </a:p>
          <a:p>
            <a:endParaRPr lang="en-US"/>
          </a:p>
        </p:txBody>
      </p:sp>
      <p:sp>
        <p:nvSpPr>
          <p:cNvPr id="4" name="Slide Number Placeholder 3"/>
          <p:cNvSpPr>
            <a:spLocks noGrp="1"/>
          </p:cNvSpPr>
          <p:nvPr>
            <p:ph type="sldNum" sz="quarter" idx="10"/>
          </p:nvPr>
        </p:nvSpPr>
        <p:spPr/>
        <p:txBody>
          <a:bodyPr/>
          <a:lstStyle/>
          <a:p>
            <a:fld id="{7204FE9C-24EC-442B-850F-65B0BA925E10}" type="slidenum">
              <a:rPr lang="en-US" smtClean="0"/>
              <a:t>19</a:t>
            </a:fld>
            <a:endParaRPr lang="en-US"/>
          </a:p>
        </p:txBody>
      </p:sp>
    </p:spTree>
    <p:extLst>
      <p:ext uri="{BB962C8B-B14F-4D97-AF65-F5344CB8AC3E}">
        <p14:creationId xmlns:p14="http://schemas.microsoft.com/office/powerpoint/2010/main" val="2623566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A7ED-F5D3-9695-C3F4-7DFA001CA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194D0-EBCC-81CC-B3F4-824F453CA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957D9-4E1F-4963-C01B-E8CE1DC23B64}"/>
              </a:ext>
            </a:extLst>
          </p:cNvPr>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hlinkClick r:id="rId3"/>
              </a:rPr>
              <a:t>https://forms.office.com/g/h8gQF3Hskv</a:t>
            </a:r>
            <a:endParaRPr lang="en-US"/>
          </a:p>
          <a:p>
            <a:pPr>
              <a:defRPr/>
            </a:pPr>
            <a:r>
              <a:rPr lang="en-US"/>
              <a:t>(for 8/13/24 and on)</a:t>
            </a: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Available now! </a:t>
            </a:r>
          </a:p>
          <a:p>
            <a:r>
              <a:rPr lang="en-US"/>
              <a:t>Current state basic overview</a:t>
            </a:r>
          </a:p>
          <a:p>
            <a:r>
              <a:rPr lang="en-US" b="0" i="0">
                <a:solidFill>
                  <a:srgbClr val="000000"/>
                </a:solidFill>
                <a:effectLst/>
                <a:latin typeface="Times New Roman"/>
                <a:cs typeface="Times New Roman"/>
              </a:rPr>
              <a:t>The 988 Suicide &amp; Crisis Lifeline is provides a free and direct connection to confidential support and resources for anyone in crisis – 24/7/365.</a:t>
            </a:r>
          </a:p>
          <a:p>
            <a:r>
              <a:rPr lang="en-US" b="0" i="0">
                <a:solidFill>
                  <a:srgbClr val="000000"/>
                </a:solidFill>
                <a:effectLst/>
                <a:latin typeface="Times New Roman"/>
                <a:cs typeface="Times New Roman"/>
              </a:rPr>
              <a:t>The goal of the 988 Lifeline is to give people in crisis somewhere to get help for themselves or loved ones</a:t>
            </a:r>
            <a:endParaRPr lang="en-US">
              <a:latin typeface="Times New Roman"/>
              <a:cs typeface="Times New Roman"/>
            </a:endParaRPr>
          </a:p>
          <a:p>
            <a:endParaRPr lang="en-US"/>
          </a:p>
          <a:p>
            <a:r>
              <a:rPr lang="en-US"/>
              <a:t>988 is not a complete mental health crises response system- </a:t>
            </a:r>
          </a:p>
          <a:p>
            <a:r>
              <a:rPr lang="en-US"/>
              <a:t>It is not a replacement for regular mental health care needs however they will provide referrals to support follow-up care.</a:t>
            </a:r>
          </a:p>
          <a:p>
            <a:endParaRPr lang="en-US"/>
          </a:p>
        </p:txBody>
      </p:sp>
      <p:sp>
        <p:nvSpPr>
          <p:cNvPr id="4" name="Slide Number Placeholder 3">
            <a:extLst>
              <a:ext uri="{FF2B5EF4-FFF2-40B4-BE49-F238E27FC236}">
                <a16:creationId xmlns:a16="http://schemas.microsoft.com/office/drawing/2014/main" id="{A44E9243-7448-E272-6124-2F3166A3D795}"/>
              </a:ext>
            </a:extLst>
          </p:cNvPr>
          <p:cNvSpPr>
            <a:spLocks noGrp="1"/>
          </p:cNvSpPr>
          <p:nvPr>
            <p:ph type="sldNum" sz="quarter" idx="5"/>
          </p:nvPr>
        </p:nvSpPr>
        <p:spPr/>
        <p:txBody>
          <a:bodyPr/>
          <a:lstStyle/>
          <a:p>
            <a:fld id="{A9D2AABF-283D-462C-ADAE-C670E9833633}" type="slidenum">
              <a:rPr lang="en-US" smtClean="0"/>
              <a:t>2</a:t>
            </a:fld>
            <a:endParaRPr lang="en-US"/>
          </a:p>
        </p:txBody>
      </p:sp>
    </p:spTree>
    <p:extLst>
      <p:ext uri="{BB962C8B-B14F-4D97-AF65-F5344CB8AC3E}">
        <p14:creationId xmlns:p14="http://schemas.microsoft.com/office/powerpoint/2010/main" val="3934278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Add a slide with Sierra</a:t>
            </a:r>
          </a:p>
          <a:p>
            <a:pPr marL="171450" indent="-171450">
              <a:buFont typeface="Arial" panose="020B0604020202020204" pitchFamily="34" charset="0"/>
              <a:buChar char="•"/>
            </a:pPr>
            <a:r>
              <a:rPr lang="en-US"/>
              <a:t>This is a particularly useful slide for webinars, so that participants can visualize the speakers.</a:t>
            </a:r>
          </a:p>
          <a:p>
            <a:pPr marL="171450" indent="-171450">
              <a:buFont typeface="Arial" panose="020B0604020202020204" pitchFamily="34" charset="0"/>
              <a:buChar char="•"/>
            </a:pPr>
            <a:r>
              <a:rPr lang="en-US"/>
              <a:t>This slide can be used for internal or cross agency presentations.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Visual description</a:t>
            </a:r>
          </a:p>
        </p:txBody>
      </p:sp>
      <p:sp>
        <p:nvSpPr>
          <p:cNvPr id="4" name="Slide Number Placeholder 3"/>
          <p:cNvSpPr>
            <a:spLocks noGrp="1"/>
          </p:cNvSpPr>
          <p:nvPr>
            <p:ph type="sldNum" sz="quarter" idx="10"/>
          </p:nvPr>
        </p:nvSpPr>
        <p:spPr/>
        <p:txBody>
          <a:bodyPr/>
          <a:lstStyle/>
          <a:p>
            <a:fld id="{FE492E0B-5BAA-43B7-8F48-3C44F32B5B07}" type="slidenum">
              <a:rPr lang="en-US" smtClean="0"/>
              <a:t>3</a:t>
            </a:fld>
            <a:endParaRPr lang="en-US"/>
          </a:p>
        </p:txBody>
      </p:sp>
    </p:spTree>
    <p:extLst>
      <p:ext uri="{BB962C8B-B14F-4D97-AF65-F5344CB8AC3E}">
        <p14:creationId xmlns:p14="http://schemas.microsoft.com/office/powerpoint/2010/main" val="2879411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Consider adding information about governance: LE subcommittee and CRIS committee</a:t>
            </a:r>
          </a:p>
        </p:txBody>
      </p:sp>
      <p:sp>
        <p:nvSpPr>
          <p:cNvPr id="4" name="Slide Number Placeholder 3"/>
          <p:cNvSpPr>
            <a:spLocks noGrp="1"/>
          </p:cNvSpPr>
          <p:nvPr>
            <p:ph type="sldNum" sz="quarter" idx="5"/>
          </p:nvPr>
        </p:nvSpPr>
        <p:spPr/>
        <p:txBody>
          <a:bodyPr/>
          <a:lstStyle/>
          <a:p>
            <a:fld id="{A9D2AABF-283D-462C-ADAE-C670E9833633}" type="slidenum">
              <a:rPr lang="en-US" smtClean="0"/>
              <a:t>4</a:t>
            </a:fld>
            <a:endParaRPr lang="en-US"/>
          </a:p>
        </p:txBody>
      </p:sp>
    </p:spTree>
    <p:extLst>
      <p:ext uri="{BB962C8B-B14F-4D97-AF65-F5344CB8AC3E}">
        <p14:creationId xmlns:p14="http://schemas.microsoft.com/office/powerpoint/2010/main" val="859724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92E0B-5BAA-43B7-8F48-3C44F32B5B07}" type="slidenum">
              <a:rPr lang="en-US" smtClean="0"/>
              <a:t>5</a:t>
            </a:fld>
            <a:endParaRPr lang="en-US"/>
          </a:p>
        </p:txBody>
      </p:sp>
    </p:spTree>
    <p:extLst>
      <p:ext uri="{BB962C8B-B14F-4D97-AF65-F5344CB8AC3E}">
        <p14:creationId xmlns:p14="http://schemas.microsoft.com/office/powerpoint/2010/main" val="378970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Times New Roman" panose="02020603050405020304" pitchFamily="18" charset="0"/>
              </a:rPr>
              <a:t>There are 4 Specialized lines available when utilizing 988.</a:t>
            </a:r>
          </a:p>
          <a:p>
            <a:pPr algn="l"/>
            <a:endParaRPr lang="en-US" b="0" i="0">
              <a:solidFill>
                <a:srgbClr val="000000"/>
              </a:solidFill>
              <a:effectLst/>
              <a:latin typeface="Times New Roman" panose="02020603050405020304" pitchFamily="18" charset="0"/>
            </a:endParaRPr>
          </a:p>
          <a:p>
            <a:pPr algn="l"/>
            <a:r>
              <a:rPr lang="en-US" b="0" i="0">
                <a:solidFill>
                  <a:srgbClr val="000000"/>
                </a:solidFill>
                <a:effectLst/>
                <a:latin typeface="Times New Roman" panose="02020603050405020304" pitchFamily="18" charset="0"/>
              </a:rPr>
              <a:t>Veterans Crisis Line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b="0" i="0">
                <a:solidFill>
                  <a:srgbClr val="000000"/>
                </a:solidFill>
                <a:effectLst/>
                <a:latin typeface="Times New Roman" panose="02020603050405020304" pitchFamily="18" charset="0"/>
              </a:rPr>
              <a:t>Press 1 to be connected to the Veterans Crisis Line. You can also chat online or text 838255</a:t>
            </a:r>
          </a:p>
          <a:p>
            <a:pPr marL="171450" indent="-171450" algn="l">
              <a:buFont typeface="Courier New" panose="02070309020205020404" pitchFamily="49" charset="0"/>
              <a:buChar char="o"/>
            </a:pPr>
            <a:r>
              <a:rPr lang="en-US" b="0" i="0">
                <a:solidFill>
                  <a:srgbClr val="000000"/>
                </a:solidFill>
                <a:effectLst/>
                <a:latin typeface="Times New Roman" panose="02020603050405020304" pitchFamily="18" charset="0"/>
              </a:rPr>
              <a:t>The Veterans Crisis Line serves veterans, service members, National Guard and Reserve members, and those who support them. You don’t have to be enrolled in VA benefits or health care to call. </a:t>
            </a:r>
          </a:p>
          <a:p>
            <a:pPr algn="l"/>
            <a:endParaRPr lang="en-US" b="0" i="0">
              <a:solidFill>
                <a:srgbClr val="000000"/>
              </a:solidFill>
              <a:effectLst/>
              <a:latin typeface="Times New Roman" panose="02020603050405020304" pitchFamily="18" charset="0"/>
            </a:endParaRPr>
          </a:p>
          <a:p>
            <a:pPr algn="l"/>
            <a:r>
              <a:rPr lang="en-US" b="0" i="0">
                <a:solidFill>
                  <a:srgbClr val="000000"/>
                </a:solidFill>
                <a:effectLst/>
                <a:latin typeface="Times New Roman" panose="02020603050405020304" pitchFamily="18" charset="0"/>
              </a:rPr>
              <a:t>o Spanish Language Line</a:t>
            </a:r>
          </a:p>
          <a:p>
            <a:pPr algn="l"/>
            <a:r>
              <a:rPr lang="en-US" b="0" i="0">
                <a:solidFill>
                  <a:srgbClr val="000000"/>
                </a:solidFill>
                <a:effectLst/>
                <a:latin typeface="Times New Roman" panose="02020603050405020304" pitchFamily="18" charset="0"/>
              </a:rPr>
              <a:t>To get crisis support in Spanish, you can call, text, or chat the 988 Lifeline and choose option 2.</a:t>
            </a:r>
          </a:p>
          <a:p>
            <a:pPr algn="l"/>
            <a:endParaRPr lang="en-US" b="0" i="0">
              <a:solidFill>
                <a:srgbClr val="000000"/>
              </a:solidFill>
              <a:effectLst/>
              <a:latin typeface="Times New Roman" panose="02020603050405020304" pitchFamily="18" charset="0"/>
            </a:endParaRPr>
          </a:p>
          <a:p>
            <a:pPr algn="l"/>
            <a:r>
              <a:rPr lang="en-US" b="0" i="0">
                <a:solidFill>
                  <a:srgbClr val="000000"/>
                </a:solidFill>
                <a:effectLst/>
                <a:latin typeface="Times New Roman" panose="02020603050405020304" pitchFamily="18" charset="0"/>
              </a:rPr>
              <a:t>o Languages other than English and Spanish</a:t>
            </a:r>
          </a:p>
          <a:p>
            <a:pPr algn="l"/>
            <a:r>
              <a:rPr lang="en-US" b="0" i="0">
                <a:solidFill>
                  <a:srgbClr val="000000"/>
                </a:solidFill>
                <a:effectLst/>
                <a:latin typeface="Times New Roman" panose="02020603050405020304" pitchFamily="18" charset="0"/>
              </a:rPr>
              <a:t>You can get support in languages other than English or Spanish by calling the 988 Lifeline and saying the name of the language you need. The 988 Lifeline offers interpretation services in more than 240 languages and dialects. These services are available 24/7/365.</a:t>
            </a:r>
          </a:p>
          <a:p>
            <a:pPr algn="l"/>
            <a:endParaRPr lang="en-US" b="0" i="0">
              <a:solidFill>
                <a:srgbClr val="000000"/>
              </a:solidFill>
              <a:effectLst/>
              <a:latin typeface="Times New Roman" panose="02020603050405020304" pitchFamily="18" charset="0"/>
            </a:endParaRPr>
          </a:p>
          <a:p>
            <a:pPr algn="l"/>
            <a:r>
              <a:rPr lang="en-US" b="0" i="0">
                <a:solidFill>
                  <a:srgbClr val="000000"/>
                </a:solidFill>
                <a:effectLst/>
                <a:latin typeface="Times New Roman" panose="02020603050405020304" pitchFamily="18" charset="0"/>
              </a:rPr>
              <a:t>o LGBTQI+ Youth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Times New Roman" panose="02020603050405020304" pitchFamily="18" charset="0"/>
              </a:rPr>
              <a:t>Choose option 3. to connect with a crisis counselor who can provide LGBTQIA2s+ affirming support</a:t>
            </a:r>
          </a:p>
          <a:p>
            <a:pPr algn="l"/>
            <a:r>
              <a:rPr lang="en-US" b="0" i="0">
                <a:solidFill>
                  <a:srgbClr val="000000"/>
                </a:solidFill>
                <a:effectLst/>
                <a:latin typeface="Times New Roman" panose="02020603050405020304" pitchFamily="18" charset="0"/>
              </a:rPr>
              <a:t>The 988 Lifeline has a specialized line for lesbian, gay, bisexual, transgender, queer or questioning, intersex, asexual, and two-spirit (LGBTQIA2S+) teens and young adults between the ages of 13 and 24. </a:t>
            </a:r>
          </a:p>
          <a:p>
            <a:pPr algn="l"/>
            <a:endParaRPr lang="en-US" b="0" i="0">
              <a:solidFill>
                <a:srgbClr val="000000"/>
              </a:solidFill>
              <a:effectLst/>
              <a:latin typeface="Times New Roman" panose="02020603050405020304" pitchFamily="18" charset="0"/>
            </a:endParaRPr>
          </a:p>
          <a:p>
            <a:pPr algn="l"/>
            <a:r>
              <a:rPr lang="en-US" b="0" i="0">
                <a:solidFill>
                  <a:srgbClr val="000000"/>
                </a:solidFill>
                <a:effectLst/>
                <a:latin typeface="Times New Roman" panose="02020603050405020304" pitchFamily="18" charset="0"/>
              </a:rPr>
              <a:t>o The Native and Strong Lifeline</a:t>
            </a:r>
          </a:p>
          <a:p>
            <a:pPr algn="l"/>
            <a:r>
              <a:rPr lang="en-US" b="0" i="0">
                <a:solidFill>
                  <a:srgbClr val="000000"/>
                </a:solidFill>
                <a:effectLst/>
                <a:latin typeface="Times New Roman" panose="02020603050405020304" pitchFamily="18" charset="0"/>
              </a:rPr>
              <a:t>Select option 4. to be transferred to Native crisis counselors who are tribal members and descendants closely tied to their communities. </a:t>
            </a:r>
          </a:p>
          <a:p>
            <a:pPr algn="l"/>
            <a:endParaRPr lang="en-US" b="0" i="0">
              <a:solidFill>
                <a:srgbClr val="000000"/>
              </a:solidFill>
              <a:effectLst/>
              <a:latin typeface="Times New Roman" panose="02020603050405020304" pitchFamily="18" charset="0"/>
            </a:endParaRPr>
          </a:p>
          <a:p>
            <a:pPr algn="l"/>
            <a:r>
              <a:rPr lang="en-US" b="0" i="0">
                <a:solidFill>
                  <a:srgbClr val="000000"/>
                </a:solidFill>
                <a:effectLst/>
                <a:latin typeface="Times New Roman" panose="02020603050405020304" pitchFamily="18" charset="0"/>
              </a:rPr>
              <a:t>o People who use American Sign Language (ASL)</a:t>
            </a:r>
          </a:p>
          <a:p>
            <a:pPr algn="l"/>
            <a:r>
              <a:rPr lang="en-US" b="0" i="0">
                <a:solidFill>
                  <a:srgbClr val="000000"/>
                </a:solidFill>
                <a:effectLst/>
                <a:latin typeface="Times New Roman" panose="02020603050405020304" pitchFamily="18" charset="0"/>
              </a:rPr>
              <a:t>The 988 Suicide &amp; Crisis Lifeline offers ASL services for people in crisis. To get help now in ASL, you can follow these steps:</a:t>
            </a:r>
          </a:p>
          <a:p>
            <a:pPr algn="l"/>
            <a:r>
              <a:rPr lang="en-US" b="0" i="0">
                <a:solidFill>
                  <a:srgbClr val="000000"/>
                </a:solidFill>
                <a:effectLst/>
                <a:latin typeface="Times New Roman" panose="02020603050405020304" pitchFamily="18" charset="0"/>
              </a:rPr>
              <a:t>· Visit 988lifeline.org</a:t>
            </a:r>
          </a:p>
          <a:p>
            <a:pPr algn="l"/>
            <a:r>
              <a:rPr lang="en-US" b="0" i="0">
                <a:solidFill>
                  <a:srgbClr val="000000"/>
                </a:solidFill>
                <a:effectLst/>
                <a:latin typeface="Times New Roman" panose="02020603050405020304" pitchFamily="18" charset="0"/>
              </a:rPr>
              <a:t>· Select the “For Deaf &amp; Hard of Hearing” link</a:t>
            </a:r>
          </a:p>
          <a:p>
            <a:pPr algn="l"/>
            <a:r>
              <a:rPr lang="en-US" b="0" i="0">
                <a:solidFill>
                  <a:srgbClr val="000000"/>
                </a:solidFill>
                <a:effectLst/>
                <a:latin typeface="Times New Roman" panose="02020603050405020304" pitchFamily="18" charset="0"/>
              </a:rPr>
              <a:t>· Select “ASL Now” on the next page</a:t>
            </a:r>
          </a:p>
          <a:p>
            <a:pPr algn="l"/>
            <a:r>
              <a:rPr lang="en-US" b="0" i="0">
                <a:solidFill>
                  <a:srgbClr val="000000"/>
                </a:solidFill>
                <a:effectLst/>
                <a:latin typeface="Times New Roman" panose="02020603050405020304" pitchFamily="18" charset="0"/>
              </a:rPr>
              <a:t>You can also call 1-800-273-TALK (8255) from your videophone to get crisis support for yourself or a loved one.</a:t>
            </a:r>
          </a:p>
          <a:p>
            <a:endParaRPr lang="en-US"/>
          </a:p>
        </p:txBody>
      </p:sp>
      <p:sp>
        <p:nvSpPr>
          <p:cNvPr id="4" name="Slide Number Placeholder 3"/>
          <p:cNvSpPr>
            <a:spLocks noGrp="1"/>
          </p:cNvSpPr>
          <p:nvPr>
            <p:ph type="sldNum" sz="quarter" idx="5"/>
          </p:nvPr>
        </p:nvSpPr>
        <p:spPr/>
        <p:txBody>
          <a:bodyPr/>
          <a:lstStyle/>
          <a:p>
            <a:fld id="{A9D2AABF-283D-462C-ADAE-C670E9833633}" type="slidenum">
              <a:rPr lang="en-US" smtClean="0"/>
              <a:t>6</a:t>
            </a:fld>
            <a:endParaRPr lang="en-US"/>
          </a:p>
        </p:txBody>
      </p:sp>
    </p:spTree>
    <p:extLst>
      <p:ext uri="{BB962C8B-B14F-4D97-AF65-F5344CB8AC3E}">
        <p14:creationId xmlns:p14="http://schemas.microsoft.com/office/powerpoint/2010/main" val="2520570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C680E-D94D-9849-E5D7-5B618BAF0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C33FF-8454-0D9F-E90A-3F1EC6B3A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86F7F-8EF0-F6EF-C91B-24CF5738AB85}"/>
              </a:ext>
            </a:extLst>
          </p:cNvPr>
          <p:cNvSpPr>
            <a:spLocks noGrp="1"/>
          </p:cNvSpPr>
          <p:nvPr>
            <p:ph type="body" idx="1"/>
          </p:nvPr>
        </p:nvSpPr>
        <p:spPr/>
        <p:txBody>
          <a:bodyPr/>
          <a:lstStyle/>
          <a:p>
            <a:r>
              <a:rPr lang="en-US"/>
              <a:t>Elaina</a:t>
            </a:r>
          </a:p>
          <a:p>
            <a:r>
              <a:rPr lang="en-US" b="0" i="0">
                <a:solidFill>
                  <a:srgbClr val="4A4A4A"/>
                </a:solidFill>
                <a:effectLst/>
                <a:latin typeface="Source Sans Pro"/>
                <a:ea typeface="Source Sans Pro"/>
              </a:rPr>
              <a:t>The 988 Lifeline currently requires all network centers adhere to specific standards regarding Suicide Risk Assessment and Imminent Risk interventions — however, each crisis center also develops their own specific training to meet organizational needs. The 988 Lifeline Core Clinical Training is self-paced online training that covers essential skills for crisis counselors who answer calls, chats, or texts within the 988 Lifeline network. Development of additional training is ongoing to address the specific needs of populations at higher risk of suicide.</a:t>
            </a:r>
            <a:endParaRPr lang="en-US">
              <a:latin typeface="Source Sans Pro"/>
              <a:ea typeface="Source Sans Pro"/>
            </a:endParaRPr>
          </a:p>
          <a:p>
            <a:br>
              <a:rPr lang="en-US" b="0" i="0">
                <a:effectLst/>
                <a:latin typeface="Segoe UI" panose="020B0502040204020203" pitchFamily="34" charset="0"/>
                <a:cs typeface="Segoe UI"/>
              </a:rPr>
            </a:br>
            <a:endParaRPr lang="en-US"/>
          </a:p>
          <a:p>
            <a:r>
              <a:rPr lang="en-US"/>
              <a:t>5 Major Training Elements- each element has many extensive and impressive training courses ranging from data collections procedures, confidentiality to practical applications including crises intervention, de-escalation, mental health first aid. Counselors review case studies, learn several assessment protocols and participate in Mock calls</a:t>
            </a:r>
          </a:p>
          <a:p>
            <a:endParaRPr lang="en-US"/>
          </a:p>
          <a:p>
            <a:r>
              <a:rPr lang="en-US" b="0" i="0">
                <a:solidFill>
                  <a:srgbClr val="262626"/>
                </a:solidFill>
                <a:effectLst/>
                <a:latin typeface="Segoe UI"/>
                <a:cs typeface="Segoe UI"/>
              </a:rPr>
              <a:t>New Hire Training Academy:</a:t>
            </a:r>
            <a:r>
              <a:rPr lang="en-US">
                <a:solidFill>
                  <a:srgbClr val="262626"/>
                </a:solidFill>
                <a:latin typeface="Segoe UI"/>
                <a:cs typeface="Segoe UI"/>
              </a:rPr>
              <a:t> </a:t>
            </a:r>
          </a:p>
          <a:p>
            <a:r>
              <a:rPr lang="en-US" b="0" i="0">
                <a:solidFill>
                  <a:srgbClr val="262626"/>
                </a:solidFill>
                <a:effectLst/>
                <a:latin typeface="Segoe UI"/>
                <a:cs typeface="Segoe UI"/>
              </a:rPr>
              <a:t>RCL/988-Lifeline Crisis Triage Specialist’s Onboard Training Program:</a:t>
            </a:r>
            <a:r>
              <a:rPr lang="en-US">
                <a:solidFill>
                  <a:srgbClr val="262626"/>
                </a:solidFill>
                <a:latin typeface="Segoe UI"/>
                <a:cs typeface="Segoe UI"/>
              </a:rPr>
              <a:t> </a:t>
            </a:r>
            <a:endParaRPr lang="en-US" b="0" i="0">
              <a:solidFill>
                <a:srgbClr val="262626"/>
              </a:solidFill>
              <a:effectLst/>
              <a:latin typeface="Segoe UI" panose="020B0502040204020203" pitchFamily="34" charset="0"/>
              <a:cs typeface="Segoe UI"/>
            </a:endParaRPr>
          </a:p>
          <a:p>
            <a:r>
              <a:rPr lang="en-US" b="0" i="0">
                <a:solidFill>
                  <a:srgbClr val="262626"/>
                </a:solidFill>
                <a:effectLst/>
                <a:latin typeface="Segoe UI"/>
                <a:cs typeface="Segoe UI"/>
              </a:rPr>
              <a:t>Lifeline Online Learning Portal:</a:t>
            </a:r>
          </a:p>
          <a:p>
            <a:r>
              <a:rPr lang="en-US" b="0" i="0">
                <a:solidFill>
                  <a:srgbClr val="262626"/>
                </a:solidFill>
                <a:effectLst/>
                <a:latin typeface="Segoe UI"/>
                <a:cs typeface="Segoe UI"/>
              </a:rPr>
              <a:t>Relias On-line or Virtual Trainings:</a:t>
            </a:r>
            <a:r>
              <a:rPr lang="en-US">
                <a:solidFill>
                  <a:srgbClr val="262626"/>
                </a:solidFill>
                <a:latin typeface="Segoe UI"/>
                <a:cs typeface="Segoe UI"/>
              </a:rPr>
              <a:t> </a:t>
            </a:r>
            <a:endParaRPr lang="en-US" b="0" i="0">
              <a:solidFill>
                <a:srgbClr val="262626"/>
              </a:solidFill>
              <a:effectLst/>
              <a:latin typeface="Segoe UI" panose="020B0502040204020203" pitchFamily="34"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62626"/>
                </a:solidFill>
                <a:effectLst/>
                <a:latin typeface="Segoe UI"/>
                <a:cs typeface="Segoe UI"/>
              </a:rPr>
              <a:t>Diversity, Equity, and Inclusion Training (DEI)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62626"/>
                </a:solidFill>
                <a:effectLst/>
                <a:latin typeface="Segoe UI"/>
                <a:cs typeface="Segoe UI"/>
              </a:rPr>
              <a:t>Additional In-Person Trainings</a:t>
            </a:r>
          </a:p>
          <a:p>
            <a:endParaRPr lang="en-US"/>
          </a:p>
          <a:p>
            <a:r>
              <a:rPr lang="en-US"/>
              <a:t>_____________________________________________________________________________</a:t>
            </a:r>
          </a:p>
          <a:p>
            <a:pPr algn="l"/>
            <a:r>
              <a:rPr lang="en-US" b="0" i="0">
                <a:solidFill>
                  <a:srgbClr val="262626"/>
                </a:solidFill>
                <a:effectLst/>
                <a:latin typeface="Segoe UI"/>
                <a:cs typeface="Segoe UI"/>
              </a:rPr>
              <a:t>New Hire Training Academy: Ethics Part 1 &amp; 2, Electronic Medical Record, The Volk Decision, Psychological Testing, Outpatient Psychiatric Services, Release of Information, Recovery Model, Crisis Intervention Application Part 1 &amp; 2, ITA (Involuntary Treatment Act), Inpatient, Psychiatric Services, Risk Assessment, Least Restrictive Alternatives, Accessing Community Resources, Self-care/Vicarious Trauma, Substance Use Disorder and Co-Occurring Disorders</a:t>
            </a:r>
          </a:p>
          <a:p>
            <a:pPr algn="l"/>
            <a:r>
              <a:rPr lang="en-US" b="0" i="0">
                <a:solidFill>
                  <a:srgbClr val="262626"/>
                </a:solidFill>
                <a:effectLst/>
                <a:latin typeface="Segoe UI"/>
                <a:cs typeface="Segoe UI"/>
              </a:rPr>
              <a:t>2. RCL/988-Lifeline Crisis Triage Specialist’s Onboard Training Program: Accuracy of Records and Documentation, Compliance with Federal and State Laws, Client’s Rights/Confidentiality; Fraud, Abuse, and Anti-Fraud Education; Electronic, Media, Communications Usage &amp; Processes; Mobile Crisis Teams &amp; Mobile Crisis’ Referral Criteria; CTS Telecommunication (phone) System; Third-party referrals; Client Connection through Engagement &amp; Active Listening Skills; Imminent Risk and Active Rescue &amp; Suicide Risk Assessments; Establishing a Follow-Up &amp; Conducting Follow-Up Contact ; Assessing Safety and Suicide Risk &amp; Asking/Talking About Suicide [Engagement, Assessment, Intervention], Mandatory Reporting, Mental Health Case Laws, Special Considerations: Deaf Individuals &amp; Interpreter/Translation, LRAs – Least Restrictive Alternatives, Self-Care, 988 Lethality Assessment Training [988-Lifeline 4 Core Principles of Suicide Risk &amp; Basic Goals/Objectives for Every Call, Assessing the caller's DESIRE to die/end painful feelings. Assessing the caller’s INTENT to follow through on thoughts or plans of suicide. Assessing the caller’s CAPABILITY to cause lethal harm to themselves. Assessing the caller’s BUFFERS or protective factors that help an individual stay safe in the moment.],Mock Calls</a:t>
            </a:r>
          </a:p>
          <a:p>
            <a:pPr algn="l"/>
            <a:r>
              <a:rPr lang="en-US" b="0" i="0">
                <a:solidFill>
                  <a:srgbClr val="262626"/>
                </a:solidFill>
                <a:effectLst/>
                <a:latin typeface="Segoe UI"/>
                <a:cs typeface="Segoe UI"/>
              </a:rPr>
              <a:t>3. Lifeline Online Learning Portal:</a:t>
            </a:r>
          </a:p>
          <a:p>
            <a:pPr algn="l"/>
            <a:r>
              <a:rPr lang="en-US" b="0" i="0">
                <a:solidFill>
                  <a:srgbClr val="262626"/>
                </a:solidFill>
                <a:effectLst/>
                <a:latin typeface="Segoe UI"/>
                <a:cs typeface="Segoe UI"/>
              </a:rPr>
              <a:t>Fundamentals of Crisis Counseling, Essential Skills in Crisis Counseling, Assessing Safety and Suicide Risk, Imminent Risk of Suicide, Substance Use and People in Crisis, Individuals Familiar to the 988 Lifeline, Simulation Trainings</a:t>
            </a:r>
          </a:p>
          <a:p>
            <a:pPr algn="l"/>
            <a:r>
              <a:rPr lang="en-US" b="0" i="0">
                <a:solidFill>
                  <a:srgbClr val="262626"/>
                </a:solidFill>
                <a:effectLst/>
                <a:latin typeface="Segoe UI"/>
                <a:cs typeface="Segoe UI"/>
              </a:rPr>
              <a:t>4. Relias On-line or Virtual Trainings: Conflicts of Interest, Cultural Competence, Duty to Warn</a:t>
            </a:r>
          </a:p>
          <a:p>
            <a:pPr algn="l"/>
            <a:r>
              <a:rPr lang="en-US" b="0" i="0">
                <a:solidFill>
                  <a:srgbClr val="262626"/>
                </a:solidFill>
                <a:effectLst/>
                <a:latin typeface="Segoe UI"/>
                <a:cs typeface="Segoe UI"/>
              </a:rPr>
              <a:t>Minimizing Trips, Slips, and Falls, Standards of Conduct, Understanding Bloodborne Pathogens, Violence Prevention &amp; De-escalation, Workplace Violence</a:t>
            </a:r>
          </a:p>
          <a:p>
            <a:pPr algn="l"/>
            <a:r>
              <a:rPr lang="en-US" b="0" i="0">
                <a:solidFill>
                  <a:srgbClr val="262626"/>
                </a:solidFill>
                <a:effectLst/>
                <a:latin typeface="Segoe UI"/>
                <a:cs typeface="Segoe UI"/>
              </a:rPr>
              <a:t>Annual Compliance and HIPAA, Privacy &amp; Security, Fraud &amp; Abuse Policy, Documentation 101; Medicare: Combating Medicare Parts C and D Fraud, Waste, and Abuse; Clinical 3--Online Marty Smith Safety Training: General Clinical Strategies, Sexual Abuse Awareness Training, FBH Safety Emergency Protocol and Safety Emergency Preparedness, Psychopharmacology Basics for Behavioral Health Professionals, ITA 101 (Involuntary Treatment Act 101), The Columbia Suicide Risk Assessment, Treatment &amp; Management</a:t>
            </a:r>
          </a:p>
          <a:p>
            <a:pPr algn="l"/>
            <a:r>
              <a:rPr lang="en-US" b="0" i="0">
                <a:solidFill>
                  <a:srgbClr val="262626"/>
                </a:solidFill>
                <a:effectLst/>
                <a:latin typeface="Segoe UI"/>
                <a:cs typeface="Segoe UI"/>
              </a:rPr>
              <a:t>5. Diversity, Equity, and Inclusion Training (DEI)</a:t>
            </a:r>
          </a:p>
          <a:p>
            <a:pPr algn="l"/>
            <a:r>
              <a:rPr lang="en-US" b="0" i="0" err="1">
                <a:solidFill>
                  <a:srgbClr val="262626"/>
                </a:solidFill>
                <a:effectLst/>
                <a:latin typeface="Segoe UI"/>
                <a:cs typeface="Segoe UI"/>
              </a:rPr>
              <a:t>AgriSafe</a:t>
            </a:r>
            <a:r>
              <a:rPr lang="en-US" b="0" i="0">
                <a:solidFill>
                  <a:srgbClr val="262626"/>
                </a:solidFill>
                <a:effectLst/>
                <a:latin typeface="Segoe UI"/>
                <a:cs typeface="Segoe UI"/>
              </a:rPr>
              <a:t>: Farm Response</a:t>
            </a:r>
          </a:p>
          <a:p>
            <a:pPr algn="l"/>
            <a:r>
              <a:rPr lang="en-US" b="0" i="0">
                <a:solidFill>
                  <a:srgbClr val="262626"/>
                </a:solidFill>
                <a:effectLst/>
                <a:latin typeface="Segoe UI"/>
                <a:cs typeface="Segoe UI"/>
              </a:rPr>
              <a:t>LGBTQIA2S+</a:t>
            </a:r>
          </a:p>
          <a:p>
            <a:pPr algn="l"/>
            <a:r>
              <a:rPr lang="en-US" b="0" i="0">
                <a:solidFill>
                  <a:srgbClr val="262626"/>
                </a:solidFill>
                <a:effectLst/>
                <a:latin typeface="Segoe UI"/>
                <a:cs typeface="Segoe UI"/>
              </a:rPr>
              <a:t>SAMHSA Technical Assistance Tribal Training</a:t>
            </a:r>
          </a:p>
          <a:p>
            <a:pPr algn="l"/>
            <a:r>
              <a:rPr lang="en-US" b="0" i="0">
                <a:solidFill>
                  <a:srgbClr val="262626"/>
                </a:solidFill>
                <a:effectLst/>
                <a:latin typeface="Segoe UI"/>
                <a:cs typeface="Segoe UI"/>
              </a:rPr>
              <a:t>Veteran/Active Military &amp; families</a:t>
            </a:r>
          </a:p>
          <a:p>
            <a:pPr algn="l"/>
            <a:r>
              <a:rPr lang="en-US" b="0" i="0">
                <a:solidFill>
                  <a:srgbClr val="262626"/>
                </a:solidFill>
                <a:effectLst/>
                <a:latin typeface="Segoe UI"/>
                <a:cs typeface="Segoe UI"/>
              </a:rPr>
              <a:t>Cultural Training</a:t>
            </a:r>
          </a:p>
          <a:p>
            <a:pPr algn="l"/>
            <a:r>
              <a:rPr lang="en-US" b="0" i="0">
                <a:solidFill>
                  <a:srgbClr val="262626"/>
                </a:solidFill>
                <a:effectLst/>
                <a:latin typeface="Segoe UI"/>
                <a:cs typeface="Segoe UI"/>
              </a:rPr>
              <a:t>Individuals experiencing socioeconomical disadvantages (poverty)</a:t>
            </a:r>
          </a:p>
          <a:p>
            <a:pPr algn="l"/>
            <a:r>
              <a:rPr lang="en-US" b="0" i="0">
                <a:solidFill>
                  <a:srgbClr val="262626"/>
                </a:solidFill>
                <a:effectLst/>
                <a:latin typeface="Segoe UI" panose="020B0502040204020203" pitchFamily="34" charset="0"/>
              </a:rPr>
              <a:t>Persons with Intellectual Disabilities</a:t>
            </a:r>
          </a:p>
          <a:p>
            <a:pPr algn="l"/>
            <a:r>
              <a:rPr lang="en-US" b="0" i="0">
                <a:solidFill>
                  <a:srgbClr val="262626"/>
                </a:solidFill>
                <a:effectLst/>
                <a:latin typeface="Segoe UI" panose="020B0502040204020203" pitchFamily="34" charset="0"/>
              </a:rPr>
              <a:t>Intimate Partner Violence/Domestic Violence</a:t>
            </a:r>
          </a:p>
          <a:p>
            <a:pPr algn="l"/>
            <a:r>
              <a:rPr lang="en-US" b="0" i="0">
                <a:solidFill>
                  <a:srgbClr val="262626"/>
                </a:solidFill>
                <a:effectLst/>
                <a:latin typeface="Segoe UI" panose="020B0502040204020203" pitchFamily="34" charset="0"/>
              </a:rPr>
              <a:t>6. Additional In-Person Trainings</a:t>
            </a:r>
          </a:p>
          <a:p>
            <a:pPr algn="l"/>
            <a:r>
              <a:rPr lang="en-US" b="0" i="0">
                <a:solidFill>
                  <a:srgbClr val="262626"/>
                </a:solidFill>
                <a:effectLst/>
                <a:latin typeface="Segoe UI" panose="020B0502040204020203" pitchFamily="34" charset="0"/>
              </a:rPr>
              <a:t>ASIST (Applied Suicide Intervention Skills Training)</a:t>
            </a:r>
          </a:p>
          <a:p>
            <a:pPr algn="l"/>
            <a:r>
              <a:rPr lang="en-US" b="0" i="0">
                <a:solidFill>
                  <a:srgbClr val="262626"/>
                </a:solidFill>
                <a:effectLst/>
                <a:latin typeface="Segoe UI" panose="020B0502040204020203" pitchFamily="34" charset="0"/>
              </a:rPr>
              <a:t>Mental Health First Aid</a:t>
            </a:r>
          </a:p>
          <a:p>
            <a:pPr algn="l"/>
            <a:r>
              <a:rPr lang="en-US" b="0" i="0">
                <a:solidFill>
                  <a:srgbClr val="262626"/>
                </a:solidFill>
                <a:effectLst/>
                <a:latin typeface="Segoe UI" panose="020B0502040204020203" pitchFamily="34" charset="0"/>
              </a:rPr>
              <a:t>Motivational Interviewing Part 1 and 2</a:t>
            </a:r>
          </a:p>
          <a:p>
            <a:pPr algn="l"/>
            <a:r>
              <a:rPr lang="en-US" b="0" i="0">
                <a:solidFill>
                  <a:srgbClr val="262626"/>
                </a:solidFill>
                <a:effectLst/>
                <a:latin typeface="Segoe UI" panose="020B0502040204020203" pitchFamily="34" charset="0"/>
              </a:rPr>
              <a:t>FBH Cultural Competency</a:t>
            </a:r>
          </a:p>
          <a:p>
            <a:endParaRPr lang="en-US"/>
          </a:p>
        </p:txBody>
      </p:sp>
      <p:sp>
        <p:nvSpPr>
          <p:cNvPr id="4" name="Slide Number Placeholder 3">
            <a:extLst>
              <a:ext uri="{FF2B5EF4-FFF2-40B4-BE49-F238E27FC236}">
                <a16:creationId xmlns:a16="http://schemas.microsoft.com/office/drawing/2014/main" id="{98EE5422-C017-A987-539F-4D4BE7AFFB5A}"/>
              </a:ext>
            </a:extLst>
          </p:cNvPr>
          <p:cNvSpPr>
            <a:spLocks noGrp="1"/>
          </p:cNvSpPr>
          <p:nvPr>
            <p:ph type="sldNum" sz="quarter" idx="5"/>
          </p:nvPr>
        </p:nvSpPr>
        <p:spPr/>
        <p:txBody>
          <a:bodyPr/>
          <a:lstStyle/>
          <a:p>
            <a:fld id="{A9D2AABF-283D-462C-ADAE-C670E9833633}" type="slidenum">
              <a:rPr lang="en-US" smtClean="0"/>
              <a:t>7</a:t>
            </a:fld>
            <a:endParaRPr lang="en-US"/>
          </a:p>
        </p:txBody>
      </p:sp>
    </p:spTree>
    <p:extLst>
      <p:ext uri="{BB962C8B-B14F-4D97-AF65-F5344CB8AC3E}">
        <p14:creationId xmlns:p14="http://schemas.microsoft.com/office/powerpoint/2010/main" val="89523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D2AABF-283D-462C-ADAE-C670E9833633}" type="slidenum">
              <a:rPr lang="en-US" smtClean="0"/>
              <a:t>8</a:t>
            </a:fld>
            <a:endParaRPr lang="en-US"/>
          </a:p>
        </p:txBody>
      </p:sp>
    </p:spTree>
    <p:extLst>
      <p:ext uri="{BB962C8B-B14F-4D97-AF65-F5344CB8AC3E}">
        <p14:creationId xmlns:p14="http://schemas.microsoft.com/office/powerpoint/2010/main" val="3010916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a:ea typeface="Calibri"/>
                <a:cs typeface="Calibri"/>
              </a:rPr>
              <a:t>Elaina</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US">
                <a:latin typeface="Calibri"/>
                <a:ea typeface="Calibri"/>
                <a:cs typeface="Calibri"/>
              </a:rPr>
              <a:t>DOH is utilizing Cross-System Collaboration Subcommittee to </a:t>
            </a:r>
            <a:r>
              <a:rPr lang="en-US" sz="1200">
                <a:latin typeface="Calibri"/>
                <a:ea typeface="Calibri"/>
                <a:cs typeface="Calibri"/>
              </a:rPr>
              <a:t>advise the team around ensuring protocols are adaptable to regional needs</a:t>
            </a:r>
            <a:endParaRPr lang="en-US">
              <a:ea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alibri"/>
                <a:ea typeface="Calibri"/>
                <a:cs typeface="Calibri"/>
              </a:rPr>
              <a:t>DOH has scheduled tribal and community listening sessions for feedback</a:t>
            </a:r>
          </a:p>
          <a:p>
            <a:pPr marR="0" lvl="0" algn="l" defTabSz="914400">
              <a:lnSpc>
                <a:spcPct val="100000"/>
              </a:lnSpc>
              <a:spcBef>
                <a:spcPts val="0"/>
              </a:spcBef>
              <a:spcAft>
                <a:spcPts val="0"/>
              </a:spcAft>
              <a:buClrTx/>
              <a:buSzTx/>
              <a:tabLst/>
              <a:defRPr/>
            </a:pPr>
            <a:endParaRPr lang="en-US" sz="1200">
              <a:latin typeface="Calibri" panose="020F0502020204030204" pitchFamily="34" charset="0"/>
              <a:ea typeface="Calibri" panose="020F0502020204030204" pitchFamily="34" charset="0"/>
              <a:cs typeface="Calibri"/>
            </a:endParaRPr>
          </a:p>
          <a:p>
            <a:endParaRPr lang="en-US">
              <a:latin typeface="Calibri"/>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A9D2AABF-283D-462C-ADAE-C670E9833633}" type="slidenum">
              <a:rPr lang="en-US" smtClean="0"/>
              <a:t>9</a:t>
            </a:fld>
            <a:endParaRPr lang="en-US"/>
          </a:p>
        </p:txBody>
      </p:sp>
    </p:spTree>
    <p:extLst>
      <p:ext uri="{BB962C8B-B14F-4D97-AF65-F5344CB8AC3E}">
        <p14:creationId xmlns:p14="http://schemas.microsoft.com/office/powerpoint/2010/main" val="3002829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2AE4-F2EB-752B-9EB6-67E84FA18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F26C01-C310-8F38-3FD7-1A348FBCB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583F3D-143D-938E-A265-2B52DD5838CC}"/>
              </a:ext>
            </a:extLst>
          </p:cNvPr>
          <p:cNvSpPr>
            <a:spLocks noGrp="1"/>
          </p:cNvSpPr>
          <p:nvPr>
            <p:ph type="dt" sz="half" idx="10"/>
          </p:nvPr>
        </p:nvSpPr>
        <p:spPr/>
        <p:txBody>
          <a:bodyPr/>
          <a:lstStyle/>
          <a:p>
            <a:fld id="{E0902623-DB65-4EF2-BF21-56CC42409CFC}" type="datetimeFigureOut">
              <a:rPr lang="en-US" smtClean="0"/>
              <a:t>2/11/2025</a:t>
            </a:fld>
            <a:endParaRPr lang="en-US"/>
          </a:p>
        </p:txBody>
      </p:sp>
      <p:sp>
        <p:nvSpPr>
          <p:cNvPr id="5" name="Footer Placeholder 4">
            <a:extLst>
              <a:ext uri="{FF2B5EF4-FFF2-40B4-BE49-F238E27FC236}">
                <a16:creationId xmlns:a16="http://schemas.microsoft.com/office/drawing/2014/main" id="{F3DC1A90-C627-1947-F584-E61959FB3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90FBB-9485-D78A-9C48-EC06EFF4B7F6}"/>
              </a:ext>
            </a:extLst>
          </p:cNvPr>
          <p:cNvSpPr>
            <a:spLocks noGrp="1"/>
          </p:cNvSpPr>
          <p:nvPr>
            <p:ph type="sldNum" sz="quarter" idx="12"/>
          </p:nvPr>
        </p:nvSpPr>
        <p:spPr/>
        <p:txBody>
          <a:bodyPr/>
          <a:lstStyle/>
          <a:p>
            <a:fld id="{FAB8BFE8-5C41-4EDE-9FB1-7B982B611208}" type="slidenum">
              <a:rPr lang="en-US" smtClean="0"/>
              <a:t>‹#›</a:t>
            </a:fld>
            <a:endParaRPr lang="en-US"/>
          </a:p>
        </p:txBody>
      </p:sp>
    </p:spTree>
    <p:extLst>
      <p:ext uri="{BB962C8B-B14F-4D97-AF65-F5344CB8AC3E}">
        <p14:creationId xmlns:p14="http://schemas.microsoft.com/office/powerpoint/2010/main" val="3279275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215A-6268-CA53-DDF7-CC4724A9EA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BE8A1A-812A-146D-4297-13453BB5A0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BFE0C-EF2B-D2F2-FA13-B0CB6FCE8112}"/>
              </a:ext>
            </a:extLst>
          </p:cNvPr>
          <p:cNvSpPr>
            <a:spLocks noGrp="1"/>
          </p:cNvSpPr>
          <p:nvPr>
            <p:ph type="dt" sz="half" idx="10"/>
          </p:nvPr>
        </p:nvSpPr>
        <p:spPr/>
        <p:txBody>
          <a:bodyPr/>
          <a:lstStyle/>
          <a:p>
            <a:fld id="{E0902623-DB65-4EF2-BF21-56CC42409CFC}" type="datetimeFigureOut">
              <a:rPr lang="en-US" smtClean="0"/>
              <a:t>2/11/2025</a:t>
            </a:fld>
            <a:endParaRPr lang="en-US"/>
          </a:p>
        </p:txBody>
      </p:sp>
      <p:sp>
        <p:nvSpPr>
          <p:cNvPr id="5" name="Footer Placeholder 4">
            <a:extLst>
              <a:ext uri="{FF2B5EF4-FFF2-40B4-BE49-F238E27FC236}">
                <a16:creationId xmlns:a16="http://schemas.microsoft.com/office/drawing/2014/main" id="{B3533FF8-0542-062E-8DE0-5336B7104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3A4B5-182A-CC04-C808-170228010B25}"/>
              </a:ext>
            </a:extLst>
          </p:cNvPr>
          <p:cNvSpPr>
            <a:spLocks noGrp="1"/>
          </p:cNvSpPr>
          <p:nvPr>
            <p:ph type="sldNum" sz="quarter" idx="12"/>
          </p:nvPr>
        </p:nvSpPr>
        <p:spPr/>
        <p:txBody>
          <a:bodyPr/>
          <a:lstStyle/>
          <a:p>
            <a:fld id="{FAB8BFE8-5C41-4EDE-9FB1-7B982B611208}" type="slidenum">
              <a:rPr lang="en-US" smtClean="0"/>
              <a:t>‹#›</a:t>
            </a:fld>
            <a:endParaRPr lang="en-US"/>
          </a:p>
        </p:txBody>
      </p:sp>
    </p:spTree>
    <p:extLst>
      <p:ext uri="{BB962C8B-B14F-4D97-AF65-F5344CB8AC3E}">
        <p14:creationId xmlns:p14="http://schemas.microsoft.com/office/powerpoint/2010/main" val="150615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10963F-7E04-3ED3-CAAF-AEF552E582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C78F1D-D536-5ABF-9933-3748633230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3BDD1-C721-C15B-CB27-12BFD0B044CC}"/>
              </a:ext>
            </a:extLst>
          </p:cNvPr>
          <p:cNvSpPr>
            <a:spLocks noGrp="1"/>
          </p:cNvSpPr>
          <p:nvPr>
            <p:ph type="dt" sz="half" idx="10"/>
          </p:nvPr>
        </p:nvSpPr>
        <p:spPr/>
        <p:txBody>
          <a:bodyPr/>
          <a:lstStyle/>
          <a:p>
            <a:fld id="{E0902623-DB65-4EF2-BF21-56CC42409CFC}" type="datetimeFigureOut">
              <a:rPr lang="en-US" smtClean="0"/>
              <a:t>2/11/2025</a:t>
            </a:fld>
            <a:endParaRPr lang="en-US"/>
          </a:p>
        </p:txBody>
      </p:sp>
      <p:sp>
        <p:nvSpPr>
          <p:cNvPr id="5" name="Footer Placeholder 4">
            <a:extLst>
              <a:ext uri="{FF2B5EF4-FFF2-40B4-BE49-F238E27FC236}">
                <a16:creationId xmlns:a16="http://schemas.microsoft.com/office/drawing/2014/main" id="{99490FBF-4A23-3F1F-496E-16B2473D9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F8B2E-E958-C44B-7E2C-70A11B815508}"/>
              </a:ext>
            </a:extLst>
          </p:cNvPr>
          <p:cNvSpPr>
            <a:spLocks noGrp="1"/>
          </p:cNvSpPr>
          <p:nvPr>
            <p:ph type="sldNum" sz="quarter" idx="12"/>
          </p:nvPr>
        </p:nvSpPr>
        <p:spPr/>
        <p:txBody>
          <a:bodyPr/>
          <a:lstStyle/>
          <a:p>
            <a:fld id="{FAB8BFE8-5C41-4EDE-9FB1-7B982B611208}" type="slidenum">
              <a:rPr lang="en-US" smtClean="0"/>
              <a:t>‹#›</a:t>
            </a:fld>
            <a:endParaRPr lang="en-US"/>
          </a:p>
        </p:txBody>
      </p:sp>
    </p:spTree>
    <p:extLst>
      <p:ext uri="{BB962C8B-B14F-4D97-AF65-F5344CB8AC3E}">
        <p14:creationId xmlns:p14="http://schemas.microsoft.com/office/powerpoint/2010/main" val="389221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ttern Presentation Title Slide">
    <p:spTree>
      <p:nvGrpSpPr>
        <p:cNvPr id="1" name=""/>
        <p:cNvGrpSpPr/>
        <p:nvPr/>
      </p:nvGrpSpPr>
      <p:grpSpPr>
        <a:xfrm>
          <a:off x="0" y="0"/>
          <a:ext cx="0" cy="0"/>
          <a:chOff x="0" y="0"/>
          <a:chExt cx="0" cy="0"/>
        </a:xfrm>
      </p:grpSpPr>
      <p:pic>
        <p:nvPicPr>
          <p:cNvPr id="11" name="Picture 10" descr="decorative green box with abstract white lines running across it"/>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12192001" cy="4572001"/>
          </a:xfrm>
          <a:prstGeom prst="rect">
            <a:avLst/>
          </a:prstGeom>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235860" y="5500109"/>
            <a:ext cx="2661419" cy="587138"/>
          </a:xfrm>
          <a:prstGeom prst="rect">
            <a:avLst/>
          </a:prstGeom>
        </p:spPr>
      </p:pic>
      <p:sp>
        <p:nvSpPr>
          <p:cNvPr id="9" name="Text Placeholder 9"/>
          <p:cNvSpPr>
            <a:spLocks noGrp="1"/>
          </p:cNvSpPr>
          <p:nvPr>
            <p:ph type="body" sz="quarter" idx="11" hasCustomPrompt="1"/>
          </p:nvPr>
        </p:nvSpPr>
        <p:spPr>
          <a:xfrm>
            <a:off x="4433455"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a:t>Office/Program</a:t>
            </a:r>
          </a:p>
        </p:txBody>
      </p:sp>
      <p:sp>
        <p:nvSpPr>
          <p:cNvPr id="12" name="Title 3"/>
          <p:cNvSpPr>
            <a:spLocks noGrp="1"/>
          </p:cNvSpPr>
          <p:nvPr>
            <p:ph type="title" hasCustomPrompt="1"/>
          </p:nvPr>
        </p:nvSpPr>
        <p:spPr>
          <a:xfrm>
            <a:off x="4433455" y="5479577"/>
            <a:ext cx="6483511" cy="417595"/>
          </a:xfrm>
        </p:spPr>
        <p:txBody>
          <a:bodyPr>
            <a:noAutofit/>
          </a:bodyPr>
          <a:lstStyle>
            <a:lvl1pPr>
              <a:defRPr sz="3000" cap="all" baseline="0"/>
            </a:lvl1pPr>
          </a:lstStyle>
          <a:p>
            <a:pPr lvl="0"/>
            <a:r>
              <a:rPr lang="en-US"/>
              <a:t>PRESENTATION TITLE</a:t>
            </a:r>
          </a:p>
        </p:txBody>
      </p:sp>
    </p:spTree>
    <p:extLst>
      <p:ext uri="{BB962C8B-B14F-4D97-AF65-F5344CB8AC3E}">
        <p14:creationId xmlns:p14="http://schemas.microsoft.com/office/powerpoint/2010/main" val="3363160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noAutofit/>
          </a:bodyPr>
          <a:lstStyle>
            <a:lvl1pPr marL="0" indent="0">
              <a:buClr>
                <a:srgbClr val="57B6AF"/>
              </a:buClr>
              <a:buNone/>
              <a:defRPr sz="2200" baseline="0">
                <a:solidFill>
                  <a:schemeClr val="tx1"/>
                </a:solidFill>
                <a:latin typeface="+mn-lt"/>
              </a:defRPr>
            </a:lvl1pPr>
            <a:lvl2pPr>
              <a:buClr>
                <a:srgbClr val="57B6AF"/>
              </a:buClr>
              <a:defRPr sz="2000"/>
            </a:lvl2pPr>
            <a:lvl3pPr>
              <a:buClr>
                <a:srgbClr val="57B6AF"/>
              </a:buClr>
              <a:defRPr sz="1800"/>
            </a:lvl3pPr>
            <a:lvl4pPr>
              <a:buClr>
                <a:srgbClr val="57B6AF"/>
              </a:buClr>
              <a:defRPr sz="1800"/>
            </a:lvl4pPr>
          </a:lstStyle>
          <a:p>
            <a:pPr lvl="0"/>
            <a:r>
              <a:rPr lang="en-US"/>
              <a:t>Text…</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a:solidFill>
                  <a:schemeClr val="accent1"/>
                </a:solidFill>
                <a:latin typeface="Century Gothic" panose="020B0502020202020204" pitchFamily="34" charset="0"/>
              </a:rPr>
              <a:t>Washington</a:t>
            </a:r>
            <a:r>
              <a:rPr lang="en-US" sz="1800" baseline="0">
                <a:solidFill>
                  <a:schemeClr val="accent1"/>
                </a:solidFill>
                <a:latin typeface="Century Gothic" panose="020B0502020202020204" pitchFamily="34" charset="0"/>
              </a:rPr>
              <a:t> 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5542" y="673974"/>
            <a:ext cx="12180916" cy="482030"/>
          </a:xfrm>
        </p:spPr>
        <p:txBody>
          <a:bodyPr/>
          <a:lstStyle>
            <a:lvl1pPr algn="ctr">
              <a:defRPr sz="3000"/>
            </a:lvl1pPr>
          </a:lstStyle>
          <a:p>
            <a:r>
              <a:rPr lang="en-US"/>
              <a:t>Title</a:t>
            </a:r>
          </a:p>
        </p:txBody>
      </p:sp>
    </p:spTree>
    <p:extLst>
      <p:ext uri="{BB962C8B-B14F-4D97-AF65-F5344CB8AC3E}">
        <p14:creationId xmlns:p14="http://schemas.microsoft.com/office/powerpoint/2010/main" val="3205598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D3F13F-6E73-FB0E-1A98-19D89D984250}"/>
              </a:ext>
            </a:extLst>
          </p:cNvPr>
          <p:cNvSpPr/>
          <p:nvPr userDrawn="1"/>
        </p:nvSpPr>
        <p:spPr>
          <a:xfrm>
            <a:off x="-1" y="5505856"/>
            <a:ext cx="12192000" cy="135214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65000"/>
                  <a:lumOff val="35000"/>
                </a:schemeClr>
              </a:solidFill>
            </a:endParaRPr>
          </a:p>
        </p:txBody>
      </p:sp>
    </p:spTree>
    <p:extLst>
      <p:ext uri="{BB962C8B-B14F-4D97-AF65-F5344CB8AC3E}">
        <p14:creationId xmlns:p14="http://schemas.microsoft.com/office/powerpoint/2010/main" val="220730103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8749C-2935-FFAD-45F0-F92A504E5E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9AD591-CA4D-F91E-F1CB-5134D481B8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9883C-5F56-A626-B4E5-B7CE6B7DB5E9}"/>
              </a:ext>
            </a:extLst>
          </p:cNvPr>
          <p:cNvSpPr>
            <a:spLocks noGrp="1"/>
          </p:cNvSpPr>
          <p:nvPr>
            <p:ph type="dt" sz="half" idx="10"/>
          </p:nvPr>
        </p:nvSpPr>
        <p:spPr/>
        <p:txBody>
          <a:bodyPr/>
          <a:lstStyle/>
          <a:p>
            <a:fld id="{E0902623-DB65-4EF2-BF21-56CC42409CFC}" type="datetimeFigureOut">
              <a:rPr lang="en-US" smtClean="0"/>
              <a:t>2/11/2025</a:t>
            </a:fld>
            <a:endParaRPr lang="en-US"/>
          </a:p>
        </p:txBody>
      </p:sp>
      <p:sp>
        <p:nvSpPr>
          <p:cNvPr id="5" name="Footer Placeholder 4">
            <a:extLst>
              <a:ext uri="{FF2B5EF4-FFF2-40B4-BE49-F238E27FC236}">
                <a16:creationId xmlns:a16="http://schemas.microsoft.com/office/drawing/2014/main" id="{8E6198FB-4E27-A929-2BBA-334C0543C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05894-8946-C2D2-8AC4-DDF93A139369}"/>
              </a:ext>
            </a:extLst>
          </p:cNvPr>
          <p:cNvSpPr>
            <a:spLocks noGrp="1"/>
          </p:cNvSpPr>
          <p:nvPr>
            <p:ph type="sldNum" sz="quarter" idx="12"/>
          </p:nvPr>
        </p:nvSpPr>
        <p:spPr/>
        <p:txBody>
          <a:bodyPr/>
          <a:lstStyle/>
          <a:p>
            <a:fld id="{FAB8BFE8-5C41-4EDE-9FB1-7B982B611208}" type="slidenum">
              <a:rPr lang="en-US" smtClean="0"/>
              <a:t>‹#›</a:t>
            </a:fld>
            <a:endParaRPr lang="en-US"/>
          </a:p>
        </p:txBody>
      </p:sp>
    </p:spTree>
    <p:extLst>
      <p:ext uri="{BB962C8B-B14F-4D97-AF65-F5344CB8AC3E}">
        <p14:creationId xmlns:p14="http://schemas.microsoft.com/office/powerpoint/2010/main" val="1985911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0C5C3-0DE8-1038-F577-910C947227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EAF15-0CF3-8C39-9B68-7286E15975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B17314-C58D-CECC-A7C7-7FA47E7AACD1}"/>
              </a:ext>
            </a:extLst>
          </p:cNvPr>
          <p:cNvSpPr>
            <a:spLocks noGrp="1"/>
          </p:cNvSpPr>
          <p:nvPr>
            <p:ph type="dt" sz="half" idx="10"/>
          </p:nvPr>
        </p:nvSpPr>
        <p:spPr/>
        <p:txBody>
          <a:bodyPr/>
          <a:lstStyle/>
          <a:p>
            <a:fld id="{E0902623-DB65-4EF2-BF21-56CC42409CFC}" type="datetimeFigureOut">
              <a:rPr lang="en-US" smtClean="0"/>
              <a:t>2/11/2025</a:t>
            </a:fld>
            <a:endParaRPr lang="en-US"/>
          </a:p>
        </p:txBody>
      </p:sp>
      <p:sp>
        <p:nvSpPr>
          <p:cNvPr id="5" name="Footer Placeholder 4">
            <a:extLst>
              <a:ext uri="{FF2B5EF4-FFF2-40B4-BE49-F238E27FC236}">
                <a16:creationId xmlns:a16="http://schemas.microsoft.com/office/drawing/2014/main" id="{D9B3D65A-B7E2-ABCE-6F53-567DB9692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BBAC8-3951-4C82-DE3F-32982AFEC73C}"/>
              </a:ext>
            </a:extLst>
          </p:cNvPr>
          <p:cNvSpPr>
            <a:spLocks noGrp="1"/>
          </p:cNvSpPr>
          <p:nvPr>
            <p:ph type="sldNum" sz="quarter" idx="12"/>
          </p:nvPr>
        </p:nvSpPr>
        <p:spPr/>
        <p:txBody>
          <a:bodyPr/>
          <a:lstStyle/>
          <a:p>
            <a:fld id="{FAB8BFE8-5C41-4EDE-9FB1-7B982B611208}" type="slidenum">
              <a:rPr lang="en-US" smtClean="0"/>
              <a:t>‹#›</a:t>
            </a:fld>
            <a:endParaRPr lang="en-US"/>
          </a:p>
        </p:txBody>
      </p:sp>
    </p:spTree>
    <p:extLst>
      <p:ext uri="{BB962C8B-B14F-4D97-AF65-F5344CB8AC3E}">
        <p14:creationId xmlns:p14="http://schemas.microsoft.com/office/powerpoint/2010/main" val="229018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05DF-4417-E73E-26C1-3EC42677A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64FDA-AC83-A23F-81D8-B7308E4A37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C7A5C0-C106-4939-9A9B-27BC6FB757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310D69-BD93-4EEC-08B1-55AF68DE1C53}"/>
              </a:ext>
            </a:extLst>
          </p:cNvPr>
          <p:cNvSpPr>
            <a:spLocks noGrp="1"/>
          </p:cNvSpPr>
          <p:nvPr>
            <p:ph type="dt" sz="half" idx="10"/>
          </p:nvPr>
        </p:nvSpPr>
        <p:spPr/>
        <p:txBody>
          <a:bodyPr/>
          <a:lstStyle/>
          <a:p>
            <a:fld id="{E0902623-DB65-4EF2-BF21-56CC42409CFC}" type="datetimeFigureOut">
              <a:rPr lang="en-US" smtClean="0"/>
              <a:t>2/11/2025</a:t>
            </a:fld>
            <a:endParaRPr lang="en-US"/>
          </a:p>
        </p:txBody>
      </p:sp>
      <p:sp>
        <p:nvSpPr>
          <p:cNvPr id="6" name="Footer Placeholder 5">
            <a:extLst>
              <a:ext uri="{FF2B5EF4-FFF2-40B4-BE49-F238E27FC236}">
                <a16:creationId xmlns:a16="http://schemas.microsoft.com/office/drawing/2014/main" id="{126C16A3-5746-4D5B-D598-DB0DB04B4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CB8E8-8AAD-9682-BC6D-44EBB4EC7E44}"/>
              </a:ext>
            </a:extLst>
          </p:cNvPr>
          <p:cNvSpPr>
            <a:spLocks noGrp="1"/>
          </p:cNvSpPr>
          <p:nvPr>
            <p:ph type="sldNum" sz="quarter" idx="12"/>
          </p:nvPr>
        </p:nvSpPr>
        <p:spPr/>
        <p:txBody>
          <a:bodyPr/>
          <a:lstStyle/>
          <a:p>
            <a:fld id="{FAB8BFE8-5C41-4EDE-9FB1-7B982B611208}" type="slidenum">
              <a:rPr lang="en-US" smtClean="0"/>
              <a:t>‹#›</a:t>
            </a:fld>
            <a:endParaRPr lang="en-US"/>
          </a:p>
        </p:txBody>
      </p:sp>
    </p:spTree>
    <p:extLst>
      <p:ext uri="{BB962C8B-B14F-4D97-AF65-F5344CB8AC3E}">
        <p14:creationId xmlns:p14="http://schemas.microsoft.com/office/powerpoint/2010/main" val="2676881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04C-AD10-33D8-087F-3050618E6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7F0F2A-F23C-28FE-6117-D033C3306F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49A7DA-7BBF-70C7-9D86-CEA0A1EC26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2B4EE3-6E14-5862-41EB-1378DF69EC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E51A5F-34F4-3EB8-4267-09D64D0838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FBD974-443E-FBEF-EB0E-5C3F2B69E57B}"/>
              </a:ext>
            </a:extLst>
          </p:cNvPr>
          <p:cNvSpPr>
            <a:spLocks noGrp="1"/>
          </p:cNvSpPr>
          <p:nvPr>
            <p:ph type="dt" sz="half" idx="10"/>
          </p:nvPr>
        </p:nvSpPr>
        <p:spPr/>
        <p:txBody>
          <a:bodyPr/>
          <a:lstStyle/>
          <a:p>
            <a:fld id="{E0902623-DB65-4EF2-BF21-56CC42409CFC}" type="datetimeFigureOut">
              <a:rPr lang="en-US" smtClean="0"/>
              <a:t>2/11/2025</a:t>
            </a:fld>
            <a:endParaRPr lang="en-US"/>
          </a:p>
        </p:txBody>
      </p:sp>
      <p:sp>
        <p:nvSpPr>
          <p:cNvPr id="8" name="Footer Placeholder 7">
            <a:extLst>
              <a:ext uri="{FF2B5EF4-FFF2-40B4-BE49-F238E27FC236}">
                <a16:creationId xmlns:a16="http://schemas.microsoft.com/office/drawing/2014/main" id="{727B8183-8EA9-7DD4-C05E-7364443EC1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274611-5BD5-931F-1580-11C1E3732D6B}"/>
              </a:ext>
            </a:extLst>
          </p:cNvPr>
          <p:cNvSpPr>
            <a:spLocks noGrp="1"/>
          </p:cNvSpPr>
          <p:nvPr>
            <p:ph type="sldNum" sz="quarter" idx="12"/>
          </p:nvPr>
        </p:nvSpPr>
        <p:spPr/>
        <p:txBody>
          <a:bodyPr/>
          <a:lstStyle/>
          <a:p>
            <a:fld id="{FAB8BFE8-5C41-4EDE-9FB1-7B982B611208}" type="slidenum">
              <a:rPr lang="en-US" smtClean="0"/>
              <a:t>‹#›</a:t>
            </a:fld>
            <a:endParaRPr lang="en-US"/>
          </a:p>
        </p:txBody>
      </p:sp>
    </p:spTree>
    <p:extLst>
      <p:ext uri="{BB962C8B-B14F-4D97-AF65-F5344CB8AC3E}">
        <p14:creationId xmlns:p14="http://schemas.microsoft.com/office/powerpoint/2010/main" val="206623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5664D-C802-5256-4923-9201AF9391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7A7B7F-7970-F2AB-2068-E96C76474C92}"/>
              </a:ext>
            </a:extLst>
          </p:cNvPr>
          <p:cNvSpPr>
            <a:spLocks noGrp="1"/>
          </p:cNvSpPr>
          <p:nvPr>
            <p:ph type="dt" sz="half" idx="10"/>
          </p:nvPr>
        </p:nvSpPr>
        <p:spPr/>
        <p:txBody>
          <a:bodyPr/>
          <a:lstStyle/>
          <a:p>
            <a:fld id="{E0902623-DB65-4EF2-BF21-56CC42409CFC}" type="datetimeFigureOut">
              <a:rPr lang="en-US" smtClean="0"/>
              <a:t>2/11/2025</a:t>
            </a:fld>
            <a:endParaRPr lang="en-US"/>
          </a:p>
        </p:txBody>
      </p:sp>
      <p:sp>
        <p:nvSpPr>
          <p:cNvPr id="4" name="Footer Placeholder 3">
            <a:extLst>
              <a:ext uri="{FF2B5EF4-FFF2-40B4-BE49-F238E27FC236}">
                <a16:creationId xmlns:a16="http://schemas.microsoft.com/office/drawing/2014/main" id="{2BF0A030-16B9-8527-8363-CE13D2428D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ACE752-FEF2-56DD-4887-F69B4BC1E537}"/>
              </a:ext>
            </a:extLst>
          </p:cNvPr>
          <p:cNvSpPr>
            <a:spLocks noGrp="1"/>
          </p:cNvSpPr>
          <p:nvPr>
            <p:ph type="sldNum" sz="quarter" idx="12"/>
          </p:nvPr>
        </p:nvSpPr>
        <p:spPr/>
        <p:txBody>
          <a:bodyPr/>
          <a:lstStyle/>
          <a:p>
            <a:fld id="{FAB8BFE8-5C41-4EDE-9FB1-7B982B611208}" type="slidenum">
              <a:rPr lang="en-US" smtClean="0"/>
              <a:t>‹#›</a:t>
            </a:fld>
            <a:endParaRPr lang="en-US"/>
          </a:p>
        </p:txBody>
      </p:sp>
    </p:spTree>
    <p:extLst>
      <p:ext uri="{BB962C8B-B14F-4D97-AF65-F5344CB8AC3E}">
        <p14:creationId xmlns:p14="http://schemas.microsoft.com/office/powerpoint/2010/main" val="917487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B41F9B-C0CD-8723-2A3D-5D11E3256388}"/>
              </a:ext>
            </a:extLst>
          </p:cNvPr>
          <p:cNvSpPr>
            <a:spLocks noGrp="1"/>
          </p:cNvSpPr>
          <p:nvPr>
            <p:ph type="dt" sz="half" idx="10"/>
          </p:nvPr>
        </p:nvSpPr>
        <p:spPr/>
        <p:txBody>
          <a:bodyPr/>
          <a:lstStyle/>
          <a:p>
            <a:fld id="{E0902623-DB65-4EF2-BF21-56CC42409CFC}" type="datetimeFigureOut">
              <a:rPr lang="en-US" smtClean="0"/>
              <a:t>2/11/2025</a:t>
            </a:fld>
            <a:endParaRPr lang="en-US"/>
          </a:p>
        </p:txBody>
      </p:sp>
      <p:sp>
        <p:nvSpPr>
          <p:cNvPr id="3" name="Footer Placeholder 2">
            <a:extLst>
              <a:ext uri="{FF2B5EF4-FFF2-40B4-BE49-F238E27FC236}">
                <a16:creationId xmlns:a16="http://schemas.microsoft.com/office/drawing/2014/main" id="{1215699B-B41E-76CF-28FB-12EB531F5E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B1884E-2B54-C594-5DD2-8A2A6575E9CB}"/>
              </a:ext>
            </a:extLst>
          </p:cNvPr>
          <p:cNvSpPr>
            <a:spLocks noGrp="1"/>
          </p:cNvSpPr>
          <p:nvPr>
            <p:ph type="sldNum" sz="quarter" idx="12"/>
          </p:nvPr>
        </p:nvSpPr>
        <p:spPr/>
        <p:txBody>
          <a:bodyPr/>
          <a:lstStyle/>
          <a:p>
            <a:fld id="{FAB8BFE8-5C41-4EDE-9FB1-7B982B611208}" type="slidenum">
              <a:rPr lang="en-US" smtClean="0"/>
              <a:t>‹#›</a:t>
            </a:fld>
            <a:endParaRPr lang="en-US"/>
          </a:p>
        </p:txBody>
      </p:sp>
    </p:spTree>
    <p:extLst>
      <p:ext uri="{BB962C8B-B14F-4D97-AF65-F5344CB8AC3E}">
        <p14:creationId xmlns:p14="http://schemas.microsoft.com/office/powerpoint/2010/main" val="3251883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A4F9B-49A2-532D-904D-C69AFD95A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BE9EB3-42CD-F0DF-D97A-DEB61AED59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3C28F0-4048-18E8-CAF9-E0D6B3736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E3633-AC66-51BA-F38F-3EEDA07A544E}"/>
              </a:ext>
            </a:extLst>
          </p:cNvPr>
          <p:cNvSpPr>
            <a:spLocks noGrp="1"/>
          </p:cNvSpPr>
          <p:nvPr>
            <p:ph type="dt" sz="half" idx="10"/>
          </p:nvPr>
        </p:nvSpPr>
        <p:spPr/>
        <p:txBody>
          <a:bodyPr/>
          <a:lstStyle/>
          <a:p>
            <a:fld id="{E0902623-DB65-4EF2-BF21-56CC42409CFC}" type="datetimeFigureOut">
              <a:rPr lang="en-US" smtClean="0"/>
              <a:t>2/11/2025</a:t>
            </a:fld>
            <a:endParaRPr lang="en-US"/>
          </a:p>
        </p:txBody>
      </p:sp>
      <p:sp>
        <p:nvSpPr>
          <p:cNvPr id="6" name="Footer Placeholder 5">
            <a:extLst>
              <a:ext uri="{FF2B5EF4-FFF2-40B4-BE49-F238E27FC236}">
                <a16:creationId xmlns:a16="http://schemas.microsoft.com/office/drawing/2014/main" id="{6223D0F3-1E51-D21D-F579-85432C2B9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E497D-2FE4-5C0F-490B-B37BB8658D5B}"/>
              </a:ext>
            </a:extLst>
          </p:cNvPr>
          <p:cNvSpPr>
            <a:spLocks noGrp="1"/>
          </p:cNvSpPr>
          <p:nvPr>
            <p:ph type="sldNum" sz="quarter" idx="12"/>
          </p:nvPr>
        </p:nvSpPr>
        <p:spPr/>
        <p:txBody>
          <a:bodyPr/>
          <a:lstStyle/>
          <a:p>
            <a:fld id="{FAB8BFE8-5C41-4EDE-9FB1-7B982B611208}" type="slidenum">
              <a:rPr lang="en-US" smtClean="0"/>
              <a:t>‹#›</a:t>
            </a:fld>
            <a:endParaRPr lang="en-US"/>
          </a:p>
        </p:txBody>
      </p:sp>
    </p:spTree>
    <p:extLst>
      <p:ext uri="{BB962C8B-B14F-4D97-AF65-F5344CB8AC3E}">
        <p14:creationId xmlns:p14="http://schemas.microsoft.com/office/powerpoint/2010/main" val="3564929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B623C-452A-977A-0DD2-707E300C7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74561-612B-5016-2480-AB17481F42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1EA837-39FA-2A3A-B748-4932A6A38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8A32CB-DD37-F294-C75A-77C3C85AB98D}"/>
              </a:ext>
            </a:extLst>
          </p:cNvPr>
          <p:cNvSpPr>
            <a:spLocks noGrp="1"/>
          </p:cNvSpPr>
          <p:nvPr>
            <p:ph type="dt" sz="half" idx="10"/>
          </p:nvPr>
        </p:nvSpPr>
        <p:spPr/>
        <p:txBody>
          <a:bodyPr/>
          <a:lstStyle/>
          <a:p>
            <a:fld id="{E0902623-DB65-4EF2-BF21-56CC42409CFC}" type="datetimeFigureOut">
              <a:rPr lang="en-US" smtClean="0"/>
              <a:t>2/11/2025</a:t>
            </a:fld>
            <a:endParaRPr lang="en-US"/>
          </a:p>
        </p:txBody>
      </p:sp>
      <p:sp>
        <p:nvSpPr>
          <p:cNvPr id="6" name="Footer Placeholder 5">
            <a:extLst>
              <a:ext uri="{FF2B5EF4-FFF2-40B4-BE49-F238E27FC236}">
                <a16:creationId xmlns:a16="http://schemas.microsoft.com/office/drawing/2014/main" id="{6419EE49-6C8E-C1E1-3A00-142C5A6561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B73EF8-6CB3-2D4F-8EF3-E4655D29A18E}"/>
              </a:ext>
            </a:extLst>
          </p:cNvPr>
          <p:cNvSpPr>
            <a:spLocks noGrp="1"/>
          </p:cNvSpPr>
          <p:nvPr>
            <p:ph type="sldNum" sz="quarter" idx="12"/>
          </p:nvPr>
        </p:nvSpPr>
        <p:spPr/>
        <p:txBody>
          <a:bodyPr/>
          <a:lstStyle/>
          <a:p>
            <a:fld id="{FAB8BFE8-5C41-4EDE-9FB1-7B982B611208}" type="slidenum">
              <a:rPr lang="en-US" smtClean="0"/>
              <a:t>‹#›</a:t>
            </a:fld>
            <a:endParaRPr lang="en-US"/>
          </a:p>
        </p:txBody>
      </p:sp>
    </p:spTree>
    <p:extLst>
      <p:ext uri="{BB962C8B-B14F-4D97-AF65-F5344CB8AC3E}">
        <p14:creationId xmlns:p14="http://schemas.microsoft.com/office/powerpoint/2010/main" val="88740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B86C81-3EE9-C724-F6B0-711910A533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F3EB00-0912-8117-C5A6-7C706BD733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EA88B-B562-6B20-0E71-4A93FB8007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902623-DB65-4EF2-BF21-56CC42409CFC}" type="datetimeFigureOut">
              <a:rPr lang="en-US" smtClean="0"/>
              <a:t>2/11/2025</a:t>
            </a:fld>
            <a:endParaRPr lang="en-US"/>
          </a:p>
        </p:txBody>
      </p:sp>
      <p:sp>
        <p:nvSpPr>
          <p:cNvPr id="5" name="Footer Placeholder 4">
            <a:extLst>
              <a:ext uri="{FF2B5EF4-FFF2-40B4-BE49-F238E27FC236}">
                <a16:creationId xmlns:a16="http://schemas.microsoft.com/office/drawing/2014/main" id="{E6B4064E-CFDA-10B0-D9FD-3D217DC4D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8A32AFB-9067-F9AA-FDAA-755DB60CBD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B8BFE8-5C41-4EDE-9FB1-7B982B611208}" type="slidenum">
              <a:rPr lang="en-US" smtClean="0"/>
              <a:t>‹#›</a:t>
            </a:fld>
            <a:endParaRPr lang="en-US"/>
          </a:p>
        </p:txBody>
      </p:sp>
    </p:spTree>
    <p:extLst>
      <p:ext uri="{BB962C8B-B14F-4D97-AF65-F5344CB8AC3E}">
        <p14:creationId xmlns:p14="http://schemas.microsoft.com/office/powerpoint/2010/main" val="1749592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microsoft.com/office/2007/relationships/hdphoto" Target="../media/hdphoto2.wdp"/><Relationship Id="rId3" Type="http://schemas.openxmlformats.org/officeDocument/2006/relationships/image" Target="../media/image23.png"/><Relationship Id="rId21" Type="http://schemas.openxmlformats.org/officeDocument/2006/relationships/hyperlink" Target="http://988lifeline.org/wp-content/uploads/2024/01/988-IVER-AudioEdit-V1-011724-GM.mp3" TargetMode="External"/><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6.png"/><Relationship Id="rId2" Type="http://schemas.openxmlformats.org/officeDocument/2006/relationships/notesSlide" Target="../notesSlides/notesSlide13.xml"/><Relationship Id="rId16" Type="http://schemas.microsoft.com/office/2007/relationships/hdphoto" Target="../media/hdphoto1.wdp"/><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hyperlink" Target="https://www.samhsa.gov/find-help/988/faqs"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s://988lifeline.org/" TargetMode="External"/><Relationship Id="rId7" Type="http://schemas.openxmlformats.org/officeDocument/2006/relationships/image" Target="../media/image47.png"/><Relationship Id="rId12" Type="http://schemas.openxmlformats.org/officeDocument/2006/relationships/hyperlink" Target="https://suicidepreventionmessaging.org/sites/default/files/2024-05/988%20FR_Trusted%20Messenger_Toolkit_Final-508.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samhsa.gov/resource-search/988" TargetMode="External"/><Relationship Id="rId11" Type="http://schemas.openxmlformats.org/officeDocument/2006/relationships/hyperlink" Target="orders.gpo.gov/SAMHSA988/Pubs.aspx#top" TargetMode="External"/><Relationship Id="rId5" Type="http://schemas.openxmlformats.org/officeDocument/2006/relationships/hyperlink" Target="mailto:elizabeth.emmet@doh.wa.gov" TargetMode="External"/><Relationship Id="rId10" Type="http://schemas.openxmlformats.org/officeDocument/2006/relationships/hyperlink" Target="https://wa988.org/partner-toolkit/" TargetMode="External"/><Relationship Id="rId4" Type="http://schemas.openxmlformats.org/officeDocument/2006/relationships/hyperlink" Target="mailto:988ProgramInfo@doh.wa.gov" TargetMode="External"/><Relationship Id="rId9" Type="http://schemas.openxmlformats.org/officeDocument/2006/relationships/hyperlink" Target="https://doh.wa.gov/sites/default/files/2022-07/971056-988LifelinePartnerToolkit.pdf?uid=63520dd975c1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FF775D9-4C32-CAEA-C0E3-070EDF3DA3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ext Placeholder 1">
            <a:extLst>
              <a:ext uri="{FF2B5EF4-FFF2-40B4-BE49-F238E27FC236}">
                <a16:creationId xmlns:a16="http://schemas.microsoft.com/office/drawing/2014/main" id="{B87E5AA1-8666-7C79-3C4C-89DD0F17BF94}"/>
              </a:ext>
            </a:extLst>
          </p:cNvPr>
          <p:cNvSpPr>
            <a:spLocks noGrp="1"/>
          </p:cNvSpPr>
          <p:nvPr>
            <p:ph type="body" sz="quarter" idx="11"/>
          </p:nvPr>
        </p:nvSpPr>
        <p:spPr>
          <a:xfrm>
            <a:off x="4277338" y="5897170"/>
            <a:ext cx="6483511" cy="709709"/>
          </a:xfrm>
        </p:spPr>
        <p:txBody>
          <a:bodyPr vert="horz" lIns="91440" tIns="45720" rIns="91440" bIns="45720" rtlCol="0" anchor="t">
            <a:noAutofit/>
          </a:bodyPr>
          <a:lstStyle/>
          <a:p>
            <a:pPr algn="ctr"/>
            <a:r>
              <a:rPr lang="en-US" sz="2400">
                <a:latin typeface="Calibri"/>
                <a:ea typeface="Calibri" panose="020F0502020204030204" pitchFamily="34" charset="0"/>
                <a:cs typeface="Calibri"/>
              </a:rPr>
              <a:t>988 Crisis Systems Section, Office of Healthy and Safe Communities</a:t>
            </a:r>
            <a:endParaRPr lang="en-US" sz="2400" strike="sngStrike">
              <a:latin typeface="Calibri"/>
              <a:ea typeface="Calibri" panose="020F0502020204030204" pitchFamily="34" charset="0"/>
              <a:cs typeface="Calibri"/>
            </a:endParaRPr>
          </a:p>
        </p:txBody>
      </p:sp>
      <p:sp>
        <p:nvSpPr>
          <p:cNvPr id="3" name="Title 2">
            <a:extLst>
              <a:ext uri="{FF2B5EF4-FFF2-40B4-BE49-F238E27FC236}">
                <a16:creationId xmlns:a16="http://schemas.microsoft.com/office/drawing/2014/main" id="{4471BCF8-174F-EEC0-048A-7B7B8F71D162}"/>
              </a:ext>
            </a:extLst>
          </p:cNvPr>
          <p:cNvSpPr>
            <a:spLocks noGrp="1"/>
          </p:cNvSpPr>
          <p:nvPr>
            <p:ph type="title"/>
          </p:nvPr>
        </p:nvSpPr>
        <p:spPr>
          <a:xfrm>
            <a:off x="3749447" y="5178053"/>
            <a:ext cx="7542955" cy="709710"/>
          </a:xfrm>
        </p:spPr>
        <p:txBody>
          <a:bodyPr/>
          <a:lstStyle/>
          <a:p>
            <a:pPr algn="ctr"/>
            <a:r>
              <a:rPr lang="en-US">
                <a:latin typeface="Century Gothic"/>
              </a:rPr>
              <a:t>988 Suicide &amp; crisis lifeline general awareness </a:t>
            </a:r>
          </a:p>
        </p:txBody>
      </p:sp>
      <p:pic>
        <p:nvPicPr>
          <p:cNvPr id="4" name="Picture 2">
            <a:extLst>
              <a:ext uri="{FF2B5EF4-FFF2-40B4-BE49-F238E27FC236}">
                <a16:creationId xmlns:a16="http://schemas.microsoft.com/office/drawing/2014/main" id="{E06DE431-CEE7-86A7-F54B-005530C94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965" y="960828"/>
            <a:ext cx="3884069" cy="284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86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1385902-2FD4-E123-9D7F-8402A68517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A2DBFFBF-59B7-6350-34C9-63A892435766}"/>
              </a:ext>
            </a:extLst>
          </p:cNvPr>
          <p:cNvGrpSpPr>
            <a:grpSpLocks noGrp="1" noUngrp="1" noRot="1" noMove="1" noResize="1"/>
          </p:cNvGrpSpPr>
          <p:nvPr/>
        </p:nvGrpSpPr>
        <p:grpSpPr>
          <a:xfrm>
            <a:off x="4900247" y="2215662"/>
            <a:ext cx="6812058" cy="4505813"/>
            <a:chOff x="4834471" y="1916804"/>
            <a:chExt cx="7235454" cy="5050354"/>
          </a:xfrm>
        </p:grpSpPr>
        <p:pic>
          <p:nvPicPr>
            <p:cNvPr id="4" name="Picture 3">
              <a:extLst>
                <a:ext uri="{FF2B5EF4-FFF2-40B4-BE49-F238E27FC236}">
                  <a16:creationId xmlns:a16="http://schemas.microsoft.com/office/drawing/2014/main" id="{E5A3E495-BD50-87EF-9E6B-9FA1574F2A60}"/>
                </a:ext>
              </a:extLst>
            </p:cNvPr>
            <p:cNvPicPr>
              <a:picLocks noGrp="1" noRot="1" noChangeAspect="1" noMove="1" noResize="1" noEditPoints="1" noAdjustHandles="1" noChangeArrowheads="1" noChangeShapeType="1" noCrop="1"/>
            </p:cNvPicPr>
            <p:nvPr/>
          </p:nvPicPr>
          <p:blipFill rotWithShape="1">
            <a:blip r:embed="rId3"/>
            <a:srcRect r="22602"/>
            <a:stretch/>
          </p:blipFill>
          <p:spPr>
            <a:xfrm>
              <a:off x="4834471" y="1916804"/>
              <a:ext cx="7235454" cy="5050354"/>
            </a:xfrm>
            <a:prstGeom prst="rect">
              <a:avLst/>
            </a:prstGeom>
            <a:ln>
              <a:noFill/>
            </a:ln>
            <a:effectLst>
              <a:softEdge rad="112500"/>
            </a:effectLst>
          </p:spPr>
        </p:pic>
        <p:sp>
          <p:nvSpPr>
            <p:cNvPr id="9" name="Rectangle 8">
              <a:extLst>
                <a:ext uri="{FF2B5EF4-FFF2-40B4-BE49-F238E27FC236}">
                  <a16:creationId xmlns:a16="http://schemas.microsoft.com/office/drawing/2014/main" id="{13D11007-3F85-0526-1140-4B78B639F746}"/>
                </a:ext>
              </a:extLst>
            </p:cNvPr>
            <p:cNvSpPr>
              <a:spLocks noGrp="1" noRot="1" noMove="1" noResize="1" noEditPoints="1" noAdjustHandles="1" noChangeArrowheads="1" noChangeShapeType="1"/>
            </p:cNvSpPr>
            <p:nvPr/>
          </p:nvSpPr>
          <p:spPr>
            <a:xfrm>
              <a:off x="6096000" y="6134100"/>
              <a:ext cx="393700" cy="222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a:extLst>
              <a:ext uri="{FF2B5EF4-FFF2-40B4-BE49-F238E27FC236}">
                <a16:creationId xmlns:a16="http://schemas.microsoft.com/office/drawing/2014/main" id="{BEB2DE27-DCFD-BF9A-AE67-1A12E8F212AD}"/>
              </a:ext>
            </a:extLst>
          </p:cNvPr>
          <p:cNvSpPr txBox="1">
            <a:spLocks/>
          </p:cNvSpPr>
          <p:nvPr/>
        </p:nvSpPr>
        <p:spPr>
          <a:xfrm>
            <a:off x="1721798" y="274290"/>
            <a:ext cx="8748404" cy="11280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latin typeface="Century Gothic"/>
                <a:ea typeface="+mn-ea"/>
                <a:cs typeface="Arial"/>
              </a:rPr>
              <a:t>988 Funding</a:t>
            </a:r>
          </a:p>
        </p:txBody>
      </p:sp>
      <p:sp>
        <p:nvSpPr>
          <p:cNvPr id="7" name="TextBox 6">
            <a:extLst>
              <a:ext uri="{FF2B5EF4-FFF2-40B4-BE49-F238E27FC236}">
                <a16:creationId xmlns:a16="http://schemas.microsoft.com/office/drawing/2014/main" id="{1BFC58B4-1B29-106F-7D5A-6390A12A383E}"/>
              </a:ext>
            </a:extLst>
          </p:cNvPr>
          <p:cNvSpPr txBox="1"/>
          <p:nvPr/>
        </p:nvSpPr>
        <p:spPr>
          <a:xfrm>
            <a:off x="161261" y="1707929"/>
            <a:ext cx="5654749" cy="4308872"/>
          </a:xfrm>
          <a:prstGeom prst="rect">
            <a:avLst/>
          </a:prstGeom>
          <a:noFill/>
        </p:spPr>
        <p:txBody>
          <a:bodyPr wrap="square" lIns="91440" tIns="45720" rIns="91440" bIns="45720" rtlCol="0" anchor="t">
            <a:spAutoFit/>
          </a:bodyPr>
          <a:lstStyle/>
          <a:p>
            <a:endParaRPr lang="en-US" b="1" dirty="0">
              <a:latin typeface="Century Gothic"/>
              <a:cs typeface="Times New Roman"/>
            </a:endParaRPr>
          </a:p>
          <a:p>
            <a:pPr>
              <a:buFont typeface="Arial" panose="020B0604020202020204" pitchFamily="34" charset="0"/>
              <a:buChar char="•"/>
            </a:pPr>
            <a:endParaRPr lang="en-US" dirty="0"/>
          </a:p>
          <a:p>
            <a:r>
              <a:rPr lang="en-US" sz="2000" u="sng" dirty="0">
                <a:latin typeface="Calibri"/>
                <a:cs typeface="Times New Roman"/>
              </a:rPr>
              <a:t>State funds</a:t>
            </a:r>
            <a:r>
              <a:rPr lang="en-US" sz="2000" dirty="0">
                <a:latin typeface="Calibri"/>
                <a:cs typeface="Times New Roman"/>
              </a:rPr>
              <a:t>:</a:t>
            </a:r>
            <a:endParaRPr lang="en-US" sz="2000" dirty="0">
              <a:latin typeface="Calibri"/>
              <a:ea typeface="Calibri"/>
              <a:cs typeface="Times New Roman"/>
            </a:endParaRPr>
          </a:p>
          <a:p>
            <a:pPr>
              <a:buFont typeface="Arial" panose="020B0604020202020204" pitchFamily="34" charset="0"/>
              <a:buChar char="•"/>
            </a:pPr>
            <a:r>
              <a:rPr lang="en-US" sz="2000" dirty="0">
                <a:latin typeface="Calibri"/>
                <a:ea typeface="Calibri"/>
                <a:cs typeface="Times New Roman"/>
              </a:rPr>
              <a:t>A state tax – $.40</a:t>
            </a:r>
            <a:r>
              <a:rPr lang="en-US" sz="2000" dirty="0">
                <a:effectLst/>
                <a:latin typeface="Calibri"/>
                <a:ea typeface="Calibri"/>
                <a:cs typeface="Times New Roman"/>
              </a:rPr>
              <a:t>/</a:t>
            </a:r>
            <a:r>
              <a:rPr lang="en-US" sz="2000" dirty="0">
                <a:latin typeface="Calibri"/>
                <a:ea typeface="Calibri"/>
                <a:cs typeface="Times New Roman"/>
              </a:rPr>
              <a:t>month on every cell phone, landline, voice over internet protocol line</a:t>
            </a:r>
            <a:endParaRPr lang="en-US" sz="2000" dirty="0">
              <a:latin typeface="Calibri"/>
              <a:ea typeface="Calibri"/>
              <a:cs typeface="Calibri"/>
            </a:endParaRPr>
          </a:p>
          <a:p>
            <a:pPr>
              <a:buFont typeface="Arial" panose="020B0604020202020204" pitchFamily="34" charset="0"/>
              <a:buChar char="•"/>
            </a:pPr>
            <a:r>
              <a:rPr lang="en-US" sz="2000" dirty="0">
                <a:latin typeface="Calibri"/>
                <a:ea typeface="Calibri"/>
                <a:cs typeface="Times New Roman"/>
              </a:rPr>
              <a:t>State funds– funds the crisis centers to implement diversity, equity, and inclusion activities</a:t>
            </a:r>
            <a:endParaRPr lang="en-US" sz="2000" dirty="0">
              <a:latin typeface="Calibri"/>
              <a:ea typeface="Calibri"/>
              <a:cs typeface="Calibri"/>
            </a:endParaRPr>
          </a:p>
          <a:p>
            <a:pPr>
              <a:buFont typeface="Arial" panose="020B0604020202020204" pitchFamily="34" charset="0"/>
              <a:buChar char="•"/>
            </a:pPr>
            <a:endParaRPr lang="en-US" sz="2000" dirty="0">
              <a:latin typeface="Calibri"/>
              <a:cs typeface="Calibri"/>
            </a:endParaRPr>
          </a:p>
          <a:p>
            <a:r>
              <a:rPr lang="en-US" sz="2000" u="sng" dirty="0">
                <a:latin typeface="Calibri"/>
                <a:ea typeface="Calibri"/>
                <a:cs typeface="Times New Roman"/>
              </a:rPr>
              <a:t>Grant funds</a:t>
            </a:r>
            <a:r>
              <a:rPr lang="en-US" sz="2000" dirty="0">
                <a:latin typeface="Calibri"/>
                <a:ea typeface="Calibri"/>
                <a:cs typeface="Times New Roman"/>
              </a:rPr>
              <a:t>:</a:t>
            </a:r>
            <a:endParaRPr lang="en-US" sz="2000" dirty="0">
              <a:latin typeface="Calibri"/>
              <a:ea typeface="Calibri"/>
              <a:cs typeface="Calibri"/>
            </a:endParaRPr>
          </a:p>
          <a:p>
            <a:pPr>
              <a:buFont typeface="Arial" panose="020B0604020202020204" pitchFamily="34" charset="0"/>
              <a:buChar char="•"/>
            </a:pPr>
            <a:r>
              <a:rPr lang="en-US" sz="2000" dirty="0">
                <a:latin typeface="Calibri"/>
                <a:cs typeface="Times New Roman"/>
              </a:rPr>
              <a:t>Substance Abuse and Mental Health Services Administration grants</a:t>
            </a:r>
            <a:endParaRPr lang="en-US" sz="2000" dirty="0">
              <a:latin typeface="Calibri"/>
              <a:ea typeface="Calibri"/>
              <a:cs typeface="Times New Roman"/>
            </a:endParaRPr>
          </a:p>
          <a:p>
            <a:pPr>
              <a:buFont typeface="Arial" panose="020B0604020202020204" pitchFamily="34" charset="0"/>
              <a:buChar char="•"/>
            </a:pPr>
            <a:r>
              <a:rPr lang="en-US" sz="2000" dirty="0">
                <a:latin typeface="Calibri"/>
                <a:ea typeface="Calibri"/>
                <a:cs typeface="Times New Roman"/>
              </a:rPr>
              <a:t>National Association of S</a:t>
            </a:r>
            <a:r>
              <a:rPr lang="en-US" sz="2000" dirty="0">
                <a:effectLst/>
                <a:latin typeface="Calibri"/>
                <a:ea typeface="Calibri"/>
                <a:cs typeface="Times New Roman"/>
              </a:rPr>
              <a:t>tate </a:t>
            </a:r>
            <a:r>
              <a:rPr lang="en-US" sz="2000" dirty="0">
                <a:latin typeface="Calibri"/>
                <a:ea typeface="Calibri"/>
                <a:cs typeface="Times New Roman"/>
              </a:rPr>
              <a:t>Mental Health Program Directors grant</a:t>
            </a:r>
            <a:endParaRPr lang="en-US" sz="2000" dirty="0">
              <a:latin typeface="Calibri"/>
              <a:ea typeface="Calibri"/>
            </a:endParaRPr>
          </a:p>
          <a:p>
            <a:pPr marL="342900" indent="-342900">
              <a:buFont typeface="Arial" panose="020B0604020202020204" pitchFamily="34" charset="0"/>
              <a:buChar char="•"/>
            </a:pPr>
            <a:endParaRPr lang="en-US" dirty="0">
              <a:latin typeface="Calibri"/>
              <a:cs typeface="Times New Roman"/>
            </a:endParaRPr>
          </a:p>
        </p:txBody>
      </p:sp>
      <p:sp>
        <p:nvSpPr>
          <p:cNvPr id="8" name="TextBox 7">
            <a:extLst>
              <a:ext uri="{FF2B5EF4-FFF2-40B4-BE49-F238E27FC236}">
                <a16:creationId xmlns:a16="http://schemas.microsoft.com/office/drawing/2014/main" id="{C7DEB231-D978-0EA3-159E-8384D981683E}"/>
              </a:ext>
            </a:extLst>
          </p:cNvPr>
          <p:cNvSpPr txBox="1"/>
          <p:nvPr/>
        </p:nvSpPr>
        <p:spPr>
          <a:xfrm>
            <a:off x="66374" y="1390821"/>
            <a:ext cx="11499272" cy="400110"/>
          </a:xfrm>
          <a:prstGeom prst="rect">
            <a:avLst/>
          </a:prstGeom>
          <a:noFill/>
        </p:spPr>
        <p:txBody>
          <a:bodyPr wrap="square" lIns="91440" tIns="45720" rIns="91440" bIns="45720" rtlCol="0" anchor="t">
            <a:spAutoFit/>
          </a:bodyPr>
          <a:lstStyle/>
          <a:p>
            <a:r>
              <a:rPr lang="en-US" sz="2000" b="1">
                <a:latin typeface="Calibri"/>
                <a:cs typeface="Times New Roman"/>
              </a:rPr>
              <a:t>988 is a free service</a:t>
            </a:r>
            <a:r>
              <a:rPr lang="en-US" sz="2000">
                <a:latin typeface="Calibri"/>
                <a:cs typeface="Times New Roman"/>
              </a:rPr>
              <a:t> and there will never be a charge for contacting it.</a:t>
            </a:r>
          </a:p>
        </p:txBody>
      </p:sp>
      <p:sp>
        <p:nvSpPr>
          <p:cNvPr id="2" name="Footer Placeholder 1">
            <a:extLst>
              <a:ext uri="{FF2B5EF4-FFF2-40B4-BE49-F238E27FC236}">
                <a16:creationId xmlns:a16="http://schemas.microsoft.com/office/drawing/2014/main" id="{3FCE70B1-D8C4-51BD-ACFD-6940325CADB3}"/>
              </a:ext>
            </a:extLst>
          </p:cNvPr>
          <p:cNvSpPr>
            <a:spLocks noGrp="1"/>
          </p:cNvSpPr>
          <p:nvPr>
            <p:ph type="ftr" sz="quarter" idx="11"/>
          </p:nvPr>
        </p:nvSpPr>
        <p:spPr>
          <a:xfrm>
            <a:off x="1721798" y="6356350"/>
            <a:ext cx="3073487" cy="365125"/>
          </a:xfrm>
        </p:spPr>
        <p:txBody>
          <a:bodyPr/>
          <a:lstStyle/>
          <a:p>
            <a:r>
              <a:rPr lang="en-US"/>
              <a:t>Washington State Department of Health</a:t>
            </a:r>
          </a:p>
        </p:txBody>
      </p:sp>
      <p:sp>
        <p:nvSpPr>
          <p:cNvPr id="5" name="Slide Number Placeholder 4">
            <a:extLst>
              <a:ext uri="{FF2B5EF4-FFF2-40B4-BE49-F238E27FC236}">
                <a16:creationId xmlns:a16="http://schemas.microsoft.com/office/drawing/2014/main" id="{CA94A247-42B7-0A8D-B493-24DD2ACF42BE}"/>
              </a:ext>
            </a:extLst>
          </p:cNvPr>
          <p:cNvSpPr>
            <a:spLocks noGrp="1"/>
          </p:cNvSpPr>
          <p:nvPr>
            <p:ph type="sldNum" sz="quarter" idx="12"/>
          </p:nvPr>
        </p:nvSpPr>
        <p:spPr/>
        <p:txBody>
          <a:bodyPr/>
          <a:lstStyle/>
          <a:p>
            <a:fld id="{9E6C16D0-6CB5-4156-B7E5-A31DE7FD17E9}" type="slidenum">
              <a:rPr lang="en-US" smtClean="0"/>
              <a:t>10</a:t>
            </a:fld>
            <a:endParaRPr lang="en-US"/>
          </a:p>
        </p:txBody>
      </p:sp>
      <p:pic>
        <p:nvPicPr>
          <p:cNvPr id="12" name="Graphic 11" descr="Telephone with solid fill">
            <a:extLst>
              <a:ext uri="{FF2B5EF4-FFF2-40B4-BE49-F238E27FC236}">
                <a16:creationId xmlns:a16="http://schemas.microsoft.com/office/drawing/2014/main" id="{17ECF6F3-0932-5808-7573-541195ED7D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2191" y="6010568"/>
            <a:ext cx="376426" cy="376426"/>
          </a:xfrm>
          <a:prstGeom prst="rect">
            <a:avLst/>
          </a:prstGeom>
        </p:spPr>
      </p:pic>
      <p:pic>
        <p:nvPicPr>
          <p:cNvPr id="3" name="Picture 2">
            <a:extLst>
              <a:ext uri="{FF2B5EF4-FFF2-40B4-BE49-F238E27FC236}">
                <a16:creationId xmlns:a16="http://schemas.microsoft.com/office/drawing/2014/main" id="{E925FEA2-519D-5160-5BC3-CA17F9128E46}"/>
              </a:ext>
            </a:extLst>
          </p:cNvPr>
          <p:cNvPicPr>
            <a:picLocks noChangeAspect="1"/>
          </p:cNvPicPr>
          <p:nvPr/>
        </p:nvPicPr>
        <p:blipFill rotWithShape="1">
          <a:blip r:embed="rId3"/>
          <a:srcRect l="79674" t="40817" r="2088" b="37434"/>
          <a:stretch/>
        </p:blipFill>
        <p:spPr>
          <a:xfrm>
            <a:off x="10255135" y="5435978"/>
            <a:ext cx="1723351" cy="1084521"/>
          </a:xfrm>
          <a:prstGeom prst="rect">
            <a:avLst/>
          </a:prstGeom>
        </p:spPr>
      </p:pic>
      <p:sp>
        <p:nvSpPr>
          <p:cNvPr id="13" name="Rectangle 12">
            <a:extLst>
              <a:ext uri="{FF2B5EF4-FFF2-40B4-BE49-F238E27FC236}">
                <a16:creationId xmlns:a16="http://schemas.microsoft.com/office/drawing/2014/main" id="{46F41C71-7B63-8EA3-AD8B-651148F89881}"/>
              </a:ext>
            </a:extLst>
          </p:cNvPr>
          <p:cNvSpPr/>
          <p:nvPr/>
        </p:nvSpPr>
        <p:spPr>
          <a:xfrm>
            <a:off x="6096000" y="2695074"/>
            <a:ext cx="1147011" cy="4745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lumMod val="50000"/>
                  </a:schemeClr>
                </a:solidFill>
                <a:latin typeface="Arial" panose="020B0604020202020204" pitchFamily="34" charset="0"/>
                <a:cs typeface="Arial" panose="020B0604020202020204" pitchFamily="34" charset="0"/>
              </a:rPr>
              <a:t>Grants 15%</a:t>
            </a:r>
          </a:p>
        </p:txBody>
      </p:sp>
    </p:spTree>
    <p:extLst>
      <p:ext uri="{BB962C8B-B14F-4D97-AF65-F5344CB8AC3E}">
        <p14:creationId xmlns:p14="http://schemas.microsoft.com/office/powerpoint/2010/main" val="386652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 on public transport, wearing shirt, jacket, and glasses, seated with bag in lap, holding and reading cellphone">
            <a:extLst>
              <a:ext uri="{FF2B5EF4-FFF2-40B4-BE49-F238E27FC236}">
                <a16:creationId xmlns:a16="http://schemas.microsoft.com/office/drawing/2014/main" id="{F6665FAA-1DC6-E368-5CD8-74131CD43949}"/>
              </a:ext>
            </a:extLst>
          </p:cNvPr>
          <p:cNvPicPr>
            <a:picLocks noChangeAspect="1"/>
          </p:cNvPicPr>
          <p:nvPr/>
        </p:nvPicPr>
        <p:blipFill rotWithShape="1">
          <a:blip r:embed="rId3"/>
          <a:srcRect l="6818" t="5263" r="115" b="2201"/>
          <a:stretch/>
        </p:blipFill>
        <p:spPr>
          <a:xfrm>
            <a:off x="58309" y="3245146"/>
            <a:ext cx="4137566" cy="2738946"/>
          </a:xfrm>
          <a:prstGeom prst="rect">
            <a:avLst/>
          </a:prstGeom>
        </p:spPr>
      </p:pic>
      <p:pic>
        <p:nvPicPr>
          <p:cNvPr id="5" name="Picture 4" descr="Woman comforting another woman">
            <a:extLst>
              <a:ext uri="{FF2B5EF4-FFF2-40B4-BE49-F238E27FC236}">
                <a16:creationId xmlns:a16="http://schemas.microsoft.com/office/drawing/2014/main" id="{0DB51B94-D01F-C6D1-AE50-818433DD77F3}"/>
              </a:ext>
            </a:extLst>
          </p:cNvPr>
          <p:cNvPicPr>
            <a:picLocks noChangeAspect="1"/>
          </p:cNvPicPr>
          <p:nvPr/>
        </p:nvPicPr>
        <p:blipFill rotWithShape="1">
          <a:blip r:embed="rId4">
            <a:extLst>
              <a:ext uri="{28A0092B-C50C-407E-A947-70E740481C1C}">
                <a14:useLocalDpi xmlns:a14="http://schemas.microsoft.com/office/drawing/2010/main" val="0"/>
              </a:ext>
            </a:extLst>
          </a:blip>
          <a:srcRect t="2932" b="-326"/>
          <a:stretch/>
        </p:blipFill>
        <p:spPr>
          <a:xfrm>
            <a:off x="7931058" y="3245147"/>
            <a:ext cx="4203030" cy="2748720"/>
          </a:xfrm>
          <a:prstGeom prst="rect">
            <a:avLst/>
          </a:prstGeom>
        </p:spPr>
      </p:pic>
      <p:pic>
        <p:nvPicPr>
          <p:cNvPr id="8" name="Picture 7" descr="Couple holding cane">
            <a:extLst>
              <a:ext uri="{FF2B5EF4-FFF2-40B4-BE49-F238E27FC236}">
                <a16:creationId xmlns:a16="http://schemas.microsoft.com/office/drawing/2014/main" id="{31E38E1D-DAE4-71B6-F32D-313BE288A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685" y="3245146"/>
            <a:ext cx="3782583" cy="2738641"/>
          </a:xfrm>
          <a:prstGeom prst="rect">
            <a:avLst/>
          </a:prstGeom>
        </p:spPr>
      </p:pic>
      <p:sp>
        <p:nvSpPr>
          <p:cNvPr id="19" name="Rectangle 18">
            <a:extLst>
              <a:ext uri="{FF2B5EF4-FFF2-40B4-BE49-F238E27FC236}">
                <a16:creationId xmlns:a16="http://schemas.microsoft.com/office/drawing/2014/main" id="{902652E9-3341-CA8C-D5C4-AF7496620DF1}"/>
              </a:ext>
            </a:extLst>
          </p:cNvPr>
          <p:cNvSpPr/>
          <p:nvPr/>
        </p:nvSpPr>
        <p:spPr>
          <a:xfrm>
            <a:off x="0" y="3241848"/>
            <a:ext cx="12192000" cy="2722874"/>
          </a:xfrm>
          <a:prstGeom prst="rect">
            <a:avLst/>
          </a:prstGeom>
          <a:solidFill>
            <a:schemeClr val="tx1">
              <a:lumMod val="85000"/>
              <a:lumOff val="15000"/>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837489B-97E9-09A5-04DA-28353500351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B5E7DE9-902E-19A0-DFC5-0728641B35B1}"/>
              </a:ext>
            </a:extLst>
          </p:cNvPr>
          <p:cNvSpPr txBox="1"/>
          <p:nvPr/>
        </p:nvSpPr>
        <p:spPr>
          <a:xfrm>
            <a:off x="2707853" y="385170"/>
            <a:ext cx="7003146" cy="707886"/>
          </a:xfrm>
          <a:prstGeom prst="rect">
            <a:avLst/>
          </a:prstGeom>
          <a:noFill/>
        </p:spPr>
        <p:txBody>
          <a:bodyPr wrap="square" lIns="91440" tIns="45720" rIns="91440" bIns="45720" rtlCol="0" anchor="t">
            <a:spAutoFit/>
          </a:bodyPr>
          <a:lstStyle/>
          <a:p>
            <a:pPr algn="ctr"/>
            <a:r>
              <a:rPr lang="en-US" sz="4000" b="1">
                <a:latin typeface="Century Gothic"/>
                <a:cs typeface="Arial"/>
              </a:rPr>
              <a:t>Anyone Can Call 988</a:t>
            </a:r>
          </a:p>
        </p:txBody>
      </p:sp>
      <p:grpSp>
        <p:nvGrpSpPr>
          <p:cNvPr id="18" name="Group 17">
            <a:extLst>
              <a:ext uri="{FF2B5EF4-FFF2-40B4-BE49-F238E27FC236}">
                <a16:creationId xmlns:a16="http://schemas.microsoft.com/office/drawing/2014/main" id="{47F26BC5-40DC-D9E1-0C05-44C23A1FB6DC}"/>
              </a:ext>
            </a:extLst>
          </p:cNvPr>
          <p:cNvGrpSpPr/>
          <p:nvPr/>
        </p:nvGrpSpPr>
        <p:grpSpPr>
          <a:xfrm>
            <a:off x="1643234" y="4133428"/>
            <a:ext cx="9716899" cy="962075"/>
            <a:chOff x="1776927" y="1735015"/>
            <a:chExt cx="9716899" cy="962075"/>
          </a:xfrm>
        </p:grpSpPr>
        <p:sp>
          <p:nvSpPr>
            <p:cNvPr id="12" name="TextBox 11">
              <a:extLst>
                <a:ext uri="{FF2B5EF4-FFF2-40B4-BE49-F238E27FC236}">
                  <a16:creationId xmlns:a16="http://schemas.microsoft.com/office/drawing/2014/main" id="{71B418E2-E6E9-CBF2-8126-8E6BB1A1E857}"/>
                </a:ext>
              </a:extLst>
            </p:cNvPr>
            <p:cNvSpPr txBox="1"/>
            <p:nvPr/>
          </p:nvSpPr>
          <p:spPr>
            <a:xfrm>
              <a:off x="5166247" y="1739787"/>
              <a:ext cx="5645446" cy="923330"/>
            </a:xfrm>
            <a:prstGeom prst="rect">
              <a:avLst/>
            </a:prstGeom>
            <a:noFill/>
          </p:spPr>
          <p:txBody>
            <a:bodyPr wrap="square" rtlCol="0">
              <a:spAutoFit/>
            </a:bodyPr>
            <a:lstStyle/>
            <a:p>
              <a:r>
                <a:rPr lang="en-US" sz="5400" b="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Family</a:t>
              </a:r>
            </a:p>
          </p:txBody>
        </p:sp>
        <p:sp>
          <p:nvSpPr>
            <p:cNvPr id="13" name="TextBox 12">
              <a:extLst>
                <a:ext uri="{FF2B5EF4-FFF2-40B4-BE49-F238E27FC236}">
                  <a16:creationId xmlns:a16="http://schemas.microsoft.com/office/drawing/2014/main" id="{429CF5EA-0DEC-681B-9BAF-E58BADECA2BA}"/>
                </a:ext>
              </a:extLst>
            </p:cNvPr>
            <p:cNvSpPr txBox="1"/>
            <p:nvPr/>
          </p:nvSpPr>
          <p:spPr>
            <a:xfrm>
              <a:off x="8711551" y="1773760"/>
              <a:ext cx="2782275" cy="923330"/>
            </a:xfrm>
            <a:prstGeom prst="rect">
              <a:avLst/>
            </a:prstGeom>
            <a:noFill/>
          </p:spPr>
          <p:txBody>
            <a:bodyPr wrap="square" rtlCol="0">
              <a:spAutoFit/>
            </a:bodyPr>
            <a:lstStyle/>
            <a:p>
              <a:r>
                <a:rPr lang="en-US" sz="5400" b="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Friends</a:t>
              </a:r>
            </a:p>
          </p:txBody>
        </p:sp>
        <p:sp>
          <p:nvSpPr>
            <p:cNvPr id="14" name="TextBox 13">
              <a:extLst>
                <a:ext uri="{FF2B5EF4-FFF2-40B4-BE49-F238E27FC236}">
                  <a16:creationId xmlns:a16="http://schemas.microsoft.com/office/drawing/2014/main" id="{BD63E1D5-BECE-01DE-AD66-58CCD5E07997}"/>
                </a:ext>
              </a:extLst>
            </p:cNvPr>
            <p:cNvSpPr txBox="1"/>
            <p:nvPr/>
          </p:nvSpPr>
          <p:spPr>
            <a:xfrm>
              <a:off x="1776927" y="1735015"/>
              <a:ext cx="2297769" cy="923330"/>
            </a:xfrm>
            <a:prstGeom prst="rect">
              <a:avLst/>
            </a:prstGeom>
            <a:noFill/>
          </p:spPr>
          <p:txBody>
            <a:bodyPr wrap="square" lIns="91440" tIns="45720" rIns="91440" bIns="45720" rtlCol="0" anchor="t">
              <a:spAutoFit/>
            </a:bodyPr>
            <a:lstStyle/>
            <a:p>
              <a:r>
                <a:rPr lang="en-US" sz="5400" b="1">
                  <a:solidFill>
                    <a:schemeClr val="bg1"/>
                  </a:solidFill>
                  <a:effectLst>
                    <a:outerShdw blurRad="38100" dist="38100" dir="2700000" algn="tl">
                      <a:srgbClr val="000000">
                        <a:alpha val="43137"/>
                      </a:srgbClr>
                    </a:outerShdw>
                  </a:effectLst>
                  <a:latin typeface="Calibri"/>
                  <a:ea typeface="Calibri" panose="020F0502020204030204" pitchFamily="34" charset="0"/>
                  <a:cs typeface="Calibri"/>
                </a:rPr>
                <a:t>You</a:t>
              </a:r>
              <a:endParaRPr lang="en-US" sz="5400" b="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6" name="Graphic 15" descr="Badge Follow with solid fill">
              <a:extLst>
                <a:ext uri="{FF2B5EF4-FFF2-40B4-BE49-F238E27FC236}">
                  <a16:creationId xmlns:a16="http://schemas.microsoft.com/office/drawing/2014/main" id="{27772C2E-B7CA-15E2-C916-FB1C0AA971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65278" y="1844281"/>
              <a:ext cx="818836" cy="818836"/>
            </a:xfrm>
            <a:prstGeom prst="rect">
              <a:avLst/>
            </a:prstGeom>
            <a:effectLst>
              <a:outerShdw blurRad="50800" dist="38100" dir="2700000" algn="tl" rotWithShape="0">
                <a:prstClr val="black">
                  <a:alpha val="40000"/>
                </a:prstClr>
              </a:outerShdw>
            </a:effectLst>
          </p:spPr>
        </p:pic>
        <p:pic>
          <p:nvPicPr>
            <p:cNvPr id="17" name="Graphic 16" descr="Badge Follow with solid fill">
              <a:extLst>
                <a:ext uri="{FF2B5EF4-FFF2-40B4-BE49-F238E27FC236}">
                  <a16:creationId xmlns:a16="http://schemas.microsoft.com/office/drawing/2014/main" id="{2FC2C0EA-D32C-31BE-5B7D-412F83D3BE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08823" y="1826007"/>
              <a:ext cx="818836" cy="818836"/>
            </a:xfrm>
            <a:prstGeom prst="rect">
              <a:avLst/>
            </a:prstGeom>
            <a:effectLst>
              <a:outerShdw blurRad="50800" dist="38100" dir="2700000" algn="tl" rotWithShape="0">
                <a:prstClr val="black">
                  <a:alpha val="40000"/>
                </a:prstClr>
              </a:outerShdw>
            </a:effectLst>
          </p:spPr>
        </p:pic>
      </p:grpSp>
      <p:sp>
        <p:nvSpPr>
          <p:cNvPr id="2" name="TextBox 1">
            <a:extLst>
              <a:ext uri="{FF2B5EF4-FFF2-40B4-BE49-F238E27FC236}">
                <a16:creationId xmlns:a16="http://schemas.microsoft.com/office/drawing/2014/main" id="{26E3854C-6699-FA4B-79B4-9A63346279F6}"/>
              </a:ext>
            </a:extLst>
          </p:cNvPr>
          <p:cNvSpPr txBox="1"/>
          <p:nvPr/>
        </p:nvSpPr>
        <p:spPr>
          <a:xfrm>
            <a:off x="-70219" y="5990213"/>
            <a:ext cx="4105298" cy="246221"/>
          </a:xfrm>
          <a:prstGeom prst="rect">
            <a:avLst/>
          </a:prstGeom>
          <a:noFill/>
        </p:spPr>
        <p:txBody>
          <a:bodyPr wrap="square" lIns="91440" tIns="45720" rIns="91440" bIns="45720" rtlCol="0" anchor="t">
            <a:spAutoFit/>
          </a:bodyPr>
          <a:lstStyle/>
          <a:p>
            <a:pPr algn="ctr"/>
            <a:r>
              <a:rPr lang="en-US" sz="1000">
                <a:latin typeface="Calibri"/>
                <a:ea typeface="Calibri" panose="020F0502020204030204" pitchFamily="34" charset="0"/>
                <a:cs typeface="Calibri"/>
              </a:rPr>
              <a:t>A person wearing glasses looks at their smartphone while sitting on a bus.</a:t>
            </a:r>
            <a:endParaRPr lang="en-US" sz="1000">
              <a:latin typeface="Calibri"/>
              <a:cs typeface="Calibri"/>
            </a:endParaRPr>
          </a:p>
        </p:txBody>
      </p:sp>
      <p:sp>
        <p:nvSpPr>
          <p:cNvPr id="3" name="TextBox 2">
            <a:extLst>
              <a:ext uri="{FF2B5EF4-FFF2-40B4-BE49-F238E27FC236}">
                <a16:creationId xmlns:a16="http://schemas.microsoft.com/office/drawing/2014/main" id="{F59C8E77-4F68-B8B5-676D-89ACDA71E148}"/>
              </a:ext>
            </a:extLst>
          </p:cNvPr>
          <p:cNvSpPr txBox="1"/>
          <p:nvPr/>
        </p:nvSpPr>
        <p:spPr>
          <a:xfrm>
            <a:off x="4192797" y="5990213"/>
            <a:ext cx="3737373" cy="400110"/>
          </a:xfrm>
          <a:prstGeom prst="rect">
            <a:avLst/>
          </a:prstGeom>
          <a:noFill/>
        </p:spPr>
        <p:txBody>
          <a:bodyPr wrap="square" lIns="91440" tIns="45720" rIns="91440" bIns="45720" rtlCol="0" anchor="t">
            <a:spAutoFit/>
          </a:bodyPr>
          <a:lstStyle/>
          <a:p>
            <a:pPr algn="ctr"/>
            <a:r>
              <a:rPr lang="en-US" sz="1000">
                <a:latin typeface="Calibri"/>
                <a:ea typeface="Calibri" panose="020F0502020204030204" pitchFamily="34" charset="0"/>
                <a:cs typeface="Calibri"/>
              </a:rPr>
              <a:t>Two people sitting together on a train have their hands clasped together on top of a cane.</a:t>
            </a:r>
            <a:endParaRPr lang="en-US" sz="1000">
              <a:latin typeface="Calibri"/>
              <a:cs typeface="Calibri"/>
            </a:endParaRPr>
          </a:p>
        </p:txBody>
      </p:sp>
      <p:sp>
        <p:nvSpPr>
          <p:cNvPr id="7" name="TextBox 6">
            <a:extLst>
              <a:ext uri="{FF2B5EF4-FFF2-40B4-BE49-F238E27FC236}">
                <a16:creationId xmlns:a16="http://schemas.microsoft.com/office/drawing/2014/main" id="{54BB4E9F-DBF8-3EE3-E49B-06D794351AB6}"/>
              </a:ext>
            </a:extLst>
          </p:cNvPr>
          <p:cNvSpPr txBox="1"/>
          <p:nvPr/>
        </p:nvSpPr>
        <p:spPr>
          <a:xfrm>
            <a:off x="7976267" y="5987085"/>
            <a:ext cx="3910261" cy="400110"/>
          </a:xfrm>
          <a:prstGeom prst="rect">
            <a:avLst/>
          </a:prstGeom>
          <a:noFill/>
        </p:spPr>
        <p:txBody>
          <a:bodyPr wrap="square" lIns="91440" tIns="45720" rIns="91440" bIns="45720" rtlCol="0" anchor="t">
            <a:spAutoFit/>
          </a:bodyPr>
          <a:lstStyle/>
          <a:p>
            <a:pPr algn="ctr"/>
            <a:r>
              <a:rPr lang="en-US" sz="1000">
                <a:latin typeface="Calibri"/>
                <a:ea typeface="Calibri" panose="020F0502020204030204" pitchFamily="34" charset="0"/>
                <a:cs typeface="Calibri"/>
              </a:rPr>
              <a:t>A person stands behind another person while holding on to their shoulders.</a:t>
            </a:r>
            <a:endParaRPr lang="en-US" sz="1000">
              <a:latin typeface="Calibri"/>
              <a:cs typeface="Calibri"/>
            </a:endParaRPr>
          </a:p>
        </p:txBody>
      </p:sp>
      <p:sp>
        <p:nvSpPr>
          <p:cNvPr id="9" name="Footer Placeholder 8">
            <a:extLst>
              <a:ext uri="{FF2B5EF4-FFF2-40B4-BE49-F238E27FC236}">
                <a16:creationId xmlns:a16="http://schemas.microsoft.com/office/drawing/2014/main" id="{0900D86C-29F2-671D-8D1D-B8EF66BBBBD0}"/>
              </a:ext>
            </a:extLst>
          </p:cNvPr>
          <p:cNvSpPr>
            <a:spLocks noGrp="1"/>
          </p:cNvSpPr>
          <p:nvPr>
            <p:ph type="ftr" sz="quarter" idx="11"/>
          </p:nvPr>
        </p:nvSpPr>
        <p:spPr/>
        <p:txBody>
          <a:bodyPr/>
          <a:lstStyle/>
          <a:p>
            <a:r>
              <a:rPr lang="en-US"/>
              <a:t>Washington State Department of Health</a:t>
            </a:r>
          </a:p>
        </p:txBody>
      </p:sp>
      <p:sp>
        <p:nvSpPr>
          <p:cNvPr id="10" name="Slide Number Placeholder 9">
            <a:extLst>
              <a:ext uri="{FF2B5EF4-FFF2-40B4-BE49-F238E27FC236}">
                <a16:creationId xmlns:a16="http://schemas.microsoft.com/office/drawing/2014/main" id="{40A136E1-A735-DDE4-8082-495C820AE7A9}"/>
              </a:ext>
            </a:extLst>
          </p:cNvPr>
          <p:cNvSpPr>
            <a:spLocks noGrp="1"/>
          </p:cNvSpPr>
          <p:nvPr>
            <p:ph type="sldNum" sz="quarter" idx="12"/>
          </p:nvPr>
        </p:nvSpPr>
        <p:spPr/>
        <p:txBody>
          <a:bodyPr/>
          <a:lstStyle/>
          <a:p>
            <a:fld id="{9E6C16D0-6CB5-4156-B7E5-A31DE7FD17E9}" type="slidenum">
              <a:rPr lang="en-US" smtClean="0"/>
              <a:t>11</a:t>
            </a:fld>
            <a:endParaRPr lang="en-US"/>
          </a:p>
        </p:txBody>
      </p:sp>
      <p:sp>
        <p:nvSpPr>
          <p:cNvPr id="15" name="TextBox 14">
            <a:extLst>
              <a:ext uri="{FF2B5EF4-FFF2-40B4-BE49-F238E27FC236}">
                <a16:creationId xmlns:a16="http://schemas.microsoft.com/office/drawing/2014/main" id="{6EF53B9E-EE38-E223-078B-A75FE66276C0}"/>
              </a:ext>
            </a:extLst>
          </p:cNvPr>
          <p:cNvSpPr txBox="1"/>
          <p:nvPr/>
        </p:nvSpPr>
        <p:spPr>
          <a:xfrm>
            <a:off x="212902" y="1290216"/>
            <a:ext cx="11862480" cy="1169551"/>
          </a:xfrm>
          <a:prstGeom prst="rect">
            <a:avLst/>
          </a:prstGeom>
          <a:noFill/>
        </p:spPr>
        <p:txBody>
          <a:bodyPr wrap="square" lIns="91440" tIns="45720" rIns="91440" bIns="45720" rtlCol="0" anchor="t">
            <a:spAutoFit/>
          </a:bodyPr>
          <a:lstStyle/>
          <a:p>
            <a:pPr algn="ctr"/>
            <a:r>
              <a:rPr lang="en-US" sz="2600">
                <a:latin typeface="Calibri"/>
                <a:ea typeface="Calibri" panose="020F0502020204030204" pitchFamily="34" charset="0"/>
                <a:cs typeface="Calibri"/>
              </a:rPr>
              <a:t>Some research indicates people are more likely to turn to trusted messengers such as a spouse/partner, parent, or sibling for help or advice during mental health crisis.</a:t>
            </a:r>
          </a:p>
          <a:p>
            <a:pPr algn="ctr"/>
            <a:endParaRPr lang="en-US"/>
          </a:p>
        </p:txBody>
      </p:sp>
    </p:spTree>
    <p:extLst>
      <p:ext uri="{BB962C8B-B14F-4D97-AF65-F5344CB8AC3E}">
        <p14:creationId xmlns:p14="http://schemas.microsoft.com/office/powerpoint/2010/main" val="870048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75747-B8E2-6F33-82BE-0628B4C2407D}"/>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0F0E76B-13FB-6148-DB53-2096B53D4377}"/>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AE78CC79-6056-C993-E7A5-6CF8F423EB06}"/>
              </a:ext>
            </a:extLst>
          </p:cNvPr>
          <p:cNvSpPr txBox="1"/>
          <p:nvPr/>
        </p:nvSpPr>
        <p:spPr>
          <a:xfrm>
            <a:off x="1672212" y="2105561"/>
            <a:ext cx="3840851" cy="2646878"/>
          </a:xfrm>
          <a:prstGeom prst="rect">
            <a:avLst/>
          </a:prstGeom>
          <a:noFill/>
        </p:spPr>
        <p:txBody>
          <a:bodyPr wrap="square" lIns="91440" tIns="45720" rIns="91440" bIns="45720" rtlCol="0" anchor="t">
            <a:spAutoFit/>
          </a:bodyPr>
          <a:lstStyle/>
          <a:p>
            <a:r>
              <a:rPr lang="en-US" sz="2800" b="1" noProof="0" dirty="0">
                <a:latin typeface="Calibri"/>
                <a:ea typeface="Calibri" panose="020F0502020204030204" pitchFamily="34" charset="0"/>
                <a:cs typeface="Calibri"/>
              </a:rPr>
              <a:t>Washington State calls</a:t>
            </a:r>
            <a:r>
              <a:rPr lang="en-US" sz="2000" b="1" noProof="0" dirty="0">
                <a:latin typeface="Calibri"/>
                <a:ea typeface="Calibri" panose="020F0502020204030204" pitchFamily="34" charset="0"/>
                <a:cs typeface="Calibri"/>
              </a:rPr>
              <a:t>:</a:t>
            </a:r>
            <a:endParaRPr lang="en-US" sz="2000" noProof="0" dirty="0">
              <a:latin typeface="Calibri"/>
              <a:ea typeface="Calibri" panose="020F0502020204030204" pitchFamily="34" charset="0"/>
              <a:cs typeface="Calibri"/>
            </a:endParaRPr>
          </a:p>
          <a:p>
            <a:r>
              <a:rPr lang="en-US" noProof="0" dirty="0">
                <a:latin typeface="Calibri"/>
                <a:ea typeface="Calibri" panose="020F0502020204030204" pitchFamily="34" charset="0"/>
                <a:cs typeface="Calibri"/>
              </a:rPr>
              <a:t>Received: 10,285</a:t>
            </a:r>
            <a:endParaRPr lang="en-US" b="1" noProof="0" dirty="0">
              <a:latin typeface="Calibri"/>
              <a:ea typeface="Calibri" panose="020F0502020204030204" pitchFamily="34" charset="0"/>
              <a:cs typeface="Calibri"/>
            </a:endParaRPr>
          </a:p>
          <a:p>
            <a:r>
              <a:rPr lang="en-US" noProof="0" dirty="0">
                <a:latin typeface="Calibri"/>
                <a:ea typeface="Calibri" panose="020F0502020204030204" pitchFamily="34" charset="0"/>
                <a:cs typeface="Calibri"/>
              </a:rPr>
              <a:t>Answered: 9,622</a:t>
            </a:r>
          </a:p>
          <a:p>
            <a:r>
              <a:rPr lang="en-US" noProof="0" dirty="0">
                <a:latin typeface="Calibri"/>
                <a:ea typeface="Calibri" panose="020F0502020204030204" pitchFamily="34" charset="0"/>
                <a:cs typeface="Calibri"/>
              </a:rPr>
              <a:t>Average time to answer: 21.8 seconds</a:t>
            </a:r>
          </a:p>
          <a:p>
            <a:r>
              <a:rPr lang="en-US" noProof="0" dirty="0">
                <a:latin typeface="Calibri" panose="020F0502020204030204" pitchFamily="34" charset="0"/>
                <a:ea typeface="Calibri" panose="020F0502020204030204" pitchFamily="34" charset="0"/>
                <a:cs typeface="Calibri" panose="020F0502020204030204" pitchFamily="34" charset="0"/>
              </a:rPr>
              <a:t>Average talk time: 13.2 minutes</a:t>
            </a:r>
          </a:p>
          <a:p>
            <a:endParaRPr lang="en-US" sz="1600" noProof="0" dirty="0">
              <a:latin typeface="Arial" panose="020B0604020202020204" pitchFamily="34" charset="0"/>
              <a:cs typeface="Arial" panose="020B0604020202020204" pitchFamily="34" charset="0"/>
            </a:endParaRPr>
          </a:p>
          <a:p>
            <a:endParaRPr lang="en-US" sz="1600" noProof="0" dirty="0">
              <a:latin typeface="Arial" panose="020B0604020202020204" pitchFamily="34" charset="0"/>
              <a:cs typeface="Arial" panose="020B0604020202020204" pitchFamily="34" charset="0"/>
            </a:endParaRPr>
          </a:p>
          <a:p>
            <a:endParaRPr lang="en-US" sz="1600" noProof="0" dirty="0">
              <a:latin typeface="Arial" panose="020B0604020202020204" pitchFamily="34" charset="0"/>
              <a:cs typeface="Arial" panose="020B0604020202020204" pitchFamily="34" charset="0"/>
            </a:endParaRPr>
          </a:p>
          <a:p>
            <a:endParaRPr lang="en-US" noProof="0" dirty="0">
              <a:latin typeface="Calibri"/>
              <a:ea typeface="Calibri" panose="020F0502020204030204" pitchFamily="34" charset="0"/>
              <a:cs typeface="Calibri"/>
            </a:endParaRPr>
          </a:p>
        </p:txBody>
      </p:sp>
      <p:sp>
        <p:nvSpPr>
          <p:cNvPr id="5" name="Title 4">
            <a:extLst>
              <a:ext uri="{FF2B5EF4-FFF2-40B4-BE49-F238E27FC236}">
                <a16:creationId xmlns:a16="http://schemas.microsoft.com/office/drawing/2014/main" id="{C6EC5FAB-3AAD-C017-0FEE-B27B2F0BEF3E}"/>
              </a:ext>
            </a:extLst>
          </p:cNvPr>
          <p:cNvSpPr>
            <a:spLocks noGrp="1"/>
          </p:cNvSpPr>
          <p:nvPr>
            <p:ph type="title"/>
          </p:nvPr>
        </p:nvSpPr>
        <p:spPr>
          <a:xfrm>
            <a:off x="1062828" y="121843"/>
            <a:ext cx="10515600" cy="1325563"/>
          </a:xfrm>
        </p:spPr>
        <p:txBody>
          <a:bodyPr>
            <a:normAutofit/>
          </a:bodyPr>
          <a:lstStyle/>
          <a:p>
            <a:pPr algn="ctr"/>
            <a:r>
              <a:rPr lang="en-US" sz="4000" b="1" noProof="0">
                <a:latin typeface="Century Gothic"/>
                <a:ea typeface="+mn-ea"/>
                <a:cs typeface="Arial"/>
              </a:rPr>
              <a:t>988 Lifeline Data: November 2024</a:t>
            </a:r>
          </a:p>
        </p:txBody>
      </p:sp>
      <p:pic>
        <p:nvPicPr>
          <p:cNvPr id="12" name="Graphic 11" descr="Speaker phone outline">
            <a:extLst>
              <a:ext uri="{FF2B5EF4-FFF2-40B4-BE49-F238E27FC236}">
                <a16:creationId xmlns:a16="http://schemas.microsoft.com/office/drawing/2014/main" id="{EEABE38E-3770-FE9C-0CDD-FC54D5A4F4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055" y="2623051"/>
            <a:ext cx="1474694" cy="1429870"/>
          </a:xfrm>
          <a:prstGeom prst="rect">
            <a:avLst/>
          </a:prstGeom>
        </p:spPr>
      </p:pic>
      <p:sp>
        <p:nvSpPr>
          <p:cNvPr id="4" name="TextBox 3">
            <a:extLst>
              <a:ext uri="{FF2B5EF4-FFF2-40B4-BE49-F238E27FC236}">
                <a16:creationId xmlns:a16="http://schemas.microsoft.com/office/drawing/2014/main" id="{764C55A1-9681-0E3C-9660-191F9E826BA7}"/>
              </a:ext>
            </a:extLst>
          </p:cNvPr>
          <p:cNvSpPr txBox="1"/>
          <p:nvPr/>
        </p:nvSpPr>
        <p:spPr>
          <a:xfrm>
            <a:off x="7803711" y="1901852"/>
            <a:ext cx="3763388" cy="2062103"/>
          </a:xfrm>
          <a:prstGeom prst="rect">
            <a:avLst/>
          </a:prstGeom>
          <a:noFill/>
        </p:spPr>
        <p:txBody>
          <a:bodyPr wrap="square" lIns="91440" tIns="45720" rIns="91440" bIns="45720" rtlCol="0" anchor="t">
            <a:spAutoFit/>
          </a:bodyPr>
          <a:lstStyle/>
          <a:p>
            <a:r>
              <a:rPr lang="en-US" sz="2800" b="1" noProof="0" dirty="0">
                <a:latin typeface="Calibri"/>
                <a:ea typeface="Calibri" panose="020F0502020204030204" pitchFamily="34" charset="0"/>
                <a:cs typeface="Calibri"/>
              </a:rPr>
              <a:t>Washington State text/chat:</a:t>
            </a:r>
            <a:endParaRPr lang="en-US" noProof="0" dirty="0">
              <a:latin typeface="Calibri"/>
              <a:ea typeface="Calibri" panose="020F0502020204030204" pitchFamily="34" charset="0"/>
              <a:cs typeface="Calibri"/>
            </a:endParaRPr>
          </a:p>
          <a:p>
            <a:r>
              <a:rPr lang="en-US" noProof="0" dirty="0">
                <a:latin typeface="Calibri"/>
                <a:ea typeface="Calibri" panose="020F0502020204030204" pitchFamily="34" charset="0"/>
                <a:cs typeface="Calibri"/>
              </a:rPr>
              <a:t>Received: 4,693</a:t>
            </a:r>
          </a:p>
          <a:p>
            <a:r>
              <a:rPr lang="en-US" noProof="0" dirty="0">
                <a:latin typeface="Calibri"/>
                <a:ea typeface="Calibri" panose="020F0502020204030204" pitchFamily="34" charset="0"/>
                <a:cs typeface="Calibri"/>
              </a:rPr>
              <a:t>Answered: 4,573</a:t>
            </a:r>
          </a:p>
          <a:p>
            <a:r>
              <a:rPr lang="en-US" noProof="0" dirty="0">
                <a:latin typeface="Calibri"/>
                <a:ea typeface="Calibri" panose="020F0502020204030204" pitchFamily="34" charset="0"/>
                <a:cs typeface="Calibri"/>
              </a:rPr>
              <a:t>Average time to answer: 14.1 seconds</a:t>
            </a:r>
          </a:p>
          <a:p>
            <a:r>
              <a:rPr lang="en-US" noProof="0" dirty="0">
                <a:latin typeface="Calibri"/>
                <a:ea typeface="Calibri" panose="020F0502020204030204" pitchFamily="34" charset="0"/>
                <a:cs typeface="Calibri"/>
              </a:rPr>
              <a:t>Average talk time: 35.7 minutes</a:t>
            </a:r>
          </a:p>
        </p:txBody>
      </p:sp>
      <p:pic>
        <p:nvPicPr>
          <p:cNvPr id="7" name="Picture 6" descr="A black background with a black square">
            <a:extLst>
              <a:ext uri="{FF2B5EF4-FFF2-40B4-BE49-F238E27FC236}">
                <a16:creationId xmlns:a16="http://schemas.microsoft.com/office/drawing/2014/main" id="{042757D6-DE17-1DF4-8147-19097F3FA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228" y="2019203"/>
            <a:ext cx="1139335" cy="1207695"/>
          </a:xfrm>
          <a:prstGeom prst="rect">
            <a:avLst/>
          </a:prstGeom>
        </p:spPr>
      </p:pic>
      <p:sp>
        <p:nvSpPr>
          <p:cNvPr id="2" name="Footer Placeholder 1">
            <a:extLst>
              <a:ext uri="{FF2B5EF4-FFF2-40B4-BE49-F238E27FC236}">
                <a16:creationId xmlns:a16="http://schemas.microsoft.com/office/drawing/2014/main" id="{FDB78B5E-2397-6E11-7A82-D45CE45D8CAA}"/>
              </a:ext>
            </a:extLst>
          </p:cNvPr>
          <p:cNvSpPr>
            <a:spLocks noGrp="1"/>
          </p:cNvSpPr>
          <p:nvPr>
            <p:ph type="ftr" sz="quarter" idx="11"/>
          </p:nvPr>
        </p:nvSpPr>
        <p:spPr/>
        <p:txBody>
          <a:bodyPr/>
          <a:lstStyle/>
          <a:p>
            <a:r>
              <a:rPr lang="en-US" noProof="0"/>
              <a:t>Washington State Department of Health</a:t>
            </a:r>
          </a:p>
        </p:txBody>
      </p:sp>
      <p:sp>
        <p:nvSpPr>
          <p:cNvPr id="3" name="Slide Number Placeholder 2">
            <a:extLst>
              <a:ext uri="{FF2B5EF4-FFF2-40B4-BE49-F238E27FC236}">
                <a16:creationId xmlns:a16="http://schemas.microsoft.com/office/drawing/2014/main" id="{852F58D8-7F42-70AC-D43E-2063726B7C59}"/>
              </a:ext>
            </a:extLst>
          </p:cNvPr>
          <p:cNvSpPr>
            <a:spLocks noGrp="1"/>
          </p:cNvSpPr>
          <p:nvPr>
            <p:ph type="sldNum" sz="quarter" idx="12"/>
          </p:nvPr>
        </p:nvSpPr>
        <p:spPr/>
        <p:txBody>
          <a:bodyPr/>
          <a:lstStyle/>
          <a:p>
            <a:fld id="{9E6C16D0-6CB5-4156-B7E5-A31DE7FD17E9}" type="slidenum">
              <a:rPr lang="en-US" noProof="0" smtClean="0"/>
              <a:t>12</a:t>
            </a:fld>
            <a:endParaRPr lang="en-US" noProof="0"/>
          </a:p>
        </p:txBody>
      </p:sp>
      <p:sp>
        <p:nvSpPr>
          <p:cNvPr id="8" name="TextBox 7">
            <a:extLst>
              <a:ext uri="{FF2B5EF4-FFF2-40B4-BE49-F238E27FC236}">
                <a16:creationId xmlns:a16="http://schemas.microsoft.com/office/drawing/2014/main" id="{5A7770CE-C105-EF4A-CBF9-18EDB1085FCC}"/>
              </a:ext>
            </a:extLst>
          </p:cNvPr>
          <p:cNvSpPr txBox="1"/>
          <p:nvPr/>
        </p:nvSpPr>
        <p:spPr>
          <a:xfrm>
            <a:off x="1960880" y="4418402"/>
            <a:ext cx="8026400" cy="1631216"/>
          </a:xfrm>
          <a:prstGeom prst="rect">
            <a:avLst/>
          </a:prstGeom>
          <a:noFill/>
        </p:spPr>
        <p:txBody>
          <a:bodyPr wrap="square" rtlCol="0">
            <a:spAutoFit/>
          </a:bodyPr>
          <a:lstStyle/>
          <a:p>
            <a:r>
              <a:rPr lang="en-US" sz="2800" b="1" noProof="0" dirty="0">
                <a:latin typeface="Calibri"/>
                <a:ea typeface="Calibri" panose="020F0502020204030204" pitchFamily="34" charset="0"/>
                <a:cs typeface="Calibri"/>
              </a:rPr>
              <a:t>Native and Strong Lifeline (November 2024):</a:t>
            </a:r>
            <a:r>
              <a:rPr lang="en-US" noProof="0" dirty="0">
                <a:latin typeface="Calibri"/>
                <a:ea typeface="Calibri" panose="020F0502020204030204" pitchFamily="34" charset="0"/>
                <a:cs typeface="Calibri"/>
              </a:rPr>
              <a:t> </a:t>
            </a:r>
          </a:p>
          <a:p>
            <a:r>
              <a:rPr lang="en-US" noProof="0" dirty="0">
                <a:latin typeface="Calibri"/>
                <a:ea typeface="Calibri" panose="020F0502020204030204" pitchFamily="34" charset="0"/>
                <a:cs typeface="Calibri"/>
              </a:rPr>
              <a:t>Received: 689</a:t>
            </a:r>
          </a:p>
          <a:p>
            <a:r>
              <a:rPr lang="en-US" noProof="0" dirty="0">
                <a:latin typeface="Calibri"/>
                <a:ea typeface="Calibri" panose="020F0502020204030204" pitchFamily="34" charset="0"/>
                <a:cs typeface="Calibri"/>
              </a:rPr>
              <a:t>Answered: 646</a:t>
            </a:r>
          </a:p>
          <a:p>
            <a:r>
              <a:rPr lang="en-US" noProof="0" dirty="0">
                <a:latin typeface="Calibri"/>
                <a:ea typeface="Calibri" panose="020F0502020204030204" pitchFamily="34" charset="0"/>
                <a:cs typeface="Calibri"/>
              </a:rPr>
              <a:t>Average time to answer: 13 seconds</a:t>
            </a:r>
          </a:p>
          <a:p>
            <a:r>
              <a:rPr lang="en-US" noProof="0" dirty="0">
                <a:latin typeface="Calibri"/>
                <a:ea typeface="Calibri" panose="020F0502020204030204" pitchFamily="34" charset="0"/>
                <a:cs typeface="Calibri"/>
              </a:rPr>
              <a:t>Average talk time: 13.57 minutes</a:t>
            </a:r>
            <a:endParaRPr lang="en-US" noProof="0" dirty="0"/>
          </a:p>
        </p:txBody>
      </p:sp>
    </p:spTree>
    <p:extLst>
      <p:ext uri="{BB962C8B-B14F-4D97-AF65-F5344CB8AC3E}">
        <p14:creationId xmlns:p14="http://schemas.microsoft.com/office/powerpoint/2010/main" val="3559491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7AF8C84-F4F6-1848-D749-9BC58C6AABA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E619649-F3CE-E43F-1E7E-6AD6A2C74AC4}"/>
              </a:ext>
            </a:extLst>
          </p:cNvPr>
          <p:cNvSpPr/>
          <p:nvPr/>
        </p:nvSpPr>
        <p:spPr>
          <a:xfrm>
            <a:off x="0" y="1561515"/>
            <a:ext cx="12192000" cy="5296486"/>
          </a:xfrm>
          <a:prstGeom prst="rect">
            <a:avLst/>
          </a:prstGeom>
          <a:solidFill>
            <a:schemeClr val="accent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5E7DE9-902E-19A0-DFC5-0728641B35B1}"/>
              </a:ext>
            </a:extLst>
          </p:cNvPr>
          <p:cNvSpPr txBox="1"/>
          <p:nvPr/>
        </p:nvSpPr>
        <p:spPr>
          <a:xfrm>
            <a:off x="380273" y="389597"/>
            <a:ext cx="11485156" cy="707886"/>
          </a:xfrm>
          <a:prstGeom prst="rect">
            <a:avLst/>
          </a:prstGeom>
          <a:noFill/>
        </p:spPr>
        <p:txBody>
          <a:bodyPr wrap="square" lIns="91440" tIns="45720" rIns="91440" bIns="45720" rtlCol="0" anchor="t">
            <a:spAutoFit/>
          </a:bodyPr>
          <a:lstStyle/>
          <a:p>
            <a:pPr algn="ctr"/>
            <a:r>
              <a:rPr lang="en-US" sz="4000" b="1">
                <a:latin typeface="Century Gothic"/>
                <a:cs typeface="Arial"/>
              </a:rPr>
              <a:t>What to Expect When Contacting 988</a:t>
            </a:r>
          </a:p>
        </p:txBody>
      </p:sp>
      <p:sp>
        <p:nvSpPr>
          <p:cNvPr id="2" name="Flowchart: Connector 1">
            <a:extLst>
              <a:ext uri="{FF2B5EF4-FFF2-40B4-BE49-F238E27FC236}">
                <a16:creationId xmlns:a16="http://schemas.microsoft.com/office/drawing/2014/main" id="{C8A6285C-AE56-9F54-D80E-5D1DFDF71CD6}"/>
              </a:ext>
            </a:extLst>
          </p:cNvPr>
          <p:cNvSpPr/>
          <p:nvPr/>
        </p:nvSpPr>
        <p:spPr>
          <a:xfrm>
            <a:off x="380272" y="2738123"/>
            <a:ext cx="1409078" cy="1381753"/>
          </a:xfrm>
          <a:prstGeom prst="flowChartConnector">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3D045928-C763-BBD2-CE6E-95439AAE1E7F}"/>
              </a:ext>
            </a:extLst>
          </p:cNvPr>
          <p:cNvSpPr/>
          <p:nvPr/>
        </p:nvSpPr>
        <p:spPr>
          <a:xfrm>
            <a:off x="2329980" y="2738123"/>
            <a:ext cx="1409078" cy="1381754"/>
          </a:xfrm>
          <a:prstGeom prst="flowChartConnec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4A44B923-22B9-0F73-2E93-082CE14425FD}"/>
              </a:ext>
            </a:extLst>
          </p:cNvPr>
          <p:cNvSpPr/>
          <p:nvPr/>
        </p:nvSpPr>
        <p:spPr>
          <a:xfrm>
            <a:off x="4315621" y="2708591"/>
            <a:ext cx="1409078" cy="1381755"/>
          </a:xfrm>
          <a:prstGeom prst="flowChartConnec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A002143-9D65-7D26-4842-F3FC0B0F06AE}"/>
              </a:ext>
            </a:extLst>
          </p:cNvPr>
          <p:cNvSpPr/>
          <p:nvPr/>
        </p:nvSpPr>
        <p:spPr>
          <a:xfrm>
            <a:off x="6338189" y="2677498"/>
            <a:ext cx="1409078" cy="1416525"/>
          </a:xfrm>
          <a:prstGeom prst="flowChartConnec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C26ABEA8-5691-E23B-8FE2-245D6D4954BA}"/>
              </a:ext>
            </a:extLst>
          </p:cNvPr>
          <p:cNvSpPr/>
          <p:nvPr/>
        </p:nvSpPr>
        <p:spPr>
          <a:xfrm>
            <a:off x="8355477" y="2744232"/>
            <a:ext cx="1406219" cy="1346114"/>
          </a:xfrm>
          <a:prstGeom prst="flowChartConnec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991A7F8A-243F-3112-105F-BDA2E3AF67BC}"/>
              </a:ext>
            </a:extLst>
          </p:cNvPr>
          <p:cNvSpPr/>
          <p:nvPr/>
        </p:nvSpPr>
        <p:spPr>
          <a:xfrm>
            <a:off x="10310228" y="2738123"/>
            <a:ext cx="1406219" cy="1416526"/>
          </a:xfrm>
          <a:prstGeom prst="flowChartConnec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Voice with solid fill">
            <a:extLst>
              <a:ext uri="{FF2B5EF4-FFF2-40B4-BE49-F238E27FC236}">
                <a16:creationId xmlns:a16="http://schemas.microsoft.com/office/drawing/2014/main" id="{30A262AE-688E-1711-AF39-7D741DC1B8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978" y="2972100"/>
            <a:ext cx="914400" cy="914400"/>
          </a:xfrm>
          <a:prstGeom prst="rect">
            <a:avLst/>
          </a:prstGeom>
        </p:spPr>
      </p:pic>
      <p:pic>
        <p:nvPicPr>
          <p:cNvPr id="12" name="Graphic 11" descr="Badge 4 with solid fill">
            <a:extLst>
              <a:ext uri="{FF2B5EF4-FFF2-40B4-BE49-F238E27FC236}">
                <a16:creationId xmlns:a16="http://schemas.microsoft.com/office/drawing/2014/main" id="{230291AC-8E8A-9381-1021-B32A3A4E68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8232" y="3388472"/>
            <a:ext cx="526613" cy="526613"/>
          </a:xfrm>
          <a:prstGeom prst="rect">
            <a:avLst/>
          </a:prstGeom>
        </p:spPr>
      </p:pic>
      <p:pic>
        <p:nvPicPr>
          <p:cNvPr id="14" name="Graphic 13" descr="Badge with solid fill">
            <a:extLst>
              <a:ext uri="{FF2B5EF4-FFF2-40B4-BE49-F238E27FC236}">
                <a16:creationId xmlns:a16="http://schemas.microsoft.com/office/drawing/2014/main" id="{08D5999B-1EC9-B584-3BE7-B3CF1CBE3C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53304" y="2889416"/>
            <a:ext cx="501541" cy="501541"/>
          </a:xfrm>
          <a:prstGeom prst="rect">
            <a:avLst/>
          </a:prstGeom>
        </p:spPr>
      </p:pic>
      <p:pic>
        <p:nvPicPr>
          <p:cNvPr id="16" name="Graphic 15" descr="Badge 3 with solid fill">
            <a:extLst>
              <a:ext uri="{FF2B5EF4-FFF2-40B4-BE49-F238E27FC236}">
                <a16:creationId xmlns:a16="http://schemas.microsoft.com/office/drawing/2014/main" id="{D05B10CC-C1AA-CE43-85E4-CE8DC55E70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09872" y="3417289"/>
            <a:ext cx="511067" cy="511067"/>
          </a:xfrm>
          <a:prstGeom prst="rect">
            <a:avLst/>
          </a:prstGeom>
        </p:spPr>
      </p:pic>
      <p:pic>
        <p:nvPicPr>
          <p:cNvPr id="18" name="Graphic 17" descr="Badge 1 with solid fill">
            <a:extLst>
              <a:ext uri="{FF2B5EF4-FFF2-40B4-BE49-F238E27FC236}">
                <a16:creationId xmlns:a16="http://schemas.microsoft.com/office/drawing/2014/main" id="{1031651D-4C17-1058-2027-21ADC2AA09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01178" y="2882986"/>
            <a:ext cx="520160" cy="520160"/>
          </a:xfrm>
          <a:prstGeom prst="rect">
            <a:avLst/>
          </a:prstGeom>
        </p:spPr>
      </p:pic>
      <p:pic>
        <p:nvPicPr>
          <p:cNvPr id="20" name="Graphic 19" descr="Music with solid fill">
            <a:extLst>
              <a:ext uri="{FF2B5EF4-FFF2-40B4-BE49-F238E27FC236}">
                <a16:creationId xmlns:a16="http://schemas.microsoft.com/office/drawing/2014/main" id="{BE852533-C0DC-787D-8DD2-F6FA8FBE3CD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99230" y="2942268"/>
            <a:ext cx="914400" cy="914400"/>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E2833176-5FE9-87BD-DFDE-9D8C8D156E4A}"/>
              </a:ext>
            </a:extLst>
          </p:cNvPr>
          <p:cNvPicPr>
            <a:picLocks noChangeAspect="1"/>
          </p:cNvPicPr>
          <p:nvPr/>
        </p:nvPicPr>
        <p:blipFill>
          <a:blip r:embed="rId15">
            <a:biLevel thresh="25000"/>
            <a:extLst>
              <a:ext uri="{BEBA8EAE-BF5A-486C-A8C5-ECC9F3942E4B}">
                <a14:imgProps xmlns:a14="http://schemas.microsoft.com/office/drawing/2010/main">
                  <a14:imgLayer r:embed="rId16">
                    <a14:imgEffect>
                      <a14:colorTemperature colorTemp="1500"/>
                    </a14:imgEffect>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520287" y="3052735"/>
            <a:ext cx="993526" cy="676443"/>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9A955A01-C054-F9FF-446C-59B9F969EFBE}"/>
              </a:ext>
            </a:extLst>
          </p:cNvPr>
          <p:cNvPicPr>
            <a:picLocks noChangeAspect="1"/>
          </p:cNvPicPr>
          <p:nvPr/>
        </p:nvPicPr>
        <p:blipFill>
          <a:blip r:embed="rId17">
            <a:biLevel thresh="25000"/>
            <a:extLst>
              <a:ext uri="{BEBA8EAE-BF5A-486C-A8C5-ECC9F3942E4B}">
                <a14:imgProps xmlns:a14="http://schemas.microsoft.com/office/drawing/2010/main">
                  <a14:imgLayer r:embed="rId18">
                    <a14:imgEffect>
                      <a14:colorTemperature colorTemp="1500"/>
                    </a14:imgEffect>
                    <a14:imgEffect>
                      <a14:saturation sat="399000"/>
                    </a14:imgEffect>
                    <a14:imgEffect>
                      <a14:brightnessContrast bright="100000" contrast="-70000"/>
                    </a14:imgEffect>
                  </a14:imgLayer>
                </a14:imgProps>
              </a:ext>
              <a:ext uri="{28A0092B-C50C-407E-A947-70E740481C1C}">
                <a14:useLocalDpi xmlns:a14="http://schemas.microsoft.com/office/drawing/2010/main" val="0"/>
              </a:ext>
            </a:extLst>
          </a:blip>
          <a:stretch>
            <a:fillRect/>
          </a:stretch>
        </p:blipFill>
        <p:spPr>
          <a:xfrm>
            <a:off x="10562353" y="3020352"/>
            <a:ext cx="901967" cy="894055"/>
          </a:xfrm>
          <a:prstGeom prst="rect">
            <a:avLst/>
          </a:prstGeom>
        </p:spPr>
      </p:pic>
      <p:pic>
        <p:nvPicPr>
          <p:cNvPr id="24" name="Graphic 23" descr="Ear with solid fill">
            <a:extLst>
              <a:ext uri="{FF2B5EF4-FFF2-40B4-BE49-F238E27FC236}">
                <a16:creationId xmlns:a16="http://schemas.microsoft.com/office/drawing/2014/main" id="{C17508DC-FB8E-56FE-B113-E62CD09C755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12606" y="2871563"/>
            <a:ext cx="1091959" cy="1091959"/>
          </a:xfrm>
          <a:prstGeom prst="rect">
            <a:avLst/>
          </a:prstGeom>
        </p:spPr>
      </p:pic>
      <p:sp>
        <p:nvSpPr>
          <p:cNvPr id="26" name="TextBox 25">
            <a:extLst>
              <a:ext uri="{FF2B5EF4-FFF2-40B4-BE49-F238E27FC236}">
                <a16:creationId xmlns:a16="http://schemas.microsoft.com/office/drawing/2014/main" id="{A5514E16-D6A6-6934-2C3D-02A28FE5F78A}"/>
              </a:ext>
            </a:extLst>
          </p:cNvPr>
          <p:cNvSpPr txBox="1"/>
          <p:nvPr/>
        </p:nvSpPr>
        <p:spPr>
          <a:xfrm>
            <a:off x="189729" y="4188312"/>
            <a:ext cx="1988677" cy="1754326"/>
          </a:xfrm>
          <a:prstGeom prst="rect">
            <a:avLst/>
          </a:prstGeom>
          <a:no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An automated message tells you that you’ve reached 988 and offers some options.</a:t>
            </a:r>
          </a:p>
        </p:txBody>
      </p:sp>
      <p:sp>
        <p:nvSpPr>
          <p:cNvPr id="27" name="TextBox 26">
            <a:extLst>
              <a:ext uri="{FF2B5EF4-FFF2-40B4-BE49-F238E27FC236}">
                <a16:creationId xmlns:a16="http://schemas.microsoft.com/office/drawing/2014/main" id="{CA68CF80-8C44-4F7F-FFE0-10589FD09A76}"/>
              </a:ext>
            </a:extLst>
          </p:cNvPr>
          <p:cNvSpPr txBox="1"/>
          <p:nvPr/>
        </p:nvSpPr>
        <p:spPr>
          <a:xfrm>
            <a:off x="2191985" y="4188312"/>
            <a:ext cx="1988677" cy="2031325"/>
          </a:xfrm>
          <a:prstGeom prst="rect">
            <a:avLst/>
          </a:prstGeom>
          <a:noFill/>
        </p:spPr>
        <p:txBody>
          <a:bodyPr wrap="square" lIns="91440" tIns="45720" rIns="91440" bIns="45720" rtlCol="0" anchor="t">
            <a:spAutoFit/>
          </a:bodyPr>
          <a:lstStyle/>
          <a:p>
            <a:r>
              <a:rPr lang="en-US" b="1">
                <a:latin typeface="Calibri"/>
                <a:ea typeface="Calibri" panose="020F0502020204030204" pitchFamily="34" charset="0"/>
                <a:cs typeface="Calibri"/>
              </a:rPr>
              <a:t>You can choose one of the prompts to reach a specialized line or stay on the line to be transferred to a crisis center. </a:t>
            </a:r>
            <a:endParaRPr lang="en-US" b="1">
              <a:latin typeface="Calibri"/>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E38E4A98-5BF5-50A5-005A-E23B97F2B1B1}"/>
              </a:ext>
            </a:extLst>
          </p:cNvPr>
          <p:cNvSpPr txBox="1"/>
          <p:nvPr/>
        </p:nvSpPr>
        <p:spPr>
          <a:xfrm>
            <a:off x="4355572" y="4279892"/>
            <a:ext cx="1872185" cy="1754326"/>
          </a:xfrm>
          <a:prstGeom prst="rect">
            <a:avLst/>
          </a:prstGeom>
          <a:noFill/>
        </p:spPr>
        <p:txBody>
          <a:bodyPr wrap="square" rtlCol="0">
            <a:spAutoFit/>
          </a:bodyPr>
          <a:lstStyle/>
          <a:p>
            <a:r>
              <a:rPr lang="en-US" b="1">
                <a:latin typeface="Calibri" panose="020F0502020204030204" pitchFamily="34" charset="0"/>
                <a:ea typeface="Calibri" panose="020F0502020204030204" pitchFamily="34" charset="0"/>
                <a:cs typeface="Calibri" panose="020F0502020204030204" pitchFamily="34" charset="0"/>
              </a:rPr>
              <a:t>If you’ve called the 988 Lifeline, you’ll hear some music while you wait to be transferred. </a:t>
            </a:r>
          </a:p>
        </p:txBody>
      </p:sp>
      <p:sp>
        <p:nvSpPr>
          <p:cNvPr id="29" name="TextBox 28">
            <a:extLst>
              <a:ext uri="{FF2B5EF4-FFF2-40B4-BE49-F238E27FC236}">
                <a16:creationId xmlns:a16="http://schemas.microsoft.com/office/drawing/2014/main" id="{DD90B19C-AE45-5A4B-83CA-CE8655F72997}"/>
              </a:ext>
            </a:extLst>
          </p:cNvPr>
          <p:cNvSpPr txBox="1"/>
          <p:nvPr/>
        </p:nvSpPr>
        <p:spPr>
          <a:xfrm>
            <a:off x="6248676" y="4279892"/>
            <a:ext cx="1893194" cy="923330"/>
          </a:xfrm>
          <a:prstGeom prst="rect">
            <a:avLst/>
          </a:prstGeom>
          <a:noFill/>
        </p:spPr>
        <p:txBody>
          <a:bodyPr wrap="square" lIns="91440" tIns="45720" rIns="91440" bIns="45720" rtlCol="0" anchor="t">
            <a:spAutoFit/>
          </a:bodyPr>
          <a:lstStyle/>
          <a:p>
            <a:r>
              <a:rPr lang="en-US" b="1">
                <a:latin typeface="Calibri"/>
                <a:ea typeface="Calibri"/>
                <a:cs typeface="Calibri"/>
              </a:rPr>
              <a:t>A crisis counselor will pick up your call, text, or chat. </a:t>
            </a:r>
            <a:endParaRPr lang="en-US" b="1">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0EBA151-25E4-1193-F3D2-FAC2A7A34006}"/>
              </a:ext>
            </a:extLst>
          </p:cNvPr>
          <p:cNvSpPr txBox="1"/>
          <p:nvPr/>
        </p:nvSpPr>
        <p:spPr>
          <a:xfrm>
            <a:off x="8413316" y="4282901"/>
            <a:ext cx="1893194" cy="1200329"/>
          </a:xfrm>
          <a:prstGeom prst="rect">
            <a:avLst/>
          </a:prstGeom>
          <a:noFill/>
        </p:spPr>
        <p:txBody>
          <a:bodyPr wrap="square" lIns="91440" tIns="45720" rIns="91440" bIns="45720" rtlCol="0" anchor="t">
            <a:spAutoFit/>
          </a:bodyPr>
          <a:lstStyle/>
          <a:p>
            <a:r>
              <a:rPr lang="en-US" b="1">
                <a:latin typeface="Calibri"/>
                <a:ea typeface="Calibri"/>
                <a:cs typeface="Calibri"/>
              </a:rPr>
              <a:t>Crisis counselors will listen and provide support. </a:t>
            </a:r>
            <a:endParaRPr lang="en-US" b="1">
              <a:latin typeface="Calibri"/>
              <a:ea typeface="Calibri"/>
              <a:cs typeface="Calibri" panose="020F0502020204030204" pitchFamily="34" charset="0"/>
            </a:endParaRPr>
          </a:p>
        </p:txBody>
      </p:sp>
      <p:sp>
        <p:nvSpPr>
          <p:cNvPr id="31" name="TextBox 30">
            <a:extLst>
              <a:ext uri="{FF2B5EF4-FFF2-40B4-BE49-F238E27FC236}">
                <a16:creationId xmlns:a16="http://schemas.microsoft.com/office/drawing/2014/main" id="{369C4236-14EF-818D-D564-8BC7A85FDD1D}"/>
              </a:ext>
            </a:extLst>
          </p:cNvPr>
          <p:cNvSpPr txBox="1"/>
          <p:nvPr/>
        </p:nvSpPr>
        <p:spPr>
          <a:xfrm>
            <a:off x="10412702" y="4236997"/>
            <a:ext cx="1893194" cy="1477328"/>
          </a:xfrm>
          <a:prstGeom prst="rect">
            <a:avLst/>
          </a:prstGeom>
          <a:noFill/>
        </p:spPr>
        <p:txBody>
          <a:bodyPr wrap="square" lIns="91440" tIns="45720" rIns="91440" bIns="45720" rtlCol="0" anchor="t">
            <a:spAutoFit/>
          </a:bodyPr>
          <a:lstStyle/>
          <a:p>
            <a:r>
              <a:rPr lang="en-US" b="1">
                <a:latin typeface="Calibri"/>
                <a:ea typeface="Calibri"/>
                <a:cs typeface="Calibri"/>
              </a:rPr>
              <a:t>Crisis counselors can also share resources for longer-term support.</a:t>
            </a:r>
            <a:endParaRPr lang="en-US">
              <a:latin typeface="Calibri"/>
              <a:ea typeface="Calibri"/>
              <a:cs typeface="Calibri"/>
            </a:endParaRPr>
          </a:p>
        </p:txBody>
      </p:sp>
      <p:sp>
        <p:nvSpPr>
          <p:cNvPr id="15" name="TextBox 14">
            <a:extLst>
              <a:ext uri="{FF2B5EF4-FFF2-40B4-BE49-F238E27FC236}">
                <a16:creationId xmlns:a16="http://schemas.microsoft.com/office/drawing/2014/main" id="{294F604D-E712-62BD-C675-598C131DE024}"/>
              </a:ext>
            </a:extLst>
          </p:cNvPr>
          <p:cNvSpPr txBox="1"/>
          <p:nvPr/>
        </p:nvSpPr>
        <p:spPr>
          <a:xfrm>
            <a:off x="-151068" y="5903074"/>
            <a:ext cx="2060675" cy="369332"/>
          </a:xfrm>
          <a:prstGeom prst="rect">
            <a:avLst/>
          </a:prstGeom>
          <a:noFill/>
        </p:spPr>
        <p:txBody>
          <a:bodyPr wrap="square" lIns="91440" tIns="45720" rIns="91440" bIns="45720" rtlCol="0" anchor="t">
            <a:spAutoFit/>
          </a:bodyPr>
          <a:lstStyle/>
          <a:p>
            <a:pPr algn="ctr"/>
            <a:r>
              <a:rPr lang="en-US">
                <a:hlinkClick r:id="rId21"/>
              </a:rPr>
              <a:t>988 Greeting</a:t>
            </a:r>
            <a:endParaRPr lang="en-US"/>
          </a:p>
        </p:txBody>
      </p:sp>
      <p:sp>
        <p:nvSpPr>
          <p:cNvPr id="17" name="Footer Placeholder 16">
            <a:extLst>
              <a:ext uri="{FF2B5EF4-FFF2-40B4-BE49-F238E27FC236}">
                <a16:creationId xmlns:a16="http://schemas.microsoft.com/office/drawing/2014/main" id="{465D6E9F-4705-F39F-6387-491B62427F74}"/>
              </a:ext>
            </a:extLst>
          </p:cNvPr>
          <p:cNvSpPr>
            <a:spLocks noGrp="1"/>
          </p:cNvSpPr>
          <p:nvPr>
            <p:ph type="ftr" sz="quarter" idx="11"/>
          </p:nvPr>
        </p:nvSpPr>
        <p:spPr/>
        <p:txBody>
          <a:bodyPr/>
          <a:lstStyle/>
          <a:p>
            <a:r>
              <a:rPr lang="en-US"/>
              <a:t>Washington State Department of Health</a:t>
            </a:r>
          </a:p>
        </p:txBody>
      </p:sp>
      <p:sp>
        <p:nvSpPr>
          <p:cNvPr id="19" name="Slide Number Placeholder 18">
            <a:extLst>
              <a:ext uri="{FF2B5EF4-FFF2-40B4-BE49-F238E27FC236}">
                <a16:creationId xmlns:a16="http://schemas.microsoft.com/office/drawing/2014/main" id="{DDDDC8B9-1EA9-A270-EA1C-40B27A2665F0}"/>
              </a:ext>
            </a:extLst>
          </p:cNvPr>
          <p:cNvSpPr>
            <a:spLocks noGrp="1"/>
          </p:cNvSpPr>
          <p:nvPr>
            <p:ph type="sldNum" sz="quarter" idx="12"/>
          </p:nvPr>
        </p:nvSpPr>
        <p:spPr/>
        <p:txBody>
          <a:bodyPr/>
          <a:lstStyle/>
          <a:p>
            <a:fld id="{9E6C16D0-6CB5-4156-B7E5-A31DE7FD17E9}" type="slidenum">
              <a:rPr lang="en-US" smtClean="0"/>
              <a:t>13</a:t>
            </a:fld>
            <a:endParaRPr lang="en-US"/>
          </a:p>
        </p:txBody>
      </p:sp>
    </p:spTree>
    <p:extLst>
      <p:ext uri="{BB962C8B-B14F-4D97-AF65-F5344CB8AC3E}">
        <p14:creationId xmlns:p14="http://schemas.microsoft.com/office/powerpoint/2010/main" val="3967075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0EA5610-1B65-76A3-9C40-291905F0E7A9}"/>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8E2A009-B509-305B-239C-521FC6F8521E}"/>
              </a:ext>
            </a:extLst>
          </p:cNvPr>
          <p:cNvSpPr txBox="1"/>
          <p:nvPr/>
        </p:nvSpPr>
        <p:spPr>
          <a:xfrm>
            <a:off x="7017423" y="1929627"/>
            <a:ext cx="4524375" cy="3970318"/>
          </a:xfrm>
          <a:prstGeom prst="rect">
            <a:avLst/>
          </a:prstGeom>
          <a:noFill/>
        </p:spPr>
        <p:txBody>
          <a:bodyPr wrap="square" lIns="91440" tIns="45720" rIns="91440" bIns="45720" rtlCol="0" anchor="t">
            <a:spAutoFit/>
          </a:bodyPr>
          <a:lstStyle/>
          <a:p>
            <a:pPr algn="ctr"/>
            <a:r>
              <a:rPr lang="en-US" sz="2800" b="0" i="0" dirty="0">
                <a:latin typeface="Calibri"/>
                <a:ea typeface="Source Sans Pro"/>
                <a:cs typeface="Calibri"/>
              </a:rPr>
              <a:t>When you reach out to 988, the 988 Lifeline crisis counselor knows only your phone number if you call or text</a:t>
            </a:r>
            <a:r>
              <a:rPr lang="en-US" sz="2800" dirty="0">
                <a:latin typeface="Calibri"/>
                <a:ea typeface="Source Sans Pro"/>
                <a:cs typeface="Calibri"/>
              </a:rPr>
              <a:t>, </a:t>
            </a:r>
            <a:r>
              <a:rPr lang="en-US" sz="2800" b="0" i="0" dirty="0">
                <a:latin typeface="Calibri"/>
                <a:ea typeface="Source Sans Pro"/>
                <a:cs typeface="Calibri"/>
              </a:rPr>
              <a:t>or your IP address if you use chat.</a:t>
            </a:r>
            <a:r>
              <a:rPr lang="en-US" sz="2800" dirty="0">
                <a:latin typeface="Calibri"/>
                <a:ea typeface="Source Sans Pro"/>
                <a:cs typeface="Calibri"/>
              </a:rPr>
              <a:t> </a:t>
            </a:r>
          </a:p>
          <a:p>
            <a:pPr algn="ctr"/>
            <a:endParaRPr lang="en-US" sz="2800" dirty="0">
              <a:latin typeface="Calibri"/>
              <a:ea typeface="Source Sans Pro"/>
              <a:cs typeface="Calibri"/>
            </a:endParaRPr>
          </a:p>
          <a:p>
            <a:pPr algn="ctr"/>
            <a:r>
              <a:rPr lang="en-US" sz="2800" b="0" i="0" dirty="0">
                <a:latin typeface="Calibri"/>
                <a:ea typeface="Source Sans Pro"/>
                <a:cs typeface="Calibri"/>
              </a:rPr>
              <a:t>What you say about yourself is your choice.</a:t>
            </a:r>
            <a:r>
              <a:rPr lang="en-US" sz="2800" dirty="0">
                <a:latin typeface="Calibri"/>
                <a:ea typeface="Source Sans Pro"/>
                <a:cs typeface="Calibri"/>
              </a:rPr>
              <a:t> </a:t>
            </a:r>
            <a:endParaRPr lang="en-US" sz="2800" dirty="0">
              <a:latin typeface="Calibri"/>
              <a:cs typeface="Calibri"/>
            </a:endParaRPr>
          </a:p>
        </p:txBody>
      </p:sp>
      <p:sp>
        <p:nvSpPr>
          <p:cNvPr id="2" name="TextBox 1">
            <a:extLst>
              <a:ext uri="{FF2B5EF4-FFF2-40B4-BE49-F238E27FC236}">
                <a16:creationId xmlns:a16="http://schemas.microsoft.com/office/drawing/2014/main" id="{8469CDBA-33DF-952A-2CE5-B9B2AA6DA909}"/>
              </a:ext>
            </a:extLst>
          </p:cNvPr>
          <p:cNvSpPr txBox="1"/>
          <p:nvPr/>
        </p:nvSpPr>
        <p:spPr>
          <a:xfrm>
            <a:off x="6362700" y="685799"/>
            <a:ext cx="5829300" cy="707886"/>
          </a:xfrm>
          <a:prstGeom prst="rect">
            <a:avLst/>
          </a:prstGeom>
          <a:noFill/>
        </p:spPr>
        <p:txBody>
          <a:bodyPr wrap="square" lIns="91440" tIns="45720" rIns="91440" bIns="45720" rtlCol="0" anchor="t">
            <a:spAutoFit/>
          </a:bodyPr>
          <a:lstStyle/>
          <a:p>
            <a:pPr algn="ctr"/>
            <a:r>
              <a:rPr lang="en-US" sz="4000" b="1">
                <a:latin typeface="Century Gothic"/>
                <a:cs typeface="Arial"/>
              </a:rPr>
              <a:t>Contacting 988</a:t>
            </a:r>
          </a:p>
        </p:txBody>
      </p:sp>
      <p:sp>
        <p:nvSpPr>
          <p:cNvPr id="7" name="TextBox 6">
            <a:extLst>
              <a:ext uri="{FF2B5EF4-FFF2-40B4-BE49-F238E27FC236}">
                <a16:creationId xmlns:a16="http://schemas.microsoft.com/office/drawing/2014/main" id="{324B4359-6929-C0F3-47F4-066D74DC1244}"/>
              </a:ext>
            </a:extLst>
          </p:cNvPr>
          <p:cNvSpPr txBox="1"/>
          <p:nvPr/>
        </p:nvSpPr>
        <p:spPr>
          <a:xfrm>
            <a:off x="-101987" y="6231291"/>
            <a:ext cx="4223208" cy="246221"/>
          </a:xfrm>
          <a:prstGeom prst="rect">
            <a:avLst/>
          </a:prstGeom>
          <a:noFill/>
        </p:spPr>
        <p:txBody>
          <a:bodyPr wrap="square" lIns="91440" tIns="45720" rIns="91440" bIns="45720" rtlCol="0" anchor="t">
            <a:spAutoFit/>
          </a:bodyPr>
          <a:lstStyle/>
          <a:p>
            <a:pPr algn="ctr"/>
            <a:r>
              <a:rPr lang="en-US" sz="1000">
                <a:latin typeface="Calibri"/>
                <a:ea typeface="Calibri" panose="020F0502020204030204" pitchFamily="34" charset="0"/>
                <a:cs typeface="Calibri"/>
              </a:rPr>
              <a:t>A white square with a person wearing a blue blazer with white tee-shirt.</a:t>
            </a:r>
            <a:endParaRPr lang="en-US" sz="1000"/>
          </a:p>
        </p:txBody>
      </p:sp>
      <p:pic>
        <p:nvPicPr>
          <p:cNvPr id="4" name="Picture 3" descr="A person in a suit">
            <a:extLst>
              <a:ext uri="{FF2B5EF4-FFF2-40B4-BE49-F238E27FC236}">
                <a16:creationId xmlns:a16="http://schemas.microsoft.com/office/drawing/2014/main" id="{AF76CE23-5318-09A4-0ADD-31EA4B200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201975" cy="6221690"/>
          </a:xfrm>
          <a:prstGeom prst="rect">
            <a:avLst/>
          </a:prstGeom>
        </p:spPr>
      </p:pic>
      <p:sp>
        <p:nvSpPr>
          <p:cNvPr id="3" name="Footer Placeholder 2">
            <a:extLst>
              <a:ext uri="{FF2B5EF4-FFF2-40B4-BE49-F238E27FC236}">
                <a16:creationId xmlns:a16="http://schemas.microsoft.com/office/drawing/2014/main" id="{6B1961C8-95A8-5A1D-DD1E-5B7BF98B8667}"/>
              </a:ext>
            </a:extLst>
          </p:cNvPr>
          <p:cNvSpPr>
            <a:spLocks noGrp="1"/>
          </p:cNvSpPr>
          <p:nvPr>
            <p:ph type="ftr" sz="quarter" idx="11"/>
          </p:nvPr>
        </p:nvSpPr>
        <p:spPr/>
        <p:txBody>
          <a:bodyPr/>
          <a:lstStyle/>
          <a:p>
            <a:r>
              <a:rPr lang="en-US"/>
              <a:t>Washington State Department of Health</a:t>
            </a:r>
          </a:p>
        </p:txBody>
      </p:sp>
      <p:sp>
        <p:nvSpPr>
          <p:cNvPr id="5" name="Slide Number Placeholder 4">
            <a:extLst>
              <a:ext uri="{FF2B5EF4-FFF2-40B4-BE49-F238E27FC236}">
                <a16:creationId xmlns:a16="http://schemas.microsoft.com/office/drawing/2014/main" id="{2C49135F-434D-1D3E-460E-18C7A64CCD3B}"/>
              </a:ext>
            </a:extLst>
          </p:cNvPr>
          <p:cNvSpPr>
            <a:spLocks noGrp="1"/>
          </p:cNvSpPr>
          <p:nvPr>
            <p:ph type="sldNum" sz="quarter" idx="12"/>
          </p:nvPr>
        </p:nvSpPr>
        <p:spPr/>
        <p:txBody>
          <a:bodyPr/>
          <a:lstStyle/>
          <a:p>
            <a:fld id="{9E6C16D0-6CB5-4156-B7E5-A31DE7FD17E9}" type="slidenum">
              <a:rPr lang="en-US" smtClean="0"/>
              <a:t>14</a:t>
            </a:fld>
            <a:endParaRPr lang="en-US"/>
          </a:p>
        </p:txBody>
      </p:sp>
    </p:spTree>
    <p:extLst>
      <p:ext uri="{BB962C8B-B14F-4D97-AF65-F5344CB8AC3E}">
        <p14:creationId xmlns:p14="http://schemas.microsoft.com/office/powerpoint/2010/main" val="2867989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0DA8BA2-4791-BB49-0686-7E5456A6848D}"/>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CD48D2F0-2090-0865-398C-9954940BB3F1}"/>
              </a:ext>
            </a:extLst>
          </p:cNvPr>
          <p:cNvGrpSpPr/>
          <p:nvPr/>
        </p:nvGrpSpPr>
        <p:grpSpPr>
          <a:xfrm>
            <a:off x="1718545" y="1415019"/>
            <a:ext cx="9944488" cy="4932952"/>
            <a:chOff x="1548063" y="895132"/>
            <a:chExt cx="9944488" cy="4932952"/>
          </a:xfrm>
        </p:grpSpPr>
        <p:sp>
          <p:nvSpPr>
            <p:cNvPr id="18" name="Rectangle: Rounded Corners 17">
              <a:extLst>
                <a:ext uri="{FF2B5EF4-FFF2-40B4-BE49-F238E27FC236}">
                  <a16:creationId xmlns:a16="http://schemas.microsoft.com/office/drawing/2014/main" id="{DFD32F94-B3F1-3CFC-A822-63D5665AB07E}"/>
                </a:ext>
              </a:extLst>
            </p:cNvPr>
            <p:cNvSpPr/>
            <p:nvPr/>
          </p:nvSpPr>
          <p:spPr>
            <a:xfrm>
              <a:off x="1548063" y="895132"/>
              <a:ext cx="2899611" cy="4911997"/>
            </a:xfrm>
            <a:prstGeom prst="roundRect">
              <a:avLst/>
            </a:prstGeom>
            <a:solidFill>
              <a:srgbClr val="161E4C"/>
            </a:solidFill>
            <a:ln w="76200">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300" b="1">
                <a:solidFill>
                  <a:srgbClr val="FFFFFF"/>
                </a:solidFill>
                <a:latin typeface="Calibri"/>
                <a:cs typeface="Calibri"/>
              </a:endParaRPr>
            </a:p>
            <a:p>
              <a:pPr algn="ctr"/>
              <a:endParaRPr lang="en-US" b="1">
                <a:latin typeface="Aptos"/>
                <a:ea typeface="Calibri" panose="020F0502020204030204" pitchFamily="34" charset="0"/>
                <a:cs typeface="Calibri"/>
              </a:endParaRPr>
            </a:p>
            <a:p>
              <a:pPr algn="ctr"/>
              <a:endParaRPr lang="en-US" sz="2000">
                <a:latin typeface="Calibri" panose="020F0502020204030204" pitchFamily="34" charset="0"/>
                <a:ea typeface="Calibri" panose="020F0502020204030204" pitchFamily="34" charset="0"/>
                <a:cs typeface="Calibri" panose="020F0502020204030204" pitchFamily="34" charset="0"/>
              </a:endParaRPr>
            </a:p>
            <a:p>
              <a:pPr algn="ctr"/>
              <a:endParaRPr lang="en-US"/>
            </a:p>
            <a:p>
              <a:pPr algn="ctr"/>
              <a:endParaRPr lang="en-US"/>
            </a:p>
            <a:p>
              <a:pPr algn="ctr"/>
              <a:endParaRPr lang="en-US"/>
            </a:p>
            <a:p>
              <a:pPr algn="ctr"/>
              <a:endParaRPr lang="en-US">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atin typeface="Calibri"/>
                  <a:ea typeface="Calibri" panose="020F0502020204030204" pitchFamily="34" charset="0"/>
                  <a:cs typeface="Calibri"/>
                </a:rPr>
                <a:t>Thoughts of suicide</a:t>
              </a:r>
            </a:p>
            <a:p>
              <a:pPr marL="285750" indent="-285750">
                <a:buFont typeface="Arial" panose="020B0604020202020204" pitchFamily="34" charset="0"/>
                <a:buChar char="•"/>
              </a:pPr>
              <a:r>
                <a:rPr lang="en-US">
                  <a:latin typeface="Calibri"/>
                  <a:ea typeface="Calibri" panose="020F0502020204030204" pitchFamily="34" charset="0"/>
                  <a:cs typeface="Calibri"/>
                </a:rPr>
                <a:t>Feelings of anxiety</a:t>
              </a:r>
            </a:p>
            <a:p>
              <a:pPr marL="285750" indent="-285750">
                <a:buFont typeface="Arial" panose="020B0604020202020204" pitchFamily="34" charset="0"/>
                <a:buChar char="•"/>
              </a:pPr>
              <a:r>
                <a:rPr lang="en-US">
                  <a:latin typeface="Calibri"/>
                  <a:ea typeface="Calibri" panose="020F0502020204030204" pitchFamily="34" charset="0"/>
                  <a:cs typeface="Calibri"/>
                </a:rPr>
                <a:t>Someone to talk to</a:t>
              </a:r>
            </a:p>
            <a:p>
              <a:pPr marL="285750" indent="-285750">
                <a:buFont typeface="Arial" panose="020B0604020202020204" pitchFamily="34" charset="0"/>
                <a:buChar char="•"/>
              </a:pPr>
              <a:r>
                <a:rPr lang="en-US">
                  <a:latin typeface="Calibri"/>
                  <a:ea typeface="Calibri" panose="020F0502020204030204" pitchFamily="34" charset="0"/>
                  <a:cs typeface="Calibri"/>
                </a:rPr>
                <a:t>Substance use challenges</a:t>
              </a:r>
            </a:p>
          </p:txBody>
        </p:sp>
        <p:sp>
          <p:nvSpPr>
            <p:cNvPr id="24" name="Rectangle: Rounded Corners 23">
              <a:extLst>
                <a:ext uri="{FF2B5EF4-FFF2-40B4-BE49-F238E27FC236}">
                  <a16:creationId xmlns:a16="http://schemas.microsoft.com/office/drawing/2014/main" id="{F7325C57-D0F1-69FE-7321-CC2ABEE0829A}"/>
                </a:ext>
              </a:extLst>
            </p:cNvPr>
            <p:cNvSpPr/>
            <p:nvPr/>
          </p:nvSpPr>
          <p:spPr>
            <a:xfrm>
              <a:off x="4435643" y="895132"/>
              <a:ext cx="2899611" cy="4932952"/>
            </a:xfrm>
            <a:prstGeom prst="roundRect">
              <a:avLst/>
            </a:prstGeom>
            <a:solidFill>
              <a:srgbClr val="6C2164"/>
            </a:solidFill>
            <a:ln w="76200">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p>
            <a:p>
              <a:pPr algn="ctr"/>
              <a:endParaRPr lang="en-US" b="1"/>
            </a:p>
            <a:p>
              <a:pPr algn="ctr"/>
              <a:endParaRPr lang="en-US" b="1"/>
            </a:p>
            <a:p>
              <a:pPr algn="ctr"/>
              <a:endParaRPr lang="en-US" b="1">
                <a:latin typeface="Aptos"/>
                <a:ea typeface="Calibri" panose="020F0502020204030204" pitchFamily="34" charset="0"/>
                <a:cs typeface="Calibri"/>
              </a:endParaRPr>
            </a:p>
            <a:p>
              <a:pPr algn="ctr"/>
              <a:endParaRPr lang="en-US" b="1"/>
            </a:p>
            <a:p>
              <a:pPr algn="ctr"/>
              <a:endParaRPr lang="en-US" b="1"/>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latin typeface="Calibri"/>
                <a:ea typeface="Calibri" panose="020F0502020204030204" pitchFamily="34" charset="0"/>
                <a:cs typeface="Calibri"/>
              </a:endParaRPr>
            </a:p>
            <a:p>
              <a:pPr marL="285750" indent="-285750">
                <a:buFont typeface="Arial" panose="020B0604020202020204" pitchFamily="34" charset="0"/>
                <a:buChar char="•"/>
              </a:pPr>
              <a:endParaRPr lang="en-US">
                <a:latin typeface="Calibri"/>
                <a:ea typeface="Calibri" panose="020F0502020204030204" pitchFamily="34" charset="0"/>
                <a:cs typeface="Calibri"/>
              </a:endParaRPr>
            </a:p>
            <a:p>
              <a:pPr marL="285750" indent="-285750">
                <a:buFont typeface="Arial" panose="020B0604020202020204" pitchFamily="34" charset="0"/>
                <a:buChar char="•"/>
              </a:pPr>
              <a:r>
                <a:rPr lang="en-US">
                  <a:latin typeface="Calibri"/>
                  <a:ea typeface="Calibri" panose="020F0502020204030204" pitchFamily="34" charset="0"/>
                  <a:cs typeface="Calibri"/>
                </a:rPr>
                <a:t>Drug overdose or serious self-injury</a:t>
              </a:r>
              <a:endParaRPr lang="en-US"/>
            </a:p>
            <a:p>
              <a:pPr marL="285750" indent="-285750">
                <a:buFont typeface="Arial" panose="020B0604020202020204" pitchFamily="34" charset="0"/>
                <a:buChar char="•"/>
              </a:pPr>
              <a:r>
                <a:rPr lang="en-US">
                  <a:latin typeface="Calibri"/>
                  <a:ea typeface="Calibri" panose="020F0502020204030204" pitchFamily="34" charset="0"/>
                  <a:cs typeface="Calibri"/>
                </a:rPr>
                <a:t>Unconsciousness</a:t>
              </a:r>
            </a:p>
            <a:p>
              <a:pPr marL="285750" indent="-285750">
                <a:buFont typeface="Arial" panose="020B0604020202020204" pitchFamily="34" charset="0"/>
                <a:buChar char="•"/>
              </a:pPr>
              <a:r>
                <a:rPr lang="en-US">
                  <a:latin typeface="Calibri"/>
                  <a:ea typeface="Calibri" panose="020F0502020204030204" pitchFamily="34" charset="0"/>
                  <a:cs typeface="Calibri"/>
                </a:rPr>
                <a:t>Suicide attempt in progress</a:t>
              </a:r>
            </a:p>
            <a:p>
              <a:pPr marL="285750" indent="-285750">
                <a:buFont typeface="Arial" panose="020B0604020202020204" pitchFamily="34" charset="0"/>
                <a:buChar char="•"/>
              </a:pPr>
              <a:r>
                <a:rPr lang="en-US">
                  <a:latin typeface="Calibri"/>
                  <a:ea typeface="Calibri" panose="020F0502020204030204" pitchFamily="34" charset="0"/>
                  <a:cs typeface="Calibri"/>
                </a:rPr>
                <a:t>Life-threatening event</a:t>
              </a:r>
            </a:p>
            <a:p>
              <a:endParaRPr lang="en-US"/>
            </a:p>
            <a:p>
              <a:pPr marL="285750" indent="-285750">
                <a:buFont typeface="Arial" panose="020B0604020202020204" pitchFamily="34" charset="0"/>
                <a:buChar char="•"/>
              </a:pPr>
              <a:endParaRPr lang="en-US"/>
            </a:p>
          </p:txBody>
        </p:sp>
        <p:sp>
          <p:nvSpPr>
            <p:cNvPr id="25" name="Rectangle: Rounded Corners 24">
              <a:extLst>
                <a:ext uri="{FF2B5EF4-FFF2-40B4-BE49-F238E27FC236}">
                  <a16:creationId xmlns:a16="http://schemas.microsoft.com/office/drawing/2014/main" id="{6F9D8330-5C63-D2EB-021C-DF628FC55EA1}"/>
                </a:ext>
              </a:extLst>
            </p:cNvPr>
            <p:cNvSpPr/>
            <p:nvPr/>
          </p:nvSpPr>
          <p:spPr>
            <a:xfrm>
              <a:off x="7335254" y="895132"/>
              <a:ext cx="2899611" cy="4932952"/>
            </a:xfrm>
            <a:prstGeom prst="roundRect">
              <a:avLst/>
            </a:prstGeom>
            <a:solidFill>
              <a:srgbClr val="D6137B"/>
            </a:solidFill>
            <a:ln w="76200">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p>
            <a:p>
              <a:pPr algn="ctr"/>
              <a:endParaRPr lang="en-US" b="1"/>
            </a:p>
            <a:p>
              <a:pPr algn="ctr"/>
              <a:endParaRPr lang="en-US" sz="2000" b="1">
                <a:effectLst>
                  <a:outerShdw blurRad="38100" dist="38100" dir="2700000" algn="tl">
                    <a:srgbClr val="000000">
                      <a:alpha val="43137"/>
                    </a:srgbClr>
                  </a:outerShdw>
                </a:effectLst>
                <a:latin typeface="Calibri"/>
                <a:ea typeface="Calibri" panose="020F0502020204030204" pitchFamily="34" charset="0"/>
                <a:cs typeface="Calibri" panose="020F0502020204030204" pitchFamily="34" charset="0"/>
              </a:endParaRPr>
            </a:p>
            <a:p>
              <a:pPr algn="ctr"/>
              <a:endParaRPr lang="en-US" b="1"/>
            </a:p>
            <a:p>
              <a:pPr algn="ctr"/>
              <a:endParaRPr lang="en-US" b="1"/>
            </a:p>
            <a:p>
              <a:pPr algn="ctr"/>
              <a:endParaRPr lang="en-US" b="1"/>
            </a:p>
            <a:p>
              <a:pPr algn="ctr"/>
              <a:endParaRPr lang="en-US" b="1"/>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Utility assistance</a:t>
              </a:r>
            </a:p>
            <a:p>
              <a:pPr marL="285750" indent="-285750">
                <a:buFont typeface="Arial" panose="020B0604020202020204" pitchFamily="34" charset="0"/>
                <a:buChar char="•"/>
              </a:pPr>
              <a:r>
                <a:rPr lang="en-US"/>
                <a:t>Food</a:t>
              </a:r>
            </a:p>
            <a:p>
              <a:pPr marL="285750" indent="-285750">
                <a:buFont typeface="Arial" panose="020B0604020202020204" pitchFamily="34" charset="0"/>
                <a:buChar char="•"/>
              </a:pPr>
              <a:r>
                <a:rPr lang="en-US"/>
                <a:t>Housing</a:t>
              </a:r>
            </a:p>
            <a:p>
              <a:pPr marL="285750" indent="-285750">
                <a:buFont typeface="Arial" panose="020B0604020202020204" pitchFamily="34" charset="0"/>
                <a:buChar char="•"/>
              </a:pPr>
              <a:r>
                <a:rPr lang="en-US"/>
                <a:t>Health care</a:t>
              </a:r>
            </a:p>
            <a:p>
              <a:pPr marL="285750" indent="-285750">
                <a:buFont typeface="Arial" panose="020B0604020202020204" pitchFamily="34" charset="0"/>
                <a:buChar char="•"/>
              </a:pPr>
              <a:r>
                <a:rPr lang="en-US"/>
                <a:t>Child care</a:t>
              </a:r>
            </a:p>
            <a:p>
              <a:pPr marL="285750" indent="-285750">
                <a:buFont typeface="Arial" panose="020B0604020202020204" pitchFamily="34" charset="0"/>
                <a:buChar char="•"/>
              </a:pPr>
              <a:r>
                <a:rPr lang="en-US"/>
                <a:t>Elder care</a:t>
              </a:r>
            </a:p>
          </p:txBody>
        </p:sp>
        <p:sp>
          <p:nvSpPr>
            <p:cNvPr id="27" name="TextBox 26">
              <a:extLst>
                <a:ext uri="{FF2B5EF4-FFF2-40B4-BE49-F238E27FC236}">
                  <a16:creationId xmlns:a16="http://schemas.microsoft.com/office/drawing/2014/main" id="{B55C6063-8F31-F1B2-6AEA-82FFE19F5E5B}"/>
                </a:ext>
              </a:extLst>
            </p:cNvPr>
            <p:cNvSpPr txBox="1"/>
            <p:nvPr/>
          </p:nvSpPr>
          <p:spPr>
            <a:xfrm>
              <a:off x="2312803" y="923390"/>
              <a:ext cx="328462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988</a:t>
              </a:r>
            </a:p>
          </p:txBody>
        </p:sp>
        <p:sp>
          <p:nvSpPr>
            <p:cNvPr id="29" name="TextBox 28">
              <a:extLst>
                <a:ext uri="{FF2B5EF4-FFF2-40B4-BE49-F238E27FC236}">
                  <a16:creationId xmlns:a16="http://schemas.microsoft.com/office/drawing/2014/main" id="{7D85A4BD-DD92-8130-CC4E-B62530E15218}"/>
                </a:ext>
              </a:extLst>
            </p:cNvPr>
            <p:cNvSpPr txBox="1"/>
            <p:nvPr/>
          </p:nvSpPr>
          <p:spPr>
            <a:xfrm>
              <a:off x="5326351" y="926298"/>
              <a:ext cx="328462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911</a:t>
              </a:r>
            </a:p>
          </p:txBody>
        </p:sp>
        <p:sp>
          <p:nvSpPr>
            <p:cNvPr id="30" name="TextBox 29">
              <a:extLst>
                <a:ext uri="{FF2B5EF4-FFF2-40B4-BE49-F238E27FC236}">
                  <a16:creationId xmlns:a16="http://schemas.microsoft.com/office/drawing/2014/main" id="{76828865-1DF2-A663-CA27-F98C510D99D3}"/>
                </a:ext>
              </a:extLst>
            </p:cNvPr>
            <p:cNvSpPr txBox="1"/>
            <p:nvPr/>
          </p:nvSpPr>
          <p:spPr>
            <a:xfrm>
              <a:off x="8207930" y="898618"/>
              <a:ext cx="328462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211</a:t>
              </a:r>
            </a:p>
          </p:txBody>
        </p:sp>
        <p:pic>
          <p:nvPicPr>
            <p:cNvPr id="37" name="Graphic 36" descr="Siren with solid fill">
              <a:extLst>
                <a:ext uri="{FF2B5EF4-FFF2-40B4-BE49-F238E27FC236}">
                  <a16:creationId xmlns:a16="http://schemas.microsoft.com/office/drawing/2014/main" id="{D7F48541-1C49-587F-715C-416EBFAAA9CF}"/>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49597" y="2487250"/>
              <a:ext cx="1063083" cy="1063083"/>
            </a:xfrm>
            <a:prstGeom prst="rect">
              <a:avLst/>
            </a:prstGeom>
          </p:spPr>
        </p:pic>
      </p:grpSp>
      <p:sp>
        <p:nvSpPr>
          <p:cNvPr id="45" name="TextBox 44">
            <a:extLst>
              <a:ext uri="{FF2B5EF4-FFF2-40B4-BE49-F238E27FC236}">
                <a16:creationId xmlns:a16="http://schemas.microsoft.com/office/drawing/2014/main" id="{72E4798E-02BE-3D64-08B7-FC145654EE8D}"/>
              </a:ext>
            </a:extLst>
          </p:cNvPr>
          <p:cNvSpPr txBox="1"/>
          <p:nvPr/>
        </p:nvSpPr>
        <p:spPr>
          <a:xfrm>
            <a:off x="1318385" y="126668"/>
            <a:ext cx="9213153" cy="707886"/>
          </a:xfrm>
          <a:prstGeom prst="rect">
            <a:avLst/>
          </a:prstGeom>
          <a:noFill/>
        </p:spPr>
        <p:txBody>
          <a:bodyPr wrap="square" lIns="91440" tIns="45720" rIns="91440" bIns="45720" rtlCol="0" anchor="t">
            <a:spAutoFit/>
          </a:bodyPr>
          <a:lstStyle/>
          <a:p>
            <a:pPr algn="ctr"/>
            <a:r>
              <a:rPr lang="en-US" sz="4000" b="1">
                <a:latin typeface="Century Gothic"/>
                <a:cs typeface="Arial"/>
              </a:rPr>
              <a:t>Which Number Should I Use?</a:t>
            </a:r>
          </a:p>
        </p:txBody>
      </p:sp>
      <p:pic>
        <p:nvPicPr>
          <p:cNvPr id="47" name="Picture 46" descr="A black background with a black square">
            <a:extLst>
              <a:ext uri="{FF2B5EF4-FFF2-40B4-BE49-F238E27FC236}">
                <a16:creationId xmlns:a16="http://schemas.microsoft.com/office/drawing/2014/main" id="{5DDE8261-375C-092F-C8B1-1BCD6F0F5780}"/>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413463" y="3046211"/>
            <a:ext cx="1343025" cy="914400"/>
          </a:xfrm>
          <a:prstGeom prst="rect">
            <a:avLst/>
          </a:prstGeom>
          <a:noFill/>
          <a:ln>
            <a:noFill/>
          </a:ln>
        </p:spPr>
      </p:pic>
      <p:pic>
        <p:nvPicPr>
          <p:cNvPr id="49" name="Picture 48" descr="A black background with a black square">
            <a:extLst>
              <a:ext uri="{FF2B5EF4-FFF2-40B4-BE49-F238E27FC236}">
                <a16:creationId xmlns:a16="http://schemas.microsoft.com/office/drawing/2014/main" id="{467C49E8-08B6-A723-2801-6FFAC2EA7B2D}"/>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4700"/>
                    </a14:imgEffect>
                    <a14:imgEffect>
                      <a14:saturation sat="5000"/>
                    </a14:imgEffect>
                  </a14:imgLayer>
                </a14:imgProps>
              </a:ext>
              <a:ext uri="{28A0092B-C50C-407E-A947-70E740481C1C}">
                <a14:useLocalDpi xmlns:a14="http://schemas.microsoft.com/office/drawing/2010/main" val="0"/>
              </a:ext>
            </a:extLst>
          </a:blip>
          <a:stretch>
            <a:fillRect/>
          </a:stretch>
        </p:blipFill>
        <p:spPr>
          <a:xfrm>
            <a:off x="8424523" y="3044334"/>
            <a:ext cx="1085850" cy="1076325"/>
          </a:xfrm>
          <a:prstGeom prst="rect">
            <a:avLst/>
          </a:prstGeom>
        </p:spPr>
      </p:pic>
      <p:sp>
        <p:nvSpPr>
          <p:cNvPr id="2" name="TextBox 1">
            <a:extLst>
              <a:ext uri="{FF2B5EF4-FFF2-40B4-BE49-F238E27FC236}">
                <a16:creationId xmlns:a16="http://schemas.microsoft.com/office/drawing/2014/main" id="{986ECC6A-DC80-98D7-372E-BAD7201EEA61}"/>
              </a:ext>
            </a:extLst>
          </p:cNvPr>
          <p:cNvSpPr txBox="1"/>
          <p:nvPr/>
        </p:nvSpPr>
        <p:spPr>
          <a:xfrm>
            <a:off x="7784271" y="2197653"/>
            <a:ext cx="23522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lt1"/>
                </a:solidFill>
                <a:effectLst>
                  <a:outerShdw blurRad="38100" dist="38100" dir="2700000" algn="tl">
                    <a:srgbClr val="000000">
                      <a:alpha val="43137"/>
                    </a:srgbClr>
                  </a:outerShdw>
                </a:effectLst>
                <a:latin typeface="Calibri"/>
                <a:cs typeface="Calibri"/>
              </a:rPr>
              <a:t>Local services &amp; resources</a:t>
            </a:r>
            <a:endParaRPr lang="en-US">
              <a:solidFill>
                <a:schemeClr val="lt1"/>
              </a:solidFill>
            </a:endParaRPr>
          </a:p>
        </p:txBody>
      </p:sp>
      <p:sp>
        <p:nvSpPr>
          <p:cNvPr id="3" name="TextBox 2">
            <a:extLst>
              <a:ext uri="{FF2B5EF4-FFF2-40B4-BE49-F238E27FC236}">
                <a16:creationId xmlns:a16="http://schemas.microsoft.com/office/drawing/2014/main" id="{3D231D9C-9264-972C-DF42-EED176904BD4}"/>
              </a:ext>
            </a:extLst>
          </p:cNvPr>
          <p:cNvSpPr txBox="1"/>
          <p:nvPr/>
        </p:nvSpPr>
        <p:spPr>
          <a:xfrm>
            <a:off x="4554055" y="2200411"/>
            <a:ext cx="2831271" cy="10069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lt1"/>
                </a:solidFill>
                <a:effectLst>
                  <a:outerShdw blurRad="38100" dist="38100" dir="2700000" algn="tl">
                    <a:srgbClr val="000000">
                      <a:alpha val="43137"/>
                    </a:srgbClr>
                  </a:outerShdw>
                </a:effectLst>
                <a:latin typeface="Calibri"/>
                <a:cs typeface="Calibri"/>
              </a:rPr>
              <a:t>Medical &amp; public safety emergencies</a:t>
            </a:r>
          </a:p>
          <a:p>
            <a:pPr algn="l"/>
            <a:endParaRPr lang="en-US"/>
          </a:p>
        </p:txBody>
      </p:sp>
      <p:sp>
        <p:nvSpPr>
          <p:cNvPr id="5" name="TextBox 4">
            <a:extLst>
              <a:ext uri="{FF2B5EF4-FFF2-40B4-BE49-F238E27FC236}">
                <a16:creationId xmlns:a16="http://schemas.microsoft.com/office/drawing/2014/main" id="{A2147897-A152-4C30-2B1C-895071F8E482}"/>
              </a:ext>
            </a:extLst>
          </p:cNvPr>
          <p:cNvSpPr txBox="1"/>
          <p:nvPr/>
        </p:nvSpPr>
        <p:spPr>
          <a:xfrm>
            <a:off x="1761434" y="2247347"/>
            <a:ext cx="2651815"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alibri"/>
              </a:rPr>
              <a:t>Suicide prevention &amp; mental health crises</a:t>
            </a:r>
            <a:endParaRPr lang="en-US"/>
          </a:p>
          <a:p>
            <a:pPr algn="ctr"/>
            <a:endParaRPr lang="en-US" b="1">
              <a:solidFill>
                <a:srgbClr val="FFFFFF"/>
              </a:solidFill>
              <a:latin typeface="Calibri"/>
              <a:cs typeface="Calibri"/>
            </a:endParaRPr>
          </a:p>
        </p:txBody>
      </p:sp>
      <p:sp>
        <p:nvSpPr>
          <p:cNvPr id="4" name="Footer Placeholder 3">
            <a:extLst>
              <a:ext uri="{FF2B5EF4-FFF2-40B4-BE49-F238E27FC236}">
                <a16:creationId xmlns:a16="http://schemas.microsoft.com/office/drawing/2014/main" id="{79204118-1E46-C6DA-2328-57A330F2828A}"/>
              </a:ext>
            </a:extLst>
          </p:cNvPr>
          <p:cNvSpPr>
            <a:spLocks noGrp="1"/>
          </p:cNvSpPr>
          <p:nvPr>
            <p:ph type="ftr" sz="quarter" idx="11"/>
          </p:nvPr>
        </p:nvSpPr>
        <p:spPr/>
        <p:txBody>
          <a:bodyPr/>
          <a:lstStyle/>
          <a:p>
            <a:r>
              <a:rPr lang="en-US"/>
              <a:t>Washington State Department of Health</a:t>
            </a:r>
          </a:p>
        </p:txBody>
      </p:sp>
      <p:sp>
        <p:nvSpPr>
          <p:cNvPr id="6" name="Slide Number Placeholder 5">
            <a:extLst>
              <a:ext uri="{FF2B5EF4-FFF2-40B4-BE49-F238E27FC236}">
                <a16:creationId xmlns:a16="http://schemas.microsoft.com/office/drawing/2014/main" id="{3BC004D8-9C17-D979-6585-4C1C0E96A44F}"/>
              </a:ext>
            </a:extLst>
          </p:cNvPr>
          <p:cNvSpPr>
            <a:spLocks noGrp="1"/>
          </p:cNvSpPr>
          <p:nvPr>
            <p:ph type="sldNum" sz="quarter" idx="12"/>
          </p:nvPr>
        </p:nvSpPr>
        <p:spPr/>
        <p:txBody>
          <a:bodyPr/>
          <a:lstStyle/>
          <a:p>
            <a:fld id="{9E6C16D0-6CB5-4156-B7E5-A31DE7FD17E9}" type="slidenum">
              <a:rPr lang="en-US" smtClean="0"/>
              <a:t>15</a:t>
            </a:fld>
            <a:endParaRPr lang="en-US"/>
          </a:p>
        </p:txBody>
      </p:sp>
    </p:spTree>
    <p:extLst>
      <p:ext uri="{BB962C8B-B14F-4D97-AF65-F5344CB8AC3E}">
        <p14:creationId xmlns:p14="http://schemas.microsoft.com/office/powerpoint/2010/main" val="2581101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D45286D-2B11-AA85-E5CF-FECC46089157}"/>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8A585BED-6036-13C5-DA14-6E469B88761A}"/>
              </a:ext>
              <a:ext uri="{C183D7F6-B498-43B3-948B-1728B52AA6E4}">
                <adec:decorative xmlns:adec="http://schemas.microsoft.com/office/drawing/2017/decorative" val="1"/>
              </a:ext>
            </a:extLst>
          </p:cNvPr>
          <p:cNvSpPr/>
          <p:nvPr/>
        </p:nvSpPr>
        <p:spPr>
          <a:xfrm>
            <a:off x="4142" y="2524815"/>
            <a:ext cx="6084957" cy="3810000"/>
          </a:xfrm>
          <a:prstGeom prst="rect">
            <a:avLst/>
          </a:prstGeom>
          <a:solidFill>
            <a:srgbClr val="6C2164">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a:p>
        </p:txBody>
      </p:sp>
      <p:sp>
        <p:nvSpPr>
          <p:cNvPr id="2" name="Rectangle 1">
            <a:extLst>
              <a:ext uri="{FF2B5EF4-FFF2-40B4-BE49-F238E27FC236}">
                <a16:creationId xmlns:a16="http://schemas.microsoft.com/office/drawing/2014/main" id="{41825D45-5485-F006-CFC6-97DD39AFCB24}"/>
              </a:ext>
              <a:ext uri="{C183D7F6-B498-43B3-948B-1728B52AA6E4}">
                <adec:decorative xmlns:adec="http://schemas.microsoft.com/office/drawing/2017/decorative" val="1"/>
              </a:ext>
            </a:extLst>
          </p:cNvPr>
          <p:cNvSpPr/>
          <p:nvPr/>
        </p:nvSpPr>
        <p:spPr>
          <a:xfrm>
            <a:off x="6089097" y="2524814"/>
            <a:ext cx="6096001" cy="3810000"/>
          </a:xfrm>
          <a:prstGeom prst="rect">
            <a:avLst/>
          </a:prstGeom>
          <a:solidFill>
            <a:srgbClr val="187F6A">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C4ECC6-C8F7-A485-0EE7-535442DEA1B2}"/>
              </a:ext>
            </a:extLst>
          </p:cNvPr>
          <p:cNvSpPr txBox="1"/>
          <p:nvPr/>
        </p:nvSpPr>
        <p:spPr>
          <a:xfrm>
            <a:off x="205334" y="349158"/>
            <a:ext cx="11825631" cy="707886"/>
          </a:xfrm>
          <a:prstGeom prst="rect">
            <a:avLst/>
          </a:prstGeom>
          <a:noFill/>
        </p:spPr>
        <p:txBody>
          <a:bodyPr wrap="square" lIns="91440" tIns="45720" rIns="91440" bIns="45720" rtlCol="0" anchor="t">
            <a:spAutoFit/>
          </a:bodyPr>
          <a:lstStyle/>
          <a:p>
            <a:pPr algn="ctr"/>
            <a:r>
              <a:rPr lang="en-US" sz="4000" b="1">
                <a:latin typeface="Century Gothic"/>
                <a:cs typeface="Arial"/>
              </a:rPr>
              <a:t>Does the 988 Lifeline Contact 911?</a:t>
            </a:r>
          </a:p>
        </p:txBody>
      </p:sp>
      <p:sp>
        <p:nvSpPr>
          <p:cNvPr id="4" name="TextBox 3">
            <a:extLst>
              <a:ext uri="{FF2B5EF4-FFF2-40B4-BE49-F238E27FC236}">
                <a16:creationId xmlns:a16="http://schemas.microsoft.com/office/drawing/2014/main" id="{382C06B0-E48C-F0C1-1F9B-A64DB5DB65F2}"/>
              </a:ext>
            </a:extLst>
          </p:cNvPr>
          <p:cNvSpPr txBox="1"/>
          <p:nvPr/>
        </p:nvSpPr>
        <p:spPr>
          <a:xfrm>
            <a:off x="384923" y="2567985"/>
            <a:ext cx="5337143" cy="3046988"/>
          </a:xfrm>
          <a:prstGeom prst="rect">
            <a:avLst/>
          </a:prstGeom>
          <a:noFill/>
        </p:spPr>
        <p:txBody>
          <a:bodyPr wrap="square" rtlCol="0">
            <a:spAutoFit/>
          </a:bodyPr>
          <a:lstStyle/>
          <a:p>
            <a:r>
              <a:rPr lang="en-US" sz="3200" i="0" dirty="0">
                <a:latin typeface="Calibri" panose="020F0502020204030204" pitchFamily="34" charset="0"/>
                <a:ea typeface="Calibri" panose="020F0502020204030204" pitchFamily="34" charset="0"/>
                <a:cs typeface="Calibri" panose="020F0502020204030204" pitchFamily="34" charset="0"/>
              </a:rPr>
              <a:t>Calls will only be transferred to emergency services when a person is in immediate danger and the risk to their life can’t be reduced during the conversation</a:t>
            </a:r>
            <a:r>
              <a:rPr lang="en-US" sz="3200" i="0" dirty="0">
                <a:latin typeface="Arial" panose="020B0604020202020204" pitchFamily="34" charset="0"/>
                <a:cs typeface="Arial" panose="020B0604020202020204" pitchFamily="34" charset="0"/>
              </a:rPr>
              <a:t>. </a:t>
            </a:r>
            <a:endParaRPr lang="en-US" sz="3200" dirty="0"/>
          </a:p>
        </p:txBody>
      </p:sp>
      <p:sp>
        <p:nvSpPr>
          <p:cNvPr id="5" name="TextBox 4">
            <a:extLst>
              <a:ext uri="{FF2B5EF4-FFF2-40B4-BE49-F238E27FC236}">
                <a16:creationId xmlns:a16="http://schemas.microsoft.com/office/drawing/2014/main" id="{0394E915-3209-6528-2D78-C1800DB8F6D3}"/>
              </a:ext>
            </a:extLst>
          </p:cNvPr>
          <p:cNvSpPr txBox="1"/>
          <p:nvPr/>
        </p:nvSpPr>
        <p:spPr>
          <a:xfrm>
            <a:off x="6234871" y="2566367"/>
            <a:ext cx="5784450" cy="3046988"/>
          </a:xfrm>
          <a:prstGeom prst="rect">
            <a:avLst/>
          </a:prstGeom>
          <a:noFill/>
        </p:spPr>
        <p:txBody>
          <a:bodyPr wrap="square" lIns="91440" tIns="45720" rIns="91440" bIns="45720" rtlCol="0" anchor="t">
            <a:spAutoFit/>
          </a:bodyPr>
          <a:lstStyle/>
          <a:p>
            <a:r>
              <a:rPr lang="en-US" sz="3200" i="0">
                <a:latin typeface="Arial"/>
                <a:cs typeface="Arial"/>
              </a:rPr>
              <a:t>I</a:t>
            </a:r>
            <a:r>
              <a:rPr lang="en-US" sz="3200" i="0">
                <a:latin typeface="Calibri"/>
                <a:ea typeface="Calibri" panose="020F0502020204030204" pitchFamily="34" charset="0"/>
                <a:cs typeface="Calibri"/>
              </a:rPr>
              <a:t>n these cases, the </a:t>
            </a:r>
            <a:r>
              <a:rPr lang="en-US" sz="3200">
                <a:latin typeface="Calibri"/>
                <a:ea typeface="Calibri" panose="020F0502020204030204" pitchFamily="34" charset="0"/>
                <a:cs typeface="Calibri"/>
              </a:rPr>
              <a:t>crisis counselor </a:t>
            </a:r>
            <a:r>
              <a:rPr lang="en-US" sz="3200" i="0">
                <a:latin typeface="Calibri"/>
                <a:ea typeface="Calibri" panose="020F0502020204030204" pitchFamily="34" charset="0"/>
                <a:cs typeface="Calibri"/>
              </a:rPr>
              <a:t>shares information with 911 that is crucial to saving a life. In most of these cases, the help-seeker consents to 911 involvement.</a:t>
            </a:r>
            <a:endParaRPr lang="en-US" sz="3200">
              <a:latin typeface="Calibri"/>
              <a:ea typeface="Calibri" panose="020F0502020204030204" pitchFamily="34" charset="0"/>
              <a:cs typeface="Calibri"/>
            </a:endParaRPr>
          </a:p>
        </p:txBody>
      </p:sp>
      <p:sp>
        <p:nvSpPr>
          <p:cNvPr id="6" name="TextBox 5">
            <a:extLst>
              <a:ext uri="{FF2B5EF4-FFF2-40B4-BE49-F238E27FC236}">
                <a16:creationId xmlns:a16="http://schemas.microsoft.com/office/drawing/2014/main" id="{E709B9DF-CD2F-180C-B486-8F4CCD66783B}"/>
              </a:ext>
            </a:extLst>
          </p:cNvPr>
          <p:cNvSpPr txBox="1"/>
          <p:nvPr/>
        </p:nvSpPr>
        <p:spPr>
          <a:xfrm>
            <a:off x="1008628" y="1493011"/>
            <a:ext cx="10627990" cy="461665"/>
          </a:xfrm>
          <a:prstGeom prst="rect">
            <a:avLst/>
          </a:prstGeom>
          <a:noFill/>
        </p:spPr>
        <p:txBody>
          <a:bodyPr wrap="square" lIns="91440" tIns="45720" rIns="91440" bIns="45720" rtlCol="0" anchor="t">
            <a:spAutoFit/>
          </a:bodyPr>
          <a:lstStyle/>
          <a:p>
            <a:pPr algn="ctr"/>
            <a:r>
              <a:rPr lang="en-US" sz="2400" b="1" dirty="0">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More</a:t>
            </a:r>
            <a:r>
              <a:rPr lang="en-US" sz="2400" b="1" i="0" dirty="0">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 than 98%</a:t>
            </a:r>
            <a:r>
              <a:rPr lang="en-US" sz="2400" b="1" i="0" dirty="0">
                <a:solidFill>
                  <a:srgbClr val="161E4C"/>
                </a:solidFill>
                <a:effectLst/>
                <a:latin typeface="Calibri"/>
                <a:ea typeface="Calibri" panose="020F0502020204030204" pitchFamily="34" charset="0"/>
                <a:cs typeface="Calibri"/>
              </a:rPr>
              <a:t> of 988 calls are handled without involving emergency services</a:t>
            </a:r>
            <a:r>
              <a:rPr lang="en-US" sz="2400" b="1" dirty="0">
                <a:solidFill>
                  <a:srgbClr val="161E4C"/>
                </a:solidFill>
                <a:latin typeface="Calibri"/>
                <a:ea typeface="Calibri" panose="020F0502020204030204" pitchFamily="34" charset="0"/>
                <a:cs typeface="Calibri"/>
              </a:rPr>
              <a:t>.</a:t>
            </a:r>
            <a:endParaRPr lang="en-US" sz="2400" b="1" dirty="0">
              <a:solidFill>
                <a:srgbClr val="161E4C"/>
              </a:solidFill>
              <a:latin typeface="Arial"/>
              <a:cs typeface="Arial"/>
            </a:endParaRPr>
          </a:p>
        </p:txBody>
      </p:sp>
      <p:pic>
        <p:nvPicPr>
          <p:cNvPr id="13" name="Picture 12" descr="A black background with a black square">
            <a:extLst>
              <a:ext uri="{FF2B5EF4-FFF2-40B4-BE49-F238E27FC236}">
                <a16:creationId xmlns:a16="http://schemas.microsoft.com/office/drawing/2014/main" id="{D86EEA7B-9F5B-4E22-0F29-6F1B91B2EBEF}"/>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52795" y="1417329"/>
            <a:ext cx="765233" cy="526098"/>
          </a:xfrm>
          <a:prstGeom prst="rect">
            <a:avLst/>
          </a:prstGeom>
        </p:spPr>
      </p:pic>
      <p:sp>
        <p:nvSpPr>
          <p:cNvPr id="8" name="Footer Placeholder 7">
            <a:extLst>
              <a:ext uri="{FF2B5EF4-FFF2-40B4-BE49-F238E27FC236}">
                <a16:creationId xmlns:a16="http://schemas.microsoft.com/office/drawing/2014/main" id="{D0DFC9F0-475A-6276-8CF1-3D0D9C41AFC0}"/>
              </a:ext>
            </a:extLst>
          </p:cNvPr>
          <p:cNvSpPr>
            <a:spLocks noGrp="1"/>
          </p:cNvSpPr>
          <p:nvPr>
            <p:ph type="ftr" sz="quarter" idx="11"/>
          </p:nvPr>
        </p:nvSpPr>
        <p:spPr/>
        <p:txBody>
          <a:bodyPr/>
          <a:lstStyle/>
          <a:p>
            <a:r>
              <a:rPr lang="en-US"/>
              <a:t>Washington State Department of Health</a:t>
            </a:r>
          </a:p>
        </p:txBody>
      </p:sp>
      <p:sp>
        <p:nvSpPr>
          <p:cNvPr id="9" name="Slide Number Placeholder 8">
            <a:extLst>
              <a:ext uri="{FF2B5EF4-FFF2-40B4-BE49-F238E27FC236}">
                <a16:creationId xmlns:a16="http://schemas.microsoft.com/office/drawing/2014/main" id="{72A03F7B-AD67-902C-A55E-4C6FA18AD74D}"/>
              </a:ext>
            </a:extLst>
          </p:cNvPr>
          <p:cNvSpPr>
            <a:spLocks noGrp="1"/>
          </p:cNvSpPr>
          <p:nvPr>
            <p:ph type="sldNum" sz="quarter" idx="12"/>
          </p:nvPr>
        </p:nvSpPr>
        <p:spPr/>
        <p:txBody>
          <a:bodyPr/>
          <a:lstStyle/>
          <a:p>
            <a:fld id="{9E6C16D0-6CB5-4156-B7E5-A31DE7FD17E9}" type="slidenum">
              <a:rPr lang="en-US" smtClean="0"/>
              <a:t>16</a:t>
            </a:fld>
            <a:endParaRPr lang="en-US"/>
          </a:p>
        </p:txBody>
      </p:sp>
    </p:spTree>
    <p:extLst>
      <p:ext uri="{BB962C8B-B14F-4D97-AF65-F5344CB8AC3E}">
        <p14:creationId xmlns:p14="http://schemas.microsoft.com/office/powerpoint/2010/main" val="3664888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4AF23EB-5247-3AB9-A4D0-D989B96E561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02CAC98-9E39-0F7D-D2DB-8F304913B3DF}"/>
              </a:ext>
            </a:extLst>
          </p:cNvPr>
          <p:cNvSpPr txBox="1"/>
          <p:nvPr/>
        </p:nvSpPr>
        <p:spPr>
          <a:xfrm>
            <a:off x="1340386" y="2225126"/>
            <a:ext cx="31793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Century Gothic"/>
                <a:cs typeface="Arial"/>
              </a:rPr>
              <a:t>Questions?</a:t>
            </a:r>
            <a:endParaRPr lang="en-US"/>
          </a:p>
        </p:txBody>
      </p:sp>
      <p:sp>
        <p:nvSpPr>
          <p:cNvPr id="5" name="Rectangle 4">
            <a:extLst>
              <a:ext uri="{FF2B5EF4-FFF2-40B4-BE49-F238E27FC236}">
                <a16:creationId xmlns:a16="http://schemas.microsoft.com/office/drawing/2014/main" id="{07620DFD-592B-B165-4038-0FECE7D7D99B}"/>
              </a:ext>
            </a:extLst>
          </p:cNvPr>
          <p:cNvSpPr/>
          <p:nvPr/>
        </p:nvSpPr>
        <p:spPr>
          <a:xfrm>
            <a:off x="0" y="5060814"/>
            <a:ext cx="12192000" cy="1347216"/>
          </a:xfrm>
          <a:prstGeom prst="rect">
            <a:avLst/>
          </a:prstGeom>
          <a:solidFill>
            <a:srgbClr val="2054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A6B80C-59A3-85A9-1C0C-3046B4E74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76" y="5436852"/>
            <a:ext cx="7683407" cy="971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202516F9-D7D0-5472-A113-3B1AB8D734DB}"/>
              </a:ext>
            </a:extLst>
          </p:cNvPr>
          <p:cNvPicPr>
            <a:picLocks noChangeAspect="1"/>
          </p:cNvPicPr>
          <p:nvPr/>
        </p:nvPicPr>
        <p:blipFill>
          <a:blip r:embed="rId4"/>
          <a:stretch>
            <a:fillRect/>
          </a:stretch>
        </p:blipFill>
        <p:spPr>
          <a:xfrm>
            <a:off x="6595135" y="25160"/>
            <a:ext cx="5598303" cy="5492630"/>
          </a:xfrm>
          <a:prstGeom prst="rect">
            <a:avLst/>
          </a:prstGeom>
        </p:spPr>
      </p:pic>
    </p:spTree>
    <p:extLst>
      <p:ext uri="{BB962C8B-B14F-4D97-AF65-F5344CB8AC3E}">
        <p14:creationId xmlns:p14="http://schemas.microsoft.com/office/powerpoint/2010/main" val="4215829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3E08859-B274-E33C-39A6-9C7FED421EDF}"/>
              </a:ext>
              <a:ext uri="{C183D7F6-B498-43B3-948B-1728B52AA6E4}">
                <adec:decorative xmlns:adec="http://schemas.microsoft.com/office/drawing/2017/decorative" val="1"/>
              </a:ext>
            </a:extLst>
          </p:cNvPr>
          <p:cNvCxnSpPr/>
          <p:nvPr/>
        </p:nvCxnSpPr>
        <p:spPr>
          <a:xfrm>
            <a:off x="5377543" y="100365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A8BDD7F2-C7AE-907D-E1B6-4F1DA9EC0D6A}"/>
              </a:ext>
            </a:extLst>
          </p:cNvPr>
          <p:cNvSpPr>
            <a:spLocks noGrp="1"/>
          </p:cNvSpPr>
          <p:nvPr>
            <p:ph idx="1"/>
          </p:nvPr>
        </p:nvSpPr>
        <p:spPr>
          <a:xfrm>
            <a:off x="248571" y="1909924"/>
            <a:ext cx="8816821" cy="4226912"/>
          </a:xfrm>
        </p:spPr>
        <p:txBody>
          <a:bodyPr vert="horz" lIns="91440" tIns="45720" rIns="91440" bIns="45720" rtlCol="0" anchor="ctr">
            <a:noAutofit/>
          </a:bodyPr>
          <a:lstStyle/>
          <a:p>
            <a:pPr marL="0" indent="0">
              <a:buNone/>
            </a:pPr>
            <a:endParaRPr lang="en-US" sz="1800">
              <a:latin typeface="Calibri" panose="020F0502020204030204" pitchFamily="34" charset="0"/>
              <a:ea typeface="Calibri" panose="020F0502020204030204" pitchFamily="34" charset="0"/>
              <a:cs typeface="Calibri" panose="020F0502020204030204" pitchFamily="34" charset="0"/>
            </a:endParaRPr>
          </a:p>
          <a:p>
            <a:r>
              <a:rPr lang="en-US" sz="1800">
                <a:latin typeface="Calibri"/>
                <a:ea typeface="Calibri" panose="020F0502020204030204" pitchFamily="34" charset="0"/>
                <a:cs typeface="Calibri"/>
              </a:rPr>
              <a:t>These toolkits contain</a:t>
            </a:r>
            <a:r>
              <a:rPr lang="en-US" sz="1800" b="0" i="0">
                <a:effectLst/>
                <a:latin typeface="Calibri"/>
                <a:ea typeface="Calibri" panose="020F0502020204030204" pitchFamily="34" charset="0"/>
                <a:cs typeface="Calibri"/>
              </a:rPr>
              <a:t> social media</a:t>
            </a:r>
            <a:r>
              <a:rPr lang="en-US" sz="1800">
                <a:latin typeface="Calibri"/>
                <a:ea typeface="Calibri" panose="020F0502020204030204" pitchFamily="34" charset="0"/>
                <a:cs typeface="Calibri"/>
              </a:rPr>
              <a:t> shareables</a:t>
            </a:r>
            <a:r>
              <a:rPr lang="en-US" sz="1800" b="0" i="0">
                <a:effectLst/>
                <a:latin typeface="Calibri"/>
                <a:ea typeface="Calibri" panose="020F0502020204030204" pitchFamily="34" charset="0"/>
                <a:cs typeface="Calibri"/>
              </a:rPr>
              <a:t>, video, print</a:t>
            </a:r>
            <a:r>
              <a:rPr lang="en-US" sz="1800">
                <a:latin typeface="Calibri"/>
                <a:ea typeface="Calibri" panose="020F0502020204030204" pitchFamily="34" charset="0"/>
                <a:cs typeface="Calibri"/>
              </a:rPr>
              <a:t> materials</a:t>
            </a:r>
            <a:r>
              <a:rPr lang="en-US" sz="1800" b="0" i="0">
                <a:effectLst/>
                <a:latin typeface="Calibri"/>
                <a:ea typeface="Calibri" panose="020F0502020204030204" pitchFamily="34" charset="0"/>
                <a:cs typeface="Calibri"/>
              </a:rPr>
              <a:t>, radio</a:t>
            </a:r>
            <a:r>
              <a:rPr lang="en-US" sz="1800">
                <a:latin typeface="Calibri"/>
                <a:ea typeface="Calibri" panose="020F0502020204030204" pitchFamily="34" charset="0"/>
                <a:cs typeface="Calibri"/>
              </a:rPr>
              <a:t> ads</a:t>
            </a:r>
            <a:r>
              <a:rPr lang="en-US" sz="1800" b="0" i="0">
                <a:effectLst/>
                <a:latin typeface="Calibri"/>
                <a:ea typeface="Calibri" panose="020F0502020204030204" pitchFamily="34" charset="0"/>
                <a:cs typeface="Calibri"/>
              </a:rPr>
              <a:t>, FAQs, messaging</a:t>
            </a:r>
            <a:r>
              <a:rPr lang="en-US" sz="1800">
                <a:latin typeface="Calibri"/>
                <a:ea typeface="Calibri" panose="020F0502020204030204" pitchFamily="34" charset="0"/>
                <a:cs typeface="Calibri"/>
              </a:rPr>
              <a:t> and communications to trusted messengers</a:t>
            </a:r>
            <a:r>
              <a:rPr lang="en-US" sz="1800" b="0" i="0">
                <a:effectLst/>
                <a:latin typeface="Calibri"/>
                <a:ea typeface="Calibri" panose="020F0502020204030204" pitchFamily="34" charset="0"/>
                <a:cs typeface="Calibri"/>
              </a:rPr>
              <a:t>, and other marketing materials</a:t>
            </a:r>
            <a:r>
              <a:rPr lang="en-US" sz="1800">
                <a:latin typeface="Calibri"/>
                <a:ea typeface="Calibri" panose="020F0502020204030204" pitchFamily="34" charset="0"/>
                <a:cs typeface="Calibri"/>
              </a:rPr>
              <a:t> </a:t>
            </a:r>
            <a:r>
              <a:rPr lang="en-US" sz="1800" b="0" i="0">
                <a:effectLst/>
                <a:latin typeface="Calibri"/>
                <a:ea typeface="Calibri" panose="020F0502020204030204" pitchFamily="34" charset="0"/>
                <a:cs typeface="Calibri"/>
              </a:rPr>
              <a:t>to promote the 988 Suicide &amp; Crisis Lifeline.</a:t>
            </a:r>
            <a:r>
              <a:rPr lang="en-US" sz="1800">
                <a:latin typeface="Calibri"/>
                <a:ea typeface="Calibri" panose="020F0502020204030204" pitchFamily="34" charset="0"/>
                <a:cs typeface="Calibri"/>
              </a:rPr>
              <a:t>  </a:t>
            </a:r>
            <a:endParaRPr lang="en-US" sz="1800" b="0" i="0">
              <a:effectLst/>
              <a:latin typeface="Calibri"/>
              <a:ea typeface="Calibri" panose="020F0502020204030204" pitchFamily="34" charset="0"/>
              <a:cs typeface="Calibri" panose="020F0502020204030204" pitchFamily="34" charset="0"/>
            </a:endParaRPr>
          </a:p>
          <a:p>
            <a:r>
              <a:rPr lang="en-US" sz="1800">
                <a:latin typeface="Calibri"/>
                <a:ea typeface="Calibri" panose="020F0502020204030204" pitchFamily="34" charset="0"/>
                <a:cs typeface="Calibri"/>
              </a:rPr>
              <a:t>The toolkits are designed </a:t>
            </a:r>
            <a:r>
              <a:rPr lang="en-US" sz="1800" b="0" i="0">
                <a:effectLst/>
                <a:latin typeface="Calibri"/>
                <a:ea typeface="Calibri" panose="020F0502020204030204" pitchFamily="34" charset="0"/>
                <a:cs typeface="Calibri"/>
              </a:rPr>
              <a:t>for communities and other partners.</a:t>
            </a:r>
            <a:r>
              <a:rPr lang="en-US" sz="1800">
                <a:latin typeface="Calibri"/>
                <a:ea typeface="Calibri" panose="020F0502020204030204" pitchFamily="34" charset="0"/>
                <a:cs typeface="Calibri"/>
              </a:rPr>
              <a:t> </a:t>
            </a:r>
            <a:endParaRPr lang="en-US" sz="1800" b="0" i="0">
              <a:effectLst/>
              <a:latin typeface="Calibri"/>
              <a:ea typeface="Calibri" panose="020F0502020204030204" pitchFamily="34" charset="0"/>
              <a:cs typeface="Calibri" panose="020F0502020204030204" pitchFamily="34" charset="0"/>
            </a:endParaRPr>
          </a:p>
          <a:p>
            <a:r>
              <a:rPr lang="en-US" sz="1800">
                <a:latin typeface="Calibri"/>
                <a:ea typeface="Calibri" panose="020F0502020204030204" pitchFamily="34" charset="0"/>
                <a:cs typeface="Calibri"/>
              </a:rPr>
              <a:t>You can adapt these outreach materials and build upon them with community coalitions to meet the needs of their specific audiences. </a:t>
            </a:r>
            <a:endParaRPr lang="en-US" sz="1800">
              <a:latin typeface="Calibri"/>
              <a:ea typeface="Calibri" panose="020F0502020204030204" pitchFamily="34" charset="0"/>
              <a:cs typeface="Calibri" panose="020F0502020204030204" pitchFamily="34" charset="0"/>
            </a:endParaRPr>
          </a:p>
          <a:p>
            <a:pPr algn="l"/>
            <a:r>
              <a:rPr lang="en-US" sz="1800">
                <a:latin typeface="Calibri"/>
                <a:cs typeface="Calibri"/>
                <a:hlinkClick r:id="rId3">
                  <a:extLst>
                    <a:ext uri="{A12FA001-AC4F-418D-AE19-62706E023703}">
                      <ahyp:hlinkClr xmlns:ahyp="http://schemas.microsoft.com/office/drawing/2018/hyperlinkcolor" val="tx"/>
                    </a:ext>
                  </a:extLst>
                </a:hlinkClick>
              </a:rPr>
              <a:t>988 Suicide &amp; Crisis Lifeline - Call. Text. Chat. (988lifeline.org)</a:t>
            </a:r>
            <a:endParaRPr lang="en-US" sz="1800">
              <a:latin typeface="Calibri"/>
              <a:cs typeface="Calibri"/>
            </a:endParaRPr>
          </a:p>
          <a:p>
            <a:pPr marL="0" indent="0">
              <a:buNone/>
            </a:pPr>
            <a:endParaRPr lang="en-US" sz="1800">
              <a:latin typeface="Calibri"/>
              <a:cs typeface="Calibri"/>
            </a:endParaRPr>
          </a:p>
          <a:p>
            <a:pPr marL="0" indent="0">
              <a:buNone/>
            </a:pPr>
            <a:endParaRPr lang="en-US" sz="1800">
              <a:latin typeface="Calibri"/>
              <a:cs typeface="Calibri"/>
            </a:endParaRPr>
          </a:p>
          <a:p>
            <a:pPr marL="0" indent="0">
              <a:buNone/>
            </a:pPr>
            <a:br>
              <a:rPr lang="en-US" sz="1800">
                <a:latin typeface="Calibri"/>
              </a:rPr>
            </a:br>
            <a:r>
              <a:rPr lang="en-US" sz="1800">
                <a:latin typeface="Calibri"/>
                <a:ea typeface="Calibri" panose="020F0502020204030204" pitchFamily="34" charset="0"/>
                <a:cs typeface="Calibri"/>
              </a:rPr>
              <a:t>For questions about the 988 program at the Washington State Department of Health, please email </a:t>
            </a:r>
            <a:r>
              <a:rPr lang="en-US" sz="1800">
                <a:latin typeface="Calibri"/>
                <a:ea typeface="Calibri" panose="020F0502020204030204" pitchFamily="34" charset="0"/>
                <a:cs typeface="Calibri"/>
                <a:hlinkClick r:id="rId4">
                  <a:extLst>
                    <a:ext uri="{A12FA001-AC4F-418D-AE19-62706E023703}">
                      <ahyp:hlinkClr xmlns:ahyp="http://schemas.microsoft.com/office/drawing/2018/hyperlinkcolor" val="tx"/>
                    </a:ext>
                  </a:extLst>
                </a:hlinkClick>
              </a:rPr>
              <a:t>988ProgramInfo@doh.wa.gov</a:t>
            </a:r>
            <a:r>
              <a:rPr lang="en-US" sz="1800">
                <a:latin typeface="Calibri"/>
                <a:ea typeface="Calibri" panose="020F0502020204030204" pitchFamily="34" charset="0"/>
                <a:cs typeface="Calibri"/>
              </a:rPr>
              <a:t> or Elizabeth Emmet at </a:t>
            </a:r>
            <a:r>
              <a:rPr lang="en-US" sz="1800">
                <a:ea typeface="+mn-lt"/>
                <a:cs typeface="+mn-lt"/>
                <a:hlinkClick r:id="rId5"/>
              </a:rPr>
              <a:t>elizabeth.emmet@doh.wa.gov</a:t>
            </a:r>
            <a:r>
              <a:rPr lang="en-US" sz="1800">
                <a:ea typeface="+mn-lt"/>
                <a:cs typeface="+mn-lt"/>
              </a:rPr>
              <a:t>. </a:t>
            </a:r>
            <a:endParaRPr lang="en-US" sz="1800">
              <a:latin typeface="Calibri"/>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AA23EE92-EE12-75B4-E0B8-D5B2FF5D7BB5}"/>
              </a:ext>
            </a:extLst>
          </p:cNvPr>
          <p:cNvSpPr/>
          <p:nvPr/>
        </p:nvSpPr>
        <p:spPr>
          <a:xfrm>
            <a:off x="475488" y="4694431"/>
            <a:ext cx="1877716" cy="869800"/>
          </a:xfrm>
          <a:prstGeom prst="roundRect">
            <a:avLst/>
          </a:prstGeom>
          <a:solidFill>
            <a:srgbClr val="F6E2F4"/>
          </a:solidFill>
          <a:ln w="101600" cmpd="sng">
            <a:solidFill>
              <a:srgbClr val="6C2164"/>
            </a:solid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Calibri"/>
                <a:ea typeface="Calibri" panose="020F0502020204030204" pitchFamily="34" charset="0"/>
                <a:cs typeface="Calibri"/>
                <a:hlinkClick r:id="rId6">
                  <a:extLst>
                    <a:ext uri="{A12FA001-AC4F-418D-AE19-62706E023703}">
                      <ahyp:hlinkClr xmlns:ahyp="http://schemas.microsoft.com/office/drawing/2018/hyperlinkcolor" val="tx"/>
                    </a:ext>
                  </a:extLst>
                </a:hlinkClick>
              </a:rPr>
              <a:t>SAMHSA  </a:t>
            </a:r>
            <a:r>
              <a:rPr lang="en-US" b="1">
                <a:solidFill>
                  <a:schemeClr val="tx1"/>
                </a:solidFill>
                <a:effectLst/>
                <a:latin typeface="Calibri"/>
                <a:ea typeface="Calibri" panose="020F0502020204030204" pitchFamily="34" charset="0"/>
                <a:cs typeface="Calibri"/>
                <a:hlinkClick r:id="rId6">
                  <a:extLst>
                    <a:ext uri="{A12FA001-AC4F-418D-AE19-62706E023703}">
                      <ahyp:hlinkClr xmlns:ahyp="http://schemas.microsoft.com/office/drawing/2018/hyperlinkcolor" val="tx"/>
                    </a:ext>
                  </a:extLst>
                </a:hlinkClick>
              </a:rPr>
              <a:t>988 Partner Toolkit</a:t>
            </a:r>
            <a:r>
              <a:rPr lang="en-US" b="1">
                <a:solidFill>
                  <a:schemeClr val="tx1"/>
                </a:solidFill>
                <a:latin typeface="Calibri"/>
                <a:ea typeface="Calibri" panose="020F0502020204030204" pitchFamily="34" charset="0"/>
                <a:cs typeface="Calibri"/>
                <a:hlinkClick r:id="rId6">
                  <a:extLst>
                    <a:ext uri="{A12FA001-AC4F-418D-AE19-62706E023703}">
                      <ahyp:hlinkClr xmlns:ahyp="http://schemas.microsoft.com/office/drawing/2018/hyperlinkcolor" val="tx"/>
                    </a:ext>
                  </a:extLst>
                </a:hlinkClick>
              </a:rPr>
              <a:t> </a:t>
            </a:r>
            <a:endParaRPr lang="en-US" b="1">
              <a:solidFill>
                <a:schemeClr val="tx1"/>
              </a:solidFill>
              <a:effectLst/>
              <a:latin typeface="Calibri"/>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792827A-18B9-FE97-4D0F-001CE22F6131}"/>
              </a:ext>
            </a:extLst>
          </p:cNvPr>
          <p:cNvSpPr>
            <a:spLocks noGrp="1"/>
          </p:cNvSpPr>
          <p:nvPr>
            <p:ph type="title"/>
          </p:nvPr>
        </p:nvSpPr>
        <p:spPr>
          <a:xfrm>
            <a:off x="1987651" y="31482"/>
            <a:ext cx="5642509" cy="1128068"/>
          </a:xfrm>
        </p:spPr>
        <p:txBody>
          <a:bodyPr anchor="ctr">
            <a:noAutofit/>
          </a:bodyPr>
          <a:lstStyle/>
          <a:p>
            <a:pPr algn="ctr"/>
            <a:r>
              <a:rPr lang="en-US" sz="4000" b="1">
                <a:latin typeface="Century Gothic"/>
                <a:ea typeface="+mn-ea"/>
                <a:cs typeface="Arial"/>
              </a:rPr>
              <a:t>Resources</a:t>
            </a:r>
            <a:endParaRPr lang="en-US" sz="4000">
              <a:latin typeface="Century Gothic"/>
              <a:ea typeface="+mn-ea"/>
              <a:cs typeface="Arial"/>
            </a:endParaRPr>
          </a:p>
        </p:txBody>
      </p:sp>
      <p:pic>
        <p:nvPicPr>
          <p:cNvPr id="1026" name="Picture 2">
            <a:extLst>
              <a:ext uri="{FF2B5EF4-FFF2-40B4-BE49-F238E27FC236}">
                <a16:creationId xmlns:a16="http://schemas.microsoft.com/office/drawing/2014/main" id="{C00DD52F-D047-9897-B4F3-9CD7849DC9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4840" y="585734"/>
            <a:ext cx="2383701" cy="2373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4F80F7C-9CA7-C4F6-8DA8-8070F5DE28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1088" y="3942499"/>
            <a:ext cx="2377453" cy="16217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F4A87BF-A04D-B5BC-F894-61BB17448480}"/>
              </a:ext>
            </a:extLst>
          </p:cNvPr>
          <p:cNvSpPr/>
          <p:nvPr/>
        </p:nvSpPr>
        <p:spPr>
          <a:xfrm>
            <a:off x="2533059" y="4694431"/>
            <a:ext cx="1978298" cy="799190"/>
          </a:xfrm>
          <a:prstGeom prst="roundRect">
            <a:avLst>
              <a:gd name="adj" fmla="val 21299"/>
            </a:avLst>
          </a:prstGeom>
          <a:solidFill>
            <a:srgbClr val="0070C0"/>
          </a:solidFill>
          <a:ln w="69850">
            <a:solidFill>
              <a:srgbClr val="B6C3FF"/>
            </a:solidFill>
            <a:beve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Calibri"/>
                <a:ea typeface="Calibri"/>
                <a:cs typeface="Calibri"/>
                <a:hlinkClick r:id="rId9">
                  <a:extLst>
                    <a:ext uri="{A12FA001-AC4F-418D-AE19-62706E023703}">
                      <ahyp:hlinkClr xmlns:ahyp="http://schemas.microsoft.com/office/drawing/2018/hyperlinkcolor" val="tx"/>
                    </a:ext>
                  </a:extLst>
                </a:hlinkClick>
              </a:rPr>
              <a:t>DOH Partner Toolkit</a:t>
            </a:r>
            <a:endParaRPr lang="en-US" b="1">
              <a:solidFill>
                <a:schemeClr val="tx1"/>
              </a:solidFill>
              <a:effectLst/>
              <a:latin typeface="Calibri"/>
              <a:ea typeface="Calibri"/>
              <a:cs typeface="Calibri"/>
            </a:endParaRPr>
          </a:p>
        </p:txBody>
      </p:sp>
      <p:sp>
        <p:nvSpPr>
          <p:cNvPr id="7" name="TextBox 6">
            <a:extLst>
              <a:ext uri="{FF2B5EF4-FFF2-40B4-BE49-F238E27FC236}">
                <a16:creationId xmlns:a16="http://schemas.microsoft.com/office/drawing/2014/main" id="{E5E938D0-E08D-9AE6-B363-5FFF9B9EEA6E}"/>
              </a:ext>
            </a:extLst>
          </p:cNvPr>
          <p:cNvSpPr txBox="1"/>
          <p:nvPr/>
        </p:nvSpPr>
        <p:spPr>
          <a:xfrm>
            <a:off x="9584840" y="2994756"/>
            <a:ext cx="2591797" cy="861774"/>
          </a:xfrm>
          <a:prstGeom prst="rect">
            <a:avLst/>
          </a:prstGeom>
          <a:noFill/>
        </p:spPr>
        <p:txBody>
          <a:bodyPr wrap="square" rtlCol="0">
            <a:spAutoFit/>
          </a:bodyPr>
          <a:lstStyle/>
          <a:p>
            <a:r>
              <a:rPr lang="en-US" sz="1000">
                <a:latin typeface="Calibri" panose="020F0502020204030204" pitchFamily="34" charset="0"/>
                <a:ea typeface="Calibri" panose="020F0502020204030204" pitchFamily="34" charset="0"/>
                <a:cs typeface="Calibri" panose="020F0502020204030204" pitchFamily="34" charset="0"/>
              </a:rPr>
              <a:t>A blue square with a pink circle that has a picture of a person wearing glasses and holding a mug and a yellow circle with a person holding a cell phone while looking at the screen.</a:t>
            </a:r>
          </a:p>
        </p:txBody>
      </p:sp>
      <p:sp>
        <p:nvSpPr>
          <p:cNvPr id="8" name="TextBox 7">
            <a:extLst>
              <a:ext uri="{FF2B5EF4-FFF2-40B4-BE49-F238E27FC236}">
                <a16:creationId xmlns:a16="http://schemas.microsoft.com/office/drawing/2014/main" id="{8C723A76-D229-2F80-31BA-12376109FDF2}"/>
              </a:ext>
            </a:extLst>
          </p:cNvPr>
          <p:cNvSpPr txBox="1"/>
          <p:nvPr/>
        </p:nvSpPr>
        <p:spPr>
          <a:xfrm>
            <a:off x="9584840" y="5613624"/>
            <a:ext cx="2450395" cy="553998"/>
          </a:xfrm>
          <a:prstGeom prst="rect">
            <a:avLst/>
          </a:prstGeom>
          <a:noFill/>
        </p:spPr>
        <p:txBody>
          <a:bodyPr wrap="square" rtlCol="0">
            <a:spAutoFit/>
          </a:bodyPr>
          <a:lstStyle/>
          <a:p>
            <a:r>
              <a:rPr lang="en-US" sz="1000">
                <a:latin typeface="Calibri" panose="020F0502020204030204" pitchFamily="34" charset="0"/>
                <a:ea typeface="Calibri" panose="020F0502020204030204" pitchFamily="34" charset="0"/>
                <a:cs typeface="Calibri" panose="020F0502020204030204" pitchFamily="34" charset="0"/>
              </a:rPr>
              <a:t>A person wearing a cap is looking across a corn field with their hands resting on a pole.</a:t>
            </a:r>
          </a:p>
        </p:txBody>
      </p:sp>
      <p:sp>
        <p:nvSpPr>
          <p:cNvPr id="9" name="Footer Placeholder 8">
            <a:extLst>
              <a:ext uri="{FF2B5EF4-FFF2-40B4-BE49-F238E27FC236}">
                <a16:creationId xmlns:a16="http://schemas.microsoft.com/office/drawing/2014/main" id="{0831D3AE-00D0-ACF3-1ECF-887DD45C98C6}"/>
              </a:ext>
            </a:extLst>
          </p:cNvPr>
          <p:cNvSpPr>
            <a:spLocks noGrp="1"/>
          </p:cNvSpPr>
          <p:nvPr>
            <p:ph type="ftr" sz="quarter" idx="11"/>
          </p:nvPr>
        </p:nvSpPr>
        <p:spPr/>
        <p:txBody>
          <a:bodyPr/>
          <a:lstStyle/>
          <a:p>
            <a:r>
              <a:rPr lang="en-US"/>
              <a:t>Washington State Department of Health</a:t>
            </a:r>
          </a:p>
        </p:txBody>
      </p:sp>
      <p:sp>
        <p:nvSpPr>
          <p:cNvPr id="10" name="Slide Number Placeholder 9">
            <a:extLst>
              <a:ext uri="{FF2B5EF4-FFF2-40B4-BE49-F238E27FC236}">
                <a16:creationId xmlns:a16="http://schemas.microsoft.com/office/drawing/2014/main" id="{20566576-6A4A-23A5-9341-F4B776D4C456}"/>
              </a:ext>
            </a:extLst>
          </p:cNvPr>
          <p:cNvSpPr>
            <a:spLocks noGrp="1"/>
          </p:cNvSpPr>
          <p:nvPr>
            <p:ph type="sldNum" sz="quarter" idx="12"/>
          </p:nvPr>
        </p:nvSpPr>
        <p:spPr/>
        <p:txBody>
          <a:bodyPr/>
          <a:lstStyle/>
          <a:p>
            <a:fld id="{9E6C16D0-6CB5-4156-B7E5-A31DE7FD17E9}" type="slidenum">
              <a:rPr lang="en-US" smtClean="0"/>
              <a:t>18</a:t>
            </a:fld>
            <a:endParaRPr lang="en-US"/>
          </a:p>
        </p:txBody>
      </p:sp>
      <p:sp>
        <p:nvSpPr>
          <p:cNvPr id="13" name="Rectangle: Rounded Corners 12">
            <a:extLst>
              <a:ext uri="{FF2B5EF4-FFF2-40B4-BE49-F238E27FC236}">
                <a16:creationId xmlns:a16="http://schemas.microsoft.com/office/drawing/2014/main" id="{C3300728-5688-DD2F-B9E9-7F2BE05F8F25}"/>
              </a:ext>
            </a:extLst>
          </p:cNvPr>
          <p:cNvSpPr/>
          <p:nvPr/>
        </p:nvSpPr>
        <p:spPr>
          <a:xfrm>
            <a:off x="6929120" y="4631272"/>
            <a:ext cx="1921345" cy="787568"/>
          </a:xfrm>
          <a:prstGeom prst="roundRect">
            <a:avLst/>
          </a:prstGeom>
          <a:solidFill>
            <a:schemeClr val="tx2">
              <a:lumMod val="90000"/>
              <a:lumOff val="10000"/>
            </a:schemeClr>
          </a:solidFill>
          <a:ln w="69850">
            <a:solidFill>
              <a:srgbClr val="0070C0"/>
            </a:solidFill>
            <a:beve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Calibri"/>
                <a:ea typeface="Calibri"/>
                <a:cs typeface="Calibri"/>
                <a:hlinkClick r:id="rId10">
                  <a:extLst>
                    <a:ext uri="{A12FA001-AC4F-418D-AE19-62706E023703}">
                      <ahyp:hlinkClr xmlns:ahyp="http://schemas.microsoft.com/office/drawing/2018/hyperlinkcolor" val="tx"/>
                    </a:ext>
                  </a:extLst>
                </a:hlinkClick>
              </a:rPr>
              <a:t>Media Campaign Toolkit</a:t>
            </a:r>
            <a:endParaRPr lang="en-US" b="1">
              <a:solidFill>
                <a:schemeClr val="tx1"/>
              </a:solidFill>
              <a:effectLst/>
              <a:latin typeface="Calibri"/>
              <a:ea typeface="Calibri"/>
              <a:cs typeface="Calibri"/>
            </a:endParaRPr>
          </a:p>
        </p:txBody>
      </p:sp>
      <p:sp>
        <p:nvSpPr>
          <p:cNvPr id="15" name="Rectangle: Rounded Corners 14">
            <a:extLst>
              <a:ext uri="{FF2B5EF4-FFF2-40B4-BE49-F238E27FC236}">
                <a16:creationId xmlns:a16="http://schemas.microsoft.com/office/drawing/2014/main" id="{8B7454C8-47A8-3FC7-79D0-06EAA539E7BB}"/>
              </a:ext>
            </a:extLst>
          </p:cNvPr>
          <p:cNvSpPr/>
          <p:nvPr/>
        </p:nvSpPr>
        <p:spPr>
          <a:xfrm>
            <a:off x="2326329" y="1060701"/>
            <a:ext cx="4965152" cy="563132"/>
          </a:xfrm>
          <a:prstGeom prst="roundRect">
            <a:avLst/>
          </a:prstGeom>
          <a:solidFill>
            <a:schemeClr val="accent4">
              <a:lumMod val="50000"/>
            </a:schemeClr>
          </a:solidFill>
          <a:ln w="101600" cmpd="sng">
            <a:solidFill>
              <a:srgbClr val="6C2164"/>
            </a:solid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Calibri"/>
                <a:ea typeface="Calibri" panose="020F0502020204030204" pitchFamily="34" charset="0"/>
                <a:cs typeface="Calibri"/>
                <a:hlinkClick r:id="rId11">
                  <a:extLst>
                    <a:ext uri="{A12FA001-AC4F-418D-AE19-62706E023703}">
                      <ahyp:hlinkClr xmlns:ahyp="http://schemas.microsoft.com/office/drawing/2018/hyperlinkcolor" val="tx"/>
                    </a:ext>
                  </a:extLst>
                </a:hlinkClick>
              </a:rPr>
              <a:t>Order Materials Here</a:t>
            </a:r>
            <a:endParaRPr lang="en-US" b="1">
              <a:solidFill>
                <a:schemeClr val="tx1"/>
              </a:solidFill>
              <a:effectLst/>
              <a:latin typeface="Calibri"/>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A882D3D6-541C-2D6E-DDA5-227115D73F22}"/>
              </a:ext>
            </a:extLst>
          </p:cNvPr>
          <p:cNvSpPr/>
          <p:nvPr/>
        </p:nvSpPr>
        <p:spPr>
          <a:xfrm>
            <a:off x="4726284" y="4631272"/>
            <a:ext cx="1877716" cy="932959"/>
          </a:xfrm>
          <a:prstGeom prst="roundRect">
            <a:avLst/>
          </a:prstGeom>
          <a:solidFill>
            <a:srgbClr val="F9EB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a:ea typeface="Calibri"/>
                <a:cs typeface="Calibri"/>
                <a:hlinkClick r:id="rId12">
                  <a:extLst>
                    <a:ext uri="{A12FA001-AC4F-418D-AE19-62706E023703}">
                      <ahyp:hlinkClr xmlns:ahyp="http://schemas.microsoft.com/office/drawing/2018/hyperlinkcolor" val="tx"/>
                    </a:ext>
                  </a:extLst>
                </a:hlinkClick>
              </a:rPr>
              <a:t>988 Trusted Messenger toolkit</a:t>
            </a:r>
            <a:endParaRPr lang="en-US" b="1">
              <a:solidFill>
                <a:schemeClr val="tx1"/>
              </a:solidFill>
              <a:effectLst/>
              <a:latin typeface="Calibri"/>
              <a:ea typeface="Calibri"/>
              <a:cs typeface="Calibri"/>
            </a:endParaRPr>
          </a:p>
        </p:txBody>
      </p:sp>
    </p:spTree>
    <p:extLst>
      <p:ext uri="{BB962C8B-B14F-4D97-AF65-F5344CB8AC3E}">
        <p14:creationId xmlns:p14="http://schemas.microsoft.com/office/powerpoint/2010/main" val="2262281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71A144B-852B-F398-656F-D1A3623090B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extBox 3">
            <a:extLst>
              <a:ext uri="{FF2B5EF4-FFF2-40B4-BE49-F238E27FC236}">
                <a16:creationId xmlns:a16="http://schemas.microsoft.com/office/drawing/2014/main" id="{26EEE3A3-4DBD-7DC7-10F3-A3E47E31A6F9}"/>
              </a:ext>
            </a:extLst>
          </p:cNvPr>
          <p:cNvSpPr txBox="1"/>
          <p:nvPr/>
        </p:nvSpPr>
        <p:spPr>
          <a:xfrm>
            <a:off x="1523999" y="5836466"/>
            <a:ext cx="914400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bg1"/>
                </a:solidFill>
              </a:rPr>
              <a:t>To request this document in another format, call 1-800-525-0127. Deaf or hard of</a:t>
            </a:r>
          </a:p>
          <a:p>
            <a:pPr algn="ctr"/>
            <a:r>
              <a:rPr lang="en-US" sz="1600">
                <a:solidFill>
                  <a:schemeClr val="bg1"/>
                </a:solidFill>
              </a:rPr>
              <a:t>hearing customers, please call 711 (Washington Relay) or email civil.rights@doh.wa.gov. </a:t>
            </a:r>
          </a:p>
        </p:txBody>
      </p:sp>
      <p:pic>
        <p:nvPicPr>
          <p:cNvPr id="3" name="Picture 2">
            <a:extLst>
              <a:ext uri="{FF2B5EF4-FFF2-40B4-BE49-F238E27FC236}">
                <a16:creationId xmlns:a16="http://schemas.microsoft.com/office/drawing/2014/main" id="{8BC6CD41-D17F-B09C-6F50-DA5F43570C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11161" y="4566584"/>
            <a:ext cx="2517074" cy="740780"/>
          </a:xfrm>
          <a:prstGeom prst="rect">
            <a:avLst/>
          </a:prstGeom>
          <a:noFill/>
          <a:ln>
            <a:noFill/>
          </a:ln>
        </p:spPr>
      </p:pic>
      <p:sp>
        <p:nvSpPr>
          <p:cNvPr id="8" name="Title 1">
            <a:extLst>
              <a:ext uri="{FF2B5EF4-FFF2-40B4-BE49-F238E27FC236}">
                <a16:creationId xmlns:a16="http://schemas.microsoft.com/office/drawing/2014/main" id="{F48D7989-C7AC-A4D8-7775-62A3E6B8254A}"/>
              </a:ext>
            </a:extLst>
          </p:cNvPr>
          <p:cNvSpPr txBox="1">
            <a:spLocks/>
          </p:cNvSpPr>
          <p:nvPr/>
        </p:nvSpPr>
        <p:spPr>
          <a:xfrm>
            <a:off x="1523999" y="1981779"/>
            <a:ext cx="4560584" cy="11280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a:latin typeface="Century Gothic" panose="020B0502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7DAD7B7C-542C-A21E-BB32-2E5F20D01878}"/>
              </a:ext>
            </a:extLst>
          </p:cNvPr>
          <p:cNvPicPr>
            <a:picLocks noChangeAspect="1"/>
          </p:cNvPicPr>
          <p:nvPr/>
        </p:nvPicPr>
        <p:blipFill>
          <a:blip r:embed="rId4"/>
          <a:stretch>
            <a:fillRect/>
          </a:stretch>
        </p:blipFill>
        <p:spPr>
          <a:xfrm>
            <a:off x="6595135" y="25160"/>
            <a:ext cx="5598303" cy="5492630"/>
          </a:xfrm>
          <a:prstGeom prst="rect">
            <a:avLst/>
          </a:prstGeom>
        </p:spPr>
      </p:pic>
      <p:pic>
        <p:nvPicPr>
          <p:cNvPr id="6" name="Picture 5">
            <a:extLst>
              <a:ext uri="{FF2B5EF4-FFF2-40B4-BE49-F238E27FC236}">
                <a16:creationId xmlns:a16="http://schemas.microsoft.com/office/drawing/2014/main" id="{9E86C805-099D-2693-2EBD-6EADCB90486D}"/>
              </a:ext>
            </a:extLst>
          </p:cNvPr>
          <p:cNvPicPr>
            <a:picLocks noChangeAspect="1"/>
          </p:cNvPicPr>
          <p:nvPr/>
        </p:nvPicPr>
        <p:blipFill>
          <a:blip r:embed="rId5"/>
          <a:stretch>
            <a:fillRect/>
          </a:stretch>
        </p:blipFill>
        <p:spPr>
          <a:xfrm>
            <a:off x="0" y="0"/>
            <a:ext cx="6589872" cy="4387129"/>
          </a:xfrm>
          <a:prstGeom prst="rect">
            <a:avLst/>
          </a:prstGeom>
        </p:spPr>
      </p:pic>
    </p:spTree>
    <p:extLst>
      <p:ext uri="{BB962C8B-B14F-4D97-AF65-F5344CB8AC3E}">
        <p14:creationId xmlns:p14="http://schemas.microsoft.com/office/powerpoint/2010/main" val="2055983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6C497-8F41-A56E-652F-2B7EFA84208F}"/>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D1A7AA4-0704-85F5-A69E-2143F4CF676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179B9E5-DBE3-A64E-BF03-CE71F5A4BA85}"/>
              </a:ext>
            </a:extLst>
          </p:cNvPr>
          <p:cNvSpPr txBox="1"/>
          <p:nvPr/>
        </p:nvSpPr>
        <p:spPr>
          <a:xfrm>
            <a:off x="804314" y="2272276"/>
            <a:ext cx="4613300" cy="3163224"/>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800" b="1" dirty="0">
                <a:latin typeface="+mj-lt"/>
                <a:ea typeface="+mj-ea"/>
                <a:cs typeface="+mj-cs"/>
              </a:rPr>
              <a:t>How familiar are you with 988?</a:t>
            </a:r>
          </a:p>
        </p:txBody>
      </p:sp>
      <p:sp>
        <p:nvSpPr>
          <p:cNvPr id="2" name="Footer Placeholder 1">
            <a:extLst>
              <a:ext uri="{FF2B5EF4-FFF2-40B4-BE49-F238E27FC236}">
                <a16:creationId xmlns:a16="http://schemas.microsoft.com/office/drawing/2014/main" id="{28C1D691-DD77-764C-0B05-C175FDBA93C4}"/>
              </a:ext>
            </a:extLst>
          </p:cNvPr>
          <p:cNvSpPr>
            <a:spLocks noGrp="1"/>
          </p:cNvSpPr>
          <p:nvPr>
            <p:ph type="ftr" sz="quarter" idx="11"/>
          </p:nvPr>
        </p:nvSpPr>
        <p:spPr>
          <a:xfrm>
            <a:off x="4114801" y="6421476"/>
            <a:ext cx="4114800" cy="365125"/>
          </a:xfrm>
        </p:spPr>
        <p:txBody>
          <a:bodyPr/>
          <a:lstStyle/>
          <a:p>
            <a:r>
              <a:rPr lang="en-US">
                <a:solidFill>
                  <a:schemeClr val="tx1"/>
                </a:solidFill>
              </a:rPr>
              <a:t>Washington State Department of Health</a:t>
            </a:r>
          </a:p>
        </p:txBody>
      </p:sp>
      <p:sp>
        <p:nvSpPr>
          <p:cNvPr id="7" name="Slide Number Placeholder 6">
            <a:extLst>
              <a:ext uri="{FF2B5EF4-FFF2-40B4-BE49-F238E27FC236}">
                <a16:creationId xmlns:a16="http://schemas.microsoft.com/office/drawing/2014/main" id="{59B8C4B6-959A-B384-4F7F-C22091C857FB}"/>
              </a:ext>
            </a:extLst>
          </p:cNvPr>
          <p:cNvSpPr>
            <a:spLocks noGrp="1"/>
          </p:cNvSpPr>
          <p:nvPr>
            <p:ph type="sldNum" sz="quarter" idx="12"/>
          </p:nvPr>
        </p:nvSpPr>
        <p:spPr/>
        <p:txBody>
          <a:bodyPr/>
          <a:lstStyle/>
          <a:p>
            <a:fld id="{9E6C16D0-6CB5-4156-B7E5-A31DE7FD17E9}" type="slidenum">
              <a:rPr lang="en-US" smtClean="0"/>
              <a:t>2</a:t>
            </a:fld>
            <a:endParaRPr lang="en-US"/>
          </a:p>
        </p:txBody>
      </p:sp>
      <p:sp>
        <p:nvSpPr>
          <p:cNvPr id="9" name="Rectangle 8">
            <a:extLst>
              <a:ext uri="{FF2B5EF4-FFF2-40B4-BE49-F238E27FC236}">
                <a16:creationId xmlns:a16="http://schemas.microsoft.com/office/drawing/2014/main" id="{34F4766D-6604-1240-C7C7-9EBF54D9A8A2}"/>
              </a:ext>
            </a:extLst>
          </p:cNvPr>
          <p:cNvSpPr>
            <a:spLocks noGrp="1" noRot="1" noMove="1" noResize="1" noEditPoints="1" noAdjustHandles="1" noChangeArrowheads="1" noChangeShapeType="1"/>
          </p:cNvSpPr>
          <p:nvPr/>
        </p:nvSpPr>
        <p:spPr>
          <a:xfrm>
            <a:off x="8077200" y="136526"/>
            <a:ext cx="4114800" cy="6721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5F3D0F6-3B72-8E3A-DAFD-84308136760A}"/>
              </a:ext>
            </a:extLst>
          </p:cNvPr>
          <p:cNvPicPr>
            <a:picLocks noChangeAspect="1"/>
          </p:cNvPicPr>
          <p:nvPr/>
        </p:nvPicPr>
        <p:blipFill>
          <a:blip r:embed="rId3"/>
          <a:stretch>
            <a:fillRect/>
          </a:stretch>
        </p:blipFill>
        <p:spPr>
          <a:xfrm>
            <a:off x="5877273" y="164450"/>
            <a:ext cx="6142007" cy="6257026"/>
          </a:xfrm>
          <a:prstGeom prst="rect">
            <a:avLst/>
          </a:prstGeom>
        </p:spPr>
      </p:pic>
    </p:spTree>
    <p:extLst>
      <p:ext uri="{BB962C8B-B14F-4D97-AF65-F5344CB8AC3E}">
        <p14:creationId xmlns:p14="http://schemas.microsoft.com/office/powerpoint/2010/main" val="88385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28D5992-B617-79C7-DC01-883CA5FBFAB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BB489A1-AA9B-2E60-A8E9-43643B6223FE}"/>
              </a:ext>
            </a:extLst>
          </p:cNvPr>
          <p:cNvSpPr/>
          <p:nvPr/>
        </p:nvSpPr>
        <p:spPr>
          <a:xfrm>
            <a:off x="2630562" y="3016082"/>
            <a:ext cx="1922079" cy="2261269"/>
          </a:xfrm>
          <a:prstGeom prst="rect">
            <a:avLst/>
          </a:prstGeom>
          <a:no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a:extLst>
              <a:ext uri="{FF2B5EF4-FFF2-40B4-BE49-F238E27FC236}">
                <a16:creationId xmlns:a16="http://schemas.microsoft.com/office/drawing/2014/main" id="{CDE8DAE1-8671-0DDD-BD04-FF8B8BE98C68}"/>
              </a:ext>
            </a:extLst>
          </p:cNvPr>
          <p:cNvSpPr/>
          <p:nvPr/>
        </p:nvSpPr>
        <p:spPr>
          <a:xfrm>
            <a:off x="4632990" y="2615809"/>
            <a:ext cx="1922079" cy="2261269"/>
          </a:xfrm>
          <a:prstGeom prst="rect">
            <a:avLst/>
          </a:prstGeom>
          <a:no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Flowchart: Connector 27">
            <a:extLst>
              <a:ext uri="{FF2B5EF4-FFF2-40B4-BE49-F238E27FC236}">
                <a16:creationId xmlns:a16="http://schemas.microsoft.com/office/drawing/2014/main" id="{DA30F73A-CA17-F124-6C17-0B9D56E878D6}"/>
              </a:ext>
            </a:extLst>
          </p:cNvPr>
          <p:cNvSpPr/>
          <p:nvPr/>
        </p:nvSpPr>
        <p:spPr>
          <a:xfrm>
            <a:off x="3107083" y="1516441"/>
            <a:ext cx="2323460" cy="2222784"/>
          </a:xfrm>
          <a:prstGeom prst="flowChartConnector">
            <a:avLst/>
          </a:prstGeom>
          <a:blipFill>
            <a:blip r:embed="rId3"/>
            <a:srcRect/>
            <a:stretch>
              <a:fillRect t="-3000" b="-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9" name="Freeform: Shape 28">
            <a:extLst>
              <a:ext uri="{FF2B5EF4-FFF2-40B4-BE49-F238E27FC236}">
                <a16:creationId xmlns:a16="http://schemas.microsoft.com/office/drawing/2014/main" id="{D5CEA398-BFBF-3540-DC80-6FFEBE3AF8FA}"/>
              </a:ext>
            </a:extLst>
          </p:cNvPr>
          <p:cNvSpPr/>
          <p:nvPr/>
        </p:nvSpPr>
        <p:spPr>
          <a:xfrm>
            <a:off x="6747214" y="4028582"/>
            <a:ext cx="1729871" cy="610542"/>
          </a:xfrm>
          <a:custGeom>
            <a:avLst/>
            <a:gdLst>
              <a:gd name="connsiteX0" fmla="*/ 0 w 1729871"/>
              <a:gd name="connsiteY0" fmla="*/ 0 h 610542"/>
              <a:gd name="connsiteX1" fmla="*/ 1729871 w 1729871"/>
              <a:gd name="connsiteY1" fmla="*/ 0 h 610542"/>
              <a:gd name="connsiteX2" fmla="*/ 1729871 w 1729871"/>
              <a:gd name="connsiteY2" fmla="*/ 610542 h 610542"/>
              <a:gd name="connsiteX3" fmla="*/ 0 w 1729871"/>
              <a:gd name="connsiteY3" fmla="*/ 610542 h 610542"/>
              <a:gd name="connsiteX4" fmla="*/ 0 w 1729871"/>
              <a:gd name="connsiteY4" fmla="*/ 0 h 610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871" h="610542">
                <a:moveTo>
                  <a:pt x="0" y="0"/>
                </a:moveTo>
                <a:lnTo>
                  <a:pt x="1729871" y="0"/>
                </a:lnTo>
                <a:lnTo>
                  <a:pt x="1729871" y="610542"/>
                </a:lnTo>
                <a:lnTo>
                  <a:pt x="0" y="610542"/>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rtl="0">
              <a:lnSpc>
                <a:spcPct val="90000"/>
              </a:lnSpc>
              <a:spcBef>
                <a:spcPct val="0"/>
              </a:spcBef>
              <a:spcAft>
                <a:spcPct val="35000"/>
              </a:spcAft>
              <a:buNone/>
            </a:pPr>
            <a:endParaRPr lang="en-US" sz="1400" kern="1200">
              <a:solidFill>
                <a:schemeClr val="tx1"/>
              </a:solidFill>
            </a:endParaRPr>
          </a:p>
        </p:txBody>
      </p:sp>
      <p:sp>
        <p:nvSpPr>
          <p:cNvPr id="30" name="Rectangle 29">
            <a:extLst>
              <a:ext uri="{FF2B5EF4-FFF2-40B4-BE49-F238E27FC236}">
                <a16:creationId xmlns:a16="http://schemas.microsoft.com/office/drawing/2014/main" id="{A3213B91-9F90-4344-C448-C1F1D2458CC4}"/>
              </a:ext>
            </a:extLst>
          </p:cNvPr>
          <p:cNvSpPr/>
          <p:nvPr/>
        </p:nvSpPr>
        <p:spPr>
          <a:xfrm>
            <a:off x="8823618" y="1436670"/>
            <a:ext cx="1639187" cy="697352"/>
          </a:xfrm>
          <a:prstGeom prst="rect">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Title 14"/>
          <p:cNvSpPr>
            <a:spLocks noGrp="1"/>
          </p:cNvSpPr>
          <p:nvPr>
            <p:ph type="title"/>
          </p:nvPr>
        </p:nvSpPr>
        <p:spPr>
          <a:xfrm>
            <a:off x="1095780" y="272985"/>
            <a:ext cx="10515600" cy="1004888"/>
          </a:xfrm>
        </p:spPr>
        <p:txBody>
          <a:bodyPr>
            <a:normAutofit fontScale="90000"/>
          </a:bodyPr>
          <a:lstStyle/>
          <a:p>
            <a:pPr algn="ctr"/>
            <a:br>
              <a:rPr lang="en-US" b="1">
                <a:cs typeface="Segoe UI Semibold"/>
              </a:rPr>
            </a:br>
            <a:r>
              <a:rPr lang="en-US" b="1">
                <a:cs typeface="Segoe UI Semibold"/>
              </a:rPr>
              <a:t>Department of Health Team</a:t>
            </a:r>
            <a:br>
              <a:rPr lang="en-US" b="1">
                <a:cs typeface="Segoe UI Semibold"/>
              </a:rPr>
            </a:br>
            <a:endParaRPr lang="en-US" b="1">
              <a:cs typeface="Segoe UI Semibold"/>
            </a:endParaRPr>
          </a:p>
        </p:txBody>
      </p:sp>
      <p:sp>
        <p:nvSpPr>
          <p:cNvPr id="3" name="Rectangle 2">
            <a:extLst>
              <a:ext uri="{FF2B5EF4-FFF2-40B4-BE49-F238E27FC236}">
                <a16:creationId xmlns:a16="http://schemas.microsoft.com/office/drawing/2014/main" id="{55CBB71F-E088-667E-5C1B-91F82B7F31D0}"/>
              </a:ext>
            </a:extLst>
          </p:cNvPr>
          <p:cNvSpPr/>
          <p:nvPr/>
        </p:nvSpPr>
        <p:spPr>
          <a:xfrm>
            <a:off x="7183152" y="6197553"/>
            <a:ext cx="1634074" cy="1090406"/>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0530A34D-0315-6E7B-6156-D10695262D75}"/>
              </a:ext>
            </a:extLst>
          </p:cNvPr>
          <p:cNvSpPr/>
          <p:nvPr/>
        </p:nvSpPr>
        <p:spPr>
          <a:xfrm>
            <a:off x="5936235" y="2837191"/>
            <a:ext cx="1634074" cy="5750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Rectangle 10">
            <a:extLst>
              <a:ext uri="{FF2B5EF4-FFF2-40B4-BE49-F238E27FC236}">
                <a16:creationId xmlns:a16="http://schemas.microsoft.com/office/drawing/2014/main" id="{F08C37F4-E635-7CCC-7CFA-AD558C760F6E}"/>
              </a:ext>
            </a:extLst>
          </p:cNvPr>
          <p:cNvSpPr/>
          <p:nvPr/>
        </p:nvSpPr>
        <p:spPr>
          <a:xfrm>
            <a:off x="5287814" y="6073564"/>
            <a:ext cx="1634074" cy="1090406"/>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0492B5F0-8594-A560-2413-3E034BB5FDB7}"/>
              </a:ext>
            </a:extLst>
          </p:cNvPr>
          <p:cNvSpPr/>
          <p:nvPr/>
        </p:nvSpPr>
        <p:spPr>
          <a:xfrm>
            <a:off x="4940382" y="5303789"/>
            <a:ext cx="1634074" cy="5750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7" name="TextBox 26">
            <a:extLst>
              <a:ext uri="{FF2B5EF4-FFF2-40B4-BE49-F238E27FC236}">
                <a16:creationId xmlns:a16="http://schemas.microsoft.com/office/drawing/2014/main" id="{0001F0DC-CCAE-5F8E-5027-78035B42B10B}"/>
              </a:ext>
            </a:extLst>
          </p:cNvPr>
          <p:cNvSpPr txBox="1"/>
          <p:nvPr/>
        </p:nvSpPr>
        <p:spPr>
          <a:xfrm>
            <a:off x="6492460" y="4713791"/>
            <a:ext cx="2997717" cy="1090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marL="0" lvl="0" indent="0" algn="ctr" defTabSz="1955800">
              <a:lnSpc>
                <a:spcPct val="10952"/>
              </a:lnSpc>
              <a:spcBef>
                <a:spcPct val="0"/>
              </a:spcBef>
              <a:spcAft>
                <a:spcPts val="1200"/>
              </a:spcAft>
              <a:buNone/>
            </a:pPr>
            <a:r>
              <a:rPr lang="en-US" sz="4400" kern="1200">
                <a:solidFill>
                  <a:schemeClr val="accent2"/>
                </a:solidFill>
              </a:rPr>
              <a:t>______</a:t>
            </a:r>
            <a:endParaRPr lang="en-US" sz="4400" kern="1200"/>
          </a:p>
          <a:p>
            <a:pPr lvl="0" algn="ctr" defTabSz="622300">
              <a:lnSpc>
                <a:spcPct val="90000"/>
              </a:lnSpc>
              <a:spcBef>
                <a:spcPct val="0"/>
              </a:spcBef>
              <a:spcAft>
                <a:spcPct val="35000"/>
              </a:spcAft>
            </a:pPr>
            <a:r>
              <a:rPr lang="en-US" sz="2000" b="1" kern="1200">
                <a:solidFill>
                  <a:schemeClr val="tx1"/>
                </a:solidFill>
                <a:latin typeface="Calibri" panose="020F0502020204030204" pitchFamily="34" charset="0"/>
                <a:ea typeface="Calibri" panose="020F0502020204030204" pitchFamily="34" charset="0"/>
                <a:cs typeface="Calibri" panose="020F0502020204030204" pitchFamily="34" charset="0"/>
              </a:rPr>
              <a:t>Change Manager</a:t>
            </a:r>
          </a:p>
          <a:p>
            <a:pPr lvl="0" algn="ctr" defTabSz="622300">
              <a:lnSpc>
                <a:spcPct val="90000"/>
              </a:lnSpc>
              <a:spcBef>
                <a:spcPct val="0"/>
              </a:spcBef>
              <a:spcAft>
                <a:spcPct val="35000"/>
              </a:spcAft>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Office of Innovation &amp; Technology</a:t>
            </a:r>
          </a:p>
        </p:txBody>
      </p:sp>
      <p:sp>
        <p:nvSpPr>
          <p:cNvPr id="37" name="TextBox 36">
            <a:extLst>
              <a:ext uri="{FF2B5EF4-FFF2-40B4-BE49-F238E27FC236}">
                <a16:creationId xmlns:a16="http://schemas.microsoft.com/office/drawing/2014/main" id="{D1AE503A-EC94-D61D-5285-23FD81FF2AD1}"/>
              </a:ext>
            </a:extLst>
          </p:cNvPr>
          <p:cNvSpPr txBox="1"/>
          <p:nvPr/>
        </p:nvSpPr>
        <p:spPr>
          <a:xfrm>
            <a:off x="6951592" y="4028582"/>
            <a:ext cx="2317061" cy="5750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2000" b="1" kern="1200">
                <a:solidFill>
                  <a:schemeClr val="tx1"/>
                </a:solidFill>
                <a:latin typeface="Segoe UI Semibold"/>
              </a:rPr>
              <a:t>Krystle Edwards</a:t>
            </a:r>
          </a:p>
          <a:p>
            <a:pPr marL="0" lvl="0" indent="0" algn="ctr" defTabSz="622300" rtl="0">
              <a:lnSpc>
                <a:spcPct val="90000"/>
              </a:lnSpc>
              <a:spcBef>
                <a:spcPct val="0"/>
              </a:spcBef>
              <a:spcAft>
                <a:spcPct val="35000"/>
              </a:spcAft>
              <a:buNone/>
            </a:pPr>
            <a:r>
              <a:rPr lang="en-US" sz="2000" b="1">
                <a:solidFill>
                  <a:schemeClr val="tx1"/>
                </a:solidFill>
                <a:latin typeface="Segoe UI Semibold"/>
              </a:rPr>
              <a:t>she/her</a:t>
            </a:r>
            <a:endParaRPr lang="en-US" sz="2000" b="1" kern="1200">
              <a:solidFill>
                <a:schemeClr val="tx1"/>
              </a:solidFill>
            </a:endParaRPr>
          </a:p>
        </p:txBody>
      </p:sp>
      <p:sp>
        <p:nvSpPr>
          <p:cNvPr id="38" name="Freeform: Shape 37">
            <a:extLst>
              <a:ext uri="{FF2B5EF4-FFF2-40B4-BE49-F238E27FC236}">
                <a16:creationId xmlns:a16="http://schemas.microsoft.com/office/drawing/2014/main" id="{D330C904-D4C2-A110-F3FA-37AE6C3AA598}"/>
              </a:ext>
            </a:extLst>
          </p:cNvPr>
          <p:cNvSpPr/>
          <p:nvPr/>
        </p:nvSpPr>
        <p:spPr>
          <a:xfrm>
            <a:off x="2674037" y="4038711"/>
            <a:ext cx="1729871" cy="610542"/>
          </a:xfrm>
          <a:custGeom>
            <a:avLst/>
            <a:gdLst>
              <a:gd name="connsiteX0" fmla="*/ 0 w 1729871"/>
              <a:gd name="connsiteY0" fmla="*/ 0 h 610542"/>
              <a:gd name="connsiteX1" fmla="*/ 1729871 w 1729871"/>
              <a:gd name="connsiteY1" fmla="*/ 0 h 610542"/>
              <a:gd name="connsiteX2" fmla="*/ 1729871 w 1729871"/>
              <a:gd name="connsiteY2" fmla="*/ 610542 h 610542"/>
              <a:gd name="connsiteX3" fmla="*/ 0 w 1729871"/>
              <a:gd name="connsiteY3" fmla="*/ 610542 h 610542"/>
              <a:gd name="connsiteX4" fmla="*/ 0 w 1729871"/>
              <a:gd name="connsiteY4" fmla="*/ 0 h 610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871" h="610542">
                <a:moveTo>
                  <a:pt x="0" y="0"/>
                </a:moveTo>
                <a:lnTo>
                  <a:pt x="1729871" y="0"/>
                </a:lnTo>
                <a:lnTo>
                  <a:pt x="1729871" y="610542"/>
                </a:lnTo>
                <a:lnTo>
                  <a:pt x="0" y="610542"/>
                </a:lnTo>
                <a:lnTo>
                  <a:pt x="0" y="0"/>
                </a:lnTo>
                <a:close/>
              </a:path>
            </a:pathLst>
          </a:custGeom>
          <a:no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rtl="0">
              <a:lnSpc>
                <a:spcPct val="90000"/>
              </a:lnSpc>
              <a:spcBef>
                <a:spcPct val="0"/>
              </a:spcBef>
              <a:spcAft>
                <a:spcPct val="35000"/>
              </a:spcAft>
              <a:buNone/>
            </a:pPr>
            <a:endParaRPr lang="en-US" sz="1400" kern="1200">
              <a:solidFill>
                <a:schemeClr val="tx1"/>
              </a:solidFill>
            </a:endParaRPr>
          </a:p>
        </p:txBody>
      </p:sp>
      <p:sp>
        <p:nvSpPr>
          <p:cNvPr id="40" name="TextBox 39">
            <a:extLst>
              <a:ext uri="{FF2B5EF4-FFF2-40B4-BE49-F238E27FC236}">
                <a16:creationId xmlns:a16="http://schemas.microsoft.com/office/drawing/2014/main" id="{8FE75612-5375-0DFF-F6E9-B750CB21E44E}"/>
              </a:ext>
            </a:extLst>
          </p:cNvPr>
          <p:cNvSpPr txBox="1"/>
          <p:nvPr/>
        </p:nvSpPr>
        <p:spPr>
          <a:xfrm>
            <a:off x="2024661" y="4677610"/>
            <a:ext cx="3911574" cy="1090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marL="0" lvl="0" indent="0" algn="ctr" defTabSz="1955800">
              <a:lnSpc>
                <a:spcPct val="10952"/>
              </a:lnSpc>
              <a:spcBef>
                <a:spcPct val="0"/>
              </a:spcBef>
              <a:spcAft>
                <a:spcPts val="1200"/>
              </a:spcAft>
              <a:buNone/>
            </a:pPr>
            <a:r>
              <a:rPr lang="en-US" sz="4400" kern="1200">
                <a:solidFill>
                  <a:schemeClr val="accent2"/>
                </a:solidFill>
              </a:rPr>
              <a:t>______</a:t>
            </a:r>
            <a:endParaRPr lang="en-US" sz="4400" kern="1200"/>
          </a:p>
          <a:p>
            <a:pPr marL="0" lvl="0" indent="0" algn="ctr" defTabSz="622300" rtl="0">
              <a:lnSpc>
                <a:spcPct val="90000"/>
              </a:lnSpc>
              <a:spcBef>
                <a:spcPct val="0"/>
              </a:spcBef>
              <a:spcAft>
                <a:spcPct val="35000"/>
              </a:spcAft>
              <a:buNone/>
            </a:pPr>
            <a:r>
              <a:rPr lang="en-US" sz="2000" b="1" kern="1200">
                <a:solidFill>
                  <a:schemeClr val="tx1"/>
                </a:solidFill>
                <a:latin typeface="Calibri" panose="020F0502020204030204" pitchFamily="34" charset="0"/>
                <a:ea typeface="Calibri" panose="020F0502020204030204" pitchFamily="34" charset="0"/>
                <a:cs typeface="Calibri" panose="020F0502020204030204" pitchFamily="34" charset="0"/>
              </a:rPr>
              <a:t>Community Engagement Coordinator</a:t>
            </a:r>
          </a:p>
          <a:p>
            <a:pPr marL="0" lvl="0" indent="0" algn="ctr" defTabSz="622300" rtl="0">
              <a:lnSpc>
                <a:spcPct val="90000"/>
              </a:lnSpc>
              <a:spcBef>
                <a:spcPct val="0"/>
              </a:spcBef>
              <a:spcAft>
                <a:spcPct val="35000"/>
              </a:spcAft>
              <a:buNone/>
            </a:pPr>
            <a:endParaRPr lang="en-US" sz="2000" b="1" kern="1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lvl="0" indent="0" algn="ctr" defTabSz="622300" rtl="0">
              <a:lnSpc>
                <a:spcPct val="90000"/>
              </a:lnSpc>
              <a:spcBef>
                <a:spcPct val="0"/>
              </a:spcBef>
              <a:spcAft>
                <a:spcPct val="35000"/>
              </a:spcAft>
              <a:buNone/>
            </a:pPr>
            <a:endParaRPr lang="en-US" sz="2000" b="1" kern="1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6CDE02B4-1092-6773-1566-24893F99BAD7}"/>
              </a:ext>
            </a:extLst>
          </p:cNvPr>
          <p:cNvSpPr txBox="1"/>
          <p:nvPr/>
        </p:nvSpPr>
        <p:spPr>
          <a:xfrm>
            <a:off x="2744217" y="3979623"/>
            <a:ext cx="2578825" cy="5750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2000" b="1" kern="1200">
                <a:solidFill>
                  <a:schemeClr val="tx1"/>
                </a:solidFill>
                <a:latin typeface="Segoe UI Semibold"/>
              </a:rPr>
              <a:t>Elizabeth Emmet</a:t>
            </a:r>
          </a:p>
          <a:p>
            <a:pPr marL="0" lvl="0" indent="0" algn="ctr" defTabSz="622300" rtl="0">
              <a:lnSpc>
                <a:spcPct val="90000"/>
              </a:lnSpc>
              <a:spcBef>
                <a:spcPct val="0"/>
              </a:spcBef>
              <a:spcAft>
                <a:spcPct val="35000"/>
              </a:spcAft>
              <a:buNone/>
            </a:pPr>
            <a:r>
              <a:rPr lang="en-US" sz="2000" b="1">
                <a:solidFill>
                  <a:schemeClr val="tx1"/>
                </a:solidFill>
                <a:latin typeface="Segoe UI Semibold"/>
              </a:rPr>
              <a:t>she/her</a:t>
            </a:r>
            <a:endParaRPr lang="en-US" sz="2000" b="1" kern="1200">
              <a:solidFill>
                <a:schemeClr val="tx1"/>
              </a:solidFill>
            </a:endParaRPr>
          </a:p>
        </p:txBody>
      </p:sp>
      <p:sp>
        <p:nvSpPr>
          <p:cNvPr id="5" name="TextBox 4">
            <a:extLst>
              <a:ext uri="{FF2B5EF4-FFF2-40B4-BE49-F238E27FC236}">
                <a16:creationId xmlns:a16="http://schemas.microsoft.com/office/drawing/2014/main" id="{445034A1-1DE2-488E-0F0E-1BEBB03E02DC}"/>
              </a:ext>
            </a:extLst>
          </p:cNvPr>
          <p:cNvSpPr txBox="1"/>
          <p:nvPr/>
        </p:nvSpPr>
        <p:spPr>
          <a:xfrm>
            <a:off x="2275198" y="5493085"/>
            <a:ext cx="3501836" cy="400110"/>
          </a:xfrm>
          <a:prstGeom prst="rect">
            <a:avLst/>
          </a:prstGeom>
          <a:noFill/>
        </p:spPr>
        <p:txBody>
          <a:bodyPr wrap="square" lIns="91440" tIns="45720" rIns="91440" bIns="45720" rtlCol="0" anchor="t">
            <a:spAutoFit/>
          </a:bodyPr>
          <a:lstStyle/>
          <a:p>
            <a:pPr algn="ctr"/>
            <a:r>
              <a:rPr lang="en-US" sz="2000">
                <a:latin typeface="Calibri"/>
                <a:ea typeface="Calibri" panose="020F0502020204030204" pitchFamily="34" charset="0"/>
                <a:cs typeface="Calibri"/>
              </a:rPr>
              <a:t>988 Crisis Systems Section</a:t>
            </a:r>
          </a:p>
        </p:txBody>
      </p:sp>
      <p:sp>
        <p:nvSpPr>
          <p:cNvPr id="6" name="Footer Placeholder 5">
            <a:extLst>
              <a:ext uri="{FF2B5EF4-FFF2-40B4-BE49-F238E27FC236}">
                <a16:creationId xmlns:a16="http://schemas.microsoft.com/office/drawing/2014/main" id="{7CF2A9A1-B598-11B5-FFA9-EB11FCAD9A6E}"/>
              </a:ext>
            </a:extLst>
          </p:cNvPr>
          <p:cNvSpPr>
            <a:spLocks noGrp="1"/>
          </p:cNvSpPr>
          <p:nvPr>
            <p:ph type="ftr" sz="quarter" idx="11"/>
          </p:nvPr>
        </p:nvSpPr>
        <p:spPr/>
        <p:txBody>
          <a:bodyPr/>
          <a:lstStyle/>
          <a:p>
            <a:r>
              <a:rPr lang="en-US"/>
              <a:t>Washington State Department of Health</a:t>
            </a:r>
          </a:p>
        </p:txBody>
      </p:sp>
      <p:pic>
        <p:nvPicPr>
          <p:cNvPr id="12" name="Picture 11" descr="A person smiling at camera&#10;&#10;Description automatically generated">
            <a:extLst>
              <a:ext uri="{FF2B5EF4-FFF2-40B4-BE49-F238E27FC236}">
                <a16:creationId xmlns:a16="http://schemas.microsoft.com/office/drawing/2014/main" id="{922E79AA-D671-36AD-7A71-16E8B78D24B6}"/>
              </a:ext>
            </a:extLst>
          </p:cNvPr>
          <p:cNvPicPr>
            <a:picLocks noChangeAspect="1"/>
          </p:cNvPicPr>
          <p:nvPr/>
        </p:nvPicPr>
        <p:blipFill rotWithShape="1">
          <a:blip r:embed="rId4">
            <a:extLst>
              <a:ext uri="{28A0092B-C50C-407E-A947-70E740481C1C}">
                <a14:useLocalDpi xmlns:a14="http://schemas.microsoft.com/office/drawing/2010/main" val="0"/>
              </a:ext>
            </a:extLst>
          </a:blip>
          <a:srcRect l="16644" t="-1" r="9040" b="24098"/>
          <a:stretch/>
        </p:blipFill>
        <p:spPr>
          <a:xfrm>
            <a:off x="6969974" y="1589545"/>
            <a:ext cx="2282588" cy="2221881"/>
          </a:xfrm>
          <a:prstGeom prst="ellipse">
            <a:avLst/>
          </a:prstGeom>
        </p:spPr>
      </p:pic>
    </p:spTree>
    <p:extLst>
      <p:ext uri="{BB962C8B-B14F-4D97-AF65-F5344CB8AC3E}">
        <p14:creationId xmlns:p14="http://schemas.microsoft.com/office/powerpoint/2010/main" val="1242511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8B334-46B0-FAE2-F498-353548C6E53B}"/>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C111C7-0B71-0927-66DC-91F3A8D6D30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D24504B6-BF65-4FAC-0AD1-1FE143485E1A}"/>
              </a:ext>
            </a:extLst>
          </p:cNvPr>
          <p:cNvSpPr>
            <a:spLocks noGrp="1"/>
          </p:cNvSpPr>
          <p:nvPr>
            <p:ph type="ftr" sz="quarter" idx="11"/>
          </p:nvPr>
        </p:nvSpPr>
        <p:spPr/>
        <p:txBody>
          <a:bodyPr/>
          <a:lstStyle/>
          <a:p>
            <a:r>
              <a:rPr lang="en-US"/>
              <a:t>Washington State Department of Health</a:t>
            </a:r>
          </a:p>
        </p:txBody>
      </p:sp>
      <p:sp>
        <p:nvSpPr>
          <p:cNvPr id="4" name="Slide Number Placeholder 3">
            <a:extLst>
              <a:ext uri="{FF2B5EF4-FFF2-40B4-BE49-F238E27FC236}">
                <a16:creationId xmlns:a16="http://schemas.microsoft.com/office/drawing/2014/main" id="{77322D34-25EA-2FFE-E0E9-398F5E7EFDFA}"/>
              </a:ext>
            </a:extLst>
          </p:cNvPr>
          <p:cNvSpPr>
            <a:spLocks noGrp="1"/>
          </p:cNvSpPr>
          <p:nvPr>
            <p:ph type="sldNum" sz="quarter" idx="12"/>
          </p:nvPr>
        </p:nvSpPr>
        <p:spPr/>
        <p:txBody>
          <a:bodyPr/>
          <a:lstStyle/>
          <a:p>
            <a:fld id="{9E6C16D0-6CB5-4156-B7E5-A31DE7FD17E9}" type="slidenum">
              <a:rPr lang="en-US" smtClean="0"/>
              <a:t>4</a:t>
            </a:fld>
            <a:endParaRPr lang="en-US"/>
          </a:p>
        </p:txBody>
      </p:sp>
      <p:sp>
        <p:nvSpPr>
          <p:cNvPr id="6" name="TextBox 5">
            <a:extLst>
              <a:ext uri="{FF2B5EF4-FFF2-40B4-BE49-F238E27FC236}">
                <a16:creationId xmlns:a16="http://schemas.microsoft.com/office/drawing/2014/main" id="{C3BA180D-D06C-F324-6407-7040FCF6C250}"/>
              </a:ext>
            </a:extLst>
          </p:cNvPr>
          <p:cNvSpPr txBox="1"/>
          <p:nvPr/>
        </p:nvSpPr>
        <p:spPr>
          <a:xfrm>
            <a:off x="3393277" y="297267"/>
            <a:ext cx="6296025" cy="523220"/>
          </a:xfrm>
          <a:prstGeom prst="rect">
            <a:avLst/>
          </a:prstGeom>
          <a:noFill/>
        </p:spPr>
        <p:txBody>
          <a:bodyPr wrap="square" rtlCol="0">
            <a:spAutoFit/>
          </a:bodyPr>
          <a:lstStyle/>
          <a:p>
            <a:r>
              <a:rPr lang="en-US" sz="2800" b="1">
                <a:latin typeface="Century Gothic" panose="020B0502020202020204" pitchFamily="34" charset="0"/>
              </a:rPr>
              <a:t>Creation of 988 and Current Status</a:t>
            </a:r>
          </a:p>
        </p:txBody>
      </p:sp>
      <p:sp>
        <p:nvSpPr>
          <p:cNvPr id="7" name="Arrow: Right 6">
            <a:extLst>
              <a:ext uri="{FF2B5EF4-FFF2-40B4-BE49-F238E27FC236}">
                <a16:creationId xmlns:a16="http://schemas.microsoft.com/office/drawing/2014/main" id="{6DD019AC-778E-A547-B315-C0778B606058}"/>
              </a:ext>
            </a:extLst>
          </p:cNvPr>
          <p:cNvSpPr/>
          <p:nvPr/>
        </p:nvSpPr>
        <p:spPr>
          <a:xfrm>
            <a:off x="1238250" y="2536805"/>
            <a:ext cx="10606080" cy="15800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B62B2A1-FBFE-8308-0599-8E74B59F01FF}"/>
              </a:ext>
            </a:extLst>
          </p:cNvPr>
          <p:cNvSpPr>
            <a:spLocks noGrp="1" noRot="1" noMove="1" noResize="1" noEditPoints="1" noAdjustHandles="1" noChangeArrowheads="1" noChangeShapeType="1"/>
          </p:cNvSpPr>
          <p:nvPr/>
        </p:nvSpPr>
        <p:spPr>
          <a:xfrm>
            <a:off x="1395410" y="1528504"/>
            <a:ext cx="1690689" cy="9144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National Suicide Hotline Designation Act </a:t>
            </a:r>
          </a:p>
        </p:txBody>
      </p:sp>
      <p:sp>
        <p:nvSpPr>
          <p:cNvPr id="33" name="Rectangle 32">
            <a:extLst>
              <a:ext uri="{FF2B5EF4-FFF2-40B4-BE49-F238E27FC236}">
                <a16:creationId xmlns:a16="http://schemas.microsoft.com/office/drawing/2014/main" id="{90683BE7-FD04-5B07-1EF7-33F1E9ADEC46}"/>
              </a:ext>
            </a:extLst>
          </p:cNvPr>
          <p:cNvSpPr/>
          <p:nvPr/>
        </p:nvSpPr>
        <p:spPr>
          <a:xfrm>
            <a:off x="5583165" y="1575612"/>
            <a:ext cx="3009903" cy="10351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C59B487-BADB-75AF-07F5-111BB5E4685E}"/>
              </a:ext>
            </a:extLst>
          </p:cNvPr>
          <p:cNvSpPr/>
          <p:nvPr/>
        </p:nvSpPr>
        <p:spPr>
          <a:xfrm>
            <a:off x="9398986" y="1506568"/>
            <a:ext cx="2098470" cy="64808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478546E-E394-2E09-8CAD-28FBE81ACF58}"/>
              </a:ext>
            </a:extLst>
          </p:cNvPr>
          <p:cNvSpPr/>
          <p:nvPr/>
        </p:nvSpPr>
        <p:spPr>
          <a:xfrm>
            <a:off x="1395410" y="4144438"/>
            <a:ext cx="2457062" cy="6835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EAED776-49DF-81FC-84A1-2EF63F3AFF3A}"/>
              </a:ext>
            </a:extLst>
          </p:cNvPr>
          <p:cNvSpPr/>
          <p:nvPr/>
        </p:nvSpPr>
        <p:spPr>
          <a:xfrm>
            <a:off x="5695947" y="4116812"/>
            <a:ext cx="2457060" cy="6297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6AC6153-2BFB-18E9-FEFC-25B6AC2791B2}"/>
              </a:ext>
            </a:extLst>
          </p:cNvPr>
          <p:cNvSpPr txBox="1"/>
          <p:nvPr/>
        </p:nvSpPr>
        <p:spPr>
          <a:xfrm>
            <a:off x="1395410" y="4161761"/>
            <a:ext cx="21422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rPr>
              <a:t>Passage of House Bill 1477</a:t>
            </a:r>
          </a:p>
        </p:txBody>
      </p:sp>
      <p:sp>
        <p:nvSpPr>
          <p:cNvPr id="44" name="TextBox 43">
            <a:extLst>
              <a:ext uri="{FF2B5EF4-FFF2-40B4-BE49-F238E27FC236}">
                <a16:creationId xmlns:a16="http://schemas.microsoft.com/office/drawing/2014/main" id="{1C0C67E1-ED55-0161-853D-547F69D53154}"/>
              </a:ext>
            </a:extLst>
          </p:cNvPr>
          <p:cNvSpPr txBox="1"/>
          <p:nvPr/>
        </p:nvSpPr>
        <p:spPr>
          <a:xfrm>
            <a:off x="5695947" y="4153459"/>
            <a:ext cx="24570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Century Gothic" panose="020B0502020202020204" pitchFamily="34" charset="0"/>
                <a:ea typeface="Calibri" panose="020F0502020204030204" pitchFamily="34" charset="0"/>
                <a:cs typeface="Calibri" panose="020F0502020204030204" pitchFamily="34" charset="0"/>
              </a:rPr>
              <a:t>Passage of House Bill 1134</a:t>
            </a:r>
          </a:p>
        </p:txBody>
      </p:sp>
      <p:sp>
        <p:nvSpPr>
          <p:cNvPr id="45" name="TextBox 44">
            <a:extLst>
              <a:ext uri="{FF2B5EF4-FFF2-40B4-BE49-F238E27FC236}">
                <a16:creationId xmlns:a16="http://schemas.microsoft.com/office/drawing/2014/main" id="{14CA9CEE-58CB-AA91-9C15-4DCB182DDF61}"/>
              </a:ext>
            </a:extLst>
          </p:cNvPr>
          <p:cNvSpPr txBox="1"/>
          <p:nvPr/>
        </p:nvSpPr>
        <p:spPr>
          <a:xfrm>
            <a:off x="5570964" y="1567311"/>
            <a:ext cx="30099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rPr>
              <a:t>Launch of 988 </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rPr>
              <a:t>and the Native and Strong Lifeline</a:t>
            </a:r>
          </a:p>
        </p:txBody>
      </p:sp>
      <p:sp>
        <p:nvSpPr>
          <p:cNvPr id="46" name="TextBox 45">
            <a:extLst>
              <a:ext uri="{FF2B5EF4-FFF2-40B4-BE49-F238E27FC236}">
                <a16:creationId xmlns:a16="http://schemas.microsoft.com/office/drawing/2014/main" id="{3BC16029-94E6-1435-4D22-9E7D30486EAB}"/>
              </a:ext>
            </a:extLst>
          </p:cNvPr>
          <p:cNvSpPr txBox="1"/>
          <p:nvPr/>
        </p:nvSpPr>
        <p:spPr>
          <a:xfrm>
            <a:off x="9330527" y="1537831"/>
            <a:ext cx="2166929"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rPr>
              <a:t>Fully fund crisis call center platform</a:t>
            </a:r>
          </a:p>
        </p:txBody>
      </p:sp>
      <p:sp>
        <p:nvSpPr>
          <p:cNvPr id="49" name="TextBox 48">
            <a:extLst>
              <a:ext uri="{FF2B5EF4-FFF2-40B4-BE49-F238E27FC236}">
                <a16:creationId xmlns:a16="http://schemas.microsoft.com/office/drawing/2014/main" id="{E7EC501F-5C29-7D6D-745E-C2E6496C683B}"/>
              </a:ext>
            </a:extLst>
          </p:cNvPr>
          <p:cNvSpPr txBox="1"/>
          <p:nvPr/>
        </p:nvSpPr>
        <p:spPr>
          <a:xfrm>
            <a:off x="7842480" y="3065198"/>
            <a:ext cx="986167" cy="523220"/>
          </a:xfrm>
          <a:prstGeom prst="rect">
            <a:avLst/>
          </a:prstGeom>
          <a:noFill/>
        </p:spPr>
        <p:txBody>
          <a:bodyPr wrap="none" rtlCol="0">
            <a:spAutoFit/>
          </a:bodyPr>
          <a:lstStyle>
            <a:defPPr>
              <a:defRPr lang="en-US"/>
            </a:defPPr>
            <a:lvl1pPr>
              <a:defRPr sz="2800" b="1">
                <a:solidFill>
                  <a:schemeClr val="bg1"/>
                </a:solidFill>
                <a:latin typeface="Century Gothic" panose="020B0502020202020204" pitchFamily="34" charset="0"/>
                <a:ea typeface="Calibri" panose="020F0502020204030204" pitchFamily="34" charset="0"/>
                <a:cs typeface="Calibri" panose="020F0502020204030204" pitchFamily="34" charset="0"/>
              </a:defRPr>
            </a:lvl1pPr>
          </a:lstStyle>
          <a:p>
            <a:r>
              <a:rPr lang="en-US"/>
              <a:t>2023</a:t>
            </a:r>
          </a:p>
        </p:txBody>
      </p:sp>
      <p:sp>
        <p:nvSpPr>
          <p:cNvPr id="50" name="TextBox 49">
            <a:extLst>
              <a:ext uri="{FF2B5EF4-FFF2-40B4-BE49-F238E27FC236}">
                <a16:creationId xmlns:a16="http://schemas.microsoft.com/office/drawing/2014/main" id="{C05A3989-E0FB-AA6F-56F6-4FB5F1CA5510}"/>
              </a:ext>
            </a:extLst>
          </p:cNvPr>
          <p:cNvSpPr txBox="1"/>
          <p:nvPr/>
        </p:nvSpPr>
        <p:spPr>
          <a:xfrm>
            <a:off x="10096302" y="3045396"/>
            <a:ext cx="986167" cy="523220"/>
          </a:xfrm>
          <a:prstGeom prst="rect">
            <a:avLst/>
          </a:prstGeom>
          <a:noFill/>
        </p:spPr>
        <p:txBody>
          <a:bodyPr wrap="none" rtlCol="0">
            <a:spAutoFit/>
          </a:bodyPr>
          <a:lstStyle/>
          <a:p>
            <a:r>
              <a:rPr lang="en-US" sz="2800" b="1">
                <a:solidFill>
                  <a:schemeClr val="bg1"/>
                </a:solidFill>
                <a:latin typeface="Century Gothic" panose="020B0502020202020204" pitchFamily="34" charset="0"/>
                <a:ea typeface="Calibri" panose="020F0502020204030204" pitchFamily="34" charset="0"/>
                <a:cs typeface="Calibri" panose="020F0502020204030204" pitchFamily="34" charset="0"/>
              </a:rPr>
              <a:t>2026</a:t>
            </a:r>
          </a:p>
        </p:txBody>
      </p:sp>
      <p:sp>
        <p:nvSpPr>
          <p:cNvPr id="51" name="TextBox 50">
            <a:extLst>
              <a:ext uri="{FF2B5EF4-FFF2-40B4-BE49-F238E27FC236}">
                <a16:creationId xmlns:a16="http://schemas.microsoft.com/office/drawing/2014/main" id="{21B1DD28-5329-EAB7-F00D-2630878CD787}"/>
              </a:ext>
            </a:extLst>
          </p:cNvPr>
          <p:cNvSpPr txBox="1"/>
          <p:nvPr/>
        </p:nvSpPr>
        <p:spPr>
          <a:xfrm>
            <a:off x="3592574" y="3067494"/>
            <a:ext cx="1284478" cy="523220"/>
          </a:xfrm>
          <a:prstGeom prst="rect">
            <a:avLst/>
          </a:prstGeom>
          <a:noFill/>
        </p:spPr>
        <p:txBody>
          <a:bodyPr wrap="square" rtlCol="0">
            <a:spAutoFit/>
          </a:bodyPr>
          <a:lstStyle/>
          <a:p>
            <a:r>
              <a:rPr lang="en-US" sz="2800" b="1">
                <a:solidFill>
                  <a:schemeClr val="bg1"/>
                </a:solidFill>
                <a:latin typeface="Century Gothic" panose="020B0502020202020204" pitchFamily="34" charset="0"/>
                <a:ea typeface="Calibri" panose="020F0502020204030204" pitchFamily="34" charset="0"/>
                <a:cs typeface="Calibri" panose="020F0502020204030204" pitchFamily="34" charset="0"/>
              </a:rPr>
              <a:t>2021</a:t>
            </a:r>
          </a:p>
        </p:txBody>
      </p:sp>
      <p:sp>
        <p:nvSpPr>
          <p:cNvPr id="52" name="TextBox 51">
            <a:extLst>
              <a:ext uri="{FF2B5EF4-FFF2-40B4-BE49-F238E27FC236}">
                <a16:creationId xmlns:a16="http://schemas.microsoft.com/office/drawing/2014/main" id="{8F52CEB7-EFAD-6C18-E30B-7B4A69731396}"/>
              </a:ext>
            </a:extLst>
          </p:cNvPr>
          <p:cNvSpPr txBox="1"/>
          <p:nvPr/>
        </p:nvSpPr>
        <p:spPr>
          <a:xfrm>
            <a:off x="1591813" y="3065198"/>
            <a:ext cx="1332800" cy="523220"/>
          </a:xfrm>
          <a:prstGeom prst="rect">
            <a:avLst/>
          </a:prstGeom>
          <a:noFill/>
        </p:spPr>
        <p:txBody>
          <a:bodyPr wrap="square" rtlCol="0">
            <a:spAutoFit/>
          </a:bodyPr>
          <a:lstStyle/>
          <a:p>
            <a:r>
              <a:rPr lang="en-US" sz="2800" b="1">
                <a:solidFill>
                  <a:schemeClr val="bg1"/>
                </a:solidFill>
                <a:latin typeface="Century Gothic" panose="020B0502020202020204" pitchFamily="34" charset="0"/>
                <a:ea typeface="Calibri" panose="020F0502020204030204" pitchFamily="34" charset="0"/>
                <a:cs typeface="Calibri" panose="020F0502020204030204" pitchFamily="34" charset="0"/>
              </a:rPr>
              <a:t>2020</a:t>
            </a:r>
          </a:p>
        </p:txBody>
      </p:sp>
      <p:sp>
        <p:nvSpPr>
          <p:cNvPr id="53" name="TextBox 52">
            <a:extLst>
              <a:ext uri="{FF2B5EF4-FFF2-40B4-BE49-F238E27FC236}">
                <a16:creationId xmlns:a16="http://schemas.microsoft.com/office/drawing/2014/main" id="{9F7536BF-2487-0698-92EA-1CC49AF8C7DB}"/>
              </a:ext>
            </a:extLst>
          </p:cNvPr>
          <p:cNvSpPr txBox="1"/>
          <p:nvPr/>
        </p:nvSpPr>
        <p:spPr>
          <a:xfrm>
            <a:off x="5555123" y="3057002"/>
            <a:ext cx="986167" cy="523220"/>
          </a:xfrm>
          <a:prstGeom prst="rect">
            <a:avLst/>
          </a:prstGeom>
          <a:noFill/>
        </p:spPr>
        <p:txBody>
          <a:bodyPr wrap="none" rtlCol="0">
            <a:spAutoFit/>
          </a:bodyPr>
          <a:lstStyle/>
          <a:p>
            <a:r>
              <a:rPr lang="en-US" sz="2800" b="1">
                <a:solidFill>
                  <a:schemeClr val="bg1"/>
                </a:solidFill>
                <a:latin typeface="Century Gothic" panose="020B0502020202020204" pitchFamily="34" charset="0"/>
                <a:ea typeface="Calibri" panose="020F0502020204030204" pitchFamily="34" charset="0"/>
                <a:cs typeface="Calibri" panose="020F0502020204030204" pitchFamily="34" charset="0"/>
              </a:rPr>
              <a:t>2022</a:t>
            </a:r>
          </a:p>
        </p:txBody>
      </p:sp>
      <p:sp>
        <p:nvSpPr>
          <p:cNvPr id="8" name="Rectangle 7">
            <a:extLst>
              <a:ext uri="{FF2B5EF4-FFF2-40B4-BE49-F238E27FC236}">
                <a16:creationId xmlns:a16="http://schemas.microsoft.com/office/drawing/2014/main" id="{DE7504C1-3F37-FFFA-C167-AB63A0E73ABC}"/>
              </a:ext>
            </a:extLst>
          </p:cNvPr>
          <p:cNvSpPr/>
          <p:nvPr/>
        </p:nvSpPr>
        <p:spPr>
          <a:xfrm>
            <a:off x="1395410" y="1511101"/>
            <a:ext cx="2481464" cy="9717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AD3438A-6C8B-E067-1EC8-0611C8D45DD8}"/>
              </a:ext>
            </a:extLst>
          </p:cNvPr>
          <p:cNvSpPr txBox="1"/>
          <p:nvPr/>
        </p:nvSpPr>
        <p:spPr>
          <a:xfrm>
            <a:off x="1407611" y="1583084"/>
            <a:ext cx="2457062" cy="1107996"/>
          </a:xfrm>
          <a:prstGeom prst="rect">
            <a:avLst/>
          </a:prstGeom>
          <a:noFill/>
        </p:spPr>
        <p:txBody>
          <a:bodyPr wrap="square" rtlCol="0">
            <a:spAutoFit/>
          </a:bodyPr>
          <a:lstStyle/>
          <a:p>
            <a:r>
              <a:rPr lang="en-US" sz="1600">
                <a:solidFill>
                  <a:srgbClr val="000000"/>
                </a:solidFill>
                <a:latin typeface="Century Gothic" panose="020B0502020202020204" pitchFamily="34" charset="0"/>
                <a:ea typeface="Calibri" panose="020F0502020204030204" pitchFamily="34" charset="0"/>
                <a:cs typeface="Calibri" panose="020F0502020204030204" pitchFamily="34" charset="0"/>
              </a:rPr>
              <a:t>National Suicide Hotline Designation Act </a:t>
            </a:r>
          </a:p>
          <a:p>
            <a:endParaRPr lang="en-US"/>
          </a:p>
        </p:txBody>
      </p:sp>
    </p:spTree>
    <p:extLst>
      <p:ext uri="{BB962C8B-B14F-4D97-AF65-F5344CB8AC3E}">
        <p14:creationId xmlns:p14="http://schemas.microsoft.com/office/powerpoint/2010/main" val="2956964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BBCD40-2373-0A97-4846-F39BC196209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712219" y="96798"/>
            <a:ext cx="11036881" cy="984559"/>
          </a:xfrm>
        </p:spPr>
        <p:txBody>
          <a:bodyPr anchor="b">
            <a:normAutofit/>
          </a:bodyPr>
          <a:lstStyle/>
          <a:p>
            <a:pPr algn="ctr"/>
            <a:r>
              <a:rPr lang="en-US" sz="4000" b="1">
                <a:latin typeface="Century Gothic"/>
                <a:ea typeface="+mn-ea"/>
                <a:cs typeface="Arial"/>
              </a:rPr>
              <a:t>988 Suicide &amp; Crisis Lifeline </a:t>
            </a:r>
          </a:p>
        </p:txBody>
      </p:sp>
      <p:sp>
        <p:nvSpPr>
          <p:cNvPr id="3" name="TextBox 2">
            <a:extLst>
              <a:ext uri="{FF2B5EF4-FFF2-40B4-BE49-F238E27FC236}">
                <a16:creationId xmlns:a16="http://schemas.microsoft.com/office/drawing/2014/main" id="{0CE43EB0-22E6-62B8-A096-6AC0780EC0EB}"/>
              </a:ext>
            </a:extLst>
          </p:cNvPr>
          <p:cNvSpPr txBox="1"/>
          <p:nvPr/>
        </p:nvSpPr>
        <p:spPr>
          <a:xfrm>
            <a:off x="500744" y="1338943"/>
            <a:ext cx="697590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The 988 Suicide &amp; Crisis Lifeline launched in July 2022.</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988 is the three-digit dialing code for suicide prevention and crisis support.</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Call, text, or chat the 988 Lifeline to get support for:</a:t>
            </a:r>
          </a:p>
          <a:p>
            <a:pPr marL="862013" lvl="1"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Thoughts of suicide</a:t>
            </a:r>
          </a:p>
          <a:p>
            <a:pPr marL="862013" lvl="1"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Substance use concerns</a:t>
            </a:r>
          </a:p>
          <a:p>
            <a:pPr marL="862013" lvl="1"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Any type of emotional distress</a:t>
            </a:r>
          </a:p>
          <a:p>
            <a:pPr marL="862013" lvl="1"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A loved one who may be in need of crisis support</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The 988 Lifeline is free, confidential, and available 24/7/365.</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Interpretation services available in over 240 languages.</a:t>
            </a:r>
          </a:p>
        </p:txBody>
      </p:sp>
      <p:pic>
        <p:nvPicPr>
          <p:cNvPr id="2" name="Picture 2" descr="Meditation video with green background and graphics of hands surrounding a heart with the gay pride rainbow flag inside. Text encourages viewers to breathe in, hold, and breathe out, with a reminder that if you are struggling, reach out to the 988 Lifeline via call, text, or chat for support.">
            <a:extLst>
              <a:ext uri="{FF2B5EF4-FFF2-40B4-BE49-F238E27FC236}">
                <a16:creationId xmlns:a16="http://schemas.microsoft.com/office/drawing/2014/main" id="{6B53DB8B-764C-0DF5-A77C-DA5FDCA3BF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 b="-3"/>
          <a:stretch/>
        </p:blipFill>
        <p:spPr bwMode="auto">
          <a:xfrm>
            <a:off x="7885247" y="1193894"/>
            <a:ext cx="3617416" cy="38027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DCF40D-E770-6482-8742-F2876033A675}"/>
              </a:ext>
            </a:extLst>
          </p:cNvPr>
          <p:cNvSpPr txBox="1"/>
          <p:nvPr/>
        </p:nvSpPr>
        <p:spPr>
          <a:xfrm>
            <a:off x="8445703" y="4971498"/>
            <a:ext cx="258486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A green circle with two hands connected at wrists holding a small, rainbow heart in the center.</a:t>
            </a:r>
          </a:p>
        </p:txBody>
      </p:sp>
      <p:sp>
        <p:nvSpPr>
          <p:cNvPr id="6" name="Footer Placeholder 5">
            <a:extLst>
              <a:ext uri="{FF2B5EF4-FFF2-40B4-BE49-F238E27FC236}">
                <a16:creationId xmlns:a16="http://schemas.microsoft.com/office/drawing/2014/main" id="{EC2B72BA-1ED6-89E5-AB20-EE234F889D6E}"/>
              </a:ext>
            </a:extLst>
          </p:cNvPr>
          <p:cNvSpPr>
            <a:spLocks noGrp="1"/>
          </p:cNvSpPr>
          <p:nvPr>
            <p:ph type="ftr" sz="quarter" idx="11"/>
          </p:nvPr>
        </p:nvSpPr>
        <p:spPr/>
        <p:txBody>
          <a:bodyPr/>
          <a:lstStyle/>
          <a:p>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Washington State Department of Health</a:t>
            </a:r>
          </a:p>
        </p:txBody>
      </p:sp>
      <p:sp>
        <p:nvSpPr>
          <p:cNvPr id="7" name="Slide Number Placeholder 6">
            <a:extLst>
              <a:ext uri="{FF2B5EF4-FFF2-40B4-BE49-F238E27FC236}">
                <a16:creationId xmlns:a16="http://schemas.microsoft.com/office/drawing/2014/main" id="{D7E817DE-D8E9-D8FC-E833-9C8E8D27FA95}"/>
              </a:ext>
            </a:extLst>
          </p:cNvPr>
          <p:cNvSpPr>
            <a:spLocks noGrp="1"/>
          </p:cNvSpPr>
          <p:nvPr>
            <p:ph type="sldNum" sz="quarter" idx="12"/>
          </p:nvPr>
        </p:nvSpPr>
        <p:spPr/>
        <p:txBody>
          <a:bodyPr/>
          <a:lstStyle/>
          <a:p>
            <a:fld id="{9E6C16D0-6CB5-4156-B7E5-A31DE7FD17E9}" type="slidenum">
              <a:rPr lang="en-US" smtClean="0"/>
              <a:t>5</a:t>
            </a:fld>
            <a:endParaRPr lang="en-US"/>
          </a:p>
        </p:txBody>
      </p:sp>
    </p:spTree>
    <p:extLst>
      <p:ext uri="{BB962C8B-B14F-4D97-AF65-F5344CB8AC3E}">
        <p14:creationId xmlns:p14="http://schemas.microsoft.com/office/powerpoint/2010/main" val="423371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170E7B9-C1C4-222F-7B7B-83FABD06BEB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3098CDB-A295-2B17-213D-16055CFFD7A4}"/>
              </a:ext>
            </a:extLst>
          </p:cNvPr>
          <p:cNvSpPr>
            <a:spLocks noGrp="1"/>
          </p:cNvSpPr>
          <p:nvPr>
            <p:ph type="title"/>
          </p:nvPr>
        </p:nvSpPr>
        <p:spPr>
          <a:xfrm>
            <a:off x="5629464" y="136525"/>
            <a:ext cx="5804111" cy="823595"/>
          </a:xfrm>
        </p:spPr>
        <p:txBody>
          <a:bodyPr anchor="b">
            <a:noAutofit/>
          </a:bodyPr>
          <a:lstStyle/>
          <a:p>
            <a:pPr algn="ctr"/>
            <a:r>
              <a:rPr lang="en-US" sz="4000" b="1">
                <a:latin typeface="Century Gothic"/>
                <a:ea typeface="+mn-ea"/>
                <a:cs typeface="Arial"/>
              </a:rPr>
              <a:t>Specialized Lines </a:t>
            </a:r>
            <a:endParaRPr lang="en-US">
              <a:ea typeface="+mn-ea"/>
            </a:endParaRPr>
          </a:p>
        </p:txBody>
      </p:sp>
      <p:pic>
        <p:nvPicPr>
          <p:cNvPr id="4" name="Picture 3" descr="Photo with woman that indicates 988 text and chat are now available in Spanish. ">
            <a:extLst>
              <a:ext uri="{FF2B5EF4-FFF2-40B4-BE49-F238E27FC236}">
                <a16:creationId xmlns:a16="http://schemas.microsoft.com/office/drawing/2014/main" id="{A38F5A0C-D082-92CD-ADA1-93A615EE8E83}"/>
              </a:ext>
            </a:extLst>
          </p:cNvPr>
          <p:cNvPicPr>
            <a:picLocks noChangeAspect="1"/>
          </p:cNvPicPr>
          <p:nvPr/>
        </p:nvPicPr>
        <p:blipFill>
          <a:blip r:embed="rId3"/>
          <a:stretch>
            <a:fillRect/>
          </a:stretch>
        </p:blipFill>
        <p:spPr>
          <a:xfrm>
            <a:off x="1251858" y="277928"/>
            <a:ext cx="2612571" cy="2468573"/>
          </a:xfrm>
          <a:prstGeom prst="rect">
            <a:avLst/>
          </a:prstGeom>
        </p:spPr>
      </p:pic>
      <p:sp>
        <p:nvSpPr>
          <p:cNvPr id="3" name="Content Placeholder 2">
            <a:extLst>
              <a:ext uri="{FF2B5EF4-FFF2-40B4-BE49-F238E27FC236}">
                <a16:creationId xmlns:a16="http://schemas.microsoft.com/office/drawing/2014/main" id="{A75661E3-8308-131A-0748-CD68D6360BF3}"/>
              </a:ext>
            </a:extLst>
          </p:cNvPr>
          <p:cNvSpPr>
            <a:spLocks noGrp="1"/>
          </p:cNvSpPr>
          <p:nvPr>
            <p:ph idx="1"/>
          </p:nvPr>
        </p:nvSpPr>
        <p:spPr>
          <a:xfrm>
            <a:off x="6093976" y="960120"/>
            <a:ext cx="5804111" cy="5461277"/>
          </a:xfrm>
        </p:spPr>
        <p:txBody>
          <a:bodyPr vert="horz" lIns="91440" tIns="45720" rIns="91440" bIns="45720" rtlCol="0" anchor="t">
            <a:noAutofit/>
          </a:bodyPr>
          <a:lstStyle/>
          <a:p>
            <a:pPr marL="0" indent="0" fontAlgn="base">
              <a:buNone/>
            </a:pPr>
            <a:r>
              <a:rPr lang="en-US" sz="2400" b="0" i="0" u="none" strike="noStrike" dirty="0">
                <a:effectLst/>
                <a:latin typeface="Calibri"/>
                <a:ea typeface="Calibri"/>
                <a:cs typeface="Arial"/>
              </a:rPr>
              <a:t>The 988 Lifeline has 4 </a:t>
            </a:r>
            <a:r>
              <a:rPr lang="en-US" sz="2400" dirty="0">
                <a:latin typeface="Calibri"/>
                <a:ea typeface="Calibri"/>
                <a:cs typeface="Arial"/>
              </a:rPr>
              <a:t>specialized lines</a:t>
            </a:r>
            <a:r>
              <a:rPr lang="en-US" sz="2400" b="0" i="0" u="none" strike="noStrike" dirty="0">
                <a:effectLst/>
                <a:latin typeface="Calibri"/>
                <a:ea typeface="Calibri"/>
                <a:cs typeface="Arial"/>
              </a:rPr>
              <a:t>:</a:t>
            </a:r>
            <a:r>
              <a:rPr lang="en-US" sz="2400" b="0" i="0" dirty="0">
                <a:effectLst/>
                <a:latin typeface="Calibri"/>
                <a:ea typeface="Calibri"/>
                <a:cs typeface="Arial"/>
              </a:rPr>
              <a:t>​</a:t>
            </a:r>
          </a:p>
          <a:p>
            <a:pPr marL="0" indent="0" fontAlgn="base">
              <a:buNone/>
            </a:pPr>
            <a:endParaRPr lang="en-US" sz="800" dirty="0">
              <a:latin typeface="Calibri"/>
              <a:ea typeface="Calibri"/>
              <a:cs typeface="Arial"/>
            </a:endParaRPr>
          </a:p>
          <a:p>
            <a:pPr lvl="1" fontAlgn="base">
              <a:buFont typeface="Arial"/>
              <a:buChar char="•"/>
            </a:pPr>
            <a:r>
              <a:rPr lang="en-US" sz="2000" b="1" i="0" u="none" strike="noStrike" dirty="0">
                <a:effectLst/>
                <a:latin typeface="Calibri"/>
                <a:ea typeface="Calibri"/>
                <a:cs typeface="Arial"/>
              </a:rPr>
              <a:t>Veterans Crisis Line</a:t>
            </a:r>
            <a:r>
              <a:rPr lang="en-US" sz="2000" i="0" u="none" strike="noStrike" dirty="0">
                <a:effectLst/>
                <a:latin typeface="Calibri"/>
                <a:ea typeface="Calibri"/>
                <a:cs typeface="Arial"/>
              </a:rPr>
              <a:t>: Call 988 and </a:t>
            </a:r>
            <a:r>
              <a:rPr lang="en-US" sz="2000" dirty="0">
                <a:latin typeface="Calibri"/>
                <a:ea typeface="Calibri"/>
                <a:cs typeface="Arial"/>
              </a:rPr>
              <a:t>choose option </a:t>
            </a:r>
            <a:r>
              <a:rPr lang="en-US" sz="2000" i="0" u="none" strike="noStrike" dirty="0">
                <a:effectLst/>
                <a:latin typeface="Calibri"/>
                <a:ea typeface="Calibri"/>
                <a:cs typeface="Arial"/>
              </a:rPr>
              <a:t>1</a:t>
            </a:r>
            <a:r>
              <a:rPr lang="en-US" sz="2000" dirty="0">
                <a:latin typeface="Calibri"/>
                <a:ea typeface="Calibri"/>
                <a:cs typeface="Arial"/>
              </a:rPr>
              <a:t>, chat online, or text 838255</a:t>
            </a:r>
            <a:r>
              <a:rPr lang="en-US" sz="2000" i="0" dirty="0">
                <a:effectLst/>
                <a:latin typeface="Calibri"/>
                <a:ea typeface="Calibri"/>
                <a:cs typeface="Arial"/>
              </a:rPr>
              <a:t>​</a:t>
            </a:r>
          </a:p>
          <a:p>
            <a:pPr lvl="1" fontAlgn="base">
              <a:buFont typeface="Arial"/>
              <a:buChar char="•"/>
            </a:pPr>
            <a:r>
              <a:rPr lang="en-US" sz="2000" b="1" i="0" u="none" strike="noStrike" dirty="0">
                <a:effectLst/>
                <a:latin typeface="Calibri"/>
                <a:ea typeface="Calibri"/>
                <a:cs typeface="Arial"/>
              </a:rPr>
              <a:t>Spanish Language Line</a:t>
            </a:r>
            <a:r>
              <a:rPr lang="en-US" sz="2000" i="0" u="none" strike="noStrike" dirty="0">
                <a:effectLst/>
                <a:latin typeface="Calibri"/>
                <a:ea typeface="Calibri"/>
                <a:cs typeface="Arial"/>
              </a:rPr>
              <a:t>: </a:t>
            </a:r>
            <a:r>
              <a:rPr lang="en-US" sz="2000" dirty="0">
                <a:latin typeface="Calibri"/>
                <a:ea typeface="Calibri"/>
                <a:cs typeface="Arial"/>
              </a:rPr>
              <a:t>Call, text, or chat 988 and choose option 2​</a:t>
            </a:r>
            <a:endParaRPr lang="en-US" sz="2000" i="0" dirty="0">
              <a:effectLst/>
              <a:latin typeface="Calibri"/>
              <a:ea typeface="Calibri"/>
              <a:cs typeface="Arial"/>
            </a:endParaRPr>
          </a:p>
          <a:p>
            <a:pPr lvl="1" fontAlgn="base">
              <a:buFont typeface="Arial"/>
              <a:buChar char="•"/>
            </a:pPr>
            <a:r>
              <a:rPr lang="en-US" sz="2000" b="1" dirty="0">
                <a:latin typeface="Calibri"/>
                <a:ea typeface="Calibri"/>
                <a:cs typeface="Arial"/>
              </a:rPr>
              <a:t>LGBTQIA</a:t>
            </a:r>
            <a:r>
              <a:rPr lang="en-US" sz="2000" b="1" i="0" u="none" strike="noStrike" dirty="0">
                <a:effectLst/>
                <a:latin typeface="Calibri"/>
                <a:ea typeface="Calibri"/>
                <a:cs typeface="Arial"/>
              </a:rPr>
              <a:t>+ Youth Line</a:t>
            </a:r>
            <a:r>
              <a:rPr lang="en-US" sz="2000" i="0" u="none" strike="noStrike" dirty="0">
                <a:effectLst/>
                <a:latin typeface="Calibri"/>
                <a:ea typeface="Calibri"/>
                <a:cs typeface="Arial"/>
              </a:rPr>
              <a:t>: Call, text, or chat 988 and </a:t>
            </a:r>
            <a:r>
              <a:rPr lang="en-US" sz="2000" dirty="0">
                <a:latin typeface="Calibri"/>
                <a:ea typeface="Calibri"/>
                <a:cs typeface="Arial"/>
              </a:rPr>
              <a:t>choose option 3</a:t>
            </a:r>
            <a:r>
              <a:rPr lang="en-US" sz="2000" i="0" dirty="0">
                <a:effectLst/>
                <a:latin typeface="Calibri"/>
                <a:ea typeface="Calibri"/>
                <a:cs typeface="Arial"/>
              </a:rPr>
              <a:t>​</a:t>
            </a:r>
          </a:p>
          <a:p>
            <a:pPr lvl="1" fontAlgn="base">
              <a:buFont typeface="Arial"/>
              <a:buChar char="•"/>
            </a:pPr>
            <a:r>
              <a:rPr lang="en-US" sz="2000" b="1" i="0" u="none" strike="noStrike" dirty="0">
                <a:effectLst/>
                <a:latin typeface="Calibri"/>
                <a:ea typeface="Calibri"/>
                <a:cs typeface="Arial"/>
              </a:rPr>
              <a:t>Native and Strong Lifeline</a:t>
            </a:r>
            <a:r>
              <a:rPr lang="en-US" sz="2000" i="0" u="none" strike="noStrike" dirty="0">
                <a:effectLst/>
                <a:latin typeface="Calibri"/>
                <a:ea typeface="Calibri"/>
                <a:cs typeface="Arial"/>
              </a:rPr>
              <a:t>: Call 988 and</a:t>
            </a:r>
            <a:r>
              <a:rPr lang="en-US" sz="2000" dirty="0">
                <a:latin typeface="Calibri"/>
                <a:ea typeface="Calibri"/>
                <a:cs typeface="Arial"/>
              </a:rPr>
              <a:t> choose option 4</a:t>
            </a:r>
            <a:r>
              <a:rPr lang="en-US" sz="2000" i="0" dirty="0">
                <a:effectLst/>
                <a:latin typeface="Calibri"/>
                <a:ea typeface="Calibri"/>
                <a:cs typeface="Arial"/>
              </a:rPr>
              <a:t>​. </a:t>
            </a:r>
          </a:p>
          <a:p>
            <a:pPr lvl="1" fontAlgn="base">
              <a:buFont typeface="Arial"/>
              <a:buChar char="•"/>
            </a:pPr>
            <a:endParaRPr lang="en-US" sz="2000" b="0" u="none" strike="noStrike" dirty="0">
              <a:latin typeface="Calibri"/>
              <a:ea typeface="Calibri"/>
              <a:cs typeface="Arial"/>
            </a:endParaRPr>
          </a:p>
          <a:p>
            <a:pPr lvl="1" fontAlgn="base">
              <a:buFont typeface="Arial"/>
              <a:buChar char="•"/>
            </a:pPr>
            <a:r>
              <a:rPr lang="en-US" sz="2000" b="0" i="0" u="none" strike="noStrike" dirty="0">
                <a:effectLst/>
                <a:latin typeface="Calibri"/>
                <a:ea typeface="Calibri"/>
                <a:cs typeface="Arial"/>
              </a:rPr>
              <a:t>You can also get support in American Sign Language (ASL) by</a:t>
            </a:r>
            <a:r>
              <a:rPr lang="en-US" sz="2000" dirty="0">
                <a:latin typeface="Calibri"/>
                <a:ea typeface="Calibri"/>
                <a:cs typeface="Arial"/>
              </a:rPr>
              <a:t>:</a:t>
            </a:r>
          </a:p>
          <a:p>
            <a:pPr lvl="2">
              <a:buFont typeface="Arial"/>
              <a:buChar char="•"/>
            </a:pPr>
            <a:r>
              <a:rPr lang="en-US" dirty="0">
                <a:latin typeface="Calibri"/>
                <a:ea typeface="Calibri"/>
                <a:cs typeface="Arial"/>
              </a:rPr>
              <a:t>Visiting</a:t>
            </a:r>
            <a:r>
              <a:rPr lang="en-US" b="0" i="0" u="none" strike="noStrike" dirty="0">
                <a:effectLst/>
                <a:latin typeface="Calibri"/>
                <a:ea typeface="Calibri"/>
                <a:cs typeface="Arial"/>
              </a:rPr>
              <a:t> the 988 Lifeline </a:t>
            </a:r>
            <a:r>
              <a:rPr lang="en-US" dirty="0">
                <a:latin typeface="Calibri"/>
                <a:ea typeface="Calibri"/>
                <a:cs typeface="Arial"/>
              </a:rPr>
              <a:t>website</a:t>
            </a:r>
          </a:p>
          <a:p>
            <a:pPr lvl="2">
              <a:buFont typeface="Arial"/>
              <a:buChar char="•"/>
            </a:pPr>
            <a:r>
              <a:rPr lang="en-US" dirty="0">
                <a:latin typeface="Calibri"/>
                <a:ea typeface="Calibri"/>
                <a:cs typeface="Arial"/>
              </a:rPr>
              <a:t>Clicking</a:t>
            </a:r>
            <a:r>
              <a:rPr lang="en-US" b="0" i="0" u="none" strike="noStrike" dirty="0">
                <a:effectLst/>
                <a:latin typeface="Calibri"/>
                <a:ea typeface="Calibri"/>
                <a:cs typeface="Arial"/>
              </a:rPr>
              <a:t> the “For Deaf &amp; Hard of Hearing” link at the top of the </a:t>
            </a:r>
            <a:r>
              <a:rPr lang="en-US" dirty="0">
                <a:latin typeface="Calibri"/>
                <a:ea typeface="Calibri"/>
                <a:cs typeface="Arial"/>
              </a:rPr>
              <a:t>page</a:t>
            </a:r>
          </a:p>
          <a:p>
            <a:pPr lvl="2">
              <a:buFont typeface="Arial"/>
              <a:buChar char="•"/>
            </a:pPr>
            <a:r>
              <a:rPr lang="en-US" dirty="0">
                <a:latin typeface="Calibri"/>
                <a:ea typeface="Calibri"/>
                <a:cs typeface="Arial"/>
              </a:rPr>
              <a:t>Choosing</a:t>
            </a:r>
            <a:r>
              <a:rPr lang="en-US" b="0" i="0" u="none" strike="noStrike" dirty="0">
                <a:effectLst/>
                <a:latin typeface="Calibri"/>
                <a:ea typeface="Calibri"/>
                <a:cs typeface="Arial"/>
              </a:rPr>
              <a:t> “ASL Now</a:t>
            </a:r>
            <a:r>
              <a:rPr lang="en-US" dirty="0">
                <a:latin typeface="Calibri"/>
                <a:ea typeface="Calibri"/>
                <a:cs typeface="Arial"/>
              </a:rPr>
              <a:t>”</a:t>
            </a:r>
            <a:r>
              <a:rPr lang="en-US" sz="2400" b="0" i="0" u="none" strike="noStrike" dirty="0">
                <a:effectLst/>
                <a:latin typeface="Calibri"/>
                <a:ea typeface="Calibri"/>
                <a:cs typeface="Arial"/>
              </a:rPr>
              <a:t> </a:t>
            </a:r>
            <a:endParaRPr lang="en-US" sz="2400" dirty="0">
              <a:latin typeface="Calibri"/>
              <a:ea typeface="Calibri"/>
              <a:cs typeface="Arial"/>
            </a:endParaRPr>
          </a:p>
          <a:p>
            <a:endParaRPr lang="en-US" sz="1800" dirty="0">
              <a:latin typeface="Calibri"/>
              <a:cs typeface="Arial" panose="020B0604020202020204" pitchFamily="34" charset="0"/>
            </a:endParaRPr>
          </a:p>
        </p:txBody>
      </p:sp>
      <p:pic>
        <p:nvPicPr>
          <p:cNvPr id="5" name="Picture 4" descr="Photo with man indicating that the 988 Suicide &amp; Crisis Lifeline now has American Sign language services  ">
            <a:extLst>
              <a:ext uri="{FF2B5EF4-FFF2-40B4-BE49-F238E27FC236}">
                <a16:creationId xmlns:a16="http://schemas.microsoft.com/office/drawing/2014/main" id="{9FE98A7A-7E84-AC1B-D1C0-591CAEB0E9F2}"/>
              </a:ext>
            </a:extLst>
          </p:cNvPr>
          <p:cNvPicPr>
            <a:picLocks noChangeAspect="1"/>
          </p:cNvPicPr>
          <p:nvPr/>
        </p:nvPicPr>
        <p:blipFill>
          <a:blip r:embed="rId4"/>
          <a:stretch>
            <a:fillRect/>
          </a:stretch>
        </p:blipFill>
        <p:spPr>
          <a:xfrm>
            <a:off x="293912" y="3581400"/>
            <a:ext cx="4876801" cy="2416629"/>
          </a:xfrm>
          <a:prstGeom prst="rect">
            <a:avLst/>
          </a:prstGeom>
        </p:spPr>
      </p:pic>
      <p:sp>
        <p:nvSpPr>
          <p:cNvPr id="6" name="TextBox 5">
            <a:extLst>
              <a:ext uri="{FF2B5EF4-FFF2-40B4-BE49-F238E27FC236}">
                <a16:creationId xmlns:a16="http://schemas.microsoft.com/office/drawing/2014/main" id="{4813ACCA-B75A-1D87-BFE4-2EEB91173D38}"/>
              </a:ext>
            </a:extLst>
          </p:cNvPr>
          <p:cNvSpPr txBox="1"/>
          <p:nvPr/>
        </p:nvSpPr>
        <p:spPr>
          <a:xfrm>
            <a:off x="394902" y="2747844"/>
            <a:ext cx="4506686" cy="430887"/>
          </a:xfrm>
          <a:prstGeom prst="rect">
            <a:avLst/>
          </a:prstGeom>
          <a:noFill/>
        </p:spPr>
        <p:txBody>
          <a:bodyPr wrap="square" lIns="91440" tIns="45720" rIns="91440" bIns="45720" rtlCol="0" anchor="t">
            <a:spAutoFit/>
          </a:bodyPr>
          <a:lstStyle/>
          <a:p>
            <a:pPr algn="ctr"/>
            <a:r>
              <a:rPr lang="en-US" sz="1100"/>
              <a:t>A person wearing a yellow </a:t>
            </a:r>
            <a:endParaRPr lang="en-US"/>
          </a:p>
          <a:p>
            <a:pPr algn="ctr"/>
            <a:r>
              <a:rPr lang="en-US" sz="1100"/>
              <a:t>sweater looking at a cell phone. </a:t>
            </a:r>
          </a:p>
        </p:txBody>
      </p:sp>
      <p:sp>
        <p:nvSpPr>
          <p:cNvPr id="8" name="TextBox 7">
            <a:extLst>
              <a:ext uri="{FF2B5EF4-FFF2-40B4-BE49-F238E27FC236}">
                <a16:creationId xmlns:a16="http://schemas.microsoft.com/office/drawing/2014/main" id="{5A9FF749-ADD4-1C09-A612-53FF097824AD}"/>
              </a:ext>
            </a:extLst>
          </p:cNvPr>
          <p:cNvSpPr txBox="1"/>
          <p:nvPr/>
        </p:nvSpPr>
        <p:spPr>
          <a:xfrm flipH="1">
            <a:off x="-64136" y="6038892"/>
            <a:ext cx="5691358" cy="261610"/>
          </a:xfrm>
          <a:prstGeom prst="rect">
            <a:avLst/>
          </a:prstGeom>
          <a:noFill/>
        </p:spPr>
        <p:txBody>
          <a:bodyPr wrap="square" lIns="91440" tIns="45720" rIns="91440" bIns="45720" rtlCol="0" anchor="t">
            <a:spAutoFit/>
          </a:bodyPr>
          <a:lstStyle/>
          <a:p>
            <a:pPr algn="ctr"/>
            <a:r>
              <a:rPr lang="en-US" sz="1100"/>
              <a:t>A person wearing a white tee-shirt in front of a laptop using sign language.</a:t>
            </a:r>
          </a:p>
        </p:txBody>
      </p:sp>
      <p:sp>
        <p:nvSpPr>
          <p:cNvPr id="7" name="Footer Placeholder 6">
            <a:extLst>
              <a:ext uri="{FF2B5EF4-FFF2-40B4-BE49-F238E27FC236}">
                <a16:creationId xmlns:a16="http://schemas.microsoft.com/office/drawing/2014/main" id="{13DD4BD8-8FD4-1F77-5680-74328010C82B}"/>
              </a:ext>
            </a:extLst>
          </p:cNvPr>
          <p:cNvSpPr>
            <a:spLocks noGrp="1"/>
          </p:cNvSpPr>
          <p:nvPr>
            <p:ph type="ftr" sz="quarter" idx="11"/>
          </p:nvPr>
        </p:nvSpPr>
        <p:spPr/>
        <p:txBody>
          <a:bodyPr/>
          <a:lstStyle/>
          <a:p>
            <a:r>
              <a:rPr lang="en-US"/>
              <a:t>Washington State Department of Health</a:t>
            </a:r>
          </a:p>
        </p:txBody>
      </p:sp>
      <p:sp>
        <p:nvSpPr>
          <p:cNvPr id="9" name="Slide Number Placeholder 8">
            <a:extLst>
              <a:ext uri="{FF2B5EF4-FFF2-40B4-BE49-F238E27FC236}">
                <a16:creationId xmlns:a16="http://schemas.microsoft.com/office/drawing/2014/main" id="{1B4CB6A5-5D47-B27C-4CAB-D64C78604CB3}"/>
              </a:ext>
            </a:extLst>
          </p:cNvPr>
          <p:cNvSpPr>
            <a:spLocks noGrp="1"/>
          </p:cNvSpPr>
          <p:nvPr>
            <p:ph type="sldNum" sz="quarter" idx="12"/>
          </p:nvPr>
        </p:nvSpPr>
        <p:spPr/>
        <p:txBody>
          <a:bodyPr/>
          <a:lstStyle/>
          <a:p>
            <a:fld id="{9E6C16D0-6CB5-4156-B7E5-A31DE7FD17E9}" type="slidenum">
              <a:rPr lang="en-US" smtClean="0"/>
              <a:t>6</a:t>
            </a:fld>
            <a:endParaRPr lang="en-US"/>
          </a:p>
        </p:txBody>
      </p:sp>
    </p:spTree>
    <p:extLst>
      <p:ext uri="{BB962C8B-B14F-4D97-AF65-F5344CB8AC3E}">
        <p14:creationId xmlns:p14="http://schemas.microsoft.com/office/powerpoint/2010/main" val="918379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E461B-E6BC-9666-B377-D883EA9DABB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5587C79-A189-0A23-6728-49012787BAC3}"/>
              </a:ext>
            </a:extLst>
          </p:cNvPr>
          <p:cNvSpPr txBox="1"/>
          <p:nvPr/>
        </p:nvSpPr>
        <p:spPr>
          <a:xfrm>
            <a:off x="1490484" y="315610"/>
            <a:ext cx="9375820" cy="707886"/>
          </a:xfrm>
          <a:prstGeom prst="rect">
            <a:avLst/>
          </a:prstGeom>
          <a:noFill/>
        </p:spPr>
        <p:txBody>
          <a:bodyPr wrap="square" lIns="91440" tIns="45720" rIns="91440" bIns="45720" rtlCol="0" anchor="t">
            <a:spAutoFit/>
          </a:bodyPr>
          <a:lstStyle/>
          <a:p>
            <a:pPr algn="ctr"/>
            <a:r>
              <a:rPr lang="en-US" sz="4000" b="1">
                <a:latin typeface="Calibri"/>
                <a:ea typeface="Calibri" panose="020F0502020204030204" pitchFamily="34" charset="0"/>
                <a:cs typeface="Calibri"/>
              </a:rPr>
              <a:t>Crisis Counselor Training</a:t>
            </a:r>
            <a:endParaRPr lang="en-US" sz="4000"/>
          </a:p>
        </p:txBody>
      </p:sp>
      <p:sp>
        <p:nvSpPr>
          <p:cNvPr id="8" name="TextBox 7">
            <a:extLst>
              <a:ext uri="{FF2B5EF4-FFF2-40B4-BE49-F238E27FC236}">
                <a16:creationId xmlns:a16="http://schemas.microsoft.com/office/drawing/2014/main" id="{1C656920-7EE4-4247-8C17-B3CD00B1C6AE}"/>
              </a:ext>
            </a:extLst>
          </p:cNvPr>
          <p:cNvSpPr txBox="1"/>
          <p:nvPr/>
        </p:nvSpPr>
        <p:spPr>
          <a:xfrm>
            <a:off x="204535" y="1245155"/>
            <a:ext cx="10912643" cy="5293757"/>
          </a:xfrm>
          <a:prstGeom prst="rect">
            <a:avLst/>
          </a:prstGeom>
          <a:noFill/>
        </p:spPr>
        <p:txBody>
          <a:bodyPr wrap="square" lIns="91440" tIns="45720" rIns="91440" bIns="45720" rtlCol="0" anchor="t">
            <a:spAutoFit/>
          </a:bodyPr>
          <a:lstStyle/>
          <a:p>
            <a:r>
              <a:rPr lang="en-US" sz="2400" b="1" dirty="0">
                <a:solidFill>
                  <a:srgbClr val="262626"/>
                </a:solidFill>
                <a:latin typeface="Calibri"/>
                <a:ea typeface="Calibri" panose="020F0502020204030204" pitchFamily="34" charset="0"/>
                <a:cs typeface="Calibri"/>
              </a:rPr>
              <a:t>Trained crisis counselors</a:t>
            </a:r>
            <a:r>
              <a:rPr lang="en-US" sz="2400" dirty="0">
                <a:solidFill>
                  <a:srgbClr val="262626"/>
                </a:solidFill>
                <a:latin typeface="Calibri"/>
                <a:ea typeface="Calibri" panose="020F0502020204030204" pitchFamily="34" charset="0"/>
                <a:cs typeface="Calibri"/>
              </a:rPr>
              <a:t> are ready to handle a variety of situations.</a:t>
            </a:r>
          </a:p>
          <a:p>
            <a:endParaRPr lang="en-US" sz="2000" dirty="0">
              <a:solidFill>
                <a:srgbClr val="262626"/>
              </a:solidFill>
              <a:latin typeface="Calibri"/>
              <a:ea typeface="Calibri" panose="020F0502020204030204" pitchFamily="34" charset="0"/>
              <a:cs typeface="Calibri"/>
            </a:endParaRPr>
          </a:p>
          <a:p>
            <a:pPr algn="l"/>
            <a:r>
              <a:rPr lang="en-US" sz="2000" b="0" i="0" dirty="0">
                <a:solidFill>
                  <a:srgbClr val="262626"/>
                </a:solidFill>
                <a:effectLst/>
                <a:latin typeface="Calibri"/>
                <a:ea typeface="Calibri" panose="020F0502020204030204" pitchFamily="34" charset="0"/>
                <a:cs typeface="Calibri"/>
              </a:rPr>
              <a:t>Each of Washington’s 988 Lifeline crisis centers must meet the 988</a:t>
            </a:r>
            <a:endParaRPr lang="en-US" sz="2000" dirty="0"/>
          </a:p>
          <a:p>
            <a:r>
              <a:rPr lang="en-US" sz="2000" b="0" i="0" dirty="0">
                <a:solidFill>
                  <a:srgbClr val="262626"/>
                </a:solidFill>
                <a:effectLst/>
                <a:latin typeface="Calibri"/>
                <a:ea typeface="Calibri" panose="020F0502020204030204" pitchFamily="34" charset="0"/>
                <a:cs typeface="Calibri"/>
              </a:rPr>
              <a:t>Lifeline’s minimum training requirements by providing</a:t>
            </a:r>
            <a:r>
              <a:rPr lang="en-US" sz="2000" dirty="0">
                <a:solidFill>
                  <a:srgbClr val="262626"/>
                </a:solidFill>
                <a:latin typeface="Calibri"/>
                <a:ea typeface="Calibri" panose="020F0502020204030204" pitchFamily="34" charset="0"/>
                <a:cs typeface="Calibri"/>
              </a:rPr>
              <a:t> trainings</a:t>
            </a:r>
            <a:r>
              <a:rPr lang="en-US" sz="2000" b="0" i="0" dirty="0">
                <a:solidFill>
                  <a:srgbClr val="262626"/>
                </a:solidFill>
                <a:effectLst/>
                <a:latin typeface="Calibri"/>
                <a:ea typeface="Calibri" panose="020F0502020204030204" pitchFamily="34" charset="0"/>
                <a:cs typeface="Calibri"/>
              </a:rPr>
              <a:t>:</a:t>
            </a:r>
            <a:endParaRPr lang="en-US" sz="2000" dirty="0">
              <a:solidFill>
                <a:srgbClr val="262626"/>
              </a:solidFill>
              <a:latin typeface="Calibri"/>
              <a:ea typeface="Calibri" panose="020F0502020204030204" pitchFamily="34" charset="0"/>
              <a:cs typeface="Calibri"/>
            </a:endParaRPr>
          </a:p>
          <a:p>
            <a:endParaRPr lang="en-US" dirty="0">
              <a:solidFill>
                <a:srgbClr val="262626"/>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solidFill>
                  <a:srgbClr val="262626"/>
                </a:solidFill>
                <a:latin typeface="Calibri"/>
                <a:ea typeface="Calibri" panose="020F0502020204030204" pitchFamily="34" charset="0"/>
                <a:cs typeface="Calibri"/>
              </a:rPr>
              <a:t>Specific</a:t>
            </a:r>
            <a:r>
              <a:rPr lang="en-US" sz="2000" b="0" i="0" dirty="0">
                <a:solidFill>
                  <a:srgbClr val="262626"/>
                </a:solidFill>
                <a:effectLst/>
                <a:latin typeface="Calibri"/>
                <a:ea typeface="Calibri" panose="020F0502020204030204" pitchFamily="34" charset="0"/>
                <a:cs typeface="Calibri"/>
              </a:rPr>
              <a:t> to crisis counseling</a:t>
            </a:r>
          </a:p>
          <a:p>
            <a:pPr marL="342900" indent="-342900" algn="l">
              <a:buFont typeface="Arial" panose="020B0604020202020204" pitchFamily="34" charset="0"/>
              <a:buChar char="•"/>
            </a:pPr>
            <a:r>
              <a:rPr lang="en-US" sz="2000" dirty="0">
                <a:solidFill>
                  <a:srgbClr val="262626"/>
                </a:solidFill>
                <a:latin typeface="Calibri"/>
                <a:ea typeface="Calibri" panose="020F0502020204030204" pitchFamily="34" charset="0"/>
                <a:cs typeface="Calibri"/>
              </a:rPr>
              <a:t>Specific</a:t>
            </a:r>
            <a:r>
              <a:rPr lang="en-US" sz="2000" b="0" i="0" dirty="0">
                <a:solidFill>
                  <a:srgbClr val="262626"/>
                </a:solidFill>
                <a:effectLst/>
                <a:latin typeface="Calibri"/>
                <a:ea typeface="Calibri" panose="020F0502020204030204" pitchFamily="34" charset="0"/>
                <a:cs typeface="Calibri"/>
              </a:rPr>
              <a:t> to internal systems</a:t>
            </a:r>
          </a:p>
          <a:p>
            <a:pPr marL="342900" indent="-342900">
              <a:buFont typeface="Arial" panose="020B0604020202020204" pitchFamily="34" charset="0"/>
              <a:buChar char="•"/>
            </a:pPr>
            <a:r>
              <a:rPr lang="en-US" sz="2000" dirty="0">
                <a:solidFill>
                  <a:srgbClr val="262626"/>
                </a:solidFill>
                <a:latin typeface="Calibri"/>
                <a:ea typeface="Calibri" panose="020F0502020204030204" pitchFamily="34" charset="0"/>
                <a:cs typeface="Calibri"/>
              </a:rPr>
              <a:t>That meet</a:t>
            </a:r>
            <a:r>
              <a:rPr lang="en-US" sz="2000" b="0" i="0" dirty="0">
                <a:solidFill>
                  <a:srgbClr val="262626"/>
                </a:solidFill>
                <a:effectLst/>
                <a:latin typeface="Calibri"/>
                <a:ea typeface="Calibri" panose="020F0502020204030204" pitchFamily="34" charset="0"/>
                <a:cs typeface="Calibri"/>
              </a:rPr>
              <a:t> requirements around cultural humility and</a:t>
            </a:r>
            <a:r>
              <a:rPr lang="en-US" sz="2000" dirty="0">
                <a:solidFill>
                  <a:srgbClr val="262626"/>
                </a:solidFill>
                <a:latin typeface="Calibri"/>
                <a:ea typeface="Calibri" panose="020F0502020204030204" pitchFamily="34" charset="0"/>
                <a:cs typeface="Calibri"/>
              </a:rPr>
              <a:t> </a:t>
            </a:r>
            <a:endParaRPr lang="en-US" sz="2000" b="0" i="0" dirty="0">
              <a:solidFill>
                <a:srgbClr val="262626"/>
              </a:solidFill>
              <a:effectLst/>
              <a:latin typeface="Calibri"/>
              <a:ea typeface="Calibri" panose="020F0502020204030204" pitchFamily="34" charset="0"/>
              <a:cs typeface="Calibri" panose="020F0502020204030204" pitchFamily="34" charset="0"/>
            </a:endParaRPr>
          </a:p>
          <a:p>
            <a:r>
              <a:rPr lang="en-US" sz="2000" dirty="0">
                <a:solidFill>
                  <a:srgbClr val="262626"/>
                </a:solidFill>
                <a:latin typeface="Calibri"/>
                <a:ea typeface="Calibri" panose="020F0502020204030204" pitchFamily="34" charset="0"/>
                <a:cs typeface="Calibri"/>
              </a:rPr>
              <a:t>      </a:t>
            </a:r>
            <a:r>
              <a:rPr lang="en-US" sz="2000" b="0" i="0" dirty="0">
                <a:solidFill>
                  <a:srgbClr val="262626"/>
                </a:solidFill>
                <a:effectLst/>
                <a:latin typeface="Calibri"/>
                <a:ea typeface="Calibri" panose="020F0502020204030204" pitchFamily="34" charset="0"/>
                <a:cs typeface="Calibri"/>
              </a:rPr>
              <a:t> diversity, equity, and inclusion (DEI)</a:t>
            </a:r>
          </a:p>
          <a:p>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r>
              <a:rPr lang="en-US" sz="2000" b="1" dirty="0">
                <a:latin typeface="Calibri"/>
                <a:ea typeface="Calibri" panose="020F0502020204030204" pitchFamily="34" charset="0"/>
                <a:cs typeface="Calibri"/>
              </a:rPr>
              <a:t>Example</a:t>
            </a:r>
            <a:r>
              <a:rPr lang="en-US" sz="2000" dirty="0">
                <a:latin typeface="Calibri"/>
                <a:ea typeface="Calibri" panose="020F0502020204030204" pitchFamily="34" charset="0"/>
                <a:cs typeface="Calibri"/>
              </a:rPr>
              <a:t> framework from a 988 Lifeline crisis center:</a:t>
            </a:r>
          </a:p>
          <a:p>
            <a:endParaRPr lang="en-US"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a:ea typeface="Calibri" panose="020F0502020204030204" pitchFamily="34" charset="0"/>
                <a:cs typeface="Calibri"/>
              </a:rPr>
              <a:t>Extensive New Hire Training Academy (18+ courses)</a:t>
            </a:r>
            <a:endParaRPr lang="en-US" sz="2000" i="0" dirty="0">
              <a:latin typeface="Calibri"/>
              <a:ea typeface="Calibri" panose="020F0502020204030204" pitchFamily="34" charset="0"/>
              <a:cs typeface="Calibri"/>
            </a:endParaRPr>
          </a:p>
          <a:p>
            <a:pPr marL="342900" indent="-342900">
              <a:buFont typeface="Arial" panose="020B0604020202020204" pitchFamily="34" charset="0"/>
              <a:buChar char="•"/>
            </a:pPr>
            <a:r>
              <a:rPr lang="en-US" sz="2000" dirty="0">
                <a:latin typeface="Calibri"/>
                <a:ea typeface="Calibri" panose="020F0502020204030204" pitchFamily="34" charset="0"/>
                <a:cs typeface="Calibri"/>
              </a:rPr>
              <a:t>Extensive RCL/988 Lifeline Crisis Triage Specialist's Onboard Training Program (20+ courses)</a:t>
            </a:r>
            <a:endParaRPr lang="en-US" sz="2000" dirty="0">
              <a:effectLst>
                <a:outerShdw blurRad="38100" dist="38100" dir="2700000" algn="tl">
                  <a:srgbClr val="000000">
                    <a:alpha val="43137"/>
                  </a:srgbClr>
                </a:outerShdw>
              </a:effectLst>
              <a:latin typeface="Calibri"/>
              <a:ea typeface="Calibri" panose="020F0502020204030204" pitchFamily="34" charset="0"/>
              <a:cs typeface="Calibri"/>
            </a:endParaRPr>
          </a:p>
          <a:p>
            <a:pPr marL="342900" indent="-342900">
              <a:buFont typeface="Arial" panose="020B0604020202020204" pitchFamily="34" charset="0"/>
              <a:buChar char="•"/>
            </a:pPr>
            <a:r>
              <a:rPr lang="en-US" sz="2000" dirty="0">
                <a:latin typeface="Calibri"/>
                <a:ea typeface="Calibri" panose="020F0502020204030204" pitchFamily="34" charset="0"/>
                <a:cs typeface="Calibri"/>
              </a:rPr>
              <a:t>Extensive Online Training Portal + virtual trainings + in-person trainings</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a:ea typeface="Calibri" panose="020F0502020204030204" pitchFamily="34" charset="0"/>
                <a:cs typeface="Calibri"/>
              </a:rPr>
              <a:t>Crisis counselors also participate in mock calls as preparation for working with help-seekers.</a:t>
            </a:r>
          </a:p>
        </p:txBody>
      </p:sp>
      <p:sp>
        <p:nvSpPr>
          <p:cNvPr id="2" name="TextBox 1">
            <a:extLst>
              <a:ext uri="{FF2B5EF4-FFF2-40B4-BE49-F238E27FC236}">
                <a16:creationId xmlns:a16="http://schemas.microsoft.com/office/drawing/2014/main" id="{A99A420E-1CA6-D449-5FA3-1E4602C8E85C}"/>
              </a:ext>
            </a:extLst>
          </p:cNvPr>
          <p:cNvSpPr txBox="1"/>
          <p:nvPr/>
        </p:nvSpPr>
        <p:spPr>
          <a:xfrm>
            <a:off x="8200380" y="4510009"/>
            <a:ext cx="3580459" cy="246221"/>
          </a:xfrm>
          <a:prstGeom prst="rect">
            <a:avLst/>
          </a:prstGeom>
          <a:noFill/>
        </p:spPr>
        <p:txBody>
          <a:bodyPr wrap="square" lIns="91440" tIns="45720" rIns="91440" bIns="45720" rtlCol="0" anchor="t">
            <a:spAutoFit/>
          </a:bodyPr>
          <a:lstStyle/>
          <a:p>
            <a:pPr algn="ctr"/>
            <a:r>
              <a:rPr lang="en-US" sz="1000">
                <a:latin typeface="Calibri"/>
                <a:ea typeface="Calibri" panose="020F0502020204030204" pitchFamily="34" charset="0"/>
                <a:cs typeface="Calibri"/>
              </a:rPr>
              <a:t>A person answers a headset in front of a computer screen.</a:t>
            </a:r>
            <a:endParaRPr lang="en-US" sz="1000">
              <a:latin typeface="Calibri"/>
              <a:cs typeface="Calibri"/>
            </a:endParaRPr>
          </a:p>
        </p:txBody>
      </p:sp>
      <p:sp>
        <p:nvSpPr>
          <p:cNvPr id="3" name="Footer Placeholder 2">
            <a:extLst>
              <a:ext uri="{FF2B5EF4-FFF2-40B4-BE49-F238E27FC236}">
                <a16:creationId xmlns:a16="http://schemas.microsoft.com/office/drawing/2014/main" id="{E144C2BE-E979-9110-2C4C-31EEE77B1B11}"/>
              </a:ext>
            </a:extLst>
          </p:cNvPr>
          <p:cNvSpPr>
            <a:spLocks noGrp="1"/>
          </p:cNvSpPr>
          <p:nvPr>
            <p:ph type="ftr" sz="quarter" idx="11"/>
          </p:nvPr>
        </p:nvSpPr>
        <p:spPr/>
        <p:txBody>
          <a:bodyPr/>
          <a:lstStyle/>
          <a:p>
            <a:r>
              <a:rPr lang="en-US"/>
              <a:t>Washington State Department of Health</a:t>
            </a:r>
          </a:p>
        </p:txBody>
      </p:sp>
      <p:sp>
        <p:nvSpPr>
          <p:cNvPr id="4" name="Slide Number Placeholder 3">
            <a:extLst>
              <a:ext uri="{FF2B5EF4-FFF2-40B4-BE49-F238E27FC236}">
                <a16:creationId xmlns:a16="http://schemas.microsoft.com/office/drawing/2014/main" id="{1CFAED93-D5A7-897F-E004-D15CFFED2777}"/>
              </a:ext>
            </a:extLst>
          </p:cNvPr>
          <p:cNvSpPr>
            <a:spLocks noGrp="1"/>
          </p:cNvSpPr>
          <p:nvPr>
            <p:ph type="sldNum" sz="quarter" idx="12"/>
          </p:nvPr>
        </p:nvSpPr>
        <p:spPr/>
        <p:txBody>
          <a:bodyPr/>
          <a:lstStyle/>
          <a:p>
            <a:fld id="{9E6C16D0-6CB5-4156-B7E5-A31DE7FD17E9}" type="slidenum">
              <a:rPr lang="en-US" smtClean="0"/>
              <a:t>7</a:t>
            </a:fld>
            <a:endParaRPr lang="en-US"/>
          </a:p>
        </p:txBody>
      </p:sp>
      <p:pic>
        <p:nvPicPr>
          <p:cNvPr id="9" name="Picture 8" descr="A person wearing a headset and talking on a headset">
            <a:extLst>
              <a:ext uri="{FF2B5EF4-FFF2-40B4-BE49-F238E27FC236}">
                <a16:creationId xmlns:a16="http://schemas.microsoft.com/office/drawing/2014/main" id="{2F92509E-C7D4-888F-15D1-CC01EDCFE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870" y="2090966"/>
            <a:ext cx="3998296" cy="2351996"/>
          </a:xfrm>
          <a:prstGeom prst="rect">
            <a:avLst/>
          </a:prstGeom>
        </p:spPr>
      </p:pic>
    </p:spTree>
    <p:extLst>
      <p:ext uri="{BB962C8B-B14F-4D97-AF65-F5344CB8AC3E}">
        <p14:creationId xmlns:p14="http://schemas.microsoft.com/office/powerpoint/2010/main" val="2938194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C13B7BD-9F27-ED0B-C519-09D2B720C5B1}"/>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D7F08BD-0401-6218-9631-499AB9FAE01F}"/>
              </a:ext>
            </a:extLst>
          </p:cNvPr>
          <p:cNvSpPr>
            <a:spLocks noGrp="1"/>
          </p:cNvSpPr>
          <p:nvPr>
            <p:ph type="title"/>
          </p:nvPr>
        </p:nvSpPr>
        <p:spPr>
          <a:xfrm>
            <a:off x="838200" y="0"/>
            <a:ext cx="10515600" cy="1325563"/>
          </a:xfrm>
        </p:spPr>
        <p:txBody>
          <a:bodyPr>
            <a:normAutofit/>
          </a:bodyPr>
          <a:lstStyle/>
          <a:p>
            <a:pPr algn="ctr"/>
            <a:r>
              <a:rPr lang="en-US" sz="4000" b="1">
                <a:latin typeface="Century Gothic"/>
                <a:ea typeface="+mn-ea"/>
                <a:cs typeface="Arial"/>
              </a:rPr>
              <a:t>988 Lifeline Crisis Centers</a:t>
            </a:r>
          </a:p>
        </p:txBody>
      </p:sp>
      <p:sp>
        <p:nvSpPr>
          <p:cNvPr id="3" name="Content Placeholder 2">
            <a:extLst>
              <a:ext uri="{FF2B5EF4-FFF2-40B4-BE49-F238E27FC236}">
                <a16:creationId xmlns:a16="http://schemas.microsoft.com/office/drawing/2014/main" id="{CB43ED74-FF3E-30CE-A18A-3C2FD087EFBF}"/>
              </a:ext>
            </a:extLst>
          </p:cNvPr>
          <p:cNvSpPr>
            <a:spLocks noGrp="1"/>
          </p:cNvSpPr>
          <p:nvPr>
            <p:ph idx="1"/>
          </p:nvPr>
        </p:nvSpPr>
        <p:spPr>
          <a:xfrm>
            <a:off x="336176" y="1517183"/>
            <a:ext cx="5086949" cy="5273109"/>
          </a:xfrm>
        </p:spPr>
        <p:txBody>
          <a:bodyPr vert="horz" lIns="91440" tIns="45720" rIns="91440" bIns="45720" rtlCol="0" anchor="t">
            <a:normAutofit/>
          </a:bodyPr>
          <a:lstStyle/>
          <a:p>
            <a:pPr marL="0" indent="0">
              <a:buNone/>
            </a:pPr>
            <a:r>
              <a:rPr lang="en-US" sz="1800" dirty="0">
                <a:solidFill>
                  <a:schemeClr val="tx1">
                    <a:alpha val="80000"/>
                  </a:schemeClr>
                </a:solidFill>
                <a:latin typeface="Calibri"/>
                <a:ea typeface="Calibri" panose="020F0502020204030204" pitchFamily="34" charset="0"/>
                <a:cs typeface="Calibri"/>
              </a:rPr>
              <a:t>In Washington, there are 3 crisis centers that answer 988 calls, texts, and chats: </a:t>
            </a:r>
            <a:endParaRPr lang="en-US" dirty="0">
              <a:solidFill>
                <a:schemeClr val="tx1">
                  <a:alpha val="80000"/>
                </a:schemeClr>
              </a:solidFill>
              <a:latin typeface="Calibri"/>
              <a:ea typeface="Calibri" panose="020F0502020204030204" pitchFamily="34" charset="0"/>
              <a:cs typeface="Calibri"/>
            </a:endParaRPr>
          </a:p>
          <a:p>
            <a:pPr marL="285750" indent="-285750">
              <a:buFont typeface="Arial"/>
              <a:buChar char="•"/>
            </a:pPr>
            <a:r>
              <a:rPr lang="en-US" sz="1800" b="1" dirty="0">
                <a:solidFill>
                  <a:schemeClr val="tx1">
                    <a:alpha val="80000"/>
                  </a:schemeClr>
                </a:solidFill>
                <a:latin typeface="Calibri"/>
                <a:ea typeface="Calibri" panose="020F0502020204030204" pitchFamily="34" charset="0"/>
                <a:cs typeface="Calibri"/>
              </a:rPr>
              <a:t>Volunteers of America Western Washington (VOAWW): </a:t>
            </a:r>
            <a:r>
              <a:rPr lang="en-US" sz="1800" dirty="0">
                <a:solidFill>
                  <a:schemeClr val="tx1">
                    <a:alpha val="80000"/>
                  </a:schemeClr>
                </a:solidFill>
                <a:latin typeface="Calibri"/>
                <a:ea typeface="Calibri" panose="020F0502020204030204" pitchFamily="34" charset="0"/>
                <a:cs typeface="Calibri"/>
              </a:rPr>
              <a:t>Serves 32 counties and administers the Native and Strong Lifeline and the Native Resource Hub</a:t>
            </a:r>
          </a:p>
          <a:p>
            <a:pPr marL="285750" indent="-285750">
              <a:buFont typeface="Arial"/>
              <a:buChar char="•"/>
            </a:pPr>
            <a:r>
              <a:rPr lang="en-US" sz="1800" b="1" dirty="0">
                <a:solidFill>
                  <a:schemeClr val="tx1">
                    <a:alpha val="80000"/>
                  </a:schemeClr>
                </a:solidFill>
                <a:latin typeface="Calibri"/>
                <a:ea typeface="Calibri" panose="020F0502020204030204" pitchFamily="34" charset="0"/>
                <a:cs typeface="Calibri"/>
              </a:rPr>
              <a:t>Frontier Behavioral Health: </a:t>
            </a:r>
            <a:r>
              <a:rPr lang="en-US" sz="1800" dirty="0">
                <a:solidFill>
                  <a:schemeClr val="tx1">
                    <a:alpha val="80000"/>
                  </a:schemeClr>
                </a:solidFill>
                <a:latin typeface="Calibri"/>
                <a:ea typeface="Calibri" panose="020F0502020204030204" pitchFamily="34" charset="0"/>
                <a:cs typeface="Calibri"/>
              </a:rPr>
              <a:t>Serves Adams, Ferry, Lincoln, Pend Oreille, Stevens, and Spokane Counties</a:t>
            </a:r>
          </a:p>
          <a:p>
            <a:pPr marL="285750" indent="-285750">
              <a:buFont typeface="Arial"/>
              <a:buChar char="•"/>
            </a:pPr>
            <a:r>
              <a:rPr lang="en-US" sz="1800" b="1" dirty="0">
                <a:solidFill>
                  <a:schemeClr val="tx1">
                    <a:alpha val="80000"/>
                  </a:schemeClr>
                </a:solidFill>
                <a:latin typeface="Calibri"/>
                <a:ea typeface="Calibri" panose="020F0502020204030204" pitchFamily="34" charset="0"/>
                <a:cs typeface="Calibri"/>
              </a:rPr>
              <a:t>Crisis Connections: </a:t>
            </a:r>
            <a:r>
              <a:rPr lang="en-US" sz="1800" dirty="0">
                <a:solidFill>
                  <a:schemeClr val="tx1">
                    <a:alpha val="80000"/>
                  </a:schemeClr>
                </a:solidFill>
                <a:latin typeface="Calibri"/>
                <a:ea typeface="Calibri" panose="020F0502020204030204" pitchFamily="34" charset="0"/>
                <a:cs typeface="Calibri"/>
              </a:rPr>
              <a:t>Serves King County</a:t>
            </a:r>
            <a:endParaRPr lang="en-US" dirty="0">
              <a:solidFill>
                <a:schemeClr val="tx1">
                  <a:alpha val="80000"/>
                </a:schemeClr>
              </a:solidFill>
              <a:latin typeface="Calibri"/>
              <a:ea typeface="Calibri" panose="020F0502020204030204" pitchFamily="34" charset="0"/>
              <a:cs typeface="Calibri"/>
            </a:endParaRPr>
          </a:p>
          <a:p>
            <a:pPr marL="0" indent="0">
              <a:buNone/>
            </a:pPr>
            <a:r>
              <a:rPr lang="en-US" sz="1800" dirty="0">
                <a:solidFill>
                  <a:schemeClr val="tx1">
                    <a:alpha val="80000"/>
                  </a:schemeClr>
                </a:solidFill>
                <a:latin typeface="Calibri"/>
                <a:ea typeface="Calibri" panose="020F0502020204030204" pitchFamily="34" charset="0"/>
                <a:cs typeface="Calibri"/>
              </a:rPr>
              <a:t>Any calls that can’t be answered by a Washington crisis center will be routed to another crisis center in Washington.  </a:t>
            </a:r>
          </a:p>
          <a:p>
            <a:pPr marL="0" indent="0">
              <a:buNone/>
            </a:pPr>
            <a:r>
              <a:rPr lang="en-US" sz="1800" dirty="0">
                <a:solidFill>
                  <a:schemeClr val="tx1">
                    <a:alpha val="80000"/>
                  </a:schemeClr>
                </a:solidFill>
                <a:latin typeface="Calibri"/>
                <a:ea typeface="Calibri" panose="020F0502020204030204" pitchFamily="34" charset="0"/>
                <a:cs typeface="Calibri"/>
              </a:rPr>
              <a:t>VOAWW and Crisis Connections both answer 988 texts and chats. </a:t>
            </a:r>
          </a:p>
          <a:p>
            <a:endParaRPr lang="en-US" sz="1800" dirty="0">
              <a:solidFill>
                <a:srgbClr val="000000"/>
              </a:solidFill>
              <a:cs typeface="Segoe UI"/>
            </a:endParaRPr>
          </a:p>
          <a:p>
            <a:endParaRPr lang="en-US" sz="3600" dirty="0">
              <a:cs typeface="Segoe UI"/>
            </a:endParaRPr>
          </a:p>
        </p:txBody>
      </p:sp>
      <p:pic>
        <p:nvPicPr>
          <p:cNvPr id="5" name="Picture 4">
            <a:extLst>
              <a:ext uri="{FF2B5EF4-FFF2-40B4-BE49-F238E27FC236}">
                <a16:creationId xmlns:a16="http://schemas.microsoft.com/office/drawing/2014/main" id="{7CFF679A-48EA-0B24-75AE-1F86B01C8548}"/>
              </a:ext>
            </a:extLst>
          </p:cNvPr>
          <p:cNvPicPr>
            <a:picLocks noChangeAspect="1"/>
          </p:cNvPicPr>
          <p:nvPr/>
        </p:nvPicPr>
        <p:blipFill>
          <a:blip r:embed="rId3"/>
          <a:stretch>
            <a:fillRect/>
          </a:stretch>
        </p:blipFill>
        <p:spPr>
          <a:xfrm>
            <a:off x="5712611" y="1695901"/>
            <a:ext cx="5690212" cy="3990810"/>
          </a:xfrm>
          <a:prstGeom prst="rect">
            <a:avLst/>
          </a:prstGeom>
        </p:spPr>
      </p:pic>
      <p:sp>
        <p:nvSpPr>
          <p:cNvPr id="4" name="TextBox 3">
            <a:extLst>
              <a:ext uri="{FF2B5EF4-FFF2-40B4-BE49-F238E27FC236}">
                <a16:creationId xmlns:a16="http://schemas.microsoft.com/office/drawing/2014/main" id="{DE8E3291-2CC8-543C-9428-8A4139199A2B}"/>
              </a:ext>
            </a:extLst>
          </p:cNvPr>
          <p:cNvSpPr txBox="1"/>
          <p:nvPr/>
        </p:nvSpPr>
        <p:spPr>
          <a:xfrm>
            <a:off x="7565285" y="5685502"/>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Map of Washington state that identifies primary coverage by each crisis center.</a:t>
            </a:r>
            <a:endParaRPr lang="en-US"/>
          </a:p>
        </p:txBody>
      </p:sp>
      <p:sp>
        <p:nvSpPr>
          <p:cNvPr id="6" name="Footer Placeholder 5">
            <a:extLst>
              <a:ext uri="{FF2B5EF4-FFF2-40B4-BE49-F238E27FC236}">
                <a16:creationId xmlns:a16="http://schemas.microsoft.com/office/drawing/2014/main" id="{D2748652-0F93-6314-0CBD-FDFC64E8225C}"/>
              </a:ext>
            </a:extLst>
          </p:cNvPr>
          <p:cNvSpPr>
            <a:spLocks noGrp="1"/>
          </p:cNvSpPr>
          <p:nvPr>
            <p:ph type="ftr" sz="quarter" idx="11"/>
          </p:nvPr>
        </p:nvSpPr>
        <p:spPr/>
        <p:txBody>
          <a:bodyPr/>
          <a:lstStyle/>
          <a:p>
            <a:r>
              <a:rPr lang="en-US"/>
              <a:t>Washington State Department of Health</a:t>
            </a:r>
          </a:p>
        </p:txBody>
      </p:sp>
      <p:sp>
        <p:nvSpPr>
          <p:cNvPr id="7" name="Slide Number Placeholder 6">
            <a:extLst>
              <a:ext uri="{FF2B5EF4-FFF2-40B4-BE49-F238E27FC236}">
                <a16:creationId xmlns:a16="http://schemas.microsoft.com/office/drawing/2014/main" id="{9DD378FC-472F-3D1D-9A57-4A711160E50A}"/>
              </a:ext>
            </a:extLst>
          </p:cNvPr>
          <p:cNvSpPr>
            <a:spLocks noGrp="1"/>
          </p:cNvSpPr>
          <p:nvPr>
            <p:ph type="sldNum" sz="quarter" idx="12"/>
          </p:nvPr>
        </p:nvSpPr>
        <p:spPr/>
        <p:txBody>
          <a:bodyPr/>
          <a:lstStyle/>
          <a:p>
            <a:fld id="{9E6C16D0-6CB5-4156-B7E5-A31DE7FD17E9}" type="slidenum">
              <a:rPr lang="en-US" smtClean="0"/>
              <a:t>8</a:t>
            </a:fld>
            <a:endParaRPr lang="en-US"/>
          </a:p>
        </p:txBody>
      </p:sp>
    </p:spTree>
    <p:extLst>
      <p:ext uri="{BB962C8B-B14F-4D97-AF65-F5344CB8AC3E}">
        <p14:creationId xmlns:p14="http://schemas.microsoft.com/office/powerpoint/2010/main" val="1712705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EB7E6-AE1E-641F-7E79-AEB344D84F05}"/>
              </a:ext>
            </a:extLst>
          </p:cNvPr>
          <p:cNvSpPr>
            <a:spLocks noGrp="1"/>
          </p:cNvSpPr>
          <p:nvPr>
            <p:ph type="body" sz="quarter" idx="22"/>
          </p:nvPr>
        </p:nvSpPr>
        <p:spPr>
          <a:xfrm>
            <a:off x="866690" y="1521193"/>
            <a:ext cx="10070943" cy="4662833"/>
          </a:xfrm>
        </p:spPr>
        <p:txBody>
          <a:bodyPr vert="horz" lIns="91440" tIns="45720" rIns="91440" bIns="45720" rtlCol="0" anchor="t">
            <a:noAutofit/>
          </a:bodyPr>
          <a:lstStyle/>
          <a:p>
            <a:r>
              <a:rPr lang="en-US" b="1">
                <a:latin typeface="Calibri"/>
                <a:cs typeface="Calibri"/>
              </a:rPr>
              <a:t>Pilot Program</a:t>
            </a:r>
          </a:p>
          <a:p>
            <a:pPr marL="342900" indent="-342900">
              <a:buChar char="•"/>
            </a:pPr>
            <a:r>
              <a:rPr lang="en-US" sz="2000">
                <a:latin typeface="Calibri"/>
                <a:cs typeface="Calibri Light"/>
              </a:rPr>
              <a:t>Year-long </a:t>
            </a:r>
            <a:r>
              <a:rPr lang="en-US" sz="2000" b="1">
                <a:latin typeface="Calibri"/>
                <a:cs typeface="Calibri Light"/>
              </a:rPr>
              <a:t>pilot</a:t>
            </a:r>
            <a:r>
              <a:rPr lang="en-US" sz="2000">
                <a:latin typeface="Calibri"/>
                <a:cs typeface="Calibri Light"/>
              </a:rPr>
              <a:t> partnerships between</a:t>
            </a:r>
            <a:r>
              <a:rPr lang="en-US" sz="2000">
                <a:solidFill>
                  <a:srgbClr val="000000"/>
                </a:solidFill>
                <a:latin typeface="Calibri"/>
                <a:cs typeface="Calibri Light"/>
              </a:rPr>
              <a:t> </a:t>
            </a:r>
            <a:r>
              <a:rPr lang="en-US" sz="2000">
                <a:solidFill>
                  <a:srgbClr val="000000"/>
                </a:solidFill>
                <a:latin typeface="Calibri"/>
                <a:cs typeface="Calibri"/>
              </a:rPr>
              <a:t>3 988 Suicide &amp; Crisis lifeline centers, and 3 of the state’s 65 PSAPs/911 centers ended in January</a:t>
            </a:r>
          </a:p>
          <a:p>
            <a:pPr marL="342900" indent="-342900">
              <a:buFont typeface="Arial" panose="020B0604020202020204" pitchFamily="34" charset="0"/>
              <a:buChar char="•"/>
            </a:pPr>
            <a:r>
              <a:rPr lang="en-US" sz="2000">
                <a:solidFill>
                  <a:srgbClr val="262626"/>
                </a:solidFill>
                <a:latin typeface="Calibri"/>
                <a:cs typeface="Calibri"/>
              </a:rPr>
              <a:t>Crisis counselors are co-located at the PSAP or embedded from a remote location where they can access the same systems</a:t>
            </a:r>
            <a:endParaRPr lang="en-US" sz="2000">
              <a:solidFill>
                <a:srgbClr val="000000"/>
              </a:solidFill>
              <a:latin typeface="Calibri"/>
              <a:cs typeface="Calibri"/>
            </a:endParaRPr>
          </a:p>
          <a:p>
            <a:pPr marL="285750" indent="-285750">
              <a:lnSpc>
                <a:spcPct val="100000"/>
              </a:lnSpc>
              <a:buFont typeface="Arial,Sans-Serif" panose="020B0604020202020204" pitchFamily="34" charset="0"/>
              <a:buChar char="•"/>
            </a:pPr>
            <a:r>
              <a:rPr lang="en-US" sz="2000">
                <a:solidFill>
                  <a:srgbClr val="262626"/>
                </a:solidFill>
                <a:latin typeface="Calibri"/>
                <a:cs typeface="Calibri"/>
              </a:rPr>
              <a:t>Provides opportunity to create a more efficient and compassionate system for people dealing with mental health crises and substance use concerns by:</a:t>
            </a:r>
            <a:endParaRPr lang="en-US" sz="2000">
              <a:solidFill>
                <a:srgbClr val="000000"/>
              </a:solidFill>
              <a:latin typeface="Calibri"/>
              <a:cs typeface="Calibri"/>
            </a:endParaRPr>
          </a:p>
          <a:p>
            <a:pPr marL="742950" lvl="1" indent="-285750">
              <a:lnSpc>
                <a:spcPct val="100000"/>
              </a:lnSpc>
              <a:spcBef>
                <a:spcPts val="0"/>
              </a:spcBef>
              <a:buFont typeface="Arial,Sans-Serif" panose="020B0604020202020204" pitchFamily="34" charset="0"/>
              <a:buChar char="•"/>
            </a:pPr>
            <a:r>
              <a:rPr lang="en-US">
                <a:solidFill>
                  <a:srgbClr val="262626"/>
                </a:solidFill>
                <a:latin typeface="Calibri"/>
                <a:cs typeface="Calibri"/>
              </a:rPr>
              <a:t>Helping people in crisis connect quickly to trained 988 crisis counselors for support</a:t>
            </a:r>
            <a:endParaRPr lang="en-US">
              <a:solidFill>
                <a:srgbClr val="000000"/>
              </a:solidFill>
              <a:latin typeface="Calibri"/>
              <a:cs typeface="Calibri"/>
            </a:endParaRPr>
          </a:p>
          <a:p>
            <a:pPr marL="742950" lvl="1" indent="-285750">
              <a:lnSpc>
                <a:spcPct val="100000"/>
              </a:lnSpc>
              <a:spcBef>
                <a:spcPts val="0"/>
              </a:spcBef>
              <a:buFont typeface="Arial,Sans-Serif" panose="020B0604020202020204" pitchFamily="34" charset="0"/>
              <a:buChar char="•"/>
            </a:pPr>
            <a:r>
              <a:rPr lang="en-US">
                <a:solidFill>
                  <a:srgbClr val="262626"/>
                </a:solidFill>
                <a:latin typeface="Calibri"/>
                <a:cs typeface="Calibri"/>
              </a:rPr>
              <a:t>Diverting crisis calls made to 911 to reduce the demand on emergency services</a:t>
            </a:r>
            <a:endParaRPr lang="en-US"/>
          </a:p>
          <a:p>
            <a:pPr marL="742950" lvl="1" indent="-285750">
              <a:lnSpc>
                <a:spcPct val="100000"/>
              </a:lnSpc>
              <a:spcBef>
                <a:spcPts val="0"/>
              </a:spcBef>
              <a:buFont typeface="Arial,Sans-Serif" panose="020B0604020202020204" pitchFamily="34" charset="0"/>
              <a:buChar char="•"/>
            </a:pPr>
            <a:endParaRPr lang="en-US">
              <a:solidFill>
                <a:srgbClr val="262626"/>
              </a:solidFill>
              <a:latin typeface="Calibri"/>
              <a:cs typeface="Calibri"/>
            </a:endParaRPr>
          </a:p>
          <a:p>
            <a:pPr>
              <a:lnSpc>
                <a:spcPct val="100000"/>
              </a:lnSpc>
              <a:spcBef>
                <a:spcPts val="0"/>
              </a:spcBef>
            </a:pPr>
            <a:r>
              <a:rPr lang="en-US" b="1">
                <a:solidFill>
                  <a:srgbClr val="262626"/>
                </a:solidFill>
                <a:latin typeface="Calibri"/>
                <a:cs typeface="Calibri"/>
              </a:rPr>
              <a:t>Warm Transfer Protocols</a:t>
            </a:r>
          </a:p>
          <a:p>
            <a:pPr marL="342900" indent="-342900">
              <a:lnSpc>
                <a:spcPct val="100000"/>
              </a:lnSpc>
              <a:spcBef>
                <a:spcPts val="0"/>
              </a:spcBef>
              <a:buChar char="•"/>
            </a:pPr>
            <a:r>
              <a:rPr lang="en-US" sz="2000">
                <a:solidFill>
                  <a:srgbClr val="262626"/>
                </a:solidFill>
                <a:latin typeface="Calibri"/>
                <a:cs typeface="Calibri"/>
              </a:rPr>
              <a:t>Grant-funded project to develop protocols to transfer mental health related calls received by 911 to 988 when emergency services are not needed</a:t>
            </a:r>
            <a:endParaRPr lang="en-US">
              <a:solidFill>
                <a:srgbClr val="262626"/>
              </a:solidFill>
              <a:latin typeface="Calibri"/>
              <a:cs typeface="Calibri"/>
            </a:endParaRPr>
          </a:p>
          <a:p>
            <a:pPr marL="342900" indent="-342900">
              <a:lnSpc>
                <a:spcPct val="100000"/>
              </a:lnSpc>
              <a:spcBef>
                <a:spcPts val="0"/>
              </a:spcBef>
              <a:buChar char="•"/>
            </a:pPr>
            <a:r>
              <a:rPr lang="en-US" sz="2000">
                <a:solidFill>
                  <a:srgbClr val="262626"/>
                </a:solidFill>
                <a:latin typeface="Calibri"/>
                <a:cs typeface="Calibri"/>
              </a:rPr>
              <a:t>These protocols will be adapted regionally for use by all PSAPs/911 centers</a:t>
            </a:r>
          </a:p>
          <a:p>
            <a:pPr marL="342900" indent="-342900">
              <a:buChar char="•"/>
            </a:pPr>
            <a:endParaRPr lang="en-US">
              <a:solidFill>
                <a:srgbClr val="000000"/>
              </a:solidFill>
              <a:latin typeface="Aptos"/>
              <a:cs typeface="Calibri"/>
            </a:endParaRPr>
          </a:p>
        </p:txBody>
      </p:sp>
      <p:sp>
        <p:nvSpPr>
          <p:cNvPr id="3" name="Title 2">
            <a:extLst>
              <a:ext uri="{FF2B5EF4-FFF2-40B4-BE49-F238E27FC236}">
                <a16:creationId xmlns:a16="http://schemas.microsoft.com/office/drawing/2014/main" id="{E4C635E1-F68D-4B40-2110-6F2FAE9DD6E4}"/>
              </a:ext>
            </a:extLst>
          </p:cNvPr>
          <p:cNvSpPr>
            <a:spLocks noGrp="1"/>
          </p:cNvSpPr>
          <p:nvPr>
            <p:ph type="title"/>
          </p:nvPr>
        </p:nvSpPr>
        <p:spPr/>
        <p:txBody>
          <a:bodyPr>
            <a:normAutofit fontScale="90000"/>
          </a:bodyPr>
          <a:lstStyle/>
          <a:p>
            <a:r>
              <a:rPr lang="en-US" b="1">
                <a:latin typeface="Century Gothic"/>
                <a:cs typeface="Calibri"/>
              </a:rPr>
              <a:t>Mental Health Crisis Call Diversion Initiative</a:t>
            </a:r>
            <a:endParaRPr lang="en-US" b="1">
              <a:latin typeface="Century Gothic"/>
            </a:endParaRPr>
          </a:p>
        </p:txBody>
      </p:sp>
    </p:spTree>
    <p:extLst>
      <p:ext uri="{BB962C8B-B14F-4D97-AF65-F5344CB8AC3E}">
        <p14:creationId xmlns:p14="http://schemas.microsoft.com/office/powerpoint/2010/main" val="2747277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1362</TotalTime>
  <Words>3869</Words>
  <Application>Microsoft Office PowerPoint</Application>
  <PresentationFormat>Widescreen</PresentationFormat>
  <Paragraphs>444</Paragraphs>
  <Slides>19</Slides>
  <Notes>19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Aptos</vt:lpstr>
      <vt:lpstr>Aptos Display</vt:lpstr>
      <vt:lpstr>Arial</vt:lpstr>
      <vt:lpstr>Arial,Sans-Serif</vt:lpstr>
      <vt:lpstr>Calibri</vt:lpstr>
      <vt:lpstr>Calibri Light</vt:lpstr>
      <vt:lpstr>Century Gothic</vt:lpstr>
      <vt:lpstr>Courier New</vt:lpstr>
      <vt:lpstr>Segoe UI</vt:lpstr>
      <vt:lpstr>Segoe UI Semibold</vt:lpstr>
      <vt:lpstr>Source Sans Pro</vt:lpstr>
      <vt:lpstr>Symbol</vt:lpstr>
      <vt:lpstr>Times New Roman</vt:lpstr>
      <vt:lpstr>Office Theme</vt:lpstr>
      <vt:lpstr>988 Suicide &amp; crisis lifeline general awareness </vt:lpstr>
      <vt:lpstr>PowerPoint Presentation</vt:lpstr>
      <vt:lpstr> Department of Health Team </vt:lpstr>
      <vt:lpstr>PowerPoint Presentation</vt:lpstr>
      <vt:lpstr>988 Suicide &amp; Crisis Lifeline </vt:lpstr>
      <vt:lpstr>Specialized Lines </vt:lpstr>
      <vt:lpstr>PowerPoint Presentation</vt:lpstr>
      <vt:lpstr>988 Lifeline Crisis Centers</vt:lpstr>
      <vt:lpstr>Mental Health Crisis Call Diversion Initiative</vt:lpstr>
      <vt:lpstr>PowerPoint Presentation</vt:lpstr>
      <vt:lpstr>PowerPoint Presentation</vt:lpstr>
      <vt:lpstr>988 Lifeline Data: November 2024</vt:lpstr>
      <vt:lpstr>PowerPoint Presentation</vt:lpstr>
      <vt:lpstr>PowerPoint Presentation</vt:lpstr>
      <vt:lpstr>PowerPoint Presentation</vt:lpstr>
      <vt:lpstr>PowerPoint Presentation</vt:lpstr>
      <vt:lpstr>PowerPoint Presentation</vt:lpstr>
      <vt:lpstr>Resources</vt:lpstr>
      <vt:lpstr>PowerPoint Presentation</vt:lpstr>
    </vt:vector>
  </TitlesOfParts>
  <Company>Washington State 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Emmet, Elizabeth (DOH)</dc:creator>
  <cp:lastModifiedBy>West, Melissa C (DOH)</cp:lastModifiedBy>
  <cp:revision>4</cp:revision>
  <dcterms:created xsi:type="dcterms:W3CDTF">2025-01-31T23:32:39Z</dcterms:created>
  <dcterms:modified xsi:type="dcterms:W3CDTF">2025-02-11T19:45:20Z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20fa42-cf58-4c22-8b93-58cf1d3bd1cb_Enabled">
    <vt:lpwstr>true</vt:lpwstr>
  </property>
  <property fmtid="{D5CDD505-2E9C-101B-9397-08002B2CF9AE}" pid="3" name="MSIP_Label_1520fa42-cf58-4c22-8b93-58cf1d3bd1cb_SetDate">
    <vt:lpwstr>2025-01-31T23:40:46Z</vt:lpwstr>
  </property>
  <property fmtid="{D5CDD505-2E9C-101B-9397-08002B2CF9AE}" pid="4" name="MSIP_Label_1520fa42-cf58-4c22-8b93-58cf1d3bd1cb_Method">
    <vt:lpwstr>Standard</vt:lpwstr>
  </property>
  <property fmtid="{D5CDD505-2E9C-101B-9397-08002B2CF9AE}" pid="5" name="MSIP_Label_1520fa42-cf58-4c22-8b93-58cf1d3bd1cb_Name">
    <vt:lpwstr>Public Information</vt:lpwstr>
  </property>
  <property fmtid="{D5CDD505-2E9C-101B-9397-08002B2CF9AE}" pid="6" name="MSIP_Label_1520fa42-cf58-4c22-8b93-58cf1d3bd1cb_SiteId">
    <vt:lpwstr>11d0e217-264e-400a-8ba0-57dcc127d72d</vt:lpwstr>
  </property>
  <property fmtid="{D5CDD505-2E9C-101B-9397-08002B2CF9AE}" pid="7" name="MSIP_Label_1520fa42-cf58-4c22-8b93-58cf1d3bd1cb_ActionId">
    <vt:lpwstr>c8d16709-58ea-4fe4-81e9-55ab3a1bde80</vt:lpwstr>
  </property>
  <property fmtid="{D5CDD505-2E9C-101B-9397-08002B2CF9AE}" pid="8" name="MSIP_Label_1520fa42-cf58-4c22-8b93-58cf1d3bd1cb_ContentBits">
    <vt:lpwstr>0</vt:lpwstr>
  </property>
</Properties>
</file>