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147471131" r:id="rId5"/>
    <p:sldId id="2147471145" r:id="rId6"/>
    <p:sldId id="2147471111" r:id="rId7"/>
    <p:sldId id="2147471150" r:id="rId8"/>
    <p:sldId id="2147471153" r:id="rId9"/>
    <p:sldId id="2147471156" r:id="rId10"/>
    <p:sldId id="2147471155" r:id="rId11"/>
    <p:sldId id="2147471154" r:id="rId12"/>
    <p:sldId id="256" r:id="rId13"/>
    <p:sldId id="631" r:id="rId14"/>
    <p:sldId id="687" r:id="rId15"/>
    <p:sldId id="806" r:id="rId16"/>
    <p:sldId id="678" r:id="rId17"/>
    <p:sldId id="796" r:id="rId18"/>
    <p:sldId id="797" r:id="rId19"/>
    <p:sldId id="805" r:id="rId20"/>
    <p:sldId id="263" r:id="rId21"/>
    <p:sldId id="2147471117" r:id="rId22"/>
    <p:sldId id="2147471158" r:id="rId23"/>
    <p:sldId id="517" r:id="rId24"/>
    <p:sldId id="519" r:id="rId25"/>
    <p:sldId id="2147471157" r:id="rId26"/>
    <p:sldId id="508" r:id="rId27"/>
    <p:sldId id="515" r:id="rId28"/>
    <p:sldId id="2147471140" r:id="rId29"/>
    <p:sldId id="2147471029" r:id="rId30"/>
    <p:sldId id="2147471129" r:id="rId31"/>
    <p:sldId id="66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A44D4A-61CF-CADC-F436-7C9E664A8C04}" name="Panek, Kara  M. (HCA)" initials="P(" userId="S::kara.panek2@hca.wa.gov::659bf9ba-bc29-4794-b232-5c029273ea01" providerId="AD"/>
  <p188:author id="{A9902A4B-FC0E-E275-2BF5-F7F8FF3720D8}" name="Peterson, Lonnie (DOH)" initials="P(" userId="S::lonnie.peterson@doh.wa.gov::85ec2965-d964-4393-a22c-b675a64ec3f1" providerId="AD"/>
  <p188:author id="{187CE7D0-C324-9C37-649A-AC76ED55214D}" name="West, Melissa C (DOH)" initials="MW" userId="S::Melissa.West@doh.wa.gov::18a4fea3-5db2-4560-ac08-cb3dfaf4ce1c" providerId="AD"/>
  <p188:author id="{43BB45D6-AE6A-628E-22B6-E89532A85DA2}" name="Edwards, Krystle R (DOH)" initials="EKR(" userId="S::Krystle.Edwards@doh.wa.gov::33797ec4-abb8-4be4-8ba9-eae41a310aa6" providerId="AD"/>
  <p188:author id="{0DFAE0D9-141C-67AF-5217-569B233FFFAB}" name="Raypole, Crystal A (DOH)" initials="CR" userId="S::Crystal.Raypole@doh.wa.gov::bbec38ce-55db-4d08-bdf4-1f50e96b18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DEB2A-8D35-0E7C-DF92-D55431ADF80C}" v="136" dt="2025-03-12T17:44:45.140"/>
    <p1510:client id="{6F21C1E0-BAB5-C58A-71AD-2EC2D8D96341}" v="13" dt="2025-03-12T18:06:05.657"/>
    <p1510:client id="{7106460D-2E04-485E-A48C-B1E351C4247D}" v="1" dt="2025-03-12T17:48:37.092"/>
    <p1510:client id="{E2E13556-3782-2BD4-2BAA-CF851AA33567}" v="40" dt="2025-03-11T23:50:26.5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st, Melissa C (DOH)" userId="S::melissa.west@doh.wa.gov::18a4fea3-5db2-4560-ac08-cb3dfaf4ce1c" providerId="AD" clId="Web-{2DADEB2A-8D35-0E7C-DF92-D55431ADF80C}"/>
    <pc:docChg chg="modSld">
      <pc:chgData name="West, Melissa C (DOH)" userId="S::melissa.west@doh.wa.gov::18a4fea3-5db2-4560-ac08-cb3dfaf4ce1c" providerId="AD" clId="Web-{2DADEB2A-8D35-0E7C-DF92-D55431ADF80C}" dt="2025-03-12T17:44:45.140" v="95" actId="1076"/>
      <pc:docMkLst>
        <pc:docMk/>
      </pc:docMkLst>
      <pc:sldChg chg="addSp delSp modSp">
        <pc:chgData name="West, Melissa C (DOH)" userId="S::melissa.west@doh.wa.gov::18a4fea3-5db2-4560-ac08-cb3dfaf4ce1c" providerId="AD" clId="Web-{2DADEB2A-8D35-0E7C-DF92-D55431ADF80C}" dt="2025-03-12T17:44:45.140" v="95" actId="1076"/>
        <pc:sldMkLst>
          <pc:docMk/>
          <pc:sldMk cId="937778932" sldId="2147471029"/>
        </pc:sldMkLst>
        <pc:spChg chg="mod">
          <ac:chgData name="West, Melissa C (DOH)" userId="S::melissa.west@doh.wa.gov::18a4fea3-5db2-4560-ac08-cb3dfaf4ce1c" providerId="AD" clId="Web-{2DADEB2A-8D35-0E7C-DF92-D55431ADF80C}" dt="2025-03-12T17:43:40.279" v="72" actId="1076"/>
          <ac:spMkLst>
            <pc:docMk/>
            <pc:sldMk cId="937778932" sldId="2147471029"/>
            <ac:spMk id="2" creationId="{104ADE4B-9982-49A4-4DF0-9DB60D35DE85}"/>
          </ac:spMkLst>
        </pc:spChg>
        <pc:spChg chg="mod">
          <ac:chgData name="West, Melissa C (DOH)" userId="S::melissa.west@doh.wa.gov::18a4fea3-5db2-4560-ac08-cb3dfaf4ce1c" providerId="AD" clId="Web-{2DADEB2A-8D35-0E7C-DF92-D55431ADF80C}" dt="2025-03-12T17:43:50.966" v="77" actId="20577"/>
          <ac:spMkLst>
            <pc:docMk/>
            <pc:sldMk cId="937778932" sldId="2147471029"/>
            <ac:spMk id="3" creationId="{A996AD7B-A228-C0F2-3ADE-C0AD3F7EA599}"/>
          </ac:spMkLst>
        </pc:spChg>
        <pc:spChg chg="mod">
          <ac:chgData name="West, Melissa C (DOH)" userId="S::melissa.west@doh.wa.gov::18a4fea3-5db2-4560-ac08-cb3dfaf4ce1c" providerId="AD" clId="Web-{2DADEB2A-8D35-0E7C-DF92-D55431ADF80C}" dt="2025-03-12T17:43:40.279" v="71" actId="1076"/>
          <ac:spMkLst>
            <pc:docMk/>
            <pc:sldMk cId="937778932" sldId="2147471029"/>
            <ac:spMk id="4" creationId="{826C6496-658E-50FD-C8FD-49F778FDF79E}"/>
          </ac:spMkLst>
        </pc:spChg>
        <pc:spChg chg="mod">
          <ac:chgData name="West, Melissa C (DOH)" userId="S::melissa.west@doh.wa.gov::18a4fea3-5db2-4560-ac08-cb3dfaf4ce1c" providerId="AD" clId="Web-{2DADEB2A-8D35-0E7C-DF92-D55431ADF80C}" dt="2025-03-12T17:43:40.294" v="73" actId="1076"/>
          <ac:spMkLst>
            <pc:docMk/>
            <pc:sldMk cId="937778932" sldId="2147471029"/>
            <ac:spMk id="7" creationId="{6C37B399-31F5-AA57-172D-19B2A7E6E50F}"/>
          </ac:spMkLst>
        </pc:spChg>
        <pc:spChg chg="add mod">
          <ac:chgData name="West, Melissa C (DOH)" userId="S::melissa.west@doh.wa.gov::18a4fea3-5db2-4560-ac08-cb3dfaf4ce1c" providerId="AD" clId="Web-{2DADEB2A-8D35-0E7C-DF92-D55431ADF80C}" dt="2025-03-12T17:44:45.140" v="95" actId="1076"/>
          <ac:spMkLst>
            <pc:docMk/>
            <pc:sldMk cId="937778932" sldId="2147471029"/>
            <ac:spMk id="8" creationId="{C6E8E199-AA34-7E63-96B6-9EC764938A72}"/>
          </ac:spMkLst>
        </pc:spChg>
        <pc:picChg chg="del mod">
          <ac:chgData name="West, Melissa C (DOH)" userId="S::melissa.west@doh.wa.gov::18a4fea3-5db2-4560-ac08-cb3dfaf4ce1c" providerId="AD" clId="Web-{2DADEB2A-8D35-0E7C-DF92-D55431ADF80C}" dt="2025-03-12T17:43:09.669" v="69"/>
          <ac:picMkLst>
            <pc:docMk/>
            <pc:sldMk cId="937778932" sldId="2147471029"/>
            <ac:picMk id="5" creationId="{2726C719-E7BB-42D9-400E-E5725F2CB295}"/>
          </ac:picMkLst>
        </pc:picChg>
        <pc:picChg chg="add mod">
          <ac:chgData name="West, Melissa C (DOH)" userId="S::melissa.west@doh.wa.gov::18a4fea3-5db2-4560-ac08-cb3dfaf4ce1c" providerId="AD" clId="Web-{2DADEB2A-8D35-0E7C-DF92-D55431ADF80C}" dt="2025-03-12T17:43:46.951" v="75" actId="1076"/>
          <ac:picMkLst>
            <pc:docMk/>
            <pc:sldMk cId="937778932" sldId="2147471029"/>
            <ac:picMk id="6" creationId="{CD4E801B-1617-B6B1-1443-895DE8D26406}"/>
          </ac:picMkLst>
        </pc:picChg>
      </pc:sldChg>
      <pc:sldChg chg="modSp">
        <pc:chgData name="West, Melissa C (DOH)" userId="S::melissa.west@doh.wa.gov::18a4fea3-5db2-4560-ac08-cb3dfaf4ce1c" providerId="AD" clId="Web-{2DADEB2A-8D35-0E7C-DF92-D55431ADF80C}" dt="2025-03-12T17:42:08.917" v="67" actId="20577"/>
        <pc:sldMkLst>
          <pc:docMk/>
          <pc:sldMk cId="2002908342" sldId="2147471155"/>
        </pc:sldMkLst>
        <pc:spChg chg="mod">
          <ac:chgData name="West, Melissa C (DOH)" userId="S::melissa.west@doh.wa.gov::18a4fea3-5db2-4560-ac08-cb3dfaf4ce1c" providerId="AD" clId="Web-{2DADEB2A-8D35-0E7C-DF92-D55431ADF80C}" dt="2025-03-12T17:42:08.917" v="67" actId="20577"/>
          <ac:spMkLst>
            <pc:docMk/>
            <pc:sldMk cId="2002908342" sldId="2147471155"/>
            <ac:spMk id="9" creationId="{83823C18-5B80-1E4B-7E70-EE087A0174AD}"/>
          </ac:spMkLst>
        </pc:spChg>
      </pc:sldChg>
      <pc:sldChg chg="addSp modSp">
        <pc:chgData name="West, Melissa C (DOH)" userId="S::melissa.west@doh.wa.gov::18a4fea3-5db2-4560-ac08-cb3dfaf4ce1c" providerId="AD" clId="Web-{2DADEB2A-8D35-0E7C-DF92-D55431ADF80C}" dt="2025-03-12T17:39:37.711" v="37" actId="20577"/>
        <pc:sldMkLst>
          <pc:docMk/>
          <pc:sldMk cId="1123390046" sldId="2147471156"/>
        </pc:sldMkLst>
        <pc:spChg chg="add mod">
          <ac:chgData name="West, Melissa C (DOH)" userId="S::melissa.west@doh.wa.gov::18a4fea3-5db2-4560-ac08-cb3dfaf4ce1c" providerId="AD" clId="Web-{2DADEB2A-8D35-0E7C-DF92-D55431ADF80C}" dt="2025-03-12T17:39:37.711" v="37" actId="20577"/>
          <ac:spMkLst>
            <pc:docMk/>
            <pc:sldMk cId="1123390046" sldId="2147471156"/>
            <ac:spMk id="5" creationId="{892D336C-411E-64F3-08BF-953DFCD6E66A}"/>
          </ac:spMkLst>
        </pc:spChg>
        <pc:picChg chg="mod">
          <ac:chgData name="West, Melissa C (DOH)" userId="S::melissa.west@doh.wa.gov::18a4fea3-5db2-4560-ac08-cb3dfaf4ce1c" providerId="AD" clId="Web-{2DADEB2A-8D35-0E7C-DF92-D55431ADF80C}" dt="2025-03-12T17:38:50.944" v="15" actId="1076"/>
          <ac:picMkLst>
            <pc:docMk/>
            <pc:sldMk cId="1123390046" sldId="2147471156"/>
            <ac:picMk id="3" creationId="{6BF15CD5-C9BA-CBE0-B683-5E5E6DE65F5E}"/>
          </ac:picMkLst>
        </pc:picChg>
        <pc:picChg chg="mod">
          <ac:chgData name="West, Melissa C (DOH)" userId="S::melissa.west@doh.wa.gov::18a4fea3-5db2-4560-ac08-cb3dfaf4ce1c" providerId="AD" clId="Web-{2DADEB2A-8D35-0E7C-DF92-D55431ADF80C}" dt="2025-03-12T17:38:50.975" v="16" actId="1076"/>
          <ac:picMkLst>
            <pc:docMk/>
            <pc:sldMk cId="1123390046" sldId="2147471156"/>
            <ac:picMk id="4" creationId="{DA80AEAF-F734-1CE5-3965-E619F07E490E}"/>
          </ac:picMkLst>
        </pc:picChg>
      </pc:sldChg>
    </pc:docChg>
  </pc:docChgLst>
  <pc:docChgLst>
    <pc:chgData name="Nilofer Ahsan" userId="S::nilofer.ahsan_kauffmaninc.com#ext#@stateofwa.onmicrosoft.com::f977d0a8-ae48-43d6-a50e-be8df1c24cb8" providerId="AD" clId="Web-{6F21C1E0-BAB5-C58A-71AD-2EC2D8D96341}"/>
    <pc:docChg chg="modSld">
      <pc:chgData name="Nilofer Ahsan" userId="S::nilofer.ahsan_kauffmaninc.com#ext#@stateofwa.onmicrosoft.com::f977d0a8-ae48-43d6-a50e-be8df1c24cb8" providerId="AD" clId="Web-{6F21C1E0-BAB5-C58A-71AD-2EC2D8D96341}" dt="2025-03-12T18:06:05.204" v="39"/>
      <pc:docMkLst>
        <pc:docMk/>
      </pc:docMkLst>
      <pc:sldChg chg="addSp modSp modNotes">
        <pc:chgData name="Nilofer Ahsan" userId="S::nilofer.ahsan_kauffmaninc.com#ext#@stateofwa.onmicrosoft.com::f977d0a8-ae48-43d6-a50e-be8df1c24cb8" providerId="AD" clId="Web-{6F21C1E0-BAB5-C58A-71AD-2EC2D8D96341}" dt="2025-03-12T18:06:05.204" v="39"/>
        <pc:sldMkLst>
          <pc:docMk/>
          <pc:sldMk cId="29475709" sldId="2147471158"/>
        </pc:sldMkLst>
        <pc:picChg chg="add mod">
          <ac:chgData name="Nilofer Ahsan" userId="S::nilofer.ahsan_kauffmaninc.com#ext#@stateofwa.onmicrosoft.com::f977d0a8-ae48-43d6-a50e-be8df1c24cb8" providerId="AD" clId="Web-{6F21C1E0-BAB5-C58A-71AD-2EC2D8D96341}" dt="2025-03-12T18:04:42.421" v="10" actId="1076"/>
          <ac:picMkLst>
            <pc:docMk/>
            <pc:sldMk cId="29475709" sldId="2147471158"/>
            <ac:picMk id="2" creationId="{66079088-0E9C-A0AA-E430-9875B2989C06}"/>
          </ac:picMkLst>
        </pc:picChg>
        <pc:picChg chg="mod">
          <ac:chgData name="Nilofer Ahsan" userId="S::nilofer.ahsan_kauffmaninc.com#ext#@stateofwa.onmicrosoft.com::f977d0a8-ae48-43d6-a50e-be8df1c24cb8" providerId="AD" clId="Web-{6F21C1E0-BAB5-C58A-71AD-2EC2D8D96341}" dt="2025-03-12T18:04:44.859" v="11" actId="1076"/>
          <ac:picMkLst>
            <pc:docMk/>
            <pc:sldMk cId="29475709" sldId="2147471158"/>
            <ac:picMk id="1026" creationId="{4AA2CD52-B9F7-F8C4-B67D-A9BEF7E16F49}"/>
          </ac:picMkLst>
        </pc:picChg>
      </pc:sldChg>
    </pc:docChg>
  </pc:docChgLst>
  <pc:docChgLst>
    <pc:chgData name="West, Melissa C (DOH)" userId="S::melissa.west@doh.wa.gov::18a4fea3-5db2-4560-ac08-cb3dfaf4ce1c" providerId="AD" clId="Web-{E2E13556-3782-2BD4-2BAA-CF851AA33567}"/>
    <pc:docChg chg="modSld">
      <pc:chgData name="West, Melissa C (DOH)" userId="S::melissa.west@doh.wa.gov::18a4fea3-5db2-4560-ac08-cb3dfaf4ce1c" providerId="AD" clId="Web-{E2E13556-3782-2BD4-2BAA-CF851AA33567}" dt="2025-03-11T23:50:26.166" v="43" actId="20577"/>
      <pc:docMkLst>
        <pc:docMk/>
      </pc:docMkLst>
      <pc:sldChg chg="modSp">
        <pc:chgData name="West, Melissa C (DOH)" userId="S::melissa.west@doh.wa.gov::18a4fea3-5db2-4560-ac08-cb3dfaf4ce1c" providerId="AD" clId="Web-{E2E13556-3782-2BD4-2BAA-CF851AA33567}" dt="2025-03-11T23:50:26.166" v="43" actId="20577"/>
        <pc:sldMkLst>
          <pc:docMk/>
          <pc:sldMk cId="2002908342" sldId="2147471155"/>
        </pc:sldMkLst>
        <pc:spChg chg="mod">
          <ac:chgData name="West, Melissa C (DOH)" userId="S::melissa.west@doh.wa.gov::18a4fea3-5db2-4560-ac08-cb3dfaf4ce1c" providerId="AD" clId="Web-{E2E13556-3782-2BD4-2BAA-CF851AA33567}" dt="2025-03-11T23:50:26.166" v="43" actId="20577"/>
          <ac:spMkLst>
            <pc:docMk/>
            <pc:sldMk cId="2002908342" sldId="2147471155"/>
            <ac:spMk id="3" creationId="{6BBE0812-5B1C-A308-3F1F-573F363694CE}"/>
          </ac:spMkLst>
        </pc:spChg>
      </pc:sldChg>
    </pc:docChg>
  </pc:docChgLst>
  <pc:docChgLst>
    <pc:chgData name="West, Melissa C (DOH)" userId="18a4fea3-5db2-4560-ac08-cb3dfaf4ce1c" providerId="ADAL" clId="{7106460D-2E04-485E-A48C-B1E351C4247D}"/>
    <pc:docChg chg="custSel modSld">
      <pc:chgData name="West, Melissa C (DOH)" userId="18a4fea3-5db2-4560-ac08-cb3dfaf4ce1c" providerId="ADAL" clId="{7106460D-2E04-485E-A48C-B1E351C4247D}" dt="2025-03-12T17:48:41.699" v="65" actId="14100"/>
      <pc:docMkLst>
        <pc:docMk/>
      </pc:docMkLst>
      <pc:sldChg chg="addSp delSp modSp mod setBg">
        <pc:chgData name="West, Melissa C (DOH)" userId="18a4fea3-5db2-4560-ac08-cb3dfaf4ce1c" providerId="ADAL" clId="{7106460D-2E04-485E-A48C-B1E351C4247D}" dt="2025-03-12T17:48:41.699" v="65" actId="14100"/>
        <pc:sldMkLst>
          <pc:docMk/>
          <pc:sldMk cId="937778932" sldId="2147471029"/>
        </pc:sldMkLst>
        <pc:spChg chg="del mod">
          <ac:chgData name="West, Melissa C (DOH)" userId="18a4fea3-5db2-4560-ac08-cb3dfaf4ce1c" providerId="ADAL" clId="{7106460D-2E04-485E-A48C-B1E351C4247D}" dt="2025-03-12T17:46:15.759" v="22"/>
          <ac:spMkLst>
            <pc:docMk/>
            <pc:sldMk cId="937778932" sldId="2147471029"/>
            <ac:spMk id="2" creationId="{104ADE4B-9982-49A4-4DF0-9DB60D35DE85}"/>
          </ac:spMkLst>
        </pc:spChg>
        <pc:spChg chg="mod">
          <ac:chgData name="West, Melissa C (DOH)" userId="18a4fea3-5db2-4560-ac08-cb3dfaf4ce1c" providerId="ADAL" clId="{7106460D-2E04-485E-A48C-B1E351C4247D}" dt="2025-03-12T17:48:15.043" v="55" actId="1076"/>
          <ac:spMkLst>
            <pc:docMk/>
            <pc:sldMk cId="937778932" sldId="2147471029"/>
            <ac:spMk id="3" creationId="{A996AD7B-A228-C0F2-3ADE-C0AD3F7EA599}"/>
          </ac:spMkLst>
        </pc:spChg>
        <pc:spChg chg="del mod">
          <ac:chgData name="West, Melissa C (DOH)" userId="18a4fea3-5db2-4560-ac08-cb3dfaf4ce1c" providerId="ADAL" clId="{7106460D-2E04-485E-A48C-B1E351C4247D}" dt="2025-03-12T17:46:01.843" v="8"/>
          <ac:spMkLst>
            <pc:docMk/>
            <pc:sldMk cId="937778932" sldId="2147471029"/>
            <ac:spMk id="4" creationId="{826C6496-658E-50FD-C8FD-49F778FDF79E}"/>
          </ac:spMkLst>
        </pc:spChg>
        <pc:spChg chg="del mod">
          <ac:chgData name="West, Melissa C (DOH)" userId="18a4fea3-5db2-4560-ac08-cb3dfaf4ce1c" providerId="ADAL" clId="{7106460D-2E04-485E-A48C-B1E351C4247D}" dt="2025-03-12T17:46:15.759" v="20" actId="478"/>
          <ac:spMkLst>
            <pc:docMk/>
            <pc:sldMk cId="937778932" sldId="2147471029"/>
            <ac:spMk id="7" creationId="{6C37B399-31F5-AA57-172D-19B2A7E6E50F}"/>
          </ac:spMkLst>
        </pc:spChg>
        <pc:spChg chg="mod ord">
          <ac:chgData name="West, Melissa C (DOH)" userId="18a4fea3-5db2-4560-ac08-cb3dfaf4ce1c" providerId="ADAL" clId="{7106460D-2E04-485E-A48C-B1E351C4247D}" dt="2025-03-12T17:47:18.902" v="29" actId="21"/>
          <ac:spMkLst>
            <pc:docMk/>
            <pc:sldMk cId="937778932" sldId="2147471029"/>
            <ac:spMk id="8" creationId="{C6E8E199-AA34-7E63-96B6-9EC764938A72}"/>
          </ac:spMkLst>
        </pc:spChg>
        <pc:spChg chg="add mod">
          <ac:chgData name="West, Melissa C (DOH)" userId="18a4fea3-5db2-4560-ac08-cb3dfaf4ce1c" providerId="ADAL" clId="{7106460D-2E04-485E-A48C-B1E351C4247D}" dt="2025-03-12T17:48:41.699" v="65" actId="14100"/>
          <ac:spMkLst>
            <pc:docMk/>
            <pc:sldMk cId="937778932" sldId="2147471029"/>
            <ac:spMk id="9" creationId="{01E3D36A-72F9-5805-B81D-4AE20B8DA8B4}"/>
          </ac:spMkLst>
        </pc:spChg>
        <pc:spChg chg="add mod">
          <ac:chgData name="West, Melissa C (DOH)" userId="18a4fea3-5db2-4560-ac08-cb3dfaf4ce1c" providerId="ADAL" clId="{7106460D-2E04-485E-A48C-B1E351C4247D}" dt="2025-03-12T17:47:59.069" v="44" actId="6549"/>
          <ac:spMkLst>
            <pc:docMk/>
            <pc:sldMk cId="937778932" sldId="2147471029"/>
            <ac:spMk id="11" creationId="{B1E732D3-36DB-62AE-D4BA-852CF458F69C}"/>
          </ac:spMkLst>
        </pc:spChg>
        <pc:spChg chg="add">
          <ac:chgData name="West, Melissa C (DOH)" userId="18a4fea3-5db2-4560-ac08-cb3dfaf4ce1c" providerId="ADAL" clId="{7106460D-2E04-485E-A48C-B1E351C4247D}" dt="2025-03-12T17:47:16.078" v="28" actId="26606"/>
          <ac:spMkLst>
            <pc:docMk/>
            <pc:sldMk cId="937778932" sldId="2147471029"/>
            <ac:spMk id="13" creationId="{2550BE34-C2B8-49B8-8519-67A8CAD51AE9}"/>
          </ac:spMkLst>
        </pc:spChg>
        <pc:spChg chg="add">
          <ac:chgData name="West, Melissa C (DOH)" userId="18a4fea3-5db2-4560-ac08-cb3dfaf4ce1c" providerId="ADAL" clId="{7106460D-2E04-485E-A48C-B1E351C4247D}" dt="2025-03-12T17:47:16.078" v="28" actId="26606"/>
          <ac:spMkLst>
            <pc:docMk/>
            <pc:sldMk cId="937778932" sldId="2147471029"/>
            <ac:spMk id="15" creationId="{A7457DD9-5A45-400A-AB4B-4B4EDECA25F1}"/>
          </ac:spMkLst>
        </pc:spChg>
        <pc:spChg chg="add">
          <ac:chgData name="West, Melissa C (DOH)" userId="18a4fea3-5db2-4560-ac08-cb3dfaf4ce1c" providerId="ADAL" clId="{7106460D-2E04-485E-A48C-B1E351C4247D}" dt="2025-03-12T17:47:16.078" v="28" actId="26606"/>
          <ac:spMkLst>
            <pc:docMk/>
            <pc:sldMk cId="937778932" sldId="2147471029"/>
            <ac:spMk id="17" creationId="{441CF7D6-A660-431A-B0BB-140A0D5556B6}"/>
          </ac:spMkLst>
        </pc:spChg>
        <pc:spChg chg="add">
          <ac:chgData name="West, Melissa C (DOH)" userId="18a4fea3-5db2-4560-ac08-cb3dfaf4ce1c" providerId="ADAL" clId="{7106460D-2E04-485E-A48C-B1E351C4247D}" dt="2025-03-12T17:47:16.078" v="28" actId="26606"/>
          <ac:spMkLst>
            <pc:docMk/>
            <pc:sldMk cId="937778932" sldId="2147471029"/>
            <ac:spMk id="19" creationId="{0570A85B-3810-4F95-97B0-CBF4CCDB381C}"/>
          </ac:spMkLst>
        </pc:spChg>
        <pc:picChg chg="mod">
          <ac:chgData name="West, Melissa C (DOH)" userId="18a4fea3-5db2-4560-ac08-cb3dfaf4ce1c" providerId="ADAL" clId="{7106460D-2E04-485E-A48C-B1E351C4247D}" dt="2025-03-12T17:47:19.497" v="30" actId="27614"/>
          <ac:picMkLst>
            <pc:docMk/>
            <pc:sldMk cId="937778932" sldId="2147471029"/>
            <ac:picMk id="6" creationId="{CD4E801B-1617-B6B1-1443-895DE8D2640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B67FF1-0659-4029-A956-C7E18FE09C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6496FDE-47B4-48BE-882A-60DD797C7A72}">
      <dgm:prSet/>
      <dgm:spPr/>
      <dgm:t>
        <a:bodyPr/>
        <a:lstStyle/>
        <a:p>
          <a:r>
            <a:rPr lang="en-US"/>
            <a:t>3:35:  Announcements  // </a:t>
          </a:r>
          <a:r>
            <a:rPr lang="en-US" err="1"/>
            <a:t>Anuncios</a:t>
          </a:r>
          <a:r>
            <a:rPr lang="en-US"/>
            <a:t> </a:t>
          </a:r>
        </a:p>
      </dgm:t>
    </dgm:pt>
    <dgm:pt modelId="{784D9DB5-3B15-45F5-8971-7AD1F1418827}" type="parTrans" cxnId="{73C77563-7938-4132-ADC5-AAFF9849B485}">
      <dgm:prSet/>
      <dgm:spPr/>
      <dgm:t>
        <a:bodyPr/>
        <a:lstStyle/>
        <a:p>
          <a:endParaRPr lang="en-US"/>
        </a:p>
      </dgm:t>
    </dgm:pt>
    <dgm:pt modelId="{7C8BC6FC-8163-4ED3-BF6E-7402678E01CC}" type="sibTrans" cxnId="{73C77563-7938-4132-ADC5-AAFF9849B485}">
      <dgm:prSet/>
      <dgm:spPr/>
      <dgm:t>
        <a:bodyPr/>
        <a:lstStyle/>
        <a:p>
          <a:endParaRPr lang="en-US"/>
        </a:p>
      </dgm:t>
    </dgm:pt>
    <dgm:pt modelId="{F239E464-3957-479E-AB98-3D332FFDD218}">
      <dgm:prSet/>
      <dgm:spPr/>
      <dgm:t>
        <a:bodyPr/>
        <a:lstStyle/>
        <a:p>
          <a:r>
            <a:rPr lang="en-US"/>
            <a:t>3:45:  Thought Partner Update //  </a:t>
          </a:r>
          <a:r>
            <a:rPr lang="en-US" err="1"/>
            <a:t>Actualización</a:t>
          </a:r>
          <a:r>
            <a:rPr lang="en-US"/>
            <a:t> de Thought Partner </a:t>
          </a:r>
        </a:p>
      </dgm:t>
    </dgm:pt>
    <dgm:pt modelId="{52C4DCFE-736E-42EB-B358-E238CA33CC4B}" type="parTrans" cxnId="{88D48FEB-EBF4-45A4-9EA3-22B4FD61C2BE}">
      <dgm:prSet/>
      <dgm:spPr/>
      <dgm:t>
        <a:bodyPr/>
        <a:lstStyle/>
        <a:p>
          <a:endParaRPr lang="en-US"/>
        </a:p>
      </dgm:t>
    </dgm:pt>
    <dgm:pt modelId="{B4CE4387-1AAD-4846-A0F5-C8381C5AAD75}" type="sibTrans" cxnId="{88D48FEB-EBF4-45A4-9EA3-22B4FD61C2BE}">
      <dgm:prSet/>
      <dgm:spPr/>
      <dgm:t>
        <a:bodyPr/>
        <a:lstStyle/>
        <a:p>
          <a:endParaRPr lang="en-US"/>
        </a:p>
      </dgm:t>
    </dgm:pt>
    <dgm:pt modelId="{6C906A25-DE1D-4DFF-8AE5-3C8D276E0667}">
      <dgm:prSet/>
      <dgm:spPr/>
      <dgm:t>
        <a:bodyPr/>
        <a:lstStyle/>
        <a:p>
          <a:r>
            <a:rPr lang="en-US"/>
            <a:t>4:00:  Health Equity Zones //  Zonas de </a:t>
          </a:r>
          <a:r>
            <a:rPr lang="en-US" err="1"/>
            <a:t>Equidad</a:t>
          </a:r>
          <a:r>
            <a:rPr lang="en-US"/>
            <a:t> </a:t>
          </a:r>
          <a:r>
            <a:rPr lang="en-US" err="1"/>
            <a:t>en</a:t>
          </a:r>
          <a:r>
            <a:rPr lang="en-US"/>
            <a:t> Salud </a:t>
          </a:r>
        </a:p>
      </dgm:t>
    </dgm:pt>
    <dgm:pt modelId="{CD101B2A-466C-4BF4-81A5-333031B8ACB6}" type="parTrans" cxnId="{79AE15C9-2F42-4A6E-A4FE-9DFA269E8DCD}">
      <dgm:prSet/>
      <dgm:spPr/>
      <dgm:t>
        <a:bodyPr/>
        <a:lstStyle/>
        <a:p>
          <a:endParaRPr lang="en-US"/>
        </a:p>
      </dgm:t>
    </dgm:pt>
    <dgm:pt modelId="{68623530-49B9-41B7-A99D-4192D0E33578}" type="sibTrans" cxnId="{79AE15C9-2F42-4A6E-A4FE-9DFA269E8DCD}">
      <dgm:prSet/>
      <dgm:spPr/>
      <dgm:t>
        <a:bodyPr/>
        <a:lstStyle/>
        <a:p>
          <a:endParaRPr lang="en-US"/>
        </a:p>
      </dgm:t>
    </dgm:pt>
    <dgm:pt modelId="{4E548851-DCA0-4BFA-9F45-A21E8BEBB2B3}">
      <dgm:prSet/>
      <dgm:spPr/>
      <dgm:t>
        <a:bodyPr/>
        <a:lstStyle/>
        <a:p>
          <a:r>
            <a:rPr lang="en-US"/>
            <a:t>4:20:  Emergency Response //  Respuesta de </a:t>
          </a:r>
          <a:r>
            <a:rPr lang="en-US" err="1"/>
            <a:t>Emergencia</a:t>
          </a:r>
          <a:r>
            <a:rPr lang="en-US"/>
            <a:t> </a:t>
          </a:r>
        </a:p>
      </dgm:t>
    </dgm:pt>
    <dgm:pt modelId="{2D7DEF6E-3B59-4A6B-9CEE-3FFAA5EF1311}" type="parTrans" cxnId="{2C1E1C43-2273-4774-ACC2-DC91AC095252}">
      <dgm:prSet/>
      <dgm:spPr/>
      <dgm:t>
        <a:bodyPr/>
        <a:lstStyle/>
        <a:p>
          <a:endParaRPr lang="en-US"/>
        </a:p>
      </dgm:t>
    </dgm:pt>
    <dgm:pt modelId="{5FF03C9A-2532-43ED-B626-79408079075B}" type="sibTrans" cxnId="{2C1E1C43-2273-4774-ACC2-DC91AC095252}">
      <dgm:prSet/>
      <dgm:spPr/>
      <dgm:t>
        <a:bodyPr/>
        <a:lstStyle/>
        <a:p>
          <a:endParaRPr lang="en-US"/>
        </a:p>
      </dgm:t>
    </dgm:pt>
    <dgm:pt modelId="{6B5CA85F-78CC-49D4-BB57-3083D4BC6DF5}">
      <dgm:prSet/>
      <dgm:spPr/>
      <dgm:t>
        <a:bodyPr/>
        <a:lstStyle/>
        <a:p>
          <a:r>
            <a:rPr lang="en-US"/>
            <a:t>4:55:  Close </a:t>
          </a:r>
          <a:r>
            <a:rPr lang="es-MX"/>
            <a:t> // </a:t>
          </a:r>
          <a:r>
            <a:rPr lang="en-US" err="1"/>
            <a:t>Cierre</a:t>
          </a:r>
          <a:r>
            <a:rPr lang="es-MX"/>
            <a:t> </a:t>
          </a:r>
          <a:endParaRPr lang="en-US"/>
        </a:p>
      </dgm:t>
    </dgm:pt>
    <dgm:pt modelId="{D043C0E9-1A36-4BBB-801D-0E4593E3C698}" type="parTrans" cxnId="{806E9D19-DB54-4E14-A853-2293EA0AD15A}">
      <dgm:prSet/>
      <dgm:spPr/>
      <dgm:t>
        <a:bodyPr/>
        <a:lstStyle/>
        <a:p>
          <a:endParaRPr lang="en-US"/>
        </a:p>
      </dgm:t>
    </dgm:pt>
    <dgm:pt modelId="{912B7CE6-D57B-4689-BD61-26E3D9BC1465}" type="sibTrans" cxnId="{806E9D19-DB54-4E14-A853-2293EA0AD15A}">
      <dgm:prSet/>
      <dgm:spPr/>
      <dgm:t>
        <a:bodyPr/>
        <a:lstStyle/>
        <a:p>
          <a:endParaRPr lang="en-US"/>
        </a:p>
      </dgm:t>
    </dgm:pt>
    <dgm:pt modelId="{AB6C8098-D274-4007-8C8C-0B1005A1F660}" type="pres">
      <dgm:prSet presAssocID="{92B67FF1-0659-4029-A956-C7E18FE09C3A}" presName="vert0" presStyleCnt="0">
        <dgm:presLayoutVars>
          <dgm:dir/>
          <dgm:animOne val="branch"/>
          <dgm:animLvl val="lvl"/>
        </dgm:presLayoutVars>
      </dgm:prSet>
      <dgm:spPr/>
    </dgm:pt>
    <dgm:pt modelId="{C2DA0A5D-4859-43E4-B4FC-697118262F47}" type="pres">
      <dgm:prSet presAssocID="{C6496FDE-47B4-48BE-882A-60DD797C7A72}" presName="thickLine" presStyleLbl="alignNode1" presStyleIdx="0" presStyleCnt="5"/>
      <dgm:spPr/>
    </dgm:pt>
    <dgm:pt modelId="{D590170B-31DC-4561-82B3-ADECB6D896EF}" type="pres">
      <dgm:prSet presAssocID="{C6496FDE-47B4-48BE-882A-60DD797C7A72}" presName="horz1" presStyleCnt="0"/>
      <dgm:spPr/>
    </dgm:pt>
    <dgm:pt modelId="{4CC12AC9-E5DF-43B9-B23E-2686809DEDA1}" type="pres">
      <dgm:prSet presAssocID="{C6496FDE-47B4-48BE-882A-60DD797C7A72}" presName="tx1" presStyleLbl="revTx" presStyleIdx="0" presStyleCnt="5"/>
      <dgm:spPr/>
    </dgm:pt>
    <dgm:pt modelId="{B31178A3-572C-4CFE-9F7C-ED7D4769A4FB}" type="pres">
      <dgm:prSet presAssocID="{C6496FDE-47B4-48BE-882A-60DD797C7A72}" presName="vert1" presStyleCnt="0"/>
      <dgm:spPr/>
    </dgm:pt>
    <dgm:pt modelId="{D8B38C4A-EDC9-47A1-8F14-E41D290E73DE}" type="pres">
      <dgm:prSet presAssocID="{F239E464-3957-479E-AB98-3D332FFDD218}" presName="thickLine" presStyleLbl="alignNode1" presStyleIdx="1" presStyleCnt="5"/>
      <dgm:spPr/>
    </dgm:pt>
    <dgm:pt modelId="{2DACA0A2-8EDE-4511-B8E3-7384AC47D4AE}" type="pres">
      <dgm:prSet presAssocID="{F239E464-3957-479E-AB98-3D332FFDD218}" presName="horz1" presStyleCnt="0"/>
      <dgm:spPr/>
    </dgm:pt>
    <dgm:pt modelId="{CE315B63-63B8-401B-A3DF-01D0B8D4C1DC}" type="pres">
      <dgm:prSet presAssocID="{F239E464-3957-479E-AB98-3D332FFDD218}" presName="tx1" presStyleLbl="revTx" presStyleIdx="1" presStyleCnt="5"/>
      <dgm:spPr/>
    </dgm:pt>
    <dgm:pt modelId="{94CCA257-3633-463C-8EB7-A4374C2233EB}" type="pres">
      <dgm:prSet presAssocID="{F239E464-3957-479E-AB98-3D332FFDD218}" presName="vert1" presStyleCnt="0"/>
      <dgm:spPr/>
    </dgm:pt>
    <dgm:pt modelId="{7EB22B60-E7DB-4BCA-984A-87AF49D36E74}" type="pres">
      <dgm:prSet presAssocID="{6C906A25-DE1D-4DFF-8AE5-3C8D276E0667}" presName="thickLine" presStyleLbl="alignNode1" presStyleIdx="2" presStyleCnt="5"/>
      <dgm:spPr/>
    </dgm:pt>
    <dgm:pt modelId="{FC637EC3-6441-4F3A-9117-92909292F876}" type="pres">
      <dgm:prSet presAssocID="{6C906A25-DE1D-4DFF-8AE5-3C8D276E0667}" presName="horz1" presStyleCnt="0"/>
      <dgm:spPr/>
    </dgm:pt>
    <dgm:pt modelId="{36EFA7BF-DE2A-4391-9A0C-160E473CC449}" type="pres">
      <dgm:prSet presAssocID="{6C906A25-DE1D-4DFF-8AE5-3C8D276E0667}" presName="tx1" presStyleLbl="revTx" presStyleIdx="2" presStyleCnt="5"/>
      <dgm:spPr/>
    </dgm:pt>
    <dgm:pt modelId="{7E9FC672-9A81-46E1-A0EC-95BEE834C391}" type="pres">
      <dgm:prSet presAssocID="{6C906A25-DE1D-4DFF-8AE5-3C8D276E0667}" presName="vert1" presStyleCnt="0"/>
      <dgm:spPr/>
    </dgm:pt>
    <dgm:pt modelId="{EB209D24-BD25-4535-AAE5-9F045C5DDFF9}" type="pres">
      <dgm:prSet presAssocID="{4E548851-DCA0-4BFA-9F45-A21E8BEBB2B3}" presName="thickLine" presStyleLbl="alignNode1" presStyleIdx="3" presStyleCnt="5"/>
      <dgm:spPr/>
    </dgm:pt>
    <dgm:pt modelId="{69A843A9-5D7E-4519-8DA6-BA6EF567B5CD}" type="pres">
      <dgm:prSet presAssocID="{4E548851-DCA0-4BFA-9F45-A21E8BEBB2B3}" presName="horz1" presStyleCnt="0"/>
      <dgm:spPr/>
    </dgm:pt>
    <dgm:pt modelId="{C480B8A1-CE66-4F8E-A18F-085225725004}" type="pres">
      <dgm:prSet presAssocID="{4E548851-DCA0-4BFA-9F45-A21E8BEBB2B3}" presName="tx1" presStyleLbl="revTx" presStyleIdx="3" presStyleCnt="5"/>
      <dgm:spPr/>
    </dgm:pt>
    <dgm:pt modelId="{1AB649AE-87C6-440A-A059-51ED003D5D1F}" type="pres">
      <dgm:prSet presAssocID="{4E548851-DCA0-4BFA-9F45-A21E8BEBB2B3}" presName="vert1" presStyleCnt="0"/>
      <dgm:spPr/>
    </dgm:pt>
    <dgm:pt modelId="{03D99CFA-C2AA-4BCC-A7B6-2FC6D73D0C45}" type="pres">
      <dgm:prSet presAssocID="{6B5CA85F-78CC-49D4-BB57-3083D4BC6DF5}" presName="thickLine" presStyleLbl="alignNode1" presStyleIdx="4" presStyleCnt="5"/>
      <dgm:spPr/>
    </dgm:pt>
    <dgm:pt modelId="{2E6C1111-A5BE-425A-99F3-73DAA00CCB8C}" type="pres">
      <dgm:prSet presAssocID="{6B5CA85F-78CC-49D4-BB57-3083D4BC6DF5}" presName="horz1" presStyleCnt="0"/>
      <dgm:spPr/>
    </dgm:pt>
    <dgm:pt modelId="{F40280CA-4270-456C-B368-03FFA898AF5E}" type="pres">
      <dgm:prSet presAssocID="{6B5CA85F-78CC-49D4-BB57-3083D4BC6DF5}" presName="tx1" presStyleLbl="revTx" presStyleIdx="4" presStyleCnt="5"/>
      <dgm:spPr/>
    </dgm:pt>
    <dgm:pt modelId="{DD706C98-F988-462F-A443-440B50DC0A4D}" type="pres">
      <dgm:prSet presAssocID="{6B5CA85F-78CC-49D4-BB57-3083D4BC6DF5}" presName="vert1" presStyleCnt="0"/>
      <dgm:spPr/>
    </dgm:pt>
  </dgm:ptLst>
  <dgm:cxnLst>
    <dgm:cxn modelId="{E9D85B07-F9F1-4748-9B55-5E0381A7C74A}" type="presOf" srcId="{C6496FDE-47B4-48BE-882A-60DD797C7A72}" destId="{4CC12AC9-E5DF-43B9-B23E-2686809DEDA1}" srcOrd="0" destOrd="0" presId="urn:microsoft.com/office/officeart/2008/layout/LinedList"/>
    <dgm:cxn modelId="{ADB9870B-A8F0-44F1-9202-7AC15DDD8AAC}" type="presOf" srcId="{92B67FF1-0659-4029-A956-C7E18FE09C3A}" destId="{AB6C8098-D274-4007-8C8C-0B1005A1F660}" srcOrd="0" destOrd="0" presId="urn:microsoft.com/office/officeart/2008/layout/LinedList"/>
    <dgm:cxn modelId="{806E9D19-DB54-4E14-A853-2293EA0AD15A}" srcId="{92B67FF1-0659-4029-A956-C7E18FE09C3A}" destId="{6B5CA85F-78CC-49D4-BB57-3083D4BC6DF5}" srcOrd="4" destOrd="0" parTransId="{D043C0E9-1A36-4BBB-801D-0E4593E3C698}" sibTransId="{912B7CE6-D57B-4689-BD61-26E3D9BC1465}"/>
    <dgm:cxn modelId="{2C1E1C43-2273-4774-ACC2-DC91AC095252}" srcId="{92B67FF1-0659-4029-A956-C7E18FE09C3A}" destId="{4E548851-DCA0-4BFA-9F45-A21E8BEBB2B3}" srcOrd="3" destOrd="0" parTransId="{2D7DEF6E-3B59-4A6B-9CEE-3FFAA5EF1311}" sibTransId="{5FF03C9A-2532-43ED-B626-79408079075B}"/>
    <dgm:cxn modelId="{73C77563-7938-4132-ADC5-AAFF9849B485}" srcId="{92B67FF1-0659-4029-A956-C7E18FE09C3A}" destId="{C6496FDE-47B4-48BE-882A-60DD797C7A72}" srcOrd="0" destOrd="0" parTransId="{784D9DB5-3B15-45F5-8971-7AD1F1418827}" sibTransId="{7C8BC6FC-8163-4ED3-BF6E-7402678E01CC}"/>
    <dgm:cxn modelId="{58CB8C58-16F2-4301-87A0-355F035106BA}" type="presOf" srcId="{4E548851-DCA0-4BFA-9F45-A21E8BEBB2B3}" destId="{C480B8A1-CE66-4F8E-A18F-085225725004}" srcOrd="0" destOrd="0" presId="urn:microsoft.com/office/officeart/2008/layout/LinedList"/>
    <dgm:cxn modelId="{C00FF2AA-266B-4838-97D8-CC4D6A42F565}" type="presOf" srcId="{F239E464-3957-479E-AB98-3D332FFDD218}" destId="{CE315B63-63B8-401B-A3DF-01D0B8D4C1DC}" srcOrd="0" destOrd="0" presId="urn:microsoft.com/office/officeart/2008/layout/LinedList"/>
    <dgm:cxn modelId="{79AE15C9-2F42-4A6E-A4FE-9DFA269E8DCD}" srcId="{92B67FF1-0659-4029-A956-C7E18FE09C3A}" destId="{6C906A25-DE1D-4DFF-8AE5-3C8D276E0667}" srcOrd="2" destOrd="0" parTransId="{CD101B2A-466C-4BF4-81A5-333031B8ACB6}" sibTransId="{68623530-49B9-41B7-A99D-4192D0E33578}"/>
    <dgm:cxn modelId="{A7F6F1CA-2E34-4E0F-9B20-966BD34874F1}" type="presOf" srcId="{6B5CA85F-78CC-49D4-BB57-3083D4BC6DF5}" destId="{F40280CA-4270-456C-B368-03FFA898AF5E}" srcOrd="0" destOrd="0" presId="urn:microsoft.com/office/officeart/2008/layout/LinedList"/>
    <dgm:cxn modelId="{21630AE8-256F-4837-9AD3-9BA466E5516A}" type="presOf" srcId="{6C906A25-DE1D-4DFF-8AE5-3C8D276E0667}" destId="{36EFA7BF-DE2A-4391-9A0C-160E473CC449}" srcOrd="0" destOrd="0" presId="urn:microsoft.com/office/officeart/2008/layout/LinedList"/>
    <dgm:cxn modelId="{88D48FEB-EBF4-45A4-9EA3-22B4FD61C2BE}" srcId="{92B67FF1-0659-4029-A956-C7E18FE09C3A}" destId="{F239E464-3957-479E-AB98-3D332FFDD218}" srcOrd="1" destOrd="0" parTransId="{52C4DCFE-736E-42EB-B358-E238CA33CC4B}" sibTransId="{B4CE4387-1AAD-4846-A0F5-C8381C5AAD75}"/>
    <dgm:cxn modelId="{9514280E-8399-4494-8279-1100EE119CFC}" type="presParOf" srcId="{AB6C8098-D274-4007-8C8C-0B1005A1F660}" destId="{C2DA0A5D-4859-43E4-B4FC-697118262F47}" srcOrd="0" destOrd="0" presId="urn:microsoft.com/office/officeart/2008/layout/LinedList"/>
    <dgm:cxn modelId="{446AE16B-7ADD-4C5B-A35D-0A45E82FFBB7}" type="presParOf" srcId="{AB6C8098-D274-4007-8C8C-0B1005A1F660}" destId="{D590170B-31DC-4561-82B3-ADECB6D896EF}" srcOrd="1" destOrd="0" presId="urn:microsoft.com/office/officeart/2008/layout/LinedList"/>
    <dgm:cxn modelId="{023581C5-3AF5-4B44-BE6D-1EB2AC169747}" type="presParOf" srcId="{D590170B-31DC-4561-82B3-ADECB6D896EF}" destId="{4CC12AC9-E5DF-43B9-B23E-2686809DEDA1}" srcOrd="0" destOrd="0" presId="urn:microsoft.com/office/officeart/2008/layout/LinedList"/>
    <dgm:cxn modelId="{0512E632-0050-474E-9DA4-744080EF762D}" type="presParOf" srcId="{D590170B-31DC-4561-82B3-ADECB6D896EF}" destId="{B31178A3-572C-4CFE-9F7C-ED7D4769A4FB}" srcOrd="1" destOrd="0" presId="urn:microsoft.com/office/officeart/2008/layout/LinedList"/>
    <dgm:cxn modelId="{47F122E0-261B-4CCD-98D5-11652C65B280}" type="presParOf" srcId="{AB6C8098-D274-4007-8C8C-0B1005A1F660}" destId="{D8B38C4A-EDC9-47A1-8F14-E41D290E73DE}" srcOrd="2" destOrd="0" presId="urn:microsoft.com/office/officeart/2008/layout/LinedList"/>
    <dgm:cxn modelId="{FDE5231C-4F28-4020-8D09-F201565A4332}" type="presParOf" srcId="{AB6C8098-D274-4007-8C8C-0B1005A1F660}" destId="{2DACA0A2-8EDE-4511-B8E3-7384AC47D4AE}" srcOrd="3" destOrd="0" presId="urn:microsoft.com/office/officeart/2008/layout/LinedList"/>
    <dgm:cxn modelId="{1BFE0B02-22EC-405C-8B90-18DE3BA5FFF2}" type="presParOf" srcId="{2DACA0A2-8EDE-4511-B8E3-7384AC47D4AE}" destId="{CE315B63-63B8-401B-A3DF-01D0B8D4C1DC}" srcOrd="0" destOrd="0" presId="urn:microsoft.com/office/officeart/2008/layout/LinedList"/>
    <dgm:cxn modelId="{C3B94A8D-0513-4303-B2D5-7FA8C844214F}" type="presParOf" srcId="{2DACA0A2-8EDE-4511-B8E3-7384AC47D4AE}" destId="{94CCA257-3633-463C-8EB7-A4374C2233EB}" srcOrd="1" destOrd="0" presId="urn:microsoft.com/office/officeart/2008/layout/LinedList"/>
    <dgm:cxn modelId="{D76A941D-F9EC-4AD5-B81B-612D20396B41}" type="presParOf" srcId="{AB6C8098-D274-4007-8C8C-0B1005A1F660}" destId="{7EB22B60-E7DB-4BCA-984A-87AF49D36E74}" srcOrd="4" destOrd="0" presId="urn:microsoft.com/office/officeart/2008/layout/LinedList"/>
    <dgm:cxn modelId="{2BE1DC7D-3467-4CE5-8D70-AF51A562F0D7}" type="presParOf" srcId="{AB6C8098-D274-4007-8C8C-0B1005A1F660}" destId="{FC637EC3-6441-4F3A-9117-92909292F876}" srcOrd="5" destOrd="0" presId="urn:microsoft.com/office/officeart/2008/layout/LinedList"/>
    <dgm:cxn modelId="{34ABC776-303F-4A9F-9CE6-7FBA62A14DF5}" type="presParOf" srcId="{FC637EC3-6441-4F3A-9117-92909292F876}" destId="{36EFA7BF-DE2A-4391-9A0C-160E473CC449}" srcOrd="0" destOrd="0" presId="urn:microsoft.com/office/officeart/2008/layout/LinedList"/>
    <dgm:cxn modelId="{4B0AF8F3-51B1-4302-BA8C-5D27A7E49680}" type="presParOf" srcId="{FC637EC3-6441-4F3A-9117-92909292F876}" destId="{7E9FC672-9A81-46E1-A0EC-95BEE834C391}" srcOrd="1" destOrd="0" presId="urn:microsoft.com/office/officeart/2008/layout/LinedList"/>
    <dgm:cxn modelId="{67121541-17D5-4DF6-80F0-ADC1AD4DC792}" type="presParOf" srcId="{AB6C8098-D274-4007-8C8C-0B1005A1F660}" destId="{EB209D24-BD25-4535-AAE5-9F045C5DDFF9}" srcOrd="6" destOrd="0" presId="urn:microsoft.com/office/officeart/2008/layout/LinedList"/>
    <dgm:cxn modelId="{D97A09A2-03D7-4669-98A7-2414093EE51B}" type="presParOf" srcId="{AB6C8098-D274-4007-8C8C-0B1005A1F660}" destId="{69A843A9-5D7E-4519-8DA6-BA6EF567B5CD}" srcOrd="7" destOrd="0" presId="urn:microsoft.com/office/officeart/2008/layout/LinedList"/>
    <dgm:cxn modelId="{4F00CEAA-9E01-4B12-81A6-0A5A31413748}" type="presParOf" srcId="{69A843A9-5D7E-4519-8DA6-BA6EF567B5CD}" destId="{C480B8A1-CE66-4F8E-A18F-085225725004}" srcOrd="0" destOrd="0" presId="urn:microsoft.com/office/officeart/2008/layout/LinedList"/>
    <dgm:cxn modelId="{EF0714F5-57EC-44CA-9E04-DCEA0F4B6923}" type="presParOf" srcId="{69A843A9-5D7E-4519-8DA6-BA6EF567B5CD}" destId="{1AB649AE-87C6-440A-A059-51ED003D5D1F}" srcOrd="1" destOrd="0" presId="urn:microsoft.com/office/officeart/2008/layout/LinedList"/>
    <dgm:cxn modelId="{C0A14FCD-35E6-4DBD-AD9C-A59551EB8856}" type="presParOf" srcId="{AB6C8098-D274-4007-8C8C-0B1005A1F660}" destId="{03D99CFA-C2AA-4BCC-A7B6-2FC6D73D0C45}" srcOrd="8" destOrd="0" presId="urn:microsoft.com/office/officeart/2008/layout/LinedList"/>
    <dgm:cxn modelId="{DFE43793-F45F-4670-BD35-854211009850}" type="presParOf" srcId="{AB6C8098-D274-4007-8C8C-0B1005A1F660}" destId="{2E6C1111-A5BE-425A-99F3-73DAA00CCB8C}" srcOrd="9" destOrd="0" presId="urn:microsoft.com/office/officeart/2008/layout/LinedList"/>
    <dgm:cxn modelId="{E95676D8-1360-43D1-91A7-787D62715A11}" type="presParOf" srcId="{2E6C1111-A5BE-425A-99F3-73DAA00CCB8C}" destId="{F40280CA-4270-456C-B368-03FFA898AF5E}" srcOrd="0" destOrd="0" presId="urn:microsoft.com/office/officeart/2008/layout/LinedList"/>
    <dgm:cxn modelId="{0622B0F8-AC0C-43A9-8CF5-28392401B3E7}" type="presParOf" srcId="{2E6C1111-A5BE-425A-99F3-73DAA00CCB8C}" destId="{DD706C98-F988-462F-A443-440B50DC0A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32481E-8B04-41A9-9768-83B847A3AC2E}" type="doc">
      <dgm:prSet loTypeId="urn:microsoft.com/office/officeart/2008/layout/VerticalCurvedList" loCatId="list" qsTypeId="urn:microsoft.com/office/officeart/2005/8/quickstyle/simple1" qsCatId="simple" csTypeId="urn:microsoft.com/office/officeart/2005/8/colors/accent4_3" csCatId="accent4" phldr="1"/>
      <dgm:spPr/>
    </dgm:pt>
    <dgm:pt modelId="{645B63DF-DDA0-410C-B6AC-0D2539E86C53}">
      <dgm:prSet phldrT="[Text]" custT="1"/>
      <dgm:spPr>
        <a:solidFill>
          <a:srgbClr val="557189"/>
        </a:solidFill>
      </dgm:spPr>
      <dgm:t>
        <a:bodyPr/>
        <a:lstStyle/>
        <a:p>
          <a:r>
            <a:rPr lang="en-US" sz="4000"/>
            <a:t>Place-Based</a:t>
          </a:r>
        </a:p>
      </dgm:t>
    </dgm:pt>
    <dgm:pt modelId="{1A8150D4-CE17-4CDD-8F0F-37E348D916AB}" type="parTrans" cxnId="{C8FA3565-8415-436F-B826-D936C874FF00}">
      <dgm:prSet/>
      <dgm:spPr/>
      <dgm:t>
        <a:bodyPr/>
        <a:lstStyle/>
        <a:p>
          <a:endParaRPr lang="en-US"/>
        </a:p>
      </dgm:t>
    </dgm:pt>
    <dgm:pt modelId="{705994D5-6E9C-48EA-B812-4126E22D4BD8}" type="sibTrans" cxnId="{C8FA3565-8415-436F-B826-D936C874FF00}">
      <dgm:prSet/>
      <dgm:spPr/>
      <dgm:t>
        <a:bodyPr/>
        <a:lstStyle/>
        <a:p>
          <a:endParaRPr lang="en-US"/>
        </a:p>
      </dgm:t>
    </dgm:pt>
    <dgm:pt modelId="{80D00D50-21C4-46CE-8092-1551CFE74DD0}">
      <dgm:prSet phldrT="[Text]" custT="1"/>
      <dgm:spPr>
        <a:solidFill>
          <a:srgbClr val="718FA7"/>
        </a:solidFill>
      </dgm:spPr>
      <dgm:t>
        <a:bodyPr/>
        <a:lstStyle/>
        <a:p>
          <a:r>
            <a:rPr lang="en-US" sz="4000"/>
            <a:t>Community Investment</a:t>
          </a:r>
        </a:p>
      </dgm:t>
    </dgm:pt>
    <dgm:pt modelId="{ED8BC0E0-1ED5-422F-8B6E-E00B6B929340}" type="parTrans" cxnId="{FF8CD8D0-1CD7-4115-BB39-5A0E54CF802F}">
      <dgm:prSet/>
      <dgm:spPr/>
      <dgm:t>
        <a:bodyPr/>
        <a:lstStyle/>
        <a:p>
          <a:endParaRPr lang="en-US"/>
        </a:p>
      </dgm:t>
    </dgm:pt>
    <dgm:pt modelId="{49E19043-BBF4-4EC3-A169-03AFB6FEEA08}" type="sibTrans" cxnId="{FF8CD8D0-1CD7-4115-BB39-5A0E54CF802F}">
      <dgm:prSet/>
      <dgm:spPr/>
      <dgm:t>
        <a:bodyPr/>
        <a:lstStyle/>
        <a:p>
          <a:endParaRPr lang="en-US"/>
        </a:p>
      </dgm:t>
    </dgm:pt>
    <dgm:pt modelId="{9898D0D5-2116-4FE7-98C3-BFD3CF7CC958}">
      <dgm:prSet phldrT="[Text]" custT="1"/>
      <dgm:spPr>
        <a:solidFill>
          <a:srgbClr val="9DB2C3"/>
        </a:solidFill>
      </dgm:spPr>
      <dgm:t>
        <a:bodyPr/>
        <a:lstStyle/>
        <a:p>
          <a:r>
            <a:rPr lang="en-US" sz="4000"/>
            <a:t>Reimagines Systems</a:t>
          </a:r>
        </a:p>
      </dgm:t>
    </dgm:pt>
    <dgm:pt modelId="{B0249F3D-ABA6-4AC8-8BD2-ED038F810E2A}" type="parTrans" cxnId="{4F88478D-A701-4A82-87D3-E5B249B6A604}">
      <dgm:prSet/>
      <dgm:spPr/>
      <dgm:t>
        <a:bodyPr/>
        <a:lstStyle/>
        <a:p>
          <a:endParaRPr lang="en-US"/>
        </a:p>
      </dgm:t>
    </dgm:pt>
    <dgm:pt modelId="{CF26A7C2-0637-45FC-96D2-72099F565F56}" type="sibTrans" cxnId="{4F88478D-A701-4A82-87D3-E5B249B6A604}">
      <dgm:prSet/>
      <dgm:spPr/>
      <dgm:t>
        <a:bodyPr/>
        <a:lstStyle/>
        <a:p>
          <a:endParaRPr lang="en-US"/>
        </a:p>
      </dgm:t>
    </dgm:pt>
    <dgm:pt modelId="{247E3A9F-3379-41BC-9525-D489851441CE}">
      <dgm:prSet phldrT="[Text]" custT="1"/>
      <dgm:spPr>
        <a:solidFill>
          <a:srgbClr val="9DB2C3"/>
        </a:solidFill>
      </dgm:spPr>
      <dgm:t>
        <a:bodyPr/>
        <a:lstStyle/>
        <a:p>
          <a:r>
            <a:rPr lang="en-US" sz="4000"/>
            <a:t>Community Power-Building</a:t>
          </a:r>
        </a:p>
      </dgm:t>
    </dgm:pt>
    <dgm:pt modelId="{EE149406-6CA6-47EB-8184-EDB25BCC30A9}" type="parTrans" cxnId="{DB3167F3-B7E4-48D3-B16A-0590595C075F}">
      <dgm:prSet/>
      <dgm:spPr/>
      <dgm:t>
        <a:bodyPr/>
        <a:lstStyle/>
        <a:p>
          <a:endParaRPr lang="en-US" sz="2000"/>
        </a:p>
      </dgm:t>
    </dgm:pt>
    <dgm:pt modelId="{18AB6103-26ED-423D-954D-F1F2423D8A22}" type="sibTrans" cxnId="{DB3167F3-B7E4-48D3-B16A-0590595C075F}">
      <dgm:prSet/>
      <dgm:spPr/>
      <dgm:t>
        <a:bodyPr/>
        <a:lstStyle/>
        <a:p>
          <a:endParaRPr lang="en-US"/>
        </a:p>
      </dgm:t>
    </dgm:pt>
    <dgm:pt modelId="{C161CDEE-D021-43FE-AA65-6780DC8DA715}" type="pres">
      <dgm:prSet presAssocID="{3E32481E-8B04-41A9-9768-83B847A3AC2E}" presName="Name0" presStyleCnt="0">
        <dgm:presLayoutVars>
          <dgm:chMax val="7"/>
          <dgm:chPref val="7"/>
          <dgm:dir/>
        </dgm:presLayoutVars>
      </dgm:prSet>
      <dgm:spPr/>
    </dgm:pt>
    <dgm:pt modelId="{CB4B024E-991D-4BD6-911B-920ED9CF204E}" type="pres">
      <dgm:prSet presAssocID="{3E32481E-8B04-41A9-9768-83B847A3AC2E}" presName="Name1" presStyleCnt="0"/>
      <dgm:spPr/>
    </dgm:pt>
    <dgm:pt modelId="{42BE3341-E89B-4375-B285-9E40CC8F630F}" type="pres">
      <dgm:prSet presAssocID="{3E32481E-8B04-41A9-9768-83B847A3AC2E}" presName="cycle" presStyleCnt="0"/>
      <dgm:spPr/>
    </dgm:pt>
    <dgm:pt modelId="{0410296D-2012-4847-A8CA-9AF1BFCF966C}" type="pres">
      <dgm:prSet presAssocID="{3E32481E-8B04-41A9-9768-83B847A3AC2E}" presName="srcNode" presStyleLbl="node1" presStyleIdx="0" presStyleCnt="4"/>
      <dgm:spPr/>
    </dgm:pt>
    <dgm:pt modelId="{59BC297A-ED8D-4A38-ADFC-45173D13610B}" type="pres">
      <dgm:prSet presAssocID="{3E32481E-8B04-41A9-9768-83B847A3AC2E}" presName="conn" presStyleLbl="parChTrans1D2" presStyleIdx="0" presStyleCnt="1"/>
      <dgm:spPr/>
    </dgm:pt>
    <dgm:pt modelId="{2D693CA4-5EBE-472B-950C-2CFD8F4201AC}" type="pres">
      <dgm:prSet presAssocID="{3E32481E-8B04-41A9-9768-83B847A3AC2E}" presName="extraNode" presStyleLbl="node1" presStyleIdx="0" presStyleCnt="4"/>
      <dgm:spPr/>
    </dgm:pt>
    <dgm:pt modelId="{27FC6409-FE86-4D49-8C35-BE8795B8F7B3}" type="pres">
      <dgm:prSet presAssocID="{3E32481E-8B04-41A9-9768-83B847A3AC2E}" presName="dstNode" presStyleLbl="node1" presStyleIdx="0" presStyleCnt="4"/>
      <dgm:spPr/>
    </dgm:pt>
    <dgm:pt modelId="{8C7F0C66-A25D-42DC-A129-9CC2DCC45021}" type="pres">
      <dgm:prSet presAssocID="{645B63DF-DDA0-410C-B6AC-0D2539E86C53}" presName="text_1" presStyleLbl="node1" presStyleIdx="0" presStyleCnt="4">
        <dgm:presLayoutVars>
          <dgm:bulletEnabled val="1"/>
        </dgm:presLayoutVars>
      </dgm:prSet>
      <dgm:spPr/>
    </dgm:pt>
    <dgm:pt modelId="{6D85D11C-BDA8-4C24-B22E-BEB799EBCAF4}" type="pres">
      <dgm:prSet presAssocID="{645B63DF-DDA0-410C-B6AC-0D2539E86C53}" presName="accent_1" presStyleCnt="0"/>
      <dgm:spPr/>
    </dgm:pt>
    <dgm:pt modelId="{2483075B-F86F-472A-9AD6-9E08E99855D5}" type="pres">
      <dgm:prSet presAssocID="{645B63DF-DDA0-410C-B6AC-0D2539E86C53}" presName="accentRepeatNode" presStyleLbl="solidFgAcc1" presStyleIdx="0" presStyleCnt="4" custLinFactNeighborY="-1251"/>
      <dgm:spPr/>
    </dgm:pt>
    <dgm:pt modelId="{E4D7123F-34DF-4ACA-B2DA-FD5F5E5DCD07}" type="pres">
      <dgm:prSet presAssocID="{80D00D50-21C4-46CE-8092-1551CFE74DD0}" presName="text_2" presStyleLbl="node1" presStyleIdx="1" presStyleCnt="4">
        <dgm:presLayoutVars>
          <dgm:bulletEnabled val="1"/>
        </dgm:presLayoutVars>
      </dgm:prSet>
      <dgm:spPr/>
    </dgm:pt>
    <dgm:pt modelId="{E75C0814-3DEB-49C7-B0AD-1187881BB0E2}" type="pres">
      <dgm:prSet presAssocID="{80D00D50-21C4-46CE-8092-1551CFE74DD0}" presName="accent_2" presStyleCnt="0"/>
      <dgm:spPr/>
    </dgm:pt>
    <dgm:pt modelId="{8CBC8E02-EDC8-4E5E-9145-43660AF09194}" type="pres">
      <dgm:prSet presAssocID="{80D00D50-21C4-46CE-8092-1551CFE74DD0}" presName="accentRepeatNode" presStyleLbl="solidFgAcc1" presStyleIdx="1" presStyleCnt="4"/>
      <dgm:spPr/>
    </dgm:pt>
    <dgm:pt modelId="{52A605F7-B113-4D47-869B-96A00B7B9759}" type="pres">
      <dgm:prSet presAssocID="{9898D0D5-2116-4FE7-98C3-BFD3CF7CC958}" presName="text_3" presStyleLbl="node1" presStyleIdx="2" presStyleCnt="4">
        <dgm:presLayoutVars>
          <dgm:bulletEnabled val="1"/>
        </dgm:presLayoutVars>
      </dgm:prSet>
      <dgm:spPr/>
    </dgm:pt>
    <dgm:pt modelId="{3BF47663-2C82-4A5A-8267-DF0B745B15A8}" type="pres">
      <dgm:prSet presAssocID="{9898D0D5-2116-4FE7-98C3-BFD3CF7CC958}" presName="accent_3" presStyleCnt="0"/>
      <dgm:spPr/>
    </dgm:pt>
    <dgm:pt modelId="{3CD393C7-66C4-4100-9351-27BBFB39ED29}" type="pres">
      <dgm:prSet presAssocID="{9898D0D5-2116-4FE7-98C3-BFD3CF7CC958}" presName="accentRepeatNode" presStyleLbl="solidFgAcc1" presStyleIdx="2" presStyleCnt="4"/>
      <dgm:spPr/>
    </dgm:pt>
    <dgm:pt modelId="{55FA6A2E-9008-47AE-86FC-BF631F3F5C7C}" type="pres">
      <dgm:prSet presAssocID="{247E3A9F-3379-41BC-9525-D489851441CE}" presName="text_4" presStyleLbl="node1" presStyleIdx="3" presStyleCnt="4">
        <dgm:presLayoutVars>
          <dgm:bulletEnabled val="1"/>
        </dgm:presLayoutVars>
      </dgm:prSet>
      <dgm:spPr/>
    </dgm:pt>
    <dgm:pt modelId="{70415651-1275-499B-ABA1-DB0DDB01E575}" type="pres">
      <dgm:prSet presAssocID="{247E3A9F-3379-41BC-9525-D489851441CE}" presName="accent_4" presStyleCnt="0"/>
      <dgm:spPr/>
    </dgm:pt>
    <dgm:pt modelId="{951F1AAE-A110-4380-8D1E-A913FC332096}" type="pres">
      <dgm:prSet presAssocID="{247E3A9F-3379-41BC-9525-D489851441CE}" presName="accentRepeatNode" presStyleLbl="solidFgAcc1" presStyleIdx="3" presStyleCnt="4"/>
      <dgm:spPr/>
    </dgm:pt>
  </dgm:ptLst>
  <dgm:cxnLst>
    <dgm:cxn modelId="{FE7FD809-BD61-4CC9-A175-EAD764082F27}" type="presOf" srcId="{705994D5-6E9C-48EA-B812-4126E22D4BD8}" destId="{59BC297A-ED8D-4A38-ADFC-45173D13610B}" srcOrd="0" destOrd="0" presId="urn:microsoft.com/office/officeart/2008/layout/VerticalCurvedList"/>
    <dgm:cxn modelId="{6AA0C312-08D7-4705-AD38-060D37896430}" type="presOf" srcId="{645B63DF-DDA0-410C-B6AC-0D2539E86C53}" destId="{8C7F0C66-A25D-42DC-A129-9CC2DCC45021}" srcOrd="0" destOrd="0" presId="urn:microsoft.com/office/officeart/2008/layout/VerticalCurvedList"/>
    <dgm:cxn modelId="{FD9D2119-9528-4985-AA65-560A26EEE8FE}" type="presOf" srcId="{9898D0D5-2116-4FE7-98C3-BFD3CF7CC958}" destId="{52A605F7-B113-4D47-869B-96A00B7B9759}" srcOrd="0" destOrd="0" presId="urn:microsoft.com/office/officeart/2008/layout/VerticalCurvedList"/>
    <dgm:cxn modelId="{2B7DEC37-DBF0-4C0A-847B-560522CB5252}" type="presOf" srcId="{80D00D50-21C4-46CE-8092-1551CFE74DD0}" destId="{E4D7123F-34DF-4ACA-B2DA-FD5F5E5DCD07}" srcOrd="0" destOrd="0" presId="urn:microsoft.com/office/officeart/2008/layout/VerticalCurvedList"/>
    <dgm:cxn modelId="{C8FA3565-8415-436F-B826-D936C874FF00}" srcId="{3E32481E-8B04-41A9-9768-83B847A3AC2E}" destId="{645B63DF-DDA0-410C-B6AC-0D2539E86C53}" srcOrd="0" destOrd="0" parTransId="{1A8150D4-CE17-4CDD-8F0F-37E348D916AB}" sibTransId="{705994D5-6E9C-48EA-B812-4126E22D4BD8}"/>
    <dgm:cxn modelId="{4F88478D-A701-4A82-87D3-E5B249B6A604}" srcId="{3E32481E-8B04-41A9-9768-83B847A3AC2E}" destId="{9898D0D5-2116-4FE7-98C3-BFD3CF7CC958}" srcOrd="2" destOrd="0" parTransId="{B0249F3D-ABA6-4AC8-8BD2-ED038F810E2A}" sibTransId="{CF26A7C2-0637-45FC-96D2-72099F565F56}"/>
    <dgm:cxn modelId="{12853BC9-C771-4C08-9CA1-EA8726838557}" type="presOf" srcId="{247E3A9F-3379-41BC-9525-D489851441CE}" destId="{55FA6A2E-9008-47AE-86FC-BF631F3F5C7C}" srcOrd="0" destOrd="0" presId="urn:microsoft.com/office/officeart/2008/layout/VerticalCurvedList"/>
    <dgm:cxn modelId="{FF8CD8D0-1CD7-4115-BB39-5A0E54CF802F}" srcId="{3E32481E-8B04-41A9-9768-83B847A3AC2E}" destId="{80D00D50-21C4-46CE-8092-1551CFE74DD0}" srcOrd="1" destOrd="0" parTransId="{ED8BC0E0-1ED5-422F-8B6E-E00B6B929340}" sibTransId="{49E19043-BBF4-4EC3-A169-03AFB6FEEA08}"/>
    <dgm:cxn modelId="{DB3167F3-B7E4-48D3-B16A-0590595C075F}" srcId="{3E32481E-8B04-41A9-9768-83B847A3AC2E}" destId="{247E3A9F-3379-41BC-9525-D489851441CE}" srcOrd="3" destOrd="0" parTransId="{EE149406-6CA6-47EB-8184-EDB25BCC30A9}" sibTransId="{18AB6103-26ED-423D-954D-F1F2423D8A22}"/>
    <dgm:cxn modelId="{070737F5-EF0F-420F-9B1B-286165BB4D8D}" type="presOf" srcId="{3E32481E-8B04-41A9-9768-83B847A3AC2E}" destId="{C161CDEE-D021-43FE-AA65-6780DC8DA715}" srcOrd="0" destOrd="0" presId="urn:microsoft.com/office/officeart/2008/layout/VerticalCurvedList"/>
    <dgm:cxn modelId="{D3610B77-B225-421B-B053-FF2F975886F3}" type="presParOf" srcId="{C161CDEE-D021-43FE-AA65-6780DC8DA715}" destId="{CB4B024E-991D-4BD6-911B-920ED9CF204E}" srcOrd="0" destOrd="0" presId="urn:microsoft.com/office/officeart/2008/layout/VerticalCurvedList"/>
    <dgm:cxn modelId="{6C80224D-C0B2-4CA4-8A79-96DDCE73A545}" type="presParOf" srcId="{CB4B024E-991D-4BD6-911B-920ED9CF204E}" destId="{42BE3341-E89B-4375-B285-9E40CC8F630F}" srcOrd="0" destOrd="0" presId="urn:microsoft.com/office/officeart/2008/layout/VerticalCurvedList"/>
    <dgm:cxn modelId="{559C87CF-675D-4BDC-AC0E-D6982687A5C7}" type="presParOf" srcId="{42BE3341-E89B-4375-B285-9E40CC8F630F}" destId="{0410296D-2012-4847-A8CA-9AF1BFCF966C}" srcOrd="0" destOrd="0" presId="urn:microsoft.com/office/officeart/2008/layout/VerticalCurvedList"/>
    <dgm:cxn modelId="{185910F3-AF8C-4934-8616-BA6F19ECB9F6}" type="presParOf" srcId="{42BE3341-E89B-4375-B285-9E40CC8F630F}" destId="{59BC297A-ED8D-4A38-ADFC-45173D13610B}" srcOrd="1" destOrd="0" presId="urn:microsoft.com/office/officeart/2008/layout/VerticalCurvedList"/>
    <dgm:cxn modelId="{3FB52D4B-AB25-45A0-8431-BF103CC18C52}" type="presParOf" srcId="{42BE3341-E89B-4375-B285-9E40CC8F630F}" destId="{2D693CA4-5EBE-472B-950C-2CFD8F4201AC}" srcOrd="2" destOrd="0" presId="urn:microsoft.com/office/officeart/2008/layout/VerticalCurvedList"/>
    <dgm:cxn modelId="{F676AEAC-4331-4468-BCB2-6BD1EE81D55A}" type="presParOf" srcId="{42BE3341-E89B-4375-B285-9E40CC8F630F}" destId="{27FC6409-FE86-4D49-8C35-BE8795B8F7B3}" srcOrd="3" destOrd="0" presId="urn:microsoft.com/office/officeart/2008/layout/VerticalCurvedList"/>
    <dgm:cxn modelId="{94F2ED66-514B-4BA8-AB9D-EDDF42BA1297}" type="presParOf" srcId="{CB4B024E-991D-4BD6-911B-920ED9CF204E}" destId="{8C7F0C66-A25D-42DC-A129-9CC2DCC45021}" srcOrd="1" destOrd="0" presId="urn:microsoft.com/office/officeart/2008/layout/VerticalCurvedList"/>
    <dgm:cxn modelId="{B96C79B7-4B39-41BB-963A-6B26FF223B67}" type="presParOf" srcId="{CB4B024E-991D-4BD6-911B-920ED9CF204E}" destId="{6D85D11C-BDA8-4C24-B22E-BEB799EBCAF4}" srcOrd="2" destOrd="0" presId="urn:microsoft.com/office/officeart/2008/layout/VerticalCurvedList"/>
    <dgm:cxn modelId="{0B961B5F-4675-4081-8608-55FC0D09072C}" type="presParOf" srcId="{6D85D11C-BDA8-4C24-B22E-BEB799EBCAF4}" destId="{2483075B-F86F-472A-9AD6-9E08E99855D5}" srcOrd="0" destOrd="0" presId="urn:microsoft.com/office/officeart/2008/layout/VerticalCurvedList"/>
    <dgm:cxn modelId="{D9A56F22-3CB7-4F64-B670-ACE5A2112CC0}" type="presParOf" srcId="{CB4B024E-991D-4BD6-911B-920ED9CF204E}" destId="{E4D7123F-34DF-4ACA-B2DA-FD5F5E5DCD07}" srcOrd="3" destOrd="0" presId="urn:microsoft.com/office/officeart/2008/layout/VerticalCurvedList"/>
    <dgm:cxn modelId="{84B81F42-3E9A-45BD-A626-5505706C652B}" type="presParOf" srcId="{CB4B024E-991D-4BD6-911B-920ED9CF204E}" destId="{E75C0814-3DEB-49C7-B0AD-1187881BB0E2}" srcOrd="4" destOrd="0" presId="urn:microsoft.com/office/officeart/2008/layout/VerticalCurvedList"/>
    <dgm:cxn modelId="{5DF7AEFD-DF56-4E4C-94DD-BE360BCF8DC0}" type="presParOf" srcId="{E75C0814-3DEB-49C7-B0AD-1187881BB0E2}" destId="{8CBC8E02-EDC8-4E5E-9145-43660AF09194}" srcOrd="0" destOrd="0" presId="urn:microsoft.com/office/officeart/2008/layout/VerticalCurvedList"/>
    <dgm:cxn modelId="{8E01A9BE-5F22-4155-9DF0-058791A74050}" type="presParOf" srcId="{CB4B024E-991D-4BD6-911B-920ED9CF204E}" destId="{52A605F7-B113-4D47-869B-96A00B7B9759}" srcOrd="5" destOrd="0" presId="urn:microsoft.com/office/officeart/2008/layout/VerticalCurvedList"/>
    <dgm:cxn modelId="{DB04CFC1-E6CB-4703-AA29-86877DC29F47}" type="presParOf" srcId="{CB4B024E-991D-4BD6-911B-920ED9CF204E}" destId="{3BF47663-2C82-4A5A-8267-DF0B745B15A8}" srcOrd="6" destOrd="0" presId="urn:microsoft.com/office/officeart/2008/layout/VerticalCurvedList"/>
    <dgm:cxn modelId="{3BDAEABE-4248-47B1-B673-DBAB850A3021}" type="presParOf" srcId="{3BF47663-2C82-4A5A-8267-DF0B745B15A8}" destId="{3CD393C7-66C4-4100-9351-27BBFB39ED29}" srcOrd="0" destOrd="0" presId="urn:microsoft.com/office/officeart/2008/layout/VerticalCurvedList"/>
    <dgm:cxn modelId="{9BD850EB-70B3-4C8F-BD20-778C02B316B5}" type="presParOf" srcId="{CB4B024E-991D-4BD6-911B-920ED9CF204E}" destId="{55FA6A2E-9008-47AE-86FC-BF631F3F5C7C}" srcOrd="7" destOrd="0" presId="urn:microsoft.com/office/officeart/2008/layout/VerticalCurvedList"/>
    <dgm:cxn modelId="{C5DB6E4A-5111-4142-9B93-F0A7DD54E1FA}" type="presParOf" srcId="{CB4B024E-991D-4BD6-911B-920ED9CF204E}" destId="{70415651-1275-499B-ABA1-DB0DDB01E575}" srcOrd="8" destOrd="0" presId="urn:microsoft.com/office/officeart/2008/layout/VerticalCurvedList"/>
    <dgm:cxn modelId="{0B366A74-641B-49C7-9D4B-8618F1FA095A}" type="presParOf" srcId="{70415651-1275-499B-ABA1-DB0DDB01E575}" destId="{951F1AAE-A110-4380-8D1E-A913FC33209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A0A5D-4859-43E4-B4FC-697118262F47}">
      <dsp:nvSpPr>
        <dsp:cNvPr id="0" name=""/>
        <dsp:cNvSpPr/>
      </dsp:nvSpPr>
      <dsp:spPr>
        <a:xfrm>
          <a:off x="0" y="381"/>
          <a:ext cx="109074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C12AC9-E5DF-43B9-B23E-2686809DEDA1}">
      <dsp:nvSpPr>
        <dsp:cNvPr id="0" name=""/>
        <dsp:cNvSpPr/>
      </dsp:nvSpPr>
      <dsp:spPr>
        <a:xfrm>
          <a:off x="0" y="381"/>
          <a:ext cx="10907487" cy="624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3:35:  Announcements  // </a:t>
          </a:r>
          <a:r>
            <a:rPr lang="en-US" sz="2800" kern="1200" err="1"/>
            <a:t>Anuncios</a:t>
          </a:r>
          <a:r>
            <a:rPr lang="en-US" sz="2800" kern="1200"/>
            <a:t> </a:t>
          </a:r>
        </a:p>
      </dsp:txBody>
      <dsp:txXfrm>
        <a:off x="0" y="381"/>
        <a:ext cx="10907487" cy="624779"/>
      </dsp:txXfrm>
    </dsp:sp>
    <dsp:sp modelId="{D8B38C4A-EDC9-47A1-8F14-E41D290E73DE}">
      <dsp:nvSpPr>
        <dsp:cNvPr id="0" name=""/>
        <dsp:cNvSpPr/>
      </dsp:nvSpPr>
      <dsp:spPr>
        <a:xfrm>
          <a:off x="0" y="625160"/>
          <a:ext cx="109074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315B63-63B8-401B-A3DF-01D0B8D4C1DC}">
      <dsp:nvSpPr>
        <dsp:cNvPr id="0" name=""/>
        <dsp:cNvSpPr/>
      </dsp:nvSpPr>
      <dsp:spPr>
        <a:xfrm>
          <a:off x="0" y="625160"/>
          <a:ext cx="10907487" cy="624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3:45:  Thought Partner Update //  </a:t>
          </a:r>
          <a:r>
            <a:rPr lang="en-US" sz="2800" kern="1200" err="1"/>
            <a:t>Actualización</a:t>
          </a:r>
          <a:r>
            <a:rPr lang="en-US" sz="2800" kern="1200"/>
            <a:t> de Thought Partner </a:t>
          </a:r>
        </a:p>
      </dsp:txBody>
      <dsp:txXfrm>
        <a:off x="0" y="625160"/>
        <a:ext cx="10907487" cy="624779"/>
      </dsp:txXfrm>
    </dsp:sp>
    <dsp:sp modelId="{7EB22B60-E7DB-4BCA-984A-87AF49D36E74}">
      <dsp:nvSpPr>
        <dsp:cNvPr id="0" name=""/>
        <dsp:cNvSpPr/>
      </dsp:nvSpPr>
      <dsp:spPr>
        <a:xfrm>
          <a:off x="0" y="1249939"/>
          <a:ext cx="109074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EFA7BF-DE2A-4391-9A0C-160E473CC449}">
      <dsp:nvSpPr>
        <dsp:cNvPr id="0" name=""/>
        <dsp:cNvSpPr/>
      </dsp:nvSpPr>
      <dsp:spPr>
        <a:xfrm>
          <a:off x="0" y="1249939"/>
          <a:ext cx="10907487" cy="624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4:00:  Health Equity Zones //  Zonas de </a:t>
          </a:r>
          <a:r>
            <a:rPr lang="en-US" sz="2800" kern="1200" err="1"/>
            <a:t>Equidad</a:t>
          </a:r>
          <a:r>
            <a:rPr lang="en-US" sz="2800" kern="1200"/>
            <a:t> </a:t>
          </a:r>
          <a:r>
            <a:rPr lang="en-US" sz="2800" kern="1200" err="1"/>
            <a:t>en</a:t>
          </a:r>
          <a:r>
            <a:rPr lang="en-US" sz="2800" kern="1200"/>
            <a:t> Salud </a:t>
          </a:r>
        </a:p>
      </dsp:txBody>
      <dsp:txXfrm>
        <a:off x="0" y="1249939"/>
        <a:ext cx="10907487" cy="624779"/>
      </dsp:txXfrm>
    </dsp:sp>
    <dsp:sp modelId="{EB209D24-BD25-4535-AAE5-9F045C5DDFF9}">
      <dsp:nvSpPr>
        <dsp:cNvPr id="0" name=""/>
        <dsp:cNvSpPr/>
      </dsp:nvSpPr>
      <dsp:spPr>
        <a:xfrm>
          <a:off x="0" y="1874718"/>
          <a:ext cx="109074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80B8A1-CE66-4F8E-A18F-085225725004}">
      <dsp:nvSpPr>
        <dsp:cNvPr id="0" name=""/>
        <dsp:cNvSpPr/>
      </dsp:nvSpPr>
      <dsp:spPr>
        <a:xfrm>
          <a:off x="0" y="1874718"/>
          <a:ext cx="10907487" cy="624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4:20:  Emergency Response //  Respuesta de </a:t>
          </a:r>
          <a:r>
            <a:rPr lang="en-US" sz="2800" kern="1200" err="1"/>
            <a:t>Emergencia</a:t>
          </a:r>
          <a:r>
            <a:rPr lang="en-US" sz="2800" kern="1200"/>
            <a:t> </a:t>
          </a:r>
        </a:p>
      </dsp:txBody>
      <dsp:txXfrm>
        <a:off x="0" y="1874718"/>
        <a:ext cx="10907487" cy="624779"/>
      </dsp:txXfrm>
    </dsp:sp>
    <dsp:sp modelId="{03D99CFA-C2AA-4BCC-A7B6-2FC6D73D0C45}">
      <dsp:nvSpPr>
        <dsp:cNvPr id="0" name=""/>
        <dsp:cNvSpPr/>
      </dsp:nvSpPr>
      <dsp:spPr>
        <a:xfrm>
          <a:off x="0" y="2499497"/>
          <a:ext cx="1090748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0280CA-4270-456C-B368-03FFA898AF5E}">
      <dsp:nvSpPr>
        <dsp:cNvPr id="0" name=""/>
        <dsp:cNvSpPr/>
      </dsp:nvSpPr>
      <dsp:spPr>
        <a:xfrm>
          <a:off x="0" y="2499497"/>
          <a:ext cx="10907487" cy="624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4:55:  Close </a:t>
          </a:r>
          <a:r>
            <a:rPr lang="es-MX" sz="2800" kern="1200"/>
            <a:t> // </a:t>
          </a:r>
          <a:r>
            <a:rPr lang="en-US" sz="2800" kern="1200" err="1"/>
            <a:t>Cierre</a:t>
          </a:r>
          <a:r>
            <a:rPr lang="es-MX" sz="2800" kern="1200"/>
            <a:t> </a:t>
          </a:r>
          <a:endParaRPr lang="en-US" sz="2800" kern="1200"/>
        </a:p>
      </dsp:txBody>
      <dsp:txXfrm>
        <a:off x="0" y="2499497"/>
        <a:ext cx="10907487" cy="624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C297A-ED8D-4A38-ADFC-45173D13610B}">
      <dsp:nvSpPr>
        <dsp:cNvPr id="0" name=""/>
        <dsp:cNvSpPr/>
      </dsp:nvSpPr>
      <dsp:spPr>
        <a:xfrm>
          <a:off x="-5114947" y="-783554"/>
          <a:ext cx="6091265" cy="6091265"/>
        </a:xfrm>
        <a:prstGeom prst="blockArc">
          <a:avLst>
            <a:gd name="adj1" fmla="val 18900000"/>
            <a:gd name="adj2" fmla="val 2700000"/>
            <a:gd name="adj3" fmla="val 355"/>
          </a:avLst>
        </a:prstGeom>
        <a:noFill/>
        <a:ln w="19050" cap="flat" cmpd="sng" algn="ctr">
          <a:solidFill>
            <a:schemeClr val="accent4">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7F0C66-A25D-42DC-A129-9CC2DCC45021}">
      <dsp:nvSpPr>
        <dsp:cNvPr id="0" name=""/>
        <dsp:cNvSpPr/>
      </dsp:nvSpPr>
      <dsp:spPr>
        <a:xfrm>
          <a:off x="511208" y="347817"/>
          <a:ext cx="7739317" cy="695996"/>
        </a:xfrm>
        <a:prstGeom prst="rect">
          <a:avLst/>
        </a:prstGeom>
        <a:solidFill>
          <a:srgbClr val="557189"/>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47"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a:t>Place-Based</a:t>
          </a:r>
        </a:p>
      </dsp:txBody>
      <dsp:txXfrm>
        <a:off x="511208" y="347817"/>
        <a:ext cx="7739317" cy="695996"/>
      </dsp:txXfrm>
    </dsp:sp>
    <dsp:sp modelId="{2483075B-F86F-472A-9AD6-9E08E99855D5}">
      <dsp:nvSpPr>
        <dsp:cNvPr id="0" name=""/>
        <dsp:cNvSpPr/>
      </dsp:nvSpPr>
      <dsp:spPr>
        <a:xfrm>
          <a:off x="76211" y="249933"/>
          <a:ext cx="869995" cy="869995"/>
        </a:xfrm>
        <a:prstGeom prst="ellipse">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D7123F-34DF-4ACA-B2DA-FD5F5E5DCD07}">
      <dsp:nvSpPr>
        <dsp:cNvPr id="0" name=""/>
        <dsp:cNvSpPr/>
      </dsp:nvSpPr>
      <dsp:spPr>
        <a:xfrm>
          <a:off x="910239" y="1391992"/>
          <a:ext cx="7340286" cy="695996"/>
        </a:xfrm>
        <a:prstGeom prst="rect">
          <a:avLst/>
        </a:prstGeom>
        <a:solidFill>
          <a:srgbClr val="718FA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47"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a:t>Community Investment</a:t>
          </a:r>
        </a:p>
      </dsp:txBody>
      <dsp:txXfrm>
        <a:off x="910239" y="1391992"/>
        <a:ext cx="7340286" cy="695996"/>
      </dsp:txXfrm>
    </dsp:sp>
    <dsp:sp modelId="{8CBC8E02-EDC8-4E5E-9145-43660AF09194}">
      <dsp:nvSpPr>
        <dsp:cNvPr id="0" name=""/>
        <dsp:cNvSpPr/>
      </dsp:nvSpPr>
      <dsp:spPr>
        <a:xfrm>
          <a:off x="475241" y="1304992"/>
          <a:ext cx="869995" cy="869995"/>
        </a:xfrm>
        <a:prstGeom prst="ellipse">
          <a:avLst/>
        </a:prstGeom>
        <a:solidFill>
          <a:schemeClr val="lt1">
            <a:hueOff val="0"/>
            <a:satOff val="0"/>
            <a:lumOff val="0"/>
            <a:alphaOff val="0"/>
          </a:schemeClr>
        </a:solidFill>
        <a:ln w="19050" cap="flat" cmpd="sng" algn="ctr">
          <a:solidFill>
            <a:schemeClr val="accent4">
              <a:shade val="80000"/>
              <a:hueOff val="176082"/>
              <a:satOff val="-10086"/>
              <a:lumOff val="1118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A605F7-B113-4D47-869B-96A00B7B9759}">
      <dsp:nvSpPr>
        <dsp:cNvPr id="0" name=""/>
        <dsp:cNvSpPr/>
      </dsp:nvSpPr>
      <dsp:spPr>
        <a:xfrm>
          <a:off x="910239" y="2436167"/>
          <a:ext cx="7340286" cy="695996"/>
        </a:xfrm>
        <a:prstGeom prst="rect">
          <a:avLst/>
        </a:prstGeom>
        <a:solidFill>
          <a:srgbClr val="9DB2C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47"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a:t>Reimagines Systems</a:t>
          </a:r>
        </a:p>
      </dsp:txBody>
      <dsp:txXfrm>
        <a:off x="910239" y="2436167"/>
        <a:ext cx="7340286" cy="695996"/>
      </dsp:txXfrm>
    </dsp:sp>
    <dsp:sp modelId="{3CD393C7-66C4-4100-9351-27BBFB39ED29}">
      <dsp:nvSpPr>
        <dsp:cNvPr id="0" name=""/>
        <dsp:cNvSpPr/>
      </dsp:nvSpPr>
      <dsp:spPr>
        <a:xfrm>
          <a:off x="475241" y="2349168"/>
          <a:ext cx="869995" cy="869995"/>
        </a:xfrm>
        <a:prstGeom prst="ellipse">
          <a:avLst/>
        </a:prstGeom>
        <a:solidFill>
          <a:schemeClr val="lt1">
            <a:hueOff val="0"/>
            <a:satOff val="0"/>
            <a:lumOff val="0"/>
            <a:alphaOff val="0"/>
          </a:schemeClr>
        </a:solidFill>
        <a:ln w="19050" cap="flat" cmpd="sng" algn="ctr">
          <a:solidFill>
            <a:schemeClr val="accent4">
              <a:shade val="80000"/>
              <a:hueOff val="352164"/>
              <a:satOff val="-20172"/>
              <a:lumOff val="223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FA6A2E-9008-47AE-86FC-BF631F3F5C7C}">
      <dsp:nvSpPr>
        <dsp:cNvPr id="0" name=""/>
        <dsp:cNvSpPr/>
      </dsp:nvSpPr>
      <dsp:spPr>
        <a:xfrm>
          <a:off x="511208" y="3480342"/>
          <a:ext cx="7739317" cy="695996"/>
        </a:xfrm>
        <a:prstGeom prst="rect">
          <a:avLst/>
        </a:prstGeom>
        <a:solidFill>
          <a:srgbClr val="9DB2C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47"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a:t>Community Power-Building</a:t>
          </a:r>
        </a:p>
      </dsp:txBody>
      <dsp:txXfrm>
        <a:off x="511208" y="3480342"/>
        <a:ext cx="7739317" cy="695996"/>
      </dsp:txXfrm>
    </dsp:sp>
    <dsp:sp modelId="{951F1AAE-A110-4380-8D1E-A913FC332096}">
      <dsp:nvSpPr>
        <dsp:cNvPr id="0" name=""/>
        <dsp:cNvSpPr/>
      </dsp:nvSpPr>
      <dsp:spPr>
        <a:xfrm>
          <a:off x="76211" y="3393343"/>
          <a:ext cx="869995" cy="869995"/>
        </a:xfrm>
        <a:prstGeom prst="ellipse">
          <a:avLst/>
        </a:prstGeom>
        <a:solidFill>
          <a:schemeClr val="lt1">
            <a:hueOff val="0"/>
            <a:satOff val="0"/>
            <a:lumOff val="0"/>
            <a:alphaOff val="0"/>
          </a:schemeClr>
        </a:solidFill>
        <a:ln w="19050" cap="flat" cmpd="sng" algn="ctr">
          <a:solidFill>
            <a:schemeClr val="accent4">
              <a:shade val="80000"/>
              <a:hueOff val="528246"/>
              <a:satOff val="-30258"/>
              <a:lumOff val="3354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BA92E-2BBE-45D4-8FDA-AC65DC6A3222}"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2378B-CE25-41F2-ADED-F6DBBD271C14}" type="slidenum">
              <a:rPr lang="en-US" smtClean="0"/>
              <a:t>‹#›</a:t>
            </a:fld>
            <a:endParaRPr lang="en-US"/>
          </a:p>
        </p:txBody>
      </p:sp>
    </p:spTree>
    <p:extLst>
      <p:ext uri="{BB962C8B-B14F-4D97-AF65-F5344CB8AC3E}">
        <p14:creationId xmlns:p14="http://schemas.microsoft.com/office/powerpoint/2010/main" val="362802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effectLst/>
              <a:latin typeface="Helvetica" pitchFamily="2" charset="0"/>
            </a:endParaRPr>
          </a:p>
          <a:p>
            <a:pPr marL="171450" indent="-171450">
              <a:buFontTx/>
              <a:buChar char="-"/>
            </a:pPr>
            <a:r>
              <a:rPr lang="en-US"/>
              <a:t>Poll Question:</a:t>
            </a:r>
          </a:p>
          <a:p>
            <a:pPr>
              <a:buFont typeface="Arial"/>
              <a:buChar char="•"/>
            </a:pPr>
            <a:r>
              <a:rPr lang="en-US"/>
              <a:t>Approximately what percent of native populations live in urban areas?</a:t>
            </a:r>
          </a:p>
          <a:p>
            <a:pPr lvl="1">
              <a:buFont typeface="Arial"/>
              <a:buChar char="•"/>
            </a:pPr>
            <a:r>
              <a:rPr lang="en-US"/>
              <a:t>Less than 10%</a:t>
            </a:r>
          </a:p>
          <a:p>
            <a:pPr lvl="1">
              <a:buFont typeface="Arial"/>
              <a:buChar char="•"/>
            </a:pPr>
            <a:r>
              <a:rPr lang="en-US"/>
              <a:t>30%</a:t>
            </a:r>
          </a:p>
          <a:p>
            <a:pPr lvl="1">
              <a:buFont typeface="Arial"/>
              <a:buChar char="•"/>
            </a:pPr>
            <a:r>
              <a:rPr lang="en-US"/>
              <a:t>50%</a:t>
            </a:r>
          </a:p>
          <a:p>
            <a:pPr lvl="1">
              <a:buFont typeface="Arial"/>
              <a:buChar char="•"/>
            </a:pPr>
            <a:r>
              <a:rPr lang="en-US"/>
              <a:t>70%</a:t>
            </a:r>
          </a:p>
          <a:p>
            <a:pPr lvl="1">
              <a:buFont typeface="Arial"/>
              <a:buChar char="•"/>
            </a:pPr>
            <a:r>
              <a:rPr lang="en-US"/>
              <a:t>90%</a:t>
            </a: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2</a:t>
            </a:fld>
            <a:endParaRPr lang="en-US"/>
          </a:p>
        </p:txBody>
      </p:sp>
    </p:spTree>
    <p:extLst>
      <p:ext uri="{BB962C8B-B14F-4D97-AF65-F5344CB8AC3E}">
        <p14:creationId xmlns:p14="http://schemas.microsoft.com/office/powerpoint/2010/main" val="3762481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KF</a:t>
            </a:r>
          </a:p>
          <a:p>
            <a:pPr marL="171450" indent="-171450">
              <a:buFont typeface="Arial" panose="020B0604020202020204" pitchFamily="34" charset="0"/>
              <a:buChar char="•"/>
            </a:pPr>
            <a:r>
              <a:rPr lang="en-US"/>
              <a:t>In October of last year we released 4 materials documenting the zone selection process and evaluation of community engagement strategies.</a:t>
            </a:r>
            <a:endParaRPr lang="en-US">
              <a:ea typeface="Calibri"/>
              <a:cs typeface="Calibri"/>
            </a:endParaRPr>
          </a:p>
          <a:p>
            <a:pPr marL="171450" indent="-171450">
              <a:buFont typeface="Arial" panose="020B0604020202020204" pitchFamily="34" charset="0"/>
              <a:buChar char="•"/>
            </a:pPr>
            <a:r>
              <a:rPr lang="en-US">
                <a:ea typeface="Calibri"/>
                <a:cs typeface="Calibri"/>
              </a:rPr>
              <a:t>Case study provides an overview of the zone selection and key learnings.</a:t>
            </a:r>
            <a:endParaRPr lang="en-US"/>
          </a:p>
          <a:p>
            <a:pPr marL="171450" indent="-171450">
              <a:buFont typeface="Arial" panose="020B0604020202020204" pitchFamily="34" charset="0"/>
              <a:buChar char="•"/>
            </a:pPr>
            <a:r>
              <a:rPr lang="en-US"/>
              <a:t>The program co-creation guide includes lessons learned on supporting community-led decision-making and leadership.</a:t>
            </a:r>
            <a:endParaRPr lang="en-US">
              <a:ea typeface="Calibri"/>
              <a:cs typeface="Calibri"/>
            </a:endParaRPr>
          </a:p>
          <a:p>
            <a:pPr marL="171450" indent="-171450">
              <a:buFont typeface="Arial" panose="020B0604020202020204" pitchFamily="34" charset="0"/>
              <a:buChar char="•"/>
            </a:pPr>
            <a:r>
              <a:rPr lang="en-US"/>
              <a:t>The evaluation &amp; learning guide shares lessons learned from our participatory action approach, data equity principles co-developed with community partners, supporting data ownership and governance.</a:t>
            </a:r>
            <a:endParaRPr lang="en-US">
              <a:ea typeface="Calibri"/>
              <a:cs typeface="Calibri"/>
            </a:endParaRPr>
          </a:p>
          <a:p>
            <a:pPr marL="171450" indent="-171450">
              <a:buFont typeface="Arial" panose="020B0604020202020204" pitchFamily="34" charset="0"/>
              <a:buChar char="•"/>
            </a:pPr>
            <a:r>
              <a:rPr lang="en-US"/>
              <a:t>The community participation guide focuses on lessons learned on outreach, communications, and meeting planning. We share how we engaged trusted messengers and prioritize accessibility.</a:t>
            </a:r>
            <a:endParaRPr lang="en-US">
              <a:ea typeface="Calibri"/>
              <a:cs typeface="Calibri"/>
            </a:endParaRPr>
          </a:p>
          <a:p>
            <a:pPr marL="171450" indent="-171450">
              <a:buFont typeface="Arial" panose="020B0604020202020204" pitchFamily="34" charset="0"/>
              <a:buChar char="•"/>
            </a:pPr>
            <a:r>
              <a:rPr lang="en-US">
                <a:ea typeface="Calibri"/>
                <a:cs typeface="Calibri"/>
              </a:rPr>
              <a:t>Each guide highlights our hurdles in the process and the learnings we took.</a:t>
            </a:r>
          </a:p>
          <a:p>
            <a:pPr marL="171450" indent="-171450">
              <a:buFont typeface="Arial" panose="020B0604020202020204" pitchFamily="34" charset="0"/>
              <a:buChar char="•"/>
            </a:pPr>
            <a:r>
              <a:rPr lang="en-US">
                <a:ea typeface="Calibri"/>
                <a:cs typeface="Calibri"/>
              </a:rPr>
              <a:t>You can access the materials on our webpage in English &amp; Spanish.</a:t>
            </a:r>
          </a:p>
        </p:txBody>
      </p:sp>
      <p:sp>
        <p:nvSpPr>
          <p:cNvPr id="4" name="Slide Number Placeholder 3"/>
          <p:cNvSpPr>
            <a:spLocks noGrp="1"/>
          </p:cNvSpPr>
          <p:nvPr>
            <p:ph type="sldNum" sz="quarter" idx="5"/>
          </p:nvPr>
        </p:nvSpPr>
        <p:spPr/>
        <p:txBody>
          <a:bodyPr/>
          <a:lstStyle/>
          <a:p>
            <a:fld id="{7204FE9C-24EC-442B-850F-65B0BA925E10}" type="slidenum">
              <a:rPr lang="en-US" smtClean="0"/>
              <a:t>13</a:t>
            </a:fld>
            <a:endParaRPr lang="en-US"/>
          </a:p>
        </p:txBody>
      </p:sp>
    </p:spTree>
    <p:extLst>
      <p:ext uri="{BB962C8B-B14F-4D97-AF65-F5344CB8AC3E}">
        <p14:creationId xmlns:p14="http://schemas.microsoft.com/office/powerpoint/2010/main" val="1984880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a:solidFill>
                  <a:srgbClr val="000000"/>
                </a:solidFill>
                <a:effectLst/>
                <a:latin typeface="WordVisi_MSFontService"/>
              </a:rPr>
              <a:t>DELANY</a:t>
            </a:r>
          </a:p>
          <a:p>
            <a:endParaRPr lang="en-US" b="0" i="0">
              <a:solidFill>
                <a:srgbClr val="000000"/>
              </a:solidFill>
              <a:effectLst/>
              <a:latin typeface="WordVisi_MSFontService"/>
            </a:endParaRPr>
          </a:p>
        </p:txBody>
      </p:sp>
      <p:sp>
        <p:nvSpPr>
          <p:cNvPr id="4" name="Slide Number Placeholder 3"/>
          <p:cNvSpPr>
            <a:spLocks noGrp="1"/>
          </p:cNvSpPr>
          <p:nvPr>
            <p:ph type="sldNum" sz="quarter" idx="5"/>
          </p:nvPr>
        </p:nvSpPr>
        <p:spPr/>
        <p:txBody>
          <a:bodyPr/>
          <a:lstStyle/>
          <a:p>
            <a:fld id="{7204FE9C-24EC-442B-850F-65B0BA925E10}" type="slidenum">
              <a:rPr lang="en-US" smtClean="0"/>
              <a:t>14</a:t>
            </a:fld>
            <a:endParaRPr lang="en-US"/>
          </a:p>
        </p:txBody>
      </p:sp>
    </p:spTree>
    <p:extLst>
      <p:ext uri="{BB962C8B-B14F-4D97-AF65-F5344CB8AC3E}">
        <p14:creationId xmlns:p14="http://schemas.microsoft.com/office/powerpoint/2010/main" val="803905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DELANY</a:t>
            </a:r>
          </a:p>
          <a:p>
            <a:pPr marL="171450" indent="-171450">
              <a:buFont typeface="Arial" panose="020B0604020202020204" pitchFamily="34" charset="0"/>
              <a:buChar char="•"/>
            </a:pPr>
            <a:endParaRPr lang="en-US">
              <a:ea typeface="Calibri"/>
              <a:cs typeface="Calibri"/>
            </a:endParaRPr>
          </a:p>
          <a:p>
            <a:pPr marL="0" indent="0">
              <a:buFont typeface="Arial" panose="020B0604020202020204" pitchFamily="34" charset="0"/>
              <a:buNone/>
            </a:pPr>
            <a:endParaRPr lang="en-US"/>
          </a:p>
          <a:p>
            <a:endParaRPr lang="en-US"/>
          </a:p>
          <a:p>
            <a:endParaRPr lang="en-US"/>
          </a:p>
        </p:txBody>
      </p:sp>
      <p:sp>
        <p:nvSpPr>
          <p:cNvPr id="4" name="Slide Number Placeholder 3"/>
          <p:cNvSpPr>
            <a:spLocks noGrp="1"/>
          </p:cNvSpPr>
          <p:nvPr>
            <p:ph type="sldNum" sz="quarter" idx="5"/>
          </p:nvPr>
        </p:nvSpPr>
        <p:spPr/>
        <p:txBody>
          <a:bodyPr/>
          <a:lstStyle/>
          <a:p>
            <a:fld id="{B978691A-4B9A-43C0-B182-1972FCDE4555}" type="slidenum">
              <a:rPr lang="en-US" smtClean="0"/>
              <a:t>15</a:t>
            </a:fld>
            <a:endParaRPr lang="en-US"/>
          </a:p>
        </p:txBody>
      </p:sp>
    </p:spTree>
    <p:extLst>
      <p:ext uri="{BB962C8B-B14F-4D97-AF65-F5344CB8AC3E}">
        <p14:creationId xmlns:p14="http://schemas.microsoft.com/office/powerpoint/2010/main" val="3218025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SHAAN</a:t>
            </a:r>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16</a:t>
            </a:fld>
            <a:endParaRPr lang="en-US"/>
          </a:p>
        </p:txBody>
      </p:sp>
    </p:spTree>
    <p:extLst>
      <p:ext uri="{BB962C8B-B14F-4D97-AF65-F5344CB8AC3E}">
        <p14:creationId xmlns:p14="http://schemas.microsoft.com/office/powerpoint/2010/main" val="803905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8691A-4B9A-43C0-B182-1972FCDE4555}" type="slidenum">
              <a:rPr lang="en-US" smtClean="0"/>
              <a:t>17</a:t>
            </a:fld>
            <a:endParaRPr lang="en-US"/>
          </a:p>
        </p:txBody>
      </p:sp>
    </p:spTree>
    <p:extLst>
      <p:ext uri="{BB962C8B-B14F-4D97-AF65-F5344CB8AC3E}">
        <p14:creationId xmlns:p14="http://schemas.microsoft.com/office/powerpoint/2010/main" val="3532270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effectLst/>
              <a:latin typeface="Helvetica" pitchFamily="2" charset="0"/>
            </a:endParaRPr>
          </a:p>
          <a:p>
            <a:pPr marL="171450" indent="-171450">
              <a:buFontTx/>
              <a:buChar char="-"/>
            </a:pPr>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18</a:t>
            </a:fld>
            <a:endParaRPr lang="en-US"/>
          </a:p>
        </p:txBody>
      </p:sp>
    </p:spTree>
    <p:extLst>
      <p:ext uri="{BB962C8B-B14F-4D97-AF65-F5344CB8AC3E}">
        <p14:creationId xmlns:p14="http://schemas.microsoft.com/office/powerpoint/2010/main" val="2785441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Add this link into the chat:  </a:t>
            </a:r>
            <a:r>
              <a:rPr lang="en-US" dirty="0"/>
              <a:t>https://www.menti.com/al3kkxt2pmhd</a:t>
            </a:r>
          </a:p>
        </p:txBody>
      </p:sp>
      <p:sp>
        <p:nvSpPr>
          <p:cNvPr id="4" name="Slide Number Placeholder 3"/>
          <p:cNvSpPr>
            <a:spLocks noGrp="1"/>
          </p:cNvSpPr>
          <p:nvPr>
            <p:ph type="sldNum" sz="quarter" idx="5"/>
          </p:nvPr>
        </p:nvSpPr>
        <p:spPr/>
        <p:txBody>
          <a:bodyPr/>
          <a:lstStyle/>
          <a:p>
            <a:fld id="{D322378B-CE25-41F2-ADED-F6DBBD271C14}" type="slidenum">
              <a:rPr lang="en-US" smtClean="0"/>
              <a:t>19</a:t>
            </a:fld>
            <a:endParaRPr lang="en-US"/>
          </a:p>
        </p:txBody>
      </p:sp>
    </p:spTree>
    <p:extLst>
      <p:ext uri="{BB962C8B-B14F-4D97-AF65-F5344CB8AC3E}">
        <p14:creationId xmlns:p14="http://schemas.microsoft.com/office/powerpoint/2010/main" val="1598113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22</a:t>
            </a:fld>
            <a:endParaRPr lang="en-US"/>
          </a:p>
        </p:txBody>
      </p:sp>
    </p:spTree>
    <p:extLst>
      <p:ext uri="{BB962C8B-B14F-4D97-AF65-F5344CB8AC3E}">
        <p14:creationId xmlns:p14="http://schemas.microsoft.com/office/powerpoint/2010/main" val="3203597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buFont typeface="Aptos" panose="020B0004020202020204" pitchFamily="34" charset="0"/>
              <a:buChar char="-"/>
            </a:pPr>
            <a:r>
              <a:rPr lang="en-US" sz="1200" b="0" i="0" u="none" strike="noStrike">
                <a:effectLst/>
              </a:rPr>
              <a:t>Which social determinants of health put your communities more at risk in a natural disaster or epidemic/pandemic?</a:t>
            </a:r>
            <a:endParaRPr lang="en-US" sz="1200" b="0" i="0" u="none" strike="noStrike">
              <a:effectLst/>
              <a:ea typeface="Calibri"/>
              <a:cs typeface="Calibri"/>
            </a:endParaRPr>
          </a:p>
          <a:p>
            <a:pPr marL="342900" marR="0" lvl="0" indent="-342900">
              <a:buFont typeface="Aptos" panose="020B0004020202020204" pitchFamily="34" charset="0"/>
              <a:buChar char="-"/>
            </a:pPr>
            <a:endParaRPr lang="en-US" sz="1200" b="0" i="0" u="none" strike="noStrike">
              <a:effectLst/>
            </a:endParaRPr>
          </a:p>
          <a:p>
            <a:pPr marL="342900" marR="0" lvl="0" indent="-342900">
              <a:buFont typeface="Aptos" panose="020B0004020202020204" pitchFamily="34" charset="0"/>
              <a:buChar char="-"/>
            </a:pPr>
            <a:r>
              <a:rPr lang="en-US" sz="1200" b="0" i="0" u="none" strike="noStrike">
                <a:effectLst/>
              </a:rPr>
              <a:t>What factors do you believe are necessary for a community to be resilient to disaster?</a:t>
            </a:r>
            <a:endParaRPr lang="en-US" sz="1200">
              <a:effectLst/>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204FE9C-24EC-442B-850F-65B0BA925E10}" type="slidenum">
              <a:rPr lang="en-US" smtClean="0"/>
              <a:t>23</a:t>
            </a:fld>
            <a:endParaRPr lang="en-US"/>
          </a:p>
        </p:txBody>
      </p:sp>
    </p:spTree>
    <p:extLst>
      <p:ext uri="{BB962C8B-B14F-4D97-AF65-F5344CB8AC3E}">
        <p14:creationId xmlns:p14="http://schemas.microsoft.com/office/powerpoint/2010/main" val="2409695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E601F-9349-C7B6-2658-F4FB6866DE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81105B-080E-AD23-1BAB-3704A91CA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E7E66-AF0D-9275-F5B2-4E7027446463}"/>
              </a:ext>
            </a:extLst>
          </p:cNvPr>
          <p:cNvSpPr>
            <a:spLocks noGrp="1"/>
          </p:cNvSpPr>
          <p:nvPr>
            <p:ph type="body" idx="1"/>
          </p:nvPr>
        </p:nvSpPr>
        <p:spPr/>
        <p:txBody>
          <a:bodyPr/>
          <a:lstStyle/>
          <a:p>
            <a:pPr lvl="0"/>
            <a:endParaRPr lang="en-US" b="0" i="0">
              <a:solidFill>
                <a:schemeClr val="tx1"/>
              </a:solidFill>
            </a:endParaRPr>
          </a:p>
        </p:txBody>
      </p:sp>
      <p:sp>
        <p:nvSpPr>
          <p:cNvPr id="4" name="Slide Number Placeholder 3">
            <a:extLst>
              <a:ext uri="{FF2B5EF4-FFF2-40B4-BE49-F238E27FC236}">
                <a16:creationId xmlns:a16="http://schemas.microsoft.com/office/drawing/2014/main" id="{46B1226C-C6AD-0F85-78E6-D50124F50154}"/>
              </a:ext>
            </a:extLst>
          </p:cNvPr>
          <p:cNvSpPr>
            <a:spLocks noGrp="1"/>
          </p:cNvSpPr>
          <p:nvPr>
            <p:ph type="sldNum" sz="quarter" idx="10"/>
          </p:nvPr>
        </p:nvSpPr>
        <p:spPr/>
        <p:txBody>
          <a:bodyPr/>
          <a:lstStyle/>
          <a:p>
            <a:fld id="{7204FE9C-24EC-442B-850F-65B0BA925E10}" type="slidenum">
              <a:rPr lang="en-US" smtClean="0"/>
              <a:t>25</a:t>
            </a:fld>
            <a:endParaRPr lang="en-US"/>
          </a:p>
        </p:txBody>
      </p:sp>
    </p:spTree>
    <p:extLst>
      <p:ext uri="{BB962C8B-B14F-4D97-AF65-F5344CB8AC3E}">
        <p14:creationId xmlns:p14="http://schemas.microsoft.com/office/powerpoint/2010/main" val="349806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204FE9C-24EC-442B-850F-65B0BA925E10}" type="slidenum">
              <a:rPr lang="en-US" smtClean="0"/>
              <a:t>3</a:t>
            </a:fld>
            <a:endParaRPr lang="en-US"/>
          </a:p>
        </p:txBody>
      </p:sp>
    </p:spTree>
    <p:extLst>
      <p:ext uri="{BB962C8B-B14F-4D97-AF65-F5344CB8AC3E}">
        <p14:creationId xmlns:p14="http://schemas.microsoft.com/office/powerpoint/2010/main" val="4029261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2191"/>
              </a:lnSpc>
            </a:pPr>
            <a:r>
              <a:rPr lang="en-US" b="1"/>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204FE9C-24EC-442B-850F-65B0BA925E10}" type="slidenum">
              <a:rPr lang="en-US" smtClean="0"/>
              <a:t>26</a:t>
            </a:fld>
            <a:endParaRPr lang="en-US"/>
          </a:p>
        </p:txBody>
      </p:sp>
    </p:spTree>
    <p:extLst>
      <p:ext uri="{BB962C8B-B14F-4D97-AF65-F5344CB8AC3E}">
        <p14:creationId xmlns:p14="http://schemas.microsoft.com/office/powerpoint/2010/main" val="283736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0" i="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446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24C71-8DB3-7682-12C6-718E742C93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2DE4E8-94AD-32AC-9E25-C8EEE2DBA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9ACDC2-9CB2-0478-6A3C-AE62D79EACAD}"/>
              </a:ext>
            </a:extLst>
          </p:cNvPr>
          <p:cNvSpPr>
            <a:spLocks noGrp="1"/>
          </p:cNvSpPr>
          <p:nvPr>
            <p:ph type="body" idx="1"/>
          </p:nvPr>
        </p:nvSpPr>
        <p:spPr/>
        <p:txBody>
          <a:bodyPr/>
          <a:lstStyle/>
          <a:p>
            <a:pPr marL="0" indent="0">
              <a:buFontTx/>
              <a:buNone/>
            </a:pPr>
            <a:endParaRPr lang="en-US">
              <a:effectLst/>
              <a:latin typeface="Helvetica" pitchFamily="2" charset="0"/>
            </a:endParaRPr>
          </a:p>
          <a:p>
            <a:pPr marL="171450" indent="-171450">
              <a:buFontTx/>
              <a:buChar char="-"/>
            </a:pPr>
            <a:endParaRPr lang="en-US"/>
          </a:p>
        </p:txBody>
      </p:sp>
      <p:sp>
        <p:nvSpPr>
          <p:cNvPr id="4" name="Slide Number Placeholder 3">
            <a:extLst>
              <a:ext uri="{FF2B5EF4-FFF2-40B4-BE49-F238E27FC236}">
                <a16:creationId xmlns:a16="http://schemas.microsoft.com/office/drawing/2014/main" id="{18F627F5-890F-4253-7DE6-AD7675706C46}"/>
              </a:ext>
            </a:extLst>
          </p:cNvPr>
          <p:cNvSpPr>
            <a:spLocks noGrp="1"/>
          </p:cNvSpPr>
          <p:nvPr>
            <p:ph type="sldNum" sz="quarter" idx="5"/>
          </p:nvPr>
        </p:nvSpPr>
        <p:spPr/>
        <p:txBody>
          <a:bodyPr/>
          <a:lstStyle/>
          <a:p>
            <a:fld id="{7204FE9C-24EC-442B-850F-65B0BA925E10}" type="slidenum">
              <a:rPr lang="en-US" smtClean="0"/>
              <a:t>5</a:t>
            </a:fld>
            <a:endParaRPr lang="en-US"/>
          </a:p>
        </p:txBody>
      </p:sp>
    </p:spTree>
    <p:extLst>
      <p:ext uri="{BB962C8B-B14F-4D97-AF65-F5344CB8AC3E}">
        <p14:creationId xmlns:p14="http://schemas.microsoft.com/office/powerpoint/2010/main" val="336307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22378B-CE25-41F2-ADED-F6DBBD271C14}" type="slidenum">
              <a:rPr lang="en-US" smtClean="0"/>
              <a:t>6</a:t>
            </a:fld>
            <a:endParaRPr lang="en-US"/>
          </a:p>
        </p:txBody>
      </p:sp>
    </p:spTree>
    <p:extLst>
      <p:ext uri="{BB962C8B-B14F-4D97-AF65-F5344CB8AC3E}">
        <p14:creationId xmlns:p14="http://schemas.microsoft.com/office/powerpoint/2010/main" val="2083783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F2923-6F7D-AFCC-0330-24EEA282E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7B12D-128F-4198-83E3-6845C12A4C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F07D1-9F50-E4B9-D812-D2341E0EA0EB}"/>
              </a:ext>
            </a:extLst>
          </p:cNvPr>
          <p:cNvSpPr>
            <a:spLocks noGrp="1"/>
          </p:cNvSpPr>
          <p:nvPr>
            <p:ph type="body" idx="1"/>
          </p:nvPr>
        </p:nvSpPr>
        <p:spPr/>
        <p:txBody>
          <a:bodyPr/>
          <a:lstStyle/>
          <a:p>
            <a:pPr marL="0" indent="0">
              <a:buFontTx/>
              <a:buNone/>
            </a:pPr>
            <a:endParaRPr lang="en-US">
              <a:effectLst/>
              <a:latin typeface="Helvetica" pitchFamily="2" charset="0"/>
            </a:endParaRPr>
          </a:p>
          <a:p>
            <a:pPr marL="171450" indent="-171450">
              <a:buFontTx/>
              <a:buChar char="-"/>
            </a:pPr>
            <a:endParaRPr lang="en-US"/>
          </a:p>
        </p:txBody>
      </p:sp>
      <p:sp>
        <p:nvSpPr>
          <p:cNvPr id="4" name="Slide Number Placeholder 3">
            <a:extLst>
              <a:ext uri="{FF2B5EF4-FFF2-40B4-BE49-F238E27FC236}">
                <a16:creationId xmlns:a16="http://schemas.microsoft.com/office/drawing/2014/main" id="{36495A53-FB8D-61B4-7735-36034CDDBEE4}"/>
              </a:ext>
            </a:extLst>
          </p:cNvPr>
          <p:cNvSpPr>
            <a:spLocks noGrp="1"/>
          </p:cNvSpPr>
          <p:nvPr>
            <p:ph type="sldNum" sz="quarter" idx="5"/>
          </p:nvPr>
        </p:nvSpPr>
        <p:spPr/>
        <p:txBody>
          <a:bodyPr/>
          <a:lstStyle/>
          <a:p>
            <a:fld id="{7204FE9C-24EC-442B-850F-65B0BA925E10}" type="slidenum">
              <a:rPr lang="en-US" smtClean="0"/>
              <a:t>8</a:t>
            </a:fld>
            <a:endParaRPr lang="en-US"/>
          </a:p>
        </p:txBody>
      </p:sp>
    </p:spTree>
    <p:extLst>
      <p:ext uri="{BB962C8B-B14F-4D97-AF65-F5344CB8AC3E}">
        <p14:creationId xmlns:p14="http://schemas.microsoft.com/office/powerpoint/2010/main" val="210470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8691A-4B9A-43C0-B182-1972FCDE4555}" type="slidenum">
              <a:rPr lang="en-US" smtClean="0"/>
              <a:t>9</a:t>
            </a:fld>
            <a:endParaRPr lang="en-US"/>
          </a:p>
        </p:txBody>
      </p:sp>
    </p:spTree>
    <p:extLst>
      <p:ext uri="{BB962C8B-B14F-4D97-AF65-F5344CB8AC3E}">
        <p14:creationId xmlns:p14="http://schemas.microsoft.com/office/powerpoint/2010/main" val="218281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a:p>
            <a:pPr>
              <a:defRPr/>
            </a:pPr>
            <a:endParaRPr lang="en-US"/>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r>
              <a:rPr lang="en-US" b="0" baseline="0"/>
              <a:t>The HEZ Initiative was created by legislation in 2021, recognizing the impact of place-based health inequities in communities across Washington and the importance of community-driven decision-making to address the social determinants of health.</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The vision </a:t>
            </a:r>
            <a:r>
              <a:rPr lang="en-US"/>
              <a:t>of Health Equity Zones is for </a:t>
            </a:r>
            <a:r>
              <a:rPr lang="en-US" b="0" i="0" u="none" strike="noStrike">
                <a:solidFill>
                  <a:srgbClr val="000000"/>
                </a:solidFill>
                <a:effectLst/>
                <a:latin typeface="Calibri"/>
                <a:cs typeface="Calibri"/>
              </a:rPr>
              <a:t>powerful and connected communities to lead decision-making to achieve self-determined health and wellbeing.</a:t>
            </a:r>
            <a:endParaRPr lang="en-US" b="0" i="0" u="none" strike="noStrike" baseline="0">
              <a:solidFill>
                <a:srgbClr val="000000"/>
              </a:solidFill>
              <a:effectLst/>
              <a:latin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baseline="0">
                <a:solidFill>
                  <a:srgbClr val="000000"/>
                </a:solidFill>
                <a:effectLst/>
                <a:latin typeface="Calibri"/>
                <a:cs typeface="Calibri"/>
              </a:rPr>
              <a:t>We accomplish this through our</a:t>
            </a:r>
            <a:r>
              <a:rPr lang="en-US" baseline="0"/>
              <a:t> four core strategies:</a:t>
            </a:r>
          </a:p>
          <a:p>
            <a:pPr marL="628650" lvl="1" indent="-171450">
              <a:buFont typeface="Arial"/>
              <a:buChar char="•"/>
            </a:pPr>
            <a:r>
              <a:rPr lang="en-US" b="1"/>
              <a:t>Place-based:</a:t>
            </a:r>
            <a:r>
              <a:rPr lang="en-US"/>
              <a:t> This work centers local needs, assets, and solutions and place is self-defined by the community. We support community power, collaboration, and collective action in the defined geographic areas.</a:t>
            </a:r>
          </a:p>
          <a:p>
            <a:pPr marL="628650" lvl="1" indent="-171450">
              <a:buFont typeface="Arial"/>
              <a:buChar char="•"/>
            </a:pPr>
            <a:r>
              <a:rPr lang="en-US" b="1"/>
              <a:t>Community Investment:</a:t>
            </a:r>
            <a:r>
              <a:rPr lang="en-US" b="0"/>
              <a:t> A core strategy of the initiative is to invest in communities and their strategies for health equity.</a:t>
            </a:r>
            <a:endParaRPr lang="en-US" b="1"/>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1"/>
              <a:t>Reimagines Systems:</a:t>
            </a:r>
            <a:r>
              <a:rPr lang="en-US"/>
              <a:t> The initiative aims to change how government agencies partner with communities. The hope is that the learnings from this process will change how government collaborates with community and strengthens partnerships and trust.</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1"/>
              <a:t>Community Power-Building:</a:t>
            </a:r>
            <a:r>
              <a:rPr lang="en-US" b="0"/>
              <a:t> </a:t>
            </a:r>
            <a:r>
              <a:rPr lang="en-US" b="0">
                <a:cs typeface="Calibri"/>
              </a:rPr>
              <a:t>W</a:t>
            </a:r>
            <a:r>
              <a:rPr lang="en-US">
                <a:cs typeface="Calibri"/>
              </a:rPr>
              <a:t>e approached this work with a community-centered and collaborative process from the beginning, supporting cross-community collaboration, skill-building, and collective action.</a:t>
            </a:r>
            <a:r>
              <a:rPr lang="en-US"/>
              <a:t> This meant implementing a community-driven decision-making process in the design of the initiative and selection of the zones.</a:t>
            </a:r>
          </a:p>
        </p:txBody>
      </p:sp>
      <p:sp>
        <p:nvSpPr>
          <p:cNvPr id="4" name="Slide Number Placeholder 3"/>
          <p:cNvSpPr>
            <a:spLocks noGrp="1"/>
          </p:cNvSpPr>
          <p:nvPr>
            <p:ph type="sldNum" sz="quarter" idx="5"/>
          </p:nvPr>
        </p:nvSpPr>
        <p:spPr/>
        <p:txBody>
          <a:bodyPr/>
          <a:lstStyle/>
          <a:p>
            <a:fld id="{7204FE9C-24EC-442B-850F-65B0BA925E10}" type="slidenum">
              <a:rPr lang="en-US" smtClean="0"/>
              <a:t>10</a:t>
            </a:fld>
            <a:endParaRPr lang="en-US"/>
          </a:p>
        </p:txBody>
      </p:sp>
    </p:spTree>
    <p:extLst>
      <p:ext uri="{BB962C8B-B14F-4D97-AF65-F5344CB8AC3E}">
        <p14:creationId xmlns:p14="http://schemas.microsoft.com/office/powerpoint/2010/main" val="174793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67B79-C867-A869-077A-A5BF0FEA63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A4A378-7E54-6AA1-F9AF-3D55A2A3F5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80E591-00A1-DF72-CFC5-AF030DF0B55D}"/>
              </a:ext>
            </a:extLst>
          </p:cNvPr>
          <p:cNvSpPr>
            <a:spLocks noGrp="1"/>
          </p:cNvSpPr>
          <p:nvPr>
            <p:ph type="body" idx="1"/>
          </p:nvPr>
        </p:nvSpPr>
        <p:spPr/>
        <p:txBody>
          <a:bodyPr/>
          <a:lstStyle/>
          <a:p>
            <a:pPr marL="0" indent="0">
              <a:buNone/>
            </a:pPr>
            <a:endParaRPr lang="en-US" sz="1800"/>
          </a:p>
          <a:p>
            <a:pPr marL="285750" indent="-285750">
              <a:buFont typeface="Arial"/>
              <a:buChar char="•"/>
            </a:pPr>
            <a:r>
              <a:rPr lang="en-US" sz="1800"/>
              <a:t>Rural and Urban Zones were selected in August 2023 by the CAC and are currently in the community outreach stage</a:t>
            </a:r>
          </a:p>
          <a:p>
            <a:pPr marL="285750" indent="-285750">
              <a:buFont typeface="Arial"/>
              <a:buChar char="•"/>
            </a:pPr>
            <a:r>
              <a:rPr lang="en-US" sz="1800"/>
              <a:t>The Zone for Native Communities was selected by an Indigenous Advisory Panel in October</a:t>
            </a:r>
          </a:p>
        </p:txBody>
      </p:sp>
      <p:sp>
        <p:nvSpPr>
          <p:cNvPr id="4" name="Slide Number Placeholder 3">
            <a:extLst>
              <a:ext uri="{FF2B5EF4-FFF2-40B4-BE49-F238E27FC236}">
                <a16:creationId xmlns:a16="http://schemas.microsoft.com/office/drawing/2014/main" id="{B9D3AE06-0670-85FD-3993-34564AEC6A09}"/>
              </a:ext>
            </a:extLst>
          </p:cNvPr>
          <p:cNvSpPr>
            <a:spLocks noGrp="1"/>
          </p:cNvSpPr>
          <p:nvPr>
            <p:ph type="sldNum" sz="quarter" idx="5"/>
          </p:nvPr>
        </p:nvSpPr>
        <p:spPr/>
        <p:txBody>
          <a:bodyPr/>
          <a:lstStyle/>
          <a:p>
            <a:fld id="{7204FE9C-24EC-442B-850F-65B0BA925E10}" type="slidenum">
              <a:rPr lang="en-US" smtClean="0"/>
              <a:t>11</a:t>
            </a:fld>
            <a:endParaRPr lang="en-US"/>
          </a:p>
        </p:txBody>
      </p:sp>
    </p:spTree>
    <p:extLst>
      <p:ext uri="{BB962C8B-B14F-4D97-AF65-F5344CB8AC3E}">
        <p14:creationId xmlns:p14="http://schemas.microsoft.com/office/powerpoint/2010/main" val="1955438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083FC-2E5D-29ED-3B3E-9F516CA80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9BE26-83E4-F414-8D6C-F570CE38B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10B1F8-11CC-B61E-BDD4-AEE0E7F3EBBD}"/>
              </a:ext>
            </a:extLst>
          </p:cNvPr>
          <p:cNvSpPr>
            <a:spLocks noGrp="1"/>
          </p:cNvSpPr>
          <p:nvPr>
            <p:ph type="body" idx="1"/>
          </p:nvPr>
        </p:nvSpPr>
        <p:spPr/>
        <p:txBody>
          <a:bodyPr/>
          <a:lstStyle/>
          <a:p>
            <a:r>
              <a:rPr lang="en-US">
                <a:ea typeface="Calibri"/>
                <a:cs typeface="Calibri"/>
              </a:rPr>
              <a:t>KF</a:t>
            </a:r>
          </a:p>
          <a:p>
            <a:pPr marL="171450" indent="-171450">
              <a:buFont typeface="Arial"/>
              <a:buChar char="•"/>
            </a:pPr>
            <a:r>
              <a:rPr lang="en-US">
                <a:ea typeface="Calibri"/>
                <a:cs typeface="Calibri"/>
              </a:rPr>
              <a:t>Over the course of the two year zone selection process, we used a participatory action evaluation approach to embed learning and reflection, and to center the voices of community members in the evaluation.</a:t>
            </a:r>
            <a:endParaRPr lang="en-US"/>
          </a:p>
          <a:p>
            <a:pPr marL="171450" indent="-171450">
              <a:buFont typeface="Arial"/>
              <a:buChar char="•"/>
            </a:pPr>
            <a:r>
              <a:rPr lang="en-US">
                <a:ea typeface="Calibri"/>
                <a:cs typeface="Calibri"/>
              </a:rPr>
              <a:t>PAE is defined as those involved in the initiative...</a:t>
            </a:r>
          </a:p>
          <a:p>
            <a:pPr marL="171450" indent="-171450">
              <a:buFont typeface="Arial,Sans-Serif"/>
              <a:buChar char="•"/>
            </a:pPr>
            <a:r>
              <a:rPr lang="en-US"/>
              <a:t>We formed an evaluation team composed of community partners and staff.</a:t>
            </a:r>
            <a:endParaRPr lang="en-US">
              <a:ea typeface="Calibri"/>
              <a:cs typeface="Calibri"/>
            </a:endParaRPr>
          </a:p>
          <a:p>
            <a:pPr marL="171450" indent="-171450">
              <a:buFont typeface="Arial,Sans-Serif"/>
              <a:buChar char="•"/>
            </a:pPr>
            <a:r>
              <a:rPr lang="en-US"/>
              <a:t>Together they developed each step of the evaluation (defining questions/success, collecting data, analyzing data, sharing findings).</a:t>
            </a:r>
            <a:endParaRPr lang="en-US">
              <a:ea typeface="Calibri"/>
              <a:cs typeface="Calibri"/>
            </a:endParaRPr>
          </a:p>
          <a:p>
            <a:pPr marL="171450" indent="-171450">
              <a:buFont typeface="Arial,Sans-Serif"/>
              <a:buChar char="•"/>
            </a:pPr>
            <a:r>
              <a:rPr lang="en-US"/>
              <a:t>Decided how to use the findings for collective action such as program improvements and strategic direction.</a:t>
            </a:r>
          </a:p>
        </p:txBody>
      </p:sp>
      <p:sp>
        <p:nvSpPr>
          <p:cNvPr id="4" name="Slide Number Placeholder 3">
            <a:extLst>
              <a:ext uri="{FF2B5EF4-FFF2-40B4-BE49-F238E27FC236}">
                <a16:creationId xmlns:a16="http://schemas.microsoft.com/office/drawing/2014/main" id="{A65DD492-5572-0E15-9057-5BA18E28C4DD}"/>
              </a:ext>
            </a:extLst>
          </p:cNvPr>
          <p:cNvSpPr>
            <a:spLocks noGrp="1"/>
          </p:cNvSpPr>
          <p:nvPr>
            <p:ph type="sldNum" sz="quarter" idx="5"/>
          </p:nvPr>
        </p:nvSpPr>
        <p:spPr/>
        <p:txBody>
          <a:bodyPr/>
          <a:lstStyle/>
          <a:p>
            <a:fld id="{7204FE9C-24EC-442B-850F-65B0BA925E10}" type="slidenum">
              <a:rPr lang="en-US" smtClean="0"/>
              <a:t>12</a:t>
            </a:fld>
            <a:endParaRPr lang="en-US"/>
          </a:p>
        </p:txBody>
      </p:sp>
    </p:spTree>
    <p:extLst>
      <p:ext uri="{BB962C8B-B14F-4D97-AF65-F5344CB8AC3E}">
        <p14:creationId xmlns:p14="http://schemas.microsoft.com/office/powerpoint/2010/main" val="4217626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5B3E-FBE4-3B4C-F152-47DBAA78F0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91E844-CA38-DD53-B2A1-16EBEAE68F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06B0A7-E3EF-0879-86E9-88AEA7C06E6D}"/>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5" name="Footer Placeholder 4">
            <a:extLst>
              <a:ext uri="{FF2B5EF4-FFF2-40B4-BE49-F238E27FC236}">
                <a16:creationId xmlns:a16="http://schemas.microsoft.com/office/drawing/2014/main" id="{F0CC5312-27DF-3120-8812-2C7C2BF34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37C9B-37C9-9977-4668-B47985547C91}"/>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6711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8E1E-452C-8E2F-169E-020374CB4A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A924EA-2ED8-4005-C248-C3F8524A93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0DA04-9116-0877-42B0-E455BA96674A}"/>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5" name="Footer Placeholder 4">
            <a:extLst>
              <a:ext uri="{FF2B5EF4-FFF2-40B4-BE49-F238E27FC236}">
                <a16:creationId xmlns:a16="http://schemas.microsoft.com/office/drawing/2014/main" id="{0F9849E9-7594-84C7-91A2-38B8670D3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7F32C-B392-B11B-70C9-17F294FB8CA3}"/>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313443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626006-852B-C374-1394-F92FD564CE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C54221-4430-28E0-E69E-F5FCE6661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05332-E2B7-6C0E-1861-941129573E0F}"/>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5" name="Footer Placeholder 4">
            <a:extLst>
              <a:ext uri="{FF2B5EF4-FFF2-40B4-BE49-F238E27FC236}">
                <a16:creationId xmlns:a16="http://schemas.microsoft.com/office/drawing/2014/main" id="{833EBB2F-926A-9F4F-F22E-330E33E03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EA027-DBBA-D198-C94B-F427D2511199}"/>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1160460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2"/>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5"/>
            <a:ext cx="10059219" cy="4662833"/>
          </a:xfrm>
        </p:spPr>
        <p:txBody>
          <a:bodyPr>
            <a:noAutofit/>
          </a:bodyPr>
          <a:lstStyle>
            <a:lvl1pPr marL="217885" indent="-217885">
              <a:buClr>
                <a:schemeClr val="tx1"/>
              </a:buClr>
              <a:buFont typeface="+mj-lt"/>
              <a:buAutoNum type="arabicPeriod"/>
              <a:tabLst/>
              <a:defRPr sz="1650">
                <a:solidFill>
                  <a:schemeClr val="tx1"/>
                </a:solidFill>
                <a:latin typeface="+mn-lt"/>
              </a:defRPr>
            </a:lvl1pPr>
            <a:lvl2pPr marL="428625" indent="-217885">
              <a:buClr>
                <a:schemeClr val="tx1"/>
              </a:buClr>
              <a:buFont typeface="+mj-lt"/>
              <a:buAutoNum type="alphaLcPeriod"/>
              <a:defRPr sz="1650">
                <a:solidFill>
                  <a:schemeClr val="tx1"/>
                </a:solidFill>
                <a:latin typeface="+mn-lt"/>
              </a:defRPr>
            </a:lvl2pPr>
            <a:lvl3pPr marL="560785" indent="-171450">
              <a:buClr>
                <a:schemeClr val="tx1"/>
              </a:buClr>
              <a:buFont typeface="+mj-lt"/>
              <a:buAutoNum type="romanLcPeriod"/>
              <a:defRPr sz="1500">
                <a:solidFill>
                  <a:schemeClr val="tx1"/>
                </a:solidFill>
                <a:latin typeface="+mn-lt"/>
              </a:defRPr>
            </a:lvl3pPr>
          </a:lstStyle>
          <a:p>
            <a:pPr lvl="0"/>
            <a:r>
              <a:rPr lang="en-US"/>
              <a:t>First Level</a:t>
            </a:r>
          </a:p>
          <a:p>
            <a:pPr lvl="1"/>
            <a:r>
              <a:rPr lang="en-US"/>
              <a:t>Second level</a:t>
            </a:r>
          </a:p>
          <a:p>
            <a:pPr lvl="2"/>
            <a:r>
              <a:rPr lang="en-US"/>
              <a:t>Third level</a:t>
            </a:r>
          </a:p>
        </p:txBody>
      </p:sp>
      <p:sp>
        <p:nvSpPr>
          <p:cNvPr id="9" name="TextBox 8"/>
          <p:cNvSpPr txBox="1"/>
          <p:nvPr userDrawn="1"/>
        </p:nvSpPr>
        <p:spPr>
          <a:xfrm>
            <a:off x="0" y="6318775"/>
            <a:ext cx="12192000" cy="300082"/>
          </a:xfrm>
          <a:prstGeom prst="rect">
            <a:avLst/>
          </a:prstGeom>
          <a:noFill/>
        </p:spPr>
        <p:txBody>
          <a:bodyPr wrap="square" rtlCol="0">
            <a:spAutoFit/>
          </a:bodyPr>
          <a:lstStyle/>
          <a:p>
            <a:pPr algn="ctr"/>
            <a:r>
              <a:rPr lang="en-US" sz="1350">
                <a:solidFill>
                  <a:srgbClr val="2699BB"/>
                </a:solidFill>
                <a:latin typeface="Century Gothic" panose="020B0502020202020204" pitchFamily="34" charset="0"/>
              </a:rPr>
              <a:t>Washington </a:t>
            </a:r>
            <a:r>
              <a:rPr lang="en-US" sz="1350" baseline="0">
                <a:solidFill>
                  <a:srgbClr val="2699BB"/>
                </a:solidFill>
                <a:latin typeface="Century Gothic" panose="020B0502020202020204" pitchFamily="34" charset="0"/>
              </a:rPr>
              <a:t>State Department of Health </a:t>
            </a:r>
            <a:r>
              <a:rPr lang="en-US" sz="1350">
                <a:solidFill>
                  <a:schemeClr val="tx1"/>
                </a:solidFill>
                <a:latin typeface="Century Gothic" panose="020B0502020202020204" pitchFamily="34" charset="0"/>
              </a:rPr>
              <a:t>| </a:t>
            </a:r>
            <a:fld id="{647B4F43-D519-4C1F-A815-23EAD624CF95}" type="slidenum">
              <a:rPr lang="en-US" sz="1350" smtClean="0">
                <a:solidFill>
                  <a:schemeClr val="tx1"/>
                </a:solidFill>
                <a:latin typeface="Century Gothic" panose="020B0502020202020204" pitchFamily="34" charset="0"/>
              </a:rPr>
              <a:pPr algn="ctr"/>
              <a:t>‹#›</a:t>
            </a:fld>
            <a:endParaRPr lang="en-US" sz="135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2250"/>
            </a:lvl1pPr>
          </a:lstStyle>
          <a:p>
            <a:pPr lvl="0"/>
            <a:r>
              <a:rPr lang="en-US"/>
              <a:t>Number List 2: Traditional</a:t>
            </a:r>
          </a:p>
        </p:txBody>
      </p:sp>
    </p:spTree>
    <p:extLst>
      <p:ext uri="{BB962C8B-B14F-4D97-AF65-F5344CB8AC3E}">
        <p14:creationId xmlns:p14="http://schemas.microsoft.com/office/powerpoint/2010/main" val="1106229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erstern WA Presentation 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BEEE91-389E-BC77-0AC3-D352287A1C6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63145" y="5254752"/>
            <a:ext cx="3771818" cy="1109472"/>
          </a:xfrm>
          <a:prstGeom prst="rect">
            <a:avLst/>
          </a:prstGeom>
        </p:spPr>
      </p:pic>
      <p:sp>
        <p:nvSpPr>
          <p:cNvPr id="3" name="Text Placeholder 9">
            <a:extLst>
              <a:ext uri="{FF2B5EF4-FFF2-40B4-BE49-F238E27FC236}">
                <a16:creationId xmlns:a16="http://schemas.microsoft.com/office/drawing/2014/main" id="{8503312A-C69A-5DBA-2A59-2DBA09096E96}"/>
              </a:ext>
            </a:extLst>
          </p:cNvPr>
          <p:cNvSpPr>
            <a:spLocks noGrp="1"/>
          </p:cNvSpPr>
          <p:nvPr>
            <p:ph type="body" sz="quarter" idx="11" hasCustomPrompt="1"/>
          </p:nvPr>
        </p:nvSpPr>
        <p:spPr>
          <a:xfrm>
            <a:off x="5143134" y="5887701"/>
            <a:ext cx="5244450" cy="694944"/>
          </a:xfrm>
        </p:spPr>
        <p:txBody>
          <a:bodyPr>
            <a:noAutofit/>
          </a:bodyPr>
          <a:lstStyle>
            <a:lvl1pPr marL="0" indent="0">
              <a:lnSpc>
                <a:spcPct val="100000"/>
              </a:lnSpc>
              <a:spcBef>
                <a:spcPts val="0"/>
              </a:spcBef>
              <a:buNone/>
              <a:defRPr sz="2800" cap="none" baseline="0">
                <a:solidFill>
                  <a:schemeClr val="tx1"/>
                </a:solidFill>
              </a:defRPr>
            </a:lvl1pPr>
          </a:lstStyle>
          <a:p>
            <a:pPr lvl="0"/>
            <a:r>
              <a:rPr lang="en-US"/>
              <a:t>Office/Program</a:t>
            </a:r>
          </a:p>
        </p:txBody>
      </p:sp>
      <p:sp>
        <p:nvSpPr>
          <p:cNvPr id="4" name="Title 3">
            <a:extLst>
              <a:ext uri="{FF2B5EF4-FFF2-40B4-BE49-F238E27FC236}">
                <a16:creationId xmlns:a16="http://schemas.microsoft.com/office/drawing/2014/main" id="{7CC90AF8-5DC6-E142-0C4D-416CD33CF7BD}"/>
              </a:ext>
            </a:extLst>
          </p:cNvPr>
          <p:cNvSpPr>
            <a:spLocks noGrp="1"/>
          </p:cNvSpPr>
          <p:nvPr>
            <p:ph type="title" hasCustomPrompt="1"/>
          </p:nvPr>
        </p:nvSpPr>
        <p:spPr>
          <a:xfrm>
            <a:off x="5143134" y="5230368"/>
            <a:ext cx="5707746" cy="694944"/>
          </a:xfrm>
        </p:spPr>
        <p:txBody>
          <a:bodyPr>
            <a:noAutofit/>
          </a:bodyPr>
          <a:lstStyle>
            <a:lvl1pPr>
              <a:defRPr sz="3800" cap="all" baseline="0"/>
            </a:lvl1pPr>
          </a:lstStyle>
          <a:p>
            <a:pPr lvl="0"/>
            <a:r>
              <a:rPr lang="en-US"/>
              <a:t>PRESENTATION TITLE</a:t>
            </a:r>
          </a:p>
        </p:txBody>
      </p:sp>
    </p:spTree>
    <p:extLst>
      <p:ext uri="{BB962C8B-B14F-4D97-AF65-F5344CB8AC3E}">
        <p14:creationId xmlns:p14="http://schemas.microsoft.com/office/powerpoint/2010/main" val="37369584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a:t>Blank Slide</a:t>
            </a:r>
          </a:p>
        </p:txBody>
      </p:sp>
    </p:spTree>
    <p:extLst>
      <p:ext uri="{BB962C8B-B14F-4D97-AF65-F5344CB8AC3E}">
        <p14:creationId xmlns:p14="http://schemas.microsoft.com/office/powerpoint/2010/main" val="41159485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a:solidFill>
                  <a:srgbClr val="2699BB"/>
                </a:solidFill>
                <a:latin typeface="Century Gothic" panose="020B0502020202020204" pitchFamily="34" charset="0"/>
              </a:rPr>
              <a:t>Washington State Department of Health</a:t>
            </a:r>
            <a:r>
              <a:rPr lang="en-US" sz="1800" baseline="0">
                <a:solidFill>
                  <a:srgbClr val="2699BB"/>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a:t>Right Photo Slide 1</a:t>
            </a:r>
          </a:p>
        </p:txBody>
      </p:sp>
    </p:spTree>
    <p:extLst>
      <p:ext uri="{BB962C8B-B14F-4D97-AF65-F5344CB8AC3E}">
        <p14:creationId xmlns:p14="http://schemas.microsoft.com/office/powerpoint/2010/main" val="4432670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D3F13F-6E73-FB0E-1A98-19D89D984250}"/>
              </a:ext>
            </a:extLst>
          </p:cNvPr>
          <p:cNvSpPr/>
          <p:nvPr userDrawn="1"/>
        </p:nvSpPr>
        <p:spPr>
          <a:xfrm>
            <a:off x="-1" y="5505856"/>
            <a:ext cx="12192000" cy="1352145"/>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Tree>
    <p:extLst>
      <p:ext uri="{BB962C8B-B14F-4D97-AF65-F5344CB8AC3E}">
        <p14:creationId xmlns:p14="http://schemas.microsoft.com/office/powerpoint/2010/main" val="18644338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a:t>Subtitle 1</a:t>
            </a:r>
          </a:p>
        </p:txBody>
      </p:sp>
    </p:spTree>
    <p:extLst>
      <p:ext uri="{BB962C8B-B14F-4D97-AF65-F5344CB8AC3E}">
        <p14:creationId xmlns:p14="http://schemas.microsoft.com/office/powerpoint/2010/main" val="258992635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a:t>
            </a:r>
            <a:r>
              <a:rPr lang="en-US" sz="1800" baseline="0">
                <a:solidFill>
                  <a:srgbClr val="349D96"/>
                </a:solidFill>
                <a:latin typeface="Century Gothic" panose="020B0502020202020204" pitchFamily="34" charset="0"/>
              </a:rPr>
              <a:t> State Department of Health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a:t>Title</a:t>
            </a:r>
          </a:p>
        </p:txBody>
      </p:sp>
    </p:spTree>
    <p:extLst>
      <p:ext uri="{BB962C8B-B14F-4D97-AF65-F5344CB8AC3E}">
        <p14:creationId xmlns:p14="http://schemas.microsoft.com/office/powerpoint/2010/main" val="3232228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0645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F7E0-03F0-C56B-F6C2-AEA784AD4A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13E4A6-8CAD-635A-C3D6-4534D59A78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424B1-E551-690F-F514-B85F5A57641C}"/>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5" name="Footer Placeholder 4">
            <a:extLst>
              <a:ext uri="{FF2B5EF4-FFF2-40B4-BE49-F238E27FC236}">
                <a16:creationId xmlns:a16="http://schemas.microsoft.com/office/drawing/2014/main" id="{99253922-57DB-31D1-882F-B7EDCE1187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CA102-2F72-B299-0974-E51029A966F7}"/>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451207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131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349D96"/>
              </a:buClr>
              <a:defRPr sz="2200" baseline="0">
                <a:solidFill>
                  <a:schemeClr val="tx1"/>
                </a:solidFill>
                <a:latin typeface="+mn-lt"/>
              </a:defRPr>
            </a:lvl1pPr>
            <a:lvl2pPr>
              <a:buClr>
                <a:srgbClr val="349D96"/>
              </a:buClr>
              <a:defRPr sz="2200">
                <a:solidFill>
                  <a:schemeClr val="tx1"/>
                </a:solidFill>
                <a:latin typeface="+mn-lt"/>
              </a:defRPr>
            </a:lvl2pPr>
            <a:lvl3pPr>
              <a:buClr>
                <a:srgbClr val="349D96"/>
              </a:buClr>
              <a:defRPr sz="2000">
                <a:solidFill>
                  <a:schemeClr val="tx1"/>
                </a:solidFill>
                <a:latin typeface="+mn-lt"/>
              </a:defRPr>
            </a:lvl3pPr>
            <a:lvl4pPr>
              <a:buClr>
                <a:srgbClr val="349D96"/>
              </a:buClr>
              <a:defRPr sz="1800">
                <a:solidFill>
                  <a:schemeClr val="tx1"/>
                </a:solidFill>
                <a:latin typeface="+mn-lt"/>
              </a:defRPr>
            </a:lvl4pPr>
          </a:lstStyle>
          <a:p>
            <a:pPr lvl="0"/>
            <a:r>
              <a:rPr lang="en-US"/>
              <a:t>First level</a:t>
            </a:r>
          </a:p>
          <a:p>
            <a:pPr lvl="1"/>
            <a:r>
              <a:rPr lang="en-US"/>
              <a:t>Second level</a:t>
            </a:r>
          </a:p>
          <a:p>
            <a:pPr lvl="2"/>
            <a:r>
              <a:rPr lang="en-US"/>
              <a:t>Third level</a:t>
            </a:r>
          </a:p>
          <a:p>
            <a:pPr lvl="3"/>
            <a:r>
              <a:rPr lang="en-US"/>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a:solidFill>
                  <a:srgbClr val="349D96"/>
                </a:solidFill>
                <a:latin typeface="Century Gothic" panose="020B0502020202020204" pitchFamily="34" charset="0"/>
              </a:rPr>
              <a:t>Washington State Department of Health</a:t>
            </a:r>
            <a:r>
              <a:rPr lang="en-US" sz="1800" baseline="0">
                <a:solidFill>
                  <a:srgbClr val="349D96"/>
                </a:solidFill>
                <a:latin typeface="Century Gothic" panose="020B0502020202020204" pitchFamily="34" charset="0"/>
              </a:rPr>
              <a:t> </a:t>
            </a:r>
            <a:r>
              <a:rPr lang="en-US" sz="180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lgn="ctr"/>
              <a:t>‹#›</a:t>
            </a:fld>
            <a:endParaRPr lang="en-US" sz="180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a:t>Unordered List 3: Traditional </a:t>
            </a:r>
          </a:p>
        </p:txBody>
      </p:sp>
    </p:spTree>
    <p:extLst>
      <p:ext uri="{BB962C8B-B14F-4D97-AF65-F5344CB8AC3E}">
        <p14:creationId xmlns:p14="http://schemas.microsoft.com/office/powerpoint/2010/main" val="2290014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2C14C-5A6E-CF76-9237-14F737057F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B64BEA-3D16-4E28-6DE2-16C47A1C06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3DAF4-586E-B26F-4FBD-8549793FA9AE}"/>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5" name="Footer Placeholder 4">
            <a:extLst>
              <a:ext uri="{FF2B5EF4-FFF2-40B4-BE49-F238E27FC236}">
                <a16:creationId xmlns:a16="http://schemas.microsoft.com/office/drawing/2014/main" id="{3B2B0422-CB51-281F-C64B-4881D32B1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74B9B3-E940-D3BF-D9C1-21CB382A6C97}"/>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251813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D5CE-B36F-ED25-D37D-AC8884852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C964E5-3D68-A528-1F4A-D394BE514A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C8AC6-3227-758A-BCDA-764901F36F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CDDD0B-CB86-413E-1364-820D9489168F}"/>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6" name="Footer Placeholder 5">
            <a:extLst>
              <a:ext uri="{FF2B5EF4-FFF2-40B4-BE49-F238E27FC236}">
                <a16:creationId xmlns:a16="http://schemas.microsoft.com/office/drawing/2014/main" id="{A5949A9D-E3D6-C8AA-8F68-61A0EC1C2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D083F-73A5-5879-1A43-57904085977F}"/>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95472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7DFB-5612-0F34-4D34-1C74EF743E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089B14-9C0A-6A13-9827-2267F6C52B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36E8C-54EE-2B9D-E690-D30A155B2A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7D763F-4E3E-BF64-B07B-A5A9D0EBE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97786-4B8A-D6F7-5B65-FE7C3727C4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817AD9-DD02-E049-E6CA-500F46EDB788}"/>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8" name="Footer Placeholder 7">
            <a:extLst>
              <a:ext uri="{FF2B5EF4-FFF2-40B4-BE49-F238E27FC236}">
                <a16:creationId xmlns:a16="http://schemas.microsoft.com/office/drawing/2014/main" id="{01FD1239-C849-E355-48AD-934289B764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B27F6A-AC8D-B12E-526B-F1B05FF0A16A}"/>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382697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7E6FE-7C36-53E6-872A-3CBCB7A7DA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022444-C57E-8626-F610-C2A9B4431732}"/>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4" name="Footer Placeholder 3">
            <a:extLst>
              <a:ext uri="{FF2B5EF4-FFF2-40B4-BE49-F238E27FC236}">
                <a16:creationId xmlns:a16="http://schemas.microsoft.com/office/drawing/2014/main" id="{83C6EBF9-DE3F-3A01-DE56-AB275CE614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8BACF0-E614-FF24-F070-A76D29C2B8C2}"/>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227746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21FD40-C656-07F2-00C5-E2A84DEFC744}"/>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3" name="Footer Placeholder 2">
            <a:extLst>
              <a:ext uri="{FF2B5EF4-FFF2-40B4-BE49-F238E27FC236}">
                <a16:creationId xmlns:a16="http://schemas.microsoft.com/office/drawing/2014/main" id="{6C71084C-AD3A-31E7-DED7-E9A2144855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1B3254-9444-0A72-22A5-F1CCB48C4CA8}"/>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69227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A34C-6C3D-1F37-2AD4-9889A9BAE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E93589-FA78-555D-2C55-7B0A22A2B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2C2BB3-6479-D09C-3E71-17523085E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B87FCC-E1CB-261B-ECF1-7C4A93A974E8}"/>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6" name="Footer Placeholder 5">
            <a:extLst>
              <a:ext uri="{FF2B5EF4-FFF2-40B4-BE49-F238E27FC236}">
                <a16:creationId xmlns:a16="http://schemas.microsoft.com/office/drawing/2014/main" id="{214AAD67-C43D-AA85-9B37-960CE7AA1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8299B-246E-36A1-652E-185384E6D09F}"/>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214463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78C79-2278-35D8-3038-68DB0AAB8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1C311C-8AD0-BCFA-69F7-75FA524427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A0F2F3-D69D-6360-3086-0FFF0306E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9C14A-2EDC-E42B-F244-425057F37FB4}"/>
              </a:ext>
            </a:extLst>
          </p:cNvPr>
          <p:cNvSpPr>
            <a:spLocks noGrp="1"/>
          </p:cNvSpPr>
          <p:nvPr>
            <p:ph type="dt" sz="half" idx="10"/>
          </p:nvPr>
        </p:nvSpPr>
        <p:spPr/>
        <p:txBody>
          <a:bodyPr/>
          <a:lstStyle/>
          <a:p>
            <a:fld id="{0F74F322-E3A4-4770-8E4F-BA6BBF99A65E}" type="datetimeFigureOut">
              <a:rPr lang="en-US" smtClean="0"/>
              <a:t>3/12/2025</a:t>
            </a:fld>
            <a:endParaRPr lang="en-US"/>
          </a:p>
        </p:txBody>
      </p:sp>
      <p:sp>
        <p:nvSpPr>
          <p:cNvPr id="6" name="Footer Placeholder 5">
            <a:extLst>
              <a:ext uri="{FF2B5EF4-FFF2-40B4-BE49-F238E27FC236}">
                <a16:creationId xmlns:a16="http://schemas.microsoft.com/office/drawing/2014/main" id="{9CED1DF3-623B-489E-1DE0-045EE05339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4D572-7BBA-62E2-46DE-A3BB67CDABED}"/>
              </a:ext>
            </a:extLst>
          </p:cNvPr>
          <p:cNvSpPr>
            <a:spLocks noGrp="1"/>
          </p:cNvSpPr>
          <p:nvPr>
            <p:ph type="sldNum" sz="quarter" idx="12"/>
          </p:nvPr>
        </p:nvSpPr>
        <p:spPr/>
        <p:txBody>
          <a:bodyPr/>
          <a:lstStyle/>
          <a:p>
            <a:fld id="{EBF351D9-6797-4744-ADE7-D68833AE95CD}" type="slidenum">
              <a:rPr lang="en-US" smtClean="0"/>
              <a:t>‹#›</a:t>
            </a:fld>
            <a:endParaRPr lang="en-US"/>
          </a:p>
        </p:txBody>
      </p:sp>
    </p:spTree>
    <p:extLst>
      <p:ext uri="{BB962C8B-B14F-4D97-AF65-F5344CB8AC3E}">
        <p14:creationId xmlns:p14="http://schemas.microsoft.com/office/powerpoint/2010/main" val="291288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FA1B98-B13B-FA79-779F-D6D15872D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016A80-53CA-CD2A-DBB6-EF456EFDC3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F30B73-3372-CFCF-26FC-E3C31407FA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F74F322-E3A4-4770-8E4F-BA6BBF99A65E}" type="datetimeFigureOut">
              <a:rPr lang="en-US" smtClean="0"/>
              <a:t>3/12/2025</a:t>
            </a:fld>
            <a:endParaRPr lang="en-US"/>
          </a:p>
        </p:txBody>
      </p:sp>
      <p:sp>
        <p:nvSpPr>
          <p:cNvPr id="5" name="Footer Placeholder 4">
            <a:extLst>
              <a:ext uri="{FF2B5EF4-FFF2-40B4-BE49-F238E27FC236}">
                <a16:creationId xmlns:a16="http://schemas.microsoft.com/office/drawing/2014/main" id="{D4A52386-36A3-60E4-F897-3E0D0F4269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201B5FF-F097-F6A3-BBE4-9A3FCC1BEC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F351D9-6797-4744-ADE7-D68833AE95CD}" type="slidenum">
              <a:rPr lang="en-US" smtClean="0"/>
              <a:t>‹#›</a:t>
            </a:fld>
            <a:endParaRPr lang="en-US"/>
          </a:p>
        </p:txBody>
      </p:sp>
    </p:spTree>
    <p:extLst>
      <p:ext uri="{BB962C8B-B14F-4D97-AF65-F5344CB8AC3E}">
        <p14:creationId xmlns:p14="http://schemas.microsoft.com/office/powerpoint/2010/main" val="3941936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3" r:id="rId17"/>
    <p:sldLayoutId id="2147483674" r:id="rId18"/>
    <p:sldLayoutId id="2147483675"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2.xml"/><Relationship Id="rId11" Type="http://schemas.openxmlformats.org/officeDocument/2006/relationships/image" Target="../media/image13.svg"/><Relationship Id="rId5" Type="http://schemas.openxmlformats.org/officeDocument/2006/relationships/diagramQuickStyle" Target="../diagrams/quickStyle2.xml"/><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diagramLayout" Target="../diagrams/layout2.xml"/><Relationship Id="rId9" Type="http://schemas.openxmlformats.org/officeDocument/2006/relationships/image" Target="../media/image11.sv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hyperlink" Target="mailto:HealthEquityZones@doh.wa.gov"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hyperlink" Target="https://waportal.org/partners/health-equity-zones-hez-initiativ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hyperlink" Target="https://waportal.org/sites/default/files/2024-12/9076_OPPE_PHAB_FINAL%20Recommendations%20Report-121324.pdf"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5.svg"/></Relationships>
</file>

<file path=ppt/slides/_rels/slide24.xml.rels><?xml version="1.0" encoding="UTF-8" standalone="yes"?>
<Relationships xmlns="http://schemas.openxmlformats.org/package/2006/relationships"><Relationship Id="rId8" Type="http://schemas.openxmlformats.org/officeDocument/2006/relationships/hyperlink" Target="https://www.usfa.fema.gov/a-z/incident-management-teams/overview.html" TargetMode="External"/><Relationship Id="rId3" Type="http://schemas.openxmlformats.org/officeDocument/2006/relationships/hyperlink" Target="https://aspr.hhs.gov/Pages/Home.aspx" TargetMode="External"/><Relationship Id="rId7" Type="http://schemas.openxmlformats.org/officeDocument/2006/relationships/hyperlink" Target="https://training.fema.gov/emiweb/is/icsresource/assets/ics%20organizational%20structure%20and%20elements.pdf" TargetMode="External"/><Relationship Id="rId2" Type="http://schemas.openxmlformats.org/officeDocument/2006/relationships/hyperlink" Target="https://www.cdc.gov/readiness/php/phep/index.html" TargetMode="External"/><Relationship Id="rId1" Type="http://schemas.openxmlformats.org/officeDocument/2006/relationships/slideLayout" Target="../slideLayouts/slideLayout21.xml"/><Relationship Id="rId6" Type="http://schemas.openxmlformats.org/officeDocument/2006/relationships/hyperlink" Target="https://www.fema.gov/emergency-managers/national-preparedness/exercises/hseep" TargetMode="External"/><Relationship Id="rId5" Type="http://schemas.openxmlformats.org/officeDocument/2006/relationships/hyperlink" Target="https://mil.wa.gov/emergency-management-division" TargetMode="External"/><Relationship Id="rId4" Type="http://schemas.openxmlformats.org/officeDocument/2006/relationships/hyperlink" Target="https://aspr.hhs.gov/HealthCareReadiness/HPP/Pages/default.aspx" TargetMode="External"/><Relationship Id="rId9" Type="http://schemas.openxmlformats.org/officeDocument/2006/relationships/hyperlink" Target="https://www.fema.gov/sites/default/files/documents/fema_national-disaster-recovery-framework-third-edition_2024.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hyperlink" Target="https://waportal.org/partners/community-collaborative"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mailto:Tiffany.Turner@doh.wa.gov" TargetMode="External"/><Relationship Id="rId3" Type="http://schemas.openxmlformats.org/officeDocument/2006/relationships/image" Target="../media/image1.jpeg"/><Relationship Id="rId7" Type="http://schemas.openxmlformats.org/officeDocument/2006/relationships/hyperlink" Target="https://gcc02.safelinks.protection.outlook.com/?url=https%3A%2F%2Fdoh.wa.gov%2Fyou-and-your-family%2Fillness-and-disease-z%2Falzheimers-disease-and-dementia%2Fdementia%2Fgrant-opportunity%2Fapply&amp;data=05%7C02%7CMelissa.West%40doh.wa.gov%7Ce81582f0483a4869a6dc08dd5ccb79fa%7C11d0e217264e400a8ba057dcc127d72d%7C0%7C0%7C638768751170298598%7CUnknown%7CTWFpbGZsb3d8eyJFbXB0eU1hcGkiOnRydWUsIlYiOiIwLjAuMDAwMCIsIlAiOiJXaW4zMiIsIkFOIjoiTWFpbCIsIldUIjoyfQ%3D%3D%7C0%7C%7C%7C&amp;sdata=mZ6O77Ev6YcI5FFIbvKfYV0tqPjvzK5XD0ksxXviOUQ%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gcc02.safelinks.protection.outlook.com/?url=http%3A%2F%2Fdoh.wa.gov%2Fdementia-grant&amp;data=05%7C02%7CMelissa.West%40doh.wa.gov%7Ce81582f0483a4869a6dc08dd5ccb79fa%7C11d0e217264e400a8ba057dcc127d72d%7C0%7C0%7C638768751170274079%7CUnknown%7CTWFpbGZsb3d8eyJFbXB0eU1hcGkiOnRydWUsIlYiOiIwLjAuMDAwMCIsIlAiOiJXaW4zMiIsIkFOIjoiTWFpbCIsIldUIjoyfQ%3D%3D%7C0%7C%7C%7C&amp;sdata=NseDr3yQ759AgxxDIJe3Sg4xe1Dppx3hT6%2F6KrLJQ1s%3D&amp;reserved=0" TargetMode="External"/><Relationship Id="rId5" Type="http://schemas.openxmlformats.org/officeDocument/2006/relationships/hyperlink" Target="https://ofm.wa.gov/washington-data-research/population-demographics/population-estimates/population-density/population-density-and-land-area-criteria-used-rural-area-assistance-and-other-programs"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hyperlink" Target="mailto:SHIP@doh.wa.gov" TargetMode="External"/><Relationship Id="rId3" Type="http://schemas.openxmlformats.org/officeDocument/2006/relationships/hyperlink" Target="https://www.eventbrite.com/e/state-health-improvement-plan-listening-session-virtual-and-in-person-tickets-1247436709779" TargetMode="External"/><Relationship Id="rId7" Type="http://schemas.openxmlformats.org/officeDocument/2006/relationships/hyperlink" Target="https://doh.wa.gov/about-us/state-health-improvement-plan" TargetMode="External"/><Relationship Id="rId2" Type="http://schemas.openxmlformats.org/officeDocument/2006/relationships/hyperlink" Target="https://forms.office.com/pages/responsepage.aspx?id=F-LQEU4mCkCLoFfcwSfXLY_6Qm865PNEkdhz9zVjFKdURVNSV0w4NTExU1dNTE5XTk5XQ09aUFJJUS4u&amp;route=shorturl"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eventbrite.com/e/state-health-improvement-plan-listening-session-virtual-and-in-person-tickets-1273955758969"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990143-8C8B-B85E-3D3B-C371921F2F2F}"/>
              </a:ext>
            </a:extLst>
          </p:cNvPr>
          <p:cNvSpPr>
            <a:spLocks noGrp="1"/>
          </p:cNvSpPr>
          <p:nvPr>
            <p:ph type="body" sz="quarter" idx="11"/>
          </p:nvPr>
        </p:nvSpPr>
        <p:spPr>
          <a:xfrm>
            <a:off x="5366654" y="5410180"/>
            <a:ext cx="5244450" cy="929659"/>
          </a:xfrm>
        </p:spPr>
        <p:txBody>
          <a:bodyPr vert="horz" lIns="91440" tIns="45720" rIns="91440" bIns="45720" rtlCol="0" anchor="t">
            <a:noAutofit/>
          </a:bodyPr>
          <a:lstStyle/>
          <a:p>
            <a:r>
              <a:rPr lang="en-US">
                <a:latin typeface="Calibri" panose="020F0502020204030204" pitchFamily="34" charset="0"/>
                <a:ea typeface="Calibri" panose="020F0502020204030204" pitchFamily="34" charset="0"/>
                <a:cs typeface="Calibri" panose="020F0502020204030204" pitchFamily="34" charset="0"/>
              </a:rPr>
              <a:t>March 12, 2025</a:t>
            </a:r>
          </a:p>
          <a:p>
            <a:r>
              <a:rPr lang="en-US">
                <a:latin typeface="Calibri" panose="020F0502020204030204" pitchFamily="34" charset="0"/>
                <a:ea typeface="Calibri" panose="020F0502020204030204" pitchFamily="34" charset="0"/>
                <a:cs typeface="Calibri" panose="020F0502020204030204" pitchFamily="34" charset="0"/>
              </a:rPr>
              <a:t>12 de Marzo 2025 </a:t>
            </a:r>
          </a:p>
        </p:txBody>
      </p:sp>
      <p:pic>
        <p:nvPicPr>
          <p:cNvPr id="5" name="Picture 4" descr="Graphical user interface, text&#10;&#10;Description automatically generated">
            <a:extLst>
              <a:ext uri="{FF2B5EF4-FFF2-40B4-BE49-F238E27FC236}">
                <a16:creationId xmlns:a16="http://schemas.microsoft.com/office/drawing/2014/main" id="{0365A808-ECC0-8348-7F0A-04A211ACC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4929"/>
            <a:ext cx="12192000" cy="3353422"/>
          </a:xfrm>
          <a:prstGeom prst="rect">
            <a:avLst/>
          </a:prstGeom>
        </p:spPr>
      </p:pic>
    </p:spTree>
    <p:extLst>
      <p:ext uri="{BB962C8B-B14F-4D97-AF65-F5344CB8AC3E}">
        <p14:creationId xmlns:p14="http://schemas.microsoft.com/office/powerpoint/2010/main" val="1869950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Three blue banners with the titles Community Driven, Place-Based, and Reimagines Systems.">
            <a:extLst>
              <a:ext uri="{FF2B5EF4-FFF2-40B4-BE49-F238E27FC236}">
                <a16:creationId xmlns:a16="http://schemas.microsoft.com/office/drawing/2014/main" id="{89251A70-FE57-2C74-A5B7-2960DDC60D72}"/>
              </a:ext>
            </a:extLst>
          </p:cNvPr>
          <p:cNvGraphicFramePr/>
          <p:nvPr/>
        </p:nvGraphicFramePr>
        <p:xfrm>
          <a:off x="1844044" y="1613864"/>
          <a:ext cx="8312980" cy="4524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Users with solid fill">
            <a:extLst>
              <a:ext uri="{FF2B5EF4-FFF2-40B4-BE49-F238E27FC236}">
                <a16:creationId xmlns:a16="http://schemas.microsoft.com/office/drawing/2014/main" id="{12C486D8-B38A-78B2-D8AF-91B502B975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89268" y="4980259"/>
            <a:ext cx="914400" cy="914400"/>
          </a:xfrm>
          <a:prstGeom prst="rect">
            <a:avLst/>
          </a:prstGeom>
        </p:spPr>
      </p:pic>
      <p:pic>
        <p:nvPicPr>
          <p:cNvPr id="7" name="Graphic 6" descr="Map with pin with solid fill">
            <a:extLst>
              <a:ext uri="{FF2B5EF4-FFF2-40B4-BE49-F238E27FC236}">
                <a16:creationId xmlns:a16="http://schemas.microsoft.com/office/drawing/2014/main" id="{3144DCE4-D3A3-6157-807B-DFA8485F7A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00154" y="1782982"/>
            <a:ext cx="914400" cy="914400"/>
          </a:xfrm>
          <a:prstGeom prst="rect">
            <a:avLst/>
          </a:prstGeom>
        </p:spPr>
      </p:pic>
      <p:pic>
        <p:nvPicPr>
          <p:cNvPr id="13" name="Graphic 12" descr="Group brainstorm with solid fill">
            <a:extLst>
              <a:ext uri="{FF2B5EF4-FFF2-40B4-BE49-F238E27FC236}">
                <a16:creationId xmlns:a16="http://schemas.microsoft.com/office/drawing/2014/main" id="{5B5A1D3E-F755-1B70-74B8-FD65B5FDC8D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02924" y="3880810"/>
            <a:ext cx="914400" cy="914400"/>
          </a:xfrm>
          <a:prstGeom prst="rect">
            <a:avLst/>
          </a:prstGeom>
        </p:spPr>
      </p:pic>
      <p:sp>
        <p:nvSpPr>
          <p:cNvPr id="3" name="TextBox 2">
            <a:extLst>
              <a:ext uri="{FF2B5EF4-FFF2-40B4-BE49-F238E27FC236}">
                <a16:creationId xmlns:a16="http://schemas.microsoft.com/office/drawing/2014/main" id="{EEBC9330-B4BF-F5DA-6ABC-E39418527544}"/>
              </a:ext>
            </a:extLst>
          </p:cNvPr>
          <p:cNvSpPr txBox="1"/>
          <p:nvPr/>
        </p:nvSpPr>
        <p:spPr>
          <a:xfrm>
            <a:off x="3334327" y="6234545"/>
            <a:ext cx="5735782" cy="489528"/>
          </a:xfrm>
          <a:prstGeom prst="rect">
            <a:avLst/>
          </a:prstGeom>
          <a:solidFill>
            <a:schemeClr val="bg1"/>
          </a:solidFill>
        </p:spPr>
        <p:txBody>
          <a:bodyPr wrap="square" rtlCol="0">
            <a:spAutoFit/>
          </a:bodyPr>
          <a:lstStyle/>
          <a:p>
            <a:endParaRPr lang="en-US"/>
          </a:p>
        </p:txBody>
      </p:sp>
      <p:sp>
        <p:nvSpPr>
          <p:cNvPr id="6" name="Title 1">
            <a:extLst>
              <a:ext uri="{FF2B5EF4-FFF2-40B4-BE49-F238E27FC236}">
                <a16:creationId xmlns:a16="http://schemas.microsoft.com/office/drawing/2014/main" id="{B85FC581-2E49-F0AE-1885-BB3C82007BCC}"/>
              </a:ext>
            </a:extLst>
          </p:cNvPr>
          <p:cNvSpPr txBox="1">
            <a:spLocks/>
          </p:cNvSpPr>
          <p:nvPr/>
        </p:nvSpPr>
        <p:spPr>
          <a:xfrm>
            <a:off x="289937" y="951083"/>
            <a:ext cx="813883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515727"/>
                </a:solidFill>
              </a:rPr>
              <a:t>Health Equity Zones Framework</a:t>
            </a:r>
          </a:p>
        </p:txBody>
      </p:sp>
      <p:cxnSp>
        <p:nvCxnSpPr>
          <p:cNvPr id="8" name="Straight Connector 7">
            <a:extLst>
              <a:ext uri="{FF2B5EF4-FFF2-40B4-BE49-F238E27FC236}">
                <a16:creationId xmlns:a16="http://schemas.microsoft.com/office/drawing/2014/main" id="{275546CF-8D77-E7AB-3F69-B43D1299AF33}"/>
              </a:ext>
            </a:extLst>
          </p:cNvPr>
          <p:cNvCxnSpPr/>
          <p:nvPr/>
        </p:nvCxnSpPr>
        <p:spPr>
          <a:xfrm>
            <a:off x="0" y="665596"/>
            <a:ext cx="3325091" cy="0"/>
          </a:xfrm>
          <a:prstGeom prst="line">
            <a:avLst/>
          </a:prstGeom>
          <a:ln w="57150">
            <a:solidFill>
              <a:srgbClr val="515727"/>
            </a:solidFill>
          </a:ln>
        </p:spPr>
        <p:style>
          <a:lnRef idx="2">
            <a:schemeClr val="accent1"/>
          </a:lnRef>
          <a:fillRef idx="0">
            <a:schemeClr val="accent1"/>
          </a:fillRef>
          <a:effectRef idx="1">
            <a:schemeClr val="accent1"/>
          </a:effectRef>
          <a:fontRef idx="minor">
            <a:schemeClr val="tx1"/>
          </a:fontRef>
        </p:style>
      </p:cxnSp>
      <p:pic>
        <p:nvPicPr>
          <p:cNvPr id="9" name="Graphic 8" descr="Dollar with solid fill">
            <a:extLst>
              <a:ext uri="{FF2B5EF4-FFF2-40B4-BE49-F238E27FC236}">
                <a16:creationId xmlns:a16="http://schemas.microsoft.com/office/drawing/2014/main" id="{DCB77A89-1179-F7A4-E1D7-0EB64B0510A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02924" y="2932886"/>
            <a:ext cx="868680" cy="868680"/>
          </a:xfrm>
          <a:prstGeom prst="rect">
            <a:avLst/>
          </a:prstGeom>
        </p:spPr>
      </p:pic>
    </p:spTree>
    <p:extLst>
      <p:ext uri="{BB962C8B-B14F-4D97-AF65-F5344CB8AC3E}">
        <p14:creationId xmlns:p14="http://schemas.microsoft.com/office/powerpoint/2010/main" val="2024300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42EF9-1EF1-1B54-D224-68BE1C74C849}"/>
            </a:ext>
          </a:extLst>
        </p:cNvPr>
        <p:cNvGrpSpPr/>
        <p:nvPr/>
      </p:nvGrpSpPr>
      <p:grpSpPr>
        <a:xfrm>
          <a:off x="0" y="0"/>
          <a:ext cx="0" cy="0"/>
          <a:chOff x="0" y="0"/>
          <a:chExt cx="0" cy="0"/>
        </a:xfrm>
      </p:grpSpPr>
      <p:sp>
        <p:nvSpPr>
          <p:cNvPr id="8" name="Title 2">
            <a:extLst>
              <a:ext uri="{FF2B5EF4-FFF2-40B4-BE49-F238E27FC236}">
                <a16:creationId xmlns:a16="http://schemas.microsoft.com/office/drawing/2014/main" id="{97FFF719-161E-465E-942C-1081C159F9C2}"/>
              </a:ext>
            </a:extLst>
          </p:cNvPr>
          <p:cNvSpPr txBox="1">
            <a:spLocks/>
          </p:cNvSpPr>
          <p:nvPr/>
        </p:nvSpPr>
        <p:spPr>
          <a:xfrm>
            <a:off x="395624" y="721026"/>
            <a:ext cx="8685001" cy="686927"/>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000" b="1">
                <a:solidFill>
                  <a:srgbClr val="515727"/>
                </a:solidFill>
                <a:latin typeface="+mn-lt"/>
              </a:rPr>
              <a:t>Washington’s Health Equity Zones</a:t>
            </a:r>
          </a:p>
        </p:txBody>
      </p:sp>
      <p:cxnSp>
        <p:nvCxnSpPr>
          <p:cNvPr id="7" name="Straight Connector 6">
            <a:extLst>
              <a:ext uri="{FF2B5EF4-FFF2-40B4-BE49-F238E27FC236}">
                <a16:creationId xmlns:a16="http://schemas.microsoft.com/office/drawing/2014/main" id="{35D55C03-15A5-3C7C-0F1B-1A3951F52D27}"/>
              </a:ext>
            </a:extLst>
          </p:cNvPr>
          <p:cNvCxnSpPr/>
          <p:nvPr/>
        </p:nvCxnSpPr>
        <p:spPr>
          <a:xfrm>
            <a:off x="0" y="665596"/>
            <a:ext cx="3325091" cy="0"/>
          </a:xfrm>
          <a:prstGeom prst="line">
            <a:avLst/>
          </a:prstGeom>
          <a:ln w="57150">
            <a:solidFill>
              <a:srgbClr val="515727"/>
            </a:solidFill>
          </a:ln>
        </p:spPr>
        <p:style>
          <a:lnRef idx="2">
            <a:schemeClr val="accent1"/>
          </a:lnRef>
          <a:fillRef idx="0">
            <a:schemeClr val="accent1"/>
          </a:fillRef>
          <a:effectRef idx="1">
            <a:schemeClr val="accent1"/>
          </a:effectRef>
          <a:fontRef idx="minor">
            <a:schemeClr val="tx1"/>
          </a:fontRef>
        </p:style>
      </p:cxnSp>
      <p:grpSp>
        <p:nvGrpSpPr>
          <p:cNvPr id="73" name="Group 72">
            <a:extLst>
              <a:ext uri="{FF2B5EF4-FFF2-40B4-BE49-F238E27FC236}">
                <a16:creationId xmlns:a16="http://schemas.microsoft.com/office/drawing/2014/main" id="{8A9F5FDE-07DE-2B06-92C7-4FFBCF3B725B}"/>
              </a:ext>
            </a:extLst>
          </p:cNvPr>
          <p:cNvGrpSpPr/>
          <p:nvPr/>
        </p:nvGrpSpPr>
        <p:grpSpPr>
          <a:xfrm>
            <a:off x="4463804" y="1728216"/>
            <a:ext cx="6573004" cy="4262803"/>
            <a:chOff x="5061039" y="1979272"/>
            <a:chExt cx="5659658" cy="3591123"/>
          </a:xfrm>
        </p:grpSpPr>
        <p:sp>
          <p:nvSpPr>
            <p:cNvPr id="9" name="Freeform 26">
              <a:extLst>
                <a:ext uri="{FF2B5EF4-FFF2-40B4-BE49-F238E27FC236}">
                  <a16:creationId xmlns:a16="http://schemas.microsoft.com/office/drawing/2014/main" id="{F1DEDF9A-0E98-7311-F805-004692D409E6}"/>
                </a:ext>
              </a:extLst>
            </p:cNvPr>
            <p:cNvSpPr>
              <a:spLocks/>
            </p:cNvSpPr>
            <p:nvPr/>
          </p:nvSpPr>
          <p:spPr bwMode="auto">
            <a:xfrm>
              <a:off x="6726284" y="2753918"/>
              <a:ext cx="1064451" cy="540317"/>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11" name="Freeform 5">
              <a:extLst>
                <a:ext uri="{FF2B5EF4-FFF2-40B4-BE49-F238E27FC236}">
                  <a16:creationId xmlns:a16="http://schemas.microsoft.com/office/drawing/2014/main" id="{DD3D1717-4882-2501-08D9-A43AA940C267}"/>
                </a:ext>
              </a:extLst>
            </p:cNvPr>
            <p:cNvSpPr>
              <a:spLocks/>
            </p:cNvSpPr>
            <p:nvPr/>
          </p:nvSpPr>
          <p:spPr bwMode="auto">
            <a:xfrm>
              <a:off x="8906340" y="3787914"/>
              <a:ext cx="1023091" cy="564206"/>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13" name="Freeform 6">
              <a:extLst>
                <a:ext uri="{FF2B5EF4-FFF2-40B4-BE49-F238E27FC236}">
                  <a16:creationId xmlns:a16="http://schemas.microsoft.com/office/drawing/2014/main" id="{9A00FE8E-B9FD-D40F-8FAE-A46BDEE5FF43}"/>
                </a:ext>
              </a:extLst>
            </p:cNvPr>
            <p:cNvSpPr>
              <a:spLocks/>
            </p:cNvSpPr>
            <p:nvPr/>
          </p:nvSpPr>
          <p:spPr bwMode="auto">
            <a:xfrm>
              <a:off x="10302753" y="4583036"/>
              <a:ext cx="417944" cy="485718"/>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15" name="Freeform 7">
              <a:extLst>
                <a:ext uri="{FF2B5EF4-FFF2-40B4-BE49-F238E27FC236}">
                  <a16:creationId xmlns:a16="http://schemas.microsoft.com/office/drawing/2014/main" id="{8CE9ED51-9D7D-D42F-F6E7-AE196E6EB058}"/>
                </a:ext>
              </a:extLst>
            </p:cNvPr>
            <p:cNvSpPr>
              <a:spLocks/>
            </p:cNvSpPr>
            <p:nvPr/>
          </p:nvSpPr>
          <p:spPr bwMode="auto">
            <a:xfrm>
              <a:off x="8535197" y="4360083"/>
              <a:ext cx="698750" cy="919110"/>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17" name="Freeform 8">
              <a:extLst>
                <a:ext uri="{FF2B5EF4-FFF2-40B4-BE49-F238E27FC236}">
                  <a16:creationId xmlns:a16="http://schemas.microsoft.com/office/drawing/2014/main" id="{00171A10-2E82-E425-E966-7B2E30DCA083}"/>
                </a:ext>
              </a:extLst>
            </p:cNvPr>
            <p:cNvSpPr>
              <a:spLocks/>
            </p:cNvSpPr>
            <p:nvPr/>
          </p:nvSpPr>
          <p:spPr bwMode="auto">
            <a:xfrm>
              <a:off x="7594825" y="2505940"/>
              <a:ext cx="938197" cy="1320650"/>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18" name="Freeform 9">
              <a:extLst>
                <a:ext uri="{FF2B5EF4-FFF2-40B4-BE49-F238E27FC236}">
                  <a16:creationId xmlns:a16="http://schemas.microsoft.com/office/drawing/2014/main" id="{423B76B3-2F97-4DE1-CE4B-E991BE5946F3}"/>
                </a:ext>
              </a:extLst>
            </p:cNvPr>
            <p:cNvSpPr>
              <a:spLocks/>
            </p:cNvSpPr>
            <p:nvPr/>
          </p:nvSpPr>
          <p:spPr bwMode="auto">
            <a:xfrm>
              <a:off x="5061039" y="2594666"/>
              <a:ext cx="1302810" cy="584681"/>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19" name="Freeform 10">
              <a:extLst>
                <a:ext uri="{FF2B5EF4-FFF2-40B4-BE49-F238E27FC236}">
                  <a16:creationId xmlns:a16="http://schemas.microsoft.com/office/drawing/2014/main" id="{31023DE3-A9D0-C8EA-8751-F1638F4F446D}"/>
                </a:ext>
              </a:extLst>
            </p:cNvPr>
            <p:cNvSpPr>
              <a:spLocks/>
            </p:cNvSpPr>
            <p:nvPr/>
          </p:nvSpPr>
          <p:spPr bwMode="auto">
            <a:xfrm>
              <a:off x="6385617" y="5042589"/>
              <a:ext cx="409236" cy="527806"/>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0" name="Freeform 11">
              <a:extLst>
                <a:ext uri="{FF2B5EF4-FFF2-40B4-BE49-F238E27FC236}">
                  <a16:creationId xmlns:a16="http://schemas.microsoft.com/office/drawing/2014/main" id="{DFF9687C-E1D0-34A0-DF0D-3419EE336F97}"/>
                </a:ext>
              </a:extLst>
            </p:cNvPr>
            <p:cNvSpPr>
              <a:spLocks/>
            </p:cNvSpPr>
            <p:nvPr/>
          </p:nvSpPr>
          <p:spPr bwMode="auto">
            <a:xfrm>
              <a:off x="9726991" y="4441984"/>
              <a:ext cx="491955" cy="639281"/>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1" name="Freeform 12">
              <a:extLst>
                <a:ext uri="{FF2B5EF4-FFF2-40B4-BE49-F238E27FC236}">
                  <a16:creationId xmlns:a16="http://schemas.microsoft.com/office/drawing/2014/main" id="{BFD32A98-1111-05CA-8A74-2126ACEC6169}"/>
                </a:ext>
              </a:extLst>
            </p:cNvPr>
            <p:cNvSpPr>
              <a:spLocks/>
            </p:cNvSpPr>
            <p:nvPr/>
          </p:nvSpPr>
          <p:spPr bwMode="auto">
            <a:xfrm>
              <a:off x="6084132" y="4693373"/>
              <a:ext cx="722695" cy="560794"/>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2" name="Freeform 13">
              <a:extLst>
                <a:ext uri="{FF2B5EF4-FFF2-40B4-BE49-F238E27FC236}">
                  <a16:creationId xmlns:a16="http://schemas.microsoft.com/office/drawing/2014/main" id="{4C5C07A6-7325-4089-8C5C-DF3B3B2EA040}"/>
                </a:ext>
              </a:extLst>
            </p:cNvPr>
            <p:cNvSpPr>
              <a:spLocks/>
            </p:cNvSpPr>
            <p:nvPr/>
          </p:nvSpPr>
          <p:spPr bwMode="auto">
            <a:xfrm>
              <a:off x="8204325" y="2900655"/>
              <a:ext cx="962143" cy="963473"/>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3" name="Freeform 14">
              <a:extLst>
                <a:ext uri="{FF2B5EF4-FFF2-40B4-BE49-F238E27FC236}">
                  <a16:creationId xmlns:a16="http://schemas.microsoft.com/office/drawing/2014/main" id="{4A46AD7E-DBE4-1A6B-6148-216CF3283E95}"/>
                </a:ext>
              </a:extLst>
            </p:cNvPr>
            <p:cNvSpPr>
              <a:spLocks/>
            </p:cNvSpPr>
            <p:nvPr/>
          </p:nvSpPr>
          <p:spPr bwMode="auto">
            <a:xfrm>
              <a:off x="9220886" y="2014534"/>
              <a:ext cx="537668" cy="1198937"/>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4" name="Freeform 15">
              <a:extLst>
                <a:ext uri="{FF2B5EF4-FFF2-40B4-BE49-F238E27FC236}">
                  <a16:creationId xmlns:a16="http://schemas.microsoft.com/office/drawing/2014/main" id="{3ECC8614-740A-57BA-174C-5739B0C07704}"/>
                </a:ext>
              </a:extLst>
            </p:cNvPr>
            <p:cNvSpPr>
              <a:spLocks/>
            </p:cNvSpPr>
            <p:nvPr/>
          </p:nvSpPr>
          <p:spPr bwMode="auto">
            <a:xfrm>
              <a:off x="8844301" y="4331645"/>
              <a:ext cx="917518" cy="576718"/>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5" name="Freeform 16">
              <a:extLst>
                <a:ext uri="{FF2B5EF4-FFF2-40B4-BE49-F238E27FC236}">
                  <a16:creationId xmlns:a16="http://schemas.microsoft.com/office/drawing/2014/main" id="{2FDB299F-9DE5-45DC-942D-8C98E11D10E1}"/>
                </a:ext>
              </a:extLst>
            </p:cNvPr>
            <p:cNvSpPr>
              <a:spLocks/>
            </p:cNvSpPr>
            <p:nvPr/>
          </p:nvSpPr>
          <p:spPr bwMode="auto">
            <a:xfrm>
              <a:off x="10004531" y="4348709"/>
              <a:ext cx="468010" cy="725733"/>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6" name="Freeform 17">
              <a:extLst>
                <a:ext uri="{FF2B5EF4-FFF2-40B4-BE49-F238E27FC236}">
                  <a16:creationId xmlns:a16="http://schemas.microsoft.com/office/drawing/2014/main" id="{996B2A42-53B3-D4CE-9390-3FDFA4CAF21D}"/>
                </a:ext>
              </a:extLst>
            </p:cNvPr>
            <p:cNvSpPr>
              <a:spLocks/>
            </p:cNvSpPr>
            <p:nvPr/>
          </p:nvSpPr>
          <p:spPr bwMode="auto">
            <a:xfrm>
              <a:off x="8417652" y="3091757"/>
              <a:ext cx="768407" cy="1380938"/>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7" name="Freeform 18">
              <a:extLst>
                <a:ext uri="{FF2B5EF4-FFF2-40B4-BE49-F238E27FC236}">
                  <a16:creationId xmlns:a16="http://schemas.microsoft.com/office/drawing/2014/main" id="{36244139-7B9A-1B92-6F77-A176CA9AFCCF}"/>
                </a:ext>
              </a:extLst>
            </p:cNvPr>
            <p:cNvSpPr>
              <a:spLocks/>
            </p:cNvSpPr>
            <p:nvPr/>
          </p:nvSpPr>
          <p:spPr bwMode="auto">
            <a:xfrm>
              <a:off x="5308105" y="3486476"/>
              <a:ext cx="845683" cy="791709"/>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8" name="Freeform 19">
              <a:extLst>
                <a:ext uri="{FF2B5EF4-FFF2-40B4-BE49-F238E27FC236}">
                  <a16:creationId xmlns:a16="http://schemas.microsoft.com/office/drawing/2014/main" id="{4430134D-F624-3F93-3949-C12C5867E171}"/>
                </a:ext>
              </a:extLst>
            </p:cNvPr>
            <p:cNvSpPr>
              <a:spLocks/>
            </p:cNvSpPr>
            <p:nvPr/>
          </p:nvSpPr>
          <p:spPr bwMode="auto">
            <a:xfrm>
              <a:off x="7391294" y="3479650"/>
              <a:ext cx="1112340" cy="877020"/>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29" name="Freeform 20">
              <a:extLst>
                <a:ext uri="{FF2B5EF4-FFF2-40B4-BE49-F238E27FC236}">
                  <a16:creationId xmlns:a16="http://schemas.microsoft.com/office/drawing/2014/main" id="{9FB1B754-F081-34B7-8CA1-DF6247E3D64B}"/>
                </a:ext>
              </a:extLst>
            </p:cNvPr>
            <p:cNvSpPr>
              <a:spLocks/>
            </p:cNvSpPr>
            <p:nvPr/>
          </p:nvSpPr>
          <p:spPr bwMode="auto">
            <a:xfrm>
              <a:off x="7263952" y="5066476"/>
              <a:ext cx="1285395" cy="452729"/>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0" name="Freeform 21">
              <a:extLst>
                <a:ext uri="{FF2B5EF4-FFF2-40B4-BE49-F238E27FC236}">
                  <a16:creationId xmlns:a16="http://schemas.microsoft.com/office/drawing/2014/main" id="{C1F3F6F4-387C-EC18-F797-11E2EE5A5C96}"/>
                </a:ext>
              </a:extLst>
            </p:cNvPr>
            <p:cNvSpPr>
              <a:spLocks/>
            </p:cNvSpPr>
            <p:nvPr/>
          </p:nvSpPr>
          <p:spPr bwMode="auto">
            <a:xfrm>
              <a:off x="5988353" y="4272495"/>
              <a:ext cx="1469334" cy="444768"/>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1" name="Freeform 22">
              <a:extLst>
                <a:ext uri="{FF2B5EF4-FFF2-40B4-BE49-F238E27FC236}">
                  <a16:creationId xmlns:a16="http://schemas.microsoft.com/office/drawing/2014/main" id="{147B4D90-A68F-8B93-0A19-FD2ECD3FA494}"/>
                </a:ext>
              </a:extLst>
            </p:cNvPr>
            <p:cNvSpPr>
              <a:spLocks/>
            </p:cNvSpPr>
            <p:nvPr/>
          </p:nvSpPr>
          <p:spPr bwMode="auto">
            <a:xfrm>
              <a:off x="9165378" y="3090621"/>
              <a:ext cx="848949" cy="720043"/>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2" name="Freeform 23">
              <a:extLst>
                <a:ext uri="{FF2B5EF4-FFF2-40B4-BE49-F238E27FC236}">
                  <a16:creationId xmlns:a16="http://schemas.microsoft.com/office/drawing/2014/main" id="{CCE99D80-0CAB-BC45-F6A2-9C23C87B66FC}"/>
                </a:ext>
              </a:extLst>
            </p:cNvPr>
            <p:cNvSpPr>
              <a:spLocks/>
            </p:cNvSpPr>
            <p:nvPr/>
          </p:nvSpPr>
          <p:spPr bwMode="auto">
            <a:xfrm>
              <a:off x="7804884" y="2023635"/>
              <a:ext cx="1445390" cy="1090872"/>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3" name="Freeform 24">
              <a:extLst>
                <a:ext uri="{FF2B5EF4-FFF2-40B4-BE49-F238E27FC236}">
                  <a16:creationId xmlns:a16="http://schemas.microsoft.com/office/drawing/2014/main" id="{4804650D-A6A3-6B2D-0830-60C7FC703461}"/>
                </a:ext>
              </a:extLst>
            </p:cNvPr>
            <p:cNvSpPr>
              <a:spLocks/>
            </p:cNvSpPr>
            <p:nvPr/>
          </p:nvSpPr>
          <p:spPr bwMode="auto">
            <a:xfrm>
              <a:off x="10089426" y="1979272"/>
              <a:ext cx="446242" cy="991910"/>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4" name="Freeform 25">
              <a:extLst>
                <a:ext uri="{FF2B5EF4-FFF2-40B4-BE49-F238E27FC236}">
                  <a16:creationId xmlns:a16="http://schemas.microsoft.com/office/drawing/2014/main" id="{911D38CA-8369-8E83-6CEE-CBEA418ABCFC}"/>
                </a:ext>
              </a:extLst>
            </p:cNvPr>
            <p:cNvSpPr>
              <a:spLocks/>
            </p:cNvSpPr>
            <p:nvPr/>
          </p:nvSpPr>
          <p:spPr bwMode="auto">
            <a:xfrm>
              <a:off x="6783970" y="4707025"/>
              <a:ext cx="549639" cy="862233"/>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5" name="Freeform 23">
              <a:extLst>
                <a:ext uri="{FF2B5EF4-FFF2-40B4-BE49-F238E27FC236}">
                  <a16:creationId xmlns:a16="http://schemas.microsoft.com/office/drawing/2014/main" id="{6F4D220A-E516-8C26-8786-C9461474B781}"/>
                </a:ext>
              </a:extLst>
            </p:cNvPr>
            <p:cNvSpPr>
              <a:spLocks/>
            </p:cNvSpPr>
            <p:nvPr/>
          </p:nvSpPr>
          <p:spPr bwMode="auto">
            <a:xfrm>
              <a:off x="9992561" y="2955257"/>
              <a:ext cx="587734" cy="829246"/>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solidFill>
                  <a:schemeClr val="bg1"/>
                </a:solidFill>
              </a:endParaRPr>
            </a:p>
          </p:txBody>
        </p:sp>
        <p:sp>
          <p:nvSpPr>
            <p:cNvPr id="36" name="Freeform 24">
              <a:extLst>
                <a:ext uri="{FF2B5EF4-FFF2-40B4-BE49-F238E27FC236}">
                  <a16:creationId xmlns:a16="http://schemas.microsoft.com/office/drawing/2014/main" id="{B4942965-6EEB-8A4C-79C0-3EFFA338A77E}"/>
                </a:ext>
              </a:extLst>
            </p:cNvPr>
            <p:cNvSpPr>
              <a:spLocks/>
            </p:cNvSpPr>
            <p:nvPr/>
          </p:nvSpPr>
          <p:spPr bwMode="auto">
            <a:xfrm>
              <a:off x="9573528" y="1990648"/>
              <a:ext cx="681336" cy="1254675"/>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7" name="Freeform 25">
              <a:extLst>
                <a:ext uri="{FF2B5EF4-FFF2-40B4-BE49-F238E27FC236}">
                  <a16:creationId xmlns:a16="http://schemas.microsoft.com/office/drawing/2014/main" id="{02123613-6C81-8091-03EB-F2F7DB2054AB}"/>
                </a:ext>
              </a:extLst>
            </p:cNvPr>
            <p:cNvSpPr>
              <a:spLocks/>
            </p:cNvSpPr>
            <p:nvPr/>
          </p:nvSpPr>
          <p:spPr bwMode="auto">
            <a:xfrm>
              <a:off x="6121136" y="3875505"/>
              <a:ext cx="718341" cy="445904"/>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8" name="Freeform 26">
              <a:extLst>
                <a:ext uri="{FF2B5EF4-FFF2-40B4-BE49-F238E27FC236}">
                  <a16:creationId xmlns:a16="http://schemas.microsoft.com/office/drawing/2014/main" id="{29AD5372-F245-3103-29F9-6D95FC234908}"/>
                </a:ext>
              </a:extLst>
            </p:cNvPr>
            <p:cNvSpPr>
              <a:spLocks/>
            </p:cNvSpPr>
            <p:nvPr/>
          </p:nvSpPr>
          <p:spPr bwMode="auto">
            <a:xfrm>
              <a:off x="9155582" y="4471559"/>
              <a:ext cx="773849" cy="630181"/>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39" name="Freeform 27">
              <a:extLst>
                <a:ext uri="{FF2B5EF4-FFF2-40B4-BE49-F238E27FC236}">
                  <a16:creationId xmlns:a16="http://schemas.microsoft.com/office/drawing/2014/main" id="{0E8C93BF-B2C1-4F9B-BF74-C9A5876EA295}"/>
                </a:ext>
              </a:extLst>
            </p:cNvPr>
            <p:cNvSpPr>
              <a:spLocks/>
            </p:cNvSpPr>
            <p:nvPr/>
          </p:nvSpPr>
          <p:spPr bwMode="auto">
            <a:xfrm>
              <a:off x="9722637" y="3762890"/>
              <a:ext cx="895750" cy="861096"/>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rgbClr val="999999"/>
            </a:solidFill>
            <a:ln w="12700" cap="rnd" cmpd="sng">
              <a:solidFill>
                <a:schemeClr val="bg1"/>
              </a:solidFill>
              <a:prstDash val="solid"/>
              <a:round/>
              <a:headEnd/>
              <a:tailEnd/>
            </a:ln>
            <a:effectLst/>
          </p:spPr>
          <p:txBody>
            <a:bodyPr/>
            <a:lstStyle/>
            <a:p>
              <a:pPr eaLnBrk="0" hangingPunct="0">
                <a:defRPr/>
              </a:pPr>
              <a:r>
                <a:rPr lang="en-US">
                  <a:solidFill>
                    <a:srgbClr val="DD8047"/>
                  </a:solidFill>
                </a:rPr>
                <a:t> </a:t>
              </a:r>
            </a:p>
          </p:txBody>
        </p:sp>
        <p:sp>
          <p:nvSpPr>
            <p:cNvPr id="40" name="Freeform 28">
              <a:extLst>
                <a:ext uri="{FF2B5EF4-FFF2-40B4-BE49-F238E27FC236}">
                  <a16:creationId xmlns:a16="http://schemas.microsoft.com/office/drawing/2014/main" id="{740771F2-888F-7EB0-0049-8DEF6BF900FA}"/>
                </a:ext>
              </a:extLst>
            </p:cNvPr>
            <p:cNvSpPr>
              <a:spLocks/>
            </p:cNvSpPr>
            <p:nvPr/>
          </p:nvSpPr>
          <p:spPr bwMode="auto">
            <a:xfrm>
              <a:off x="7329254" y="4002906"/>
              <a:ext cx="1220091" cy="1071535"/>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41" name="Freeform 29">
              <a:extLst>
                <a:ext uri="{FF2B5EF4-FFF2-40B4-BE49-F238E27FC236}">
                  <a16:creationId xmlns:a16="http://schemas.microsoft.com/office/drawing/2014/main" id="{FC23527A-9086-8B20-E402-1D78C52F3FCE}"/>
                </a:ext>
              </a:extLst>
            </p:cNvPr>
            <p:cNvSpPr>
              <a:spLocks/>
            </p:cNvSpPr>
            <p:nvPr/>
          </p:nvSpPr>
          <p:spPr bwMode="auto">
            <a:xfrm>
              <a:off x="6473777" y="2635616"/>
              <a:ext cx="290601" cy="530079"/>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42" name="Freeform 30">
              <a:extLst>
                <a:ext uri="{FF2B5EF4-FFF2-40B4-BE49-F238E27FC236}">
                  <a16:creationId xmlns:a16="http://schemas.microsoft.com/office/drawing/2014/main" id="{36F0AFB5-1233-D78D-30DC-90BA9C048C0E}"/>
                </a:ext>
              </a:extLst>
            </p:cNvPr>
            <p:cNvSpPr>
              <a:spLocks/>
            </p:cNvSpPr>
            <p:nvPr/>
          </p:nvSpPr>
          <p:spPr bwMode="auto">
            <a:xfrm>
              <a:off x="6637038" y="2784630"/>
              <a:ext cx="127343" cy="225228"/>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43" name="Freeform 31">
              <a:extLst>
                <a:ext uri="{FF2B5EF4-FFF2-40B4-BE49-F238E27FC236}">
                  <a16:creationId xmlns:a16="http://schemas.microsoft.com/office/drawing/2014/main" id="{CCD5E46A-D66A-16B9-5AD3-671A7FA5E754}"/>
                </a:ext>
              </a:extLst>
            </p:cNvPr>
            <p:cNvSpPr>
              <a:spLocks/>
            </p:cNvSpPr>
            <p:nvPr/>
          </p:nvSpPr>
          <p:spPr bwMode="auto">
            <a:xfrm>
              <a:off x="5138315" y="2918857"/>
              <a:ext cx="1435593" cy="608569"/>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44" name="Freeform 32">
              <a:extLst>
                <a:ext uri="{FF2B5EF4-FFF2-40B4-BE49-F238E27FC236}">
                  <a16:creationId xmlns:a16="http://schemas.microsoft.com/office/drawing/2014/main" id="{DC3BB370-A583-B2F8-E165-020D1609DAC9}"/>
                </a:ext>
              </a:extLst>
            </p:cNvPr>
            <p:cNvSpPr>
              <a:spLocks/>
            </p:cNvSpPr>
            <p:nvPr/>
          </p:nvSpPr>
          <p:spPr bwMode="auto">
            <a:xfrm>
              <a:off x="6480307" y="2971182"/>
              <a:ext cx="53331" cy="89864"/>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45" name="Freeform 33">
              <a:extLst>
                <a:ext uri="{FF2B5EF4-FFF2-40B4-BE49-F238E27FC236}">
                  <a16:creationId xmlns:a16="http://schemas.microsoft.com/office/drawing/2014/main" id="{EF622C90-7C8C-5393-D4FC-6AF78DA8506D}"/>
                </a:ext>
              </a:extLst>
            </p:cNvPr>
            <p:cNvSpPr>
              <a:spLocks/>
            </p:cNvSpPr>
            <p:nvPr/>
          </p:nvSpPr>
          <p:spPr bwMode="auto">
            <a:xfrm>
              <a:off x="6355141" y="2921133"/>
              <a:ext cx="33740" cy="34125"/>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46" name="Freeform 34">
              <a:extLst>
                <a:ext uri="{FF2B5EF4-FFF2-40B4-BE49-F238E27FC236}">
                  <a16:creationId xmlns:a16="http://schemas.microsoft.com/office/drawing/2014/main" id="{A155CD44-760D-01C4-2427-96FF4EB96AF5}"/>
                </a:ext>
              </a:extLst>
            </p:cNvPr>
            <p:cNvSpPr>
              <a:spLocks/>
            </p:cNvSpPr>
            <p:nvPr/>
          </p:nvSpPr>
          <p:spPr bwMode="auto">
            <a:xfrm>
              <a:off x="6262629" y="3114507"/>
              <a:ext cx="410325" cy="549418"/>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47" name="Freeform 35">
              <a:extLst>
                <a:ext uri="{FF2B5EF4-FFF2-40B4-BE49-F238E27FC236}">
                  <a16:creationId xmlns:a16="http://schemas.microsoft.com/office/drawing/2014/main" id="{6657BFB8-74CF-0018-D674-84ED45268B41}"/>
                </a:ext>
              </a:extLst>
            </p:cNvPr>
            <p:cNvSpPr>
              <a:spLocks/>
            </p:cNvSpPr>
            <p:nvPr/>
          </p:nvSpPr>
          <p:spPr bwMode="auto">
            <a:xfrm>
              <a:off x="6588060" y="3336322"/>
              <a:ext cx="70746" cy="145601"/>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48" name="Freeform 36">
              <a:extLst>
                <a:ext uri="{FF2B5EF4-FFF2-40B4-BE49-F238E27FC236}">
                  <a16:creationId xmlns:a16="http://schemas.microsoft.com/office/drawing/2014/main" id="{CA08CBD1-365F-B26D-90C7-FA74D9C499B8}"/>
                </a:ext>
              </a:extLst>
            </p:cNvPr>
            <p:cNvSpPr>
              <a:spLocks/>
            </p:cNvSpPr>
            <p:nvPr/>
          </p:nvSpPr>
          <p:spPr bwMode="auto">
            <a:xfrm>
              <a:off x="6647920" y="3517187"/>
              <a:ext cx="32651" cy="36400"/>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49" name="Freeform 37">
              <a:extLst>
                <a:ext uri="{FF2B5EF4-FFF2-40B4-BE49-F238E27FC236}">
                  <a16:creationId xmlns:a16="http://schemas.microsoft.com/office/drawing/2014/main" id="{381C8469-53B0-9FFE-ADBF-80B6B7B323ED}"/>
                </a:ext>
              </a:extLst>
            </p:cNvPr>
            <p:cNvSpPr>
              <a:spLocks/>
            </p:cNvSpPr>
            <p:nvPr/>
          </p:nvSpPr>
          <p:spPr bwMode="auto">
            <a:xfrm>
              <a:off x="5452862" y="4254294"/>
              <a:ext cx="538756" cy="569893"/>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50" name="Freeform 38">
              <a:extLst>
                <a:ext uri="{FF2B5EF4-FFF2-40B4-BE49-F238E27FC236}">
                  <a16:creationId xmlns:a16="http://schemas.microsoft.com/office/drawing/2014/main" id="{31F7E003-044B-FC99-9C86-DC34994D3D25}"/>
                </a:ext>
              </a:extLst>
            </p:cNvPr>
            <p:cNvSpPr>
              <a:spLocks/>
            </p:cNvSpPr>
            <p:nvPr/>
          </p:nvSpPr>
          <p:spPr bwMode="auto">
            <a:xfrm>
              <a:off x="5527963" y="4555735"/>
              <a:ext cx="44624" cy="89864"/>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51" name="Freeform 39">
              <a:extLst>
                <a:ext uri="{FF2B5EF4-FFF2-40B4-BE49-F238E27FC236}">
                  <a16:creationId xmlns:a16="http://schemas.microsoft.com/office/drawing/2014/main" id="{5C57138D-002E-7D64-0771-76A230CEABE6}"/>
                </a:ext>
              </a:extLst>
            </p:cNvPr>
            <p:cNvSpPr>
              <a:spLocks/>
            </p:cNvSpPr>
            <p:nvPr/>
          </p:nvSpPr>
          <p:spPr bwMode="auto">
            <a:xfrm>
              <a:off x="6471600" y="3888016"/>
              <a:ext cx="47890" cy="63700"/>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52" name="Freeform 40">
              <a:extLst>
                <a:ext uri="{FF2B5EF4-FFF2-40B4-BE49-F238E27FC236}">
                  <a16:creationId xmlns:a16="http://schemas.microsoft.com/office/drawing/2014/main" id="{5FD90DAE-F95A-675E-F704-765483F41CFA}"/>
                </a:ext>
              </a:extLst>
            </p:cNvPr>
            <p:cNvSpPr>
              <a:spLocks/>
            </p:cNvSpPr>
            <p:nvPr/>
          </p:nvSpPr>
          <p:spPr bwMode="auto">
            <a:xfrm>
              <a:off x="6492280" y="3757202"/>
              <a:ext cx="959965" cy="610843"/>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53" name="Freeform 41">
              <a:extLst>
                <a:ext uri="{FF2B5EF4-FFF2-40B4-BE49-F238E27FC236}">
                  <a16:creationId xmlns:a16="http://schemas.microsoft.com/office/drawing/2014/main" id="{0A8B65F7-B0DA-0C02-6FC7-B62C1907655A}"/>
                </a:ext>
              </a:extLst>
            </p:cNvPr>
            <p:cNvSpPr>
              <a:spLocks/>
            </p:cNvSpPr>
            <p:nvPr/>
          </p:nvSpPr>
          <p:spPr bwMode="auto">
            <a:xfrm>
              <a:off x="6415003" y="3655965"/>
              <a:ext cx="211148" cy="244565"/>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54" name="Freeform 42">
              <a:extLst>
                <a:ext uri="{FF2B5EF4-FFF2-40B4-BE49-F238E27FC236}">
                  <a16:creationId xmlns:a16="http://schemas.microsoft.com/office/drawing/2014/main" id="{95EAF2C1-F2B0-BB06-1D44-D7BCC1B6FAD3}"/>
                </a:ext>
              </a:extLst>
            </p:cNvPr>
            <p:cNvSpPr>
              <a:spLocks/>
            </p:cNvSpPr>
            <p:nvPr/>
          </p:nvSpPr>
          <p:spPr bwMode="auto">
            <a:xfrm>
              <a:off x="6485750" y="3853889"/>
              <a:ext cx="57685" cy="44363"/>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55" name="Freeform 43">
              <a:extLst>
                <a:ext uri="{FF2B5EF4-FFF2-40B4-BE49-F238E27FC236}">
                  <a16:creationId xmlns:a16="http://schemas.microsoft.com/office/drawing/2014/main" id="{B5267710-3E54-8097-5D6B-C327183D86CC}"/>
                </a:ext>
              </a:extLst>
            </p:cNvPr>
            <p:cNvSpPr>
              <a:spLocks/>
            </p:cNvSpPr>
            <p:nvPr/>
          </p:nvSpPr>
          <p:spPr bwMode="auto">
            <a:xfrm>
              <a:off x="6298547" y="2443378"/>
              <a:ext cx="87072" cy="47775"/>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56" name="Freeform 44">
              <a:extLst>
                <a:ext uri="{FF2B5EF4-FFF2-40B4-BE49-F238E27FC236}">
                  <a16:creationId xmlns:a16="http://schemas.microsoft.com/office/drawing/2014/main" id="{EBEC082E-62BD-9634-3D37-0DBC0CDD62EF}"/>
                </a:ext>
              </a:extLst>
            </p:cNvPr>
            <p:cNvSpPr>
              <a:spLocks/>
            </p:cNvSpPr>
            <p:nvPr/>
          </p:nvSpPr>
          <p:spPr bwMode="auto">
            <a:xfrm>
              <a:off x="6176644" y="2414939"/>
              <a:ext cx="167612" cy="180865"/>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57" name="Freeform 45">
              <a:extLst>
                <a:ext uri="{FF2B5EF4-FFF2-40B4-BE49-F238E27FC236}">
                  <a16:creationId xmlns:a16="http://schemas.microsoft.com/office/drawing/2014/main" id="{56E302A8-381F-1C5E-C40D-3C78BF978EDC}"/>
                </a:ext>
              </a:extLst>
            </p:cNvPr>
            <p:cNvSpPr>
              <a:spLocks/>
            </p:cNvSpPr>
            <p:nvPr/>
          </p:nvSpPr>
          <p:spPr bwMode="auto">
            <a:xfrm>
              <a:off x="6355142" y="2466126"/>
              <a:ext cx="109927" cy="154701"/>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58" name="Freeform 46">
              <a:extLst>
                <a:ext uri="{FF2B5EF4-FFF2-40B4-BE49-F238E27FC236}">
                  <a16:creationId xmlns:a16="http://schemas.microsoft.com/office/drawing/2014/main" id="{97B017E7-0E43-2216-4275-D43021A7419B}"/>
                </a:ext>
              </a:extLst>
            </p:cNvPr>
            <p:cNvSpPr>
              <a:spLocks/>
            </p:cNvSpPr>
            <p:nvPr/>
          </p:nvSpPr>
          <p:spPr bwMode="auto">
            <a:xfrm>
              <a:off x="6433505" y="2433139"/>
              <a:ext cx="46801" cy="58012"/>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59" name="Freeform 47">
              <a:extLst>
                <a:ext uri="{FF2B5EF4-FFF2-40B4-BE49-F238E27FC236}">
                  <a16:creationId xmlns:a16="http://schemas.microsoft.com/office/drawing/2014/main" id="{46BD697C-CC03-5B50-1834-C66B8CCF4885}"/>
                </a:ext>
              </a:extLst>
            </p:cNvPr>
            <p:cNvSpPr>
              <a:spLocks/>
            </p:cNvSpPr>
            <p:nvPr/>
          </p:nvSpPr>
          <p:spPr bwMode="auto">
            <a:xfrm>
              <a:off x="6289838" y="2311427"/>
              <a:ext cx="215502" cy="130814"/>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60" name="Freeform 48">
              <a:extLst>
                <a:ext uri="{FF2B5EF4-FFF2-40B4-BE49-F238E27FC236}">
                  <a16:creationId xmlns:a16="http://schemas.microsoft.com/office/drawing/2014/main" id="{7E41BEC9-31C6-9DF0-8FF7-240972CC7808}"/>
                </a:ext>
              </a:extLst>
            </p:cNvPr>
            <p:cNvSpPr>
              <a:spLocks/>
            </p:cNvSpPr>
            <p:nvPr/>
          </p:nvSpPr>
          <p:spPr bwMode="auto">
            <a:xfrm>
              <a:off x="6441125" y="2504804"/>
              <a:ext cx="38094" cy="37538"/>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sp>
          <p:nvSpPr>
            <p:cNvPr id="61" name="Freeform 49">
              <a:extLst>
                <a:ext uri="{FF2B5EF4-FFF2-40B4-BE49-F238E27FC236}">
                  <a16:creationId xmlns:a16="http://schemas.microsoft.com/office/drawing/2014/main" id="{6F641912-7F4D-E31C-1155-30AF396353BF}"/>
                </a:ext>
              </a:extLst>
            </p:cNvPr>
            <p:cNvSpPr>
              <a:spLocks/>
            </p:cNvSpPr>
            <p:nvPr/>
          </p:nvSpPr>
          <p:spPr bwMode="auto">
            <a:xfrm>
              <a:off x="6521665" y="2393327"/>
              <a:ext cx="1422532" cy="373104"/>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62" name="Freeform 50">
              <a:extLst>
                <a:ext uri="{FF2B5EF4-FFF2-40B4-BE49-F238E27FC236}">
                  <a16:creationId xmlns:a16="http://schemas.microsoft.com/office/drawing/2014/main" id="{E511F0B8-D16F-047D-B859-910AACC6945C}"/>
                </a:ext>
              </a:extLst>
            </p:cNvPr>
            <p:cNvSpPr>
              <a:spLocks/>
            </p:cNvSpPr>
            <p:nvPr/>
          </p:nvSpPr>
          <p:spPr bwMode="auto">
            <a:xfrm>
              <a:off x="6558672" y="2449064"/>
              <a:ext cx="59863" cy="58012"/>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63" name="Freeform 51">
              <a:extLst>
                <a:ext uri="{FF2B5EF4-FFF2-40B4-BE49-F238E27FC236}">
                  <a16:creationId xmlns:a16="http://schemas.microsoft.com/office/drawing/2014/main" id="{8689CA73-227A-554E-CA2C-17936A316D60}"/>
                </a:ext>
              </a:extLst>
            </p:cNvPr>
            <p:cNvSpPr>
              <a:spLocks/>
            </p:cNvSpPr>
            <p:nvPr/>
          </p:nvSpPr>
          <p:spPr bwMode="auto">
            <a:xfrm>
              <a:off x="6495544" y="2422902"/>
              <a:ext cx="55509" cy="59150"/>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64" name="Freeform 52">
              <a:extLst>
                <a:ext uri="{FF2B5EF4-FFF2-40B4-BE49-F238E27FC236}">
                  <a16:creationId xmlns:a16="http://schemas.microsoft.com/office/drawing/2014/main" id="{AC02593F-94DB-3B2E-8495-F3F3A4F9B5FD}"/>
                </a:ext>
              </a:extLst>
            </p:cNvPr>
            <p:cNvSpPr>
              <a:spLocks/>
            </p:cNvSpPr>
            <p:nvPr/>
          </p:nvSpPr>
          <p:spPr bwMode="auto">
            <a:xfrm>
              <a:off x="5928490" y="4878788"/>
              <a:ext cx="67480" cy="60288"/>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65" name="Freeform 53">
              <a:extLst>
                <a:ext uri="{FF2B5EF4-FFF2-40B4-BE49-F238E27FC236}">
                  <a16:creationId xmlns:a16="http://schemas.microsoft.com/office/drawing/2014/main" id="{781C589E-E764-954B-22C3-8315DC46AE2A}"/>
                </a:ext>
              </a:extLst>
            </p:cNvPr>
            <p:cNvSpPr>
              <a:spLocks/>
            </p:cNvSpPr>
            <p:nvPr/>
          </p:nvSpPr>
          <p:spPr bwMode="auto">
            <a:xfrm>
              <a:off x="5712988" y="4680862"/>
              <a:ext cx="379850" cy="258214"/>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66" name="Freeform 54">
              <a:extLst>
                <a:ext uri="{FF2B5EF4-FFF2-40B4-BE49-F238E27FC236}">
                  <a16:creationId xmlns:a16="http://schemas.microsoft.com/office/drawing/2014/main" id="{DE9DBE6E-6448-DDFB-0BCB-A422DE279D1D}"/>
                </a:ext>
              </a:extLst>
            </p:cNvPr>
            <p:cNvSpPr>
              <a:spLocks/>
            </p:cNvSpPr>
            <p:nvPr/>
          </p:nvSpPr>
          <p:spPr bwMode="auto">
            <a:xfrm>
              <a:off x="6456364" y="2025911"/>
              <a:ext cx="1512869" cy="374241"/>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rgbClr val="599658"/>
            </a:solidFill>
            <a:ln w="12700" cap="rnd" cmpd="sng">
              <a:solidFill>
                <a:schemeClr val="bg1"/>
              </a:solidFill>
              <a:prstDash val="solid"/>
              <a:round/>
              <a:headEnd/>
              <a:tailEnd/>
            </a:ln>
            <a:effectLst/>
          </p:spPr>
          <p:txBody>
            <a:bodyPr/>
            <a:lstStyle/>
            <a:p>
              <a:pPr eaLnBrk="0" hangingPunct="0">
                <a:defRPr/>
              </a:pPr>
              <a:endParaRPr lang="en-US"/>
            </a:p>
          </p:txBody>
        </p:sp>
        <p:sp>
          <p:nvSpPr>
            <p:cNvPr id="67" name="Freeform 55">
              <a:extLst>
                <a:ext uri="{FF2B5EF4-FFF2-40B4-BE49-F238E27FC236}">
                  <a16:creationId xmlns:a16="http://schemas.microsoft.com/office/drawing/2014/main" id="{87C87C4B-BD57-2C0B-348D-402161D885FB}"/>
                </a:ext>
              </a:extLst>
            </p:cNvPr>
            <p:cNvSpPr>
              <a:spLocks/>
            </p:cNvSpPr>
            <p:nvPr/>
          </p:nvSpPr>
          <p:spPr bwMode="auto">
            <a:xfrm>
              <a:off x="6523844" y="2288676"/>
              <a:ext cx="80542" cy="106926"/>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rgbClr val="599658"/>
            </a:solidFill>
            <a:ln w="12700" cap="rnd" cmpd="sng">
              <a:solidFill>
                <a:schemeClr val="bg1"/>
              </a:solidFill>
              <a:prstDash val="solid"/>
              <a:round/>
              <a:headEnd/>
              <a:tailEnd/>
            </a:ln>
            <a:effectLst/>
          </p:spPr>
          <p:txBody>
            <a:bodyPr/>
            <a:lstStyle/>
            <a:p>
              <a:pPr eaLnBrk="0" hangingPunct="0">
                <a:defRPr/>
              </a:pPr>
              <a:endParaRPr lang="en-US"/>
            </a:p>
          </p:txBody>
        </p:sp>
        <p:sp>
          <p:nvSpPr>
            <p:cNvPr id="68" name="Freeform 56">
              <a:extLst>
                <a:ext uri="{FF2B5EF4-FFF2-40B4-BE49-F238E27FC236}">
                  <a16:creationId xmlns:a16="http://schemas.microsoft.com/office/drawing/2014/main" id="{339C37E7-73B2-C938-2078-E12BE46B1416}"/>
                </a:ext>
              </a:extLst>
            </p:cNvPr>
            <p:cNvSpPr>
              <a:spLocks/>
            </p:cNvSpPr>
            <p:nvPr/>
          </p:nvSpPr>
          <p:spPr bwMode="auto">
            <a:xfrm>
              <a:off x="6577174" y="2326214"/>
              <a:ext cx="32651" cy="35262"/>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rgbClr val="599658"/>
            </a:solidFill>
            <a:ln w="12700" cap="rnd" cmpd="sng">
              <a:solidFill>
                <a:schemeClr val="bg1"/>
              </a:solidFill>
              <a:prstDash val="solid"/>
              <a:round/>
              <a:headEnd/>
              <a:tailEnd/>
            </a:ln>
            <a:effectLst/>
          </p:spPr>
          <p:txBody>
            <a:bodyPr/>
            <a:lstStyle/>
            <a:p>
              <a:pPr eaLnBrk="0" hangingPunct="0">
                <a:defRPr/>
              </a:pPr>
              <a:endParaRPr lang="en-US"/>
            </a:p>
          </p:txBody>
        </p:sp>
        <p:sp>
          <p:nvSpPr>
            <p:cNvPr id="69" name="Freeform 57">
              <a:extLst>
                <a:ext uri="{FF2B5EF4-FFF2-40B4-BE49-F238E27FC236}">
                  <a16:creationId xmlns:a16="http://schemas.microsoft.com/office/drawing/2014/main" id="{CF490127-488B-A3CF-6516-BA482704B858}"/>
                </a:ext>
              </a:extLst>
            </p:cNvPr>
            <p:cNvSpPr>
              <a:spLocks/>
            </p:cNvSpPr>
            <p:nvPr/>
          </p:nvSpPr>
          <p:spPr bwMode="auto">
            <a:xfrm>
              <a:off x="6626152" y="3564963"/>
              <a:ext cx="116457" cy="179727"/>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rgbClr val="8B4D42"/>
            </a:solidFill>
            <a:ln w="12700" cap="rnd" cmpd="sng">
              <a:solidFill>
                <a:schemeClr val="bg1"/>
              </a:solidFill>
              <a:prstDash val="solid"/>
              <a:round/>
              <a:headEnd/>
              <a:tailEnd/>
            </a:ln>
            <a:effectLst/>
          </p:spPr>
          <p:txBody>
            <a:bodyPr/>
            <a:lstStyle/>
            <a:p>
              <a:pPr eaLnBrk="0" hangingPunct="0">
                <a:defRPr/>
              </a:pPr>
              <a:endParaRPr lang="en-US"/>
            </a:p>
          </p:txBody>
        </p:sp>
        <p:sp>
          <p:nvSpPr>
            <p:cNvPr id="70" name="Freeform 58">
              <a:extLst>
                <a:ext uri="{FF2B5EF4-FFF2-40B4-BE49-F238E27FC236}">
                  <a16:creationId xmlns:a16="http://schemas.microsoft.com/office/drawing/2014/main" id="{CB9422A6-3067-9EBD-851A-F98AB6CA910E}"/>
                </a:ext>
              </a:extLst>
            </p:cNvPr>
            <p:cNvSpPr>
              <a:spLocks/>
            </p:cNvSpPr>
            <p:nvPr/>
          </p:nvSpPr>
          <p:spPr bwMode="auto">
            <a:xfrm>
              <a:off x="6694720" y="3286273"/>
              <a:ext cx="980643" cy="717770"/>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rgbClr val="8B4D42"/>
            </a:solidFill>
            <a:ln w="12700" cap="rnd" cmpd="sng">
              <a:solidFill>
                <a:schemeClr val="bg1"/>
              </a:solidFill>
              <a:prstDash val="solid"/>
              <a:round/>
              <a:headEnd/>
              <a:tailEnd/>
            </a:ln>
            <a:effectLst/>
          </p:spPr>
          <p:txBody>
            <a:bodyPr/>
            <a:lstStyle/>
            <a:p>
              <a:pPr eaLnBrk="0" hangingPunct="0">
                <a:defRPr/>
              </a:pPr>
              <a:endParaRPr lang="en-US"/>
            </a:p>
          </p:txBody>
        </p:sp>
        <p:sp>
          <p:nvSpPr>
            <p:cNvPr id="71" name="Freeform 59">
              <a:extLst>
                <a:ext uri="{FF2B5EF4-FFF2-40B4-BE49-F238E27FC236}">
                  <a16:creationId xmlns:a16="http://schemas.microsoft.com/office/drawing/2014/main" id="{088D8002-81AA-91D3-65F0-FB267E6A8CB7}"/>
                </a:ext>
              </a:extLst>
            </p:cNvPr>
            <p:cNvSpPr>
              <a:spLocks/>
            </p:cNvSpPr>
            <p:nvPr/>
          </p:nvSpPr>
          <p:spPr bwMode="auto">
            <a:xfrm>
              <a:off x="6355141" y="3749240"/>
              <a:ext cx="60950" cy="142190"/>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rgbClr val="999999"/>
            </a:solidFill>
            <a:ln w="12700" cap="rnd" cmpd="sng">
              <a:solidFill>
                <a:schemeClr val="bg1"/>
              </a:solidFill>
              <a:prstDash val="solid"/>
              <a:round/>
              <a:headEnd/>
              <a:tailEnd/>
            </a:ln>
            <a:effectLst/>
          </p:spPr>
          <p:txBody>
            <a:bodyPr/>
            <a:lstStyle/>
            <a:p>
              <a:pPr eaLnBrk="0" hangingPunct="0">
                <a:defRPr/>
              </a:pPr>
              <a:endParaRPr lang="en-US"/>
            </a:p>
          </p:txBody>
        </p:sp>
        <p:sp>
          <p:nvSpPr>
            <p:cNvPr id="72" name="Freeform 60">
              <a:extLst>
                <a:ext uri="{FF2B5EF4-FFF2-40B4-BE49-F238E27FC236}">
                  <a16:creationId xmlns:a16="http://schemas.microsoft.com/office/drawing/2014/main" id="{88B05030-2591-524B-7032-7E82566185FF}"/>
                </a:ext>
              </a:extLst>
            </p:cNvPr>
            <p:cNvSpPr>
              <a:spLocks/>
            </p:cNvSpPr>
            <p:nvPr/>
          </p:nvSpPr>
          <p:spPr bwMode="auto">
            <a:xfrm>
              <a:off x="5913253" y="3433012"/>
              <a:ext cx="518077" cy="546006"/>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rgbClr val="2080B7"/>
            </a:solidFill>
            <a:ln w="12700" cap="rnd" cmpd="sng">
              <a:solidFill>
                <a:schemeClr val="bg1"/>
              </a:solidFill>
              <a:prstDash val="solid"/>
              <a:round/>
              <a:headEnd/>
              <a:tailEnd/>
            </a:ln>
            <a:effectLst/>
          </p:spPr>
          <p:txBody>
            <a:bodyPr/>
            <a:lstStyle/>
            <a:p>
              <a:pPr eaLnBrk="0" hangingPunct="0">
                <a:defRPr/>
              </a:pPr>
              <a:endParaRPr lang="en-US"/>
            </a:p>
          </p:txBody>
        </p:sp>
      </p:grpSp>
      <p:sp>
        <p:nvSpPr>
          <p:cNvPr id="74" name="TextBox 73">
            <a:extLst>
              <a:ext uri="{FF2B5EF4-FFF2-40B4-BE49-F238E27FC236}">
                <a16:creationId xmlns:a16="http://schemas.microsoft.com/office/drawing/2014/main" id="{CAD0890F-35D8-0677-33CD-AC4FB111D132}"/>
              </a:ext>
            </a:extLst>
          </p:cNvPr>
          <p:cNvSpPr txBox="1"/>
          <p:nvPr/>
        </p:nvSpPr>
        <p:spPr>
          <a:xfrm>
            <a:off x="2167666" y="1380554"/>
            <a:ext cx="3277633" cy="861774"/>
          </a:xfrm>
          <a:prstGeom prst="rect">
            <a:avLst/>
          </a:prstGeom>
          <a:noFill/>
        </p:spPr>
        <p:txBody>
          <a:bodyPr wrap="square" rtlCol="0">
            <a:spAutoFit/>
          </a:bodyPr>
          <a:lstStyle/>
          <a:p>
            <a:r>
              <a:rPr lang="en-US" b="1" i="1"/>
              <a:t>Rural Zone:</a:t>
            </a:r>
          </a:p>
          <a:p>
            <a:r>
              <a:rPr lang="en-US" sz="1600"/>
              <a:t>East Whatcom County </a:t>
            </a:r>
          </a:p>
          <a:p>
            <a:r>
              <a:rPr lang="en-US" sz="1600"/>
              <a:t>(Mount Baker School District)</a:t>
            </a:r>
          </a:p>
        </p:txBody>
      </p:sp>
      <p:sp>
        <p:nvSpPr>
          <p:cNvPr id="75" name="TextBox 74">
            <a:extLst>
              <a:ext uri="{FF2B5EF4-FFF2-40B4-BE49-F238E27FC236}">
                <a16:creationId xmlns:a16="http://schemas.microsoft.com/office/drawing/2014/main" id="{4D560307-EFBF-3134-A3EB-E0B93F7A77F5}"/>
              </a:ext>
            </a:extLst>
          </p:cNvPr>
          <p:cNvSpPr txBox="1"/>
          <p:nvPr/>
        </p:nvSpPr>
        <p:spPr>
          <a:xfrm>
            <a:off x="2354037" y="5153979"/>
            <a:ext cx="2293641" cy="861774"/>
          </a:xfrm>
          <a:prstGeom prst="rect">
            <a:avLst/>
          </a:prstGeom>
          <a:noFill/>
        </p:spPr>
        <p:txBody>
          <a:bodyPr wrap="none" rtlCol="0">
            <a:spAutoFit/>
          </a:bodyPr>
          <a:lstStyle/>
          <a:p>
            <a:r>
              <a:rPr lang="en-US" b="1" i="1"/>
              <a:t>Urban Zone:</a:t>
            </a:r>
            <a:br>
              <a:rPr lang="en-US" i="1"/>
            </a:br>
            <a:r>
              <a:rPr lang="en-US" sz="1600"/>
              <a:t>South King County</a:t>
            </a:r>
          </a:p>
          <a:p>
            <a:r>
              <a:rPr lang="en-US" sz="1600"/>
              <a:t>(SeaTac-Burien-Tukwila)</a:t>
            </a:r>
          </a:p>
        </p:txBody>
      </p:sp>
      <p:sp>
        <p:nvSpPr>
          <p:cNvPr id="76" name="TextBox 75">
            <a:extLst>
              <a:ext uri="{FF2B5EF4-FFF2-40B4-BE49-F238E27FC236}">
                <a16:creationId xmlns:a16="http://schemas.microsoft.com/office/drawing/2014/main" id="{76BF7DC6-0183-42DB-C414-D3AD185B3403}"/>
              </a:ext>
            </a:extLst>
          </p:cNvPr>
          <p:cNvSpPr txBox="1"/>
          <p:nvPr/>
        </p:nvSpPr>
        <p:spPr>
          <a:xfrm>
            <a:off x="320036" y="2805654"/>
            <a:ext cx="4332109" cy="1600438"/>
          </a:xfrm>
          <a:prstGeom prst="rect">
            <a:avLst/>
          </a:prstGeom>
          <a:noFill/>
        </p:spPr>
        <p:txBody>
          <a:bodyPr wrap="square" rtlCol="0">
            <a:spAutoFit/>
          </a:bodyPr>
          <a:lstStyle/>
          <a:p>
            <a:r>
              <a:rPr lang="en-US" b="1" i="1" u="sng"/>
              <a:t>(New)</a:t>
            </a:r>
            <a:r>
              <a:rPr lang="en-US" b="1" i="1"/>
              <a:t> Zone for Native Communities:</a:t>
            </a:r>
          </a:p>
          <a:p>
            <a:r>
              <a:rPr lang="en-US" sz="1600"/>
              <a:t>Ancestral Lands of the Port Gamble S’Klallam Tribe</a:t>
            </a:r>
          </a:p>
          <a:p>
            <a:endParaRPr lang="en-US" sz="1600"/>
          </a:p>
          <a:p>
            <a:r>
              <a:rPr lang="en-US" sz="1600"/>
              <a:t>(Kitsap, Clallam, Jefferson, Mason, and San Juan Counties)</a:t>
            </a:r>
          </a:p>
        </p:txBody>
      </p:sp>
      <p:cxnSp>
        <p:nvCxnSpPr>
          <p:cNvPr id="78" name="Straight Connector 77">
            <a:extLst>
              <a:ext uri="{FF2B5EF4-FFF2-40B4-BE49-F238E27FC236}">
                <a16:creationId xmlns:a16="http://schemas.microsoft.com/office/drawing/2014/main" id="{0BAD154C-03AB-592D-BB7A-863AA16A2502}"/>
              </a:ext>
            </a:extLst>
          </p:cNvPr>
          <p:cNvCxnSpPr>
            <a:cxnSpLocks/>
          </p:cNvCxnSpPr>
          <p:nvPr/>
        </p:nvCxnSpPr>
        <p:spPr>
          <a:xfrm>
            <a:off x="3630797" y="1579438"/>
            <a:ext cx="2811228" cy="426259"/>
          </a:xfrm>
          <a:prstGeom prst="line">
            <a:avLst/>
          </a:prstGeom>
        </p:spPr>
        <p:style>
          <a:lnRef idx="2">
            <a:schemeClr val="dk1"/>
          </a:lnRef>
          <a:fillRef idx="0">
            <a:schemeClr val="dk1"/>
          </a:fillRef>
          <a:effectRef idx="1">
            <a:schemeClr val="dk1"/>
          </a:effectRef>
          <a:fontRef idx="minor">
            <a:schemeClr val="tx1"/>
          </a:fontRef>
        </p:style>
      </p:cxnSp>
      <p:cxnSp>
        <p:nvCxnSpPr>
          <p:cNvPr id="81" name="Straight Connector 80">
            <a:extLst>
              <a:ext uri="{FF2B5EF4-FFF2-40B4-BE49-F238E27FC236}">
                <a16:creationId xmlns:a16="http://schemas.microsoft.com/office/drawing/2014/main" id="{CF9968D5-2BBE-ED71-A7DF-787F6C72D49C}"/>
              </a:ext>
            </a:extLst>
          </p:cNvPr>
          <p:cNvCxnSpPr/>
          <p:nvPr/>
        </p:nvCxnSpPr>
        <p:spPr>
          <a:xfrm>
            <a:off x="4151376" y="3047431"/>
            <a:ext cx="1068955" cy="157306"/>
          </a:xfrm>
          <a:prstGeom prst="line">
            <a:avLst/>
          </a:prstGeom>
        </p:spPr>
        <p:style>
          <a:lnRef idx="2">
            <a:schemeClr val="dk1"/>
          </a:lnRef>
          <a:fillRef idx="0">
            <a:schemeClr val="dk1"/>
          </a:fillRef>
          <a:effectRef idx="1">
            <a:schemeClr val="dk1"/>
          </a:effectRef>
          <a:fontRef idx="minor">
            <a:schemeClr val="tx1"/>
          </a:fontRef>
        </p:style>
      </p:cxnSp>
      <p:cxnSp>
        <p:nvCxnSpPr>
          <p:cNvPr id="84" name="Straight Connector 83">
            <a:extLst>
              <a:ext uri="{FF2B5EF4-FFF2-40B4-BE49-F238E27FC236}">
                <a16:creationId xmlns:a16="http://schemas.microsoft.com/office/drawing/2014/main" id="{E3F02067-899A-31D4-1495-ACE8C3CFD0FD}"/>
              </a:ext>
            </a:extLst>
          </p:cNvPr>
          <p:cNvCxnSpPr/>
          <p:nvPr/>
        </p:nvCxnSpPr>
        <p:spPr>
          <a:xfrm flipV="1">
            <a:off x="3922776" y="3705687"/>
            <a:ext cx="2861172" cy="1658806"/>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9213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1373B-8543-723E-C9EF-137A464AB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BC9F7-65AF-0772-AD2D-8DB7013BC488}"/>
              </a:ext>
            </a:extLst>
          </p:cNvPr>
          <p:cNvSpPr>
            <a:spLocks noGrp="1"/>
          </p:cNvSpPr>
          <p:nvPr>
            <p:ph type="title" idx="4294967295"/>
          </p:nvPr>
        </p:nvSpPr>
        <p:spPr>
          <a:xfrm>
            <a:off x="187631" y="871833"/>
            <a:ext cx="9168125" cy="481012"/>
          </a:xfrm>
        </p:spPr>
        <p:txBody>
          <a:bodyPr>
            <a:normAutofit fontScale="90000"/>
          </a:bodyPr>
          <a:lstStyle/>
          <a:p>
            <a:r>
              <a:rPr lang="en-US" b="1">
                <a:solidFill>
                  <a:srgbClr val="515727"/>
                </a:solidFill>
                <a:latin typeface="Century Gothic"/>
              </a:rPr>
              <a:t>Participatory Action Evaluation</a:t>
            </a:r>
            <a:endParaRPr lang="en-US"/>
          </a:p>
        </p:txBody>
      </p:sp>
      <p:sp>
        <p:nvSpPr>
          <p:cNvPr id="3" name="TextBox 2">
            <a:extLst>
              <a:ext uri="{FF2B5EF4-FFF2-40B4-BE49-F238E27FC236}">
                <a16:creationId xmlns:a16="http://schemas.microsoft.com/office/drawing/2014/main" id="{8097FA07-D1E7-7F2B-8A58-08AC0BBE0F75}"/>
              </a:ext>
            </a:extLst>
          </p:cNvPr>
          <p:cNvSpPr txBox="1"/>
          <p:nvPr/>
        </p:nvSpPr>
        <p:spPr>
          <a:xfrm>
            <a:off x="3334327" y="6234545"/>
            <a:ext cx="5735782" cy="489528"/>
          </a:xfrm>
          <a:prstGeom prst="rect">
            <a:avLst/>
          </a:prstGeom>
          <a:solidFill>
            <a:schemeClr val="bg1"/>
          </a:solidFill>
        </p:spPr>
        <p:txBody>
          <a:bodyPr wrap="square" rtlCol="0">
            <a:spAutoFit/>
          </a:bodyPr>
          <a:lstStyle/>
          <a:p>
            <a:endParaRPr lang="en-US"/>
          </a:p>
        </p:txBody>
      </p:sp>
      <p:cxnSp>
        <p:nvCxnSpPr>
          <p:cNvPr id="4" name="Straight Connector 3">
            <a:extLst>
              <a:ext uri="{FF2B5EF4-FFF2-40B4-BE49-F238E27FC236}">
                <a16:creationId xmlns:a16="http://schemas.microsoft.com/office/drawing/2014/main" id="{1AF583E6-FF29-6FEF-FE89-A83DBB6C70C2}"/>
              </a:ext>
            </a:extLst>
          </p:cNvPr>
          <p:cNvCxnSpPr/>
          <p:nvPr/>
        </p:nvCxnSpPr>
        <p:spPr>
          <a:xfrm>
            <a:off x="0" y="665596"/>
            <a:ext cx="3325091" cy="0"/>
          </a:xfrm>
          <a:prstGeom prst="line">
            <a:avLst/>
          </a:prstGeom>
          <a:ln w="57150">
            <a:solidFill>
              <a:srgbClr val="515727"/>
            </a:solidFill>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D8367186-E852-DD86-D453-7E46F26AC474}"/>
              </a:ext>
            </a:extLst>
          </p:cNvPr>
          <p:cNvSpPr/>
          <p:nvPr/>
        </p:nvSpPr>
        <p:spPr>
          <a:xfrm>
            <a:off x="1419512" y="2011527"/>
            <a:ext cx="9352976" cy="3934686"/>
          </a:xfrm>
          <a:prstGeom prst="rect">
            <a:avLst/>
          </a:prstGeom>
          <a:solidFill>
            <a:srgbClr val="51572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a:t>The Health Equity Zones participatory action approach to evaluation means those involved in the initiative develop the evaluation and use</a:t>
            </a:r>
            <a:endParaRPr lang="en-US"/>
          </a:p>
          <a:p>
            <a:pPr algn="ctr"/>
            <a:r>
              <a:rPr lang="en-US" sz="3200"/>
              <a:t>the findings for collective action. </a:t>
            </a:r>
            <a:endParaRPr lang="en-US" sz="3200">
              <a:ea typeface="Calibri"/>
              <a:cs typeface="Calibri"/>
            </a:endParaRPr>
          </a:p>
        </p:txBody>
      </p:sp>
    </p:spTree>
    <p:extLst>
      <p:ext uri="{BB962C8B-B14F-4D97-AF65-F5344CB8AC3E}">
        <p14:creationId xmlns:p14="http://schemas.microsoft.com/office/powerpoint/2010/main" val="2819288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29FA5-1DA1-5FD2-2B15-897A592E3833}"/>
              </a:ext>
            </a:extLst>
          </p:cNvPr>
          <p:cNvSpPr>
            <a:spLocks noGrp="1"/>
          </p:cNvSpPr>
          <p:nvPr>
            <p:ph type="title" idx="4294967295"/>
          </p:nvPr>
        </p:nvSpPr>
        <p:spPr>
          <a:xfrm>
            <a:off x="187631" y="871833"/>
            <a:ext cx="9168125" cy="481012"/>
          </a:xfrm>
        </p:spPr>
        <p:txBody>
          <a:bodyPr>
            <a:normAutofit fontScale="90000"/>
          </a:bodyPr>
          <a:lstStyle/>
          <a:p>
            <a:r>
              <a:rPr lang="en-US" b="1">
                <a:solidFill>
                  <a:srgbClr val="515727"/>
                </a:solidFill>
                <a:latin typeface="Century Gothic"/>
              </a:rPr>
              <a:t>Evaluation Guides</a:t>
            </a:r>
          </a:p>
        </p:txBody>
      </p:sp>
      <p:sp>
        <p:nvSpPr>
          <p:cNvPr id="3" name="TextBox 2">
            <a:extLst>
              <a:ext uri="{FF2B5EF4-FFF2-40B4-BE49-F238E27FC236}">
                <a16:creationId xmlns:a16="http://schemas.microsoft.com/office/drawing/2014/main" id="{D87FF4AB-6C3D-D86F-862D-B9897072F874}"/>
              </a:ext>
            </a:extLst>
          </p:cNvPr>
          <p:cNvSpPr txBox="1"/>
          <p:nvPr/>
        </p:nvSpPr>
        <p:spPr>
          <a:xfrm>
            <a:off x="3334327" y="6234545"/>
            <a:ext cx="5735782" cy="489528"/>
          </a:xfrm>
          <a:prstGeom prst="rect">
            <a:avLst/>
          </a:prstGeom>
          <a:solidFill>
            <a:schemeClr val="bg1"/>
          </a:solidFill>
        </p:spPr>
        <p:txBody>
          <a:bodyPr wrap="square" rtlCol="0">
            <a:spAutoFit/>
          </a:bodyPr>
          <a:lstStyle/>
          <a:p>
            <a:endParaRPr lang="en-US"/>
          </a:p>
        </p:txBody>
      </p:sp>
      <p:pic>
        <p:nvPicPr>
          <p:cNvPr id="5" name="Picture 4" descr="A book cover with text and images&#10;&#10;Description automatically generated">
            <a:extLst>
              <a:ext uri="{FF2B5EF4-FFF2-40B4-BE49-F238E27FC236}">
                <a16:creationId xmlns:a16="http://schemas.microsoft.com/office/drawing/2014/main" id="{F6C4B43A-59F2-BAA5-E99A-0129E40A9D2F}"/>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682372" y="1817874"/>
            <a:ext cx="2728866" cy="3568573"/>
          </a:xfrm>
          <a:prstGeom prst="rect">
            <a:avLst/>
          </a:prstGeom>
        </p:spPr>
      </p:pic>
      <p:pic>
        <p:nvPicPr>
          <p:cNvPr id="7" name="Picture 6" descr="A close-up of a book&#10;&#10;Description automatically generated">
            <a:extLst>
              <a:ext uri="{FF2B5EF4-FFF2-40B4-BE49-F238E27FC236}">
                <a16:creationId xmlns:a16="http://schemas.microsoft.com/office/drawing/2014/main" id="{D3135C19-7013-D531-A5FE-C24441FAD4D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13227" y="1817874"/>
            <a:ext cx="2718206" cy="3568573"/>
          </a:xfrm>
          <a:prstGeom prst="rect">
            <a:avLst/>
          </a:prstGeom>
        </p:spPr>
      </p:pic>
      <p:pic>
        <p:nvPicPr>
          <p:cNvPr id="9" name="Picture 8" descr="A close-up of a health equity participation guide&#10;&#10;Description automatically generated">
            <a:extLst>
              <a:ext uri="{FF2B5EF4-FFF2-40B4-BE49-F238E27FC236}">
                <a16:creationId xmlns:a16="http://schemas.microsoft.com/office/drawing/2014/main" id="{117F0C7B-68D7-1B56-F810-2ED4F0A8F9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04667" y="1817874"/>
            <a:ext cx="2716460" cy="3568573"/>
          </a:xfrm>
          <a:prstGeom prst="rect">
            <a:avLst/>
          </a:prstGeom>
        </p:spPr>
      </p:pic>
      <p:cxnSp>
        <p:nvCxnSpPr>
          <p:cNvPr id="4" name="Straight Connector 3">
            <a:extLst>
              <a:ext uri="{FF2B5EF4-FFF2-40B4-BE49-F238E27FC236}">
                <a16:creationId xmlns:a16="http://schemas.microsoft.com/office/drawing/2014/main" id="{06191240-A5E2-79A4-D979-39F17AB41D73}"/>
              </a:ext>
            </a:extLst>
          </p:cNvPr>
          <p:cNvCxnSpPr/>
          <p:nvPr/>
        </p:nvCxnSpPr>
        <p:spPr>
          <a:xfrm>
            <a:off x="0" y="665596"/>
            <a:ext cx="3325091" cy="0"/>
          </a:xfrm>
          <a:prstGeom prst="line">
            <a:avLst/>
          </a:prstGeom>
          <a:ln w="57150">
            <a:solidFill>
              <a:srgbClr val="515727"/>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C75DAE1E-D693-A36C-0174-E9317CB33B15}"/>
              </a:ext>
            </a:extLst>
          </p:cNvPr>
          <p:cNvPicPr>
            <a:picLocks noChangeAspect="1"/>
          </p:cNvPicPr>
          <p:nvPr/>
        </p:nvPicPr>
        <p:blipFill>
          <a:blip r:embed="rId6"/>
          <a:stretch>
            <a:fillRect/>
          </a:stretch>
        </p:blipFill>
        <p:spPr>
          <a:xfrm>
            <a:off x="567007" y="1819993"/>
            <a:ext cx="2977911" cy="3591826"/>
          </a:xfrm>
          <a:prstGeom prst="rect">
            <a:avLst/>
          </a:prstGeom>
        </p:spPr>
      </p:pic>
    </p:spTree>
    <p:extLst>
      <p:ext uri="{BB962C8B-B14F-4D97-AF65-F5344CB8AC3E}">
        <p14:creationId xmlns:p14="http://schemas.microsoft.com/office/powerpoint/2010/main" val="3670056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22FEA-16EE-5FFA-0236-F2B74D9A1199}"/>
              </a:ext>
            </a:extLst>
          </p:cNvPr>
          <p:cNvSpPr txBox="1"/>
          <p:nvPr/>
        </p:nvSpPr>
        <p:spPr>
          <a:xfrm>
            <a:off x="369531" y="772391"/>
            <a:ext cx="9796317" cy="769441"/>
          </a:xfrm>
          <a:prstGeom prst="rect">
            <a:avLst/>
          </a:prstGeom>
          <a:noFill/>
        </p:spPr>
        <p:txBody>
          <a:bodyPr wrap="square" lIns="91440" tIns="45720" rIns="91440" bIns="45720" rtlCol="0" anchor="t">
            <a:spAutoFit/>
          </a:bodyPr>
          <a:lstStyle/>
          <a:p>
            <a:r>
              <a:rPr lang="en-US" sz="4400" b="1">
                <a:solidFill>
                  <a:srgbClr val="515727"/>
                </a:solidFill>
              </a:rPr>
              <a:t>Whatcom HEZ </a:t>
            </a:r>
          </a:p>
        </p:txBody>
      </p:sp>
      <p:cxnSp>
        <p:nvCxnSpPr>
          <p:cNvPr id="4" name="Straight Connector 3">
            <a:extLst>
              <a:ext uri="{FF2B5EF4-FFF2-40B4-BE49-F238E27FC236}">
                <a16:creationId xmlns:a16="http://schemas.microsoft.com/office/drawing/2014/main" id="{45A9323A-62CE-87E8-2D44-9BB9FF987804}"/>
              </a:ext>
            </a:extLst>
          </p:cNvPr>
          <p:cNvCxnSpPr/>
          <p:nvPr/>
        </p:nvCxnSpPr>
        <p:spPr>
          <a:xfrm>
            <a:off x="0" y="665596"/>
            <a:ext cx="3325091" cy="0"/>
          </a:xfrm>
          <a:prstGeom prst="line">
            <a:avLst/>
          </a:prstGeom>
          <a:ln w="57150">
            <a:solidFill>
              <a:srgbClr val="515727"/>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4DD460A-1AF1-F228-3136-246855CE1028}"/>
              </a:ext>
            </a:extLst>
          </p:cNvPr>
          <p:cNvCxnSpPr>
            <a:cxnSpLocks/>
          </p:cNvCxnSpPr>
          <p:nvPr/>
        </p:nvCxnSpPr>
        <p:spPr>
          <a:xfrm>
            <a:off x="0" y="3413647"/>
            <a:ext cx="12192000" cy="0"/>
          </a:xfrm>
          <a:prstGeom prst="line">
            <a:avLst/>
          </a:prstGeom>
          <a:ln w="57150">
            <a:solidFill>
              <a:srgbClr val="515727"/>
            </a:solidFill>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7F92F15D-27D1-7EA1-AE95-459EBC400293}"/>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5400000">
            <a:off x="2087307" y="1783611"/>
            <a:ext cx="1366528" cy="1694981"/>
          </a:xfrm>
          <a:prstGeom prst="rect">
            <a:avLst/>
          </a:prstGeom>
        </p:spPr>
      </p:pic>
      <p:pic>
        <p:nvPicPr>
          <p:cNvPr id="23" name="Picture 22">
            <a:extLst>
              <a:ext uri="{FF2B5EF4-FFF2-40B4-BE49-F238E27FC236}">
                <a16:creationId xmlns:a16="http://schemas.microsoft.com/office/drawing/2014/main" id="{E9903693-2C17-B4D9-FE08-E6F1B97B1331}"/>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4906959" y="3877632"/>
            <a:ext cx="1606689" cy="1842389"/>
          </a:xfrm>
          <a:prstGeom prst="rect">
            <a:avLst/>
          </a:prstGeom>
        </p:spPr>
      </p:pic>
      <p:pic>
        <p:nvPicPr>
          <p:cNvPr id="1026" name="Picture 2">
            <a:extLst>
              <a:ext uri="{FF2B5EF4-FFF2-40B4-BE49-F238E27FC236}">
                <a16:creationId xmlns:a16="http://schemas.microsoft.com/office/drawing/2014/main" id="{7849CF00-F4F3-7467-5614-4C62E43067C5}"/>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217788" y="3937439"/>
            <a:ext cx="1806204" cy="139435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B03EAA13-AC76-AAB7-D4C8-330D9AE8334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329189" y="3750342"/>
            <a:ext cx="1967564" cy="1307014"/>
          </a:xfrm>
          <a:prstGeom prst="rect">
            <a:avLst/>
          </a:prstGeom>
        </p:spPr>
      </p:pic>
      <p:sp>
        <p:nvSpPr>
          <p:cNvPr id="28" name="TextBox 27">
            <a:extLst>
              <a:ext uri="{FF2B5EF4-FFF2-40B4-BE49-F238E27FC236}">
                <a16:creationId xmlns:a16="http://schemas.microsoft.com/office/drawing/2014/main" id="{73CDA62F-7ADF-AE4C-0082-7681663D87DF}"/>
              </a:ext>
            </a:extLst>
          </p:cNvPr>
          <p:cNvSpPr txBox="1"/>
          <p:nvPr/>
        </p:nvSpPr>
        <p:spPr>
          <a:xfrm flipH="1">
            <a:off x="130035" y="2846515"/>
            <a:ext cx="1797093" cy="461665"/>
          </a:xfrm>
          <a:prstGeom prst="rect">
            <a:avLst/>
          </a:prstGeom>
          <a:noFill/>
        </p:spPr>
        <p:txBody>
          <a:bodyPr wrap="square" lIns="91440" tIns="45720" rIns="91440" bIns="45720" rtlCol="0" anchor="t">
            <a:spAutoFit/>
          </a:bodyPr>
          <a:lstStyle/>
          <a:p>
            <a:r>
              <a:rPr lang="en-US" sz="2400" b="1">
                <a:solidFill>
                  <a:srgbClr val="515727"/>
                </a:solidFill>
              </a:rPr>
              <a:t>Spring 2024</a:t>
            </a:r>
          </a:p>
        </p:txBody>
      </p:sp>
      <p:sp>
        <p:nvSpPr>
          <p:cNvPr id="29" name="TextBox 28">
            <a:extLst>
              <a:ext uri="{FF2B5EF4-FFF2-40B4-BE49-F238E27FC236}">
                <a16:creationId xmlns:a16="http://schemas.microsoft.com/office/drawing/2014/main" id="{7C8B3E27-F204-B6FF-ABEF-87F7D39C2E53}"/>
              </a:ext>
            </a:extLst>
          </p:cNvPr>
          <p:cNvSpPr txBox="1"/>
          <p:nvPr/>
        </p:nvSpPr>
        <p:spPr>
          <a:xfrm flipH="1">
            <a:off x="9185489" y="2851601"/>
            <a:ext cx="1798592" cy="461665"/>
          </a:xfrm>
          <a:prstGeom prst="rect">
            <a:avLst/>
          </a:prstGeom>
          <a:noFill/>
        </p:spPr>
        <p:txBody>
          <a:bodyPr wrap="square" lIns="91440" tIns="45720" rIns="91440" bIns="45720" rtlCol="0" anchor="t">
            <a:spAutoFit/>
          </a:bodyPr>
          <a:lstStyle/>
          <a:p>
            <a:r>
              <a:rPr lang="en-US" sz="2400" b="1">
                <a:solidFill>
                  <a:srgbClr val="515727"/>
                </a:solidFill>
              </a:rPr>
              <a:t>Spring 2025</a:t>
            </a:r>
          </a:p>
        </p:txBody>
      </p:sp>
      <p:sp>
        <p:nvSpPr>
          <p:cNvPr id="30" name="TextBox 29">
            <a:extLst>
              <a:ext uri="{FF2B5EF4-FFF2-40B4-BE49-F238E27FC236}">
                <a16:creationId xmlns:a16="http://schemas.microsoft.com/office/drawing/2014/main" id="{23B9A97F-6A44-2319-32B3-21DBAF728A4C}"/>
              </a:ext>
            </a:extLst>
          </p:cNvPr>
          <p:cNvSpPr txBox="1"/>
          <p:nvPr/>
        </p:nvSpPr>
        <p:spPr>
          <a:xfrm flipH="1">
            <a:off x="4409491" y="2847576"/>
            <a:ext cx="1532510" cy="461665"/>
          </a:xfrm>
          <a:prstGeom prst="rect">
            <a:avLst/>
          </a:prstGeom>
          <a:noFill/>
        </p:spPr>
        <p:txBody>
          <a:bodyPr wrap="square" lIns="91440" tIns="45720" rIns="91440" bIns="45720" rtlCol="0" anchor="t">
            <a:spAutoFit/>
          </a:bodyPr>
          <a:lstStyle/>
          <a:p>
            <a:r>
              <a:rPr lang="en-US" sz="2400" b="1">
                <a:solidFill>
                  <a:srgbClr val="515727"/>
                </a:solidFill>
              </a:rPr>
              <a:t>Fall 2024</a:t>
            </a:r>
          </a:p>
        </p:txBody>
      </p:sp>
      <p:sp>
        <p:nvSpPr>
          <p:cNvPr id="31" name="Oval 30">
            <a:extLst>
              <a:ext uri="{FF2B5EF4-FFF2-40B4-BE49-F238E27FC236}">
                <a16:creationId xmlns:a16="http://schemas.microsoft.com/office/drawing/2014/main" id="{9F81843B-D964-F7C9-2EE0-8C1EED3041AB}"/>
              </a:ext>
            </a:extLst>
          </p:cNvPr>
          <p:cNvSpPr/>
          <p:nvPr/>
        </p:nvSpPr>
        <p:spPr>
          <a:xfrm>
            <a:off x="920768" y="3290154"/>
            <a:ext cx="229475" cy="230627"/>
          </a:xfrm>
          <a:prstGeom prst="ellipse">
            <a:avLst/>
          </a:prstGeom>
          <a:solidFill>
            <a:schemeClr val="bg1"/>
          </a:solidFill>
          <a:ln>
            <a:solidFill>
              <a:srgbClr val="5157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4149E4A-8237-41FE-317F-B83C1A22E114}"/>
              </a:ext>
            </a:extLst>
          </p:cNvPr>
          <p:cNvSpPr txBox="1"/>
          <p:nvPr/>
        </p:nvSpPr>
        <p:spPr>
          <a:xfrm>
            <a:off x="259879" y="3500908"/>
            <a:ext cx="1956241" cy="369332"/>
          </a:xfrm>
          <a:prstGeom prst="rect">
            <a:avLst/>
          </a:prstGeom>
          <a:noFill/>
        </p:spPr>
        <p:txBody>
          <a:bodyPr wrap="none" lIns="91440" tIns="45720" rIns="91440" bIns="45720" rtlCol="0" anchor="t">
            <a:spAutoFit/>
          </a:bodyPr>
          <a:lstStyle/>
          <a:p>
            <a:r>
              <a:rPr lang="en-US" i="1"/>
              <a:t>Outreach Phase 1</a:t>
            </a:r>
          </a:p>
        </p:txBody>
      </p:sp>
      <p:sp>
        <p:nvSpPr>
          <p:cNvPr id="33" name="Oval 32">
            <a:extLst>
              <a:ext uri="{FF2B5EF4-FFF2-40B4-BE49-F238E27FC236}">
                <a16:creationId xmlns:a16="http://schemas.microsoft.com/office/drawing/2014/main" id="{56F02090-A57F-CF0C-DECC-B28F5D8B415A}"/>
              </a:ext>
            </a:extLst>
          </p:cNvPr>
          <p:cNvSpPr/>
          <p:nvPr/>
        </p:nvSpPr>
        <p:spPr>
          <a:xfrm>
            <a:off x="6277241" y="3313686"/>
            <a:ext cx="229475" cy="230627"/>
          </a:xfrm>
          <a:prstGeom prst="ellipse">
            <a:avLst/>
          </a:prstGeom>
          <a:solidFill>
            <a:schemeClr val="bg1"/>
          </a:solidFill>
          <a:ln>
            <a:solidFill>
              <a:srgbClr val="5157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D94F4B6-DBEE-711A-3B5F-8C617CF177C0}"/>
              </a:ext>
            </a:extLst>
          </p:cNvPr>
          <p:cNvSpPr txBox="1"/>
          <p:nvPr/>
        </p:nvSpPr>
        <p:spPr>
          <a:xfrm>
            <a:off x="5560660" y="3509451"/>
            <a:ext cx="1956241" cy="369332"/>
          </a:xfrm>
          <a:prstGeom prst="rect">
            <a:avLst/>
          </a:prstGeom>
          <a:noFill/>
        </p:spPr>
        <p:txBody>
          <a:bodyPr wrap="none" lIns="91440" tIns="45720" rIns="91440" bIns="45720" rtlCol="0" anchor="t">
            <a:spAutoFit/>
          </a:bodyPr>
          <a:lstStyle/>
          <a:p>
            <a:r>
              <a:rPr lang="en-US" i="1"/>
              <a:t>Outreach Phase 2</a:t>
            </a:r>
          </a:p>
        </p:txBody>
      </p:sp>
      <p:sp>
        <p:nvSpPr>
          <p:cNvPr id="35" name="Oval 34">
            <a:extLst>
              <a:ext uri="{FF2B5EF4-FFF2-40B4-BE49-F238E27FC236}">
                <a16:creationId xmlns:a16="http://schemas.microsoft.com/office/drawing/2014/main" id="{04608E30-208D-7F7E-5F9B-3EC8F339BB9F}"/>
              </a:ext>
            </a:extLst>
          </p:cNvPr>
          <p:cNvSpPr/>
          <p:nvPr/>
        </p:nvSpPr>
        <p:spPr>
          <a:xfrm>
            <a:off x="10756384" y="3290154"/>
            <a:ext cx="229475" cy="230627"/>
          </a:xfrm>
          <a:prstGeom prst="ellipse">
            <a:avLst/>
          </a:prstGeom>
          <a:solidFill>
            <a:schemeClr val="bg1"/>
          </a:solidFill>
          <a:ln>
            <a:solidFill>
              <a:srgbClr val="5157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1B1B22C-7064-DD18-E586-97F1BDD4A0B1}"/>
              </a:ext>
            </a:extLst>
          </p:cNvPr>
          <p:cNvSpPr txBox="1"/>
          <p:nvPr/>
        </p:nvSpPr>
        <p:spPr>
          <a:xfrm>
            <a:off x="8972913" y="3436500"/>
            <a:ext cx="2878640" cy="646331"/>
          </a:xfrm>
          <a:prstGeom prst="rect">
            <a:avLst/>
          </a:prstGeom>
          <a:noFill/>
        </p:spPr>
        <p:txBody>
          <a:bodyPr wrap="square" lIns="91440" tIns="45720" rIns="91440" bIns="45720" rtlCol="0" anchor="t">
            <a:spAutoFit/>
          </a:bodyPr>
          <a:lstStyle/>
          <a:p>
            <a:r>
              <a:rPr lang="en-US" i="1"/>
              <a:t>Community Advisory Board </a:t>
            </a:r>
            <a:endParaRPr lang="en-US"/>
          </a:p>
          <a:p>
            <a:r>
              <a:rPr lang="en-US" i="1"/>
              <a:t>and Project Proposals</a:t>
            </a:r>
            <a:endParaRPr lang="en-US"/>
          </a:p>
        </p:txBody>
      </p:sp>
      <p:pic>
        <p:nvPicPr>
          <p:cNvPr id="8" name="Picture 7">
            <a:extLst>
              <a:ext uri="{FF2B5EF4-FFF2-40B4-BE49-F238E27FC236}">
                <a16:creationId xmlns:a16="http://schemas.microsoft.com/office/drawing/2014/main" id="{5C110F35-3B7E-D40D-B06F-09D58494E3D0}"/>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rot="5400000">
            <a:off x="6348961" y="1393357"/>
            <a:ext cx="1592689" cy="2197152"/>
          </a:xfrm>
          <a:prstGeom prst="rect">
            <a:avLst/>
          </a:prstGeom>
        </p:spPr>
      </p:pic>
      <p:sp>
        <p:nvSpPr>
          <p:cNvPr id="6" name="TextBox 5">
            <a:extLst>
              <a:ext uri="{FF2B5EF4-FFF2-40B4-BE49-F238E27FC236}">
                <a16:creationId xmlns:a16="http://schemas.microsoft.com/office/drawing/2014/main" id="{6438A8C7-CA8D-C3FC-8F4B-33D55B7063D1}"/>
              </a:ext>
            </a:extLst>
          </p:cNvPr>
          <p:cNvSpPr txBox="1"/>
          <p:nvPr/>
        </p:nvSpPr>
        <p:spPr>
          <a:xfrm>
            <a:off x="6546478" y="3980981"/>
            <a:ext cx="21717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A1A1A"/>
                </a:solidFill>
                <a:latin typeface="Aptos"/>
              </a:rPr>
              <a:t>"I came because it’s my community, and to support everyone else who is really working hard for the community.”</a:t>
            </a:r>
            <a:endParaRPr lang="en-US" sz="2400">
              <a:latin typeface="Aptos"/>
            </a:endParaRPr>
          </a:p>
        </p:txBody>
      </p:sp>
      <p:pic>
        <p:nvPicPr>
          <p:cNvPr id="3" name="Picture 2" descr="Crowd of people">
            <a:extLst>
              <a:ext uri="{FF2B5EF4-FFF2-40B4-BE49-F238E27FC236}">
                <a16:creationId xmlns:a16="http://schemas.microsoft.com/office/drawing/2014/main" id="{79FF77E2-E5DD-10A5-9DCC-467BD16932EA}"/>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911166" y="1544139"/>
            <a:ext cx="2508250" cy="1176805"/>
          </a:xfrm>
          <a:prstGeom prst="rect">
            <a:avLst/>
          </a:prstGeom>
        </p:spPr>
      </p:pic>
      <p:pic>
        <p:nvPicPr>
          <p:cNvPr id="5" name="Picture 4" descr="Person writing on whiteboard">
            <a:extLst>
              <a:ext uri="{FF2B5EF4-FFF2-40B4-BE49-F238E27FC236}">
                <a16:creationId xmlns:a16="http://schemas.microsoft.com/office/drawing/2014/main" id="{A27133A0-675D-DFE9-C899-AA2F2C7BB54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9080500" y="4222749"/>
            <a:ext cx="2338917" cy="1672167"/>
          </a:xfrm>
          <a:prstGeom prst="rect">
            <a:avLst/>
          </a:prstGeom>
        </p:spPr>
      </p:pic>
    </p:spTree>
    <p:extLst>
      <p:ext uri="{BB962C8B-B14F-4D97-AF65-F5344CB8AC3E}">
        <p14:creationId xmlns:p14="http://schemas.microsoft.com/office/powerpoint/2010/main" val="192982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D24F3-1914-C26A-0DA3-12FE88B9F1E0}"/>
              </a:ext>
            </a:extLst>
          </p:cNvPr>
          <p:cNvSpPr>
            <a:spLocks noGrp="1"/>
          </p:cNvSpPr>
          <p:nvPr>
            <p:ph type="title"/>
          </p:nvPr>
        </p:nvSpPr>
        <p:spPr>
          <a:xfrm>
            <a:off x="653473" y="517237"/>
            <a:ext cx="10515600" cy="1325563"/>
          </a:xfrm>
        </p:spPr>
        <p:txBody>
          <a:bodyPr/>
          <a:lstStyle/>
          <a:p>
            <a:r>
              <a:rPr lang="en-US" b="1">
                <a:solidFill>
                  <a:srgbClr val="515727"/>
                </a:solidFill>
              </a:rPr>
              <a:t> Spring and Summer 2025</a:t>
            </a:r>
          </a:p>
        </p:txBody>
      </p:sp>
      <p:cxnSp>
        <p:nvCxnSpPr>
          <p:cNvPr id="4" name="Straight Connector 3">
            <a:extLst>
              <a:ext uri="{FF2B5EF4-FFF2-40B4-BE49-F238E27FC236}">
                <a16:creationId xmlns:a16="http://schemas.microsoft.com/office/drawing/2014/main" id="{C234D044-92E2-2ACC-1934-8A06FD783FCA}"/>
              </a:ext>
            </a:extLst>
          </p:cNvPr>
          <p:cNvCxnSpPr/>
          <p:nvPr/>
        </p:nvCxnSpPr>
        <p:spPr>
          <a:xfrm>
            <a:off x="0" y="517237"/>
            <a:ext cx="3325091" cy="0"/>
          </a:xfrm>
          <a:prstGeom prst="line">
            <a:avLst/>
          </a:prstGeom>
          <a:ln w="57150">
            <a:solidFill>
              <a:srgbClr val="515727"/>
            </a:solidFill>
          </a:ln>
        </p:spPr>
        <p:style>
          <a:lnRef idx="2">
            <a:schemeClr val="accent1"/>
          </a:lnRef>
          <a:fillRef idx="0">
            <a:schemeClr val="accent1"/>
          </a:fillRef>
          <a:effectRef idx="1">
            <a:schemeClr val="accent1"/>
          </a:effectRef>
          <a:fontRef idx="minor">
            <a:schemeClr val="tx1"/>
          </a:fontRef>
        </p:style>
      </p:cxnSp>
      <p:pic>
        <p:nvPicPr>
          <p:cNvPr id="5" name="Picture 3" descr="Clip-Art of Cedar leaves free image download">
            <a:extLst>
              <a:ext uri="{FF2B5EF4-FFF2-40B4-BE49-F238E27FC236}">
                <a16:creationId xmlns:a16="http://schemas.microsoft.com/office/drawing/2014/main" id="{32AA4B3C-6AA0-A9EE-82CC-76EA3993219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19190133" flipH="1">
            <a:off x="10114182" y="-270020"/>
            <a:ext cx="1532872" cy="26809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2660C0A-86AB-7A05-B615-104ED07002BE}"/>
              </a:ext>
            </a:extLst>
          </p:cNvPr>
          <p:cNvSpPr txBox="1"/>
          <p:nvPr/>
        </p:nvSpPr>
        <p:spPr>
          <a:xfrm>
            <a:off x="653112" y="2802992"/>
            <a:ext cx="2406348" cy="2554545"/>
          </a:xfrm>
          <a:prstGeom prst="rect">
            <a:avLst/>
          </a:prstGeom>
          <a:solidFill>
            <a:srgbClr val="557189"/>
          </a:solidFill>
        </p:spPr>
        <p:txBody>
          <a:bodyPr wrap="square" lIns="91440" tIns="45720" rIns="91440" bIns="45720" rtlCol="0" anchor="t">
            <a:spAutoFit/>
          </a:bodyPr>
          <a:lstStyle/>
          <a:p>
            <a:endParaRPr lang="en-US" sz="2000">
              <a:solidFill>
                <a:schemeClr val="bg1"/>
              </a:solidFill>
            </a:endParaRPr>
          </a:p>
          <a:p>
            <a:r>
              <a:rPr lang="en-US" sz="2000">
                <a:solidFill>
                  <a:schemeClr val="bg1"/>
                </a:solidFill>
              </a:rPr>
              <a:t>Conclude Outreach Phase 2, recruit Community Advisory Board</a:t>
            </a:r>
          </a:p>
          <a:p>
            <a:endParaRPr lang="en-US" sz="2000">
              <a:solidFill>
                <a:schemeClr val="bg1"/>
              </a:solidFill>
              <a:ea typeface="Calibri"/>
              <a:cs typeface="Calibri"/>
            </a:endParaRPr>
          </a:p>
          <a:p>
            <a:endParaRPr lang="en-US" sz="2000">
              <a:solidFill>
                <a:schemeClr val="bg1"/>
              </a:solidFill>
              <a:ea typeface="Calibri"/>
              <a:cs typeface="Calibri"/>
            </a:endParaRPr>
          </a:p>
          <a:p>
            <a:endParaRPr lang="en-US" sz="2000">
              <a:solidFill>
                <a:schemeClr val="bg1"/>
              </a:solidFill>
              <a:ea typeface="Calibri"/>
              <a:cs typeface="Calibri"/>
            </a:endParaRPr>
          </a:p>
        </p:txBody>
      </p:sp>
      <p:sp>
        <p:nvSpPr>
          <p:cNvPr id="9" name="TextBox 8">
            <a:extLst>
              <a:ext uri="{FF2B5EF4-FFF2-40B4-BE49-F238E27FC236}">
                <a16:creationId xmlns:a16="http://schemas.microsoft.com/office/drawing/2014/main" id="{28B45C63-246A-5585-61C8-1ABB693BD786}"/>
              </a:ext>
            </a:extLst>
          </p:cNvPr>
          <p:cNvSpPr txBox="1"/>
          <p:nvPr/>
        </p:nvSpPr>
        <p:spPr>
          <a:xfrm>
            <a:off x="3635150" y="2800215"/>
            <a:ext cx="2270630" cy="2554545"/>
          </a:xfrm>
          <a:prstGeom prst="rect">
            <a:avLst/>
          </a:prstGeom>
          <a:solidFill>
            <a:srgbClr val="557189"/>
          </a:solidFill>
        </p:spPr>
        <p:txBody>
          <a:bodyPr wrap="square" lIns="91440" tIns="45720" rIns="91440" bIns="45720" rtlCol="0" anchor="t">
            <a:spAutoFit/>
          </a:bodyPr>
          <a:lstStyle/>
          <a:p>
            <a:endParaRPr lang="en-US" sz="2000">
              <a:solidFill>
                <a:schemeClr val="bg1"/>
              </a:solidFill>
            </a:endParaRPr>
          </a:p>
          <a:p>
            <a:r>
              <a:rPr lang="en-US" sz="2000">
                <a:solidFill>
                  <a:schemeClr val="bg1"/>
                </a:solidFill>
              </a:rPr>
              <a:t>Establish Community Advisory Board </a:t>
            </a:r>
            <a:endParaRPr lang="en-US" sz="2000">
              <a:solidFill>
                <a:schemeClr val="bg1"/>
              </a:solidFill>
              <a:ea typeface="Calibri"/>
              <a:cs typeface="Calibri"/>
            </a:endParaRPr>
          </a:p>
          <a:p>
            <a:endParaRPr lang="en-US" sz="2000">
              <a:solidFill>
                <a:schemeClr val="bg1"/>
              </a:solidFill>
              <a:ea typeface="Calibri"/>
              <a:cs typeface="Calibri"/>
            </a:endParaRPr>
          </a:p>
          <a:p>
            <a:endParaRPr lang="en-US" sz="2000">
              <a:solidFill>
                <a:schemeClr val="bg1"/>
              </a:solidFill>
              <a:ea typeface="Calibri"/>
              <a:cs typeface="Calibri"/>
            </a:endParaRPr>
          </a:p>
          <a:p>
            <a:endParaRPr lang="en-US" sz="2000">
              <a:solidFill>
                <a:schemeClr val="bg1"/>
              </a:solidFill>
              <a:ea typeface="Calibri"/>
              <a:cs typeface="Calibri"/>
            </a:endParaRPr>
          </a:p>
          <a:p>
            <a:endParaRPr lang="en-US" sz="2000">
              <a:solidFill>
                <a:schemeClr val="bg1"/>
              </a:solidFill>
              <a:ea typeface="Calibri"/>
              <a:cs typeface="Calibri"/>
            </a:endParaRPr>
          </a:p>
        </p:txBody>
      </p:sp>
      <p:sp>
        <p:nvSpPr>
          <p:cNvPr id="10" name="TextBox 9">
            <a:extLst>
              <a:ext uri="{FF2B5EF4-FFF2-40B4-BE49-F238E27FC236}">
                <a16:creationId xmlns:a16="http://schemas.microsoft.com/office/drawing/2014/main" id="{F9F3EE99-AD09-67C8-9A59-164ADB68D3E9}"/>
              </a:ext>
            </a:extLst>
          </p:cNvPr>
          <p:cNvSpPr txBox="1"/>
          <p:nvPr/>
        </p:nvSpPr>
        <p:spPr>
          <a:xfrm>
            <a:off x="6614931" y="2800215"/>
            <a:ext cx="2249464" cy="2554545"/>
          </a:xfrm>
          <a:prstGeom prst="rect">
            <a:avLst/>
          </a:prstGeom>
          <a:solidFill>
            <a:srgbClr val="557189"/>
          </a:solidFill>
        </p:spPr>
        <p:txBody>
          <a:bodyPr wrap="square" lIns="91440" tIns="45720" rIns="91440" bIns="45720" rtlCol="0" anchor="t">
            <a:spAutoFit/>
          </a:bodyPr>
          <a:lstStyle/>
          <a:p>
            <a:endParaRPr lang="en-US" sz="2000">
              <a:solidFill>
                <a:schemeClr val="bg1"/>
              </a:solidFill>
            </a:endParaRPr>
          </a:p>
          <a:p>
            <a:r>
              <a:rPr lang="en-US" sz="2000">
                <a:solidFill>
                  <a:schemeClr val="bg1"/>
                </a:solidFill>
              </a:rPr>
              <a:t>Community Advisory Board establishes project planning and criteria process for ideas raised by community</a:t>
            </a:r>
            <a:endParaRPr lang="en-US" sz="2000">
              <a:solidFill>
                <a:schemeClr val="bg1"/>
              </a:solidFill>
              <a:ea typeface="Calibri"/>
              <a:cs typeface="Calibri"/>
            </a:endParaRPr>
          </a:p>
        </p:txBody>
      </p:sp>
      <p:sp>
        <p:nvSpPr>
          <p:cNvPr id="11" name="TextBox 10">
            <a:extLst>
              <a:ext uri="{FF2B5EF4-FFF2-40B4-BE49-F238E27FC236}">
                <a16:creationId xmlns:a16="http://schemas.microsoft.com/office/drawing/2014/main" id="{F2C7C3EC-3723-F5EE-E8FF-F0D8019B0CA6}"/>
              </a:ext>
            </a:extLst>
          </p:cNvPr>
          <p:cNvSpPr txBox="1"/>
          <p:nvPr/>
        </p:nvSpPr>
        <p:spPr>
          <a:xfrm>
            <a:off x="9562965" y="2800215"/>
            <a:ext cx="2137097" cy="2554545"/>
          </a:xfrm>
          <a:prstGeom prst="rect">
            <a:avLst/>
          </a:prstGeom>
          <a:solidFill>
            <a:srgbClr val="557189"/>
          </a:solidFill>
        </p:spPr>
        <p:txBody>
          <a:bodyPr wrap="square" lIns="91440" tIns="45720" rIns="91440" bIns="45720" rtlCol="0" anchor="t">
            <a:spAutoFit/>
          </a:bodyPr>
          <a:lstStyle/>
          <a:p>
            <a:endParaRPr lang="en-US" sz="2000">
              <a:solidFill>
                <a:schemeClr val="bg1"/>
              </a:solidFill>
            </a:endParaRPr>
          </a:p>
          <a:p>
            <a:r>
              <a:rPr lang="en-US" sz="2000">
                <a:solidFill>
                  <a:schemeClr val="bg1"/>
                </a:solidFill>
              </a:rPr>
              <a:t>Community Advisory Board presents most feasible project plans to community for voting</a:t>
            </a:r>
            <a:endParaRPr lang="en-US" sz="2000">
              <a:solidFill>
                <a:schemeClr val="bg1"/>
              </a:solidFill>
              <a:ea typeface="Calibri"/>
              <a:cs typeface="Calibri"/>
            </a:endParaRPr>
          </a:p>
        </p:txBody>
      </p:sp>
      <p:sp>
        <p:nvSpPr>
          <p:cNvPr id="13" name="TextBox 12">
            <a:extLst>
              <a:ext uri="{FF2B5EF4-FFF2-40B4-BE49-F238E27FC236}">
                <a16:creationId xmlns:a16="http://schemas.microsoft.com/office/drawing/2014/main" id="{DF0AD0BD-CAF0-5DE4-B33A-8E15011A7299}"/>
              </a:ext>
            </a:extLst>
          </p:cNvPr>
          <p:cNvSpPr txBox="1"/>
          <p:nvPr/>
        </p:nvSpPr>
        <p:spPr>
          <a:xfrm>
            <a:off x="976309" y="2363839"/>
            <a:ext cx="1922129" cy="400110"/>
          </a:xfrm>
          <a:prstGeom prst="rect">
            <a:avLst/>
          </a:prstGeom>
          <a:noFill/>
        </p:spPr>
        <p:txBody>
          <a:bodyPr wrap="none" lIns="91440" tIns="45720" rIns="91440" bIns="45720" rtlCol="0" anchor="t">
            <a:spAutoFit/>
          </a:bodyPr>
          <a:lstStyle/>
          <a:p>
            <a:r>
              <a:rPr lang="en-US" sz="2000"/>
              <a:t>January - March</a:t>
            </a:r>
          </a:p>
        </p:txBody>
      </p:sp>
      <p:sp>
        <p:nvSpPr>
          <p:cNvPr id="14" name="TextBox 13">
            <a:extLst>
              <a:ext uri="{FF2B5EF4-FFF2-40B4-BE49-F238E27FC236}">
                <a16:creationId xmlns:a16="http://schemas.microsoft.com/office/drawing/2014/main" id="{D1C7A0F6-6AE9-676F-BEC2-54B8F3C7F3EA}"/>
              </a:ext>
            </a:extLst>
          </p:cNvPr>
          <p:cNvSpPr txBox="1"/>
          <p:nvPr/>
        </p:nvSpPr>
        <p:spPr>
          <a:xfrm>
            <a:off x="7070183" y="2347264"/>
            <a:ext cx="1339066" cy="400110"/>
          </a:xfrm>
          <a:prstGeom prst="rect">
            <a:avLst/>
          </a:prstGeom>
          <a:noFill/>
        </p:spPr>
        <p:txBody>
          <a:bodyPr wrap="square" lIns="91440" tIns="45720" rIns="91440" bIns="45720" rtlCol="0" anchor="t">
            <a:spAutoFit/>
          </a:bodyPr>
          <a:lstStyle/>
          <a:p>
            <a:r>
              <a:rPr lang="en-US" sz="2000"/>
              <a:t>May - July</a:t>
            </a:r>
          </a:p>
        </p:txBody>
      </p:sp>
      <p:sp>
        <p:nvSpPr>
          <p:cNvPr id="15" name="TextBox 14">
            <a:extLst>
              <a:ext uri="{FF2B5EF4-FFF2-40B4-BE49-F238E27FC236}">
                <a16:creationId xmlns:a16="http://schemas.microsoft.com/office/drawing/2014/main" id="{C6B4691F-6346-1E28-2E1D-5A6DC9EA8608}"/>
              </a:ext>
            </a:extLst>
          </p:cNvPr>
          <p:cNvSpPr txBox="1"/>
          <p:nvPr/>
        </p:nvSpPr>
        <p:spPr>
          <a:xfrm>
            <a:off x="4046089" y="2368431"/>
            <a:ext cx="1583767" cy="400110"/>
          </a:xfrm>
          <a:prstGeom prst="rect">
            <a:avLst/>
          </a:prstGeom>
          <a:noFill/>
        </p:spPr>
        <p:txBody>
          <a:bodyPr wrap="none" rtlCol="0">
            <a:spAutoFit/>
          </a:bodyPr>
          <a:lstStyle/>
          <a:p>
            <a:r>
              <a:rPr lang="en-US" sz="2000"/>
              <a:t>March - April</a:t>
            </a:r>
          </a:p>
        </p:txBody>
      </p:sp>
      <p:sp>
        <p:nvSpPr>
          <p:cNvPr id="16" name="TextBox 15">
            <a:extLst>
              <a:ext uri="{FF2B5EF4-FFF2-40B4-BE49-F238E27FC236}">
                <a16:creationId xmlns:a16="http://schemas.microsoft.com/office/drawing/2014/main" id="{92BEF10C-11F6-C9D3-780F-2DA9B912468A}"/>
              </a:ext>
            </a:extLst>
          </p:cNvPr>
          <p:cNvSpPr txBox="1"/>
          <p:nvPr/>
        </p:nvSpPr>
        <p:spPr>
          <a:xfrm>
            <a:off x="9564469" y="2368431"/>
            <a:ext cx="1758943" cy="400110"/>
          </a:xfrm>
          <a:prstGeom prst="rect">
            <a:avLst/>
          </a:prstGeom>
          <a:noFill/>
        </p:spPr>
        <p:txBody>
          <a:bodyPr wrap="none" lIns="91440" tIns="45720" rIns="91440" bIns="45720" rtlCol="0" anchor="t">
            <a:spAutoFit/>
          </a:bodyPr>
          <a:lstStyle/>
          <a:p>
            <a:r>
              <a:rPr lang="en-US" sz="2000"/>
              <a:t>August – Sept.</a:t>
            </a:r>
          </a:p>
        </p:txBody>
      </p:sp>
    </p:spTree>
    <p:extLst>
      <p:ext uri="{BB962C8B-B14F-4D97-AF65-F5344CB8AC3E}">
        <p14:creationId xmlns:p14="http://schemas.microsoft.com/office/powerpoint/2010/main" val="233709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22FEA-16EE-5FFA-0236-F2B74D9A1199}"/>
              </a:ext>
            </a:extLst>
          </p:cNvPr>
          <p:cNvSpPr txBox="1"/>
          <p:nvPr/>
        </p:nvSpPr>
        <p:spPr>
          <a:xfrm>
            <a:off x="369531" y="772391"/>
            <a:ext cx="9796317" cy="769441"/>
          </a:xfrm>
          <a:prstGeom prst="rect">
            <a:avLst/>
          </a:prstGeom>
          <a:noFill/>
          <a:ln>
            <a:noFill/>
          </a:ln>
        </p:spPr>
        <p:txBody>
          <a:bodyPr wrap="square" lIns="91440" tIns="45720" rIns="91440" bIns="45720" rtlCol="0" anchor="t">
            <a:spAutoFit/>
          </a:bodyPr>
          <a:lstStyle/>
          <a:p>
            <a:r>
              <a:rPr lang="en-US" sz="4400" b="1">
                <a:solidFill>
                  <a:srgbClr val="557189"/>
                </a:solidFill>
              </a:rPr>
              <a:t>South King County HEZ </a:t>
            </a:r>
          </a:p>
        </p:txBody>
      </p:sp>
      <p:cxnSp>
        <p:nvCxnSpPr>
          <p:cNvPr id="4" name="Straight Connector 3">
            <a:extLst>
              <a:ext uri="{FF2B5EF4-FFF2-40B4-BE49-F238E27FC236}">
                <a16:creationId xmlns:a16="http://schemas.microsoft.com/office/drawing/2014/main" id="{45A9323A-62CE-87E8-2D44-9BB9FF987804}"/>
              </a:ext>
            </a:extLst>
          </p:cNvPr>
          <p:cNvCxnSpPr/>
          <p:nvPr/>
        </p:nvCxnSpPr>
        <p:spPr>
          <a:xfrm>
            <a:off x="0" y="665596"/>
            <a:ext cx="3325091" cy="0"/>
          </a:xfrm>
          <a:prstGeom prst="line">
            <a:avLst/>
          </a:prstGeom>
          <a:ln w="57150">
            <a:solidFill>
              <a:srgbClr val="557189"/>
            </a:solidFill>
          </a:ln>
        </p:spPr>
        <p:style>
          <a:lnRef idx="2">
            <a:schemeClr val="accent1"/>
          </a:lnRef>
          <a:fillRef idx="0">
            <a:schemeClr val="accent1"/>
          </a:fillRef>
          <a:effectRef idx="1">
            <a:schemeClr val="accent1"/>
          </a:effectRef>
          <a:fontRef idx="minor">
            <a:schemeClr val="tx1"/>
          </a:fontRef>
        </p:style>
      </p:cxnSp>
      <p:grpSp>
        <p:nvGrpSpPr>
          <p:cNvPr id="18" name="Group 17">
            <a:extLst>
              <a:ext uri="{FF2B5EF4-FFF2-40B4-BE49-F238E27FC236}">
                <a16:creationId xmlns:a16="http://schemas.microsoft.com/office/drawing/2014/main" id="{B2289122-7FC3-04C2-CFB1-2B62D88CC713}"/>
              </a:ext>
            </a:extLst>
          </p:cNvPr>
          <p:cNvGrpSpPr/>
          <p:nvPr/>
        </p:nvGrpSpPr>
        <p:grpSpPr>
          <a:xfrm>
            <a:off x="8187460" y="1366791"/>
            <a:ext cx="3566160" cy="691429"/>
            <a:chOff x="2363457" y="2215907"/>
            <a:chExt cx="3566160" cy="369332"/>
          </a:xfrm>
        </p:grpSpPr>
        <p:sp>
          <p:nvSpPr>
            <p:cNvPr id="17" name="Rectangle 16">
              <a:extLst>
                <a:ext uri="{FF2B5EF4-FFF2-40B4-BE49-F238E27FC236}">
                  <a16:creationId xmlns:a16="http://schemas.microsoft.com/office/drawing/2014/main" id="{BBF6207F-71D7-031B-B9F7-1516F3292786}"/>
                </a:ext>
              </a:extLst>
            </p:cNvPr>
            <p:cNvSpPr/>
            <p:nvPr/>
          </p:nvSpPr>
          <p:spPr>
            <a:xfrm>
              <a:off x="2363457" y="2215907"/>
              <a:ext cx="3566160" cy="369332"/>
            </a:xfrm>
            <a:prstGeom prst="rect">
              <a:avLst/>
            </a:prstGeom>
            <a:solidFill>
              <a:srgbClr val="557189"/>
            </a:solidFill>
            <a:ln>
              <a:solidFill>
                <a:srgbClr val="55718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AD19E43-F82F-3634-BC2A-9125E109AA75}"/>
                </a:ext>
              </a:extLst>
            </p:cNvPr>
            <p:cNvSpPr txBox="1"/>
            <p:nvPr/>
          </p:nvSpPr>
          <p:spPr>
            <a:xfrm>
              <a:off x="2363457" y="2215907"/>
              <a:ext cx="3566160" cy="345242"/>
            </a:xfrm>
            <a:prstGeom prst="rect">
              <a:avLst/>
            </a:prstGeom>
            <a:noFill/>
          </p:spPr>
          <p:txBody>
            <a:bodyPr wrap="square" lIns="91440" tIns="45720" rIns="91440" bIns="45720" rtlCol="0" anchor="t">
              <a:spAutoFit/>
            </a:bodyPr>
            <a:lstStyle/>
            <a:p>
              <a:pPr algn="ctr"/>
              <a:r>
                <a:rPr lang="en-US">
                  <a:solidFill>
                    <a:schemeClr val="bg1"/>
                  </a:solidFill>
                  <a:ea typeface="Calibri"/>
                  <a:cs typeface="Calibri"/>
                </a:rPr>
                <a:t>Translated Outreach Surveys Available Here:</a:t>
              </a:r>
              <a:endParaRPr lang="en-US"/>
            </a:p>
          </p:txBody>
        </p:sp>
      </p:grpSp>
      <p:pic>
        <p:nvPicPr>
          <p:cNvPr id="10" name="Picture 9">
            <a:extLst>
              <a:ext uri="{FF2B5EF4-FFF2-40B4-BE49-F238E27FC236}">
                <a16:creationId xmlns:a16="http://schemas.microsoft.com/office/drawing/2014/main" id="{DE6F813B-D838-02E6-B5F5-5C33D15D0C04}"/>
              </a:ext>
            </a:extLst>
          </p:cNvPr>
          <p:cNvPicPr>
            <a:picLocks noChangeAspect="1"/>
          </p:cNvPicPr>
          <p:nvPr/>
        </p:nvPicPr>
        <p:blipFill>
          <a:blip r:embed="rId3"/>
          <a:stretch>
            <a:fillRect/>
          </a:stretch>
        </p:blipFill>
        <p:spPr>
          <a:xfrm>
            <a:off x="8599775" y="2213486"/>
            <a:ext cx="2742134" cy="2742134"/>
          </a:xfrm>
          <a:prstGeom prst="rect">
            <a:avLst/>
          </a:prstGeom>
          <a:ln w="19050">
            <a:solidFill>
              <a:schemeClr val="tx1"/>
            </a:solidFill>
          </a:ln>
        </p:spPr>
      </p:pic>
      <p:sp>
        <p:nvSpPr>
          <p:cNvPr id="11" name="TextBox 10">
            <a:extLst>
              <a:ext uri="{FF2B5EF4-FFF2-40B4-BE49-F238E27FC236}">
                <a16:creationId xmlns:a16="http://schemas.microsoft.com/office/drawing/2014/main" id="{98744D1F-1179-2F2E-6630-F88EC05E920B}"/>
              </a:ext>
            </a:extLst>
          </p:cNvPr>
          <p:cNvSpPr txBox="1"/>
          <p:nvPr/>
        </p:nvSpPr>
        <p:spPr>
          <a:xfrm>
            <a:off x="8599775" y="5026452"/>
            <a:ext cx="2742133" cy="1077218"/>
          </a:xfrm>
          <a:prstGeom prst="rect">
            <a:avLst/>
          </a:prstGeom>
          <a:noFill/>
        </p:spPr>
        <p:txBody>
          <a:bodyPr wrap="square" rtlCol="0">
            <a:spAutoFit/>
          </a:bodyPr>
          <a:lstStyle/>
          <a:p>
            <a:pPr algn="ctr"/>
            <a:r>
              <a:rPr lang="en-US" sz="1600"/>
              <a:t>https://waportal.org/partners/health-equity-zones-initiative/health-equity-zones/south-king-county-hez</a:t>
            </a:r>
          </a:p>
        </p:txBody>
      </p:sp>
      <p:cxnSp>
        <p:nvCxnSpPr>
          <p:cNvPr id="22" name="Straight Connector 21">
            <a:extLst>
              <a:ext uri="{FF2B5EF4-FFF2-40B4-BE49-F238E27FC236}">
                <a16:creationId xmlns:a16="http://schemas.microsoft.com/office/drawing/2014/main" id="{CE28E1DA-15CA-2CE6-4A63-4737181052BD}"/>
              </a:ext>
            </a:extLst>
          </p:cNvPr>
          <p:cNvCxnSpPr/>
          <p:nvPr/>
        </p:nvCxnSpPr>
        <p:spPr>
          <a:xfrm>
            <a:off x="850392" y="2194560"/>
            <a:ext cx="0" cy="3593592"/>
          </a:xfrm>
          <a:prstGeom prst="line">
            <a:avLst/>
          </a:prstGeom>
          <a:ln w="76200">
            <a:solidFill>
              <a:srgbClr val="557189"/>
            </a:solidFill>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5998FCEA-8953-F3B1-894E-38D82AA8F8EB}"/>
              </a:ext>
            </a:extLst>
          </p:cNvPr>
          <p:cNvSpPr txBox="1"/>
          <p:nvPr/>
        </p:nvSpPr>
        <p:spPr>
          <a:xfrm>
            <a:off x="1193981" y="1877610"/>
            <a:ext cx="5074919" cy="4247317"/>
          </a:xfrm>
          <a:prstGeom prst="rect">
            <a:avLst/>
          </a:prstGeom>
          <a:noFill/>
        </p:spPr>
        <p:txBody>
          <a:bodyPr wrap="square" lIns="91440" tIns="45720" rIns="91440" bIns="45720" rtlCol="0" anchor="t">
            <a:spAutoFit/>
          </a:bodyPr>
          <a:lstStyle/>
          <a:p>
            <a:r>
              <a:rPr lang="en-US" b="1"/>
              <a:t>Centered in SeaTac, Burien, &amp; Tukwila</a:t>
            </a:r>
          </a:p>
          <a:p>
            <a:pPr marL="742950" lvl="1" indent="-285750">
              <a:buFont typeface="Arial"/>
              <a:buChar char="•"/>
            </a:pPr>
            <a:r>
              <a:rPr lang="en-US"/>
              <a:t>Focus</a:t>
            </a:r>
            <a:r>
              <a:rPr lang="en-US">
                <a:ea typeface="Calibri"/>
                <a:cs typeface="Calibri"/>
              </a:rPr>
              <a:t> on newcomer communities</a:t>
            </a:r>
          </a:p>
          <a:p>
            <a:pPr marL="742950" lvl="1" indent="-285750">
              <a:buFont typeface="Arial"/>
              <a:buChar char="•"/>
            </a:pPr>
            <a:r>
              <a:rPr lang="en-US">
                <a:ea typeface="Calibri"/>
                <a:cs typeface="Calibri"/>
              </a:rPr>
              <a:t>Learning about health priorities &amp; goals/potential project ideas</a:t>
            </a:r>
          </a:p>
          <a:p>
            <a:endParaRPr lang="en-US">
              <a:ea typeface="Calibri"/>
              <a:cs typeface="Calibri"/>
            </a:endParaRPr>
          </a:p>
          <a:p>
            <a:r>
              <a:rPr lang="en-US" b="1">
                <a:ea typeface="Calibri"/>
                <a:cs typeface="Calibri"/>
              </a:rPr>
              <a:t>Partner organizations:</a:t>
            </a:r>
          </a:p>
          <a:p>
            <a:pPr marL="742950" lvl="1" indent="-285750">
              <a:buFont typeface="Arial"/>
              <a:buChar char="•"/>
            </a:pPr>
            <a:r>
              <a:rPr lang="en-US">
                <a:ea typeface="Calibri"/>
                <a:cs typeface="Calibri"/>
              </a:rPr>
              <a:t>Somali Health Board</a:t>
            </a:r>
          </a:p>
          <a:p>
            <a:pPr marL="742950" lvl="1" indent="-285750">
              <a:buFont typeface="Arial"/>
              <a:buChar char="•"/>
            </a:pPr>
            <a:r>
              <a:rPr lang="en-US">
                <a:ea typeface="Calibri"/>
                <a:cs typeface="Calibri"/>
              </a:rPr>
              <a:t>Congolese Integration Network</a:t>
            </a:r>
          </a:p>
          <a:p>
            <a:pPr marL="742950" lvl="1" indent="-285750">
              <a:buFont typeface="Arial"/>
              <a:buChar char="•"/>
            </a:pPr>
            <a:r>
              <a:rPr lang="en-US">
                <a:ea typeface="Calibri"/>
                <a:cs typeface="Calibri"/>
              </a:rPr>
              <a:t>Partner in Employment</a:t>
            </a:r>
          </a:p>
          <a:p>
            <a:endParaRPr lang="en-US">
              <a:ea typeface="Calibri"/>
              <a:cs typeface="Calibri"/>
            </a:endParaRPr>
          </a:p>
          <a:p>
            <a:r>
              <a:rPr lang="en-US" b="1">
                <a:ea typeface="Calibri"/>
                <a:cs typeface="Calibri"/>
              </a:rPr>
              <a:t>Outreach phase:</a:t>
            </a:r>
          </a:p>
          <a:p>
            <a:pPr marL="742950" lvl="1" indent="-285750">
              <a:buFont typeface="Arial"/>
              <a:buChar char="•"/>
            </a:pPr>
            <a:r>
              <a:rPr lang="en-US">
                <a:ea typeface="Calibri"/>
                <a:cs typeface="Calibri"/>
              </a:rPr>
              <a:t>Focus groups and listening sessions</a:t>
            </a:r>
          </a:p>
          <a:p>
            <a:pPr marL="742950" lvl="1" indent="-285750">
              <a:buFont typeface="Arial"/>
              <a:buChar char="•"/>
            </a:pPr>
            <a:r>
              <a:rPr lang="en-US">
                <a:ea typeface="Calibri"/>
                <a:cs typeface="Calibri"/>
              </a:rPr>
              <a:t>Online Survey </a:t>
            </a:r>
            <a:r>
              <a:rPr lang="en-US" i="1">
                <a:ea typeface="Calibri"/>
                <a:cs typeface="Calibri"/>
              </a:rPr>
              <a:t>(available in Dari, English, French, Oromo, Pashto, Portuguese, Russian, Somali, Spanish, Swahili, &amp; Ukrainian)</a:t>
            </a:r>
          </a:p>
        </p:txBody>
      </p:sp>
    </p:spTree>
    <p:extLst>
      <p:ext uri="{BB962C8B-B14F-4D97-AF65-F5344CB8AC3E}">
        <p14:creationId xmlns:p14="http://schemas.microsoft.com/office/powerpoint/2010/main" val="828137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369B30-EBD3-F306-D4B7-9258679EC491}"/>
              </a:ext>
            </a:extLst>
          </p:cNvPr>
          <p:cNvSpPr>
            <a:spLocks noGrp="1"/>
          </p:cNvSpPr>
          <p:nvPr>
            <p:ph type="title"/>
          </p:nvPr>
        </p:nvSpPr>
        <p:spPr>
          <a:xfrm>
            <a:off x="519789" y="650921"/>
            <a:ext cx="10515600" cy="1325563"/>
          </a:xfrm>
        </p:spPr>
        <p:txBody>
          <a:bodyPr/>
          <a:lstStyle/>
          <a:p>
            <a:r>
              <a:rPr lang="en-US" b="1">
                <a:solidFill>
                  <a:srgbClr val="515727"/>
                </a:solidFill>
              </a:rPr>
              <a:t>Stay Connected</a:t>
            </a:r>
          </a:p>
        </p:txBody>
      </p:sp>
      <p:cxnSp>
        <p:nvCxnSpPr>
          <p:cNvPr id="6" name="Straight Connector 5">
            <a:extLst>
              <a:ext uri="{FF2B5EF4-FFF2-40B4-BE49-F238E27FC236}">
                <a16:creationId xmlns:a16="http://schemas.microsoft.com/office/drawing/2014/main" id="{A0B9233B-8544-D471-DB35-E41F4D2207EF}"/>
              </a:ext>
            </a:extLst>
          </p:cNvPr>
          <p:cNvCxnSpPr/>
          <p:nvPr/>
        </p:nvCxnSpPr>
        <p:spPr>
          <a:xfrm>
            <a:off x="0" y="517237"/>
            <a:ext cx="3325091" cy="0"/>
          </a:xfrm>
          <a:prstGeom prst="line">
            <a:avLst/>
          </a:prstGeom>
          <a:ln w="57150">
            <a:solidFill>
              <a:srgbClr val="515727"/>
            </a:solidFill>
          </a:ln>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001CA2A6-B91D-7CC9-657B-D9EFCB88E8B4}"/>
              </a:ext>
            </a:extLst>
          </p:cNvPr>
          <p:cNvSpPr txBox="1">
            <a:spLocks/>
          </p:cNvSpPr>
          <p:nvPr/>
        </p:nvSpPr>
        <p:spPr>
          <a:xfrm>
            <a:off x="766141" y="1842800"/>
            <a:ext cx="49567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rgbClr val="515727"/>
                </a:solidFill>
              </a:rPr>
              <a:t>Email: </a:t>
            </a:r>
            <a:r>
              <a:rPr lang="en-US" sz="2400" b="1">
                <a:solidFill>
                  <a:srgbClr val="467886"/>
                </a:solidFill>
                <a:hlinkClick r:id="rId3">
                  <a:extLst>
                    <a:ext uri="{A12FA001-AC4F-418D-AE19-62706E023703}">
                      <ahyp:hlinkClr xmlns:ahyp="http://schemas.microsoft.com/office/drawing/2018/hyperlinkcolor" val="tx"/>
                    </a:ext>
                  </a:extLst>
                </a:hlinkClick>
              </a:rPr>
              <a:t>HealthEquityZones@doh.wa.gov</a:t>
            </a:r>
            <a:r>
              <a:rPr lang="en-US" sz="2400" b="1">
                <a:solidFill>
                  <a:srgbClr val="515727"/>
                </a:solidFill>
              </a:rPr>
              <a:t> </a:t>
            </a:r>
          </a:p>
        </p:txBody>
      </p:sp>
      <p:sp>
        <p:nvSpPr>
          <p:cNvPr id="9" name="Title 1">
            <a:extLst>
              <a:ext uri="{FF2B5EF4-FFF2-40B4-BE49-F238E27FC236}">
                <a16:creationId xmlns:a16="http://schemas.microsoft.com/office/drawing/2014/main" id="{C2EE1926-B1AF-B995-2BC1-1D81E558D773}"/>
              </a:ext>
            </a:extLst>
          </p:cNvPr>
          <p:cNvSpPr txBox="1">
            <a:spLocks/>
          </p:cNvSpPr>
          <p:nvPr/>
        </p:nvSpPr>
        <p:spPr>
          <a:xfrm>
            <a:off x="766141" y="3101521"/>
            <a:ext cx="673411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rgbClr val="515727"/>
                </a:solidFill>
              </a:rPr>
              <a:t>Newsletter: </a:t>
            </a:r>
            <a:r>
              <a:rPr lang="en-US" sz="2400" b="1">
                <a:solidFill>
                  <a:srgbClr val="467886"/>
                </a:solidFill>
              </a:rPr>
              <a:t>https://public.govdelivery.com/accounts/WADOH/subscriber/new?topic_id=WADOH_687</a:t>
            </a:r>
            <a:endParaRPr lang="en-US" sz="2400" b="1">
              <a:solidFill>
                <a:srgbClr val="515727"/>
              </a:solidFill>
            </a:endParaRPr>
          </a:p>
        </p:txBody>
      </p:sp>
      <p:sp>
        <p:nvSpPr>
          <p:cNvPr id="10" name="Title 1">
            <a:extLst>
              <a:ext uri="{FF2B5EF4-FFF2-40B4-BE49-F238E27FC236}">
                <a16:creationId xmlns:a16="http://schemas.microsoft.com/office/drawing/2014/main" id="{97580832-0EE9-E939-4A84-B527A4E6EDF7}"/>
              </a:ext>
            </a:extLst>
          </p:cNvPr>
          <p:cNvSpPr txBox="1">
            <a:spLocks/>
          </p:cNvSpPr>
          <p:nvPr/>
        </p:nvSpPr>
        <p:spPr>
          <a:xfrm>
            <a:off x="846692" y="4360242"/>
            <a:ext cx="628323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rgbClr val="515727"/>
                </a:solidFill>
              </a:rPr>
              <a:t>Website: </a:t>
            </a:r>
          </a:p>
          <a:p>
            <a:r>
              <a:rPr lang="en-US" sz="2400" b="1">
                <a:solidFill>
                  <a:srgbClr val="467886"/>
                </a:solidFill>
                <a:hlinkClick r:id="rId4"/>
              </a:rPr>
              <a:t>https://waportal.org/partners/health-equity-zones-hez-initiative</a:t>
            </a:r>
            <a:r>
              <a:rPr lang="en-US" sz="2400" b="1">
                <a:solidFill>
                  <a:srgbClr val="467886"/>
                </a:solidFill>
              </a:rPr>
              <a:t> </a:t>
            </a:r>
            <a:endParaRPr lang="en-US" sz="2400" b="1">
              <a:solidFill>
                <a:srgbClr val="515727"/>
              </a:solidFill>
            </a:endParaRPr>
          </a:p>
        </p:txBody>
      </p:sp>
      <p:sp>
        <p:nvSpPr>
          <p:cNvPr id="2" name="Title 1">
            <a:extLst>
              <a:ext uri="{FF2B5EF4-FFF2-40B4-BE49-F238E27FC236}">
                <a16:creationId xmlns:a16="http://schemas.microsoft.com/office/drawing/2014/main" id="{1000B15C-5314-E22B-630A-A0DB09933E84}"/>
              </a:ext>
            </a:extLst>
          </p:cNvPr>
          <p:cNvSpPr txBox="1">
            <a:spLocks/>
          </p:cNvSpPr>
          <p:nvPr/>
        </p:nvSpPr>
        <p:spPr>
          <a:xfrm>
            <a:off x="846694" y="5158222"/>
            <a:ext cx="49567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b="1">
              <a:solidFill>
                <a:srgbClr val="467886"/>
              </a:solidFill>
            </a:endParaRPr>
          </a:p>
        </p:txBody>
      </p:sp>
      <p:pic>
        <p:nvPicPr>
          <p:cNvPr id="8" name="Picture 3" descr="Clip-Art of Cedar leaves free image download">
            <a:extLst>
              <a:ext uri="{FF2B5EF4-FFF2-40B4-BE49-F238E27FC236}">
                <a16:creationId xmlns:a16="http://schemas.microsoft.com/office/drawing/2014/main" id="{981A0601-953D-AD6D-D4AA-627B75C2A436}"/>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19190133" flipH="1">
            <a:off x="8735436" y="1803738"/>
            <a:ext cx="1860426" cy="325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314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E1F72C-FF33-550D-6FAB-E73383D7571B}"/>
              </a:ext>
            </a:extLst>
          </p:cNvPr>
          <p:cNvSpPr/>
          <p:nvPr/>
        </p:nvSpPr>
        <p:spPr>
          <a:xfrm>
            <a:off x="5567440" y="3136923"/>
            <a:ext cx="4731639" cy="160043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C50F9942-DDD0-F5EB-844C-70A8D9312238}"/>
              </a:ext>
            </a:extLst>
          </p:cNvPr>
          <p:cNvSpPr txBox="1"/>
          <p:nvPr/>
        </p:nvSpPr>
        <p:spPr>
          <a:xfrm>
            <a:off x="2383536" y="-832105"/>
            <a:ext cx="219932" cy="300082"/>
          </a:xfrm>
          <a:prstGeom prst="rect">
            <a:avLst/>
          </a:prstGeom>
          <a:noFill/>
        </p:spPr>
        <p:txBody>
          <a:bodyPr wrap="none" rtlCol="0">
            <a:spAutoFit/>
          </a:bodyPr>
          <a:lstStyle/>
          <a:p>
            <a:r>
              <a:rPr lang="en-US" sz="1350"/>
              <a:t> </a:t>
            </a:r>
          </a:p>
        </p:txBody>
      </p:sp>
      <p:sp>
        <p:nvSpPr>
          <p:cNvPr id="14" name="Rectangle 13">
            <a:extLst>
              <a:ext uri="{FF2B5EF4-FFF2-40B4-BE49-F238E27FC236}">
                <a16:creationId xmlns:a16="http://schemas.microsoft.com/office/drawing/2014/main" id="{CFD480CB-2655-B7C2-987D-6FBCAFAE53CD}"/>
              </a:ext>
            </a:extLst>
          </p:cNvPr>
          <p:cNvSpPr/>
          <p:nvPr/>
        </p:nvSpPr>
        <p:spPr>
          <a:xfrm>
            <a:off x="5567440" y="1564131"/>
            <a:ext cx="4731639" cy="1600439"/>
          </a:xfrm>
          <a:prstGeom prst="rect">
            <a:avLst/>
          </a:prstGeom>
          <a:solidFill>
            <a:srgbClr val="185A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A group of people in different colors&#10;&#10;Description automatically generated">
            <a:extLst>
              <a:ext uri="{FF2B5EF4-FFF2-40B4-BE49-F238E27FC236}">
                <a16:creationId xmlns:a16="http://schemas.microsoft.com/office/drawing/2014/main" id="{01DE81D8-7D3B-EEED-AEB7-1B79A5303E13}"/>
              </a:ext>
            </a:extLst>
          </p:cNvPr>
          <p:cNvPicPr>
            <a:picLocks noChangeAspect="1"/>
          </p:cNvPicPr>
          <p:nvPr/>
        </p:nvPicPr>
        <p:blipFill>
          <a:blip r:embed="rId3"/>
          <a:stretch>
            <a:fillRect/>
          </a:stretch>
        </p:blipFill>
        <p:spPr>
          <a:xfrm>
            <a:off x="1144968" y="1105598"/>
            <a:ext cx="4951032" cy="4206075"/>
          </a:xfrm>
          <a:prstGeom prst="rect">
            <a:avLst/>
          </a:prstGeom>
        </p:spPr>
      </p:pic>
      <p:sp>
        <p:nvSpPr>
          <p:cNvPr id="18" name="TextBox 17">
            <a:extLst>
              <a:ext uri="{FF2B5EF4-FFF2-40B4-BE49-F238E27FC236}">
                <a16:creationId xmlns:a16="http://schemas.microsoft.com/office/drawing/2014/main" id="{41928901-E0E2-FBCA-689D-568278B12B18}"/>
              </a:ext>
            </a:extLst>
          </p:cNvPr>
          <p:cNvSpPr txBox="1"/>
          <p:nvPr/>
        </p:nvSpPr>
        <p:spPr>
          <a:xfrm>
            <a:off x="5774594" y="1872935"/>
            <a:ext cx="4293760" cy="1200329"/>
          </a:xfrm>
          <a:prstGeom prst="rect">
            <a:avLst/>
          </a:prstGeom>
          <a:noFill/>
        </p:spPr>
        <p:txBody>
          <a:bodyPr wrap="square" lIns="91440" tIns="45720" rIns="91440" bIns="45720" rtlCol="0" anchor="t">
            <a:spAutoFit/>
          </a:bodyPr>
          <a:lstStyle/>
          <a:p>
            <a:pPr algn="ctr"/>
            <a:r>
              <a:rPr lang="en-US" sz="2600" spc="450">
                <a:solidFill>
                  <a:schemeClr val="bg1"/>
                </a:solidFill>
                <a:latin typeface="Gill Sans MT"/>
              </a:rPr>
              <a:t>EMERGENCY RESPONSE</a:t>
            </a:r>
          </a:p>
          <a:p>
            <a:pPr algn="ctr"/>
            <a:endParaRPr lang="en-US" sz="2000" spc="450">
              <a:solidFill>
                <a:schemeClr val="bg1"/>
              </a:solidFill>
              <a:latin typeface="Gill Sans MT"/>
            </a:endParaRPr>
          </a:p>
        </p:txBody>
      </p:sp>
      <p:sp>
        <p:nvSpPr>
          <p:cNvPr id="2" name="TextBox 1">
            <a:extLst>
              <a:ext uri="{FF2B5EF4-FFF2-40B4-BE49-F238E27FC236}">
                <a16:creationId xmlns:a16="http://schemas.microsoft.com/office/drawing/2014/main" id="{DEE04F8D-17D8-F03E-E2CF-58A4BE674503}"/>
              </a:ext>
            </a:extLst>
          </p:cNvPr>
          <p:cNvSpPr txBox="1"/>
          <p:nvPr/>
        </p:nvSpPr>
        <p:spPr>
          <a:xfrm>
            <a:off x="5774594" y="3382068"/>
            <a:ext cx="4293760" cy="892552"/>
          </a:xfrm>
          <a:prstGeom prst="rect">
            <a:avLst/>
          </a:prstGeom>
          <a:noFill/>
        </p:spPr>
        <p:txBody>
          <a:bodyPr wrap="square" lIns="91440" tIns="45720" rIns="91440" bIns="45720" rtlCol="0" anchor="t">
            <a:spAutoFit/>
          </a:bodyPr>
          <a:lstStyle/>
          <a:p>
            <a:pPr algn="ctr"/>
            <a:r>
              <a:rPr lang="en-US" sz="2600">
                <a:solidFill>
                  <a:schemeClr val="bg1"/>
                </a:solidFill>
                <a:latin typeface="Gill Sans MT" panose="020B0502020104020203" pitchFamily="34" charset="0"/>
              </a:rPr>
              <a:t>RESPUESTA DE EMERGENCIA</a:t>
            </a:r>
            <a:endParaRPr lang="en-US" sz="2600" spc="450">
              <a:solidFill>
                <a:schemeClr val="bg1"/>
              </a:solidFill>
              <a:latin typeface="Gill Sans MT" panose="020B0502020104020203" pitchFamily="34" charset="0"/>
            </a:endParaRPr>
          </a:p>
        </p:txBody>
      </p:sp>
      <p:sp>
        <p:nvSpPr>
          <p:cNvPr id="4" name="Rectangle 3">
            <a:extLst>
              <a:ext uri="{FF2B5EF4-FFF2-40B4-BE49-F238E27FC236}">
                <a16:creationId xmlns:a16="http://schemas.microsoft.com/office/drawing/2014/main" id="{36FD961E-6BD9-417A-A9B6-1724707E1E9E}"/>
              </a:ext>
            </a:extLst>
          </p:cNvPr>
          <p:cNvSpPr>
            <a:spLocks noChangeArrowheads="1"/>
          </p:cNvSpPr>
          <p:nvPr/>
        </p:nvSpPr>
        <p:spPr bwMode="auto">
          <a:xfrm>
            <a:off x="272143" y="5529171"/>
            <a:ext cx="11919857" cy="83613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eaLnBrk="0" fontAlgn="base" hangingPunct="0">
              <a:spcBef>
                <a:spcPct val="0"/>
              </a:spcBef>
              <a:spcAft>
                <a:spcPct val="0"/>
              </a:spcAft>
            </a:pPr>
            <a:r>
              <a:rPr kumimoji="0" lang="es-ES" altLang="en-US" sz="2800" b="1" u="none" strike="noStrike" cap="none" normalizeH="0" baseline="0">
                <a:ln>
                  <a:noFill/>
                </a:ln>
                <a:solidFill>
                  <a:srgbClr val="1F1F1F"/>
                </a:solidFill>
                <a:effectLst/>
                <a:latin typeface="+mj-lt"/>
              </a:rPr>
              <a:t>Versión</a:t>
            </a:r>
            <a:r>
              <a:rPr kumimoji="0" lang="es-ES" altLang="en-US" sz="2800" b="1" u="none" strike="noStrike" cap="none" normalizeH="0" baseline="0">
                <a:ln>
                  <a:noFill/>
                </a:ln>
                <a:solidFill>
                  <a:schemeClr val="tx1"/>
                </a:solidFill>
                <a:effectLst/>
                <a:latin typeface="+mj-lt"/>
              </a:rPr>
              <a:t> </a:t>
            </a:r>
            <a:r>
              <a:rPr lang="es-ES" altLang="en-US" sz="2800" b="1">
                <a:latin typeface="+mj-lt"/>
              </a:rPr>
              <a:t>en </a:t>
            </a:r>
            <a:r>
              <a:rPr kumimoji="0" lang="es-ES" altLang="en-US" sz="2800" b="1" u="none" strike="noStrike" cap="none" normalizeH="0" baseline="0">
                <a:ln>
                  <a:noFill/>
                </a:ln>
                <a:solidFill>
                  <a:srgbClr val="1F1F1F"/>
                </a:solidFill>
                <a:effectLst/>
                <a:latin typeface="+mj-lt"/>
              </a:rPr>
              <a:t>Español:  </a:t>
            </a:r>
          </a:p>
          <a:p>
            <a:pPr eaLnBrk="0" fontAlgn="base" hangingPunct="0">
              <a:spcBef>
                <a:spcPct val="0"/>
              </a:spcBef>
              <a:spcAft>
                <a:spcPct val="0"/>
              </a:spcAft>
            </a:pPr>
            <a:r>
              <a:rPr lang="es-ES" altLang="en-US" sz="2800">
                <a:solidFill>
                  <a:srgbClr val="1F1F1F"/>
                </a:solidFill>
                <a:latin typeface="+mj-lt"/>
              </a:rPr>
              <a:t>https://waportal.org/partners/</a:t>
            </a:r>
            <a:r>
              <a:rPr kumimoji="0" lang="es-ES" altLang="en-US" sz="2800" b="0" u="none" strike="noStrike" cap="none" normalizeH="0" baseline="0">
                <a:ln>
                  <a:noFill/>
                </a:ln>
                <a:solidFill>
                  <a:srgbClr val="1F1F1F"/>
                </a:solidFill>
                <a:effectLst/>
                <a:latin typeface="+mj-lt"/>
              </a:rPr>
              <a:t>community-collaborative/meeting-notes-and-slides </a:t>
            </a:r>
            <a:r>
              <a:rPr kumimoji="0" lang="es-ES" altLang="en-US" sz="2800" b="0" u="none" strike="noStrike" cap="none" normalizeH="0" baseline="0">
                <a:ln>
                  <a:noFill/>
                </a:ln>
                <a:solidFill>
                  <a:schemeClr val="tx1"/>
                </a:solidFill>
                <a:effectLst/>
                <a:latin typeface="+mj-lt"/>
              </a:rPr>
              <a:t> </a:t>
            </a:r>
          </a:p>
        </p:txBody>
      </p:sp>
    </p:spTree>
    <p:extLst>
      <p:ext uri="{BB962C8B-B14F-4D97-AF65-F5344CB8AC3E}">
        <p14:creationId xmlns:p14="http://schemas.microsoft.com/office/powerpoint/2010/main" val="1720025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7FC92AB-697C-005B-9746-909C203EC341}"/>
              </a:ext>
            </a:extLst>
          </p:cNvPr>
          <p:cNvSpPr txBox="1"/>
          <p:nvPr/>
        </p:nvSpPr>
        <p:spPr>
          <a:xfrm>
            <a:off x="5852946" y="667053"/>
            <a:ext cx="5602659" cy="1476801"/>
          </a:xfrm>
          <a:prstGeom prst="rect">
            <a:avLst/>
          </a:prstGeom>
        </p:spPr>
        <p:txBody>
          <a:bodyPr vert="horz" lIns="91440" tIns="45720" rIns="91440" bIns="45720" rtlCol="0" anchor="b">
            <a:noAutofit/>
          </a:bodyPr>
          <a:lstStyle/>
          <a:p>
            <a:pPr marL="0" marR="0">
              <a:lnSpc>
                <a:spcPct val="120000"/>
              </a:lnSpc>
              <a:spcBef>
                <a:spcPct val="0"/>
              </a:spcBef>
              <a:spcAft>
                <a:spcPts val="600"/>
              </a:spcAft>
            </a:pPr>
            <a:r>
              <a:rPr lang="en-US" sz="29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Which social determinants of health put your communities more at risk in a natural disaster or pandemic?</a:t>
            </a:r>
            <a:r>
              <a:rPr lang="en-US" sz="2900" b="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9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4AA2CD52-B9F7-F8C4-B67D-A9BEF7E16F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60814" y="4404316"/>
            <a:ext cx="2456797" cy="2453658"/>
          </a:xfrm>
          <a:prstGeom prst="rect">
            <a:avLst/>
          </a:prstGeom>
          <a:noFill/>
          <a:extLst>
            <a:ext uri="{909E8E84-426E-40DD-AFC4-6F175D3DCCD1}">
              <a14:hiddenFill xmlns:a14="http://schemas.microsoft.com/office/drawing/2010/main">
                <a:solidFill>
                  <a:srgbClr val="FFFFFF"/>
                </a:solidFill>
              </a14:hiddenFill>
            </a:ext>
          </a:extLst>
        </p:spPr>
      </p:pic>
      <p:sp>
        <p:nvSpPr>
          <p:cNvPr id="1038"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82463E-99E5-2F71-48E5-35CD2D51E43B}"/>
              </a:ext>
            </a:extLst>
          </p:cNvPr>
          <p:cNvSpPr txBox="1"/>
          <p:nvPr/>
        </p:nvSpPr>
        <p:spPr>
          <a:xfrm>
            <a:off x="5852946" y="2601881"/>
            <a:ext cx="5958054" cy="3550789"/>
          </a:xfrm>
          <a:prstGeom prst="rect">
            <a:avLst/>
          </a:prstGeom>
        </p:spPr>
        <p:txBody>
          <a:bodyPr vert="horz" lIns="91440" tIns="45720" rIns="91440" bIns="45720" rtlCol="0" anchor="t">
            <a:normAutofit/>
          </a:bodyPr>
          <a:lstStyle/>
          <a:p>
            <a:pPr>
              <a:lnSpc>
                <a:spcPct val="120000"/>
              </a:lnSpc>
              <a:spcBef>
                <a:spcPct val="0"/>
              </a:spcBef>
              <a:spcAft>
                <a:spcPts val="600"/>
              </a:spcAft>
            </a:pPr>
            <a:r>
              <a:rPr lang="en-US" sz="2900">
                <a:latin typeface="Calibri" panose="020F0502020204030204" pitchFamily="34" charset="0"/>
                <a:ea typeface="Calibri" panose="020F0502020204030204" pitchFamily="34" charset="0"/>
                <a:cs typeface="Calibri" panose="020F0502020204030204" pitchFamily="34" charset="0"/>
              </a:rPr>
              <a:t>¿</a:t>
            </a:r>
            <a:r>
              <a:rPr lang="en-US" sz="2900" err="1">
                <a:latin typeface="Calibri" panose="020F0502020204030204" pitchFamily="34" charset="0"/>
                <a:ea typeface="Calibri" panose="020F0502020204030204" pitchFamily="34" charset="0"/>
                <a:cs typeface="Calibri" panose="020F0502020204030204" pitchFamily="34" charset="0"/>
              </a:rPr>
              <a:t>Cuáles</a:t>
            </a:r>
            <a:r>
              <a:rPr lang="en-US" sz="2900">
                <a:latin typeface="Calibri" panose="020F0502020204030204" pitchFamily="34" charset="0"/>
                <a:ea typeface="Calibri" panose="020F0502020204030204" pitchFamily="34" charset="0"/>
                <a:cs typeface="Calibri" panose="020F0502020204030204" pitchFamily="34" charset="0"/>
              </a:rPr>
              <a:t> son los </a:t>
            </a:r>
            <a:r>
              <a:rPr lang="en-US" sz="2900" err="1">
                <a:latin typeface="Calibri" panose="020F0502020204030204" pitchFamily="34" charset="0"/>
                <a:ea typeface="Calibri" panose="020F0502020204030204" pitchFamily="34" charset="0"/>
                <a:cs typeface="Calibri" panose="020F0502020204030204" pitchFamily="34" charset="0"/>
              </a:rPr>
              <a:t>determinantes</a:t>
            </a:r>
            <a:r>
              <a:rPr lang="en-US" sz="2900">
                <a:latin typeface="Calibri" panose="020F0502020204030204" pitchFamily="34" charset="0"/>
                <a:ea typeface="Calibri" panose="020F0502020204030204" pitchFamily="34" charset="0"/>
                <a:cs typeface="Calibri" panose="020F0502020204030204" pitchFamily="34" charset="0"/>
              </a:rPr>
              <a:t> </a:t>
            </a:r>
            <a:r>
              <a:rPr lang="en-US" sz="2900" err="1">
                <a:latin typeface="Calibri" panose="020F0502020204030204" pitchFamily="34" charset="0"/>
                <a:ea typeface="Calibri" panose="020F0502020204030204" pitchFamily="34" charset="0"/>
                <a:cs typeface="Calibri" panose="020F0502020204030204" pitchFamily="34" charset="0"/>
              </a:rPr>
              <a:t>sociales</a:t>
            </a:r>
            <a:r>
              <a:rPr lang="en-US" sz="2900">
                <a:latin typeface="Calibri" panose="020F0502020204030204" pitchFamily="34" charset="0"/>
                <a:ea typeface="Calibri" panose="020F0502020204030204" pitchFamily="34" charset="0"/>
                <a:cs typeface="Calibri" panose="020F0502020204030204" pitchFamily="34" charset="0"/>
              </a:rPr>
              <a:t> de la </a:t>
            </a:r>
            <a:r>
              <a:rPr lang="en-US" sz="2900" err="1">
                <a:latin typeface="Calibri" panose="020F0502020204030204" pitchFamily="34" charset="0"/>
                <a:ea typeface="Calibri" panose="020F0502020204030204" pitchFamily="34" charset="0"/>
                <a:cs typeface="Calibri" panose="020F0502020204030204" pitchFamily="34" charset="0"/>
              </a:rPr>
              <a:t>salud</a:t>
            </a:r>
            <a:r>
              <a:rPr lang="en-US" sz="2900">
                <a:latin typeface="Calibri" panose="020F0502020204030204" pitchFamily="34" charset="0"/>
                <a:ea typeface="Calibri" panose="020F0502020204030204" pitchFamily="34" charset="0"/>
                <a:cs typeface="Calibri" panose="020F0502020204030204" pitchFamily="34" charset="0"/>
              </a:rPr>
              <a:t> que </a:t>
            </a:r>
            <a:r>
              <a:rPr lang="en-US" sz="2900" err="1">
                <a:latin typeface="Calibri" panose="020F0502020204030204" pitchFamily="34" charset="0"/>
                <a:ea typeface="Calibri" panose="020F0502020204030204" pitchFamily="34" charset="0"/>
                <a:cs typeface="Calibri" panose="020F0502020204030204" pitchFamily="34" charset="0"/>
              </a:rPr>
              <a:t>podrían</a:t>
            </a:r>
            <a:r>
              <a:rPr lang="en-US" sz="2900">
                <a:latin typeface="Calibri" panose="020F0502020204030204" pitchFamily="34" charset="0"/>
                <a:ea typeface="Calibri" panose="020F0502020204030204" pitchFamily="34" charset="0"/>
                <a:cs typeface="Calibri" panose="020F0502020204030204" pitchFamily="34" charset="0"/>
              </a:rPr>
              <a:t> </a:t>
            </a:r>
            <a:r>
              <a:rPr lang="en-US" sz="2900" err="1">
                <a:latin typeface="Calibri" panose="020F0502020204030204" pitchFamily="34" charset="0"/>
                <a:ea typeface="Calibri" panose="020F0502020204030204" pitchFamily="34" charset="0"/>
                <a:cs typeface="Calibri" panose="020F0502020204030204" pitchFamily="34" charset="0"/>
              </a:rPr>
              <a:t>poner</a:t>
            </a:r>
            <a:r>
              <a:rPr lang="en-US" sz="2900">
                <a:latin typeface="Calibri" panose="020F0502020204030204" pitchFamily="34" charset="0"/>
                <a:ea typeface="Calibri" panose="020F0502020204030204" pitchFamily="34" charset="0"/>
                <a:cs typeface="Calibri" panose="020F0502020204030204" pitchFamily="34" charset="0"/>
              </a:rPr>
              <a:t> </a:t>
            </a:r>
            <a:r>
              <a:rPr lang="en-US" sz="2900" err="1">
                <a:latin typeface="Calibri" panose="020F0502020204030204" pitchFamily="34" charset="0"/>
                <a:ea typeface="Calibri" panose="020F0502020204030204" pitchFamily="34" charset="0"/>
                <a:cs typeface="Calibri" panose="020F0502020204030204" pitchFamily="34" charset="0"/>
              </a:rPr>
              <a:t>en</a:t>
            </a:r>
            <a:r>
              <a:rPr lang="en-US" sz="2900">
                <a:latin typeface="Calibri" panose="020F0502020204030204" pitchFamily="34" charset="0"/>
                <a:ea typeface="Calibri" panose="020F0502020204030204" pitchFamily="34" charset="0"/>
                <a:cs typeface="Calibri" panose="020F0502020204030204" pitchFamily="34" charset="0"/>
              </a:rPr>
              <a:t> un </a:t>
            </a:r>
            <a:r>
              <a:rPr lang="en-US" sz="2900" err="1">
                <a:latin typeface="Calibri" panose="020F0502020204030204" pitchFamily="34" charset="0"/>
                <a:ea typeface="Calibri" panose="020F0502020204030204" pitchFamily="34" charset="0"/>
                <a:cs typeface="Calibri" panose="020F0502020204030204" pitchFamily="34" charset="0"/>
              </a:rPr>
              <a:t>riesgo</a:t>
            </a:r>
            <a:r>
              <a:rPr lang="en-US" sz="2900">
                <a:latin typeface="Calibri" panose="020F0502020204030204" pitchFamily="34" charset="0"/>
                <a:ea typeface="Calibri" panose="020F0502020204030204" pitchFamily="34" charset="0"/>
                <a:cs typeface="Calibri" panose="020F0502020204030204" pitchFamily="34" charset="0"/>
              </a:rPr>
              <a:t> mayor a sus </a:t>
            </a:r>
            <a:r>
              <a:rPr lang="en-US" sz="2900" err="1">
                <a:latin typeface="Calibri" panose="020F0502020204030204" pitchFamily="34" charset="0"/>
                <a:ea typeface="Calibri" panose="020F0502020204030204" pitchFamily="34" charset="0"/>
                <a:cs typeface="Calibri" panose="020F0502020204030204" pitchFamily="34" charset="0"/>
              </a:rPr>
              <a:t>comunidades</a:t>
            </a:r>
            <a:r>
              <a:rPr lang="en-US" sz="2900">
                <a:latin typeface="Calibri" panose="020F0502020204030204" pitchFamily="34" charset="0"/>
                <a:ea typeface="Calibri" panose="020F0502020204030204" pitchFamily="34" charset="0"/>
                <a:cs typeface="Calibri" panose="020F0502020204030204" pitchFamily="34" charset="0"/>
              </a:rPr>
              <a:t> </a:t>
            </a:r>
            <a:r>
              <a:rPr lang="en-US" sz="2900" err="1">
                <a:latin typeface="Calibri" panose="020F0502020204030204" pitchFamily="34" charset="0"/>
                <a:ea typeface="Calibri" panose="020F0502020204030204" pitchFamily="34" charset="0"/>
                <a:cs typeface="Calibri" panose="020F0502020204030204" pitchFamily="34" charset="0"/>
              </a:rPr>
              <a:t>en</a:t>
            </a:r>
            <a:r>
              <a:rPr lang="en-US" sz="2900">
                <a:latin typeface="Calibri" panose="020F0502020204030204" pitchFamily="34" charset="0"/>
                <a:ea typeface="Calibri" panose="020F0502020204030204" pitchFamily="34" charset="0"/>
                <a:cs typeface="Calibri" panose="020F0502020204030204" pitchFamily="34" charset="0"/>
              </a:rPr>
              <a:t> un </a:t>
            </a:r>
            <a:r>
              <a:rPr lang="en-US" sz="2900" err="1">
                <a:latin typeface="Calibri" panose="020F0502020204030204" pitchFamily="34" charset="0"/>
                <a:ea typeface="Calibri" panose="020F0502020204030204" pitchFamily="34" charset="0"/>
                <a:cs typeface="Calibri" panose="020F0502020204030204" pitchFamily="34" charset="0"/>
              </a:rPr>
              <a:t>desastre</a:t>
            </a:r>
            <a:r>
              <a:rPr lang="en-US" sz="2900">
                <a:latin typeface="Calibri" panose="020F0502020204030204" pitchFamily="34" charset="0"/>
                <a:ea typeface="Calibri" panose="020F0502020204030204" pitchFamily="34" charset="0"/>
                <a:cs typeface="Calibri" panose="020F0502020204030204" pitchFamily="34" charset="0"/>
              </a:rPr>
              <a:t> natural o pandemia?</a:t>
            </a:r>
          </a:p>
        </p:txBody>
      </p:sp>
      <p:pic>
        <p:nvPicPr>
          <p:cNvPr id="2" name="Picture 1">
            <a:extLst>
              <a:ext uri="{FF2B5EF4-FFF2-40B4-BE49-F238E27FC236}">
                <a16:creationId xmlns:a16="http://schemas.microsoft.com/office/drawing/2014/main" id="{66079088-0E9C-A0AA-E430-9875B2989C06}"/>
              </a:ext>
            </a:extLst>
          </p:cNvPr>
          <p:cNvPicPr>
            <a:picLocks noChangeAspect="1"/>
          </p:cNvPicPr>
          <p:nvPr/>
        </p:nvPicPr>
        <p:blipFill>
          <a:blip r:embed="rId4"/>
          <a:stretch>
            <a:fillRect/>
          </a:stretch>
        </p:blipFill>
        <p:spPr>
          <a:xfrm>
            <a:off x="504825" y="314325"/>
            <a:ext cx="4572000" cy="4572000"/>
          </a:xfrm>
          <a:prstGeom prst="rect">
            <a:avLst/>
          </a:prstGeom>
        </p:spPr>
      </p:pic>
    </p:spTree>
    <p:extLst>
      <p:ext uri="{BB962C8B-B14F-4D97-AF65-F5344CB8AC3E}">
        <p14:creationId xmlns:p14="http://schemas.microsoft.com/office/powerpoint/2010/main" val="2947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E1F72C-FF33-550D-6FAB-E73383D7571B}"/>
              </a:ext>
            </a:extLst>
          </p:cNvPr>
          <p:cNvSpPr/>
          <p:nvPr/>
        </p:nvSpPr>
        <p:spPr>
          <a:xfrm>
            <a:off x="5567440" y="3135437"/>
            <a:ext cx="5756397" cy="234235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s-ES" sz="1400">
              <a:solidFill>
                <a:schemeClr val="dk1"/>
              </a:solidFill>
              <a:ea typeface="Calibri"/>
              <a:cs typeface="Calibri"/>
            </a:endParaRPr>
          </a:p>
        </p:txBody>
      </p:sp>
      <p:sp>
        <p:nvSpPr>
          <p:cNvPr id="8" name="TextBox 7">
            <a:extLst>
              <a:ext uri="{FF2B5EF4-FFF2-40B4-BE49-F238E27FC236}">
                <a16:creationId xmlns:a16="http://schemas.microsoft.com/office/drawing/2014/main" id="{C50F9942-DDD0-F5EB-844C-70A8D9312238}"/>
              </a:ext>
            </a:extLst>
          </p:cNvPr>
          <p:cNvSpPr txBox="1"/>
          <p:nvPr/>
        </p:nvSpPr>
        <p:spPr>
          <a:xfrm>
            <a:off x="2383536" y="-832105"/>
            <a:ext cx="219932" cy="300082"/>
          </a:xfrm>
          <a:prstGeom prst="rect">
            <a:avLst/>
          </a:prstGeom>
          <a:noFill/>
        </p:spPr>
        <p:txBody>
          <a:bodyPr wrap="none" rtlCol="0">
            <a:spAutoFit/>
          </a:bodyPr>
          <a:lstStyle/>
          <a:p>
            <a:r>
              <a:rPr lang="en-US" sz="1350"/>
              <a:t> </a:t>
            </a:r>
          </a:p>
        </p:txBody>
      </p:sp>
      <p:sp>
        <p:nvSpPr>
          <p:cNvPr id="14" name="Rectangle 13">
            <a:extLst>
              <a:ext uri="{FF2B5EF4-FFF2-40B4-BE49-F238E27FC236}">
                <a16:creationId xmlns:a16="http://schemas.microsoft.com/office/drawing/2014/main" id="{CFD480CB-2655-B7C2-987D-6FBCAFAE53CD}"/>
              </a:ext>
            </a:extLst>
          </p:cNvPr>
          <p:cNvSpPr/>
          <p:nvPr/>
        </p:nvSpPr>
        <p:spPr>
          <a:xfrm>
            <a:off x="5567440" y="692494"/>
            <a:ext cx="5756397" cy="2467542"/>
          </a:xfrm>
          <a:prstGeom prst="rect">
            <a:avLst/>
          </a:prstGeom>
          <a:solidFill>
            <a:srgbClr val="185A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A group of people in different colors&#10;&#10;Description automatically generated">
            <a:extLst>
              <a:ext uri="{FF2B5EF4-FFF2-40B4-BE49-F238E27FC236}">
                <a16:creationId xmlns:a16="http://schemas.microsoft.com/office/drawing/2014/main" id="{01DE81D8-7D3B-EEED-AEB7-1B79A5303E13}"/>
              </a:ext>
            </a:extLst>
          </p:cNvPr>
          <p:cNvPicPr>
            <a:picLocks noChangeAspect="1"/>
          </p:cNvPicPr>
          <p:nvPr/>
        </p:nvPicPr>
        <p:blipFill>
          <a:blip r:embed="rId3"/>
          <a:stretch>
            <a:fillRect/>
          </a:stretch>
        </p:blipFill>
        <p:spPr>
          <a:xfrm>
            <a:off x="1144968" y="1105598"/>
            <a:ext cx="4951032" cy="4206075"/>
          </a:xfrm>
          <a:prstGeom prst="rect">
            <a:avLst/>
          </a:prstGeom>
        </p:spPr>
      </p:pic>
      <p:sp>
        <p:nvSpPr>
          <p:cNvPr id="18" name="TextBox 17">
            <a:extLst>
              <a:ext uri="{FF2B5EF4-FFF2-40B4-BE49-F238E27FC236}">
                <a16:creationId xmlns:a16="http://schemas.microsoft.com/office/drawing/2014/main" id="{41928901-E0E2-FBCA-689D-568278B12B18}"/>
              </a:ext>
            </a:extLst>
          </p:cNvPr>
          <p:cNvSpPr txBox="1"/>
          <p:nvPr/>
        </p:nvSpPr>
        <p:spPr>
          <a:xfrm>
            <a:off x="5781066" y="851884"/>
            <a:ext cx="5265966" cy="2704330"/>
          </a:xfrm>
          <a:prstGeom prst="rect">
            <a:avLst/>
          </a:prstGeom>
          <a:noFill/>
        </p:spPr>
        <p:txBody>
          <a:bodyPr wrap="square" lIns="91440" tIns="45720" rIns="91440" bIns="45720" rtlCol="0" anchor="t">
            <a:spAutoFit/>
          </a:bodyPr>
          <a:lstStyle/>
          <a:p>
            <a:pPr algn="ctr"/>
            <a:r>
              <a:rPr lang="en-US" sz="2600" spc="450">
                <a:solidFill>
                  <a:schemeClr val="bg1"/>
                </a:solidFill>
                <a:latin typeface="Gill Sans MT"/>
              </a:rPr>
              <a:t>WELCOME</a:t>
            </a:r>
          </a:p>
          <a:p>
            <a:pPr>
              <a:lnSpc>
                <a:spcPct val="115000"/>
              </a:lnSpc>
              <a:spcAft>
                <a:spcPts val="800"/>
              </a:spcAft>
            </a:pPr>
            <a:endParaRPr lang="en-US" sz="2400">
              <a:solidFill>
                <a:schemeClr val="bg1"/>
              </a:solidFill>
              <a:latin typeface="Calibri"/>
              <a:ea typeface="Calibri"/>
              <a:cs typeface="Calibri"/>
            </a:endParaRPr>
          </a:p>
          <a:p>
            <a:pPr>
              <a:lnSpc>
                <a:spcPct val="115000"/>
              </a:lnSpc>
              <a:spcAft>
                <a:spcPts val="800"/>
              </a:spcAft>
            </a:pPr>
            <a:r>
              <a:rPr lang="en-US" sz="2400">
                <a:solidFill>
                  <a:schemeClr val="bg1"/>
                </a:solidFill>
                <a:latin typeface="Calibri"/>
                <a:ea typeface="Calibri"/>
                <a:cs typeface="Calibri"/>
              </a:rPr>
              <a:t>Please share in the chat your name, pronouns and what are you looking forward to with the spring upon us? </a:t>
            </a:r>
            <a:endParaRPr lang="en-US" sz="2000">
              <a:solidFill>
                <a:schemeClr val="bg1"/>
              </a:solidFill>
              <a:latin typeface="Calibri"/>
              <a:ea typeface="Calibri"/>
              <a:cs typeface="Calibri"/>
            </a:endParaRPr>
          </a:p>
          <a:p>
            <a:pPr algn="ctr"/>
            <a:endParaRPr lang="en-US" sz="2000" spc="450">
              <a:solidFill>
                <a:schemeClr val="bg1"/>
              </a:solidFill>
              <a:latin typeface="Gill Sans MT"/>
            </a:endParaRPr>
          </a:p>
        </p:txBody>
      </p:sp>
      <p:sp>
        <p:nvSpPr>
          <p:cNvPr id="2" name="TextBox 1">
            <a:extLst>
              <a:ext uri="{FF2B5EF4-FFF2-40B4-BE49-F238E27FC236}">
                <a16:creationId xmlns:a16="http://schemas.microsoft.com/office/drawing/2014/main" id="{DEE04F8D-17D8-F03E-E2CF-58A4BE674503}"/>
              </a:ext>
            </a:extLst>
          </p:cNvPr>
          <p:cNvSpPr txBox="1"/>
          <p:nvPr/>
        </p:nvSpPr>
        <p:spPr>
          <a:xfrm>
            <a:off x="5812653" y="3304409"/>
            <a:ext cx="5252828" cy="2577116"/>
          </a:xfrm>
          <a:prstGeom prst="rect">
            <a:avLst/>
          </a:prstGeom>
          <a:noFill/>
        </p:spPr>
        <p:txBody>
          <a:bodyPr wrap="square" lIns="91440" tIns="45720" rIns="91440" bIns="45720" rtlCol="0" anchor="t">
            <a:spAutoFit/>
          </a:bodyPr>
          <a:lstStyle/>
          <a:p>
            <a:pPr algn="ctr"/>
            <a:r>
              <a:rPr lang="en-US" sz="2600" spc="450">
                <a:solidFill>
                  <a:schemeClr val="bg1"/>
                </a:solidFill>
                <a:latin typeface="Gill Sans MT"/>
              </a:rPr>
              <a:t>BIENVENIDOS</a:t>
            </a:r>
          </a:p>
          <a:p>
            <a:pPr algn="ctr"/>
            <a:endParaRPr lang="en-US" sz="2600" spc="450">
              <a:solidFill>
                <a:schemeClr val="bg1"/>
              </a:solidFill>
              <a:latin typeface="Gill Sans MT"/>
            </a:endParaRPr>
          </a:p>
          <a:p>
            <a:pPr>
              <a:lnSpc>
                <a:spcPct val="115000"/>
              </a:lnSpc>
              <a:spcAft>
                <a:spcPts val="800"/>
              </a:spcAft>
            </a:pPr>
            <a:r>
              <a:rPr lang="en-US" sz="2400">
                <a:solidFill>
                  <a:schemeClr val="bg1"/>
                </a:solidFill>
                <a:latin typeface="Calibri"/>
                <a:ea typeface="Calibri"/>
                <a:cs typeface="Calibri"/>
              </a:rPr>
              <a:t>Por favor, </a:t>
            </a:r>
            <a:r>
              <a:rPr lang="en-US" sz="2400" err="1">
                <a:solidFill>
                  <a:schemeClr val="bg1"/>
                </a:solidFill>
                <a:latin typeface="Calibri"/>
                <a:ea typeface="Calibri"/>
                <a:cs typeface="Calibri"/>
              </a:rPr>
              <a:t>utilice</a:t>
            </a:r>
            <a:r>
              <a:rPr lang="en-US" sz="2400">
                <a:solidFill>
                  <a:schemeClr val="bg1"/>
                </a:solidFill>
                <a:latin typeface="Calibri"/>
                <a:ea typeface="Calibri"/>
                <a:cs typeface="Calibri"/>
              </a:rPr>
              <a:t> </a:t>
            </a:r>
            <a:r>
              <a:rPr lang="en-US" sz="2400" err="1">
                <a:solidFill>
                  <a:schemeClr val="bg1"/>
                </a:solidFill>
                <a:latin typeface="Calibri"/>
                <a:ea typeface="Calibri"/>
                <a:cs typeface="Calibri"/>
              </a:rPr>
              <a:t>el</a:t>
            </a:r>
            <a:r>
              <a:rPr lang="en-US" sz="2400">
                <a:solidFill>
                  <a:schemeClr val="bg1"/>
                </a:solidFill>
                <a:latin typeface="Calibri"/>
                <a:ea typeface="Calibri"/>
                <a:cs typeface="Calibri"/>
              </a:rPr>
              <a:t> chat para </a:t>
            </a:r>
            <a:r>
              <a:rPr lang="es-ES" sz="2400">
                <a:solidFill>
                  <a:schemeClr val="bg1"/>
                </a:solidFill>
                <a:latin typeface="Calibri"/>
                <a:ea typeface="Calibri"/>
                <a:cs typeface="Calibri"/>
              </a:rPr>
              <a:t>díganos su nombre y a </a:t>
            </a:r>
            <a:r>
              <a:rPr lang="en-US" sz="2400">
                <a:solidFill>
                  <a:schemeClr val="bg1"/>
                </a:solidFill>
                <a:latin typeface="Calibri"/>
                <a:ea typeface="Calibri"/>
                <a:cs typeface="Calibri"/>
              </a:rPr>
              <a:t> ¿</a:t>
            </a:r>
            <a:r>
              <a:rPr lang="en-US" sz="2400" err="1">
                <a:solidFill>
                  <a:schemeClr val="bg1"/>
                </a:solidFill>
                <a:latin typeface="Calibri"/>
                <a:ea typeface="Calibri"/>
                <a:cs typeface="Calibri"/>
              </a:rPr>
              <a:t>Qué</a:t>
            </a:r>
            <a:r>
              <a:rPr lang="en-US" sz="2400">
                <a:solidFill>
                  <a:schemeClr val="bg1"/>
                </a:solidFill>
                <a:latin typeface="Calibri"/>
                <a:ea typeface="Calibri"/>
                <a:cs typeface="Calibri"/>
              </a:rPr>
              <a:t> es lo </a:t>
            </a:r>
            <a:r>
              <a:rPr lang="en-US" sz="2400" err="1">
                <a:solidFill>
                  <a:schemeClr val="bg1"/>
                </a:solidFill>
                <a:latin typeface="Calibri"/>
                <a:ea typeface="Calibri"/>
                <a:cs typeface="Calibri"/>
              </a:rPr>
              <a:t>usted</a:t>
            </a:r>
            <a:r>
              <a:rPr lang="en-US" sz="2400">
                <a:solidFill>
                  <a:schemeClr val="bg1"/>
                </a:solidFill>
                <a:latin typeface="Calibri"/>
                <a:ea typeface="Calibri"/>
                <a:cs typeface="Calibri"/>
              </a:rPr>
              <a:t> </a:t>
            </a:r>
            <a:r>
              <a:rPr lang="en-US" sz="2400" err="1">
                <a:solidFill>
                  <a:schemeClr val="bg1"/>
                </a:solidFill>
                <a:latin typeface="Calibri"/>
                <a:ea typeface="Calibri"/>
                <a:cs typeface="Calibri"/>
              </a:rPr>
              <a:t>espera</a:t>
            </a:r>
            <a:r>
              <a:rPr lang="en-US" sz="2400">
                <a:solidFill>
                  <a:schemeClr val="bg1"/>
                </a:solidFill>
                <a:latin typeface="Calibri"/>
                <a:ea typeface="Calibri"/>
                <a:cs typeface="Calibri"/>
              </a:rPr>
              <a:t> con la </a:t>
            </a:r>
            <a:r>
              <a:rPr lang="en-US" sz="2400" err="1">
                <a:solidFill>
                  <a:schemeClr val="bg1"/>
                </a:solidFill>
                <a:latin typeface="Calibri"/>
                <a:ea typeface="Calibri"/>
                <a:cs typeface="Calibri"/>
              </a:rPr>
              <a:t>llegada</a:t>
            </a:r>
            <a:r>
              <a:rPr lang="en-US" sz="2400">
                <a:solidFill>
                  <a:schemeClr val="bg1"/>
                </a:solidFill>
                <a:latin typeface="Calibri"/>
                <a:ea typeface="Calibri"/>
                <a:cs typeface="Calibri"/>
              </a:rPr>
              <a:t> de la primavera?</a:t>
            </a:r>
          </a:p>
          <a:p>
            <a:pPr algn="ctr"/>
            <a:endParaRPr lang="en-US" sz="2000" spc="450">
              <a:solidFill>
                <a:schemeClr val="bg1"/>
              </a:solidFill>
              <a:latin typeface="Gill Sans MT"/>
            </a:endParaRPr>
          </a:p>
        </p:txBody>
      </p:sp>
      <p:sp>
        <p:nvSpPr>
          <p:cNvPr id="10" name="Text Placeholder 2">
            <a:extLst>
              <a:ext uri="{FF2B5EF4-FFF2-40B4-BE49-F238E27FC236}">
                <a16:creationId xmlns:a16="http://schemas.microsoft.com/office/drawing/2014/main" id="{065B5E48-EDD0-2609-7FDD-8BE546595111}"/>
              </a:ext>
            </a:extLst>
          </p:cNvPr>
          <p:cNvSpPr txBox="1">
            <a:spLocks/>
          </p:cNvSpPr>
          <p:nvPr/>
        </p:nvSpPr>
        <p:spPr>
          <a:xfrm>
            <a:off x="631371" y="5622160"/>
            <a:ext cx="10747285" cy="543346"/>
          </a:xfrm>
          <a:prstGeom prst="rect">
            <a:avLst/>
          </a:prstGeom>
          <a:solidFill>
            <a:schemeClr val="bg1">
              <a:lumMod val="95000"/>
            </a:schemeClr>
          </a:solidFill>
        </p:spPr>
        <p:txBody>
          <a:bodyPr vert="horz" lIns="91440" tIns="45720" rIns="91440" bIns="45720" rtlCol="0" anchor="t">
            <a:no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a:solidFill>
                  <a:schemeClr val="tx1"/>
                </a:solidFill>
                <a:latin typeface="Calibri"/>
                <a:ea typeface="Calibri"/>
                <a:cs typeface="Calibri"/>
              </a:rPr>
              <a:t>Today's music for the Collaborative:  local Native musician Arlie </a:t>
            </a:r>
            <a:r>
              <a:rPr lang="en-US" sz="2800" i="1" err="1">
                <a:solidFill>
                  <a:schemeClr val="tx1"/>
                </a:solidFill>
                <a:latin typeface="Calibri"/>
                <a:ea typeface="Calibri"/>
                <a:cs typeface="Calibri"/>
              </a:rPr>
              <a:t>Neskahi</a:t>
            </a:r>
            <a:endParaRPr lang="en-US" sz="2800" i="1">
              <a:solidFill>
                <a:schemeClr val="tx1"/>
              </a:solidFill>
              <a:latin typeface="Calibri"/>
              <a:ea typeface="Calibri"/>
              <a:cs typeface="Calibri"/>
            </a:endParaRPr>
          </a:p>
        </p:txBody>
      </p:sp>
      <p:sp>
        <p:nvSpPr>
          <p:cNvPr id="6" name="Text Placeholder 2">
            <a:extLst>
              <a:ext uri="{FF2B5EF4-FFF2-40B4-BE49-F238E27FC236}">
                <a16:creationId xmlns:a16="http://schemas.microsoft.com/office/drawing/2014/main" id="{82EC6305-0960-DC46-0372-C1F80C4C6A61}"/>
              </a:ext>
            </a:extLst>
          </p:cNvPr>
          <p:cNvSpPr txBox="1">
            <a:spLocks/>
          </p:cNvSpPr>
          <p:nvPr/>
        </p:nvSpPr>
        <p:spPr>
          <a:xfrm>
            <a:off x="631371" y="6186258"/>
            <a:ext cx="10747285" cy="543346"/>
          </a:xfrm>
          <a:prstGeom prst="rect">
            <a:avLst/>
          </a:prstGeom>
          <a:solidFill>
            <a:schemeClr val="tx2">
              <a:lumMod val="10000"/>
              <a:lumOff val="90000"/>
            </a:schemeClr>
          </a:solidFill>
        </p:spPr>
        <p:txBody>
          <a:bodyPr vert="horz" lIns="91440" tIns="45720" rIns="91440" bIns="45720" rtlCol="0" anchor="t">
            <a:noAutofit/>
          </a:bodyP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a:solidFill>
                  <a:schemeClr val="tx1"/>
                </a:solidFill>
                <a:latin typeface="Calibri"/>
                <a:ea typeface="Calibri"/>
                <a:cs typeface="Calibri"/>
              </a:rPr>
              <a:t> </a:t>
            </a:r>
          </a:p>
        </p:txBody>
      </p:sp>
      <p:sp>
        <p:nvSpPr>
          <p:cNvPr id="5" name="TextBox 4">
            <a:extLst>
              <a:ext uri="{FF2B5EF4-FFF2-40B4-BE49-F238E27FC236}">
                <a16:creationId xmlns:a16="http://schemas.microsoft.com/office/drawing/2014/main" id="{3E58C379-F0C4-FAE3-60C2-F2B16659A167}"/>
              </a:ext>
            </a:extLst>
          </p:cNvPr>
          <p:cNvSpPr txBox="1"/>
          <p:nvPr/>
        </p:nvSpPr>
        <p:spPr>
          <a:xfrm>
            <a:off x="813344" y="6165506"/>
            <a:ext cx="10459975" cy="523220"/>
          </a:xfrm>
          <a:prstGeom prst="rect">
            <a:avLst/>
          </a:prstGeom>
          <a:noFill/>
        </p:spPr>
        <p:txBody>
          <a:bodyPr wrap="square">
            <a:spAutoFit/>
          </a:bodyPr>
          <a:lstStyle/>
          <a:p>
            <a:pPr algn="ctr"/>
            <a:r>
              <a:rPr lang="en-US" sz="2800" i="1">
                <a:solidFill>
                  <a:schemeClr val="tx1"/>
                </a:solidFill>
                <a:latin typeface="Calibri"/>
                <a:ea typeface="Calibri"/>
                <a:cs typeface="Calibri"/>
              </a:rPr>
              <a:t>Música de hoy para </a:t>
            </a:r>
            <a:r>
              <a:rPr lang="en-US" sz="2800" i="1" err="1">
                <a:solidFill>
                  <a:schemeClr val="tx1"/>
                </a:solidFill>
                <a:latin typeface="Calibri"/>
                <a:ea typeface="Calibri"/>
                <a:cs typeface="Calibri"/>
              </a:rPr>
              <a:t>el</a:t>
            </a:r>
            <a:r>
              <a:rPr lang="en-US" sz="2800" i="1">
                <a:solidFill>
                  <a:schemeClr val="tx1"/>
                </a:solidFill>
                <a:latin typeface="Calibri"/>
                <a:ea typeface="Calibri"/>
                <a:cs typeface="Calibri"/>
              </a:rPr>
              <a:t> </a:t>
            </a:r>
            <a:r>
              <a:rPr lang="en-US" sz="2800" i="1" err="1">
                <a:solidFill>
                  <a:schemeClr val="tx1"/>
                </a:solidFill>
                <a:latin typeface="Calibri"/>
                <a:ea typeface="Calibri"/>
                <a:cs typeface="Calibri"/>
              </a:rPr>
              <a:t>Colaborativo</a:t>
            </a:r>
            <a:r>
              <a:rPr lang="en-US" sz="2800" i="1">
                <a:solidFill>
                  <a:schemeClr val="tx1"/>
                </a:solidFill>
                <a:latin typeface="Calibri"/>
                <a:ea typeface="Calibri"/>
                <a:cs typeface="Calibri"/>
              </a:rPr>
              <a:t>: </a:t>
            </a:r>
            <a:r>
              <a:rPr lang="en-US" sz="2800" i="1" err="1">
                <a:solidFill>
                  <a:schemeClr val="tx1"/>
                </a:solidFill>
                <a:latin typeface="Calibri"/>
                <a:ea typeface="Calibri"/>
                <a:cs typeface="Calibri"/>
              </a:rPr>
              <a:t>músico</a:t>
            </a:r>
            <a:r>
              <a:rPr lang="en-US" sz="2800" i="1">
                <a:solidFill>
                  <a:schemeClr val="tx1"/>
                </a:solidFill>
                <a:latin typeface="Calibri"/>
                <a:ea typeface="Calibri"/>
                <a:cs typeface="Calibri"/>
              </a:rPr>
              <a:t> </a:t>
            </a:r>
            <a:r>
              <a:rPr lang="en-US" sz="2800" i="1" err="1">
                <a:solidFill>
                  <a:schemeClr val="tx1"/>
                </a:solidFill>
                <a:latin typeface="Calibri"/>
                <a:ea typeface="Calibri"/>
                <a:cs typeface="Calibri"/>
              </a:rPr>
              <a:t>nativo</a:t>
            </a:r>
            <a:r>
              <a:rPr lang="en-US" sz="2800" i="1">
                <a:solidFill>
                  <a:schemeClr val="tx1"/>
                </a:solidFill>
                <a:latin typeface="Calibri"/>
                <a:ea typeface="Calibri"/>
                <a:cs typeface="Calibri"/>
              </a:rPr>
              <a:t> local Arlie </a:t>
            </a:r>
            <a:r>
              <a:rPr lang="en-US" sz="2800" i="1" err="1">
                <a:solidFill>
                  <a:schemeClr val="tx1"/>
                </a:solidFill>
                <a:latin typeface="Calibri"/>
                <a:ea typeface="Calibri"/>
                <a:cs typeface="Calibri"/>
              </a:rPr>
              <a:t>Neskahi</a:t>
            </a:r>
            <a:r>
              <a:rPr lang="en-US" sz="2800" i="1">
                <a:solidFill>
                  <a:schemeClr val="tx1"/>
                </a:solidFill>
                <a:latin typeface="Calibri"/>
                <a:ea typeface="Calibri"/>
                <a:cs typeface="Calibri"/>
              </a:rPr>
              <a:t> </a:t>
            </a:r>
            <a:endParaRPr lang="en-US" sz="2800"/>
          </a:p>
        </p:txBody>
      </p:sp>
    </p:spTree>
    <p:extLst>
      <p:ext uri="{BB962C8B-B14F-4D97-AF65-F5344CB8AC3E}">
        <p14:creationId xmlns:p14="http://schemas.microsoft.com/office/powerpoint/2010/main" val="561344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1287B1-1FE1-B495-13E9-80B725B87CE8}"/>
              </a:ext>
            </a:extLst>
          </p:cNvPr>
          <p:cNvPicPr>
            <a:picLocks noChangeAspect="1"/>
          </p:cNvPicPr>
          <p:nvPr/>
        </p:nvPicPr>
        <p:blipFill>
          <a:blip r:embed="rId2"/>
          <a:stretch>
            <a:fillRect/>
          </a:stretch>
        </p:blipFill>
        <p:spPr>
          <a:xfrm>
            <a:off x="1292533" y="253525"/>
            <a:ext cx="9832667" cy="6061550"/>
          </a:xfrm>
          <a:prstGeom prst="rect">
            <a:avLst/>
          </a:prstGeom>
        </p:spPr>
      </p:pic>
    </p:spTree>
    <p:extLst>
      <p:ext uri="{BB962C8B-B14F-4D97-AF65-F5344CB8AC3E}">
        <p14:creationId xmlns:p14="http://schemas.microsoft.com/office/powerpoint/2010/main" val="3865630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imeline&#10;&#10;AI-generated content may be incorrect.">
            <a:extLst>
              <a:ext uri="{FF2B5EF4-FFF2-40B4-BE49-F238E27FC236}">
                <a16:creationId xmlns:a16="http://schemas.microsoft.com/office/drawing/2014/main" id="{C5B46F81-4F16-876F-024A-AB901609D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824136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0AF5B3-100D-E63C-DEBC-F3CE2D78DE7D}"/>
              </a:ext>
            </a:extLst>
          </p:cNvPr>
          <p:cNvSpPr>
            <a:spLocks noGrp="1"/>
          </p:cNvSpPr>
          <p:nvPr>
            <p:ph type="body" sz="quarter" idx="22"/>
          </p:nvPr>
        </p:nvSpPr>
        <p:spPr/>
        <p:txBody>
          <a:bodyPr vert="horz" lIns="91440" tIns="45720" rIns="91440" bIns="45720" rtlCol="0" anchor="t">
            <a:noAutofit/>
          </a:bodyPr>
          <a:lstStyle/>
          <a:p>
            <a:pPr>
              <a:spcAft>
                <a:spcPts val="1500"/>
              </a:spcAft>
            </a:pPr>
            <a:r>
              <a:rPr lang="en-US" sz="2400">
                <a:ea typeface="Calibri"/>
                <a:cs typeface="Calibri"/>
              </a:rPr>
              <a:t>Prioritize Community Integrated Health and Emergency Response Planning that Supports Improved System Capacity, Funding Flow, and Decision Making: </a:t>
            </a:r>
          </a:p>
          <a:p>
            <a:pPr marL="861695" lvl="1" indent="-342900">
              <a:buFont typeface="Arial" panose="05000000000000000000" pitchFamily="2" charset="2"/>
              <a:buChar char="•"/>
            </a:pPr>
            <a:r>
              <a:rPr lang="en-US" sz="2400">
                <a:solidFill>
                  <a:srgbClr val="000000"/>
                </a:solidFill>
                <a:latin typeface="Calibri"/>
                <a:ea typeface="Calibri"/>
                <a:cs typeface="Calibri"/>
              </a:rPr>
              <a:t>Integrate health equity into planning and policy efforts to address disparities in access to healthcare, testing, treatment, and vaccination efforts. </a:t>
            </a:r>
            <a:endParaRPr lang="en-US" sz="2400">
              <a:ea typeface="Calibri"/>
              <a:cs typeface="Calibri"/>
            </a:endParaRPr>
          </a:p>
          <a:p>
            <a:pPr marL="861695" lvl="1" indent="-342900">
              <a:buFont typeface="Arial" panose="05000000000000000000" pitchFamily="2" charset="2"/>
              <a:buChar char="•"/>
            </a:pPr>
            <a:r>
              <a:rPr lang="en-US" sz="2400">
                <a:solidFill>
                  <a:srgbClr val="000000"/>
                </a:solidFill>
                <a:latin typeface="Calibri"/>
                <a:ea typeface="Calibri"/>
                <a:cs typeface="Calibri"/>
              </a:rPr>
              <a:t>Create capacity for regular training and exercise cycles that include partners. </a:t>
            </a:r>
          </a:p>
          <a:p>
            <a:pPr marL="861695" lvl="1" indent="-342900">
              <a:buFont typeface="Arial" panose="05000000000000000000" pitchFamily="2" charset="2"/>
              <a:buChar char="•"/>
            </a:pPr>
            <a:r>
              <a:rPr lang="en-US" sz="2400">
                <a:solidFill>
                  <a:srgbClr val="000000"/>
                </a:solidFill>
                <a:latin typeface="Calibri"/>
                <a:ea typeface="Calibri"/>
                <a:cs typeface="Calibri"/>
              </a:rPr>
              <a:t>Flexible systems to ensure resources are distributed equitably during emergencies. </a:t>
            </a:r>
            <a:endParaRPr lang="en-US" sz="2400">
              <a:ea typeface="Calibri"/>
              <a:cs typeface="Calibri"/>
            </a:endParaRPr>
          </a:p>
          <a:p>
            <a:endParaRPr lang="en-US">
              <a:ea typeface="Calibri"/>
              <a:cs typeface="Calibri"/>
            </a:endParaRPr>
          </a:p>
        </p:txBody>
      </p:sp>
      <p:sp>
        <p:nvSpPr>
          <p:cNvPr id="3" name="Title 2">
            <a:extLst>
              <a:ext uri="{FF2B5EF4-FFF2-40B4-BE49-F238E27FC236}">
                <a16:creationId xmlns:a16="http://schemas.microsoft.com/office/drawing/2014/main" id="{1750B98F-D402-78EC-568B-184C462A11DA}"/>
              </a:ext>
            </a:extLst>
          </p:cNvPr>
          <p:cNvSpPr>
            <a:spLocks noGrp="1"/>
          </p:cNvSpPr>
          <p:nvPr>
            <p:ph type="title"/>
          </p:nvPr>
        </p:nvSpPr>
        <p:spPr/>
        <p:txBody>
          <a:bodyPr>
            <a:noAutofit/>
          </a:bodyPr>
          <a:lstStyle/>
          <a:p>
            <a:r>
              <a:rPr lang="en-US" sz="3200">
                <a:latin typeface="Century Gothic"/>
              </a:rPr>
              <a:t>Public Health Advisory Board Recommendations</a:t>
            </a:r>
            <a:endParaRPr lang="en-US" sz="3200"/>
          </a:p>
        </p:txBody>
      </p:sp>
      <p:sp>
        <p:nvSpPr>
          <p:cNvPr id="5" name="TextBox 4">
            <a:extLst>
              <a:ext uri="{FF2B5EF4-FFF2-40B4-BE49-F238E27FC236}">
                <a16:creationId xmlns:a16="http://schemas.microsoft.com/office/drawing/2014/main" id="{73A4CB08-C8E6-8368-9949-DF189F45B309}"/>
              </a:ext>
            </a:extLst>
          </p:cNvPr>
          <p:cNvSpPr txBox="1"/>
          <p:nvPr/>
        </p:nvSpPr>
        <p:spPr>
          <a:xfrm>
            <a:off x="931577" y="5584045"/>
            <a:ext cx="10624456" cy="461665"/>
          </a:xfrm>
          <a:prstGeom prst="rect">
            <a:avLst/>
          </a:prstGeom>
          <a:noFill/>
        </p:spPr>
        <p:txBody>
          <a:bodyPr wrap="square">
            <a:spAutoFit/>
          </a:bodyPr>
          <a:lstStyle/>
          <a:p>
            <a:r>
              <a:rPr lang="en-US" sz="2400">
                <a:hlinkClick r:id="rId3"/>
              </a:rPr>
              <a:t>View the report on </a:t>
            </a:r>
            <a:r>
              <a:rPr lang="en-US" sz="2400" err="1">
                <a:hlinkClick r:id="rId3"/>
              </a:rPr>
              <a:t>WaPortal</a:t>
            </a:r>
            <a:endParaRPr lang="en-US" sz="2400"/>
          </a:p>
        </p:txBody>
      </p:sp>
    </p:spTree>
    <p:extLst>
      <p:ext uri="{BB962C8B-B14F-4D97-AF65-F5344CB8AC3E}">
        <p14:creationId xmlns:p14="http://schemas.microsoft.com/office/powerpoint/2010/main" val="1498598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F561D97-0F0A-E517-1719-5DEF8CE03AA1}"/>
              </a:ext>
            </a:extLst>
          </p:cNvPr>
          <p:cNvSpPr>
            <a:spLocks noGrp="1"/>
          </p:cNvSpPr>
          <p:nvPr>
            <p:ph type="title"/>
          </p:nvPr>
        </p:nvSpPr>
        <p:spPr>
          <a:xfrm>
            <a:off x="5596501" y="489508"/>
            <a:ext cx="5754896" cy="1667569"/>
          </a:xfrm>
        </p:spPr>
        <p:txBody>
          <a:bodyPr vert="horz" lIns="91440" tIns="45720" rIns="91440" bIns="45720" rtlCol="0" anchor="b">
            <a:normAutofit/>
          </a:bodyPr>
          <a:lstStyle/>
          <a:p>
            <a:pPr algn="l"/>
            <a:r>
              <a:rPr lang="en-US" sz="4000" kern="1200">
                <a:solidFill>
                  <a:schemeClr val="tx1"/>
                </a:solidFill>
                <a:latin typeface="+mj-lt"/>
                <a:ea typeface="+mj-ea"/>
                <a:cs typeface="+mj-cs"/>
              </a:rPr>
              <a:t>Future Opportunities for Community Feedback </a:t>
            </a:r>
          </a:p>
        </p:txBody>
      </p:sp>
      <p:pic>
        <p:nvPicPr>
          <p:cNvPr id="7" name="Graphic 6" descr="Meeting">
            <a:extLst>
              <a:ext uri="{FF2B5EF4-FFF2-40B4-BE49-F238E27FC236}">
                <a16:creationId xmlns:a16="http://schemas.microsoft.com/office/drawing/2014/main" id="{154A9331-DCAE-A81C-B3A4-225284704F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8130" y="1275070"/>
            <a:ext cx="3876165" cy="3876165"/>
          </a:xfrm>
          <a:prstGeom prst="rect">
            <a:avLst/>
          </a:prstGeom>
        </p:spPr>
      </p:pic>
      <p:sp>
        <p:nvSpPr>
          <p:cNvPr id="2" name="Text Placeholder 1">
            <a:extLst>
              <a:ext uri="{FF2B5EF4-FFF2-40B4-BE49-F238E27FC236}">
                <a16:creationId xmlns:a16="http://schemas.microsoft.com/office/drawing/2014/main" id="{3A3F4A9E-F2D3-838D-0B9B-D99F0592006E}"/>
              </a:ext>
            </a:extLst>
          </p:cNvPr>
          <p:cNvSpPr>
            <a:spLocks noGrp="1"/>
          </p:cNvSpPr>
          <p:nvPr>
            <p:ph type="body" sz="quarter" idx="22"/>
          </p:nvPr>
        </p:nvSpPr>
        <p:spPr>
          <a:xfrm>
            <a:off x="5596502" y="2405894"/>
            <a:ext cx="5754896" cy="3197464"/>
          </a:xfrm>
        </p:spPr>
        <p:txBody>
          <a:bodyPr vert="horz" lIns="91440" tIns="45720" rIns="91440" bIns="45720" rtlCol="0" anchor="t">
            <a:normAutofit/>
          </a:bodyPr>
          <a:lstStyle/>
          <a:p>
            <a:pPr marL="342900" indent="-228600">
              <a:buFont typeface="Arial" panose="020B0604020202020204" pitchFamily="34" charset="0"/>
              <a:buChar char="•"/>
            </a:pPr>
            <a:r>
              <a:rPr lang="en-US" sz="2000">
                <a:effectLst/>
              </a:rPr>
              <a:t>Base Plan</a:t>
            </a:r>
            <a:endParaRPr lang="en-US" sz="2000"/>
          </a:p>
          <a:p>
            <a:pPr marL="861695" lvl="1"/>
            <a:r>
              <a:rPr lang="en-US"/>
              <a:t>Recovery Annex</a:t>
            </a:r>
          </a:p>
          <a:p>
            <a:pPr marL="861695" lvl="1"/>
            <a:r>
              <a:rPr lang="en-US"/>
              <a:t>Equity Annex</a:t>
            </a:r>
          </a:p>
          <a:p>
            <a:pPr marL="342900" indent="-228600">
              <a:buFont typeface="Arial" panose="020B0604020202020204" pitchFamily="34" charset="0"/>
              <a:buChar char="•"/>
            </a:pPr>
            <a:r>
              <a:rPr lang="en-US" sz="2000"/>
              <a:t>Exercises – Tabletops and Workshops</a:t>
            </a:r>
            <a:endParaRPr lang="en-US" sz="2000">
              <a:effectLst/>
            </a:endParaRPr>
          </a:p>
          <a:p>
            <a:pPr marL="342900" indent="-228600">
              <a:buFont typeface="Arial" panose="020B0604020202020204" pitchFamily="34" charset="0"/>
              <a:buChar char="•"/>
            </a:pPr>
            <a:r>
              <a:rPr lang="en-US" sz="2000">
                <a:effectLst/>
              </a:rPr>
              <a:t>Trainings + Technical Assistance </a:t>
            </a:r>
          </a:p>
          <a:p>
            <a:pPr marL="342900" indent="-228600">
              <a:buFont typeface="Arial" panose="020B0604020202020204" pitchFamily="34" charset="0"/>
              <a:buChar char="•"/>
            </a:pPr>
            <a:r>
              <a:rPr lang="en-US" sz="2000">
                <a:effectLst/>
              </a:rPr>
              <a:t>Ongoing community engagement opportunities</a:t>
            </a:r>
          </a:p>
          <a:p>
            <a:pPr marL="342900" indent="-228600">
              <a:buFont typeface="Arial" panose="020B0604020202020204" pitchFamily="34" charset="0"/>
              <a:buChar char="•"/>
            </a:pPr>
            <a:r>
              <a:rPr lang="en-US" sz="2000"/>
              <a:t>(Workgroup Coming Soon) Statewide Preparedness and Response Equity Action Advisory Committee</a:t>
            </a:r>
            <a:r>
              <a:rPr lang="en-US" sz="2000">
                <a:effectLst/>
              </a:rPr>
              <a:t>   </a:t>
            </a:r>
          </a:p>
          <a:p>
            <a:pPr marL="342900" indent="-228600">
              <a:buFont typeface="Arial" panose="020B0604020202020204" pitchFamily="34" charset="0"/>
              <a:buChar char="•"/>
            </a:pPr>
            <a:endParaRPr lang="en-US" sz="2000"/>
          </a:p>
          <a:p>
            <a:pPr indent="-228600">
              <a:buFont typeface="Arial" panose="020B0604020202020204" pitchFamily="34" charset="0"/>
              <a:buChar char="•"/>
            </a:pPr>
            <a:endParaRPr lang="en-US" sz="2000"/>
          </a:p>
        </p:txBody>
      </p:sp>
      <p:sp>
        <p:nvSpPr>
          <p:cNvPr id="24" name="Rectangle 2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198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FFB9EE-8DBE-7B43-FAC8-0AFB6E058EBF}"/>
              </a:ext>
            </a:extLst>
          </p:cNvPr>
          <p:cNvSpPr>
            <a:spLocks noGrp="1"/>
          </p:cNvSpPr>
          <p:nvPr>
            <p:ph type="body" sz="quarter" idx="22"/>
          </p:nvPr>
        </p:nvSpPr>
        <p:spPr>
          <a:xfrm>
            <a:off x="947059" y="1458683"/>
            <a:ext cx="10657114" cy="5497288"/>
          </a:xfrm>
        </p:spPr>
        <p:txBody>
          <a:bodyPr/>
          <a:lstStyle/>
          <a:p>
            <a:r>
              <a:rPr lang="en-US" sz="1800"/>
              <a:t>Public Health + Healthcare Emergency Preparedness and Response </a:t>
            </a:r>
          </a:p>
          <a:p>
            <a:pPr lvl="1"/>
            <a:r>
              <a:rPr lang="en-US" sz="1800">
                <a:hlinkClick r:id="rId2"/>
              </a:rPr>
              <a:t>Public Health Emergency Preparedness (PHEP) Program and Guidance | State and Local Readiness | CDC</a:t>
            </a:r>
            <a:endParaRPr lang="en-US" sz="1800"/>
          </a:p>
          <a:p>
            <a:pPr lvl="1"/>
            <a:r>
              <a:rPr lang="en-US" sz="1800">
                <a:hlinkClick r:id="rId3"/>
              </a:rPr>
              <a:t>Administration for Strategic Preparedness and Response ASPR Home</a:t>
            </a:r>
            <a:endParaRPr lang="en-US" sz="1800"/>
          </a:p>
          <a:p>
            <a:pPr lvl="1"/>
            <a:r>
              <a:rPr lang="en-US" sz="1800">
                <a:hlinkClick r:id="rId4"/>
              </a:rPr>
              <a:t>Hospital Preparedness Program (HPP)</a:t>
            </a:r>
            <a:endParaRPr lang="en-US" sz="1800"/>
          </a:p>
          <a:p>
            <a:r>
              <a:rPr lang="en-US" sz="1800"/>
              <a:t>Washington State Emergency Management Division</a:t>
            </a:r>
          </a:p>
          <a:p>
            <a:pPr lvl="1"/>
            <a:r>
              <a:rPr lang="en-US" sz="1800">
                <a:hlinkClick r:id="rId5"/>
              </a:rPr>
              <a:t>Emergency Management Division | Washington State Military Department, Citizens Serving Citizens with Pride &amp; Tradition</a:t>
            </a:r>
            <a:endParaRPr lang="en-US" sz="1800"/>
          </a:p>
          <a:p>
            <a:r>
              <a:rPr lang="en-US" sz="1800"/>
              <a:t>Federal Emergency Management Agency Homeland Security Exercise and Evaluation Program</a:t>
            </a:r>
          </a:p>
          <a:p>
            <a:pPr lvl="1"/>
            <a:r>
              <a:rPr lang="en-US" sz="1800">
                <a:hlinkClick r:id="rId6"/>
              </a:rPr>
              <a:t>Homeland Security Exercise and Evaluation Program | FEMA.gov</a:t>
            </a:r>
            <a:endParaRPr lang="en-US" sz="1800"/>
          </a:p>
          <a:p>
            <a:r>
              <a:rPr lang="en-US" sz="1800"/>
              <a:t>Incident Management </a:t>
            </a:r>
          </a:p>
          <a:p>
            <a:pPr lvl="1"/>
            <a:r>
              <a:rPr lang="en-US" sz="1800">
                <a:hlinkClick r:id="rId7"/>
              </a:rPr>
              <a:t>ICS Organizational Structure and Elements</a:t>
            </a:r>
            <a:endParaRPr lang="en-US" sz="1800"/>
          </a:p>
          <a:p>
            <a:pPr lvl="1"/>
            <a:r>
              <a:rPr lang="en-US" sz="1800">
                <a:hlinkClick r:id="rId8"/>
              </a:rPr>
              <a:t>All-Hazard Incident Management Team Overview</a:t>
            </a:r>
            <a:endParaRPr lang="en-US" sz="1800"/>
          </a:p>
          <a:p>
            <a:r>
              <a:rPr lang="en-US" sz="1800"/>
              <a:t>Incident Recovery</a:t>
            </a:r>
          </a:p>
          <a:p>
            <a:pPr lvl="1"/>
            <a:r>
              <a:rPr lang="en-US" sz="1800">
                <a:hlinkClick r:id="rId9"/>
              </a:rPr>
              <a:t>National Disaster Recovery Framework</a:t>
            </a:r>
            <a:endParaRPr lang="en-US" sz="1800"/>
          </a:p>
        </p:txBody>
      </p:sp>
      <p:sp>
        <p:nvSpPr>
          <p:cNvPr id="3" name="Title 2">
            <a:extLst>
              <a:ext uri="{FF2B5EF4-FFF2-40B4-BE49-F238E27FC236}">
                <a16:creationId xmlns:a16="http://schemas.microsoft.com/office/drawing/2014/main" id="{51858198-2276-03BD-A403-3F3B8740A613}"/>
              </a:ext>
            </a:extLst>
          </p:cNvPr>
          <p:cNvSpPr>
            <a:spLocks noGrp="1"/>
          </p:cNvSpPr>
          <p:nvPr>
            <p:ph type="title"/>
          </p:nvPr>
        </p:nvSpPr>
        <p:spPr>
          <a:xfrm>
            <a:off x="1524002" y="572396"/>
            <a:ext cx="9143998" cy="488064"/>
          </a:xfrm>
        </p:spPr>
        <p:txBody>
          <a:bodyPr>
            <a:normAutofit fontScale="90000"/>
          </a:bodyPr>
          <a:lstStyle/>
          <a:p>
            <a:r>
              <a:rPr lang="en-US"/>
              <a:t>Emergency Management Resources</a:t>
            </a:r>
          </a:p>
        </p:txBody>
      </p:sp>
    </p:spTree>
    <p:extLst>
      <p:ext uri="{BB962C8B-B14F-4D97-AF65-F5344CB8AC3E}">
        <p14:creationId xmlns:p14="http://schemas.microsoft.com/office/powerpoint/2010/main" val="1570934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A6A67-DCF3-D458-C3DB-23FC360DF4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F49E5B-A4EF-3105-81CB-1270F940984D}"/>
              </a:ext>
            </a:extLst>
          </p:cNvPr>
          <p:cNvSpPr txBox="1"/>
          <p:nvPr/>
        </p:nvSpPr>
        <p:spPr>
          <a:xfrm>
            <a:off x="1523998" y="5796677"/>
            <a:ext cx="914400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chemeClr val="bg1"/>
                </a:solidFill>
              </a:rPr>
              <a:t>To request this document in another format, call 1-800-525-0127. Deaf or hard of</a:t>
            </a:r>
          </a:p>
          <a:p>
            <a:pPr algn="ctr"/>
            <a:r>
              <a:rPr lang="en-US" sz="1600">
                <a:solidFill>
                  <a:schemeClr val="bg1"/>
                </a:solidFill>
              </a:rPr>
              <a:t>hearing customers, please call 711 (Washington Relay) or email civil.rights@doh.wa.gov. </a:t>
            </a:r>
          </a:p>
        </p:txBody>
      </p:sp>
      <p:pic>
        <p:nvPicPr>
          <p:cNvPr id="2" name="Picture 1">
            <a:extLst>
              <a:ext uri="{FF2B5EF4-FFF2-40B4-BE49-F238E27FC236}">
                <a16:creationId xmlns:a16="http://schemas.microsoft.com/office/drawing/2014/main" id="{4141C8F8-89D2-B2B2-D0CC-0E6696FED8F1}"/>
              </a:ext>
            </a:extLst>
          </p:cNvPr>
          <p:cNvPicPr>
            <a:picLocks noChangeAspect="1"/>
          </p:cNvPicPr>
          <p:nvPr/>
        </p:nvPicPr>
        <p:blipFill>
          <a:blip r:embed="rId3"/>
          <a:stretch>
            <a:fillRect/>
          </a:stretch>
        </p:blipFill>
        <p:spPr>
          <a:xfrm>
            <a:off x="2266950" y="1133475"/>
            <a:ext cx="7658100" cy="4591050"/>
          </a:xfrm>
          <a:prstGeom prst="rect">
            <a:avLst/>
          </a:prstGeom>
        </p:spPr>
      </p:pic>
    </p:spTree>
    <p:extLst>
      <p:ext uri="{BB962C8B-B14F-4D97-AF65-F5344CB8AC3E}">
        <p14:creationId xmlns:p14="http://schemas.microsoft.com/office/powerpoint/2010/main" val="1328335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6E8E199-AA34-7E63-96B6-9EC764938A72}"/>
              </a:ext>
            </a:extLst>
          </p:cNvPr>
          <p:cNvSpPr txBox="1"/>
          <p:nvPr/>
        </p:nvSpPr>
        <p:spPr>
          <a:xfrm>
            <a:off x="1046746" y="586822"/>
            <a:ext cx="3560252" cy="164592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endParaRPr lang="en-US" sz="3200" kern="1200" dirty="0">
              <a:solidFill>
                <a:schemeClr val="tx1"/>
              </a:solidFill>
              <a:latin typeface="+mj-lt"/>
              <a:ea typeface="+mj-ea"/>
              <a:cs typeface="+mj-cs"/>
            </a:endParaRPr>
          </a:p>
        </p:txBody>
      </p:sp>
      <p:sp>
        <p:nvSpPr>
          <p:cNvPr id="17" name="Rectangle 16">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1">
            <a:extLst>
              <a:ext uri="{FF2B5EF4-FFF2-40B4-BE49-F238E27FC236}">
                <a16:creationId xmlns:a16="http://schemas.microsoft.com/office/drawing/2014/main" id="{A996AD7B-A228-C0F2-3ADE-C0AD3F7EA599}"/>
              </a:ext>
            </a:extLst>
          </p:cNvPr>
          <p:cNvSpPr txBox="1">
            <a:spLocks/>
          </p:cNvSpPr>
          <p:nvPr/>
        </p:nvSpPr>
        <p:spPr>
          <a:xfrm>
            <a:off x="5266924" y="505934"/>
            <a:ext cx="6002636" cy="2279264"/>
          </a:xfrm>
          <a:prstGeom prst="rect">
            <a:avLst/>
          </a:prstGeom>
        </p:spPr>
        <p:txBody>
          <a:bodyPr vert="horz" lIns="91440" tIns="45720" rIns="91440" bIns="45720" rtlCol="0" anchor="ctr">
            <a:normAutofit/>
          </a:bodyPr>
          <a:lstStyle>
            <a:lvl1pPr marL="285750" indent="-285750" algn="l" defTabSz="914400" rtl="0" eaLnBrk="1" latinLnBrk="0" hangingPunct="1">
              <a:lnSpc>
                <a:spcPct val="90000"/>
              </a:lnSpc>
              <a:spcBef>
                <a:spcPts val="1000"/>
              </a:spcBef>
              <a:buClr>
                <a:srgbClr val="349D96"/>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349D96"/>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349D96"/>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8600">
              <a:spcBef>
                <a:spcPts val="0"/>
              </a:spcBef>
              <a:spcAft>
                <a:spcPts val="600"/>
              </a:spcAft>
              <a:buFont typeface="Arial" panose="020B0604020202020204" pitchFamily="34" charset="0"/>
              <a:buChar char="•"/>
            </a:pPr>
            <a:endPar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indent="-228600">
              <a:spcBef>
                <a:spcPts val="0"/>
              </a:spcBef>
              <a:spcAft>
                <a:spcPts val="600"/>
              </a:spcAft>
              <a:buFont typeface="Arial" panose="020B0604020202020204" pitchFamily="34" charset="0"/>
              <a:buChar char="•"/>
            </a:pP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9 April –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Medicaid, Open Forum </a:t>
            </a:r>
          </a:p>
          <a:p>
            <a:pPr indent="-228600">
              <a:spcBef>
                <a:spcPts val="0"/>
              </a:spcBef>
              <a:spcAft>
                <a:spcPts val="600"/>
              </a:spcAft>
              <a:buFont typeface="Arial" panose="020B0604020202020204" pitchFamily="34" charset="0"/>
              <a:buChar char="•"/>
            </a:pP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7 May –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988 Follow Up </a:t>
            </a:r>
          </a:p>
          <a:p>
            <a:pPr indent="-228600">
              <a:spcBef>
                <a:spcPts val="0"/>
              </a:spcBef>
              <a:spcAft>
                <a:spcPts val="600"/>
              </a:spcAft>
              <a:buFont typeface="Arial" panose="020B0604020202020204" pitchFamily="34" charset="0"/>
              <a:buChar char="•"/>
            </a:pP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14 May – </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Budget Updates</a:t>
            </a:r>
          </a:p>
          <a:p>
            <a:pPr marL="0" indent="-228600">
              <a:spcBef>
                <a:spcPts val="0"/>
              </a:spcBef>
              <a:spcAft>
                <a:spcPts val="600"/>
              </a:spcAft>
              <a:buFont typeface="Arial" panose="020B0604020202020204" pitchFamily="34" charset="0"/>
              <a:buChar char="•"/>
            </a:pPr>
            <a:endParaRPr lang="en-US" sz="1700" b="1" dirty="0">
              <a:solidFill>
                <a:schemeClr val="tx1"/>
              </a:solidFill>
              <a:latin typeface="+mn-lt"/>
            </a:endParaRPr>
          </a:p>
          <a:p>
            <a:pPr marL="0" indent="-228600">
              <a:spcBef>
                <a:spcPts val="0"/>
              </a:spcBef>
              <a:spcAft>
                <a:spcPts val="600"/>
              </a:spcAft>
              <a:buFont typeface="Arial" panose="020B0604020202020204" pitchFamily="34" charset="0"/>
              <a:buChar char="•"/>
            </a:pPr>
            <a:endParaRPr lang="en-US" sz="1700" dirty="0">
              <a:solidFill>
                <a:schemeClr val="tx1"/>
              </a:solidFill>
              <a:latin typeface="+mn-lt"/>
            </a:endParaRPr>
          </a:p>
          <a:p>
            <a:pPr marL="0" indent="-228600">
              <a:spcBef>
                <a:spcPts val="0"/>
              </a:spcBef>
              <a:spcAft>
                <a:spcPts val="600"/>
              </a:spcAft>
              <a:buFont typeface="Arial" panose="020B0604020202020204" pitchFamily="34" charset="0"/>
              <a:buChar char="•"/>
            </a:pPr>
            <a:endParaRPr lang="en-US" sz="1700" dirty="0">
              <a:solidFill>
                <a:schemeClr val="tx1"/>
              </a:solidFill>
              <a:latin typeface="+mn-lt"/>
            </a:endParaRPr>
          </a:p>
        </p:txBody>
      </p:sp>
      <p:pic>
        <p:nvPicPr>
          <p:cNvPr id="6" name="Picture 5" descr="Graphical user interface, text, email, website&#10;&#10;AI-generated content may be incorrect.">
            <a:extLst>
              <a:ext uri="{FF2B5EF4-FFF2-40B4-BE49-F238E27FC236}">
                <a16:creationId xmlns:a16="http://schemas.microsoft.com/office/drawing/2014/main" id="{CD4E801B-1617-B6B1-1443-895DE8D26406}"/>
              </a:ext>
            </a:extLst>
          </p:cNvPr>
          <p:cNvPicPr>
            <a:picLocks noChangeAspect="1"/>
          </p:cNvPicPr>
          <p:nvPr/>
        </p:nvPicPr>
        <p:blipFill>
          <a:blip r:embed="rId3"/>
          <a:stretch>
            <a:fillRect/>
          </a:stretch>
        </p:blipFill>
        <p:spPr>
          <a:xfrm>
            <a:off x="557784" y="3596757"/>
            <a:ext cx="11164824" cy="1758461"/>
          </a:xfrm>
          <a:prstGeom prst="rect">
            <a:avLst/>
          </a:prstGeom>
        </p:spPr>
      </p:pic>
      <p:sp>
        <p:nvSpPr>
          <p:cNvPr id="9" name="TextBox 8">
            <a:extLst>
              <a:ext uri="{FF2B5EF4-FFF2-40B4-BE49-F238E27FC236}">
                <a16:creationId xmlns:a16="http://schemas.microsoft.com/office/drawing/2014/main" id="{01E3D36A-72F9-5805-B81D-4AE20B8DA8B4}"/>
              </a:ext>
            </a:extLst>
          </p:cNvPr>
          <p:cNvSpPr txBox="1"/>
          <p:nvPr/>
        </p:nvSpPr>
        <p:spPr>
          <a:xfrm>
            <a:off x="539061" y="5596896"/>
            <a:ext cx="11164824" cy="482633"/>
          </a:xfrm>
          <a:prstGeom prst="rect">
            <a:avLst/>
          </a:prstGeom>
          <a:noFill/>
        </p:spPr>
        <p:txBody>
          <a:bodyPr wrap="square">
            <a:spAutoFit/>
          </a:bodyPr>
          <a:lstStyle/>
          <a:p>
            <a:pPr algn="ctr">
              <a:lnSpc>
                <a:spcPct val="90000"/>
              </a:lnSpc>
              <a:spcBef>
                <a:spcPct val="0"/>
              </a:spcBef>
              <a:spcAft>
                <a:spcPts val="600"/>
              </a:spcAft>
            </a:pPr>
            <a:r>
              <a:rPr lang="en-US" sz="2800" kern="12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4"/>
              </a:rPr>
              <a:t>https://waportal.org/partners/community-collaborative</a:t>
            </a:r>
            <a:r>
              <a:rPr lang="en-US" sz="2800" dirty="0">
                <a:latin typeface="Calibri" panose="020F0502020204030204" pitchFamily="34" charset="0"/>
                <a:ea typeface="Calibri" panose="020F0502020204030204" pitchFamily="34" charset="0"/>
                <a:cs typeface="Calibri" panose="020F0502020204030204" pitchFamily="34" charset="0"/>
              </a:rPr>
              <a:t> </a:t>
            </a:r>
            <a:endParaRPr lang="en-US" sz="28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B1E732D3-36DB-62AE-D4BA-852CF458F69C}"/>
              </a:ext>
            </a:extLst>
          </p:cNvPr>
          <p:cNvSpPr txBox="1"/>
          <p:nvPr/>
        </p:nvSpPr>
        <p:spPr>
          <a:xfrm>
            <a:off x="838200" y="873073"/>
            <a:ext cx="6096000" cy="1031051"/>
          </a:xfrm>
          <a:prstGeom prst="rect">
            <a:avLst/>
          </a:prstGeom>
          <a:noFill/>
        </p:spPr>
        <p:txBody>
          <a:bodyPr wrap="square">
            <a:spAutoFit/>
          </a:bodyPr>
          <a:lstStyle/>
          <a:p>
            <a:pPr>
              <a:spcBef>
                <a:spcPts val="0"/>
              </a:spcBef>
              <a:spcAft>
                <a:spcPts val="600"/>
              </a:spcAft>
            </a:pP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Next Meetings // </a:t>
            </a:r>
          </a:p>
          <a:p>
            <a:pPr>
              <a:spcBef>
                <a:spcPts val="0"/>
              </a:spcBef>
              <a:spcAft>
                <a:spcPts val="600"/>
              </a:spcAft>
            </a:pP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Próxima</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ea typeface="Calibri" panose="020F0502020204030204" pitchFamily="34" charset="0"/>
                <a:cs typeface="Calibri" panose="020F0502020204030204" pitchFamily="34" charset="0"/>
              </a:rPr>
              <a:t>Reunión</a:t>
            </a:r>
            <a:endPar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7778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AF1EC5-8CF2-3AAD-5D0F-068CEE522E42}"/>
              </a:ext>
            </a:extLst>
          </p:cNvPr>
          <p:cNvSpPr/>
          <p:nvPr/>
        </p:nvSpPr>
        <p:spPr>
          <a:xfrm>
            <a:off x="-325" y="-2628"/>
            <a:ext cx="5998354" cy="685041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0" i="0">
                <a:solidFill>
                  <a:schemeClr val="bg1"/>
                </a:solidFill>
                <a:effectLst/>
                <a:latin typeface="Calibri" panose="020F0502020204030204" pitchFamily="34" charset="0"/>
                <a:ea typeface="Calibri" panose="020F0502020204030204" pitchFamily="34" charset="0"/>
                <a:cs typeface="Calibri" panose="020F0502020204030204" pitchFamily="34" charset="0"/>
              </a:rPr>
              <a:t>“Nothing we accomplish in life is totally free of the influence of spirit and community. </a:t>
            </a:r>
            <a:br>
              <a:rPr lang="en-US" sz="3200" b="0" i="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3200" b="0" i="0">
                <a:solidFill>
                  <a:schemeClr val="bg1"/>
                </a:solidFill>
                <a:effectLst/>
                <a:latin typeface="Calibri" panose="020F0502020204030204" pitchFamily="34" charset="0"/>
                <a:ea typeface="Calibri" panose="020F0502020204030204" pitchFamily="34" charset="0"/>
                <a:cs typeface="Calibri" panose="020F0502020204030204" pitchFamily="34" charset="0"/>
              </a:rPr>
              <a:t>We do </a:t>
            </a:r>
            <a:br>
              <a:rPr lang="en-US" sz="3200" b="0" i="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3200" b="0" i="0">
                <a:solidFill>
                  <a:schemeClr val="bg1"/>
                </a:solidFill>
                <a:effectLst/>
                <a:latin typeface="Calibri" panose="020F0502020204030204" pitchFamily="34" charset="0"/>
                <a:ea typeface="Calibri" panose="020F0502020204030204" pitchFamily="34" charset="0"/>
                <a:cs typeface="Calibri" panose="020F0502020204030204" pitchFamily="34" charset="0"/>
              </a:rPr>
              <a:t>nothing alone.”</a:t>
            </a:r>
          </a:p>
          <a:p>
            <a:pPr algn="ctr"/>
            <a:br>
              <a:rPr lang="en-US" sz="320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3200" b="0" i="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3200" b="1" i="0">
                <a:solidFill>
                  <a:schemeClr val="bg1"/>
                </a:solidFill>
                <a:effectLst/>
                <a:latin typeface="Calibri" panose="020F0502020204030204" pitchFamily="34" charset="0"/>
                <a:ea typeface="Calibri" panose="020F0502020204030204" pitchFamily="34" charset="0"/>
                <a:cs typeface="Calibri" panose="020F0502020204030204" pitchFamily="34" charset="0"/>
              </a:rPr>
              <a:t>Tricia Hersey</a:t>
            </a:r>
          </a:p>
          <a:p>
            <a:pPr algn="ctr"/>
            <a:r>
              <a:rPr lang="en-US" sz="3200" b="1" i="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Rest Is Resistance: </a:t>
            </a:r>
            <a:br>
              <a:rPr lang="en-US" sz="3200" b="1" i="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3200" b="1" i="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A Manifesto</a:t>
            </a:r>
            <a:endParaRPr lang="en-US" sz="3200" i="1">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endParaRPr lang="en-US">
              <a:solidFill>
                <a:schemeClr val="bg1"/>
              </a:solidFill>
              <a:latin typeface="Calibri"/>
              <a:ea typeface="Calibri"/>
              <a:cs typeface="Calibri"/>
            </a:endParaRPr>
          </a:p>
        </p:txBody>
      </p:sp>
      <p:pic>
        <p:nvPicPr>
          <p:cNvPr id="3" name="Picture 2" descr="A picture containing PowerPoint&#10;&#10;AI-generated content may be incorrect.">
            <a:extLst>
              <a:ext uri="{FF2B5EF4-FFF2-40B4-BE49-F238E27FC236}">
                <a16:creationId xmlns:a16="http://schemas.microsoft.com/office/drawing/2014/main" id="{80B6BBAD-CEC9-A744-7FA9-FB6338691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1197" y="2506436"/>
            <a:ext cx="1743075" cy="2628900"/>
          </a:xfrm>
          <a:prstGeom prst="rect">
            <a:avLst/>
          </a:prstGeom>
        </p:spPr>
      </p:pic>
      <p:sp>
        <p:nvSpPr>
          <p:cNvPr id="6" name="TextBox 5">
            <a:extLst>
              <a:ext uri="{FF2B5EF4-FFF2-40B4-BE49-F238E27FC236}">
                <a16:creationId xmlns:a16="http://schemas.microsoft.com/office/drawing/2014/main" id="{C770F30A-F3C3-196D-D121-4961B2B7A29A}"/>
              </a:ext>
            </a:extLst>
          </p:cNvPr>
          <p:cNvSpPr txBox="1"/>
          <p:nvPr/>
        </p:nvSpPr>
        <p:spPr>
          <a:xfrm>
            <a:off x="7198072" y="681447"/>
            <a:ext cx="4538989" cy="5016758"/>
          </a:xfrm>
          <a:prstGeom prst="rect">
            <a:avLst/>
          </a:prstGeom>
          <a:noFill/>
        </p:spPr>
        <p:txBody>
          <a:bodyPr wrap="square">
            <a:spAutoFit/>
          </a:bodyPr>
          <a:lstStyle/>
          <a:p>
            <a:pPr algn="ctr"/>
            <a:r>
              <a:rPr lang="en-US" sz="3200">
                <a:latin typeface="Calibri" panose="020F0502020204030204" pitchFamily="34" charset="0"/>
                <a:ea typeface="Calibri" panose="020F0502020204030204" pitchFamily="34" charset="0"/>
                <a:cs typeface="Calibri" panose="020F0502020204030204" pitchFamily="34" charset="0"/>
              </a:rPr>
              <a:t>“Nada de lo que </a:t>
            </a:r>
            <a:r>
              <a:rPr lang="en-US" sz="3200" err="1">
                <a:latin typeface="Calibri" panose="020F0502020204030204" pitchFamily="34" charset="0"/>
                <a:ea typeface="Calibri" panose="020F0502020204030204" pitchFamily="34" charset="0"/>
                <a:cs typeface="Calibri" panose="020F0502020204030204" pitchFamily="34" charset="0"/>
              </a:rPr>
              <a:t>logramos</a:t>
            </a:r>
            <a:r>
              <a:rPr lang="en-US" sz="3200">
                <a:latin typeface="Calibri" panose="020F0502020204030204" pitchFamily="34" charset="0"/>
                <a:ea typeface="Calibri" panose="020F0502020204030204" pitchFamily="34" charset="0"/>
                <a:cs typeface="Calibri" panose="020F0502020204030204" pitchFamily="34" charset="0"/>
              </a:rPr>
              <a:t> </a:t>
            </a:r>
            <a:r>
              <a:rPr lang="en-US" sz="3200" err="1">
                <a:latin typeface="Calibri" panose="020F0502020204030204" pitchFamily="34" charset="0"/>
                <a:ea typeface="Calibri" panose="020F0502020204030204" pitchFamily="34" charset="0"/>
                <a:cs typeface="Calibri" panose="020F0502020204030204" pitchFamily="34" charset="0"/>
              </a:rPr>
              <a:t>en</a:t>
            </a:r>
            <a:r>
              <a:rPr lang="en-US" sz="3200">
                <a:latin typeface="Calibri" panose="020F0502020204030204" pitchFamily="34" charset="0"/>
                <a:ea typeface="Calibri" panose="020F0502020204030204" pitchFamily="34" charset="0"/>
                <a:cs typeface="Calibri" panose="020F0502020204030204" pitchFamily="34" charset="0"/>
              </a:rPr>
              <a:t> la </a:t>
            </a:r>
            <a:r>
              <a:rPr lang="en-US" sz="3200" err="1">
                <a:latin typeface="Calibri" panose="020F0502020204030204" pitchFamily="34" charset="0"/>
                <a:ea typeface="Calibri" panose="020F0502020204030204" pitchFamily="34" charset="0"/>
                <a:cs typeface="Calibri" panose="020F0502020204030204" pitchFamily="34" charset="0"/>
              </a:rPr>
              <a:t>vida</a:t>
            </a:r>
            <a:r>
              <a:rPr lang="en-US" sz="3200">
                <a:latin typeface="Calibri" panose="020F0502020204030204" pitchFamily="34" charset="0"/>
                <a:ea typeface="Calibri" panose="020F0502020204030204" pitchFamily="34" charset="0"/>
                <a:cs typeface="Calibri" panose="020F0502020204030204" pitchFamily="34" charset="0"/>
              </a:rPr>
              <a:t> </a:t>
            </a:r>
            <a:r>
              <a:rPr lang="en-US" sz="3200" err="1">
                <a:latin typeface="Calibri" panose="020F0502020204030204" pitchFamily="34" charset="0"/>
                <a:ea typeface="Calibri" panose="020F0502020204030204" pitchFamily="34" charset="0"/>
                <a:cs typeface="Calibri" panose="020F0502020204030204" pitchFamily="34" charset="0"/>
              </a:rPr>
              <a:t>está</a:t>
            </a:r>
            <a:r>
              <a:rPr lang="en-US" sz="3200">
                <a:latin typeface="Calibri" panose="020F0502020204030204" pitchFamily="34" charset="0"/>
                <a:ea typeface="Calibri" panose="020F0502020204030204" pitchFamily="34" charset="0"/>
                <a:cs typeface="Calibri" panose="020F0502020204030204" pitchFamily="34" charset="0"/>
              </a:rPr>
              <a:t> </a:t>
            </a:r>
            <a:r>
              <a:rPr lang="en-US" sz="3200" err="1">
                <a:latin typeface="Calibri" panose="020F0502020204030204" pitchFamily="34" charset="0"/>
                <a:ea typeface="Calibri" panose="020F0502020204030204" pitchFamily="34" charset="0"/>
                <a:cs typeface="Calibri" panose="020F0502020204030204" pitchFamily="34" charset="0"/>
              </a:rPr>
              <a:t>totalmente</a:t>
            </a:r>
            <a:r>
              <a:rPr lang="en-US" sz="3200">
                <a:latin typeface="Calibri" panose="020F0502020204030204" pitchFamily="34" charset="0"/>
                <a:ea typeface="Calibri" panose="020F0502020204030204" pitchFamily="34" charset="0"/>
                <a:cs typeface="Calibri" panose="020F0502020204030204" pitchFamily="34" charset="0"/>
              </a:rPr>
              <a:t> libre de la </a:t>
            </a:r>
            <a:r>
              <a:rPr lang="en-US" sz="3200" err="1">
                <a:latin typeface="Calibri" panose="020F0502020204030204" pitchFamily="34" charset="0"/>
                <a:ea typeface="Calibri" panose="020F0502020204030204" pitchFamily="34" charset="0"/>
                <a:cs typeface="Calibri" panose="020F0502020204030204" pitchFamily="34" charset="0"/>
              </a:rPr>
              <a:t>influencia</a:t>
            </a:r>
            <a:r>
              <a:rPr lang="en-US" sz="3200">
                <a:latin typeface="Calibri" panose="020F0502020204030204" pitchFamily="34" charset="0"/>
                <a:ea typeface="Calibri" panose="020F0502020204030204" pitchFamily="34" charset="0"/>
                <a:cs typeface="Calibri" panose="020F0502020204030204" pitchFamily="34" charset="0"/>
              </a:rPr>
              <a:t> del </a:t>
            </a:r>
            <a:r>
              <a:rPr lang="en-US" sz="3200" err="1">
                <a:latin typeface="Calibri" panose="020F0502020204030204" pitchFamily="34" charset="0"/>
                <a:ea typeface="Calibri" panose="020F0502020204030204" pitchFamily="34" charset="0"/>
                <a:cs typeface="Calibri" panose="020F0502020204030204" pitchFamily="34" charset="0"/>
              </a:rPr>
              <a:t>espíritu</a:t>
            </a:r>
            <a:r>
              <a:rPr lang="en-US" sz="3200">
                <a:latin typeface="Calibri" panose="020F0502020204030204" pitchFamily="34" charset="0"/>
                <a:ea typeface="Calibri" panose="020F0502020204030204" pitchFamily="34" charset="0"/>
                <a:cs typeface="Calibri" panose="020F0502020204030204" pitchFamily="34" charset="0"/>
              </a:rPr>
              <a:t> y de la </a:t>
            </a:r>
            <a:r>
              <a:rPr lang="en-US" sz="3200" err="1">
                <a:latin typeface="Calibri" panose="020F0502020204030204" pitchFamily="34" charset="0"/>
                <a:ea typeface="Calibri" panose="020F0502020204030204" pitchFamily="34" charset="0"/>
                <a:cs typeface="Calibri" panose="020F0502020204030204" pitchFamily="34" charset="0"/>
              </a:rPr>
              <a:t>comunidad</a:t>
            </a:r>
            <a:r>
              <a:rPr lang="en-US" sz="3200">
                <a:latin typeface="Calibri" panose="020F0502020204030204" pitchFamily="34" charset="0"/>
                <a:ea typeface="Calibri" panose="020F0502020204030204" pitchFamily="34" charset="0"/>
                <a:cs typeface="Calibri" panose="020F0502020204030204" pitchFamily="34" charset="0"/>
              </a:rPr>
              <a:t>. No </a:t>
            </a:r>
            <a:r>
              <a:rPr lang="en-US" sz="3200" err="1">
                <a:latin typeface="Calibri" panose="020F0502020204030204" pitchFamily="34" charset="0"/>
                <a:ea typeface="Calibri" panose="020F0502020204030204" pitchFamily="34" charset="0"/>
                <a:cs typeface="Calibri" panose="020F0502020204030204" pitchFamily="34" charset="0"/>
              </a:rPr>
              <a:t>hacemos</a:t>
            </a:r>
            <a:r>
              <a:rPr lang="en-US" sz="3200">
                <a:latin typeface="Calibri" panose="020F0502020204030204" pitchFamily="34" charset="0"/>
                <a:ea typeface="Calibri" panose="020F0502020204030204" pitchFamily="34" charset="0"/>
                <a:cs typeface="Calibri" panose="020F0502020204030204" pitchFamily="34" charset="0"/>
              </a:rPr>
              <a:t> nada solos”. </a:t>
            </a:r>
          </a:p>
          <a:p>
            <a:pPr algn="ctr"/>
            <a:br>
              <a:rPr lang="en-US" sz="3200">
                <a:latin typeface="Calibri" panose="020F0502020204030204" pitchFamily="34" charset="0"/>
                <a:ea typeface="Calibri" panose="020F0502020204030204" pitchFamily="34" charset="0"/>
                <a:cs typeface="Calibri" panose="020F0502020204030204" pitchFamily="34" charset="0"/>
              </a:rPr>
            </a:br>
            <a:r>
              <a:rPr lang="en-US" sz="3200">
                <a:latin typeface="Calibri" panose="020F0502020204030204" pitchFamily="34" charset="0"/>
                <a:ea typeface="Calibri" panose="020F0502020204030204" pitchFamily="34" charset="0"/>
                <a:cs typeface="Calibri" panose="020F0502020204030204" pitchFamily="34" charset="0"/>
              </a:rPr>
              <a:t>—Tricia Hersey</a:t>
            </a:r>
          </a:p>
          <a:p>
            <a:pPr algn="ctr"/>
            <a:r>
              <a:rPr lang="en-US" sz="3200" i="1">
                <a:latin typeface="Calibri" panose="020F0502020204030204" pitchFamily="34" charset="0"/>
                <a:ea typeface="Calibri" panose="020F0502020204030204" pitchFamily="34" charset="0"/>
                <a:cs typeface="Calibri" panose="020F0502020204030204" pitchFamily="34" charset="0"/>
              </a:rPr>
              <a:t>El Descanso es Resistencia: Un </a:t>
            </a:r>
            <a:r>
              <a:rPr lang="en-US" sz="3200" i="1" err="1">
                <a:latin typeface="Calibri" panose="020F0502020204030204" pitchFamily="34" charset="0"/>
                <a:ea typeface="Calibri" panose="020F0502020204030204" pitchFamily="34" charset="0"/>
                <a:cs typeface="Calibri" panose="020F0502020204030204" pitchFamily="34" charset="0"/>
              </a:rPr>
              <a:t>Manifiesto</a:t>
            </a:r>
            <a:endParaRPr lang="en-US" sz="3200" i="1">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1831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26EEE3A3-4DBD-7DC7-10F3-A3E47E31A6F9}"/>
              </a:ext>
            </a:extLst>
          </p:cNvPr>
          <p:cNvSpPr txBox="1"/>
          <p:nvPr/>
        </p:nvSpPr>
        <p:spPr>
          <a:xfrm>
            <a:off x="2667000" y="5675581"/>
            <a:ext cx="685800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FFFFFF"/>
                </a:solidFill>
                <a:latin typeface="Calibri" panose="020F0502020204030204"/>
              </a:rPr>
              <a:t>To request this document in another format, call 1-800-525-0127. Deaf or hard of</a:t>
            </a:r>
          </a:p>
          <a:p>
            <a:pPr algn="ctr"/>
            <a:r>
              <a:rPr lang="en-US" sz="1200">
                <a:solidFill>
                  <a:srgbClr val="FFFFFF"/>
                </a:solidFill>
                <a:latin typeface="Calibri" panose="020F0502020204030204"/>
              </a:rPr>
              <a:t>hearing customers, please call 711 (Washington Relay) or email civil.rights@doh.wa.gov. </a:t>
            </a:r>
          </a:p>
        </p:txBody>
      </p:sp>
      <p:pic>
        <p:nvPicPr>
          <p:cNvPr id="3" name="Picture 2" descr="Washington state department of health logo">
            <a:extLst>
              <a:ext uri="{FF2B5EF4-FFF2-40B4-BE49-F238E27FC236}">
                <a16:creationId xmlns:a16="http://schemas.microsoft.com/office/drawing/2014/main" id="{8BC6CD41-D17F-B09C-6F50-DA5F43570C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96781" y="4357313"/>
            <a:ext cx="2887474" cy="849790"/>
          </a:xfrm>
          <a:prstGeom prst="rect">
            <a:avLst/>
          </a:prstGeom>
          <a:noFill/>
          <a:ln>
            <a:noFill/>
          </a:ln>
        </p:spPr>
      </p:pic>
      <p:pic>
        <p:nvPicPr>
          <p:cNvPr id="4" name="Picture 3" descr="Image of a hand heart symbol outlined by multiple languages. ">
            <a:extLst>
              <a:ext uri="{FF2B5EF4-FFF2-40B4-BE49-F238E27FC236}">
                <a16:creationId xmlns:a16="http://schemas.microsoft.com/office/drawing/2014/main" id="{6E25EE25-910E-ABD4-4BB6-0FF75B7F451B}"/>
              </a:ext>
            </a:extLst>
          </p:cNvPr>
          <p:cNvPicPr>
            <a:picLocks noChangeAspect="1"/>
          </p:cNvPicPr>
          <p:nvPr/>
        </p:nvPicPr>
        <p:blipFill>
          <a:blip r:embed="rId4"/>
          <a:stretch>
            <a:fillRect/>
          </a:stretch>
        </p:blipFill>
        <p:spPr>
          <a:xfrm>
            <a:off x="3963549" y="1503801"/>
            <a:ext cx="5000625" cy="2352675"/>
          </a:xfrm>
          <a:prstGeom prst="rect">
            <a:avLst/>
          </a:prstGeom>
        </p:spPr>
      </p:pic>
    </p:spTree>
    <p:extLst>
      <p:ext uri="{BB962C8B-B14F-4D97-AF65-F5344CB8AC3E}">
        <p14:creationId xmlns:p14="http://schemas.microsoft.com/office/powerpoint/2010/main" val="31838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1" name="Rectangle 1110">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133CA67-C35A-3B67-7016-D452887DDB4C}"/>
              </a:ext>
            </a:extLst>
          </p:cNvPr>
          <p:cNvSpPr txBox="1"/>
          <p:nvPr/>
        </p:nvSpPr>
        <p:spPr>
          <a:xfrm>
            <a:off x="982639" y="1012535"/>
            <a:ext cx="4547304" cy="4582722"/>
          </a:xfrm>
          <a:prstGeom prst="rect">
            <a:avLst/>
          </a:prstGeom>
        </p:spPr>
        <p:txBody>
          <a:bodyPr vert="horz" lIns="91440" tIns="45720" rIns="91440" bIns="45720" rtlCol="0" anchor="t">
            <a:normAutofit fontScale="92500"/>
          </a:bodyPr>
          <a:lstStyle/>
          <a:p>
            <a:pPr>
              <a:lnSpc>
                <a:spcPct val="120000"/>
              </a:lnSpc>
              <a:spcBef>
                <a:spcPct val="0"/>
              </a:spcBef>
              <a:spcAft>
                <a:spcPts val="600"/>
              </a:spcAft>
            </a:pPr>
            <a:r>
              <a:rPr lang="en-US" sz="3500">
                <a:latin typeface="Century Gothic" panose="020B0502020202020204" pitchFamily="34" charset="0"/>
                <a:ea typeface="+mj-ea"/>
                <a:cs typeface="+mj-cs"/>
              </a:rPr>
              <a:t>Keshreeyaji Oswal </a:t>
            </a:r>
          </a:p>
          <a:p>
            <a:pPr>
              <a:lnSpc>
                <a:spcPct val="120000"/>
              </a:lnSpc>
              <a:spcBef>
                <a:spcPct val="0"/>
              </a:spcBef>
              <a:spcAft>
                <a:spcPts val="600"/>
              </a:spcAft>
            </a:pPr>
            <a:r>
              <a:rPr lang="en-US" sz="3500">
                <a:latin typeface="Century Gothic" panose="020B0502020202020204" pitchFamily="34" charset="0"/>
                <a:ea typeface="+mj-ea"/>
                <a:cs typeface="+mj-cs"/>
              </a:rPr>
              <a:t>Founding Member of</a:t>
            </a:r>
          </a:p>
          <a:p>
            <a:pPr>
              <a:lnSpc>
                <a:spcPct val="120000"/>
              </a:lnSpc>
              <a:spcBef>
                <a:spcPct val="0"/>
              </a:spcBef>
              <a:spcAft>
                <a:spcPts val="600"/>
              </a:spcAft>
            </a:pPr>
            <a:r>
              <a:rPr lang="en-US" sz="3500">
                <a:latin typeface="Century Gothic" panose="020B0502020202020204" pitchFamily="34" charset="0"/>
                <a:ea typeface="+mj-ea"/>
                <a:cs typeface="+mj-cs"/>
              </a:rPr>
              <a:t>D-AFN Workgroup </a:t>
            </a:r>
          </a:p>
          <a:p>
            <a:pPr>
              <a:lnSpc>
                <a:spcPct val="120000"/>
              </a:lnSpc>
              <a:spcBef>
                <a:spcPct val="0"/>
              </a:spcBef>
              <a:spcAft>
                <a:spcPts val="600"/>
              </a:spcAft>
            </a:pPr>
            <a:endParaRPr lang="en-US" sz="3500">
              <a:latin typeface="Century Gothic" panose="020B0502020202020204" pitchFamily="34" charset="0"/>
              <a:ea typeface="+mj-ea"/>
              <a:cs typeface="+mj-cs"/>
            </a:endParaRPr>
          </a:p>
          <a:p>
            <a:pPr>
              <a:lnSpc>
                <a:spcPct val="120000"/>
              </a:lnSpc>
              <a:spcBef>
                <a:spcPct val="0"/>
              </a:spcBef>
              <a:spcAft>
                <a:spcPts val="600"/>
              </a:spcAft>
            </a:pPr>
            <a:r>
              <a:rPr lang="en-US" sz="3500" err="1">
                <a:latin typeface="Century Gothic" panose="020B0502020202020204" pitchFamily="34" charset="0"/>
                <a:ea typeface="+mj-ea"/>
                <a:cs typeface="+mj-cs"/>
              </a:rPr>
              <a:t>Miembro</a:t>
            </a:r>
            <a:r>
              <a:rPr lang="en-US" sz="3500">
                <a:latin typeface="Century Gothic" panose="020B0502020202020204" pitchFamily="34" charset="0"/>
                <a:ea typeface="+mj-ea"/>
                <a:cs typeface="+mj-cs"/>
              </a:rPr>
              <a:t> </a:t>
            </a:r>
            <a:r>
              <a:rPr lang="en-US" sz="3500" err="1">
                <a:latin typeface="Century Gothic" panose="020B0502020202020204" pitchFamily="34" charset="0"/>
                <a:ea typeface="+mj-ea"/>
                <a:cs typeface="+mj-cs"/>
              </a:rPr>
              <a:t>Fundador</a:t>
            </a:r>
            <a:r>
              <a:rPr lang="en-US" sz="3500">
                <a:latin typeface="Century Gothic" panose="020B0502020202020204" pitchFamily="34" charset="0"/>
                <a:ea typeface="+mj-ea"/>
                <a:cs typeface="+mj-cs"/>
              </a:rPr>
              <a:t> del Grupo de </a:t>
            </a:r>
            <a:r>
              <a:rPr lang="en-US" sz="3500" err="1">
                <a:latin typeface="Century Gothic" panose="020B0502020202020204" pitchFamily="34" charset="0"/>
                <a:ea typeface="+mj-ea"/>
                <a:cs typeface="+mj-cs"/>
              </a:rPr>
              <a:t>Trabajo</a:t>
            </a:r>
            <a:r>
              <a:rPr lang="en-US" sz="3500">
                <a:latin typeface="Century Gothic" panose="020B0502020202020204" pitchFamily="34" charset="0"/>
                <a:ea typeface="+mj-ea"/>
                <a:cs typeface="+mj-cs"/>
              </a:rPr>
              <a:t> D-AFN</a:t>
            </a:r>
          </a:p>
          <a:p>
            <a:pPr>
              <a:lnSpc>
                <a:spcPct val="90000"/>
              </a:lnSpc>
              <a:spcBef>
                <a:spcPct val="0"/>
              </a:spcBef>
              <a:spcAft>
                <a:spcPts val="600"/>
              </a:spcAft>
            </a:pPr>
            <a:endParaRPr lang="en-US" sz="3000">
              <a:latin typeface="+mj-lt"/>
              <a:ea typeface="+mj-ea"/>
              <a:cs typeface="+mj-cs"/>
            </a:endParaRPr>
          </a:p>
        </p:txBody>
      </p:sp>
      <p:sp>
        <p:nvSpPr>
          <p:cNvPr id="1113" name="Rectangle 1112">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Rectangle 1114">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Rectangle 111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on a roof&#10;&#10;AI-generated content may be incorrect.">
            <a:extLst>
              <a:ext uri="{FF2B5EF4-FFF2-40B4-BE49-F238E27FC236}">
                <a16:creationId xmlns:a16="http://schemas.microsoft.com/office/drawing/2014/main" id="{2CAF5002-2E12-E9F6-A8D6-D2BC5A4D9F73}"/>
              </a:ext>
            </a:extLst>
          </p:cNvPr>
          <p:cNvPicPr>
            <a:picLocks noChangeAspect="1"/>
          </p:cNvPicPr>
          <p:nvPr/>
        </p:nvPicPr>
        <p:blipFill>
          <a:blip r:embed="rId3">
            <a:extLst>
              <a:ext uri="{28A0092B-C50C-407E-A947-70E740481C1C}">
                <a14:useLocalDpi xmlns:a14="http://schemas.microsoft.com/office/drawing/2010/main" val="0"/>
              </a:ext>
            </a:extLst>
          </a:blip>
          <a:srcRect r="25001" b="1"/>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1033" name="Slide Number Placeholder 3" hidden="1">
            <a:extLst>
              <a:ext uri="{FF2B5EF4-FFF2-40B4-BE49-F238E27FC236}">
                <a16:creationId xmlns:a16="http://schemas.microsoft.com/office/drawing/2014/main" id="{6C24C14E-9260-4D0A-2772-6BC0D940420C}"/>
              </a:ext>
            </a:extLst>
          </p:cNvPr>
          <p:cNvSpPr>
            <a:spLocks noGrp="1"/>
          </p:cNvSpPr>
          <p:nvPr>
            <p:ph type="sldNum" sz="quarter" idx="4294967295"/>
          </p:nvPr>
        </p:nvSpPr>
        <p:spPr>
          <a:xfrm>
            <a:off x="4552950" y="6356351"/>
            <a:ext cx="3086100" cy="365125"/>
          </a:xfrm>
        </p:spPr>
        <p:txBody>
          <a:bodyPr/>
          <a:lstStyle/>
          <a:p>
            <a:pPr>
              <a:spcAft>
                <a:spcPts val="600"/>
              </a:spcAft>
            </a:pPr>
            <a:fld id="{4A71A0E6-E307-407F-80A6-26D8665E5309}" type="slidenum">
              <a:rPr lang="en-US" smtClean="0"/>
              <a:pPr>
                <a:spcAft>
                  <a:spcPts val="600"/>
                </a:spcAft>
              </a:pPr>
              <a:t>3</a:t>
            </a:fld>
            <a:endParaRPr lang="en-US"/>
          </a:p>
        </p:txBody>
      </p:sp>
    </p:spTree>
    <p:extLst>
      <p:ext uri="{BB962C8B-B14F-4D97-AF65-F5344CB8AC3E}">
        <p14:creationId xmlns:p14="http://schemas.microsoft.com/office/powerpoint/2010/main" val="2979964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8BB05F-1081-AAFF-A402-DCEBD6C782D0}"/>
              </a:ext>
            </a:extLst>
          </p:cNvPr>
          <p:cNvSpPr>
            <a:spLocks noGrp="1"/>
          </p:cNvSpPr>
          <p:nvPr>
            <p:ph type="title"/>
          </p:nvPr>
        </p:nvSpPr>
        <p:spPr>
          <a:xfrm>
            <a:off x="1043631" y="809898"/>
            <a:ext cx="9942716" cy="1554480"/>
          </a:xfrm>
        </p:spPr>
        <p:txBody>
          <a:bodyPr anchor="ctr">
            <a:normAutofit/>
          </a:bodyPr>
          <a:lstStyle/>
          <a:p>
            <a:r>
              <a:rPr lang="en-US" sz="4800">
                <a:latin typeface="Century Gothic" panose="020B0502020202020204" pitchFamily="34" charset="0"/>
              </a:rPr>
              <a:t>Agenda</a:t>
            </a:r>
          </a:p>
        </p:txBody>
      </p:sp>
      <p:graphicFrame>
        <p:nvGraphicFramePr>
          <p:cNvPr id="19" name="Content Placeholder 2">
            <a:extLst>
              <a:ext uri="{FF2B5EF4-FFF2-40B4-BE49-F238E27FC236}">
                <a16:creationId xmlns:a16="http://schemas.microsoft.com/office/drawing/2014/main" id="{FCBFA90E-0FC4-2525-7F82-F0385786C071}"/>
              </a:ext>
            </a:extLst>
          </p:cNvPr>
          <p:cNvGraphicFramePr>
            <a:graphicFrameLocks noGrp="1"/>
          </p:cNvGraphicFramePr>
          <p:nvPr>
            <p:ph idx="1"/>
            <p:extLst>
              <p:ext uri="{D42A27DB-BD31-4B8C-83A1-F6EECF244321}">
                <p14:modId xmlns:p14="http://schemas.microsoft.com/office/powerpoint/2010/main" val="108788066"/>
              </p:ext>
            </p:extLst>
          </p:nvPr>
        </p:nvGraphicFramePr>
        <p:xfrm>
          <a:off x="1045028" y="2807315"/>
          <a:ext cx="10907487" cy="3124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D07D038-345D-6C58-7DD2-A3349000FC18}"/>
              </a:ext>
            </a:extLst>
          </p:cNvPr>
          <p:cNvSpPr>
            <a:spLocks noChangeArrowheads="1"/>
          </p:cNvSpPr>
          <p:nvPr/>
        </p:nvSpPr>
        <p:spPr bwMode="auto">
          <a:xfrm>
            <a:off x="5015113" y="1153314"/>
            <a:ext cx="6532453" cy="71302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eaLnBrk="0" fontAlgn="base" hangingPunct="0">
              <a:spcBef>
                <a:spcPct val="0"/>
              </a:spcBef>
              <a:spcAft>
                <a:spcPct val="0"/>
              </a:spcAft>
            </a:pPr>
            <a:r>
              <a:rPr kumimoji="0" lang="es-ES" altLang="en-US" sz="2400" b="1" u="none" strike="noStrike" cap="none" normalizeH="0" baseline="0">
                <a:ln>
                  <a:noFill/>
                </a:ln>
                <a:solidFill>
                  <a:srgbClr val="1F1F1F"/>
                </a:solidFill>
                <a:effectLst/>
                <a:latin typeface="+mj-lt"/>
              </a:rPr>
              <a:t>Versión</a:t>
            </a:r>
            <a:r>
              <a:rPr kumimoji="0" lang="es-ES" altLang="en-US" sz="2400" b="1" u="none" strike="noStrike" cap="none" normalizeH="0" baseline="0">
                <a:ln>
                  <a:noFill/>
                </a:ln>
                <a:solidFill>
                  <a:schemeClr val="tx1"/>
                </a:solidFill>
                <a:effectLst/>
                <a:latin typeface="+mj-lt"/>
              </a:rPr>
              <a:t> </a:t>
            </a:r>
            <a:r>
              <a:rPr lang="es-ES" altLang="en-US" sz="2400" b="1">
                <a:latin typeface="+mj-lt"/>
              </a:rPr>
              <a:t>en </a:t>
            </a:r>
            <a:r>
              <a:rPr kumimoji="0" lang="es-ES" altLang="en-US" sz="2400" b="1" u="none" strike="noStrike" cap="none" normalizeH="0" baseline="0">
                <a:ln>
                  <a:noFill/>
                </a:ln>
                <a:solidFill>
                  <a:srgbClr val="1F1F1F"/>
                </a:solidFill>
                <a:effectLst/>
                <a:latin typeface="+mj-lt"/>
              </a:rPr>
              <a:t>Español:  </a:t>
            </a:r>
            <a:r>
              <a:rPr kumimoji="0" lang="es-ES" altLang="en-US" sz="2400" b="0" u="none" strike="noStrike" cap="none" normalizeH="0" baseline="0">
                <a:ln>
                  <a:noFill/>
                </a:ln>
                <a:solidFill>
                  <a:srgbClr val="1F1F1F"/>
                </a:solidFill>
                <a:effectLst/>
                <a:latin typeface="+mj-lt"/>
              </a:rPr>
              <a:t>https://waportal.org/partners/</a:t>
            </a:r>
            <a:br>
              <a:rPr kumimoji="0" lang="es-ES" altLang="en-US" sz="2400" b="0" u="none" strike="noStrike" cap="none" normalizeH="0" baseline="0">
                <a:ln>
                  <a:noFill/>
                </a:ln>
                <a:solidFill>
                  <a:srgbClr val="1F1F1F"/>
                </a:solidFill>
                <a:effectLst/>
                <a:latin typeface="+mj-lt"/>
              </a:rPr>
            </a:br>
            <a:r>
              <a:rPr kumimoji="0" lang="es-ES" altLang="en-US" sz="2400" b="0" u="none" strike="noStrike" cap="none" normalizeH="0" baseline="0" err="1">
                <a:ln>
                  <a:noFill/>
                </a:ln>
                <a:solidFill>
                  <a:srgbClr val="1F1F1F"/>
                </a:solidFill>
                <a:effectLst/>
                <a:latin typeface="+mj-lt"/>
              </a:rPr>
              <a:t>community-collaborative</a:t>
            </a:r>
            <a:r>
              <a:rPr kumimoji="0" lang="es-ES" altLang="en-US" sz="2400" b="0" u="none" strike="noStrike" cap="none" normalizeH="0" baseline="0">
                <a:ln>
                  <a:noFill/>
                </a:ln>
                <a:solidFill>
                  <a:srgbClr val="1F1F1F"/>
                </a:solidFill>
                <a:effectLst/>
                <a:latin typeface="+mj-lt"/>
              </a:rPr>
              <a:t>/meeting-notes-and-slides </a:t>
            </a:r>
            <a:r>
              <a:rPr kumimoji="0" lang="es-ES" altLang="en-US" sz="2400" b="0" u="none" strike="noStrike" cap="none" normalizeH="0" baseline="0">
                <a:ln>
                  <a:noFill/>
                </a:ln>
                <a:solidFill>
                  <a:schemeClr val="tx1"/>
                </a:solidFill>
                <a:effectLst/>
                <a:latin typeface="+mj-lt"/>
              </a:rPr>
              <a:t> </a:t>
            </a:r>
          </a:p>
        </p:txBody>
      </p:sp>
    </p:spTree>
    <p:extLst>
      <p:ext uri="{BB962C8B-B14F-4D97-AF65-F5344CB8AC3E}">
        <p14:creationId xmlns:p14="http://schemas.microsoft.com/office/powerpoint/2010/main" val="1528198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3A70C-BE06-7D07-0313-96CC0652AF3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CA7645C-B8AD-0E6E-5E64-827BDAF7EEDD}"/>
              </a:ext>
            </a:extLst>
          </p:cNvPr>
          <p:cNvSpPr/>
          <p:nvPr/>
        </p:nvSpPr>
        <p:spPr>
          <a:xfrm>
            <a:off x="5555654" y="3164570"/>
            <a:ext cx="4731639" cy="160043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5019F338-8DEA-F59E-EE9C-A3DA4184497D}"/>
              </a:ext>
            </a:extLst>
          </p:cNvPr>
          <p:cNvSpPr txBox="1"/>
          <p:nvPr/>
        </p:nvSpPr>
        <p:spPr>
          <a:xfrm>
            <a:off x="2383536" y="-832105"/>
            <a:ext cx="219932" cy="300082"/>
          </a:xfrm>
          <a:prstGeom prst="rect">
            <a:avLst/>
          </a:prstGeom>
          <a:noFill/>
        </p:spPr>
        <p:txBody>
          <a:bodyPr wrap="none" rtlCol="0">
            <a:spAutoFit/>
          </a:bodyPr>
          <a:lstStyle/>
          <a:p>
            <a:r>
              <a:rPr lang="en-US" sz="1350"/>
              <a:t> </a:t>
            </a:r>
          </a:p>
        </p:txBody>
      </p:sp>
      <p:sp>
        <p:nvSpPr>
          <p:cNvPr id="14" name="Rectangle 13">
            <a:extLst>
              <a:ext uri="{FF2B5EF4-FFF2-40B4-BE49-F238E27FC236}">
                <a16:creationId xmlns:a16="http://schemas.microsoft.com/office/drawing/2014/main" id="{49BBAF45-884E-A4A1-852B-5A22F6BBA19D}"/>
              </a:ext>
            </a:extLst>
          </p:cNvPr>
          <p:cNvSpPr/>
          <p:nvPr/>
        </p:nvSpPr>
        <p:spPr>
          <a:xfrm>
            <a:off x="5567440" y="1564131"/>
            <a:ext cx="4731639" cy="1600439"/>
          </a:xfrm>
          <a:prstGeom prst="rect">
            <a:avLst/>
          </a:prstGeom>
          <a:solidFill>
            <a:srgbClr val="185A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A group of people in different colors&#10;&#10;Description automatically generated">
            <a:extLst>
              <a:ext uri="{FF2B5EF4-FFF2-40B4-BE49-F238E27FC236}">
                <a16:creationId xmlns:a16="http://schemas.microsoft.com/office/drawing/2014/main" id="{FAA77DA1-095E-D407-56DD-785967DFDB6B}"/>
              </a:ext>
            </a:extLst>
          </p:cNvPr>
          <p:cNvPicPr>
            <a:picLocks noChangeAspect="1"/>
          </p:cNvPicPr>
          <p:nvPr/>
        </p:nvPicPr>
        <p:blipFill>
          <a:blip r:embed="rId3"/>
          <a:stretch>
            <a:fillRect/>
          </a:stretch>
        </p:blipFill>
        <p:spPr>
          <a:xfrm>
            <a:off x="1144968" y="1105598"/>
            <a:ext cx="4951032" cy="4206075"/>
          </a:xfrm>
          <a:prstGeom prst="rect">
            <a:avLst/>
          </a:prstGeom>
        </p:spPr>
      </p:pic>
      <p:sp>
        <p:nvSpPr>
          <p:cNvPr id="18" name="TextBox 17">
            <a:extLst>
              <a:ext uri="{FF2B5EF4-FFF2-40B4-BE49-F238E27FC236}">
                <a16:creationId xmlns:a16="http://schemas.microsoft.com/office/drawing/2014/main" id="{3D4EE389-EEB1-4A01-F0B1-6A7D5F4B9B67}"/>
              </a:ext>
            </a:extLst>
          </p:cNvPr>
          <p:cNvSpPr txBox="1"/>
          <p:nvPr/>
        </p:nvSpPr>
        <p:spPr>
          <a:xfrm>
            <a:off x="5774594" y="1872935"/>
            <a:ext cx="4293760" cy="492443"/>
          </a:xfrm>
          <a:prstGeom prst="rect">
            <a:avLst/>
          </a:prstGeom>
          <a:noFill/>
        </p:spPr>
        <p:txBody>
          <a:bodyPr wrap="square" lIns="91440" tIns="45720" rIns="91440" bIns="45720" rtlCol="0" anchor="t">
            <a:spAutoFit/>
          </a:bodyPr>
          <a:lstStyle/>
          <a:p>
            <a:pPr algn="ctr"/>
            <a:r>
              <a:rPr lang="en-US" sz="2600" spc="450">
                <a:solidFill>
                  <a:schemeClr val="bg1"/>
                </a:solidFill>
                <a:latin typeface="Gill Sans MT"/>
              </a:rPr>
              <a:t>ANNOUNCEMENTS</a:t>
            </a:r>
          </a:p>
        </p:txBody>
      </p:sp>
      <p:sp>
        <p:nvSpPr>
          <p:cNvPr id="2" name="TextBox 1">
            <a:extLst>
              <a:ext uri="{FF2B5EF4-FFF2-40B4-BE49-F238E27FC236}">
                <a16:creationId xmlns:a16="http://schemas.microsoft.com/office/drawing/2014/main" id="{F54F0598-998E-59A7-0945-43F5F4FFE660}"/>
              </a:ext>
            </a:extLst>
          </p:cNvPr>
          <p:cNvSpPr txBox="1"/>
          <p:nvPr/>
        </p:nvSpPr>
        <p:spPr>
          <a:xfrm>
            <a:off x="5774593" y="3624131"/>
            <a:ext cx="4293760" cy="800219"/>
          </a:xfrm>
          <a:prstGeom prst="rect">
            <a:avLst/>
          </a:prstGeom>
          <a:noFill/>
        </p:spPr>
        <p:txBody>
          <a:bodyPr wrap="square" lIns="91440" tIns="45720" rIns="91440" bIns="45720" rtlCol="0" anchor="t">
            <a:spAutoFit/>
          </a:bodyPr>
          <a:lstStyle/>
          <a:p>
            <a:pPr algn="ctr"/>
            <a:r>
              <a:rPr lang="en-US" sz="2600" spc="450">
                <a:solidFill>
                  <a:schemeClr val="bg1"/>
                </a:solidFill>
                <a:latin typeface="Gill Sans MT"/>
              </a:rPr>
              <a:t>ANUNCIOS</a:t>
            </a:r>
          </a:p>
          <a:p>
            <a:pPr algn="ctr"/>
            <a:endParaRPr lang="en-US" sz="2000" spc="450">
              <a:solidFill>
                <a:schemeClr val="bg1"/>
              </a:solidFill>
              <a:latin typeface="Gill Sans MT"/>
            </a:endParaRPr>
          </a:p>
        </p:txBody>
      </p:sp>
    </p:spTree>
    <p:extLst>
      <p:ext uri="{BB962C8B-B14F-4D97-AF65-F5344CB8AC3E}">
        <p14:creationId xmlns:p14="http://schemas.microsoft.com/office/powerpoint/2010/main" val="1638873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F479D1-76CD-E618-F6E6-69F2F4DC0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FFD6BC-B4E5-FAE4-3457-4EDF118C4FCC}"/>
              </a:ext>
            </a:extLst>
          </p:cNvPr>
          <p:cNvSpPr>
            <a:spLocks noGrp="1"/>
          </p:cNvSpPr>
          <p:nvPr>
            <p:ph type="title"/>
          </p:nvPr>
        </p:nvSpPr>
        <p:spPr>
          <a:xfrm>
            <a:off x="5406287" y="400327"/>
            <a:ext cx="7151914" cy="1402470"/>
          </a:xfrm>
        </p:spPr>
        <p:txBody>
          <a:bodyPr anchor="t">
            <a:normAutofit/>
          </a:bodyPr>
          <a:lstStyle/>
          <a:p>
            <a:r>
              <a:rPr lang="en-US" sz="2600">
                <a:latin typeface="Century Gothic" panose="020B0502020202020204" pitchFamily="34" charset="0"/>
              </a:rPr>
              <a:t>Grants Available: Dementia Awareness</a:t>
            </a:r>
          </a:p>
        </p:txBody>
      </p:sp>
      <p:sp>
        <p:nvSpPr>
          <p:cNvPr id="24" name="Rectangle 23">
            <a:extLst>
              <a:ext uri="{FF2B5EF4-FFF2-40B4-BE49-F238E27FC236}">
                <a16:creationId xmlns:a16="http://schemas.microsoft.com/office/drawing/2014/main" id="{AEFBF989-E1E0-41D0-8A4F-A5C3E8193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98720"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BF15CD5-C9BA-CBE0-B683-5E5E6DE65F5E}"/>
              </a:ext>
            </a:extLst>
          </p:cNvPr>
          <p:cNvPicPr>
            <a:picLocks noChangeAspect="1"/>
          </p:cNvPicPr>
          <p:nvPr/>
        </p:nvPicPr>
        <p:blipFill>
          <a:blip r:embed="rId3" cstate="print">
            <a:extLst>
              <a:ext uri="{28A0092B-C50C-407E-A947-70E740481C1C}">
                <a14:useLocalDpi xmlns:a14="http://schemas.microsoft.com/office/drawing/2010/main" val="0"/>
              </a:ext>
            </a:extLst>
          </a:blip>
          <a:stretch/>
        </p:blipFill>
        <p:spPr>
          <a:xfrm>
            <a:off x="733621" y="841188"/>
            <a:ext cx="3482341" cy="1027291"/>
          </a:xfrm>
          <a:prstGeom prst="rect">
            <a:avLst/>
          </a:prstGeom>
        </p:spPr>
      </p:pic>
      <p:cxnSp>
        <p:nvCxnSpPr>
          <p:cNvPr id="26" name="Straight Connector 25">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02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Text&#10;&#10;AI-generated content may be incorrect.">
            <a:extLst>
              <a:ext uri="{FF2B5EF4-FFF2-40B4-BE49-F238E27FC236}">
                <a16:creationId xmlns:a16="http://schemas.microsoft.com/office/drawing/2014/main" id="{DA80AEAF-F734-1CE5-3965-E619F07E4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623" y="2313615"/>
            <a:ext cx="3482339" cy="2116004"/>
          </a:xfrm>
          <a:prstGeom prst="rect">
            <a:avLst/>
          </a:prstGeom>
        </p:spPr>
      </p:pic>
      <p:sp>
        <p:nvSpPr>
          <p:cNvPr id="6" name="Content Placeholder 2">
            <a:extLst>
              <a:ext uri="{FF2B5EF4-FFF2-40B4-BE49-F238E27FC236}">
                <a16:creationId xmlns:a16="http://schemas.microsoft.com/office/drawing/2014/main" id="{FEB62EF8-6265-1993-7872-4B27F1D0C054}"/>
              </a:ext>
            </a:extLst>
          </p:cNvPr>
          <p:cNvSpPr>
            <a:spLocks noGrp="1"/>
          </p:cNvSpPr>
          <p:nvPr>
            <p:ph idx="1"/>
          </p:nvPr>
        </p:nvSpPr>
        <p:spPr>
          <a:xfrm>
            <a:off x="5406287" y="1081669"/>
            <a:ext cx="6665970" cy="5898992"/>
          </a:xfrm>
        </p:spPr>
        <p:txBody>
          <a:bodyPr>
            <a:normAutofit lnSpcReduction="10000"/>
          </a:bodyPr>
          <a:lstStyle/>
          <a:p>
            <a:r>
              <a:rPr lang="en-US" sz="2200">
                <a:latin typeface="Calibri" panose="020F0502020204030204" pitchFamily="34" charset="0"/>
                <a:ea typeface="Calibri" panose="020F0502020204030204" pitchFamily="34" charset="0"/>
                <a:cs typeface="Calibri" panose="020F0502020204030204" pitchFamily="34" charset="0"/>
              </a:rPr>
              <a:t>Small grants of $2500 to $10,000  </a:t>
            </a:r>
            <a:endParaRPr lang="en-US" sz="2200">
              <a:effectLst/>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n-US" sz="2200" b="0" i="0">
                <a:effectLst/>
                <a:latin typeface="Calibri" panose="020F0502020204030204" pitchFamily="34" charset="0"/>
                <a:ea typeface="Calibri" panose="020F0502020204030204" pitchFamily="34" charset="0"/>
                <a:cs typeface="Calibri" panose="020F0502020204030204" pitchFamily="34" charset="0"/>
              </a:rPr>
              <a:t>Increase awareness of dementia and its risk factors</a:t>
            </a:r>
          </a:p>
          <a:p>
            <a:pPr>
              <a:buFont typeface="Arial" panose="020B0604020202020204" pitchFamily="34" charset="0"/>
              <a:buChar char="•"/>
            </a:pPr>
            <a:r>
              <a:rPr lang="en-US" sz="2200" b="0" i="0">
                <a:effectLst/>
                <a:latin typeface="Calibri" panose="020F0502020204030204" pitchFamily="34" charset="0"/>
                <a:ea typeface="Calibri" panose="020F0502020204030204" pitchFamily="34" charset="0"/>
                <a:cs typeface="Calibri" panose="020F0502020204030204" pitchFamily="34" charset="0"/>
              </a:rPr>
              <a:t>Promote brain health through community-based:  </a:t>
            </a:r>
          </a:p>
          <a:p>
            <a:pPr marL="742950" lvl="1" indent="-285750">
              <a:buFont typeface="Arial" panose="020B0604020202020204" pitchFamily="34" charset="0"/>
              <a:buChar char="•"/>
            </a:pPr>
            <a:r>
              <a:rPr lang="en-US" sz="2200" b="0" i="0">
                <a:effectLst/>
                <a:latin typeface="Calibri" panose="020F0502020204030204" pitchFamily="34" charset="0"/>
                <a:ea typeface="Calibri" panose="020F0502020204030204" pitchFamily="34" charset="0"/>
                <a:cs typeface="Calibri" panose="020F0502020204030204" pitchFamily="34" charset="0"/>
              </a:rPr>
              <a:t>Education</a:t>
            </a:r>
          </a:p>
          <a:p>
            <a:pPr marL="742950" lvl="1" indent="-285750">
              <a:buFont typeface="Arial" panose="020B0604020202020204" pitchFamily="34" charset="0"/>
              <a:buChar char="•"/>
            </a:pPr>
            <a:r>
              <a:rPr lang="en-US" sz="2200" b="0" i="0">
                <a:effectLst/>
                <a:latin typeface="Calibri" panose="020F0502020204030204" pitchFamily="34" charset="0"/>
                <a:ea typeface="Calibri" panose="020F0502020204030204" pitchFamily="34" charset="0"/>
                <a:cs typeface="Calibri" panose="020F0502020204030204" pitchFamily="34" charset="0"/>
              </a:rPr>
              <a:t>Communication</a:t>
            </a:r>
          </a:p>
          <a:p>
            <a:pPr marL="742950" lvl="1" indent="-285750">
              <a:buFont typeface="Arial" panose="020B0604020202020204" pitchFamily="34" charset="0"/>
              <a:buChar char="•"/>
            </a:pPr>
            <a:r>
              <a:rPr lang="en-US" sz="2200" b="0" i="0">
                <a:effectLst/>
                <a:latin typeface="Calibri" panose="020F0502020204030204" pitchFamily="34" charset="0"/>
                <a:ea typeface="Calibri" panose="020F0502020204030204" pitchFamily="34" charset="0"/>
                <a:cs typeface="Calibri" panose="020F0502020204030204" pitchFamily="34" charset="0"/>
              </a:rPr>
              <a:t>Connection to resources</a:t>
            </a:r>
          </a:p>
          <a:p>
            <a:pPr marL="0" indent="0">
              <a:buNone/>
            </a:pPr>
            <a:endParaRPr lang="en-US" sz="800" b="1">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200" b="1">
                <a:effectLst/>
                <a:latin typeface="Calibri" panose="020F0502020204030204" pitchFamily="34" charset="0"/>
                <a:ea typeface="Calibri" panose="020F0502020204030204" pitchFamily="34" charset="0"/>
                <a:cs typeface="Calibri" panose="020F0502020204030204" pitchFamily="34" charset="0"/>
              </a:rPr>
              <a:t>Priority populations</a:t>
            </a:r>
          </a:p>
          <a:p>
            <a:r>
              <a:rPr lang="en-US" sz="2200">
                <a:effectLst/>
                <a:latin typeface="Calibri" panose="020F0502020204030204" pitchFamily="34" charset="0"/>
                <a:ea typeface="Calibri" panose="020F0502020204030204" pitchFamily="34" charset="0"/>
                <a:cs typeface="Calibri" panose="020F0502020204030204" pitchFamily="34" charset="0"/>
              </a:rPr>
              <a:t>Black, Hispanic/Latino/Latina and AIAN </a:t>
            </a:r>
          </a:p>
          <a:p>
            <a:r>
              <a:rPr lang="en-US" sz="2200" b="0" i="0" u="sng">
                <a:effectLst/>
                <a:latin typeface="Calibri" panose="020F0502020204030204" pitchFamily="34" charset="0"/>
                <a:ea typeface="Calibri" panose="020F0502020204030204" pitchFamily="34" charset="0"/>
                <a:cs typeface="Calibri" panose="020F0502020204030204" pitchFamily="34" charset="0"/>
                <a:hlinkClick r:id="rId5"/>
              </a:rPr>
              <a:t>Rural counties</a:t>
            </a:r>
            <a:r>
              <a:rPr lang="en-US" sz="2200" b="0" i="0">
                <a:effectLst/>
                <a:latin typeface="Calibri" panose="020F0502020204030204" pitchFamily="34" charset="0"/>
                <a:ea typeface="Calibri" panose="020F0502020204030204" pitchFamily="34" charset="0"/>
                <a:cs typeface="Calibri" panose="020F0502020204030204" pitchFamily="34" charset="0"/>
              </a:rPr>
              <a:t> and counties with high rates of dementia </a:t>
            </a:r>
          </a:p>
          <a:p>
            <a:pPr marL="0" indent="0">
              <a:buNone/>
            </a:pPr>
            <a:endParaRPr lang="en-US" sz="800">
              <a:latin typeface="Calibri" panose="020F0502020204030204" pitchFamily="34" charset="0"/>
              <a:ea typeface="Calibri" panose="020F0502020204030204" pitchFamily="34" charset="0"/>
              <a:cs typeface="Calibri" panose="020F0502020204030204" pitchFamily="34" charset="0"/>
            </a:endParaRPr>
          </a:p>
          <a:p>
            <a:pPr marL="0" marR="0" indent="0">
              <a:buNone/>
            </a:pPr>
            <a:r>
              <a:rPr lang="en-US" sz="2200" b="1">
                <a:effectLst/>
                <a:latin typeface="Calibri" panose="020F0502020204030204" pitchFamily="34" charset="0"/>
                <a:ea typeface="Calibri" panose="020F0502020204030204" pitchFamily="34" charset="0"/>
                <a:cs typeface="Calibri" panose="020F0502020204030204" pitchFamily="34" charset="0"/>
              </a:rPr>
              <a:t>How to Apply </a:t>
            </a:r>
          </a:p>
          <a:p>
            <a:r>
              <a:rPr lang="en-US" sz="2200">
                <a:effectLst/>
                <a:latin typeface="Calibri" panose="020F0502020204030204" pitchFamily="34" charset="0"/>
                <a:ea typeface="Calibri" panose="020F0502020204030204" pitchFamily="34" charset="0"/>
                <a:cs typeface="Calibri" panose="020F0502020204030204" pitchFamily="34" charset="0"/>
              </a:rPr>
              <a:t>Applications </a:t>
            </a:r>
            <a:r>
              <a:rPr lang="en-US" sz="2200">
                <a:effectLst/>
                <a:highlight>
                  <a:srgbClr val="FFFF00"/>
                </a:highlight>
                <a:latin typeface="Calibri" panose="020F0502020204030204" pitchFamily="34" charset="0"/>
                <a:ea typeface="Calibri" panose="020F0502020204030204" pitchFamily="34" charset="0"/>
                <a:cs typeface="Calibri" panose="020F0502020204030204" pitchFamily="34" charset="0"/>
              </a:rPr>
              <a:t>are due April 4</a:t>
            </a:r>
            <a:r>
              <a:rPr lang="en-US" sz="2200" baseline="30000">
                <a:effectLst/>
                <a:highlight>
                  <a:srgbClr val="FFFF00"/>
                </a:highlight>
                <a:latin typeface="Calibri" panose="020F0502020204030204" pitchFamily="34" charset="0"/>
                <a:ea typeface="Calibri" panose="020F0502020204030204" pitchFamily="34" charset="0"/>
                <a:cs typeface="Calibri" panose="020F0502020204030204" pitchFamily="34" charset="0"/>
              </a:rPr>
              <a:t>th</a:t>
            </a:r>
            <a:r>
              <a:rPr lang="en-US" sz="2200" baseline="30000">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200">
                <a:effectLst/>
                <a:latin typeface="Calibri" panose="020F0502020204030204" pitchFamily="34" charset="0"/>
                <a:ea typeface="Calibri" panose="020F0502020204030204" pitchFamily="34" charset="0"/>
                <a:cs typeface="Calibri" panose="020F0502020204030204" pitchFamily="34" charset="0"/>
              </a:rPr>
              <a:t> </a:t>
            </a:r>
          </a:p>
          <a:p>
            <a:pPr marL="0" marR="0"/>
            <a:r>
              <a:rPr lang="en-US" sz="2200">
                <a:effectLst/>
                <a:latin typeface="Calibri" panose="020F0502020204030204" pitchFamily="34" charset="0"/>
                <a:ea typeface="Calibri" panose="020F0502020204030204" pitchFamily="34" charset="0"/>
                <a:cs typeface="Calibri" panose="020F0502020204030204" pitchFamily="34" charset="0"/>
              </a:rPr>
              <a:t>See </a:t>
            </a:r>
            <a:r>
              <a:rPr lang="en-US" sz="2200" u="sng">
                <a:effectLst/>
                <a:latin typeface="Calibri" panose="020F0502020204030204" pitchFamily="34" charset="0"/>
                <a:ea typeface="Calibri" panose="020F0502020204030204" pitchFamily="34" charset="0"/>
                <a:cs typeface="Calibri" panose="020F0502020204030204" pitchFamily="34" charset="0"/>
                <a:hlinkClick r:id="rId6"/>
              </a:rPr>
              <a:t>application summary</a:t>
            </a:r>
            <a:r>
              <a:rPr lang="en-US" sz="2200">
                <a:effectLst/>
                <a:latin typeface="Calibri" panose="020F0502020204030204" pitchFamily="34" charset="0"/>
                <a:ea typeface="Calibri" panose="020F0502020204030204" pitchFamily="34" charset="0"/>
                <a:cs typeface="Calibri" panose="020F0502020204030204" pitchFamily="34" charset="0"/>
              </a:rPr>
              <a:t> and </a:t>
            </a:r>
            <a:r>
              <a:rPr lang="en-US" sz="2200" u="sng">
                <a:effectLst/>
                <a:latin typeface="Calibri" panose="020F0502020204030204" pitchFamily="34" charset="0"/>
                <a:ea typeface="Calibri" panose="020F0502020204030204" pitchFamily="34" charset="0"/>
                <a:cs typeface="Calibri" panose="020F0502020204030204" pitchFamily="34" charset="0"/>
                <a:hlinkClick r:id="rId7"/>
              </a:rPr>
              <a:t>details of the application and scoring criteria.</a:t>
            </a:r>
            <a:endParaRPr lang="en-US" sz="220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92D336C-411E-64F3-08BF-953DFCD6E66A}"/>
              </a:ext>
            </a:extLst>
          </p:cNvPr>
          <p:cNvSpPr txBox="1"/>
          <p:nvPr/>
        </p:nvSpPr>
        <p:spPr>
          <a:xfrm>
            <a:off x="730469" y="4868917"/>
            <a:ext cx="3492061"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ea typeface="+mn-lt"/>
                <a:cs typeface="+mn-lt"/>
                <a:hlinkClick r:id="rId8"/>
              </a:rPr>
              <a:t>Tiffany.Turner@doh.wa.gov</a:t>
            </a:r>
            <a:r>
              <a:rPr lang="en-US" sz="2200" dirty="0">
                <a:ea typeface="+mn-lt"/>
                <a:cs typeface="+mn-lt"/>
              </a:rPr>
              <a:t> </a:t>
            </a:r>
            <a:endParaRPr lang="en-US" sz="2200"/>
          </a:p>
          <a:p>
            <a:r>
              <a:rPr lang="en-US" sz="2200" dirty="0">
                <a:latin typeface="Calibri"/>
                <a:ea typeface="Calibri"/>
                <a:cs typeface="Times New Roman"/>
              </a:rPr>
              <a:t>Building Our Largest Dementia (BOLD) Infrastructure Program Coordinator</a:t>
            </a:r>
            <a:endParaRPr lang="en-US" sz="2200" dirty="0">
              <a:latin typeface="+mn-ea"/>
              <a:cs typeface="Times New Roman"/>
            </a:endParaRPr>
          </a:p>
        </p:txBody>
      </p:sp>
    </p:spTree>
    <p:extLst>
      <p:ext uri="{BB962C8B-B14F-4D97-AF65-F5344CB8AC3E}">
        <p14:creationId xmlns:p14="http://schemas.microsoft.com/office/powerpoint/2010/main" val="1123390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968B70-73CC-73A7-5702-3488CE379611}"/>
              </a:ext>
            </a:extLst>
          </p:cNvPr>
          <p:cNvSpPr>
            <a:spLocks noGrp="1"/>
          </p:cNvSpPr>
          <p:nvPr>
            <p:ph type="title"/>
          </p:nvPr>
        </p:nvSpPr>
        <p:spPr>
          <a:xfrm>
            <a:off x="1046746" y="586822"/>
            <a:ext cx="3560252" cy="1645920"/>
          </a:xfrm>
        </p:spPr>
        <p:txBody>
          <a:bodyPr>
            <a:normAutofit/>
          </a:bodyPr>
          <a:lstStyle/>
          <a:p>
            <a:r>
              <a:rPr lang="en-US" sz="3200">
                <a:latin typeface="Century Gothic" panose="020B0502020202020204" pitchFamily="34" charset="0"/>
              </a:rPr>
              <a:t>State Health Improvement Plan (SHIP)</a:t>
            </a:r>
          </a:p>
        </p:txBody>
      </p:sp>
      <p:sp>
        <p:nvSpPr>
          <p:cNvPr id="21" name="Rectangle 20">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BBE0812-5B1C-A308-3F1F-573F363694CE}"/>
              </a:ext>
            </a:extLst>
          </p:cNvPr>
          <p:cNvSpPr>
            <a:spLocks noGrp="1"/>
          </p:cNvSpPr>
          <p:nvPr>
            <p:ph idx="1"/>
          </p:nvPr>
        </p:nvSpPr>
        <p:spPr>
          <a:xfrm>
            <a:off x="5416143" y="690318"/>
            <a:ext cx="6002636" cy="1645920"/>
          </a:xfrm>
        </p:spPr>
        <p:txBody>
          <a:bodyPr anchor="ctr">
            <a:normAutofit fontScale="92500" lnSpcReduction="10000"/>
          </a:bodyPr>
          <a:lstStyle/>
          <a:p>
            <a:r>
              <a:rPr lang="en-US" sz="2000" dirty="0">
                <a:latin typeface="Calibri"/>
                <a:ea typeface="Calibri"/>
                <a:cs typeface="Calibri"/>
              </a:rPr>
              <a:t>The SHIP is a long-term, system-wide plan to focus efforts on critical health issues facing Washingtonians </a:t>
            </a:r>
          </a:p>
          <a:p>
            <a:r>
              <a:rPr lang="en-US" sz="2000" b="1" dirty="0">
                <a:latin typeface="Calibri"/>
                <a:ea typeface="Calibri"/>
                <a:cs typeface="Calibri"/>
                <a:hlinkClick r:id="rId2"/>
              </a:rPr>
              <a:t>Take the short Public Feedback survey</a:t>
            </a:r>
            <a:r>
              <a:rPr lang="en-US" sz="2000" b="1" dirty="0">
                <a:latin typeface="Calibri"/>
                <a:ea typeface="Calibri"/>
                <a:cs typeface="Calibri"/>
              </a:rPr>
              <a:t> </a:t>
            </a:r>
          </a:p>
          <a:p>
            <a:r>
              <a:rPr lang="en-US" sz="2000" dirty="0">
                <a:latin typeface="Calibri"/>
                <a:ea typeface="Calibri"/>
                <a:cs typeface="Calibri"/>
              </a:rPr>
              <a:t>Compensation for attending meetings to provide input is available through the Community Collaborative  </a:t>
            </a:r>
          </a:p>
        </p:txBody>
      </p:sp>
      <p:pic>
        <p:nvPicPr>
          <p:cNvPr id="5" name="Picture 4">
            <a:hlinkClick r:id="rId3"/>
            <a:extLst>
              <a:ext uri="{FF2B5EF4-FFF2-40B4-BE49-F238E27FC236}">
                <a16:creationId xmlns:a16="http://schemas.microsoft.com/office/drawing/2014/main" id="{1399A578-D9C9-8E84-2354-DE4A83516C90}"/>
              </a:ext>
            </a:extLst>
          </p:cNvPr>
          <p:cNvPicPr>
            <a:picLocks noChangeAspect="1"/>
          </p:cNvPicPr>
          <p:nvPr/>
        </p:nvPicPr>
        <p:blipFill>
          <a:blip r:embed="rId4"/>
          <a:srcRect r="49594" b="20372"/>
          <a:stretch/>
        </p:blipFill>
        <p:spPr>
          <a:xfrm>
            <a:off x="861613" y="2734056"/>
            <a:ext cx="5321473" cy="2774115"/>
          </a:xfrm>
          <a:prstGeom prst="rect">
            <a:avLst/>
          </a:prstGeom>
        </p:spPr>
      </p:pic>
      <p:pic>
        <p:nvPicPr>
          <p:cNvPr id="7" name="Picture 6">
            <a:hlinkClick r:id="rId5"/>
            <a:extLst>
              <a:ext uri="{FF2B5EF4-FFF2-40B4-BE49-F238E27FC236}">
                <a16:creationId xmlns:a16="http://schemas.microsoft.com/office/drawing/2014/main" id="{140673BC-5355-1C2F-1A75-2265B09380FD}"/>
              </a:ext>
            </a:extLst>
          </p:cNvPr>
          <p:cNvPicPr>
            <a:picLocks noChangeAspect="1"/>
          </p:cNvPicPr>
          <p:nvPr/>
        </p:nvPicPr>
        <p:blipFill>
          <a:blip r:embed="rId6"/>
          <a:srcRect l="2516" t="535"/>
          <a:stretch/>
        </p:blipFill>
        <p:spPr>
          <a:xfrm>
            <a:off x="6313714" y="3233057"/>
            <a:ext cx="5061620" cy="2554728"/>
          </a:xfrm>
          <a:prstGeom prst="rect">
            <a:avLst/>
          </a:prstGeom>
        </p:spPr>
      </p:pic>
      <p:sp>
        <p:nvSpPr>
          <p:cNvPr id="9" name="TextBox 8">
            <a:extLst>
              <a:ext uri="{FF2B5EF4-FFF2-40B4-BE49-F238E27FC236}">
                <a16:creationId xmlns:a16="http://schemas.microsoft.com/office/drawing/2014/main" id="{83823C18-5B80-1E4B-7E70-EE087A0174AD}"/>
              </a:ext>
            </a:extLst>
          </p:cNvPr>
          <p:cNvSpPr txBox="1"/>
          <p:nvPr/>
        </p:nvSpPr>
        <p:spPr>
          <a:xfrm>
            <a:off x="1047447" y="5799880"/>
            <a:ext cx="10688310" cy="769441"/>
          </a:xfrm>
          <a:prstGeom prst="rect">
            <a:avLst/>
          </a:prstGeom>
          <a:noFill/>
        </p:spPr>
        <p:txBody>
          <a:bodyPr wrap="square" lIns="91440" tIns="45720" rIns="91440" bIns="45720" anchor="t">
            <a:spAutoFit/>
          </a:bodyPr>
          <a:lstStyle/>
          <a:p>
            <a:r>
              <a:rPr lang="en-US" sz="2200" b="1" dirty="0">
                <a:solidFill>
                  <a:srgbClr val="000000"/>
                </a:solidFill>
                <a:latin typeface="Calibri"/>
                <a:ea typeface="Calibri"/>
                <a:cs typeface="Calibri"/>
              </a:rPr>
              <a:t>Web site: </a:t>
            </a:r>
            <a:r>
              <a:rPr lang="en-US" sz="2200" dirty="0">
                <a:solidFill>
                  <a:srgbClr val="000000"/>
                </a:solidFill>
                <a:latin typeface="Calibri"/>
                <a:ea typeface="Calibri"/>
                <a:cs typeface="Calibri"/>
              </a:rPr>
              <a:t> </a:t>
            </a:r>
            <a:r>
              <a:rPr lang="en-US" sz="2200" b="1" dirty="0">
                <a:solidFill>
                  <a:srgbClr val="000000"/>
                </a:solidFill>
                <a:ea typeface="+mn-lt"/>
                <a:cs typeface="+mn-lt"/>
                <a:hlinkClick r:id="rId7"/>
              </a:rPr>
              <a:t>https://doh.wa.gov/about-us/state-health-improvement-plan</a:t>
            </a:r>
            <a:r>
              <a:rPr lang="en-US" sz="2200" b="1" dirty="0">
                <a:solidFill>
                  <a:srgbClr val="000000"/>
                </a:solidFill>
                <a:ea typeface="+mn-lt"/>
                <a:cs typeface="+mn-lt"/>
              </a:rPr>
              <a:t> </a:t>
            </a:r>
            <a:endParaRPr lang="en-US" sz="2200" b="1" dirty="0">
              <a:solidFill>
                <a:srgbClr val="000000"/>
              </a:solidFill>
              <a:latin typeface="Calibri"/>
              <a:ea typeface="Calibri"/>
              <a:cs typeface="Calibri"/>
            </a:endParaRPr>
          </a:p>
          <a:p>
            <a:r>
              <a:rPr lang="fr-FR" sz="2200" b="1" i="0" u="none" strike="noStrike" baseline="0" dirty="0">
                <a:solidFill>
                  <a:srgbClr val="000000"/>
                </a:solidFill>
                <a:latin typeface="Calibri"/>
                <a:ea typeface="Calibri"/>
                <a:cs typeface="Calibri"/>
              </a:rPr>
              <a:t>Email </a:t>
            </a:r>
            <a:r>
              <a:rPr lang="fr-FR" sz="2200" b="1" i="0" u="none" strike="noStrike" baseline="0" dirty="0">
                <a:solidFill>
                  <a:srgbClr val="000000"/>
                </a:solidFill>
                <a:latin typeface="Calibri"/>
                <a:ea typeface="Calibri"/>
                <a:cs typeface="Calibri"/>
                <a:hlinkClick r:id="rId8"/>
              </a:rPr>
              <a:t>SHIP@doh.wa.gov</a:t>
            </a:r>
            <a:r>
              <a:rPr lang="fr-FR" sz="2200" b="1" dirty="0">
                <a:solidFill>
                  <a:srgbClr val="000000"/>
                </a:solidFill>
                <a:latin typeface="Calibri"/>
                <a:ea typeface="Calibri"/>
                <a:cs typeface="Calibri"/>
              </a:rPr>
              <a:t> </a:t>
            </a:r>
            <a:r>
              <a:rPr lang="fr-FR" sz="2200" b="1" err="1">
                <a:solidFill>
                  <a:srgbClr val="000000"/>
                </a:solidFill>
                <a:latin typeface="Calibri"/>
                <a:ea typeface="Calibri"/>
                <a:cs typeface="Calibri"/>
              </a:rPr>
              <a:t>with</a:t>
            </a:r>
            <a:r>
              <a:rPr lang="fr-FR" sz="2200" b="1" dirty="0">
                <a:solidFill>
                  <a:srgbClr val="000000"/>
                </a:solidFill>
                <a:latin typeface="Calibri"/>
                <a:ea typeface="Calibri"/>
                <a:cs typeface="Calibri"/>
              </a:rPr>
              <a:t> questions</a:t>
            </a:r>
            <a:r>
              <a:rPr lang="fr-FR" sz="2200" b="1" i="0" u="none" strike="noStrike" baseline="0" dirty="0">
                <a:solidFill>
                  <a:srgbClr val="000000"/>
                </a:solidFill>
                <a:latin typeface="Calibri"/>
                <a:ea typeface="Calibri"/>
                <a:cs typeface="Calibri"/>
              </a:rPr>
              <a:t> </a:t>
            </a:r>
            <a:r>
              <a:rPr lang="fr-FR" sz="2200" b="1" dirty="0">
                <a:solidFill>
                  <a:srgbClr val="000000"/>
                </a:solidFill>
                <a:latin typeface="Calibri"/>
                <a:ea typeface="Calibri"/>
                <a:cs typeface="Calibri"/>
              </a:rPr>
              <a:t>or </a:t>
            </a:r>
            <a:r>
              <a:rPr lang="fr-FR" sz="2200" b="1" i="0" u="none" strike="noStrike" baseline="0" dirty="0">
                <a:solidFill>
                  <a:srgbClr val="000000"/>
                </a:solidFill>
                <a:latin typeface="Calibri"/>
                <a:ea typeface="Calibri"/>
                <a:cs typeface="Calibri"/>
              </a:rPr>
              <a:t>for invites in </a:t>
            </a:r>
            <a:r>
              <a:rPr lang="fr-FR" sz="2200" b="1" i="0" u="none" strike="noStrike" baseline="0" err="1">
                <a:solidFill>
                  <a:srgbClr val="000000"/>
                </a:solidFill>
                <a:latin typeface="Calibri"/>
                <a:ea typeface="Calibri"/>
                <a:cs typeface="Calibri"/>
              </a:rPr>
              <a:t>Spanish</a:t>
            </a:r>
            <a:r>
              <a:rPr lang="fr-FR" sz="2200" b="1" i="0" u="none" strike="noStrike" baseline="0" dirty="0">
                <a:solidFill>
                  <a:srgbClr val="000000"/>
                </a:solidFill>
                <a:latin typeface="Calibri"/>
                <a:ea typeface="Calibri"/>
                <a:cs typeface="Calibri"/>
              </a:rPr>
              <a:t>, </a:t>
            </a:r>
            <a:r>
              <a:rPr lang="fr-FR" sz="2200" b="1" i="0" u="none" strike="noStrike" baseline="0" err="1">
                <a:solidFill>
                  <a:srgbClr val="000000"/>
                </a:solidFill>
                <a:latin typeface="Calibri"/>
                <a:ea typeface="Calibri"/>
                <a:cs typeface="Calibri"/>
              </a:rPr>
              <a:t>Russian</a:t>
            </a:r>
            <a:r>
              <a:rPr lang="fr-FR" sz="2200" b="1" i="0" u="none" strike="noStrike" baseline="0" dirty="0">
                <a:solidFill>
                  <a:srgbClr val="000000"/>
                </a:solidFill>
                <a:latin typeface="Calibri"/>
                <a:ea typeface="Calibri"/>
                <a:cs typeface="Calibri"/>
              </a:rPr>
              <a:t> or </a:t>
            </a:r>
            <a:r>
              <a:rPr lang="fr-FR" sz="2200" b="1" i="0" u="none" strike="noStrike" baseline="0" err="1">
                <a:solidFill>
                  <a:srgbClr val="000000"/>
                </a:solidFill>
                <a:latin typeface="Calibri"/>
                <a:ea typeface="Calibri"/>
                <a:cs typeface="Calibri"/>
              </a:rPr>
              <a:t>Vietnamese</a:t>
            </a:r>
            <a:r>
              <a:rPr lang="fr-FR" sz="2200" b="1" i="0" u="none" strike="noStrike" baseline="0" dirty="0">
                <a:solidFill>
                  <a:srgbClr val="000000"/>
                </a:solidFill>
                <a:latin typeface="Calibri"/>
                <a:ea typeface="Calibri"/>
                <a:cs typeface="Calibri"/>
              </a:rPr>
              <a:t> </a:t>
            </a:r>
            <a:endParaRPr lang="en-US" sz="2200" dirty="0">
              <a:latin typeface="Calibri"/>
              <a:ea typeface="Calibri"/>
              <a:cs typeface="Calibri"/>
            </a:endParaRPr>
          </a:p>
        </p:txBody>
      </p:sp>
    </p:spTree>
    <p:extLst>
      <p:ext uri="{BB962C8B-B14F-4D97-AF65-F5344CB8AC3E}">
        <p14:creationId xmlns:p14="http://schemas.microsoft.com/office/powerpoint/2010/main" val="200290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3A923-2A7F-1D00-849E-068BC90C95F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CAD23B6-2023-0225-AA37-C035EF4F89C7}"/>
              </a:ext>
            </a:extLst>
          </p:cNvPr>
          <p:cNvSpPr/>
          <p:nvPr/>
        </p:nvSpPr>
        <p:spPr>
          <a:xfrm>
            <a:off x="5567440" y="3136923"/>
            <a:ext cx="4731639" cy="1600439"/>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968754EB-D707-9E4B-F7EE-BDC087210D7C}"/>
              </a:ext>
            </a:extLst>
          </p:cNvPr>
          <p:cNvSpPr txBox="1"/>
          <p:nvPr/>
        </p:nvSpPr>
        <p:spPr>
          <a:xfrm>
            <a:off x="2383536" y="-832105"/>
            <a:ext cx="219932" cy="300082"/>
          </a:xfrm>
          <a:prstGeom prst="rect">
            <a:avLst/>
          </a:prstGeom>
          <a:noFill/>
        </p:spPr>
        <p:txBody>
          <a:bodyPr wrap="none" rtlCol="0">
            <a:spAutoFit/>
          </a:bodyPr>
          <a:lstStyle/>
          <a:p>
            <a:r>
              <a:rPr lang="en-US" sz="1350"/>
              <a:t> </a:t>
            </a:r>
          </a:p>
        </p:txBody>
      </p:sp>
      <p:sp>
        <p:nvSpPr>
          <p:cNvPr id="14" name="Rectangle 13">
            <a:extLst>
              <a:ext uri="{FF2B5EF4-FFF2-40B4-BE49-F238E27FC236}">
                <a16:creationId xmlns:a16="http://schemas.microsoft.com/office/drawing/2014/main" id="{0E5C72B6-FD77-77F3-1461-FD983193ADA9}"/>
              </a:ext>
            </a:extLst>
          </p:cNvPr>
          <p:cNvSpPr/>
          <p:nvPr/>
        </p:nvSpPr>
        <p:spPr>
          <a:xfrm>
            <a:off x="5567440" y="1564131"/>
            <a:ext cx="4731639" cy="1600439"/>
          </a:xfrm>
          <a:prstGeom prst="rect">
            <a:avLst/>
          </a:prstGeom>
          <a:solidFill>
            <a:srgbClr val="185A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A group of people in different colors&#10;&#10;Description automatically generated">
            <a:extLst>
              <a:ext uri="{FF2B5EF4-FFF2-40B4-BE49-F238E27FC236}">
                <a16:creationId xmlns:a16="http://schemas.microsoft.com/office/drawing/2014/main" id="{9B8A1D81-A197-248C-9016-8347D8784BA2}"/>
              </a:ext>
            </a:extLst>
          </p:cNvPr>
          <p:cNvPicPr>
            <a:picLocks noChangeAspect="1"/>
          </p:cNvPicPr>
          <p:nvPr/>
        </p:nvPicPr>
        <p:blipFill>
          <a:blip r:embed="rId3"/>
          <a:stretch>
            <a:fillRect/>
          </a:stretch>
        </p:blipFill>
        <p:spPr>
          <a:xfrm>
            <a:off x="1144968" y="1105598"/>
            <a:ext cx="4951032" cy="4206075"/>
          </a:xfrm>
          <a:prstGeom prst="rect">
            <a:avLst/>
          </a:prstGeom>
        </p:spPr>
      </p:pic>
      <p:sp>
        <p:nvSpPr>
          <p:cNvPr id="18" name="TextBox 17">
            <a:extLst>
              <a:ext uri="{FF2B5EF4-FFF2-40B4-BE49-F238E27FC236}">
                <a16:creationId xmlns:a16="http://schemas.microsoft.com/office/drawing/2014/main" id="{BA312AF6-8461-3830-8ADF-50C0741DD9B0}"/>
              </a:ext>
            </a:extLst>
          </p:cNvPr>
          <p:cNvSpPr txBox="1"/>
          <p:nvPr/>
        </p:nvSpPr>
        <p:spPr>
          <a:xfrm>
            <a:off x="5774594" y="1872935"/>
            <a:ext cx="4293760" cy="1200329"/>
          </a:xfrm>
          <a:prstGeom prst="rect">
            <a:avLst/>
          </a:prstGeom>
          <a:noFill/>
        </p:spPr>
        <p:txBody>
          <a:bodyPr wrap="square" lIns="91440" tIns="45720" rIns="91440" bIns="45720" rtlCol="0" anchor="t">
            <a:spAutoFit/>
          </a:bodyPr>
          <a:lstStyle/>
          <a:p>
            <a:pPr algn="ctr"/>
            <a:r>
              <a:rPr lang="en-US" sz="2600" spc="450">
                <a:solidFill>
                  <a:schemeClr val="bg1"/>
                </a:solidFill>
                <a:latin typeface="Gill Sans MT"/>
              </a:rPr>
              <a:t>THOUGHT PARTNER UPDATE</a:t>
            </a:r>
          </a:p>
          <a:p>
            <a:pPr algn="ctr"/>
            <a:endParaRPr lang="en-US" sz="2000" spc="450">
              <a:solidFill>
                <a:schemeClr val="bg1"/>
              </a:solidFill>
              <a:latin typeface="Gill Sans MT"/>
            </a:endParaRPr>
          </a:p>
        </p:txBody>
      </p:sp>
      <p:sp>
        <p:nvSpPr>
          <p:cNvPr id="2" name="TextBox 1">
            <a:extLst>
              <a:ext uri="{FF2B5EF4-FFF2-40B4-BE49-F238E27FC236}">
                <a16:creationId xmlns:a16="http://schemas.microsoft.com/office/drawing/2014/main" id="{CA75381A-6A12-0545-7B08-631B42393135}"/>
              </a:ext>
            </a:extLst>
          </p:cNvPr>
          <p:cNvSpPr txBox="1"/>
          <p:nvPr/>
        </p:nvSpPr>
        <p:spPr>
          <a:xfrm>
            <a:off x="5786379" y="3510556"/>
            <a:ext cx="4293760" cy="1200329"/>
          </a:xfrm>
          <a:prstGeom prst="rect">
            <a:avLst/>
          </a:prstGeom>
          <a:noFill/>
        </p:spPr>
        <p:txBody>
          <a:bodyPr wrap="square" lIns="91440" tIns="45720" rIns="91440" bIns="45720" rtlCol="0" anchor="t">
            <a:spAutoFit/>
          </a:bodyPr>
          <a:lstStyle/>
          <a:p>
            <a:pPr algn="ctr"/>
            <a:r>
              <a:rPr lang="en-US" sz="2600" spc="450">
                <a:solidFill>
                  <a:schemeClr val="bg1"/>
                </a:solidFill>
                <a:latin typeface="Gill Sans MT"/>
              </a:rPr>
              <a:t>ACTUALIZACION DE THOUGHT PARTNER</a:t>
            </a:r>
          </a:p>
          <a:p>
            <a:pPr algn="ctr"/>
            <a:endParaRPr lang="en-US" sz="2000" spc="450">
              <a:solidFill>
                <a:schemeClr val="bg1"/>
              </a:solidFill>
              <a:latin typeface="Gill Sans MT"/>
            </a:endParaRPr>
          </a:p>
        </p:txBody>
      </p:sp>
    </p:spTree>
    <p:extLst>
      <p:ext uri="{BB962C8B-B14F-4D97-AF65-F5344CB8AC3E}">
        <p14:creationId xmlns:p14="http://schemas.microsoft.com/office/powerpoint/2010/main" val="398431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5C15AC-B4F8-30F2-2C8C-CF8B81F8C9D8}"/>
              </a:ext>
            </a:extLst>
          </p:cNvPr>
          <p:cNvSpPr/>
          <p:nvPr/>
        </p:nvSpPr>
        <p:spPr>
          <a:xfrm>
            <a:off x="0" y="1200439"/>
            <a:ext cx="12192000" cy="3870036"/>
          </a:xfrm>
          <a:prstGeom prst="rect">
            <a:avLst/>
          </a:prstGeom>
          <a:solidFill>
            <a:srgbClr val="5571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01891" y="1667406"/>
            <a:ext cx="10477994" cy="2568659"/>
          </a:xfrm>
        </p:spPr>
        <p:txBody>
          <a:bodyPr>
            <a:normAutofit/>
          </a:bodyPr>
          <a:lstStyle/>
          <a:p>
            <a:r>
              <a:rPr lang="en-US" b="1">
                <a:solidFill>
                  <a:schemeClr val="bg1"/>
                </a:solidFill>
                <a:latin typeface="Arial" panose="020B0604020202020204" pitchFamily="34" charset="0"/>
                <a:cs typeface="Arial" panose="020B0604020202020204" pitchFamily="34" charset="0"/>
              </a:rPr>
              <a:t>Health</a:t>
            </a:r>
            <a:r>
              <a:rPr lang="en-US" b="1">
                <a:solidFill>
                  <a:schemeClr val="bg1"/>
                </a:solidFill>
              </a:rPr>
              <a:t> Equity Zones</a:t>
            </a:r>
            <a:br>
              <a:rPr lang="en-US" sz="7200" b="1">
                <a:solidFill>
                  <a:schemeClr val="bg1"/>
                </a:solidFill>
              </a:rPr>
            </a:br>
            <a:r>
              <a:rPr lang="en-US" sz="4800" b="1">
                <a:solidFill>
                  <a:schemeClr val="bg1"/>
                </a:solidFill>
              </a:rPr>
              <a:t>Marco de las Zonas de </a:t>
            </a:r>
            <a:r>
              <a:rPr lang="en-US" sz="4800" b="1" err="1">
                <a:solidFill>
                  <a:schemeClr val="bg1"/>
                </a:solidFill>
              </a:rPr>
              <a:t>Equidad</a:t>
            </a:r>
            <a:r>
              <a:rPr lang="en-US" sz="4800" b="1">
                <a:solidFill>
                  <a:schemeClr val="bg1"/>
                </a:solidFill>
              </a:rPr>
              <a:t> Sanitaria </a:t>
            </a:r>
            <a:endParaRPr lang="en-US" sz="7200" b="1">
              <a:solidFill>
                <a:schemeClr val="bg1"/>
              </a:solidFill>
            </a:endParaRPr>
          </a:p>
        </p:txBody>
      </p:sp>
      <p:sp>
        <p:nvSpPr>
          <p:cNvPr id="3" name="Subtitle 2"/>
          <p:cNvSpPr>
            <a:spLocks noGrp="1"/>
          </p:cNvSpPr>
          <p:nvPr>
            <p:ph type="subTitle" idx="1"/>
          </p:nvPr>
        </p:nvSpPr>
        <p:spPr>
          <a:xfrm>
            <a:off x="-262210" y="5150682"/>
            <a:ext cx="9144000" cy="1655762"/>
          </a:xfrm>
        </p:spPr>
        <p:txBody>
          <a:bodyPr vert="horz" lIns="91440" tIns="45720" rIns="91440" bIns="45720" rtlCol="0" anchor="t">
            <a:normAutofit/>
          </a:bodyPr>
          <a:lstStyle/>
          <a:p>
            <a:r>
              <a:rPr lang="en-US" sz="2800"/>
              <a:t>Community-Led Decision Making</a:t>
            </a:r>
            <a:br>
              <a:rPr lang="en-US" sz="2800"/>
            </a:br>
            <a:r>
              <a:rPr lang="en-US" sz="2800"/>
              <a:t>Toma de </a:t>
            </a:r>
            <a:r>
              <a:rPr lang="en-US" sz="2800" err="1"/>
              <a:t>Decisiones</a:t>
            </a:r>
            <a:r>
              <a:rPr lang="en-US" sz="2800"/>
              <a:t> </a:t>
            </a:r>
            <a:r>
              <a:rPr lang="en-US" sz="2800" err="1"/>
              <a:t>Liderada</a:t>
            </a:r>
            <a:r>
              <a:rPr lang="en-US" sz="2800"/>
              <a:t> </a:t>
            </a:r>
            <a:r>
              <a:rPr lang="en-US" sz="2800" err="1"/>
              <a:t>por</a:t>
            </a:r>
            <a:r>
              <a:rPr lang="en-US" sz="2800"/>
              <a:t> la </a:t>
            </a:r>
            <a:r>
              <a:rPr lang="en-US" sz="2800" err="1"/>
              <a:t>Comunidad</a:t>
            </a:r>
            <a:br>
              <a:rPr lang="en-US" sz="2800"/>
            </a:br>
            <a:endParaRPr lang="en-US" sz="2800"/>
          </a:p>
        </p:txBody>
      </p:sp>
      <p:sp>
        <p:nvSpPr>
          <p:cNvPr id="5" name="Rectangle 1">
            <a:extLst>
              <a:ext uri="{FF2B5EF4-FFF2-40B4-BE49-F238E27FC236}">
                <a16:creationId xmlns:a16="http://schemas.microsoft.com/office/drawing/2014/main" id="{6898D7FF-C38E-B3E2-2684-DBFDE2A031FE}"/>
              </a:ext>
            </a:extLst>
          </p:cNvPr>
          <p:cNvSpPr>
            <a:spLocks noChangeArrowheads="1"/>
          </p:cNvSpPr>
          <p:nvPr/>
        </p:nvSpPr>
        <p:spPr bwMode="auto">
          <a:xfrm>
            <a:off x="0" y="0"/>
            <a:ext cx="12192000" cy="0"/>
          </a:xfrm>
          <a:prstGeom prst="rect">
            <a:avLst/>
          </a:prstGeom>
          <a:solidFill>
            <a:srgbClr val="2080B7"/>
          </a:solidFill>
          <a:ln>
            <a:noFill/>
          </a:ln>
          <a:effec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descr="Clip-Art of Cedar leaves free image download">
            <a:extLst>
              <a:ext uri="{FF2B5EF4-FFF2-40B4-BE49-F238E27FC236}">
                <a16:creationId xmlns:a16="http://schemas.microsoft.com/office/drawing/2014/main" id="{3A54D945-3060-080A-D3BD-F92D9B11A5E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flipH="1">
            <a:off x="-8872" y="3433762"/>
            <a:ext cx="1532872" cy="26809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lip-Art of Cedar leaves free image download">
            <a:extLst>
              <a:ext uri="{FF2B5EF4-FFF2-40B4-BE49-F238E27FC236}">
                <a16:creationId xmlns:a16="http://schemas.microsoft.com/office/drawing/2014/main" id="{2CB73B6A-00B2-2B7C-3AA3-C5511F199CF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rot="19949871" flipH="1">
            <a:off x="10126363" y="358620"/>
            <a:ext cx="1532872" cy="2680974"/>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7">
            <a:extLst>
              <a:ext uri="{FF2B5EF4-FFF2-40B4-BE49-F238E27FC236}">
                <a16:creationId xmlns:a16="http://schemas.microsoft.com/office/drawing/2014/main" id="{EDE87700-F940-584F-D54D-1379778FF5A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A group of people posing for a photo&#10;&#10;Description automatically generated">
            <a:extLst>
              <a:ext uri="{FF2B5EF4-FFF2-40B4-BE49-F238E27FC236}">
                <a16:creationId xmlns:a16="http://schemas.microsoft.com/office/drawing/2014/main" id="{D3E08057-F736-A644-DE81-F1952EF82B1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074146" y="4098600"/>
            <a:ext cx="3940053" cy="2787588"/>
          </a:xfrm>
          <a:prstGeom prst="ellipse">
            <a:avLst/>
          </a:prstGeom>
          <a:ln w="63500" cap="rnd">
            <a:solidFill>
              <a:srgbClr val="515727"/>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4">
            <a:extLst>
              <a:ext uri="{FF2B5EF4-FFF2-40B4-BE49-F238E27FC236}">
                <a16:creationId xmlns:a16="http://schemas.microsoft.com/office/drawing/2014/main" id="{E8F21041-074D-D588-6443-B37AE79A407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4F214D52A102448B11B7E5A0AD23D6" ma:contentTypeVersion="17" ma:contentTypeDescription="Create a new document." ma:contentTypeScope="" ma:versionID="e6e9c6d9e52c53f2feb83379e02da473">
  <xsd:schema xmlns:xsd="http://www.w3.org/2001/XMLSchema" xmlns:xs="http://www.w3.org/2001/XMLSchema" xmlns:p="http://schemas.microsoft.com/office/2006/metadata/properties" xmlns:ns1="http://schemas.microsoft.com/sharepoint/v3" xmlns:ns2="b30126aa-0378-43e2-a6b4-c8dda09c4252" xmlns:ns3="3a5a730d-f5a8-4d68-9b85-261acdfc9e59" targetNamespace="http://schemas.microsoft.com/office/2006/metadata/properties" ma:root="true" ma:fieldsID="f05b73b1e5bc0e96fd030e2988209a2b" ns1:_="" ns2:_="" ns3:_="">
    <xsd:import namespace="http://schemas.microsoft.com/sharepoint/v3"/>
    <xsd:import namespace="b30126aa-0378-43e2-a6b4-c8dda09c4252"/>
    <xsd:import namespace="3a5a730d-f5a8-4d68-9b85-261acdfc9e5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0126aa-0378-43e2-a6b4-c8dda09c42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5a730d-f5a8-4d68-9b85-261acdfc9e5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e28f1cb-a292-4133-9ea0-2f3cd0231ce1}" ma:internalName="TaxCatchAll" ma:showField="CatchAllData" ma:web="3a5a730d-f5a8-4d68-9b85-261acdfc9e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3a5a730d-f5a8-4d68-9b85-261acdfc9e59" xsi:nil="true"/>
    <lcf76f155ced4ddcb4097134ff3c332f xmlns="b30126aa-0378-43e2-a6b4-c8dda09c4252">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3140A884-CE60-4D1B-A90B-BDEC90CFF86A}">
  <ds:schemaRefs>
    <ds:schemaRef ds:uri="http://schemas.microsoft.com/sharepoint/v3/contenttype/forms"/>
  </ds:schemaRefs>
</ds:datastoreItem>
</file>

<file path=customXml/itemProps2.xml><?xml version="1.0" encoding="utf-8"?>
<ds:datastoreItem xmlns:ds="http://schemas.openxmlformats.org/officeDocument/2006/customXml" ds:itemID="{8FAB80CB-C438-426C-875A-A5360E866571}">
  <ds:schemaRefs>
    <ds:schemaRef ds:uri="3a5a730d-f5a8-4d68-9b85-261acdfc9e59"/>
    <ds:schemaRef ds:uri="b30126aa-0378-43e2-a6b4-c8dda09c42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6CC5C12-6A78-484F-8A4E-92F1478498FA}">
  <ds:schemaRefs>
    <ds:schemaRef ds:uri="b30126aa-0378-43e2-a6b4-c8dda09c4252"/>
    <ds:schemaRef ds:uri="http://purl.org/dc/terms/"/>
    <ds:schemaRef ds:uri="http://schemas.microsoft.com/office/2006/documentManagement/types"/>
    <ds:schemaRef ds:uri="http://schemas.microsoft.com/sharepoint/v3"/>
    <ds:schemaRef ds:uri="http://schemas.microsoft.com/office/2006/metadata/properties"/>
    <ds:schemaRef ds:uri="http://purl.org/dc/elements/1.1/"/>
    <ds:schemaRef ds:uri="http://schemas.microsoft.com/office/infopath/2007/PartnerControls"/>
    <ds:schemaRef ds:uri="3a5a730d-f5a8-4d68-9b85-261acdfc9e59"/>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1711</Words>
  <Application>Microsoft Office PowerPoint</Application>
  <PresentationFormat>Widescreen</PresentationFormat>
  <Paragraphs>239</Paragraphs>
  <Slides>28</Slides>
  <Notes>21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Agenda</vt:lpstr>
      <vt:lpstr>PowerPoint Presentation</vt:lpstr>
      <vt:lpstr>Grants Available: Dementia Awareness</vt:lpstr>
      <vt:lpstr>State Health Improvement Plan (SHIP)</vt:lpstr>
      <vt:lpstr>PowerPoint Presentation</vt:lpstr>
      <vt:lpstr>Health Equity Zones Marco de las Zonas de Equidad Sanitaria </vt:lpstr>
      <vt:lpstr>PowerPoint Presentation</vt:lpstr>
      <vt:lpstr>PowerPoint Presentation</vt:lpstr>
      <vt:lpstr>Participatory Action Evaluation</vt:lpstr>
      <vt:lpstr>Evaluation Guides</vt:lpstr>
      <vt:lpstr>PowerPoint Presentation</vt:lpstr>
      <vt:lpstr> Spring and Summer 2025</vt:lpstr>
      <vt:lpstr>PowerPoint Presentation</vt:lpstr>
      <vt:lpstr>Stay Connected</vt:lpstr>
      <vt:lpstr>PowerPoint Presentation</vt:lpstr>
      <vt:lpstr>PowerPoint Presentation</vt:lpstr>
      <vt:lpstr>PowerPoint Presentation</vt:lpstr>
      <vt:lpstr>PowerPoint Presentation</vt:lpstr>
      <vt:lpstr>Public Health Advisory Board Recommendations</vt:lpstr>
      <vt:lpstr>Future Opportunities for Community Feedback </vt:lpstr>
      <vt:lpstr>Emergency Management Resources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Tinder, Renee D (DOH)</dc:creator>
  <cp:lastModifiedBy>West, Melissa C (DOH)</cp:lastModifiedBy>
  <cp:revision>48</cp:revision>
  <dcterms:created xsi:type="dcterms:W3CDTF">2024-11-07T16:00:23Z</dcterms:created>
  <dcterms:modified xsi:type="dcterms:W3CDTF">2025-03-12T18:06:09Z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20fa42-cf58-4c22-8b93-58cf1d3bd1cb_Enabled">
    <vt:lpwstr>true</vt:lpwstr>
  </property>
  <property fmtid="{D5CDD505-2E9C-101B-9397-08002B2CF9AE}" pid="3" name="MSIP_Label_1520fa42-cf58-4c22-8b93-58cf1d3bd1cb_SetDate">
    <vt:lpwstr>2024-11-07T18:31:28Z</vt:lpwstr>
  </property>
  <property fmtid="{D5CDD505-2E9C-101B-9397-08002B2CF9AE}" pid="4" name="MSIP_Label_1520fa42-cf58-4c22-8b93-58cf1d3bd1cb_Method">
    <vt:lpwstr>Standard</vt:lpwstr>
  </property>
  <property fmtid="{D5CDD505-2E9C-101B-9397-08002B2CF9AE}" pid="5" name="MSIP_Label_1520fa42-cf58-4c22-8b93-58cf1d3bd1cb_Name">
    <vt:lpwstr>Public Information</vt:lpwstr>
  </property>
  <property fmtid="{D5CDD505-2E9C-101B-9397-08002B2CF9AE}" pid="6" name="MSIP_Label_1520fa42-cf58-4c22-8b93-58cf1d3bd1cb_SiteId">
    <vt:lpwstr>11d0e217-264e-400a-8ba0-57dcc127d72d</vt:lpwstr>
  </property>
  <property fmtid="{D5CDD505-2E9C-101B-9397-08002B2CF9AE}" pid="7" name="MSIP_Label_1520fa42-cf58-4c22-8b93-58cf1d3bd1cb_ActionId">
    <vt:lpwstr>888866ef-8e91-4032-827b-a99266845d8d</vt:lpwstr>
  </property>
  <property fmtid="{D5CDD505-2E9C-101B-9397-08002B2CF9AE}" pid="8" name="MSIP_Label_1520fa42-cf58-4c22-8b93-58cf1d3bd1cb_ContentBits">
    <vt:lpwstr>0</vt:lpwstr>
  </property>
  <property fmtid="{D5CDD505-2E9C-101B-9397-08002B2CF9AE}" pid="9" name="ContentTypeId">
    <vt:lpwstr>0x0101004C4F214D52A102448B11B7E5A0AD23D6</vt:lpwstr>
  </property>
  <property fmtid="{D5CDD505-2E9C-101B-9397-08002B2CF9AE}" pid="10" name="MediaServiceImageTags">
    <vt:lpwstr/>
  </property>
</Properties>
</file>