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147471131" r:id="rId5"/>
    <p:sldId id="2147471145" r:id="rId6"/>
    <p:sldId id="2147471111" r:id="rId7"/>
    <p:sldId id="2147471150" r:id="rId8"/>
    <p:sldId id="2147471153" r:id="rId9"/>
    <p:sldId id="2147471156" r:id="rId10"/>
    <p:sldId id="2147471155" r:id="rId11"/>
    <p:sldId id="2147471154" r:id="rId12"/>
    <p:sldId id="256" r:id="rId13"/>
    <p:sldId id="631" r:id="rId14"/>
    <p:sldId id="687" r:id="rId15"/>
    <p:sldId id="806" r:id="rId16"/>
    <p:sldId id="678" r:id="rId17"/>
    <p:sldId id="2147471159" r:id="rId18"/>
    <p:sldId id="797" r:id="rId19"/>
    <p:sldId id="805" r:id="rId20"/>
    <p:sldId id="263" r:id="rId21"/>
    <p:sldId id="2147471117" r:id="rId22"/>
    <p:sldId id="2147471158" r:id="rId23"/>
    <p:sldId id="517" r:id="rId24"/>
    <p:sldId id="518" r:id="rId25"/>
    <p:sldId id="2147471157" r:id="rId26"/>
    <p:sldId id="508" r:id="rId27"/>
    <p:sldId id="2147471140" r:id="rId28"/>
    <p:sldId id="2147471029" r:id="rId29"/>
    <p:sldId id="2147471129" r:id="rId30"/>
    <p:sldId id="6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44D4A-61CF-CADC-F436-7C9E664A8C04}" name="Panek, Kara  M. (HCA)" initials="P(" userId="S::kara.panek2@hca.wa.gov::659bf9ba-bc29-4794-b232-5c029273ea01" providerId="AD"/>
  <p188:author id="{A9902A4B-FC0E-E275-2BF5-F7F8FF3720D8}" name="Peterson, Lonnie (DOH)" initials="P(" userId="S::lonnie.peterson@doh.wa.gov::85ec2965-d964-4393-a22c-b675a64ec3f1" providerId="AD"/>
  <p188:author id="{187CE7D0-C324-9C37-649A-AC76ED55214D}" name="West, Melissa C (DOH)" initials="MW" userId="S::Melissa.West@doh.wa.gov::18a4fea3-5db2-4560-ac08-cb3dfaf4ce1c" providerId="AD"/>
  <p188:author id="{43BB45D6-AE6A-628E-22B6-E89532A85DA2}" name="Edwards, Krystle R (DOH)" initials="EKR(" userId="S::Krystle.Edwards@doh.wa.gov::33797ec4-abb8-4be4-8ba9-eae41a310aa6" providerId="AD"/>
  <p188:author id="{0DFAE0D9-141C-67AF-5217-569B233FFFAB}" name="Raypole, Crystal A (DOH)" initials="CR" userId="S::Crystal.Raypole@doh.wa.gov::bbec38ce-55db-4d08-bdf4-1f50e96b18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DEB2A-8D35-0E7C-DF92-D55431ADF80C}" v="136" dt="2025-03-12T17:44:45.140"/>
    <p1510:client id="{7106460D-2E04-485E-A48C-B1E351C4247D}" v="1" dt="2025-03-12T17:48:37.092"/>
    <p1510:client id="{E2E13556-3782-2BD4-2BAA-CF851AA33567}" v="40" dt="2025-03-11T23:50:26.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67FF1-0659-4029-A956-C7E18FE09C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496FDE-47B4-48BE-882A-60DD797C7A72}">
      <dgm:prSet/>
      <dgm:spPr/>
      <dgm:t>
        <a:bodyPr/>
        <a:lstStyle/>
        <a:p>
          <a:r>
            <a:rPr lang="en-US" dirty="0"/>
            <a:t>3:35:  </a:t>
          </a:r>
          <a:r>
            <a:rPr lang="en-US" dirty="0" err="1"/>
            <a:t>Anuncios</a:t>
          </a:r>
          <a:r>
            <a:rPr lang="en-US" dirty="0"/>
            <a:t> </a:t>
          </a:r>
        </a:p>
      </dgm:t>
    </dgm:pt>
    <dgm:pt modelId="{784D9DB5-3B15-45F5-8971-7AD1F1418827}" type="parTrans" cxnId="{73C77563-7938-4132-ADC5-AAFF9849B485}">
      <dgm:prSet/>
      <dgm:spPr/>
      <dgm:t>
        <a:bodyPr/>
        <a:lstStyle/>
        <a:p>
          <a:endParaRPr lang="en-US"/>
        </a:p>
      </dgm:t>
    </dgm:pt>
    <dgm:pt modelId="{7C8BC6FC-8163-4ED3-BF6E-7402678E01CC}" type="sibTrans" cxnId="{73C77563-7938-4132-ADC5-AAFF9849B485}">
      <dgm:prSet/>
      <dgm:spPr/>
      <dgm:t>
        <a:bodyPr/>
        <a:lstStyle/>
        <a:p>
          <a:endParaRPr lang="en-US"/>
        </a:p>
      </dgm:t>
    </dgm:pt>
    <dgm:pt modelId="{F239E464-3957-479E-AB98-3D332FFDD218}">
      <dgm:prSet/>
      <dgm:spPr/>
      <dgm:t>
        <a:bodyPr/>
        <a:lstStyle/>
        <a:p>
          <a:r>
            <a:rPr lang="en-US" dirty="0"/>
            <a:t>3:45:  </a:t>
          </a:r>
          <a:r>
            <a:rPr lang="en-US" dirty="0" err="1"/>
            <a:t>Actualización</a:t>
          </a:r>
          <a:r>
            <a:rPr lang="en-US" dirty="0"/>
            <a:t> de Thought Partner </a:t>
          </a:r>
        </a:p>
      </dgm:t>
    </dgm:pt>
    <dgm:pt modelId="{52C4DCFE-736E-42EB-B358-E238CA33CC4B}" type="parTrans" cxnId="{88D48FEB-EBF4-45A4-9EA3-22B4FD61C2BE}">
      <dgm:prSet/>
      <dgm:spPr/>
      <dgm:t>
        <a:bodyPr/>
        <a:lstStyle/>
        <a:p>
          <a:endParaRPr lang="en-US"/>
        </a:p>
      </dgm:t>
    </dgm:pt>
    <dgm:pt modelId="{B4CE4387-1AAD-4846-A0F5-C8381C5AAD75}" type="sibTrans" cxnId="{88D48FEB-EBF4-45A4-9EA3-22B4FD61C2BE}">
      <dgm:prSet/>
      <dgm:spPr/>
      <dgm:t>
        <a:bodyPr/>
        <a:lstStyle/>
        <a:p>
          <a:endParaRPr lang="en-US"/>
        </a:p>
      </dgm:t>
    </dgm:pt>
    <dgm:pt modelId="{6C906A25-DE1D-4DFF-8AE5-3C8D276E0667}">
      <dgm:prSet/>
      <dgm:spPr/>
      <dgm:t>
        <a:bodyPr/>
        <a:lstStyle/>
        <a:p>
          <a:r>
            <a:rPr lang="en-US" dirty="0"/>
            <a:t>4:00:  Zonas de </a:t>
          </a:r>
          <a:r>
            <a:rPr lang="en-US" dirty="0" err="1"/>
            <a:t>Equidad</a:t>
          </a:r>
          <a:r>
            <a:rPr lang="en-US" dirty="0"/>
            <a:t> en Salud </a:t>
          </a:r>
        </a:p>
      </dgm:t>
    </dgm:pt>
    <dgm:pt modelId="{CD101B2A-466C-4BF4-81A5-333031B8ACB6}" type="parTrans" cxnId="{79AE15C9-2F42-4A6E-A4FE-9DFA269E8DCD}">
      <dgm:prSet/>
      <dgm:spPr/>
      <dgm:t>
        <a:bodyPr/>
        <a:lstStyle/>
        <a:p>
          <a:endParaRPr lang="en-US"/>
        </a:p>
      </dgm:t>
    </dgm:pt>
    <dgm:pt modelId="{68623530-49B9-41B7-A99D-4192D0E33578}" type="sibTrans" cxnId="{79AE15C9-2F42-4A6E-A4FE-9DFA269E8DCD}">
      <dgm:prSet/>
      <dgm:spPr/>
      <dgm:t>
        <a:bodyPr/>
        <a:lstStyle/>
        <a:p>
          <a:endParaRPr lang="en-US"/>
        </a:p>
      </dgm:t>
    </dgm:pt>
    <dgm:pt modelId="{4E548851-DCA0-4BFA-9F45-A21E8BEBB2B3}">
      <dgm:prSet/>
      <dgm:spPr/>
      <dgm:t>
        <a:bodyPr/>
        <a:lstStyle/>
        <a:p>
          <a:r>
            <a:rPr lang="en-US" dirty="0"/>
            <a:t>4:20:  Respuesta de </a:t>
          </a:r>
          <a:r>
            <a:rPr lang="en-US" dirty="0" err="1"/>
            <a:t>Emergencia</a:t>
          </a:r>
          <a:r>
            <a:rPr lang="en-US" dirty="0"/>
            <a:t> </a:t>
          </a:r>
        </a:p>
      </dgm:t>
    </dgm:pt>
    <dgm:pt modelId="{2D7DEF6E-3B59-4A6B-9CEE-3FFAA5EF1311}" type="parTrans" cxnId="{2C1E1C43-2273-4774-ACC2-DC91AC095252}">
      <dgm:prSet/>
      <dgm:spPr/>
      <dgm:t>
        <a:bodyPr/>
        <a:lstStyle/>
        <a:p>
          <a:endParaRPr lang="en-US"/>
        </a:p>
      </dgm:t>
    </dgm:pt>
    <dgm:pt modelId="{5FF03C9A-2532-43ED-B626-79408079075B}" type="sibTrans" cxnId="{2C1E1C43-2273-4774-ACC2-DC91AC095252}">
      <dgm:prSet/>
      <dgm:spPr/>
      <dgm:t>
        <a:bodyPr/>
        <a:lstStyle/>
        <a:p>
          <a:endParaRPr lang="en-US"/>
        </a:p>
      </dgm:t>
    </dgm:pt>
    <dgm:pt modelId="{6B5CA85F-78CC-49D4-BB57-3083D4BC6DF5}">
      <dgm:prSet/>
      <dgm:spPr/>
      <dgm:t>
        <a:bodyPr/>
        <a:lstStyle/>
        <a:p>
          <a:r>
            <a:rPr lang="en-US" dirty="0"/>
            <a:t>4:55:  </a:t>
          </a:r>
          <a:r>
            <a:rPr lang="en-US" dirty="0" err="1"/>
            <a:t>Cierre</a:t>
          </a:r>
          <a:r>
            <a:rPr lang="es-MX" dirty="0"/>
            <a:t> </a:t>
          </a:r>
          <a:endParaRPr lang="en-US" dirty="0"/>
        </a:p>
      </dgm:t>
    </dgm:pt>
    <dgm:pt modelId="{D043C0E9-1A36-4BBB-801D-0E4593E3C698}" type="parTrans" cxnId="{806E9D19-DB54-4E14-A853-2293EA0AD15A}">
      <dgm:prSet/>
      <dgm:spPr/>
      <dgm:t>
        <a:bodyPr/>
        <a:lstStyle/>
        <a:p>
          <a:endParaRPr lang="en-US"/>
        </a:p>
      </dgm:t>
    </dgm:pt>
    <dgm:pt modelId="{912B7CE6-D57B-4689-BD61-26E3D9BC1465}" type="sibTrans" cxnId="{806E9D19-DB54-4E14-A853-2293EA0AD15A}">
      <dgm:prSet/>
      <dgm:spPr/>
      <dgm:t>
        <a:bodyPr/>
        <a:lstStyle/>
        <a:p>
          <a:endParaRPr lang="en-US"/>
        </a:p>
      </dgm:t>
    </dgm:pt>
    <dgm:pt modelId="{AB6C8098-D274-4007-8C8C-0B1005A1F660}" type="pres">
      <dgm:prSet presAssocID="{92B67FF1-0659-4029-A956-C7E18FE09C3A}" presName="vert0" presStyleCnt="0">
        <dgm:presLayoutVars>
          <dgm:dir/>
          <dgm:animOne val="branch"/>
          <dgm:animLvl val="lvl"/>
        </dgm:presLayoutVars>
      </dgm:prSet>
      <dgm:spPr/>
    </dgm:pt>
    <dgm:pt modelId="{C2DA0A5D-4859-43E4-B4FC-697118262F47}" type="pres">
      <dgm:prSet presAssocID="{C6496FDE-47B4-48BE-882A-60DD797C7A72}" presName="thickLine" presStyleLbl="alignNode1" presStyleIdx="0" presStyleCnt="5"/>
      <dgm:spPr/>
    </dgm:pt>
    <dgm:pt modelId="{D590170B-31DC-4561-82B3-ADECB6D896EF}" type="pres">
      <dgm:prSet presAssocID="{C6496FDE-47B4-48BE-882A-60DD797C7A72}" presName="horz1" presStyleCnt="0"/>
      <dgm:spPr/>
    </dgm:pt>
    <dgm:pt modelId="{4CC12AC9-E5DF-43B9-B23E-2686809DEDA1}" type="pres">
      <dgm:prSet presAssocID="{C6496FDE-47B4-48BE-882A-60DD797C7A72}" presName="tx1" presStyleLbl="revTx" presStyleIdx="0" presStyleCnt="5"/>
      <dgm:spPr/>
    </dgm:pt>
    <dgm:pt modelId="{B31178A3-572C-4CFE-9F7C-ED7D4769A4FB}" type="pres">
      <dgm:prSet presAssocID="{C6496FDE-47B4-48BE-882A-60DD797C7A72}" presName="vert1" presStyleCnt="0"/>
      <dgm:spPr/>
    </dgm:pt>
    <dgm:pt modelId="{D8B38C4A-EDC9-47A1-8F14-E41D290E73DE}" type="pres">
      <dgm:prSet presAssocID="{F239E464-3957-479E-AB98-3D332FFDD218}" presName="thickLine" presStyleLbl="alignNode1" presStyleIdx="1" presStyleCnt="5"/>
      <dgm:spPr/>
    </dgm:pt>
    <dgm:pt modelId="{2DACA0A2-8EDE-4511-B8E3-7384AC47D4AE}" type="pres">
      <dgm:prSet presAssocID="{F239E464-3957-479E-AB98-3D332FFDD218}" presName="horz1" presStyleCnt="0"/>
      <dgm:spPr/>
    </dgm:pt>
    <dgm:pt modelId="{CE315B63-63B8-401B-A3DF-01D0B8D4C1DC}" type="pres">
      <dgm:prSet presAssocID="{F239E464-3957-479E-AB98-3D332FFDD218}" presName="tx1" presStyleLbl="revTx" presStyleIdx="1" presStyleCnt="5"/>
      <dgm:spPr/>
    </dgm:pt>
    <dgm:pt modelId="{94CCA257-3633-463C-8EB7-A4374C2233EB}" type="pres">
      <dgm:prSet presAssocID="{F239E464-3957-479E-AB98-3D332FFDD218}" presName="vert1" presStyleCnt="0"/>
      <dgm:spPr/>
    </dgm:pt>
    <dgm:pt modelId="{7EB22B60-E7DB-4BCA-984A-87AF49D36E74}" type="pres">
      <dgm:prSet presAssocID="{6C906A25-DE1D-4DFF-8AE5-3C8D276E0667}" presName="thickLine" presStyleLbl="alignNode1" presStyleIdx="2" presStyleCnt="5"/>
      <dgm:spPr/>
    </dgm:pt>
    <dgm:pt modelId="{FC637EC3-6441-4F3A-9117-92909292F876}" type="pres">
      <dgm:prSet presAssocID="{6C906A25-DE1D-4DFF-8AE5-3C8D276E0667}" presName="horz1" presStyleCnt="0"/>
      <dgm:spPr/>
    </dgm:pt>
    <dgm:pt modelId="{36EFA7BF-DE2A-4391-9A0C-160E473CC449}" type="pres">
      <dgm:prSet presAssocID="{6C906A25-DE1D-4DFF-8AE5-3C8D276E0667}" presName="tx1" presStyleLbl="revTx" presStyleIdx="2" presStyleCnt="5"/>
      <dgm:spPr/>
    </dgm:pt>
    <dgm:pt modelId="{7E9FC672-9A81-46E1-A0EC-95BEE834C391}" type="pres">
      <dgm:prSet presAssocID="{6C906A25-DE1D-4DFF-8AE5-3C8D276E0667}" presName="vert1" presStyleCnt="0"/>
      <dgm:spPr/>
    </dgm:pt>
    <dgm:pt modelId="{EB209D24-BD25-4535-AAE5-9F045C5DDFF9}" type="pres">
      <dgm:prSet presAssocID="{4E548851-DCA0-4BFA-9F45-A21E8BEBB2B3}" presName="thickLine" presStyleLbl="alignNode1" presStyleIdx="3" presStyleCnt="5"/>
      <dgm:spPr/>
    </dgm:pt>
    <dgm:pt modelId="{69A843A9-5D7E-4519-8DA6-BA6EF567B5CD}" type="pres">
      <dgm:prSet presAssocID="{4E548851-DCA0-4BFA-9F45-A21E8BEBB2B3}" presName="horz1" presStyleCnt="0"/>
      <dgm:spPr/>
    </dgm:pt>
    <dgm:pt modelId="{C480B8A1-CE66-4F8E-A18F-085225725004}" type="pres">
      <dgm:prSet presAssocID="{4E548851-DCA0-4BFA-9F45-A21E8BEBB2B3}" presName="tx1" presStyleLbl="revTx" presStyleIdx="3" presStyleCnt="5"/>
      <dgm:spPr/>
    </dgm:pt>
    <dgm:pt modelId="{1AB649AE-87C6-440A-A059-51ED003D5D1F}" type="pres">
      <dgm:prSet presAssocID="{4E548851-DCA0-4BFA-9F45-A21E8BEBB2B3}" presName="vert1" presStyleCnt="0"/>
      <dgm:spPr/>
    </dgm:pt>
    <dgm:pt modelId="{03D99CFA-C2AA-4BCC-A7B6-2FC6D73D0C45}" type="pres">
      <dgm:prSet presAssocID="{6B5CA85F-78CC-49D4-BB57-3083D4BC6DF5}" presName="thickLine" presStyleLbl="alignNode1" presStyleIdx="4" presStyleCnt="5"/>
      <dgm:spPr/>
    </dgm:pt>
    <dgm:pt modelId="{2E6C1111-A5BE-425A-99F3-73DAA00CCB8C}" type="pres">
      <dgm:prSet presAssocID="{6B5CA85F-78CC-49D4-BB57-3083D4BC6DF5}" presName="horz1" presStyleCnt="0"/>
      <dgm:spPr/>
    </dgm:pt>
    <dgm:pt modelId="{F40280CA-4270-456C-B368-03FFA898AF5E}" type="pres">
      <dgm:prSet presAssocID="{6B5CA85F-78CC-49D4-BB57-3083D4BC6DF5}" presName="tx1" presStyleLbl="revTx" presStyleIdx="4" presStyleCnt="5"/>
      <dgm:spPr/>
    </dgm:pt>
    <dgm:pt modelId="{DD706C98-F988-462F-A443-440B50DC0A4D}" type="pres">
      <dgm:prSet presAssocID="{6B5CA85F-78CC-49D4-BB57-3083D4BC6DF5}" presName="vert1" presStyleCnt="0"/>
      <dgm:spPr/>
    </dgm:pt>
  </dgm:ptLst>
  <dgm:cxnLst>
    <dgm:cxn modelId="{E9D85B07-F9F1-4748-9B55-5E0381A7C74A}" type="presOf" srcId="{C6496FDE-47B4-48BE-882A-60DD797C7A72}" destId="{4CC12AC9-E5DF-43B9-B23E-2686809DEDA1}" srcOrd="0" destOrd="0" presId="urn:microsoft.com/office/officeart/2008/layout/LinedList"/>
    <dgm:cxn modelId="{ADB9870B-A8F0-44F1-9202-7AC15DDD8AAC}" type="presOf" srcId="{92B67FF1-0659-4029-A956-C7E18FE09C3A}" destId="{AB6C8098-D274-4007-8C8C-0B1005A1F660}" srcOrd="0" destOrd="0" presId="urn:microsoft.com/office/officeart/2008/layout/LinedList"/>
    <dgm:cxn modelId="{806E9D19-DB54-4E14-A853-2293EA0AD15A}" srcId="{92B67FF1-0659-4029-A956-C7E18FE09C3A}" destId="{6B5CA85F-78CC-49D4-BB57-3083D4BC6DF5}" srcOrd="4" destOrd="0" parTransId="{D043C0E9-1A36-4BBB-801D-0E4593E3C698}" sibTransId="{912B7CE6-D57B-4689-BD61-26E3D9BC1465}"/>
    <dgm:cxn modelId="{2C1E1C43-2273-4774-ACC2-DC91AC095252}" srcId="{92B67FF1-0659-4029-A956-C7E18FE09C3A}" destId="{4E548851-DCA0-4BFA-9F45-A21E8BEBB2B3}" srcOrd="3" destOrd="0" parTransId="{2D7DEF6E-3B59-4A6B-9CEE-3FFAA5EF1311}" sibTransId="{5FF03C9A-2532-43ED-B626-79408079075B}"/>
    <dgm:cxn modelId="{73C77563-7938-4132-ADC5-AAFF9849B485}" srcId="{92B67FF1-0659-4029-A956-C7E18FE09C3A}" destId="{C6496FDE-47B4-48BE-882A-60DD797C7A72}" srcOrd="0" destOrd="0" parTransId="{784D9DB5-3B15-45F5-8971-7AD1F1418827}" sibTransId="{7C8BC6FC-8163-4ED3-BF6E-7402678E01CC}"/>
    <dgm:cxn modelId="{58CB8C58-16F2-4301-87A0-355F035106BA}" type="presOf" srcId="{4E548851-DCA0-4BFA-9F45-A21E8BEBB2B3}" destId="{C480B8A1-CE66-4F8E-A18F-085225725004}" srcOrd="0" destOrd="0" presId="urn:microsoft.com/office/officeart/2008/layout/LinedList"/>
    <dgm:cxn modelId="{C00FF2AA-266B-4838-97D8-CC4D6A42F565}" type="presOf" srcId="{F239E464-3957-479E-AB98-3D332FFDD218}" destId="{CE315B63-63B8-401B-A3DF-01D0B8D4C1DC}" srcOrd="0" destOrd="0" presId="urn:microsoft.com/office/officeart/2008/layout/LinedList"/>
    <dgm:cxn modelId="{79AE15C9-2F42-4A6E-A4FE-9DFA269E8DCD}" srcId="{92B67FF1-0659-4029-A956-C7E18FE09C3A}" destId="{6C906A25-DE1D-4DFF-8AE5-3C8D276E0667}" srcOrd="2" destOrd="0" parTransId="{CD101B2A-466C-4BF4-81A5-333031B8ACB6}" sibTransId="{68623530-49B9-41B7-A99D-4192D0E33578}"/>
    <dgm:cxn modelId="{A7F6F1CA-2E34-4E0F-9B20-966BD34874F1}" type="presOf" srcId="{6B5CA85F-78CC-49D4-BB57-3083D4BC6DF5}" destId="{F40280CA-4270-456C-B368-03FFA898AF5E}" srcOrd="0" destOrd="0" presId="urn:microsoft.com/office/officeart/2008/layout/LinedList"/>
    <dgm:cxn modelId="{21630AE8-256F-4837-9AD3-9BA466E5516A}" type="presOf" srcId="{6C906A25-DE1D-4DFF-8AE5-3C8D276E0667}" destId="{36EFA7BF-DE2A-4391-9A0C-160E473CC449}" srcOrd="0" destOrd="0" presId="urn:microsoft.com/office/officeart/2008/layout/LinedList"/>
    <dgm:cxn modelId="{88D48FEB-EBF4-45A4-9EA3-22B4FD61C2BE}" srcId="{92B67FF1-0659-4029-A956-C7E18FE09C3A}" destId="{F239E464-3957-479E-AB98-3D332FFDD218}" srcOrd="1" destOrd="0" parTransId="{52C4DCFE-736E-42EB-B358-E238CA33CC4B}" sibTransId="{B4CE4387-1AAD-4846-A0F5-C8381C5AAD75}"/>
    <dgm:cxn modelId="{9514280E-8399-4494-8279-1100EE119CFC}" type="presParOf" srcId="{AB6C8098-D274-4007-8C8C-0B1005A1F660}" destId="{C2DA0A5D-4859-43E4-B4FC-697118262F47}" srcOrd="0" destOrd="0" presId="urn:microsoft.com/office/officeart/2008/layout/LinedList"/>
    <dgm:cxn modelId="{446AE16B-7ADD-4C5B-A35D-0A45E82FFBB7}" type="presParOf" srcId="{AB6C8098-D274-4007-8C8C-0B1005A1F660}" destId="{D590170B-31DC-4561-82B3-ADECB6D896EF}" srcOrd="1" destOrd="0" presId="urn:microsoft.com/office/officeart/2008/layout/LinedList"/>
    <dgm:cxn modelId="{023581C5-3AF5-4B44-BE6D-1EB2AC169747}" type="presParOf" srcId="{D590170B-31DC-4561-82B3-ADECB6D896EF}" destId="{4CC12AC9-E5DF-43B9-B23E-2686809DEDA1}" srcOrd="0" destOrd="0" presId="urn:microsoft.com/office/officeart/2008/layout/LinedList"/>
    <dgm:cxn modelId="{0512E632-0050-474E-9DA4-744080EF762D}" type="presParOf" srcId="{D590170B-31DC-4561-82B3-ADECB6D896EF}" destId="{B31178A3-572C-4CFE-9F7C-ED7D4769A4FB}" srcOrd="1" destOrd="0" presId="urn:microsoft.com/office/officeart/2008/layout/LinedList"/>
    <dgm:cxn modelId="{47F122E0-261B-4CCD-98D5-11652C65B280}" type="presParOf" srcId="{AB6C8098-D274-4007-8C8C-0B1005A1F660}" destId="{D8B38C4A-EDC9-47A1-8F14-E41D290E73DE}" srcOrd="2" destOrd="0" presId="urn:microsoft.com/office/officeart/2008/layout/LinedList"/>
    <dgm:cxn modelId="{FDE5231C-4F28-4020-8D09-F201565A4332}" type="presParOf" srcId="{AB6C8098-D274-4007-8C8C-0B1005A1F660}" destId="{2DACA0A2-8EDE-4511-B8E3-7384AC47D4AE}" srcOrd="3" destOrd="0" presId="urn:microsoft.com/office/officeart/2008/layout/LinedList"/>
    <dgm:cxn modelId="{1BFE0B02-22EC-405C-8B90-18DE3BA5FFF2}" type="presParOf" srcId="{2DACA0A2-8EDE-4511-B8E3-7384AC47D4AE}" destId="{CE315B63-63B8-401B-A3DF-01D0B8D4C1DC}" srcOrd="0" destOrd="0" presId="urn:microsoft.com/office/officeart/2008/layout/LinedList"/>
    <dgm:cxn modelId="{C3B94A8D-0513-4303-B2D5-7FA8C844214F}" type="presParOf" srcId="{2DACA0A2-8EDE-4511-B8E3-7384AC47D4AE}" destId="{94CCA257-3633-463C-8EB7-A4374C2233EB}" srcOrd="1" destOrd="0" presId="urn:microsoft.com/office/officeart/2008/layout/LinedList"/>
    <dgm:cxn modelId="{D76A941D-F9EC-4AD5-B81B-612D20396B41}" type="presParOf" srcId="{AB6C8098-D274-4007-8C8C-0B1005A1F660}" destId="{7EB22B60-E7DB-4BCA-984A-87AF49D36E74}" srcOrd="4" destOrd="0" presId="urn:microsoft.com/office/officeart/2008/layout/LinedList"/>
    <dgm:cxn modelId="{2BE1DC7D-3467-4CE5-8D70-AF51A562F0D7}" type="presParOf" srcId="{AB6C8098-D274-4007-8C8C-0B1005A1F660}" destId="{FC637EC3-6441-4F3A-9117-92909292F876}" srcOrd="5" destOrd="0" presId="urn:microsoft.com/office/officeart/2008/layout/LinedList"/>
    <dgm:cxn modelId="{34ABC776-303F-4A9F-9CE6-7FBA62A14DF5}" type="presParOf" srcId="{FC637EC3-6441-4F3A-9117-92909292F876}" destId="{36EFA7BF-DE2A-4391-9A0C-160E473CC449}" srcOrd="0" destOrd="0" presId="urn:microsoft.com/office/officeart/2008/layout/LinedList"/>
    <dgm:cxn modelId="{4B0AF8F3-51B1-4302-BA8C-5D27A7E49680}" type="presParOf" srcId="{FC637EC3-6441-4F3A-9117-92909292F876}" destId="{7E9FC672-9A81-46E1-A0EC-95BEE834C391}" srcOrd="1" destOrd="0" presId="urn:microsoft.com/office/officeart/2008/layout/LinedList"/>
    <dgm:cxn modelId="{67121541-17D5-4DF6-80F0-ADC1AD4DC792}" type="presParOf" srcId="{AB6C8098-D274-4007-8C8C-0B1005A1F660}" destId="{EB209D24-BD25-4535-AAE5-9F045C5DDFF9}" srcOrd="6" destOrd="0" presId="urn:microsoft.com/office/officeart/2008/layout/LinedList"/>
    <dgm:cxn modelId="{D97A09A2-03D7-4669-98A7-2414093EE51B}" type="presParOf" srcId="{AB6C8098-D274-4007-8C8C-0B1005A1F660}" destId="{69A843A9-5D7E-4519-8DA6-BA6EF567B5CD}" srcOrd="7" destOrd="0" presId="urn:microsoft.com/office/officeart/2008/layout/LinedList"/>
    <dgm:cxn modelId="{4F00CEAA-9E01-4B12-81A6-0A5A31413748}" type="presParOf" srcId="{69A843A9-5D7E-4519-8DA6-BA6EF567B5CD}" destId="{C480B8A1-CE66-4F8E-A18F-085225725004}" srcOrd="0" destOrd="0" presId="urn:microsoft.com/office/officeart/2008/layout/LinedList"/>
    <dgm:cxn modelId="{EF0714F5-57EC-44CA-9E04-DCEA0F4B6923}" type="presParOf" srcId="{69A843A9-5D7E-4519-8DA6-BA6EF567B5CD}" destId="{1AB649AE-87C6-440A-A059-51ED003D5D1F}" srcOrd="1" destOrd="0" presId="urn:microsoft.com/office/officeart/2008/layout/LinedList"/>
    <dgm:cxn modelId="{C0A14FCD-35E6-4DBD-AD9C-A59551EB8856}" type="presParOf" srcId="{AB6C8098-D274-4007-8C8C-0B1005A1F660}" destId="{03D99CFA-C2AA-4BCC-A7B6-2FC6D73D0C45}" srcOrd="8" destOrd="0" presId="urn:microsoft.com/office/officeart/2008/layout/LinedList"/>
    <dgm:cxn modelId="{DFE43793-F45F-4670-BD35-854211009850}" type="presParOf" srcId="{AB6C8098-D274-4007-8C8C-0B1005A1F660}" destId="{2E6C1111-A5BE-425A-99F3-73DAA00CCB8C}" srcOrd="9" destOrd="0" presId="urn:microsoft.com/office/officeart/2008/layout/LinedList"/>
    <dgm:cxn modelId="{E95676D8-1360-43D1-91A7-787D62715A11}" type="presParOf" srcId="{2E6C1111-A5BE-425A-99F3-73DAA00CCB8C}" destId="{F40280CA-4270-456C-B368-03FFA898AF5E}" srcOrd="0" destOrd="0" presId="urn:microsoft.com/office/officeart/2008/layout/LinedList"/>
    <dgm:cxn modelId="{0622B0F8-AC0C-43A9-8CF5-28392401B3E7}" type="presParOf" srcId="{2E6C1111-A5BE-425A-99F3-73DAA00CCB8C}" destId="{DD706C98-F988-462F-A443-440B50DC0A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2481E-8B04-41A9-9768-83B847A3AC2E}" type="doc">
      <dgm:prSet loTypeId="urn:microsoft.com/office/officeart/2008/layout/VerticalCurvedList" loCatId="list" qsTypeId="urn:microsoft.com/office/officeart/2005/8/quickstyle/simple1" qsCatId="simple" csTypeId="urn:microsoft.com/office/officeart/2005/8/colors/accent4_3" csCatId="accent4" phldr="1"/>
      <dgm:spPr/>
    </dgm:pt>
    <dgm:pt modelId="{645B63DF-DDA0-410C-B6AC-0D2539E86C53}">
      <dgm:prSet phldrT="[Text]" custT="1"/>
      <dgm:spPr>
        <a:solidFill>
          <a:srgbClr val="557189"/>
        </a:solidFill>
      </dgm:spPr>
      <dgm:t>
        <a:bodyPr/>
        <a:lstStyle/>
        <a:p>
          <a:r>
            <a:rPr lang="en-US" sz="4000" dirty="0" err="1"/>
            <a:t>Basada</a:t>
          </a:r>
          <a:r>
            <a:rPr lang="en-US" sz="4000" dirty="0"/>
            <a:t> </a:t>
          </a:r>
          <a:r>
            <a:rPr lang="en-US" sz="4000" dirty="0" err="1"/>
            <a:t>en</a:t>
          </a:r>
          <a:r>
            <a:rPr lang="en-US" sz="4000" dirty="0"/>
            <a:t> </a:t>
          </a:r>
          <a:r>
            <a:rPr lang="en-US" sz="4000" dirty="0" err="1"/>
            <a:t>el</a:t>
          </a:r>
          <a:r>
            <a:rPr lang="en-US" sz="4000" dirty="0"/>
            <a:t> Lugar</a:t>
          </a:r>
        </a:p>
      </dgm:t>
    </dgm:pt>
    <dgm:pt modelId="{1A8150D4-CE17-4CDD-8F0F-37E348D916AB}" type="parTrans" cxnId="{C8FA3565-8415-436F-B826-D936C874FF00}">
      <dgm:prSet/>
      <dgm:spPr/>
      <dgm:t>
        <a:bodyPr/>
        <a:lstStyle/>
        <a:p>
          <a:endParaRPr lang="en-US"/>
        </a:p>
      </dgm:t>
    </dgm:pt>
    <dgm:pt modelId="{705994D5-6E9C-48EA-B812-4126E22D4BD8}" type="sibTrans" cxnId="{C8FA3565-8415-436F-B826-D936C874FF00}">
      <dgm:prSet/>
      <dgm:spPr/>
      <dgm:t>
        <a:bodyPr/>
        <a:lstStyle/>
        <a:p>
          <a:endParaRPr lang="en-US"/>
        </a:p>
      </dgm:t>
    </dgm:pt>
    <dgm:pt modelId="{80D00D50-21C4-46CE-8092-1551CFE74DD0}">
      <dgm:prSet phldrT="[Text]" custT="1"/>
      <dgm:spPr>
        <a:solidFill>
          <a:srgbClr val="718FA7"/>
        </a:solidFill>
      </dgm:spPr>
      <dgm:t>
        <a:bodyPr/>
        <a:lstStyle/>
        <a:p>
          <a:r>
            <a:rPr lang="en-US" sz="4000" dirty="0" err="1"/>
            <a:t>Inversión</a:t>
          </a:r>
          <a:r>
            <a:rPr lang="en-US" sz="4000" dirty="0"/>
            <a:t> </a:t>
          </a:r>
          <a:r>
            <a:rPr lang="en-US" sz="4000" dirty="0" err="1"/>
            <a:t>Comunitaria</a:t>
          </a:r>
          <a:endParaRPr lang="en-US" sz="4000" dirty="0"/>
        </a:p>
      </dgm:t>
    </dgm:pt>
    <dgm:pt modelId="{ED8BC0E0-1ED5-422F-8B6E-E00B6B929340}" type="parTrans" cxnId="{FF8CD8D0-1CD7-4115-BB39-5A0E54CF802F}">
      <dgm:prSet/>
      <dgm:spPr/>
      <dgm:t>
        <a:bodyPr/>
        <a:lstStyle/>
        <a:p>
          <a:endParaRPr lang="en-US"/>
        </a:p>
      </dgm:t>
    </dgm:pt>
    <dgm:pt modelId="{49E19043-BBF4-4EC3-A169-03AFB6FEEA08}" type="sibTrans" cxnId="{FF8CD8D0-1CD7-4115-BB39-5A0E54CF802F}">
      <dgm:prSet/>
      <dgm:spPr/>
      <dgm:t>
        <a:bodyPr/>
        <a:lstStyle/>
        <a:p>
          <a:endParaRPr lang="en-US"/>
        </a:p>
      </dgm:t>
    </dgm:pt>
    <dgm:pt modelId="{9898D0D5-2116-4FE7-98C3-BFD3CF7CC958}">
      <dgm:prSet phldrT="[Text]" custT="1"/>
      <dgm:spPr>
        <a:solidFill>
          <a:srgbClr val="9DB2C3"/>
        </a:solidFill>
      </dgm:spPr>
      <dgm:t>
        <a:bodyPr/>
        <a:lstStyle/>
        <a:p>
          <a:r>
            <a:rPr lang="en-US" sz="4000" dirty="0" err="1"/>
            <a:t>Reimagina</a:t>
          </a:r>
          <a:r>
            <a:rPr lang="en-US" sz="4000" dirty="0"/>
            <a:t> </a:t>
          </a:r>
          <a:r>
            <a:rPr lang="en-US" sz="4000" dirty="0" err="1"/>
            <a:t>Sistemas</a:t>
          </a:r>
          <a:endParaRPr lang="en-US" sz="4000" dirty="0"/>
        </a:p>
      </dgm:t>
    </dgm:pt>
    <dgm:pt modelId="{B0249F3D-ABA6-4AC8-8BD2-ED038F810E2A}" type="parTrans" cxnId="{4F88478D-A701-4A82-87D3-E5B249B6A604}">
      <dgm:prSet/>
      <dgm:spPr/>
      <dgm:t>
        <a:bodyPr/>
        <a:lstStyle/>
        <a:p>
          <a:endParaRPr lang="en-US"/>
        </a:p>
      </dgm:t>
    </dgm:pt>
    <dgm:pt modelId="{CF26A7C2-0637-45FC-96D2-72099F565F56}" type="sibTrans" cxnId="{4F88478D-A701-4A82-87D3-E5B249B6A604}">
      <dgm:prSet/>
      <dgm:spPr/>
      <dgm:t>
        <a:bodyPr/>
        <a:lstStyle/>
        <a:p>
          <a:endParaRPr lang="en-US"/>
        </a:p>
      </dgm:t>
    </dgm:pt>
    <dgm:pt modelId="{247E3A9F-3379-41BC-9525-D489851441CE}">
      <dgm:prSet phldrT="[Text]" custT="1"/>
      <dgm:spPr>
        <a:solidFill>
          <a:srgbClr val="9DB2C3"/>
        </a:solidFill>
      </dgm:spPr>
      <dgm:t>
        <a:bodyPr/>
        <a:lstStyle/>
        <a:p>
          <a:r>
            <a:rPr lang="en-US" sz="3600" dirty="0"/>
            <a:t>Desarrollo del </a:t>
          </a:r>
          <a:r>
            <a:rPr lang="en-US" sz="3600" dirty="0" err="1"/>
            <a:t>Poder</a:t>
          </a:r>
          <a:r>
            <a:rPr lang="en-US" sz="3600" dirty="0"/>
            <a:t> </a:t>
          </a:r>
          <a:r>
            <a:rPr lang="en-US" sz="3600" dirty="0" err="1"/>
            <a:t>Comunitario</a:t>
          </a:r>
          <a:endParaRPr lang="en-US" sz="3600" dirty="0"/>
        </a:p>
      </dgm:t>
    </dgm:pt>
    <dgm:pt modelId="{EE149406-6CA6-47EB-8184-EDB25BCC30A9}" type="parTrans" cxnId="{DB3167F3-B7E4-48D3-B16A-0590595C075F}">
      <dgm:prSet/>
      <dgm:spPr/>
      <dgm:t>
        <a:bodyPr/>
        <a:lstStyle/>
        <a:p>
          <a:endParaRPr lang="en-US" sz="2000"/>
        </a:p>
      </dgm:t>
    </dgm:pt>
    <dgm:pt modelId="{18AB6103-26ED-423D-954D-F1F2423D8A22}" type="sibTrans" cxnId="{DB3167F3-B7E4-48D3-B16A-0590595C075F}">
      <dgm:prSet/>
      <dgm:spPr/>
      <dgm:t>
        <a:bodyPr/>
        <a:lstStyle/>
        <a:p>
          <a:endParaRPr lang="en-US"/>
        </a:p>
      </dgm:t>
    </dgm:pt>
    <dgm:pt modelId="{C161CDEE-D021-43FE-AA65-6780DC8DA715}" type="pres">
      <dgm:prSet presAssocID="{3E32481E-8B04-41A9-9768-83B847A3AC2E}" presName="Name0" presStyleCnt="0">
        <dgm:presLayoutVars>
          <dgm:chMax val="7"/>
          <dgm:chPref val="7"/>
          <dgm:dir/>
        </dgm:presLayoutVars>
      </dgm:prSet>
      <dgm:spPr/>
    </dgm:pt>
    <dgm:pt modelId="{CB4B024E-991D-4BD6-911B-920ED9CF204E}" type="pres">
      <dgm:prSet presAssocID="{3E32481E-8B04-41A9-9768-83B847A3AC2E}" presName="Name1" presStyleCnt="0"/>
      <dgm:spPr/>
    </dgm:pt>
    <dgm:pt modelId="{42BE3341-E89B-4375-B285-9E40CC8F630F}" type="pres">
      <dgm:prSet presAssocID="{3E32481E-8B04-41A9-9768-83B847A3AC2E}" presName="cycle" presStyleCnt="0"/>
      <dgm:spPr/>
    </dgm:pt>
    <dgm:pt modelId="{0410296D-2012-4847-A8CA-9AF1BFCF966C}" type="pres">
      <dgm:prSet presAssocID="{3E32481E-8B04-41A9-9768-83B847A3AC2E}" presName="srcNode" presStyleLbl="node1" presStyleIdx="0" presStyleCnt="4"/>
      <dgm:spPr/>
    </dgm:pt>
    <dgm:pt modelId="{59BC297A-ED8D-4A38-ADFC-45173D13610B}" type="pres">
      <dgm:prSet presAssocID="{3E32481E-8B04-41A9-9768-83B847A3AC2E}" presName="conn" presStyleLbl="parChTrans1D2" presStyleIdx="0" presStyleCnt="1"/>
      <dgm:spPr/>
    </dgm:pt>
    <dgm:pt modelId="{2D693CA4-5EBE-472B-950C-2CFD8F4201AC}" type="pres">
      <dgm:prSet presAssocID="{3E32481E-8B04-41A9-9768-83B847A3AC2E}" presName="extraNode" presStyleLbl="node1" presStyleIdx="0" presStyleCnt="4"/>
      <dgm:spPr/>
    </dgm:pt>
    <dgm:pt modelId="{27FC6409-FE86-4D49-8C35-BE8795B8F7B3}" type="pres">
      <dgm:prSet presAssocID="{3E32481E-8B04-41A9-9768-83B847A3AC2E}" presName="dstNode" presStyleLbl="node1" presStyleIdx="0" presStyleCnt="4"/>
      <dgm:spPr/>
    </dgm:pt>
    <dgm:pt modelId="{8C7F0C66-A25D-42DC-A129-9CC2DCC45021}" type="pres">
      <dgm:prSet presAssocID="{645B63DF-DDA0-410C-B6AC-0D2539E86C53}" presName="text_1" presStyleLbl="node1" presStyleIdx="0" presStyleCnt="4">
        <dgm:presLayoutVars>
          <dgm:bulletEnabled val="1"/>
        </dgm:presLayoutVars>
      </dgm:prSet>
      <dgm:spPr/>
    </dgm:pt>
    <dgm:pt modelId="{6D85D11C-BDA8-4C24-B22E-BEB799EBCAF4}" type="pres">
      <dgm:prSet presAssocID="{645B63DF-DDA0-410C-B6AC-0D2539E86C53}" presName="accent_1" presStyleCnt="0"/>
      <dgm:spPr/>
    </dgm:pt>
    <dgm:pt modelId="{2483075B-F86F-472A-9AD6-9E08E99855D5}" type="pres">
      <dgm:prSet presAssocID="{645B63DF-DDA0-410C-B6AC-0D2539E86C53}" presName="accentRepeatNode" presStyleLbl="solidFgAcc1" presStyleIdx="0" presStyleCnt="4" custLinFactNeighborY="-1251"/>
      <dgm:spPr/>
    </dgm:pt>
    <dgm:pt modelId="{E4D7123F-34DF-4ACA-B2DA-FD5F5E5DCD07}" type="pres">
      <dgm:prSet presAssocID="{80D00D50-21C4-46CE-8092-1551CFE74DD0}" presName="text_2" presStyleLbl="node1" presStyleIdx="1" presStyleCnt="4">
        <dgm:presLayoutVars>
          <dgm:bulletEnabled val="1"/>
        </dgm:presLayoutVars>
      </dgm:prSet>
      <dgm:spPr/>
    </dgm:pt>
    <dgm:pt modelId="{E75C0814-3DEB-49C7-B0AD-1187881BB0E2}" type="pres">
      <dgm:prSet presAssocID="{80D00D50-21C4-46CE-8092-1551CFE74DD0}" presName="accent_2" presStyleCnt="0"/>
      <dgm:spPr/>
    </dgm:pt>
    <dgm:pt modelId="{8CBC8E02-EDC8-4E5E-9145-43660AF09194}" type="pres">
      <dgm:prSet presAssocID="{80D00D50-21C4-46CE-8092-1551CFE74DD0}" presName="accentRepeatNode" presStyleLbl="solidFgAcc1" presStyleIdx="1" presStyleCnt="4"/>
      <dgm:spPr/>
    </dgm:pt>
    <dgm:pt modelId="{52A605F7-B113-4D47-869B-96A00B7B9759}" type="pres">
      <dgm:prSet presAssocID="{9898D0D5-2116-4FE7-98C3-BFD3CF7CC958}" presName="text_3" presStyleLbl="node1" presStyleIdx="2" presStyleCnt="4">
        <dgm:presLayoutVars>
          <dgm:bulletEnabled val="1"/>
        </dgm:presLayoutVars>
      </dgm:prSet>
      <dgm:spPr/>
    </dgm:pt>
    <dgm:pt modelId="{3BF47663-2C82-4A5A-8267-DF0B745B15A8}" type="pres">
      <dgm:prSet presAssocID="{9898D0D5-2116-4FE7-98C3-BFD3CF7CC958}" presName="accent_3" presStyleCnt="0"/>
      <dgm:spPr/>
    </dgm:pt>
    <dgm:pt modelId="{3CD393C7-66C4-4100-9351-27BBFB39ED29}" type="pres">
      <dgm:prSet presAssocID="{9898D0D5-2116-4FE7-98C3-BFD3CF7CC958}" presName="accentRepeatNode" presStyleLbl="solidFgAcc1" presStyleIdx="2" presStyleCnt="4"/>
      <dgm:spPr/>
    </dgm:pt>
    <dgm:pt modelId="{55FA6A2E-9008-47AE-86FC-BF631F3F5C7C}" type="pres">
      <dgm:prSet presAssocID="{247E3A9F-3379-41BC-9525-D489851441CE}" presName="text_4" presStyleLbl="node1" presStyleIdx="3" presStyleCnt="4">
        <dgm:presLayoutVars>
          <dgm:bulletEnabled val="1"/>
        </dgm:presLayoutVars>
      </dgm:prSet>
      <dgm:spPr/>
    </dgm:pt>
    <dgm:pt modelId="{70415651-1275-499B-ABA1-DB0DDB01E575}" type="pres">
      <dgm:prSet presAssocID="{247E3A9F-3379-41BC-9525-D489851441CE}" presName="accent_4" presStyleCnt="0"/>
      <dgm:spPr/>
    </dgm:pt>
    <dgm:pt modelId="{951F1AAE-A110-4380-8D1E-A913FC332096}" type="pres">
      <dgm:prSet presAssocID="{247E3A9F-3379-41BC-9525-D489851441CE}" presName="accentRepeatNode" presStyleLbl="solidFgAcc1" presStyleIdx="3" presStyleCnt="4"/>
      <dgm:spPr/>
    </dgm:pt>
  </dgm:ptLst>
  <dgm:cxnLst>
    <dgm:cxn modelId="{FE7FD809-BD61-4CC9-A175-EAD764082F27}" type="presOf" srcId="{705994D5-6E9C-48EA-B812-4126E22D4BD8}" destId="{59BC297A-ED8D-4A38-ADFC-45173D13610B}" srcOrd="0" destOrd="0" presId="urn:microsoft.com/office/officeart/2008/layout/VerticalCurvedList"/>
    <dgm:cxn modelId="{6AA0C312-08D7-4705-AD38-060D37896430}" type="presOf" srcId="{645B63DF-DDA0-410C-B6AC-0D2539E86C53}" destId="{8C7F0C66-A25D-42DC-A129-9CC2DCC45021}" srcOrd="0" destOrd="0" presId="urn:microsoft.com/office/officeart/2008/layout/VerticalCurvedList"/>
    <dgm:cxn modelId="{FD9D2119-9528-4985-AA65-560A26EEE8FE}" type="presOf" srcId="{9898D0D5-2116-4FE7-98C3-BFD3CF7CC958}" destId="{52A605F7-B113-4D47-869B-96A00B7B9759}" srcOrd="0" destOrd="0" presId="urn:microsoft.com/office/officeart/2008/layout/VerticalCurvedList"/>
    <dgm:cxn modelId="{2B7DEC37-DBF0-4C0A-847B-560522CB5252}" type="presOf" srcId="{80D00D50-21C4-46CE-8092-1551CFE74DD0}" destId="{E4D7123F-34DF-4ACA-B2DA-FD5F5E5DCD07}" srcOrd="0" destOrd="0" presId="urn:microsoft.com/office/officeart/2008/layout/VerticalCurvedList"/>
    <dgm:cxn modelId="{C8FA3565-8415-436F-B826-D936C874FF00}" srcId="{3E32481E-8B04-41A9-9768-83B847A3AC2E}" destId="{645B63DF-DDA0-410C-B6AC-0D2539E86C53}" srcOrd="0" destOrd="0" parTransId="{1A8150D4-CE17-4CDD-8F0F-37E348D916AB}" sibTransId="{705994D5-6E9C-48EA-B812-4126E22D4BD8}"/>
    <dgm:cxn modelId="{4F88478D-A701-4A82-87D3-E5B249B6A604}" srcId="{3E32481E-8B04-41A9-9768-83B847A3AC2E}" destId="{9898D0D5-2116-4FE7-98C3-BFD3CF7CC958}" srcOrd="2" destOrd="0" parTransId="{B0249F3D-ABA6-4AC8-8BD2-ED038F810E2A}" sibTransId="{CF26A7C2-0637-45FC-96D2-72099F565F56}"/>
    <dgm:cxn modelId="{12853BC9-C771-4C08-9CA1-EA8726838557}" type="presOf" srcId="{247E3A9F-3379-41BC-9525-D489851441CE}" destId="{55FA6A2E-9008-47AE-86FC-BF631F3F5C7C}" srcOrd="0" destOrd="0" presId="urn:microsoft.com/office/officeart/2008/layout/VerticalCurvedList"/>
    <dgm:cxn modelId="{FF8CD8D0-1CD7-4115-BB39-5A0E54CF802F}" srcId="{3E32481E-8B04-41A9-9768-83B847A3AC2E}" destId="{80D00D50-21C4-46CE-8092-1551CFE74DD0}" srcOrd="1" destOrd="0" parTransId="{ED8BC0E0-1ED5-422F-8B6E-E00B6B929340}" sibTransId="{49E19043-BBF4-4EC3-A169-03AFB6FEEA08}"/>
    <dgm:cxn modelId="{DB3167F3-B7E4-48D3-B16A-0590595C075F}" srcId="{3E32481E-8B04-41A9-9768-83B847A3AC2E}" destId="{247E3A9F-3379-41BC-9525-D489851441CE}" srcOrd="3" destOrd="0" parTransId="{EE149406-6CA6-47EB-8184-EDB25BCC30A9}" sibTransId="{18AB6103-26ED-423D-954D-F1F2423D8A22}"/>
    <dgm:cxn modelId="{070737F5-EF0F-420F-9B1B-286165BB4D8D}" type="presOf" srcId="{3E32481E-8B04-41A9-9768-83B847A3AC2E}" destId="{C161CDEE-D021-43FE-AA65-6780DC8DA715}" srcOrd="0" destOrd="0" presId="urn:microsoft.com/office/officeart/2008/layout/VerticalCurvedList"/>
    <dgm:cxn modelId="{D3610B77-B225-421B-B053-FF2F975886F3}" type="presParOf" srcId="{C161CDEE-D021-43FE-AA65-6780DC8DA715}" destId="{CB4B024E-991D-4BD6-911B-920ED9CF204E}" srcOrd="0" destOrd="0" presId="urn:microsoft.com/office/officeart/2008/layout/VerticalCurvedList"/>
    <dgm:cxn modelId="{6C80224D-C0B2-4CA4-8A79-96DDCE73A545}" type="presParOf" srcId="{CB4B024E-991D-4BD6-911B-920ED9CF204E}" destId="{42BE3341-E89B-4375-B285-9E40CC8F630F}" srcOrd="0" destOrd="0" presId="urn:microsoft.com/office/officeart/2008/layout/VerticalCurvedList"/>
    <dgm:cxn modelId="{559C87CF-675D-4BDC-AC0E-D6982687A5C7}" type="presParOf" srcId="{42BE3341-E89B-4375-B285-9E40CC8F630F}" destId="{0410296D-2012-4847-A8CA-9AF1BFCF966C}" srcOrd="0" destOrd="0" presId="urn:microsoft.com/office/officeart/2008/layout/VerticalCurvedList"/>
    <dgm:cxn modelId="{185910F3-AF8C-4934-8616-BA6F19ECB9F6}" type="presParOf" srcId="{42BE3341-E89B-4375-B285-9E40CC8F630F}" destId="{59BC297A-ED8D-4A38-ADFC-45173D13610B}" srcOrd="1" destOrd="0" presId="urn:microsoft.com/office/officeart/2008/layout/VerticalCurvedList"/>
    <dgm:cxn modelId="{3FB52D4B-AB25-45A0-8431-BF103CC18C52}" type="presParOf" srcId="{42BE3341-E89B-4375-B285-9E40CC8F630F}" destId="{2D693CA4-5EBE-472B-950C-2CFD8F4201AC}" srcOrd="2" destOrd="0" presId="urn:microsoft.com/office/officeart/2008/layout/VerticalCurvedList"/>
    <dgm:cxn modelId="{F676AEAC-4331-4468-BCB2-6BD1EE81D55A}" type="presParOf" srcId="{42BE3341-E89B-4375-B285-9E40CC8F630F}" destId="{27FC6409-FE86-4D49-8C35-BE8795B8F7B3}" srcOrd="3" destOrd="0" presId="urn:microsoft.com/office/officeart/2008/layout/VerticalCurvedList"/>
    <dgm:cxn modelId="{94F2ED66-514B-4BA8-AB9D-EDDF42BA1297}" type="presParOf" srcId="{CB4B024E-991D-4BD6-911B-920ED9CF204E}" destId="{8C7F0C66-A25D-42DC-A129-9CC2DCC45021}" srcOrd="1" destOrd="0" presId="urn:microsoft.com/office/officeart/2008/layout/VerticalCurvedList"/>
    <dgm:cxn modelId="{B96C79B7-4B39-41BB-963A-6B26FF223B67}" type="presParOf" srcId="{CB4B024E-991D-4BD6-911B-920ED9CF204E}" destId="{6D85D11C-BDA8-4C24-B22E-BEB799EBCAF4}" srcOrd="2" destOrd="0" presId="urn:microsoft.com/office/officeart/2008/layout/VerticalCurvedList"/>
    <dgm:cxn modelId="{0B961B5F-4675-4081-8608-55FC0D09072C}" type="presParOf" srcId="{6D85D11C-BDA8-4C24-B22E-BEB799EBCAF4}" destId="{2483075B-F86F-472A-9AD6-9E08E99855D5}" srcOrd="0" destOrd="0" presId="urn:microsoft.com/office/officeart/2008/layout/VerticalCurvedList"/>
    <dgm:cxn modelId="{D9A56F22-3CB7-4F64-B670-ACE5A2112CC0}" type="presParOf" srcId="{CB4B024E-991D-4BD6-911B-920ED9CF204E}" destId="{E4D7123F-34DF-4ACA-B2DA-FD5F5E5DCD07}" srcOrd="3" destOrd="0" presId="urn:microsoft.com/office/officeart/2008/layout/VerticalCurvedList"/>
    <dgm:cxn modelId="{84B81F42-3E9A-45BD-A626-5505706C652B}" type="presParOf" srcId="{CB4B024E-991D-4BD6-911B-920ED9CF204E}" destId="{E75C0814-3DEB-49C7-B0AD-1187881BB0E2}" srcOrd="4" destOrd="0" presId="urn:microsoft.com/office/officeart/2008/layout/VerticalCurvedList"/>
    <dgm:cxn modelId="{5DF7AEFD-DF56-4E4C-94DD-BE360BCF8DC0}" type="presParOf" srcId="{E75C0814-3DEB-49C7-B0AD-1187881BB0E2}" destId="{8CBC8E02-EDC8-4E5E-9145-43660AF09194}" srcOrd="0" destOrd="0" presId="urn:microsoft.com/office/officeart/2008/layout/VerticalCurvedList"/>
    <dgm:cxn modelId="{8E01A9BE-5F22-4155-9DF0-058791A74050}" type="presParOf" srcId="{CB4B024E-991D-4BD6-911B-920ED9CF204E}" destId="{52A605F7-B113-4D47-869B-96A00B7B9759}" srcOrd="5" destOrd="0" presId="urn:microsoft.com/office/officeart/2008/layout/VerticalCurvedList"/>
    <dgm:cxn modelId="{DB04CFC1-E6CB-4703-AA29-86877DC29F47}" type="presParOf" srcId="{CB4B024E-991D-4BD6-911B-920ED9CF204E}" destId="{3BF47663-2C82-4A5A-8267-DF0B745B15A8}" srcOrd="6" destOrd="0" presId="urn:microsoft.com/office/officeart/2008/layout/VerticalCurvedList"/>
    <dgm:cxn modelId="{3BDAEABE-4248-47B1-B673-DBAB850A3021}" type="presParOf" srcId="{3BF47663-2C82-4A5A-8267-DF0B745B15A8}" destId="{3CD393C7-66C4-4100-9351-27BBFB39ED29}" srcOrd="0" destOrd="0" presId="urn:microsoft.com/office/officeart/2008/layout/VerticalCurvedList"/>
    <dgm:cxn modelId="{9BD850EB-70B3-4C8F-BD20-778C02B316B5}" type="presParOf" srcId="{CB4B024E-991D-4BD6-911B-920ED9CF204E}" destId="{55FA6A2E-9008-47AE-86FC-BF631F3F5C7C}" srcOrd="7" destOrd="0" presId="urn:microsoft.com/office/officeart/2008/layout/VerticalCurvedList"/>
    <dgm:cxn modelId="{C5DB6E4A-5111-4142-9B93-F0A7DD54E1FA}" type="presParOf" srcId="{CB4B024E-991D-4BD6-911B-920ED9CF204E}" destId="{70415651-1275-499B-ABA1-DB0DDB01E575}" srcOrd="8" destOrd="0" presId="urn:microsoft.com/office/officeart/2008/layout/VerticalCurvedList"/>
    <dgm:cxn modelId="{0B366A74-641B-49C7-9D4B-8618F1FA095A}" type="presParOf" srcId="{70415651-1275-499B-ABA1-DB0DDB01E575}" destId="{951F1AAE-A110-4380-8D1E-A913FC3320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A0A5D-4859-43E4-B4FC-697118262F47}">
      <dsp:nvSpPr>
        <dsp:cNvPr id="0" name=""/>
        <dsp:cNvSpPr/>
      </dsp:nvSpPr>
      <dsp:spPr>
        <a:xfrm>
          <a:off x="0" y="381"/>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12AC9-E5DF-43B9-B23E-2686809DEDA1}">
      <dsp:nvSpPr>
        <dsp:cNvPr id="0" name=""/>
        <dsp:cNvSpPr/>
      </dsp:nvSpPr>
      <dsp:spPr>
        <a:xfrm>
          <a:off x="0" y="381"/>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3:35:  </a:t>
          </a:r>
          <a:r>
            <a:rPr lang="en-US" sz="2800" kern="1200" dirty="0" err="1"/>
            <a:t>Anuncios</a:t>
          </a:r>
          <a:r>
            <a:rPr lang="en-US" sz="2800" kern="1200" dirty="0"/>
            <a:t> </a:t>
          </a:r>
        </a:p>
      </dsp:txBody>
      <dsp:txXfrm>
        <a:off x="0" y="381"/>
        <a:ext cx="10907487" cy="624779"/>
      </dsp:txXfrm>
    </dsp:sp>
    <dsp:sp modelId="{D8B38C4A-EDC9-47A1-8F14-E41D290E73DE}">
      <dsp:nvSpPr>
        <dsp:cNvPr id="0" name=""/>
        <dsp:cNvSpPr/>
      </dsp:nvSpPr>
      <dsp:spPr>
        <a:xfrm>
          <a:off x="0" y="625160"/>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15B63-63B8-401B-A3DF-01D0B8D4C1DC}">
      <dsp:nvSpPr>
        <dsp:cNvPr id="0" name=""/>
        <dsp:cNvSpPr/>
      </dsp:nvSpPr>
      <dsp:spPr>
        <a:xfrm>
          <a:off x="0" y="625160"/>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3:45:  </a:t>
          </a:r>
          <a:r>
            <a:rPr lang="en-US" sz="2800" kern="1200" dirty="0" err="1"/>
            <a:t>Actualización</a:t>
          </a:r>
          <a:r>
            <a:rPr lang="en-US" sz="2800" kern="1200" dirty="0"/>
            <a:t> de Thought Partner </a:t>
          </a:r>
        </a:p>
      </dsp:txBody>
      <dsp:txXfrm>
        <a:off x="0" y="625160"/>
        <a:ext cx="10907487" cy="624779"/>
      </dsp:txXfrm>
    </dsp:sp>
    <dsp:sp modelId="{7EB22B60-E7DB-4BCA-984A-87AF49D36E74}">
      <dsp:nvSpPr>
        <dsp:cNvPr id="0" name=""/>
        <dsp:cNvSpPr/>
      </dsp:nvSpPr>
      <dsp:spPr>
        <a:xfrm>
          <a:off x="0" y="1249939"/>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FA7BF-DE2A-4391-9A0C-160E473CC449}">
      <dsp:nvSpPr>
        <dsp:cNvPr id="0" name=""/>
        <dsp:cNvSpPr/>
      </dsp:nvSpPr>
      <dsp:spPr>
        <a:xfrm>
          <a:off x="0" y="1249939"/>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4:00:  Zonas de </a:t>
          </a:r>
          <a:r>
            <a:rPr lang="en-US" sz="2800" kern="1200" dirty="0" err="1"/>
            <a:t>Equidad</a:t>
          </a:r>
          <a:r>
            <a:rPr lang="en-US" sz="2800" kern="1200" dirty="0"/>
            <a:t> en Salud </a:t>
          </a:r>
        </a:p>
      </dsp:txBody>
      <dsp:txXfrm>
        <a:off x="0" y="1249939"/>
        <a:ext cx="10907487" cy="624779"/>
      </dsp:txXfrm>
    </dsp:sp>
    <dsp:sp modelId="{EB209D24-BD25-4535-AAE5-9F045C5DDFF9}">
      <dsp:nvSpPr>
        <dsp:cNvPr id="0" name=""/>
        <dsp:cNvSpPr/>
      </dsp:nvSpPr>
      <dsp:spPr>
        <a:xfrm>
          <a:off x="0" y="1874718"/>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0B8A1-CE66-4F8E-A18F-085225725004}">
      <dsp:nvSpPr>
        <dsp:cNvPr id="0" name=""/>
        <dsp:cNvSpPr/>
      </dsp:nvSpPr>
      <dsp:spPr>
        <a:xfrm>
          <a:off x="0" y="1874718"/>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4:20:  Respuesta de </a:t>
          </a:r>
          <a:r>
            <a:rPr lang="en-US" sz="2800" kern="1200" dirty="0" err="1"/>
            <a:t>Emergencia</a:t>
          </a:r>
          <a:r>
            <a:rPr lang="en-US" sz="2800" kern="1200" dirty="0"/>
            <a:t> </a:t>
          </a:r>
        </a:p>
      </dsp:txBody>
      <dsp:txXfrm>
        <a:off x="0" y="1874718"/>
        <a:ext cx="10907487" cy="624779"/>
      </dsp:txXfrm>
    </dsp:sp>
    <dsp:sp modelId="{03D99CFA-C2AA-4BCC-A7B6-2FC6D73D0C45}">
      <dsp:nvSpPr>
        <dsp:cNvPr id="0" name=""/>
        <dsp:cNvSpPr/>
      </dsp:nvSpPr>
      <dsp:spPr>
        <a:xfrm>
          <a:off x="0" y="2499497"/>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280CA-4270-456C-B368-03FFA898AF5E}">
      <dsp:nvSpPr>
        <dsp:cNvPr id="0" name=""/>
        <dsp:cNvSpPr/>
      </dsp:nvSpPr>
      <dsp:spPr>
        <a:xfrm>
          <a:off x="0" y="2499497"/>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4:55:  </a:t>
          </a:r>
          <a:r>
            <a:rPr lang="en-US" sz="2800" kern="1200" dirty="0" err="1"/>
            <a:t>Cierre</a:t>
          </a:r>
          <a:r>
            <a:rPr lang="es-MX" sz="2800" kern="1200" dirty="0"/>
            <a:t> </a:t>
          </a:r>
          <a:endParaRPr lang="en-US" sz="2800" kern="1200" dirty="0"/>
        </a:p>
      </dsp:txBody>
      <dsp:txXfrm>
        <a:off x="0" y="2499497"/>
        <a:ext cx="10907487" cy="624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297A-ED8D-4A38-ADFC-45173D13610B}">
      <dsp:nvSpPr>
        <dsp:cNvPr id="0" name=""/>
        <dsp:cNvSpPr/>
      </dsp:nvSpPr>
      <dsp:spPr>
        <a:xfrm>
          <a:off x="-5114947" y="-783554"/>
          <a:ext cx="6091265" cy="6091265"/>
        </a:xfrm>
        <a:prstGeom prst="blockArc">
          <a:avLst>
            <a:gd name="adj1" fmla="val 18900000"/>
            <a:gd name="adj2" fmla="val 2700000"/>
            <a:gd name="adj3" fmla="val 355"/>
          </a:avLst>
        </a:prstGeom>
        <a:noFill/>
        <a:ln w="1905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0C66-A25D-42DC-A129-9CC2DCC45021}">
      <dsp:nvSpPr>
        <dsp:cNvPr id="0" name=""/>
        <dsp:cNvSpPr/>
      </dsp:nvSpPr>
      <dsp:spPr>
        <a:xfrm>
          <a:off x="511208" y="347817"/>
          <a:ext cx="7739317" cy="695996"/>
        </a:xfrm>
        <a:prstGeom prst="rect">
          <a:avLst/>
        </a:prstGeom>
        <a:solidFill>
          <a:srgbClr val="55718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t>Basada</a:t>
          </a:r>
          <a:r>
            <a:rPr lang="en-US" sz="4000" kern="1200" dirty="0"/>
            <a:t> </a:t>
          </a:r>
          <a:r>
            <a:rPr lang="en-US" sz="4000" kern="1200" dirty="0" err="1"/>
            <a:t>en</a:t>
          </a:r>
          <a:r>
            <a:rPr lang="en-US" sz="4000" kern="1200" dirty="0"/>
            <a:t> </a:t>
          </a:r>
          <a:r>
            <a:rPr lang="en-US" sz="4000" kern="1200" dirty="0" err="1"/>
            <a:t>el</a:t>
          </a:r>
          <a:r>
            <a:rPr lang="en-US" sz="4000" kern="1200" dirty="0"/>
            <a:t> Lugar</a:t>
          </a:r>
        </a:p>
      </dsp:txBody>
      <dsp:txXfrm>
        <a:off x="511208" y="347817"/>
        <a:ext cx="7739317" cy="695996"/>
      </dsp:txXfrm>
    </dsp:sp>
    <dsp:sp modelId="{2483075B-F86F-472A-9AD6-9E08E99855D5}">
      <dsp:nvSpPr>
        <dsp:cNvPr id="0" name=""/>
        <dsp:cNvSpPr/>
      </dsp:nvSpPr>
      <dsp:spPr>
        <a:xfrm>
          <a:off x="76211" y="249933"/>
          <a:ext cx="869995" cy="869995"/>
        </a:xfrm>
        <a:prstGeom prst="ellips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7123F-34DF-4ACA-B2DA-FD5F5E5DCD07}">
      <dsp:nvSpPr>
        <dsp:cNvPr id="0" name=""/>
        <dsp:cNvSpPr/>
      </dsp:nvSpPr>
      <dsp:spPr>
        <a:xfrm>
          <a:off x="910239" y="1391992"/>
          <a:ext cx="7340286" cy="695996"/>
        </a:xfrm>
        <a:prstGeom prst="rect">
          <a:avLst/>
        </a:prstGeom>
        <a:solidFill>
          <a:srgbClr val="718FA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t>Inversión</a:t>
          </a:r>
          <a:r>
            <a:rPr lang="en-US" sz="4000" kern="1200" dirty="0"/>
            <a:t> </a:t>
          </a:r>
          <a:r>
            <a:rPr lang="en-US" sz="4000" kern="1200" dirty="0" err="1"/>
            <a:t>Comunitaria</a:t>
          </a:r>
          <a:endParaRPr lang="en-US" sz="4000" kern="1200" dirty="0"/>
        </a:p>
      </dsp:txBody>
      <dsp:txXfrm>
        <a:off x="910239" y="1391992"/>
        <a:ext cx="7340286" cy="695996"/>
      </dsp:txXfrm>
    </dsp:sp>
    <dsp:sp modelId="{8CBC8E02-EDC8-4E5E-9145-43660AF09194}">
      <dsp:nvSpPr>
        <dsp:cNvPr id="0" name=""/>
        <dsp:cNvSpPr/>
      </dsp:nvSpPr>
      <dsp:spPr>
        <a:xfrm>
          <a:off x="475241" y="1304992"/>
          <a:ext cx="869995" cy="869995"/>
        </a:xfrm>
        <a:prstGeom prst="ellipse">
          <a:avLst/>
        </a:prstGeom>
        <a:solidFill>
          <a:schemeClr val="lt1">
            <a:hueOff val="0"/>
            <a:satOff val="0"/>
            <a:lumOff val="0"/>
            <a:alphaOff val="0"/>
          </a:schemeClr>
        </a:solidFill>
        <a:ln w="19050" cap="flat" cmpd="sng" algn="ctr">
          <a:solidFill>
            <a:schemeClr val="accent4">
              <a:shade val="80000"/>
              <a:hueOff val="176082"/>
              <a:satOff val="-10086"/>
              <a:lumOff val="111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605F7-B113-4D47-869B-96A00B7B9759}">
      <dsp:nvSpPr>
        <dsp:cNvPr id="0" name=""/>
        <dsp:cNvSpPr/>
      </dsp:nvSpPr>
      <dsp:spPr>
        <a:xfrm>
          <a:off x="910239" y="2436167"/>
          <a:ext cx="7340286" cy="695996"/>
        </a:xfrm>
        <a:prstGeom prst="rect">
          <a:avLst/>
        </a:prstGeom>
        <a:solidFill>
          <a:srgbClr val="9DB2C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dirty="0" err="1"/>
            <a:t>Reimagina</a:t>
          </a:r>
          <a:r>
            <a:rPr lang="en-US" sz="4000" kern="1200" dirty="0"/>
            <a:t> </a:t>
          </a:r>
          <a:r>
            <a:rPr lang="en-US" sz="4000" kern="1200" dirty="0" err="1"/>
            <a:t>Sistemas</a:t>
          </a:r>
          <a:endParaRPr lang="en-US" sz="4000" kern="1200" dirty="0"/>
        </a:p>
      </dsp:txBody>
      <dsp:txXfrm>
        <a:off x="910239" y="2436167"/>
        <a:ext cx="7340286" cy="695996"/>
      </dsp:txXfrm>
    </dsp:sp>
    <dsp:sp modelId="{3CD393C7-66C4-4100-9351-27BBFB39ED29}">
      <dsp:nvSpPr>
        <dsp:cNvPr id="0" name=""/>
        <dsp:cNvSpPr/>
      </dsp:nvSpPr>
      <dsp:spPr>
        <a:xfrm>
          <a:off x="475241" y="2349168"/>
          <a:ext cx="869995" cy="869995"/>
        </a:xfrm>
        <a:prstGeom prst="ellipse">
          <a:avLst/>
        </a:prstGeom>
        <a:solidFill>
          <a:schemeClr val="lt1">
            <a:hueOff val="0"/>
            <a:satOff val="0"/>
            <a:lumOff val="0"/>
            <a:alphaOff val="0"/>
          </a:schemeClr>
        </a:solidFill>
        <a:ln w="19050" cap="flat" cmpd="sng" algn="ctr">
          <a:solidFill>
            <a:schemeClr val="accent4">
              <a:shade val="80000"/>
              <a:hueOff val="352164"/>
              <a:satOff val="-20172"/>
              <a:lumOff val="223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A6A2E-9008-47AE-86FC-BF631F3F5C7C}">
      <dsp:nvSpPr>
        <dsp:cNvPr id="0" name=""/>
        <dsp:cNvSpPr/>
      </dsp:nvSpPr>
      <dsp:spPr>
        <a:xfrm>
          <a:off x="511208" y="3480342"/>
          <a:ext cx="7739317" cy="695996"/>
        </a:xfrm>
        <a:prstGeom prst="rect">
          <a:avLst/>
        </a:prstGeom>
        <a:solidFill>
          <a:srgbClr val="9DB2C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Desarrollo del </a:t>
          </a:r>
          <a:r>
            <a:rPr lang="en-US" sz="3600" kern="1200" dirty="0" err="1"/>
            <a:t>Poder</a:t>
          </a:r>
          <a:r>
            <a:rPr lang="en-US" sz="3600" kern="1200" dirty="0"/>
            <a:t> </a:t>
          </a:r>
          <a:r>
            <a:rPr lang="en-US" sz="3600" kern="1200" dirty="0" err="1"/>
            <a:t>Comunitario</a:t>
          </a:r>
          <a:endParaRPr lang="en-US" sz="3600" kern="1200" dirty="0"/>
        </a:p>
      </dsp:txBody>
      <dsp:txXfrm>
        <a:off x="511208" y="3480342"/>
        <a:ext cx="7739317" cy="695996"/>
      </dsp:txXfrm>
    </dsp:sp>
    <dsp:sp modelId="{951F1AAE-A110-4380-8D1E-A913FC332096}">
      <dsp:nvSpPr>
        <dsp:cNvPr id="0" name=""/>
        <dsp:cNvSpPr/>
      </dsp:nvSpPr>
      <dsp:spPr>
        <a:xfrm>
          <a:off x="76211" y="3393343"/>
          <a:ext cx="869995" cy="869995"/>
        </a:xfrm>
        <a:prstGeom prst="ellipse">
          <a:avLst/>
        </a:prstGeom>
        <a:solidFill>
          <a:schemeClr val="lt1">
            <a:hueOff val="0"/>
            <a:satOff val="0"/>
            <a:lumOff val="0"/>
            <a:alphaOff val="0"/>
          </a:schemeClr>
        </a:solidFill>
        <a:ln w="19050" cap="flat" cmpd="sng" algn="ctr">
          <a:solidFill>
            <a:schemeClr val="accent4">
              <a:shade val="80000"/>
              <a:hueOff val="528246"/>
              <a:satOff val="-30258"/>
              <a:lumOff val="3354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BA92E-2BBE-45D4-8FDA-AC65DC6A3222}"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2378B-CE25-41F2-ADED-F6DBBD271C14}" type="slidenum">
              <a:rPr lang="en-US" smtClean="0"/>
              <a:t>‹#›</a:t>
            </a:fld>
            <a:endParaRPr lang="en-US"/>
          </a:p>
        </p:txBody>
      </p:sp>
    </p:spTree>
    <p:extLst>
      <p:ext uri="{BB962C8B-B14F-4D97-AF65-F5344CB8AC3E}">
        <p14:creationId xmlns:p14="http://schemas.microsoft.com/office/powerpoint/2010/main" val="362802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r>
              <a:rPr lang="en-US"/>
              <a:t>Poll Question:</a:t>
            </a:r>
          </a:p>
          <a:p>
            <a:pPr>
              <a:buFont typeface="Arial"/>
              <a:buChar char="•"/>
            </a:pPr>
            <a:r>
              <a:rPr lang="en-US"/>
              <a:t>Approximately what percent of native populations live in urban areas?</a:t>
            </a:r>
          </a:p>
          <a:p>
            <a:pPr lvl="1">
              <a:buFont typeface="Arial"/>
              <a:buChar char="•"/>
            </a:pPr>
            <a:r>
              <a:rPr lang="en-US"/>
              <a:t>Less than 10%</a:t>
            </a:r>
          </a:p>
          <a:p>
            <a:pPr lvl="1">
              <a:buFont typeface="Arial"/>
              <a:buChar char="•"/>
            </a:pPr>
            <a:r>
              <a:rPr lang="en-US"/>
              <a:t>30%</a:t>
            </a:r>
          </a:p>
          <a:p>
            <a:pPr lvl="1">
              <a:buFont typeface="Arial"/>
              <a:buChar char="•"/>
            </a:pPr>
            <a:r>
              <a:rPr lang="en-US"/>
              <a:t>50%</a:t>
            </a:r>
          </a:p>
          <a:p>
            <a:pPr lvl="1">
              <a:buFont typeface="Arial"/>
              <a:buChar char="•"/>
            </a:pPr>
            <a:r>
              <a:rPr lang="en-US"/>
              <a:t>70%</a:t>
            </a:r>
          </a:p>
          <a:p>
            <a:pPr lvl="1">
              <a:buFont typeface="Arial"/>
              <a:buChar char="•"/>
            </a:pPr>
            <a:r>
              <a:rPr lang="en-US"/>
              <a:t>90%</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376248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KF</a:t>
            </a:r>
          </a:p>
          <a:p>
            <a:pPr marL="171450" indent="-171450">
              <a:buFont typeface="Arial" panose="020B0604020202020204" pitchFamily="34" charset="0"/>
              <a:buChar char="•"/>
            </a:pPr>
            <a:r>
              <a:rPr lang="en-US"/>
              <a:t>In October of last year we released 4 materials documenting the zone selection process and evaluation of community engagement strategies.</a:t>
            </a:r>
            <a:endParaRPr lang="en-US">
              <a:ea typeface="Calibri"/>
              <a:cs typeface="Calibri"/>
            </a:endParaRPr>
          </a:p>
          <a:p>
            <a:pPr marL="171450" indent="-171450">
              <a:buFont typeface="Arial" panose="020B0604020202020204" pitchFamily="34" charset="0"/>
              <a:buChar char="•"/>
            </a:pPr>
            <a:r>
              <a:rPr lang="en-US">
                <a:ea typeface="Calibri"/>
                <a:cs typeface="Calibri"/>
              </a:rPr>
              <a:t>Case study provides an overview of the zone selection and key learnings.</a:t>
            </a:r>
            <a:endParaRPr lang="en-US"/>
          </a:p>
          <a:p>
            <a:pPr marL="171450" indent="-171450">
              <a:buFont typeface="Arial" panose="020B0604020202020204" pitchFamily="34" charset="0"/>
              <a:buChar char="•"/>
            </a:pPr>
            <a:r>
              <a:rPr lang="en-US"/>
              <a:t>The program co-creation guide includes lessons learned on supporting community-led decision-making and leadership.</a:t>
            </a:r>
            <a:endParaRPr lang="en-US">
              <a:ea typeface="Calibri"/>
              <a:cs typeface="Calibri"/>
            </a:endParaRPr>
          </a:p>
          <a:p>
            <a:pPr marL="171450" indent="-171450">
              <a:buFont typeface="Arial" panose="020B0604020202020204" pitchFamily="34" charset="0"/>
              <a:buChar char="•"/>
            </a:pPr>
            <a:r>
              <a:rPr lang="en-US"/>
              <a:t>The evaluation &amp; learning guide shares lessons learned from our participatory action approach, data equity principles co-developed with community partners, supporting data ownership and governance.</a:t>
            </a:r>
            <a:endParaRPr lang="en-US">
              <a:ea typeface="Calibri"/>
              <a:cs typeface="Calibri"/>
            </a:endParaRPr>
          </a:p>
          <a:p>
            <a:pPr marL="171450" indent="-171450">
              <a:buFont typeface="Arial" panose="020B0604020202020204" pitchFamily="34" charset="0"/>
              <a:buChar char="•"/>
            </a:pPr>
            <a:r>
              <a:rPr lang="en-US"/>
              <a:t>The community participation guide focuses on lessons learned on outreach, communications, and meeting planning. We share how we engaged trusted messengers and prioritize accessibility.</a:t>
            </a:r>
            <a:endParaRPr lang="en-US">
              <a:ea typeface="Calibri"/>
              <a:cs typeface="Calibri"/>
            </a:endParaRPr>
          </a:p>
          <a:p>
            <a:pPr marL="171450" indent="-171450">
              <a:buFont typeface="Arial" panose="020B0604020202020204" pitchFamily="34" charset="0"/>
              <a:buChar char="•"/>
            </a:pPr>
            <a:r>
              <a:rPr lang="en-US">
                <a:ea typeface="Calibri"/>
                <a:cs typeface="Calibri"/>
              </a:rPr>
              <a:t>Each guide highlights our hurdles in the process and the learnings we took.</a:t>
            </a:r>
          </a:p>
          <a:p>
            <a:pPr marL="171450" indent="-171450">
              <a:buFont typeface="Arial" panose="020B0604020202020204" pitchFamily="34" charset="0"/>
              <a:buChar char="•"/>
            </a:pPr>
            <a:r>
              <a:rPr lang="en-US">
                <a:ea typeface="Calibri"/>
                <a:cs typeface="Calibri"/>
              </a:rPr>
              <a:t>You can access the materials on our webpage in English &amp; Spanish.</a:t>
            </a:r>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198488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n-US" b="0" i="0">
                <a:solidFill>
                  <a:srgbClr val="000000"/>
                </a:solidFill>
                <a:effectLst/>
                <a:latin typeface="WordVisi_MSFontService"/>
              </a:rPr>
              <a:t>Delany</a:t>
            </a:r>
          </a:p>
          <a:p>
            <a:pPr algn="l" rtl="0"/>
            <a:endParaRPr lang="en-US" b="0" i="0">
              <a:solidFill>
                <a:srgbClr val="000000"/>
              </a:solidFill>
              <a:effectLst/>
              <a:latin typeface="WordVisi_MSFontService"/>
            </a:endParaRPr>
          </a:p>
        </p:txBody>
      </p:sp>
      <p:sp>
        <p:nvSpPr>
          <p:cNvPr id="4" name="Slide Number Placeholder 3"/>
          <p:cNvSpPr>
            <a:spLocks noGrp="1"/>
          </p:cNvSpPr>
          <p:nvPr>
            <p:ph type="sldNum" sz="quarter" idx="5"/>
          </p:nvPr>
        </p:nvSpPr>
        <p:spPr/>
        <p:txBody>
          <a:bodyPr/>
          <a:lstStyle/>
          <a:p>
            <a:pPr algn="l" rtl="0"/>
            <a:fld id="{7204FE9C-24EC-442B-850F-65B0BA925E10}" type="slidenum">
              <a:rPr lang="en-US" smtClean="0"/>
              <a:t>14</a:t>
            </a:fld>
            <a:endParaRPr lang="en-US"/>
          </a:p>
        </p:txBody>
      </p:sp>
    </p:spTree>
    <p:extLst>
      <p:ext uri="{BB962C8B-B14F-4D97-AF65-F5344CB8AC3E}">
        <p14:creationId xmlns:p14="http://schemas.microsoft.com/office/powerpoint/2010/main" val="80390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DELANY</a:t>
            </a:r>
          </a:p>
          <a:p>
            <a:pPr marL="171450" indent="-171450">
              <a:buFont typeface="Arial" panose="020B0604020202020204" pitchFamily="34" charset="0"/>
              <a:buChar char="•"/>
            </a:pPr>
            <a:endParaRPr lang="en-US">
              <a:ea typeface="Calibri"/>
              <a:cs typeface="Calibri"/>
            </a:endParaRPr>
          </a:p>
          <a:p>
            <a:pPr marL="0" indent="0">
              <a:buFont typeface="Arial" panose="020B0604020202020204" pitchFamily="34" charset="0"/>
              <a:buNone/>
            </a:pPr>
            <a:endParaRPr lang="en-US"/>
          </a:p>
          <a:p>
            <a:endParaRPr lang="en-US"/>
          </a:p>
          <a:p>
            <a:endParaRPr lang="en-US"/>
          </a:p>
        </p:txBody>
      </p:sp>
      <p:sp>
        <p:nvSpPr>
          <p:cNvPr id="4" name="Slide Number Placeholder 3"/>
          <p:cNvSpPr>
            <a:spLocks noGrp="1"/>
          </p:cNvSpPr>
          <p:nvPr>
            <p:ph type="sldNum" sz="quarter" idx="5"/>
          </p:nvPr>
        </p:nvSpPr>
        <p:spPr/>
        <p:txBody>
          <a:bodyPr/>
          <a:lstStyle/>
          <a:p>
            <a:fld id="{B978691A-4B9A-43C0-B182-1972FCDE4555}" type="slidenum">
              <a:rPr lang="en-US" smtClean="0"/>
              <a:t>15</a:t>
            </a:fld>
            <a:endParaRPr lang="en-US"/>
          </a:p>
        </p:txBody>
      </p:sp>
    </p:spTree>
    <p:extLst>
      <p:ext uri="{BB962C8B-B14F-4D97-AF65-F5344CB8AC3E}">
        <p14:creationId xmlns:p14="http://schemas.microsoft.com/office/powerpoint/2010/main" val="321802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SHAAN</a:t>
            </a: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16</a:t>
            </a:fld>
            <a:endParaRPr lang="en-US"/>
          </a:p>
        </p:txBody>
      </p:sp>
    </p:spTree>
    <p:extLst>
      <p:ext uri="{BB962C8B-B14F-4D97-AF65-F5344CB8AC3E}">
        <p14:creationId xmlns:p14="http://schemas.microsoft.com/office/powerpoint/2010/main" val="80390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8691A-4B9A-43C0-B182-1972FCDE4555}" type="slidenum">
              <a:rPr lang="en-US" smtClean="0"/>
              <a:t>17</a:t>
            </a:fld>
            <a:endParaRPr lang="en-US"/>
          </a:p>
        </p:txBody>
      </p:sp>
    </p:spTree>
    <p:extLst>
      <p:ext uri="{BB962C8B-B14F-4D97-AF65-F5344CB8AC3E}">
        <p14:creationId xmlns:p14="http://schemas.microsoft.com/office/powerpoint/2010/main" val="353227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278544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22</a:t>
            </a:fld>
            <a:endParaRPr lang="en-US"/>
          </a:p>
        </p:txBody>
      </p:sp>
    </p:spTree>
    <p:extLst>
      <p:ext uri="{BB962C8B-B14F-4D97-AF65-F5344CB8AC3E}">
        <p14:creationId xmlns:p14="http://schemas.microsoft.com/office/powerpoint/2010/main" val="3203597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Aptos" panose="020B0004020202020204" pitchFamily="34" charset="0"/>
              <a:buChar char="-"/>
            </a:pPr>
            <a:r>
              <a:rPr lang="en-US" sz="1200" b="0" i="0" u="none" strike="noStrike">
                <a:effectLst/>
              </a:rPr>
              <a:t>Which social determinants of health put your communities more at risk in a natural disaster or epidemic/pandemic?</a:t>
            </a:r>
            <a:endParaRPr lang="en-US" sz="1200" b="0" i="0" u="none" strike="noStrike">
              <a:effectLst/>
              <a:ea typeface="Calibri"/>
              <a:cs typeface="Calibri"/>
            </a:endParaRPr>
          </a:p>
          <a:p>
            <a:pPr marL="342900" marR="0" lvl="0" indent="-342900">
              <a:buFont typeface="Aptos" panose="020B0004020202020204" pitchFamily="34" charset="0"/>
              <a:buChar char="-"/>
            </a:pPr>
            <a:endParaRPr lang="en-US" sz="1200" b="0" i="0" u="none" strike="noStrike">
              <a:effectLst/>
            </a:endParaRPr>
          </a:p>
          <a:p>
            <a:pPr marL="342900" marR="0" lvl="0" indent="-342900">
              <a:buFont typeface="Aptos" panose="020B0004020202020204" pitchFamily="34" charset="0"/>
              <a:buChar char="-"/>
            </a:pPr>
            <a:r>
              <a:rPr lang="en-US" sz="1200" b="0" i="0" u="none" strike="noStrike">
                <a:effectLst/>
              </a:rPr>
              <a:t>What factors do you believe are necessary for a community to be resilient to disaster?</a:t>
            </a:r>
            <a:endParaRPr lang="en-US" sz="1200">
              <a:effectLst/>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23</a:t>
            </a:fld>
            <a:endParaRPr lang="en-US"/>
          </a:p>
        </p:txBody>
      </p:sp>
    </p:spTree>
    <p:extLst>
      <p:ext uri="{BB962C8B-B14F-4D97-AF65-F5344CB8AC3E}">
        <p14:creationId xmlns:p14="http://schemas.microsoft.com/office/powerpoint/2010/main" val="2409695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E601F-9349-C7B6-2658-F4FB6866D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1105B-080E-AD23-1BAB-3704A91CA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E7E66-AF0D-9275-F5B2-4E7027446463}"/>
              </a:ext>
            </a:extLst>
          </p:cNvPr>
          <p:cNvSpPr>
            <a:spLocks noGrp="1"/>
          </p:cNvSpPr>
          <p:nvPr>
            <p:ph type="body" idx="1"/>
          </p:nvPr>
        </p:nvSpPr>
        <p:spPr/>
        <p:txBody>
          <a:bodyPr/>
          <a:lstStyle/>
          <a:p>
            <a:pPr lvl="0"/>
            <a:endParaRPr lang="en-US" b="0" i="0">
              <a:solidFill>
                <a:schemeClr val="tx1"/>
              </a:solidFill>
            </a:endParaRPr>
          </a:p>
        </p:txBody>
      </p:sp>
      <p:sp>
        <p:nvSpPr>
          <p:cNvPr id="4" name="Slide Number Placeholder 3">
            <a:extLst>
              <a:ext uri="{FF2B5EF4-FFF2-40B4-BE49-F238E27FC236}">
                <a16:creationId xmlns:a16="http://schemas.microsoft.com/office/drawing/2014/main" id="{46B1226C-C6AD-0F85-78E6-D50124F50154}"/>
              </a:ext>
            </a:extLst>
          </p:cNvPr>
          <p:cNvSpPr>
            <a:spLocks noGrp="1"/>
          </p:cNvSpPr>
          <p:nvPr>
            <p:ph type="sldNum" sz="quarter" idx="10"/>
          </p:nvPr>
        </p:nvSpPr>
        <p:spPr/>
        <p:txBody>
          <a:bodyPr/>
          <a:lstStyle/>
          <a:p>
            <a:fld id="{7204FE9C-24EC-442B-850F-65B0BA925E10}" type="slidenum">
              <a:rPr lang="en-US" smtClean="0"/>
              <a:t>24</a:t>
            </a:fld>
            <a:endParaRPr lang="en-US"/>
          </a:p>
        </p:txBody>
      </p:sp>
    </p:spTree>
    <p:extLst>
      <p:ext uri="{BB962C8B-B14F-4D97-AF65-F5344CB8AC3E}">
        <p14:creationId xmlns:p14="http://schemas.microsoft.com/office/powerpoint/2010/main" val="3498063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2191"/>
              </a:lnSpc>
            </a:pPr>
            <a:r>
              <a:rPr lang="en-US" b="1"/>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25</a:t>
            </a:fld>
            <a:endParaRPr lang="en-US"/>
          </a:p>
        </p:txBody>
      </p:sp>
    </p:spTree>
    <p:extLst>
      <p:ext uri="{BB962C8B-B14F-4D97-AF65-F5344CB8AC3E}">
        <p14:creationId xmlns:p14="http://schemas.microsoft.com/office/powerpoint/2010/main" val="28373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4029261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44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4C71-8DB3-7682-12C6-718E742C9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DE4E8-94AD-32AC-9E25-C8EEE2DBA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ACDC2-9CB2-0478-6A3C-AE62D79EACAD}"/>
              </a:ext>
            </a:extLst>
          </p:cNvPr>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endParaRPr lang="en-US"/>
          </a:p>
        </p:txBody>
      </p:sp>
      <p:sp>
        <p:nvSpPr>
          <p:cNvPr id="4" name="Slide Number Placeholder 3">
            <a:extLst>
              <a:ext uri="{FF2B5EF4-FFF2-40B4-BE49-F238E27FC236}">
                <a16:creationId xmlns:a16="http://schemas.microsoft.com/office/drawing/2014/main" id="{18F627F5-890F-4253-7DE6-AD7675706C46}"/>
              </a:ext>
            </a:extLst>
          </p:cNvPr>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336307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22378B-CE25-41F2-ADED-F6DBBD271C14}" type="slidenum">
              <a:rPr lang="en-US" smtClean="0"/>
              <a:t>6</a:t>
            </a:fld>
            <a:endParaRPr lang="en-US"/>
          </a:p>
        </p:txBody>
      </p:sp>
    </p:spTree>
    <p:extLst>
      <p:ext uri="{BB962C8B-B14F-4D97-AF65-F5344CB8AC3E}">
        <p14:creationId xmlns:p14="http://schemas.microsoft.com/office/powerpoint/2010/main" val="208378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2923-6F7D-AFCC-0330-24EEA282E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7B12D-128F-4198-83E3-6845C12A4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F07D1-9F50-E4B9-D812-D2341E0EA0EB}"/>
              </a:ext>
            </a:extLst>
          </p:cNvPr>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endParaRPr lang="en-US"/>
          </a:p>
        </p:txBody>
      </p:sp>
      <p:sp>
        <p:nvSpPr>
          <p:cNvPr id="4" name="Slide Number Placeholder 3">
            <a:extLst>
              <a:ext uri="{FF2B5EF4-FFF2-40B4-BE49-F238E27FC236}">
                <a16:creationId xmlns:a16="http://schemas.microsoft.com/office/drawing/2014/main" id="{36495A53-FB8D-61B4-7735-36034CDDBEE4}"/>
              </a:ext>
            </a:extLst>
          </p:cNvPr>
          <p:cNvSpPr>
            <a:spLocks noGrp="1"/>
          </p:cNvSpPr>
          <p:nvPr>
            <p:ph type="sldNum" sz="quarter" idx="5"/>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210470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8691A-4B9A-43C0-B182-1972FCDE4555}" type="slidenum">
              <a:rPr lang="en-US" smtClean="0"/>
              <a:t>9</a:t>
            </a:fld>
            <a:endParaRPr lang="en-US"/>
          </a:p>
        </p:txBody>
      </p:sp>
    </p:spTree>
    <p:extLst>
      <p:ext uri="{BB962C8B-B14F-4D97-AF65-F5344CB8AC3E}">
        <p14:creationId xmlns:p14="http://schemas.microsoft.com/office/powerpoint/2010/main" val="218281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US" b="0" baseline="0"/>
              <a:t>The HEZ Initiative was created by legislation in 2021, recognizing the impact of place-based health inequities in communities across Washington and the importance of community-driven decision-making to address the social determinants of health.</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The vision </a:t>
            </a:r>
            <a:r>
              <a:rPr lang="en-US"/>
              <a:t>of Health Equity Zones is for </a:t>
            </a:r>
            <a:r>
              <a:rPr lang="en-US" b="0" i="0" u="none" strike="noStrike">
                <a:solidFill>
                  <a:srgbClr val="000000"/>
                </a:solidFill>
                <a:effectLst/>
                <a:latin typeface="Calibri"/>
                <a:cs typeface="Calibri"/>
              </a:rPr>
              <a:t>powerful and connected communities to lead decision-making to achieve self-determined health and wellbeing.</a:t>
            </a:r>
            <a:endParaRPr lang="en-US" b="0" i="0" u="none" strike="noStrike" baseline="0">
              <a:solidFill>
                <a:srgbClr val="000000"/>
              </a:solidFill>
              <a:effectLst/>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baseline="0">
                <a:solidFill>
                  <a:srgbClr val="000000"/>
                </a:solidFill>
                <a:effectLst/>
                <a:latin typeface="Calibri"/>
                <a:cs typeface="Calibri"/>
              </a:rPr>
              <a:t>We accomplish this through our</a:t>
            </a:r>
            <a:r>
              <a:rPr lang="en-US" baseline="0"/>
              <a:t> four core strategies:</a:t>
            </a:r>
          </a:p>
          <a:p>
            <a:pPr marL="628650" lvl="1" indent="-171450">
              <a:buFont typeface="Arial"/>
              <a:buChar char="•"/>
            </a:pPr>
            <a:r>
              <a:rPr lang="en-US" b="1"/>
              <a:t>Place-based:</a:t>
            </a:r>
            <a:r>
              <a:rPr lang="en-US"/>
              <a:t> This work centers local needs, assets, and solutions and place is self-defined by the community. We support community power, collaboration, and collective action in the defined geographic areas.</a:t>
            </a:r>
          </a:p>
          <a:p>
            <a:pPr marL="628650" lvl="1" indent="-171450">
              <a:buFont typeface="Arial"/>
              <a:buChar char="•"/>
            </a:pPr>
            <a:r>
              <a:rPr lang="en-US" b="1"/>
              <a:t>Community Investment:</a:t>
            </a:r>
            <a:r>
              <a:rPr lang="en-US" b="0"/>
              <a:t> A core strategy of the initiative is to invest in communities and their strategies for health equity.</a:t>
            </a:r>
            <a:endParaRPr lang="en-US" b="1"/>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1"/>
              <a:t>Reimagines Systems:</a:t>
            </a:r>
            <a:r>
              <a:rPr lang="en-US"/>
              <a:t> The initiative aims to change how government agencies partner with communities. The hope is that the learnings from this process will change how government collaborates with community and strengthens partnerships and trust.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1"/>
              <a:t>Community Power-Building:</a:t>
            </a:r>
            <a:r>
              <a:rPr lang="en-US" b="0"/>
              <a:t> </a:t>
            </a:r>
            <a:r>
              <a:rPr lang="en-US" b="0">
                <a:cs typeface="Calibri"/>
              </a:rPr>
              <a:t>W</a:t>
            </a:r>
            <a:r>
              <a:rPr lang="en-US">
                <a:cs typeface="Calibri"/>
              </a:rPr>
              <a:t>e approached this work with a community-centered and collaborative process from the beginning, supporting cross-community collaboration, skill-building, and collective action.</a:t>
            </a:r>
            <a:r>
              <a:rPr lang="en-US"/>
              <a:t> This meant implementing a community-driven decision-making process in the design of the initiative and selection of the zones.</a:t>
            </a:r>
          </a:p>
        </p:txBody>
      </p:sp>
      <p:sp>
        <p:nvSpPr>
          <p:cNvPr id="4" name="Slide Number Placeholder 3"/>
          <p:cNvSpPr>
            <a:spLocks noGrp="1"/>
          </p:cNvSpPr>
          <p:nvPr>
            <p:ph type="sldNum" sz="quarter" idx="5"/>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17479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7B79-C867-A869-077A-A5BF0FEA6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4A378-7E54-6AA1-F9AF-3D55A2A3F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0E591-00A1-DF72-CFC5-AF030DF0B55D}"/>
              </a:ext>
            </a:extLst>
          </p:cNvPr>
          <p:cNvSpPr>
            <a:spLocks noGrp="1"/>
          </p:cNvSpPr>
          <p:nvPr>
            <p:ph type="body" idx="1"/>
          </p:nvPr>
        </p:nvSpPr>
        <p:spPr/>
        <p:txBody>
          <a:bodyPr/>
          <a:lstStyle/>
          <a:p>
            <a:pPr marL="0" indent="0">
              <a:buNone/>
            </a:pPr>
            <a:endParaRPr lang="en-US" sz="1800"/>
          </a:p>
          <a:p>
            <a:pPr marL="285750" indent="-285750">
              <a:buFont typeface="Arial"/>
              <a:buChar char="•"/>
            </a:pPr>
            <a:r>
              <a:rPr lang="en-US" sz="1800"/>
              <a:t>Rural and Urban Zones were selected in August 2023 by the CAC and are currently in the community outreach stage</a:t>
            </a:r>
          </a:p>
          <a:p>
            <a:pPr marL="285750" indent="-285750">
              <a:buFont typeface="Arial"/>
              <a:buChar char="•"/>
            </a:pPr>
            <a:r>
              <a:rPr lang="en-US" sz="1800"/>
              <a:t>The Zone for Native Communities was selected by an Indigenous Advisory Panel in October</a:t>
            </a:r>
          </a:p>
        </p:txBody>
      </p:sp>
      <p:sp>
        <p:nvSpPr>
          <p:cNvPr id="4" name="Slide Number Placeholder 3">
            <a:extLst>
              <a:ext uri="{FF2B5EF4-FFF2-40B4-BE49-F238E27FC236}">
                <a16:creationId xmlns:a16="http://schemas.microsoft.com/office/drawing/2014/main" id="{B9D3AE06-0670-85FD-3993-34564AEC6A09}"/>
              </a:ext>
            </a:extLst>
          </p:cNvPr>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195543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83FC-2E5D-29ED-3B3E-9F516CA80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9BE26-83E4-F414-8D6C-F570CE38B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0B1F8-11CC-B61E-BDD4-AEE0E7F3EBBD}"/>
              </a:ext>
            </a:extLst>
          </p:cNvPr>
          <p:cNvSpPr>
            <a:spLocks noGrp="1"/>
          </p:cNvSpPr>
          <p:nvPr>
            <p:ph type="body" idx="1"/>
          </p:nvPr>
        </p:nvSpPr>
        <p:spPr/>
        <p:txBody>
          <a:bodyPr/>
          <a:lstStyle/>
          <a:p>
            <a:r>
              <a:rPr lang="en-US">
                <a:ea typeface="Calibri"/>
                <a:cs typeface="Calibri"/>
              </a:rPr>
              <a:t>KF</a:t>
            </a:r>
          </a:p>
          <a:p>
            <a:pPr marL="171450" indent="-171450">
              <a:buFont typeface="Arial"/>
              <a:buChar char="•"/>
            </a:pPr>
            <a:r>
              <a:rPr lang="en-US">
                <a:ea typeface="Calibri"/>
                <a:cs typeface="Calibri"/>
              </a:rPr>
              <a:t>Over the course of the two year zone selection process, we used a participatory action evaluation approach to embed learning and reflection, and to center the voices of community members in the evaluation.</a:t>
            </a:r>
            <a:endParaRPr lang="en-US"/>
          </a:p>
          <a:p>
            <a:pPr marL="171450" indent="-171450">
              <a:buFont typeface="Arial"/>
              <a:buChar char="•"/>
            </a:pPr>
            <a:r>
              <a:rPr lang="en-US">
                <a:ea typeface="Calibri"/>
                <a:cs typeface="Calibri"/>
              </a:rPr>
              <a:t>PAE is defined as those involved in the initiative...</a:t>
            </a:r>
          </a:p>
          <a:p>
            <a:pPr marL="171450" indent="-171450">
              <a:buFont typeface="Arial,Sans-Serif"/>
              <a:buChar char="•"/>
            </a:pPr>
            <a:r>
              <a:rPr lang="en-US"/>
              <a:t>We formed an evaluation team composed of community partners and staff.</a:t>
            </a:r>
            <a:endParaRPr lang="en-US">
              <a:ea typeface="Calibri"/>
              <a:cs typeface="Calibri"/>
            </a:endParaRPr>
          </a:p>
          <a:p>
            <a:pPr marL="171450" indent="-171450">
              <a:buFont typeface="Arial,Sans-Serif"/>
              <a:buChar char="•"/>
            </a:pPr>
            <a:r>
              <a:rPr lang="en-US"/>
              <a:t>Together they developed each step of the evaluation (defining questions/success, collecting data, analyzing data, sharing findings).</a:t>
            </a:r>
            <a:endParaRPr lang="en-US">
              <a:ea typeface="Calibri"/>
              <a:cs typeface="Calibri"/>
            </a:endParaRPr>
          </a:p>
          <a:p>
            <a:pPr marL="171450" indent="-171450">
              <a:buFont typeface="Arial,Sans-Serif"/>
              <a:buChar char="•"/>
            </a:pPr>
            <a:r>
              <a:rPr lang="en-US"/>
              <a:t>Decided how to use the findings for collective action such as program improvements and strategic direction.</a:t>
            </a:r>
          </a:p>
        </p:txBody>
      </p:sp>
      <p:sp>
        <p:nvSpPr>
          <p:cNvPr id="4" name="Slide Number Placeholder 3">
            <a:extLst>
              <a:ext uri="{FF2B5EF4-FFF2-40B4-BE49-F238E27FC236}">
                <a16:creationId xmlns:a16="http://schemas.microsoft.com/office/drawing/2014/main" id="{A65DD492-5572-0E15-9057-5BA18E28C4DD}"/>
              </a:ext>
            </a:extLst>
          </p:cNvPr>
          <p:cNvSpPr>
            <a:spLocks noGrp="1"/>
          </p:cNvSpPr>
          <p:nvPr>
            <p:ph type="sldNum" sz="quarter" idx="5"/>
          </p:nvPr>
        </p:nvSpPr>
        <p:spPr/>
        <p:txBody>
          <a:bodyPr/>
          <a:lstStyle/>
          <a:p>
            <a:fld id="{7204FE9C-24EC-442B-850F-65B0BA925E10}" type="slidenum">
              <a:rPr lang="en-US" smtClean="0"/>
              <a:t>12</a:t>
            </a:fld>
            <a:endParaRPr lang="en-US"/>
          </a:p>
        </p:txBody>
      </p:sp>
    </p:spTree>
    <p:extLst>
      <p:ext uri="{BB962C8B-B14F-4D97-AF65-F5344CB8AC3E}">
        <p14:creationId xmlns:p14="http://schemas.microsoft.com/office/powerpoint/2010/main" val="421762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5B3E-FBE4-3B4C-F152-47DBAA78F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91E844-CA38-DD53-B2A1-16EBEAE68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06B0A7-E3EF-0879-86E9-88AEA7C06E6D}"/>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F0CC5312-27DF-3120-8812-2C7C2BF34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37C9B-37C9-9977-4668-B47985547C91}"/>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671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8E1E-452C-8E2F-169E-020374CB4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A924EA-2ED8-4005-C248-C3F8524A9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0DA04-9116-0877-42B0-E455BA96674A}"/>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0F9849E9-7594-84C7-91A2-38B8670D3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7F32C-B392-B11B-70C9-17F294FB8CA3}"/>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31344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26006-852B-C374-1394-F92FD564C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C54221-4430-28E0-E69E-F5FCE6661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05332-E2B7-6C0E-1861-941129573E0F}"/>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833EBB2F-926A-9F4F-F22E-330E33E03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EA027-DBBA-D198-C94B-F427D2511199}"/>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116046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5"/>
            <a:ext cx="10059219" cy="4662833"/>
          </a:xfrm>
        </p:spPr>
        <p:txBody>
          <a:bodyPr>
            <a:noAutofit/>
          </a:bodyPr>
          <a:lstStyle>
            <a:lvl1pPr marL="217885" indent="-217885">
              <a:buClr>
                <a:schemeClr val="tx1"/>
              </a:buClr>
              <a:buFont typeface="+mj-lt"/>
              <a:buAutoNum type="arabicPeriod"/>
              <a:tabLst/>
              <a:defRPr sz="1650">
                <a:solidFill>
                  <a:schemeClr val="tx1"/>
                </a:solidFill>
                <a:latin typeface="+mn-lt"/>
              </a:defRPr>
            </a:lvl1pPr>
            <a:lvl2pPr marL="428625" indent="-217885">
              <a:buClr>
                <a:schemeClr val="tx1"/>
              </a:buClr>
              <a:buFont typeface="+mj-lt"/>
              <a:buAutoNum type="alphaLcPeriod"/>
              <a:defRPr sz="1650">
                <a:solidFill>
                  <a:schemeClr val="tx1"/>
                </a:solidFill>
                <a:latin typeface="+mn-lt"/>
              </a:defRPr>
            </a:lvl2pPr>
            <a:lvl3pPr marL="560785" indent="-171450">
              <a:buClr>
                <a:schemeClr val="tx1"/>
              </a:buClr>
              <a:buFont typeface="+mj-lt"/>
              <a:buAutoNum type="romanLcPeriod"/>
              <a:defRPr sz="15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00082"/>
          </a:xfrm>
          <a:prstGeom prst="rect">
            <a:avLst/>
          </a:prstGeom>
          <a:noFill/>
        </p:spPr>
        <p:txBody>
          <a:bodyPr wrap="square" rtlCol="0">
            <a:spAutoFit/>
          </a:bodyPr>
          <a:lstStyle/>
          <a:p>
            <a:pPr algn="ctr"/>
            <a:r>
              <a:rPr lang="en-US" sz="1350">
                <a:solidFill>
                  <a:srgbClr val="2699BB"/>
                </a:solidFill>
                <a:latin typeface="Century Gothic" panose="020B0502020202020204" pitchFamily="34" charset="0"/>
              </a:rPr>
              <a:t>Washington </a:t>
            </a:r>
            <a:r>
              <a:rPr lang="en-US" sz="1350" baseline="0">
                <a:solidFill>
                  <a:srgbClr val="2699BB"/>
                </a:solidFill>
                <a:latin typeface="Century Gothic" panose="020B0502020202020204" pitchFamily="34" charset="0"/>
              </a:rPr>
              <a:t>State Department of Health </a:t>
            </a:r>
            <a:r>
              <a:rPr lang="en-US" sz="1350">
                <a:solidFill>
                  <a:schemeClr val="tx1"/>
                </a:solidFill>
                <a:latin typeface="Century Gothic" panose="020B0502020202020204" pitchFamily="34" charset="0"/>
              </a:rPr>
              <a:t>| </a:t>
            </a:r>
            <a:fld id="{647B4F43-D519-4C1F-A815-23EAD624CF95}" type="slidenum">
              <a:rPr lang="en-US" sz="1350" smtClean="0">
                <a:solidFill>
                  <a:schemeClr val="tx1"/>
                </a:solidFill>
                <a:latin typeface="Century Gothic" panose="020B0502020202020204" pitchFamily="34" charset="0"/>
              </a:rPr>
              <a:pPr algn="ctr"/>
              <a:t>‹#›</a:t>
            </a:fld>
            <a:endParaRPr lang="en-US" sz="135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2250"/>
            </a:lvl1pPr>
          </a:lstStyle>
          <a:p>
            <a:pPr lvl="0"/>
            <a:r>
              <a:rPr lang="en-US"/>
              <a:t>Number List 2: Traditional</a:t>
            </a:r>
          </a:p>
        </p:txBody>
      </p:sp>
    </p:spTree>
    <p:extLst>
      <p:ext uri="{BB962C8B-B14F-4D97-AF65-F5344CB8AC3E}">
        <p14:creationId xmlns:p14="http://schemas.microsoft.com/office/powerpoint/2010/main" val="1106229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rstern WA Presentation 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736958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41159485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443267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D3F13F-6E73-FB0E-1A98-19D89D984250}"/>
              </a:ext>
            </a:extLst>
          </p:cNvPr>
          <p:cNvSpPr/>
          <p:nvPr userDrawn="1"/>
        </p:nvSpPr>
        <p:spPr>
          <a:xfrm>
            <a:off x="-1" y="5505856"/>
            <a:ext cx="12192000" cy="13521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Tree>
    <p:extLst>
      <p:ext uri="{BB962C8B-B14F-4D97-AF65-F5344CB8AC3E}">
        <p14:creationId xmlns:p14="http://schemas.microsoft.com/office/powerpoint/2010/main" val="18644338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899263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3232228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0645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F7E0-03F0-C56B-F6C2-AEA784AD4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3E4A6-8CAD-635A-C3D6-4534D59A7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424B1-E551-690F-F514-B85F5A57641C}"/>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99253922-57DB-31D1-882F-B7EDCE118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CA102-2F72-B299-0974-E51029A966F7}"/>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451207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13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C14C-5A6E-CF76-9237-14F737057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B64BEA-3D16-4E28-6DE2-16C47A1C06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3DAF4-586E-B26F-4FBD-8549793FA9AE}"/>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3B2B0422-CB51-281F-C64B-4881D32B1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4B9B3-E940-D3BF-D9C1-21CB382A6C97}"/>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5181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D5CE-B36F-ED25-D37D-AC8884852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964E5-3D68-A528-1F4A-D394BE514A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C8AC6-3227-758A-BCDA-764901F36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DDD0B-CB86-413E-1364-820D9489168F}"/>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6" name="Footer Placeholder 5">
            <a:extLst>
              <a:ext uri="{FF2B5EF4-FFF2-40B4-BE49-F238E27FC236}">
                <a16:creationId xmlns:a16="http://schemas.microsoft.com/office/drawing/2014/main" id="{A5949A9D-E3D6-C8AA-8F68-61A0EC1C2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D083F-73A5-5879-1A43-57904085977F}"/>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95472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7DFB-5612-0F34-4D34-1C74EF743E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89B14-9C0A-6A13-9827-2267F6C52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36E8C-54EE-2B9D-E690-D30A155B2A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D763F-4E3E-BF64-B07B-A5A9D0EBE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97786-4B8A-D6F7-5B65-FE7C3727C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817AD9-DD02-E049-E6CA-500F46EDB788}"/>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8" name="Footer Placeholder 7">
            <a:extLst>
              <a:ext uri="{FF2B5EF4-FFF2-40B4-BE49-F238E27FC236}">
                <a16:creationId xmlns:a16="http://schemas.microsoft.com/office/drawing/2014/main" id="{01FD1239-C849-E355-48AD-934289B76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B27F6A-AC8D-B12E-526B-F1B05FF0A16A}"/>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382697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E6FE-7C36-53E6-872A-3CBCB7A7D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22444-C57E-8626-F610-C2A9B4431732}"/>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4" name="Footer Placeholder 3">
            <a:extLst>
              <a:ext uri="{FF2B5EF4-FFF2-40B4-BE49-F238E27FC236}">
                <a16:creationId xmlns:a16="http://schemas.microsoft.com/office/drawing/2014/main" id="{83C6EBF9-DE3F-3A01-DE56-AB275CE61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8BACF0-E614-FF24-F070-A76D29C2B8C2}"/>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27746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1FD40-C656-07F2-00C5-E2A84DEFC744}"/>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3" name="Footer Placeholder 2">
            <a:extLst>
              <a:ext uri="{FF2B5EF4-FFF2-40B4-BE49-F238E27FC236}">
                <a16:creationId xmlns:a16="http://schemas.microsoft.com/office/drawing/2014/main" id="{6C71084C-AD3A-31E7-DED7-E9A2144855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1B3254-9444-0A72-22A5-F1CCB48C4CA8}"/>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69227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A34C-6C3D-1F37-2AD4-9889A9BAE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E93589-FA78-555D-2C55-7B0A22A2B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C2BB3-6479-D09C-3E71-17523085E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87FCC-E1CB-261B-ECF1-7C4A93A974E8}"/>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6" name="Footer Placeholder 5">
            <a:extLst>
              <a:ext uri="{FF2B5EF4-FFF2-40B4-BE49-F238E27FC236}">
                <a16:creationId xmlns:a16="http://schemas.microsoft.com/office/drawing/2014/main" id="{214AAD67-C43D-AA85-9B37-960CE7AA1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8299B-246E-36A1-652E-185384E6D09F}"/>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14463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8C79-2278-35D8-3038-68DB0AAB8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1C311C-8AD0-BCFA-69F7-75FA52442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0F2F3-D69D-6360-3086-0FFF0306E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9C14A-2EDC-E42B-F244-425057F37FB4}"/>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6" name="Footer Placeholder 5">
            <a:extLst>
              <a:ext uri="{FF2B5EF4-FFF2-40B4-BE49-F238E27FC236}">
                <a16:creationId xmlns:a16="http://schemas.microsoft.com/office/drawing/2014/main" id="{9CED1DF3-623B-489E-1DE0-045EE0533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4D572-7BBA-62E2-46DE-A3BB67CDABED}"/>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91288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A1B98-B13B-FA79-779F-D6D15872D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016A80-53CA-CD2A-DBB6-EF456EFDC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30B73-3372-CFCF-26FC-E3C31407F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D4A52386-36A3-60E4-F897-3E0D0F426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01B5FF-F097-F6A3-BBE4-9A3FCC1BE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F351D9-6797-4744-ADE7-D68833AE95CD}" type="slidenum">
              <a:rPr lang="en-US" smtClean="0"/>
              <a:t>‹#›</a:t>
            </a:fld>
            <a:endParaRPr lang="en-US"/>
          </a:p>
        </p:txBody>
      </p:sp>
    </p:spTree>
    <p:extLst>
      <p:ext uri="{BB962C8B-B14F-4D97-AF65-F5344CB8AC3E}">
        <p14:creationId xmlns:p14="http://schemas.microsoft.com/office/powerpoint/2010/main" val="394193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3" r:id="rId17"/>
    <p:sldLayoutId id="2147483674" r:id="rId18"/>
    <p:sldLayoutId id="2147483675" r:id="rId19"/>
    <p:sldLayoutId id="214748367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image" Target="../media/image13.svg"/><Relationship Id="rId5" Type="http://schemas.openxmlformats.org/officeDocument/2006/relationships/diagramQuickStyle" Target="../diagrams/quickStyle2.xml"/><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sv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mailto:HealthEquityZones@doh.wa.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aportal.org/partners/health-equity-zones-hez-initiativ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waportal.org/sites/default/files/2024-12/9076_OPPE_PHAB_FINAL%20Recommendations%20Report-121324.pdf"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waportal.org/partners/community-collaborativ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mailto:Tiffany.Turner@doh.wa.gov" TargetMode="External"/><Relationship Id="rId3" Type="http://schemas.openxmlformats.org/officeDocument/2006/relationships/image" Target="../media/image1.jpeg"/><Relationship Id="rId7" Type="http://schemas.openxmlformats.org/officeDocument/2006/relationships/hyperlink" Target="https://gcc02.safelinks.protection.outlook.com/?url=https%3A%2F%2Fdoh.wa.gov%2Fyou-and-your-family%2Fillness-and-disease-z%2Falzheimers-disease-and-dementia%2Fdementia%2Fgrant-opportunity%2Fapply&amp;data=05%7C02%7CMelissa.West%40doh.wa.gov%7Ce81582f0483a4869a6dc08dd5ccb79fa%7C11d0e217264e400a8ba057dcc127d72d%7C0%7C0%7C638768751170298598%7CUnknown%7CTWFpbGZsb3d8eyJFbXB0eU1hcGkiOnRydWUsIlYiOiIwLjAuMDAwMCIsIlAiOiJXaW4zMiIsIkFOIjoiTWFpbCIsIldUIjoyfQ%3D%3D%7C0%7C%7C%7C&amp;sdata=mZ6O77Ev6YcI5FFIbvKfYV0tqPjvzK5XD0ksxXviOUQ%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cc02.safelinks.protection.outlook.com/?url=http%3A%2F%2Fdoh.wa.gov%2Fdementia-grant&amp;data=05%7C02%7CMelissa.West%40doh.wa.gov%7Ce81582f0483a4869a6dc08dd5ccb79fa%7C11d0e217264e400a8ba057dcc127d72d%7C0%7C0%7C638768751170274079%7CUnknown%7CTWFpbGZsb3d8eyJFbXB0eU1hcGkiOnRydWUsIlYiOiIwLjAuMDAwMCIsIlAiOiJXaW4zMiIsIkFOIjoiTWFpbCIsIldUIjoyfQ%3D%3D%7C0%7C%7C%7C&amp;sdata=NseDr3yQ759AgxxDIJe3Sg4xe1Dppx3hT6%2F6KrLJQ1s%3D&amp;reserved=0" TargetMode="External"/><Relationship Id="rId5" Type="http://schemas.openxmlformats.org/officeDocument/2006/relationships/hyperlink" Target="https://ofm.wa.gov/washington-data-research/population-demographics/population-estimates/population-density/population-density-and-land-area-criteria-used-rural-area-assistance-and-other-programs"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mailto:SHIP@doh.wa.gov" TargetMode="External"/><Relationship Id="rId3" Type="http://schemas.openxmlformats.org/officeDocument/2006/relationships/hyperlink" Target="https://www.eventbrite.com/e/state-health-improvement-plan-listening-session-virtual-and-in-person-tickets-1247436709779" TargetMode="External"/><Relationship Id="rId7" Type="http://schemas.openxmlformats.org/officeDocument/2006/relationships/hyperlink" Target="https://doh.wa.gov/about-us/state-health-improvement-plan" TargetMode="External"/><Relationship Id="rId2" Type="http://schemas.openxmlformats.org/officeDocument/2006/relationships/hyperlink" Target="https://forms.office.com/pages/responsepage.aspx?id=F-LQEU4mCkCLoFfcwSfXLY_6Qm865PNEkdhz9zVjFKdURVNSV0w4NTExU1dNTE5XTk5XQ09aUFJJUS4u&amp;route=shorturl"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eventbrite.com/e/state-health-improvement-plan-listening-session-virtual-and-in-person-tickets-1273955758969"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90143-8C8B-B85E-3D3B-C371921F2F2F}"/>
              </a:ext>
            </a:extLst>
          </p:cNvPr>
          <p:cNvSpPr>
            <a:spLocks noGrp="1"/>
          </p:cNvSpPr>
          <p:nvPr>
            <p:ph type="body" sz="quarter" idx="11"/>
          </p:nvPr>
        </p:nvSpPr>
        <p:spPr>
          <a:xfrm>
            <a:off x="5366654" y="5410180"/>
            <a:ext cx="5244450" cy="929659"/>
          </a:xfrm>
        </p:spPr>
        <p:txBody>
          <a:bodyPr vert="horz" lIns="91440" tIns="45720" rIns="91440" bIns="45720" rtlCol="0" anchor="t">
            <a:noAutofit/>
          </a:bodyPr>
          <a:lstStyle/>
          <a:p>
            <a:r>
              <a:rPr lang="en-US" dirty="0">
                <a:latin typeface="Calibri" panose="020F0502020204030204" pitchFamily="34" charset="0"/>
                <a:ea typeface="Calibri" panose="020F0502020204030204" pitchFamily="34" charset="0"/>
                <a:cs typeface="Calibri" panose="020F0502020204030204" pitchFamily="34" charset="0"/>
              </a:rPr>
              <a:t>12 de Marzo 2025 </a:t>
            </a:r>
          </a:p>
        </p:txBody>
      </p:sp>
      <p:pic>
        <p:nvPicPr>
          <p:cNvPr id="5" name="Picture 4" descr="Graphical user interface, text&#10;&#10;Description automatically generated">
            <a:extLst>
              <a:ext uri="{FF2B5EF4-FFF2-40B4-BE49-F238E27FC236}">
                <a16:creationId xmlns:a16="http://schemas.microsoft.com/office/drawing/2014/main" id="{0365A808-ECC0-8348-7F0A-04A211ACC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4929"/>
            <a:ext cx="12192000" cy="3353422"/>
          </a:xfrm>
          <a:prstGeom prst="rect">
            <a:avLst/>
          </a:prstGeom>
        </p:spPr>
      </p:pic>
    </p:spTree>
    <p:extLst>
      <p:ext uri="{BB962C8B-B14F-4D97-AF65-F5344CB8AC3E}">
        <p14:creationId xmlns:p14="http://schemas.microsoft.com/office/powerpoint/2010/main" val="186995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Three blue banners with the titles Community Driven, Place-Based, and Reimagines Systems.">
            <a:extLst>
              <a:ext uri="{FF2B5EF4-FFF2-40B4-BE49-F238E27FC236}">
                <a16:creationId xmlns:a16="http://schemas.microsoft.com/office/drawing/2014/main" id="{EDCCE304-D148-9D1E-106D-6E7EB9E0BFBD}"/>
              </a:ext>
            </a:extLst>
          </p:cNvPr>
          <p:cNvGraphicFramePr/>
          <p:nvPr>
            <p:extLst>
              <p:ext uri="{D42A27DB-BD31-4B8C-83A1-F6EECF244321}">
                <p14:modId xmlns:p14="http://schemas.microsoft.com/office/powerpoint/2010/main" val="1292756805"/>
              </p:ext>
            </p:extLst>
          </p:nvPr>
        </p:nvGraphicFramePr>
        <p:xfrm>
          <a:off x="1844044" y="1613864"/>
          <a:ext cx="8312980" cy="452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Users with solid fill">
            <a:extLst>
              <a:ext uri="{FF2B5EF4-FFF2-40B4-BE49-F238E27FC236}">
                <a16:creationId xmlns:a16="http://schemas.microsoft.com/office/drawing/2014/main" id="{12C486D8-B38A-78B2-D8AF-91B502B975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9268" y="4980259"/>
            <a:ext cx="914400" cy="914400"/>
          </a:xfrm>
          <a:prstGeom prst="rect">
            <a:avLst/>
          </a:prstGeom>
        </p:spPr>
      </p:pic>
      <p:pic>
        <p:nvPicPr>
          <p:cNvPr id="7" name="Graphic 6" descr="Map with pin with solid fill">
            <a:extLst>
              <a:ext uri="{FF2B5EF4-FFF2-40B4-BE49-F238E27FC236}">
                <a16:creationId xmlns:a16="http://schemas.microsoft.com/office/drawing/2014/main" id="{3144DCE4-D3A3-6157-807B-DFA8485F7A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00154" y="1782982"/>
            <a:ext cx="914400" cy="914400"/>
          </a:xfrm>
          <a:prstGeom prst="rect">
            <a:avLst/>
          </a:prstGeom>
        </p:spPr>
      </p:pic>
      <p:pic>
        <p:nvPicPr>
          <p:cNvPr id="13" name="Graphic 12" descr="Group brainstorm with solid fill">
            <a:extLst>
              <a:ext uri="{FF2B5EF4-FFF2-40B4-BE49-F238E27FC236}">
                <a16:creationId xmlns:a16="http://schemas.microsoft.com/office/drawing/2014/main" id="{5B5A1D3E-F755-1B70-74B8-FD65B5FDC8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02924" y="3880810"/>
            <a:ext cx="914400" cy="914400"/>
          </a:xfrm>
          <a:prstGeom prst="rect">
            <a:avLst/>
          </a:prstGeom>
        </p:spPr>
      </p:pic>
      <p:sp>
        <p:nvSpPr>
          <p:cNvPr id="3" name="TextBox 2">
            <a:extLst>
              <a:ext uri="{FF2B5EF4-FFF2-40B4-BE49-F238E27FC236}">
                <a16:creationId xmlns:a16="http://schemas.microsoft.com/office/drawing/2014/main" id="{EEBC9330-B4BF-F5DA-6ABC-E39418527544}"/>
              </a:ext>
            </a:extLst>
          </p:cNvPr>
          <p:cNvSpPr txBox="1"/>
          <p:nvPr/>
        </p:nvSpPr>
        <p:spPr>
          <a:xfrm>
            <a:off x="3334327" y="6234545"/>
            <a:ext cx="5735782" cy="489528"/>
          </a:xfrm>
          <a:prstGeom prst="rect">
            <a:avLst/>
          </a:prstGeom>
          <a:solidFill>
            <a:schemeClr val="bg1"/>
          </a:solidFill>
        </p:spPr>
        <p:txBody>
          <a:bodyPr wrap="square" rtlCol="0">
            <a:spAutoFit/>
          </a:bodyPr>
          <a:lstStyle/>
          <a:p>
            <a:endParaRPr lang="en-US"/>
          </a:p>
        </p:txBody>
      </p:sp>
      <p:sp>
        <p:nvSpPr>
          <p:cNvPr id="6" name="Title 1">
            <a:extLst>
              <a:ext uri="{FF2B5EF4-FFF2-40B4-BE49-F238E27FC236}">
                <a16:creationId xmlns:a16="http://schemas.microsoft.com/office/drawing/2014/main" id="{B85FC581-2E49-F0AE-1885-BB3C82007BCC}"/>
              </a:ext>
            </a:extLst>
          </p:cNvPr>
          <p:cNvSpPr txBox="1">
            <a:spLocks/>
          </p:cNvSpPr>
          <p:nvPr/>
        </p:nvSpPr>
        <p:spPr>
          <a:xfrm>
            <a:off x="289937" y="951083"/>
            <a:ext cx="1190206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b="1" dirty="0">
                <a:solidFill>
                  <a:srgbClr val="515727"/>
                </a:solidFill>
              </a:rPr>
              <a:t>Marco de las Zonas de </a:t>
            </a:r>
            <a:r>
              <a:rPr lang="en-US" b="1" dirty="0" err="1">
                <a:solidFill>
                  <a:srgbClr val="515727"/>
                </a:solidFill>
              </a:rPr>
              <a:t>Equidad</a:t>
            </a:r>
            <a:r>
              <a:rPr lang="en-US" b="1" dirty="0">
                <a:solidFill>
                  <a:srgbClr val="515727"/>
                </a:solidFill>
              </a:rPr>
              <a:t> Sanitaria  </a:t>
            </a:r>
          </a:p>
        </p:txBody>
      </p:sp>
      <p:cxnSp>
        <p:nvCxnSpPr>
          <p:cNvPr id="8" name="Straight Connector 7">
            <a:extLst>
              <a:ext uri="{FF2B5EF4-FFF2-40B4-BE49-F238E27FC236}">
                <a16:creationId xmlns:a16="http://schemas.microsoft.com/office/drawing/2014/main" id="{275546CF-8D77-E7AB-3F69-B43D1299AF33}"/>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9" name="Graphic 8" descr="Dollar with solid fill">
            <a:extLst>
              <a:ext uri="{FF2B5EF4-FFF2-40B4-BE49-F238E27FC236}">
                <a16:creationId xmlns:a16="http://schemas.microsoft.com/office/drawing/2014/main" id="{DCB77A89-1179-F7A4-E1D7-0EB64B0510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02924" y="2932886"/>
            <a:ext cx="868680" cy="868680"/>
          </a:xfrm>
          <a:prstGeom prst="rect">
            <a:avLst/>
          </a:prstGeom>
        </p:spPr>
      </p:pic>
    </p:spTree>
    <p:extLst>
      <p:ext uri="{BB962C8B-B14F-4D97-AF65-F5344CB8AC3E}">
        <p14:creationId xmlns:p14="http://schemas.microsoft.com/office/powerpoint/2010/main" val="202430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2EF9-1EF1-1B54-D224-68BE1C74C849}"/>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97FFF719-161E-465E-942C-1081C159F9C2}"/>
              </a:ext>
            </a:extLst>
          </p:cNvPr>
          <p:cNvSpPr txBox="1">
            <a:spLocks/>
          </p:cNvSpPr>
          <p:nvPr/>
        </p:nvSpPr>
        <p:spPr>
          <a:xfrm>
            <a:off x="395624" y="721026"/>
            <a:ext cx="11023490" cy="68692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l" rtl="0"/>
            <a:r>
              <a:rPr lang="en-US" sz="2800" b="1" dirty="0">
                <a:solidFill>
                  <a:srgbClr val="515727"/>
                </a:solidFill>
              </a:rPr>
              <a:t>Las Zonas de </a:t>
            </a:r>
            <a:r>
              <a:rPr lang="en-US" sz="2800" b="1" dirty="0" err="1">
                <a:solidFill>
                  <a:srgbClr val="515727"/>
                </a:solidFill>
              </a:rPr>
              <a:t>Equidad</a:t>
            </a:r>
            <a:r>
              <a:rPr lang="en-US" sz="2800" b="1" dirty="0">
                <a:solidFill>
                  <a:srgbClr val="515727"/>
                </a:solidFill>
              </a:rPr>
              <a:t> Sanitaria en Washington </a:t>
            </a:r>
          </a:p>
        </p:txBody>
      </p:sp>
      <p:cxnSp>
        <p:nvCxnSpPr>
          <p:cNvPr id="7" name="Straight Connector 6">
            <a:extLst>
              <a:ext uri="{FF2B5EF4-FFF2-40B4-BE49-F238E27FC236}">
                <a16:creationId xmlns:a16="http://schemas.microsoft.com/office/drawing/2014/main" id="{35D55C03-15A5-3C7C-0F1B-1A3951F52D27}"/>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grpSp>
        <p:nvGrpSpPr>
          <p:cNvPr id="73" name="Group 72">
            <a:extLst>
              <a:ext uri="{FF2B5EF4-FFF2-40B4-BE49-F238E27FC236}">
                <a16:creationId xmlns:a16="http://schemas.microsoft.com/office/drawing/2014/main" id="{8A9F5FDE-07DE-2B06-92C7-4FFBCF3B725B}"/>
              </a:ext>
            </a:extLst>
          </p:cNvPr>
          <p:cNvGrpSpPr/>
          <p:nvPr/>
        </p:nvGrpSpPr>
        <p:grpSpPr>
          <a:xfrm>
            <a:off x="4463804" y="1728216"/>
            <a:ext cx="6573004" cy="4262803"/>
            <a:chOff x="5061039" y="1979272"/>
            <a:chExt cx="5659658" cy="3591123"/>
          </a:xfrm>
        </p:grpSpPr>
        <p:sp>
          <p:nvSpPr>
            <p:cNvPr id="9" name="Freeform 26">
              <a:extLst>
                <a:ext uri="{FF2B5EF4-FFF2-40B4-BE49-F238E27FC236}">
                  <a16:creationId xmlns:a16="http://schemas.microsoft.com/office/drawing/2014/main" id="{F1DEDF9A-0E98-7311-F805-004692D409E6}"/>
                </a:ext>
              </a:extLst>
            </p:cNvPr>
            <p:cNvSpPr>
              <a:spLocks/>
            </p:cNvSpPr>
            <p:nvPr/>
          </p:nvSpPr>
          <p:spPr bwMode="auto">
            <a:xfrm>
              <a:off x="6726284" y="2753918"/>
              <a:ext cx="1064451" cy="54031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1" name="Freeform 5">
              <a:extLst>
                <a:ext uri="{FF2B5EF4-FFF2-40B4-BE49-F238E27FC236}">
                  <a16:creationId xmlns:a16="http://schemas.microsoft.com/office/drawing/2014/main" id="{DD3D1717-4882-2501-08D9-A43AA940C267}"/>
                </a:ext>
              </a:extLst>
            </p:cNvPr>
            <p:cNvSpPr>
              <a:spLocks/>
            </p:cNvSpPr>
            <p:nvPr/>
          </p:nvSpPr>
          <p:spPr bwMode="auto">
            <a:xfrm>
              <a:off x="8906340" y="3787914"/>
              <a:ext cx="1023091" cy="564206"/>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3" name="Freeform 6">
              <a:extLst>
                <a:ext uri="{FF2B5EF4-FFF2-40B4-BE49-F238E27FC236}">
                  <a16:creationId xmlns:a16="http://schemas.microsoft.com/office/drawing/2014/main" id="{9A00FE8E-B9FD-D40F-8FAE-A46BDEE5FF43}"/>
                </a:ext>
              </a:extLst>
            </p:cNvPr>
            <p:cNvSpPr>
              <a:spLocks/>
            </p:cNvSpPr>
            <p:nvPr/>
          </p:nvSpPr>
          <p:spPr bwMode="auto">
            <a:xfrm>
              <a:off x="10302753" y="4583036"/>
              <a:ext cx="417944" cy="485718"/>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5" name="Freeform 7">
              <a:extLst>
                <a:ext uri="{FF2B5EF4-FFF2-40B4-BE49-F238E27FC236}">
                  <a16:creationId xmlns:a16="http://schemas.microsoft.com/office/drawing/2014/main" id="{8CE9ED51-9D7D-D42F-F6E7-AE196E6EB058}"/>
                </a:ext>
              </a:extLst>
            </p:cNvPr>
            <p:cNvSpPr>
              <a:spLocks/>
            </p:cNvSpPr>
            <p:nvPr/>
          </p:nvSpPr>
          <p:spPr bwMode="auto">
            <a:xfrm>
              <a:off x="8535197" y="4360083"/>
              <a:ext cx="698750" cy="919110"/>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7" name="Freeform 8">
              <a:extLst>
                <a:ext uri="{FF2B5EF4-FFF2-40B4-BE49-F238E27FC236}">
                  <a16:creationId xmlns:a16="http://schemas.microsoft.com/office/drawing/2014/main" id="{00171A10-2E82-E425-E966-7B2E30DCA083}"/>
                </a:ext>
              </a:extLst>
            </p:cNvPr>
            <p:cNvSpPr>
              <a:spLocks/>
            </p:cNvSpPr>
            <p:nvPr/>
          </p:nvSpPr>
          <p:spPr bwMode="auto">
            <a:xfrm>
              <a:off x="7594825" y="2505940"/>
              <a:ext cx="938197" cy="1320650"/>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8" name="Freeform 9">
              <a:extLst>
                <a:ext uri="{FF2B5EF4-FFF2-40B4-BE49-F238E27FC236}">
                  <a16:creationId xmlns:a16="http://schemas.microsoft.com/office/drawing/2014/main" id="{423B76B3-2F97-4DE1-CE4B-E991BE5946F3}"/>
                </a:ext>
              </a:extLst>
            </p:cNvPr>
            <p:cNvSpPr>
              <a:spLocks/>
            </p:cNvSpPr>
            <p:nvPr/>
          </p:nvSpPr>
          <p:spPr bwMode="auto">
            <a:xfrm>
              <a:off x="5061039" y="2594666"/>
              <a:ext cx="1302810" cy="584681"/>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19" name="Freeform 10">
              <a:extLst>
                <a:ext uri="{FF2B5EF4-FFF2-40B4-BE49-F238E27FC236}">
                  <a16:creationId xmlns:a16="http://schemas.microsoft.com/office/drawing/2014/main" id="{31023DE3-A9D0-C8EA-8751-F1638F4F446D}"/>
                </a:ext>
              </a:extLst>
            </p:cNvPr>
            <p:cNvSpPr>
              <a:spLocks/>
            </p:cNvSpPr>
            <p:nvPr/>
          </p:nvSpPr>
          <p:spPr bwMode="auto">
            <a:xfrm>
              <a:off x="6385617" y="5042589"/>
              <a:ext cx="409236" cy="52780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0" name="Freeform 11">
              <a:extLst>
                <a:ext uri="{FF2B5EF4-FFF2-40B4-BE49-F238E27FC236}">
                  <a16:creationId xmlns:a16="http://schemas.microsoft.com/office/drawing/2014/main" id="{DFF9687C-E1D0-34A0-DF0D-3419EE336F97}"/>
                </a:ext>
              </a:extLst>
            </p:cNvPr>
            <p:cNvSpPr>
              <a:spLocks/>
            </p:cNvSpPr>
            <p:nvPr/>
          </p:nvSpPr>
          <p:spPr bwMode="auto">
            <a:xfrm>
              <a:off x="9726991" y="4441984"/>
              <a:ext cx="491955" cy="639281"/>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1" name="Freeform 12">
              <a:extLst>
                <a:ext uri="{FF2B5EF4-FFF2-40B4-BE49-F238E27FC236}">
                  <a16:creationId xmlns:a16="http://schemas.microsoft.com/office/drawing/2014/main" id="{BFD32A98-1111-05CA-8A74-2126ACEC6169}"/>
                </a:ext>
              </a:extLst>
            </p:cNvPr>
            <p:cNvSpPr>
              <a:spLocks/>
            </p:cNvSpPr>
            <p:nvPr/>
          </p:nvSpPr>
          <p:spPr bwMode="auto">
            <a:xfrm>
              <a:off x="6084132" y="4693373"/>
              <a:ext cx="722695" cy="560794"/>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2" name="Freeform 13">
              <a:extLst>
                <a:ext uri="{FF2B5EF4-FFF2-40B4-BE49-F238E27FC236}">
                  <a16:creationId xmlns:a16="http://schemas.microsoft.com/office/drawing/2014/main" id="{4C5C07A6-7325-4089-8C5C-DF3B3B2EA040}"/>
                </a:ext>
              </a:extLst>
            </p:cNvPr>
            <p:cNvSpPr>
              <a:spLocks/>
            </p:cNvSpPr>
            <p:nvPr/>
          </p:nvSpPr>
          <p:spPr bwMode="auto">
            <a:xfrm>
              <a:off x="8204325" y="2900655"/>
              <a:ext cx="962143" cy="963473"/>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3" name="Freeform 14">
              <a:extLst>
                <a:ext uri="{FF2B5EF4-FFF2-40B4-BE49-F238E27FC236}">
                  <a16:creationId xmlns:a16="http://schemas.microsoft.com/office/drawing/2014/main" id="{4A46AD7E-DBE4-1A6B-6148-216CF3283E95}"/>
                </a:ext>
              </a:extLst>
            </p:cNvPr>
            <p:cNvSpPr>
              <a:spLocks/>
            </p:cNvSpPr>
            <p:nvPr/>
          </p:nvSpPr>
          <p:spPr bwMode="auto">
            <a:xfrm>
              <a:off x="9220886" y="2014534"/>
              <a:ext cx="537668" cy="1198937"/>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4" name="Freeform 15">
              <a:extLst>
                <a:ext uri="{FF2B5EF4-FFF2-40B4-BE49-F238E27FC236}">
                  <a16:creationId xmlns:a16="http://schemas.microsoft.com/office/drawing/2014/main" id="{3ECC8614-740A-57BA-174C-5739B0C07704}"/>
                </a:ext>
              </a:extLst>
            </p:cNvPr>
            <p:cNvSpPr>
              <a:spLocks/>
            </p:cNvSpPr>
            <p:nvPr/>
          </p:nvSpPr>
          <p:spPr bwMode="auto">
            <a:xfrm>
              <a:off x="8844301" y="4331645"/>
              <a:ext cx="917518" cy="576718"/>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5" name="Freeform 16">
              <a:extLst>
                <a:ext uri="{FF2B5EF4-FFF2-40B4-BE49-F238E27FC236}">
                  <a16:creationId xmlns:a16="http://schemas.microsoft.com/office/drawing/2014/main" id="{2FDB299F-9DE5-45DC-942D-8C98E11D10E1}"/>
                </a:ext>
              </a:extLst>
            </p:cNvPr>
            <p:cNvSpPr>
              <a:spLocks/>
            </p:cNvSpPr>
            <p:nvPr/>
          </p:nvSpPr>
          <p:spPr bwMode="auto">
            <a:xfrm>
              <a:off x="10004531" y="4348709"/>
              <a:ext cx="468010" cy="725733"/>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6" name="Freeform 17">
              <a:extLst>
                <a:ext uri="{FF2B5EF4-FFF2-40B4-BE49-F238E27FC236}">
                  <a16:creationId xmlns:a16="http://schemas.microsoft.com/office/drawing/2014/main" id="{996B2A42-53B3-D4CE-9390-3FDFA4CAF21D}"/>
                </a:ext>
              </a:extLst>
            </p:cNvPr>
            <p:cNvSpPr>
              <a:spLocks/>
            </p:cNvSpPr>
            <p:nvPr/>
          </p:nvSpPr>
          <p:spPr bwMode="auto">
            <a:xfrm>
              <a:off x="8417652" y="3091757"/>
              <a:ext cx="768407" cy="1380938"/>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7" name="Freeform 18">
              <a:extLst>
                <a:ext uri="{FF2B5EF4-FFF2-40B4-BE49-F238E27FC236}">
                  <a16:creationId xmlns:a16="http://schemas.microsoft.com/office/drawing/2014/main" id="{36244139-7B9A-1B92-6F77-A176CA9AFCCF}"/>
                </a:ext>
              </a:extLst>
            </p:cNvPr>
            <p:cNvSpPr>
              <a:spLocks/>
            </p:cNvSpPr>
            <p:nvPr/>
          </p:nvSpPr>
          <p:spPr bwMode="auto">
            <a:xfrm>
              <a:off x="5308105" y="3486476"/>
              <a:ext cx="845683" cy="791709"/>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8" name="Freeform 19">
              <a:extLst>
                <a:ext uri="{FF2B5EF4-FFF2-40B4-BE49-F238E27FC236}">
                  <a16:creationId xmlns:a16="http://schemas.microsoft.com/office/drawing/2014/main" id="{4430134D-F624-3F93-3949-C12C5867E171}"/>
                </a:ext>
              </a:extLst>
            </p:cNvPr>
            <p:cNvSpPr>
              <a:spLocks/>
            </p:cNvSpPr>
            <p:nvPr/>
          </p:nvSpPr>
          <p:spPr bwMode="auto">
            <a:xfrm>
              <a:off x="7391294" y="3479650"/>
              <a:ext cx="1112340" cy="877020"/>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9" name="Freeform 20">
              <a:extLst>
                <a:ext uri="{FF2B5EF4-FFF2-40B4-BE49-F238E27FC236}">
                  <a16:creationId xmlns:a16="http://schemas.microsoft.com/office/drawing/2014/main" id="{9FB1B754-F081-34B7-8CA1-DF6247E3D64B}"/>
                </a:ext>
              </a:extLst>
            </p:cNvPr>
            <p:cNvSpPr>
              <a:spLocks/>
            </p:cNvSpPr>
            <p:nvPr/>
          </p:nvSpPr>
          <p:spPr bwMode="auto">
            <a:xfrm>
              <a:off x="7263952" y="5066476"/>
              <a:ext cx="1285395" cy="452729"/>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0" name="Freeform 21">
              <a:extLst>
                <a:ext uri="{FF2B5EF4-FFF2-40B4-BE49-F238E27FC236}">
                  <a16:creationId xmlns:a16="http://schemas.microsoft.com/office/drawing/2014/main" id="{C1F3F6F4-387C-EC18-F797-11E2EE5A5C96}"/>
                </a:ext>
              </a:extLst>
            </p:cNvPr>
            <p:cNvSpPr>
              <a:spLocks/>
            </p:cNvSpPr>
            <p:nvPr/>
          </p:nvSpPr>
          <p:spPr bwMode="auto">
            <a:xfrm>
              <a:off x="5988353" y="4272495"/>
              <a:ext cx="1469334" cy="44476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1" name="Freeform 22">
              <a:extLst>
                <a:ext uri="{FF2B5EF4-FFF2-40B4-BE49-F238E27FC236}">
                  <a16:creationId xmlns:a16="http://schemas.microsoft.com/office/drawing/2014/main" id="{147B4D90-A68F-8B93-0A19-FD2ECD3FA494}"/>
                </a:ext>
              </a:extLst>
            </p:cNvPr>
            <p:cNvSpPr>
              <a:spLocks/>
            </p:cNvSpPr>
            <p:nvPr/>
          </p:nvSpPr>
          <p:spPr bwMode="auto">
            <a:xfrm>
              <a:off x="9165378" y="3090621"/>
              <a:ext cx="848949" cy="720043"/>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2" name="Freeform 23">
              <a:extLst>
                <a:ext uri="{FF2B5EF4-FFF2-40B4-BE49-F238E27FC236}">
                  <a16:creationId xmlns:a16="http://schemas.microsoft.com/office/drawing/2014/main" id="{CCE99D80-0CAB-BC45-F6A2-9C23C87B66FC}"/>
                </a:ext>
              </a:extLst>
            </p:cNvPr>
            <p:cNvSpPr>
              <a:spLocks/>
            </p:cNvSpPr>
            <p:nvPr/>
          </p:nvSpPr>
          <p:spPr bwMode="auto">
            <a:xfrm>
              <a:off x="7804884" y="2023635"/>
              <a:ext cx="1445390" cy="1090872"/>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3" name="Freeform 24">
              <a:extLst>
                <a:ext uri="{FF2B5EF4-FFF2-40B4-BE49-F238E27FC236}">
                  <a16:creationId xmlns:a16="http://schemas.microsoft.com/office/drawing/2014/main" id="{4804650D-A6A3-6B2D-0830-60C7FC703461}"/>
                </a:ext>
              </a:extLst>
            </p:cNvPr>
            <p:cNvSpPr>
              <a:spLocks/>
            </p:cNvSpPr>
            <p:nvPr/>
          </p:nvSpPr>
          <p:spPr bwMode="auto">
            <a:xfrm>
              <a:off x="10089426" y="1979272"/>
              <a:ext cx="446242" cy="991910"/>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4" name="Freeform 25">
              <a:extLst>
                <a:ext uri="{FF2B5EF4-FFF2-40B4-BE49-F238E27FC236}">
                  <a16:creationId xmlns:a16="http://schemas.microsoft.com/office/drawing/2014/main" id="{911D38CA-8369-8E83-6CEE-CBEA418ABCFC}"/>
                </a:ext>
              </a:extLst>
            </p:cNvPr>
            <p:cNvSpPr>
              <a:spLocks/>
            </p:cNvSpPr>
            <p:nvPr/>
          </p:nvSpPr>
          <p:spPr bwMode="auto">
            <a:xfrm>
              <a:off x="6783970" y="4707025"/>
              <a:ext cx="549639" cy="862233"/>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5" name="Freeform 23">
              <a:extLst>
                <a:ext uri="{FF2B5EF4-FFF2-40B4-BE49-F238E27FC236}">
                  <a16:creationId xmlns:a16="http://schemas.microsoft.com/office/drawing/2014/main" id="{6F4D220A-E516-8C26-8786-C9461474B781}"/>
                </a:ext>
              </a:extLst>
            </p:cNvPr>
            <p:cNvSpPr>
              <a:spLocks/>
            </p:cNvSpPr>
            <p:nvPr/>
          </p:nvSpPr>
          <p:spPr bwMode="auto">
            <a:xfrm>
              <a:off x="9992561" y="2955257"/>
              <a:ext cx="587734" cy="829246"/>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solidFill>
                  <a:schemeClr val="bg1"/>
                </a:solidFill>
              </a:endParaRPr>
            </a:p>
          </p:txBody>
        </p:sp>
        <p:sp>
          <p:nvSpPr>
            <p:cNvPr id="36" name="Freeform 24">
              <a:extLst>
                <a:ext uri="{FF2B5EF4-FFF2-40B4-BE49-F238E27FC236}">
                  <a16:creationId xmlns:a16="http://schemas.microsoft.com/office/drawing/2014/main" id="{B4942965-6EEB-8A4C-79C0-3EFFA338A77E}"/>
                </a:ext>
              </a:extLst>
            </p:cNvPr>
            <p:cNvSpPr>
              <a:spLocks/>
            </p:cNvSpPr>
            <p:nvPr/>
          </p:nvSpPr>
          <p:spPr bwMode="auto">
            <a:xfrm>
              <a:off x="9573528" y="1990648"/>
              <a:ext cx="681336" cy="1254675"/>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7" name="Freeform 25">
              <a:extLst>
                <a:ext uri="{FF2B5EF4-FFF2-40B4-BE49-F238E27FC236}">
                  <a16:creationId xmlns:a16="http://schemas.microsoft.com/office/drawing/2014/main" id="{02123613-6C81-8091-03EB-F2F7DB2054AB}"/>
                </a:ext>
              </a:extLst>
            </p:cNvPr>
            <p:cNvSpPr>
              <a:spLocks/>
            </p:cNvSpPr>
            <p:nvPr/>
          </p:nvSpPr>
          <p:spPr bwMode="auto">
            <a:xfrm>
              <a:off x="6121136" y="3875505"/>
              <a:ext cx="718341" cy="445904"/>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8" name="Freeform 26">
              <a:extLst>
                <a:ext uri="{FF2B5EF4-FFF2-40B4-BE49-F238E27FC236}">
                  <a16:creationId xmlns:a16="http://schemas.microsoft.com/office/drawing/2014/main" id="{29AD5372-F245-3103-29F9-6D95FC234908}"/>
                </a:ext>
              </a:extLst>
            </p:cNvPr>
            <p:cNvSpPr>
              <a:spLocks/>
            </p:cNvSpPr>
            <p:nvPr/>
          </p:nvSpPr>
          <p:spPr bwMode="auto">
            <a:xfrm>
              <a:off x="9155582" y="4471559"/>
              <a:ext cx="773849" cy="63018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9" name="Freeform 27">
              <a:extLst>
                <a:ext uri="{FF2B5EF4-FFF2-40B4-BE49-F238E27FC236}">
                  <a16:creationId xmlns:a16="http://schemas.microsoft.com/office/drawing/2014/main" id="{0E8C93BF-B2C1-4F9B-BF74-C9A5876EA295}"/>
                </a:ext>
              </a:extLst>
            </p:cNvPr>
            <p:cNvSpPr>
              <a:spLocks/>
            </p:cNvSpPr>
            <p:nvPr/>
          </p:nvSpPr>
          <p:spPr bwMode="auto">
            <a:xfrm>
              <a:off x="9722637" y="3762890"/>
              <a:ext cx="895750" cy="861096"/>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999999"/>
            </a:solidFill>
            <a:ln w="12700" cap="rnd" cmpd="sng">
              <a:solidFill>
                <a:schemeClr val="bg1"/>
              </a:solidFill>
              <a:prstDash val="solid"/>
              <a:round/>
              <a:headEnd/>
              <a:tailEnd/>
            </a:ln>
            <a:effectLst/>
          </p:spPr>
          <p:txBody>
            <a:bodyPr/>
            <a:lstStyle/>
            <a:p>
              <a:pPr eaLnBrk="0" hangingPunct="0">
                <a:defRPr/>
              </a:pPr>
              <a:r>
                <a:rPr lang="en-US">
                  <a:solidFill>
                    <a:srgbClr val="DD8047"/>
                  </a:solidFill>
                </a:rPr>
                <a:t> </a:t>
              </a:r>
            </a:p>
          </p:txBody>
        </p:sp>
        <p:sp>
          <p:nvSpPr>
            <p:cNvPr id="40" name="Freeform 28">
              <a:extLst>
                <a:ext uri="{FF2B5EF4-FFF2-40B4-BE49-F238E27FC236}">
                  <a16:creationId xmlns:a16="http://schemas.microsoft.com/office/drawing/2014/main" id="{740771F2-888F-7EB0-0049-8DEF6BF900FA}"/>
                </a:ext>
              </a:extLst>
            </p:cNvPr>
            <p:cNvSpPr>
              <a:spLocks/>
            </p:cNvSpPr>
            <p:nvPr/>
          </p:nvSpPr>
          <p:spPr bwMode="auto">
            <a:xfrm>
              <a:off x="7329254" y="4002906"/>
              <a:ext cx="1220091" cy="1071535"/>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41" name="Freeform 29">
              <a:extLst>
                <a:ext uri="{FF2B5EF4-FFF2-40B4-BE49-F238E27FC236}">
                  <a16:creationId xmlns:a16="http://schemas.microsoft.com/office/drawing/2014/main" id="{FC23527A-9086-8B20-E402-1D78C52F3FCE}"/>
                </a:ext>
              </a:extLst>
            </p:cNvPr>
            <p:cNvSpPr>
              <a:spLocks/>
            </p:cNvSpPr>
            <p:nvPr/>
          </p:nvSpPr>
          <p:spPr bwMode="auto">
            <a:xfrm>
              <a:off x="6473777" y="2635616"/>
              <a:ext cx="290601" cy="530079"/>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42" name="Freeform 30">
              <a:extLst>
                <a:ext uri="{FF2B5EF4-FFF2-40B4-BE49-F238E27FC236}">
                  <a16:creationId xmlns:a16="http://schemas.microsoft.com/office/drawing/2014/main" id="{36F0AFB5-1233-D78D-30DC-90BA9C048C0E}"/>
                </a:ext>
              </a:extLst>
            </p:cNvPr>
            <p:cNvSpPr>
              <a:spLocks/>
            </p:cNvSpPr>
            <p:nvPr/>
          </p:nvSpPr>
          <p:spPr bwMode="auto">
            <a:xfrm>
              <a:off x="6637038" y="2784630"/>
              <a:ext cx="127343" cy="225228"/>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43" name="Freeform 31">
              <a:extLst>
                <a:ext uri="{FF2B5EF4-FFF2-40B4-BE49-F238E27FC236}">
                  <a16:creationId xmlns:a16="http://schemas.microsoft.com/office/drawing/2014/main" id="{CCD5E46A-D66A-16B9-5AD3-671A7FA5E754}"/>
                </a:ext>
              </a:extLst>
            </p:cNvPr>
            <p:cNvSpPr>
              <a:spLocks/>
            </p:cNvSpPr>
            <p:nvPr/>
          </p:nvSpPr>
          <p:spPr bwMode="auto">
            <a:xfrm>
              <a:off x="5138315" y="2918857"/>
              <a:ext cx="1435593" cy="608569"/>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4" name="Freeform 32">
              <a:extLst>
                <a:ext uri="{FF2B5EF4-FFF2-40B4-BE49-F238E27FC236}">
                  <a16:creationId xmlns:a16="http://schemas.microsoft.com/office/drawing/2014/main" id="{DC3BB370-A583-B2F8-E165-020D1609DAC9}"/>
                </a:ext>
              </a:extLst>
            </p:cNvPr>
            <p:cNvSpPr>
              <a:spLocks/>
            </p:cNvSpPr>
            <p:nvPr/>
          </p:nvSpPr>
          <p:spPr bwMode="auto">
            <a:xfrm>
              <a:off x="6480307" y="2971182"/>
              <a:ext cx="53331" cy="89864"/>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5" name="Freeform 33">
              <a:extLst>
                <a:ext uri="{FF2B5EF4-FFF2-40B4-BE49-F238E27FC236}">
                  <a16:creationId xmlns:a16="http://schemas.microsoft.com/office/drawing/2014/main" id="{EF622C90-7C8C-5393-D4FC-6AF78DA8506D}"/>
                </a:ext>
              </a:extLst>
            </p:cNvPr>
            <p:cNvSpPr>
              <a:spLocks/>
            </p:cNvSpPr>
            <p:nvPr/>
          </p:nvSpPr>
          <p:spPr bwMode="auto">
            <a:xfrm>
              <a:off x="6355141" y="2921133"/>
              <a:ext cx="33740" cy="34125"/>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6" name="Freeform 34">
              <a:extLst>
                <a:ext uri="{FF2B5EF4-FFF2-40B4-BE49-F238E27FC236}">
                  <a16:creationId xmlns:a16="http://schemas.microsoft.com/office/drawing/2014/main" id="{A155CD44-760D-01C4-2427-96FF4EB96AF5}"/>
                </a:ext>
              </a:extLst>
            </p:cNvPr>
            <p:cNvSpPr>
              <a:spLocks/>
            </p:cNvSpPr>
            <p:nvPr/>
          </p:nvSpPr>
          <p:spPr bwMode="auto">
            <a:xfrm>
              <a:off x="6262629" y="3114507"/>
              <a:ext cx="410325" cy="549418"/>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7" name="Freeform 35">
              <a:extLst>
                <a:ext uri="{FF2B5EF4-FFF2-40B4-BE49-F238E27FC236}">
                  <a16:creationId xmlns:a16="http://schemas.microsoft.com/office/drawing/2014/main" id="{6657BFB8-74CF-0018-D674-84ED45268B41}"/>
                </a:ext>
              </a:extLst>
            </p:cNvPr>
            <p:cNvSpPr>
              <a:spLocks/>
            </p:cNvSpPr>
            <p:nvPr/>
          </p:nvSpPr>
          <p:spPr bwMode="auto">
            <a:xfrm>
              <a:off x="6588060" y="3336322"/>
              <a:ext cx="70746" cy="145601"/>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8" name="Freeform 36">
              <a:extLst>
                <a:ext uri="{FF2B5EF4-FFF2-40B4-BE49-F238E27FC236}">
                  <a16:creationId xmlns:a16="http://schemas.microsoft.com/office/drawing/2014/main" id="{CA08CBD1-365F-B26D-90C7-FA74D9C499B8}"/>
                </a:ext>
              </a:extLst>
            </p:cNvPr>
            <p:cNvSpPr>
              <a:spLocks/>
            </p:cNvSpPr>
            <p:nvPr/>
          </p:nvSpPr>
          <p:spPr bwMode="auto">
            <a:xfrm>
              <a:off x="6647920" y="3517187"/>
              <a:ext cx="32651" cy="36400"/>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9" name="Freeform 37">
              <a:extLst>
                <a:ext uri="{FF2B5EF4-FFF2-40B4-BE49-F238E27FC236}">
                  <a16:creationId xmlns:a16="http://schemas.microsoft.com/office/drawing/2014/main" id="{381C8469-53B0-9FFE-ADBF-80B6B7B323ED}"/>
                </a:ext>
              </a:extLst>
            </p:cNvPr>
            <p:cNvSpPr>
              <a:spLocks/>
            </p:cNvSpPr>
            <p:nvPr/>
          </p:nvSpPr>
          <p:spPr bwMode="auto">
            <a:xfrm>
              <a:off x="5452862" y="4254294"/>
              <a:ext cx="538756" cy="569893"/>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0" name="Freeform 38">
              <a:extLst>
                <a:ext uri="{FF2B5EF4-FFF2-40B4-BE49-F238E27FC236}">
                  <a16:creationId xmlns:a16="http://schemas.microsoft.com/office/drawing/2014/main" id="{31F7E003-044B-FC99-9C86-DC34994D3D25}"/>
                </a:ext>
              </a:extLst>
            </p:cNvPr>
            <p:cNvSpPr>
              <a:spLocks/>
            </p:cNvSpPr>
            <p:nvPr/>
          </p:nvSpPr>
          <p:spPr bwMode="auto">
            <a:xfrm>
              <a:off x="5527963" y="4555735"/>
              <a:ext cx="44624" cy="89864"/>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1" name="Freeform 39">
              <a:extLst>
                <a:ext uri="{FF2B5EF4-FFF2-40B4-BE49-F238E27FC236}">
                  <a16:creationId xmlns:a16="http://schemas.microsoft.com/office/drawing/2014/main" id="{5C57138D-002E-7D64-0771-76A230CEABE6}"/>
                </a:ext>
              </a:extLst>
            </p:cNvPr>
            <p:cNvSpPr>
              <a:spLocks/>
            </p:cNvSpPr>
            <p:nvPr/>
          </p:nvSpPr>
          <p:spPr bwMode="auto">
            <a:xfrm>
              <a:off x="6471600" y="3888016"/>
              <a:ext cx="47890" cy="63700"/>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2" name="Freeform 40">
              <a:extLst>
                <a:ext uri="{FF2B5EF4-FFF2-40B4-BE49-F238E27FC236}">
                  <a16:creationId xmlns:a16="http://schemas.microsoft.com/office/drawing/2014/main" id="{5FD90DAE-F95A-675E-F704-765483F41CFA}"/>
                </a:ext>
              </a:extLst>
            </p:cNvPr>
            <p:cNvSpPr>
              <a:spLocks/>
            </p:cNvSpPr>
            <p:nvPr/>
          </p:nvSpPr>
          <p:spPr bwMode="auto">
            <a:xfrm>
              <a:off x="6492280" y="3757202"/>
              <a:ext cx="959965" cy="610843"/>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3" name="Freeform 41">
              <a:extLst>
                <a:ext uri="{FF2B5EF4-FFF2-40B4-BE49-F238E27FC236}">
                  <a16:creationId xmlns:a16="http://schemas.microsoft.com/office/drawing/2014/main" id="{0A8B65F7-B0DA-0C02-6FC7-B62C1907655A}"/>
                </a:ext>
              </a:extLst>
            </p:cNvPr>
            <p:cNvSpPr>
              <a:spLocks/>
            </p:cNvSpPr>
            <p:nvPr/>
          </p:nvSpPr>
          <p:spPr bwMode="auto">
            <a:xfrm>
              <a:off x="6415003" y="3655965"/>
              <a:ext cx="211148" cy="244565"/>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4" name="Freeform 42">
              <a:extLst>
                <a:ext uri="{FF2B5EF4-FFF2-40B4-BE49-F238E27FC236}">
                  <a16:creationId xmlns:a16="http://schemas.microsoft.com/office/drawing/2014/main" id="{95EAF2C1-F2B0-BB06-1D44-D7BCC1B6FAD3}"/>
                </a:ext>
              </a:extLst>
            </p:cNvPr>
            <p:cNvSpPr>
              <a:spLocks/>
            </p:cNvSpPr>
            <p:nvPr/>
          </p:nvSpPr>
          <p:spPr bwMode="auto">
            <a:xfrm>
              <a:off x="6485750" y="3853889"/>
              <a:ext cx="57685" cy="44363"/>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5" name="Freeform 43">
              <a:extLst>
                <a:ext uri="{FF2B5EF4-FFF2-40B4-BE49-F238E27FC236}">
                  <a16:creationId xmlns:a16="http://schemas.microsoft.com/office/drawing/2014/main" id="{B5267710-3E54-8097-5D6B-C327183D86CC}"/>
                </a:ext>
              </a:extLst>
            </p:cNvPr>
            <p:cNvSpPr>
              <a:spLocks/>
            </p:cNvSpPr>
            <p:nvPr/>
          </p:nvSpPr>
          <p:spPr bwMode="auto">
            <a:xfrm>
              <a:off x="6298547" y="2443378"/>
              <a:ext cx="87072" cy="47775"/>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6" name="Freeform 44">
              <a:extLst>
                <a:ext uri="{FF2B5EF4-FFF2-40B4-BE49-F238E27FC236}">
                  <a16:creationId xmlns:a16="http://schemas.microsoft.com/office/drawing/2014/main" id="{EBEC082E-62BD-9634-3D37-0DBC0CDD62EF}"/>
                </a:ext>
              </a:extLst>
            </p:cNvPr>
            <p:cNvSpPr>
              <a:spLocks/>
            </p:cNvSpPr>
            <p:nvPr/>
          </p:nvSpPr>
          <p:spPr bwMode="auto">
            <a:xfrm>
              <a:off x="6176644" y="2414939"/>
              <a:ext cx="167612" cy="180865"/>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7" name="Freeform 45">
              <a:extLst>
                <a:ext uri="{FF2B5EF4-FFF2-40B4-BE49-F238E27FC236}">
                  <a16:creationId xmlns:a16="http://schemas.microsoft.com/office/drawing/2014/main" id="{56E302A8-381F-1C5E-C40D-3C78BF978EDC}"/>
                </a:ext>
              </a:extLst>
            </p:cNvPr>
            <p:cNvSpPr>
              <a:spLocks/>
            </p:cNvSpPr>
            <p:nvPr/>
          </p:nvSpPr>
          <p:spPr bwMode="auto">
            <a:xfrm>
              <a:off x="6355142" y="2466126"/>
              <a:ext cx="109927" cy="154701"/>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8" name="Freeform 46">
              <a:extLst>
                <a:ext uri="{FF2B5EF4-FFF2-40B4-BE49-F238E27FC236}">
                  <a16:creationId xmlns:a16="http://schemas.microsoft.com/office/drawing/2014/main" id="{97B017E7-0E43-2216-4275-D43021A7419B}"/>
                </a:ext>
              </a:extLst>
            </p:cNvPr>
            <p:cNvSpPr>
              <a:spLocks/>
            </p:cNvSpPr>
            <p:nvPr/>
          </p:nvSpPr>
          <p:spPr bwMode="auto">
            <a:xfrm>
              <a:off x="6433505" y="2433139"/>
              <a:ext cx="46801" cy="58012"/>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9" name="Freeform 47">
              <a:extLst>
                <a:ext uri="{FF2B5EF4-FFF2-40B4-BE49-F238E27FC236}">
                  <a16:creationId xmlns:a16="http://schemas.microsoft.com/office/drawing/2014/main" id="{46BD697C-CC03-5B50-1834-C66B8CCF4885}"/>
                </a:ext>
              </a:extLst>
            </p:cNvPr>
            <p:cNvSpPr>
              <a:spLocks/>
            </p:cNvSpPr>
            <p:nvPr/>
          </p:nvSpPr>
          <p:spPr bwMode="auto">
            <a:xfrm>
              <a:off x="6289838" y="2311427"/>
              <a:ext cx="215502" cy="1308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60" name="Freeform 48">
              <a:extLst>
                <a:ext uri="{FF2B5EF4-FFF2-40B4-BE49-F238E27FC236}">
                  <a16:creationId xmlns:a16="http://schemas.microsoft.com/office/drawing/2014/main" id="{7E41BEC9-31C6-9DF0-8FF7-240972CC7808}"/>
                </a:ext>
              </a:extLst>
            </p:cNvPr>
            <p:cNvSpPr>
              <a:spLocks/>
            </p:cNvSpPr>
            <p:nvPr/>
          </p:nvSpPr>
          <p:spPr bwMode="auto">
            <a:xfrm>
              <a:off x="6441125" y="2504804"/>
              <a:ext cx="38094" cy="37538"/>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61" name="Freeform 49">
              <a:extLst>
                <a:ext uri="{FF2B5EF4-FFF2-40B4-BE49-F238E27FC236}">
                  <a16:creationId xmlns:a16="http://schemas.microsoft.com/office/drawing/2014/main" id="{6F641912-7F4D-E31C-1155-30AF396353BF}"/>
                </a:ext>
              </a:extLst>
            </p:cNvPr>
            <p:cNvSpPr>
              <a:spLocks/>
            </p:cNvSpPr>
            <p:nvPr/>
          </p:nvSpPr>
          <p:spPr bwMode="auto">
            <a:xfrm>
              <a:off x="6521665" y="2393327"/>
              <a:ext cx="1422532" cy="373104"/>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2" name="Freeform 50">
              <a:extLst>
                <a:ext uri="{FF2B5EF4-FFF2-40B4-BE49-F238E27FC236}">
                  <a16:creationId xmlns:a16="http://schemas.microsoft.com/office/drawing/2014/main" id="{E511F0B8-D16F-047D-B859-910AACC6945C}"/>
                </a:ext>
              </a:extLst>
            </p:cNvPr>
            <p:cNvSpPr>
              <a:spLocks/>
            </p:cNvSpPr>
            <p:nvPr/>
          </p:nvSpPr>
          <p:spPr bwMode="auto">
            <a:xfrm>
              <a:off x="6558672" y="2449064"/>
              <a:ext cx="59863" cy="58012"/>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3" name="Freeform 51">
              <a:extLst>
                <a:ext uri="{FF2B5EF4-FFF2-40B4-BE49-F238E27FC236}">
                  <a16:creationId xmlns:a16="http://schemas.microsoft.com/office/drawing/2014/main" id="{8689CA73-227A-554E-CA2C-17936A316D60}"/>
                </a:ext>
              </a:extLst>
            </p:cNvPr>
            <p:cNvSpPr>
              <a:spLocks/>
            </p:cNvSpPr>
            <p:nvPr/>
          </p:nvSpPr>
          <p:spPr bwMode="auto">
            <a:xfrm>
              <a:off x="6495544" y="2422902"/>
              <a:ext cx="55509" cy="59150"/>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4" name="Freeform 52">
              <a:extLst>
                <a:ext uri="{FF2B5EF4-FFF2-40B4-BE49-F238E27FC236}">
                  <a16:creationId xmlns:a16="http://schemas.microsoft.com/office/drawing/2014/main" id="{AC02593F-94DB-3B2E-8495-F3F3A4F9B5FD}"/>
                </a:ext>
              </a:extLst>
            </p:cNvPr>
            <p:cNvSpPr>
              <a:spLocks/>
            </p:cNvSpPr>
            <p:nvPr/>
          </p:nvSpPr>
          <p:spPr bwMode="auto">
            <a:xfrm>
              <a:off x="5928490" y="4878788"/>
              <a:ext cx="67480" cy="60288"/>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5" name="Freeform 53">
              <a:extLst>
                <a:ext uri="{FF2B5EF4-FFF2-40B4-BE49-F238E27FC236}">
                  <a16:creationId xmlns:a16="http://schemas.microsoft.com/office/drawing/2014/main" id="{781C589E-E764-954B-22C3-8315DC46AE2A}"/>
                </a:ext>
              </a:extLst>
            </p:cNvPr>
            <p:cNvSpPr>
              <a:spLocks/>
            </p:cNvSpPr>
            <p:nvPr/>
          </p:nvSpPr>
          <p:spPr bwMode="auto">
            <a:xfrm>
              <a:off x="5712988" y="4680862"/>
              <a:ext cx="379850" cy="258214"/>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6" name="Freeform 54">
              <a:extLst>
                <a:ext uri="{FF2B5EF4-FFF2-40B4-BE49-F238E27FC236}">
                  <a16:creationId xmlns:a16="http://schemas.microsoft.com/office/drawing/2014/main" id="{DE9DBE6E-6448-DDFB-0BCB-A422DE279D1D}"/>
                </a:ext>
              </a:extLst>
            </p:cNvPr>
            <p:cNvSpPr>
              <a:spLocks/>
            </p:cNvSpPr>
            <p:nvPr/>
          </p:nvSpPr>
          <p:spPr bwMode="auto">
            <a:xfrm>
              <a:off x="6456364" y="2025911"/>
              <a:ext cx="1512869" cy="374241"/>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599658"/>
            </a:solidFill>
            <a:ln w="12700" cap="rnd" cmpd="sng">
              <a:solidFill>
                <a:schemeClr val="bg1"/>
              </a:solidFill>
              <a:prstDash val="solid"/>
              <a:round/>
              <a:headEnd/>
              <a:tailEnd/>
            </a:ln>
            <a:effectLst/>
          </p:spPr>
          <p:txBody>
            <a:bodyPr/>
            <a:lstStyle/>
            <a:p>
              <a:pPr eaLnBrk="0" hangingPunct="0">
                <a:defRPr/>
              </a:pPr>
              <a:endParaRPr lang="en-US"/>
            </a:p>
          </p:txBody>
        </p:sp>
        <p:sp>
          <p:nvSpPr>
            <p:cNvPr id="67" name="Freeform 55">
              <a:extLst>
                <a:ext uri="{FF2B5EF4-FFF2-40B4-BE49-F238E27FC236}">
                  <a16:creationId xmlns:a16="http://schemas.microsoft.com/office/drawing/2014/main" id="{87C87C4B-BD57-2C0B-348D-402161D885FB}"/>
                </a:ext>
              </a:extLst>
            </p:cNvPr>
            <p:cNvSpPr>
              <a:spLocks/>
            </p:cNvSpPr>
            <p:nvPr/>
          </p:nvSpPr>
          <p:spPr bwMode="auto">
            <a:xfrm>
              <a:off x="6523844" y="2288676"/>
              <a:ext cx="80542" cy="10692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599658"/>
            </a:solidFill>
            <a:ln w="12700" cap="rnd" cmpd="sng">
              <a:solidFill>
                <a:schemeClr val="bg1"/>
              </a:solidFill>
              <a:prstDash val="solid"/>
              <a:round/>
              <a:headEnd/>
              <a:tailEnd/>
            </a:ln>
            <a:effectLst/>
          </p:spPr>
          <p:txBody>
            <a:bodyPr/>
            <a:lstStyle/>
            <a:p>
              <a:pPr eaLnBrk="0" hangingPunct="0">
                <a:defRPr/>
              </a:pPr>
              <a:endParaRPr lang="en-US"/>
            </a:p>
          </p:txBody>
        </p:sp>
        <p:sp>
          <p:nvSpPr>
            <p:cNvPr id="68" name="Freeform 56">
              <a:extLst>
                <a:ext uri="{FF2B5EF4-FFF2-40B4-BE49-F238E27FC236}">
                  <a16:creationId xmlns:a16="http://schemas.microsoft.com/office/drawing/2014/main" id="{339C37E7-73B2-C938-2078-E12BE46B1416}"/>
                </a:ext>
              </a:extLst>
            </p:cNvPr>
            <p:cNvSpPr>
              <a:spLocks/>
            </p:cNvSpPr>
            <p:nvPr/>
          </p:nvSpPr>
          <p:spPr bwMode="auto">
            <a:xfrm>
              <a:off x="6577174" y="2326214"/>
              <a:ext cx="32651" cy="35262"/>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599658"/>
            </a:solidFill>
            <a:ln w="12700" cap="rnd" cmpd="sng">
              <a:solidFill>
                <a:schemeClr val="bg1"/>
              </a:solidFill>
              <a:prstDash val="solid"/>
              <a:round/>
              <a:headEnd/>
              <a:tailEnd/>
            </a:ln>
            <a:effectLst/>
          </p:spPr>
          <p:txBody>
            <a:bodyPr/>
            <a:lstStyle/>
            <a:p>
              <a:pPr eaLnBrk="0" hangingPunct="0">
                <a:defRPr/>
              </a:pPr>
              <a:endParaRPr lang="en-US"/>
            </a:p>
          </p:txBody>
        </p:sp>
        <p:sp>
          <p:nvSpPr>
            <p:cNvPr id="69" name="Freeform 57">
              <a:extLst>
                <a:ext uri="{FF2B5EF4-FFF2-40B4-BE49-F238E27FC236}">
                  <a16:creationId xmlns:a16="http://schemas.microsoft.com/office/drawing/2014/main" id="{CF490127-488B-A3CF-6516-BA482704B858}"/>
                </a:ext>
              </a:extLst>
            </p:cNvPr>
            <p:cNvSpPr>
              <a:spLocks/>
            </p:cNvSpPr>
            <p:nvPr/>
          </p:nvSpPr>
          <p:spPr bwMode="auto">
            <a:xfrm>
              <a:off x="6626152" y="3564963"/>
              <a:ext cx="116457" cy="179727"/>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8B4D42"/>
            </a:solidFill>
            <a:ln w="12700" cap="rnd" cmpd="sng">
              <a:solidFill>
                <a:schemeClr val="bg1"/>
              </a:solidFill>
              <a:prstDash val="solid"/>
              <a:round/>
              <a:headEnd/>
              <a:tailEnd/>
            </a:ln>
            <a:effectLst/>
          </p:spPr>
          <p:txBody>
            <a:bodyPr/>
            <a:lstStyle/>
            <a:p>
              <a:pPr eaLnBrk="0" hangingPunct="0">
                <a:defRPr/>
              </a:pPr>
              <a:endParaRPr lang="en-US"/>
            </a:p>
          </p:txBody>
        </p:sp>
        <p:sp>
          <p:nvSpPr>
            <p:cNvPr id="70" name="Freeform 58">
              <a:extLst>
                <a:ext uri="{FF2B5EF4-FFF2-40B4-BE49-F238E27FC236}">
                  <a16:creationId xmlns:a16="http://schemas.microsoft.com/office/drawing/2014/main" id="{CB9422A6-3067-9EBD-851A-F98AB6CA910E}"/>
                </a:ext>
              </a:extLst>
            </p:cNvPr>
            <p:cNvSpPr>
              <a:spLocks/>
            </p:cNvSpPr>
            <p:nvPr/>
          </p:nvSpPr>
          <p:spPr bwMode="auto">
            <a:xfrm>
              <a:off x="6694720" y="3286273"/>
              <a:ext cx="980643" cy="717770"/>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8B4D42"/>
            </a:solidFill>
            <a:ln w="12700" cap="rnd" cmpd="sng">
              <a:solidFill>
                <a:schemeClr val="bg1"/>
              </a:solidFill>
              <a:prstDash val="solid"/>
              <a:round/>
              <a:headEnd/>
              <a:tailEnd/>
            </a:ln>
            <a:effectLst/>
          </p:spPr>
          <p:txBody>
            <a:bodyPr/>
            <a:lstStyle/>
            <a:p>
              <a:pPr eaLnBrk="0" hangingPunct="0">
                <a:defRPr/>
              </a:pPr>
              <a:endParaRPr lang="en-US"/>
            </a:p>
          </p:txBody>
        </p:sp>
        <p:sp>
          <p:nvSpPr>
            <p:cNvPr id="71" name="Freeform 59">
              <a:extLst>
                <a:ext uri="{FF2B5EF4-FFF2-40B4-BE49-F238E27FC236}">
                  <a16:creationId xmlns:a16="http://schemas.microsoft.com/office/drawing/2014/main" id="{088D8002-81AA-91D3-65F0-FB267E6A8CB7}"/>
                </a:ext>
              </a:extLst>
            </p:cNvPr>
            <p:cNvSpPr>
              <a:spLocks/>
            </p:cNvSpPr>
            <p:nvPr/>
          </p:nvSpPr>
          <p:spPr bwMode="auto">
            <a:xfrm>
              <a:off x="6355141" y="3749240"/>
              <a:ext cx="60950" cy="142190"/>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72" name="Freeform 60">
              <a:extLst>
                <a:ext uri="{FF2B5EF4-FFF2-40B4-BE49-F238E27FC236}">
                  <a16:creationId xmlns:a16="http://schemas.microsoft.com/office/drawing/2014/main" id="{88B05030-2591-524B-7032-7E82566185FF}"/>
                </a:ext>
              </a:extLst>
            </p:cNvPr>
            <p:cNvSpPr>
              <a:spLocks/>
            </p:cNvSpPr>
            <p:nvPr/>
          </p:nvSpPr>
          <p:spPr bwMode="auto">
            <a:xfrm>
              <a:off x="5913253" y="3433012"/>
              <a:ext cx="518077" cy="546006"/>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grpSp>
      <p:sp>
        <p:nvSpPr>
          <p:cNvPr id="74" name="TextBox 73">
            <a:extLst>
              <a:ext uri="{FF2B5EF4-FFF2-40B4-BE49-F238E27FC236}">
                <a16:creationId xmlns:a16="http://schemas.microsoft.com/office/drawing/2014/main" id="{CAD0890F-35D8-0677-33CD-AC4FB111D132}"/>
              </a:ext>
            </a:extLst>
          </p:cNvPr>
          <p:cNvSpPr txBox="1"/>
          <p:nvPr/>
        </p:nvSpPr>
        <p:spPr>
          <a:xfrm>
            <a:off x="2167666" y="1380554"/>
            <a:ext cx="3277633" cy="861774"/>
          </a:xfrm>
          <a:prstGeom prst="rect">
            <a:avLst/>
          </a:prstGeom>
          <a:noFill/>
        </p:spPr>
        <p:txBody>
          <a:bodyPr wrap="square" rtlCol="0">
            <a:spAutoFit/>
          </a:bodyPr>
          <a:lstStyle/>
          <a:p>
            <a:pPr algn="l" rtl="0"/>
            <a:r>
              <a:rPr lang="en-US" b="1" i="1" dirty="0"/>
              <a:t>Zona Rural:</a:t>
            </a:r>
          </a:p>
          <a:p>
            <a:r>
              <a:rPr lang="en-US" sz="1600" dirty="0"/>
              <a:t>East Whatcom County </a:t>
            </a:r>
          </a:p>
          <a:p>
            <a:r>
              <a:rPr lang="en-US" sz="1600" dirty="0"/>
              <a:t>(Mount Baker School District)</a:t>
            </a:r>
          </a:p>
        </p:txBody>
      </p:sp>
      <p:sp>
        <p:nvSpPr>
          <p:cNvPr id="75" name="TextBox 74">
            <a:extLst>
              <a:ext uri="{FF2B5EF4-FFF2-40B4-BE49-F238E27FC236}">
                <a16:creationId xmlns:a16="http://schemas.microsoft.com/office/drawing/2014/main" id="{4D560307-EFBF-3134-A3EB-E0B93F7A77F5}"/>
              </a:ext>
            </a:extLst>
          </p:cNvPr>
          <p:cNvSpPr txBox="1"/>
          <p:nvPr/>
        </p:nvSpPr>
        <p:spPr>
          <a:xfrm>
            <a:off x="2354037" y="5153979"/>
            <a:ext cx="2293641" cy="861774"/>
          </a:xfrm>
          <a:prstGeom prst="rect">
            <a:avLst/>
          </a:prstGeom>
          <a:noFill/>
        </p:spPr>
        <p:txBody>
          <a:bodyPr wrap="none" rtlCol="0">
            <a:spAutoFit/>
          </a:bodyPr>
          <a:lstStyle/>
          <a:p>
            <a:r>
              <a:rPr lang="en-US" b="1" i="1" dirty="0"/>
              <a:t>Zona Urbana:</a:t>
            </a:r>
            <a:br>
              <a:rPr lang="en-US" i="1" dirty="0"/>
            </a:br>
            <a:r>
              <a:rPr lang="en-US" sz="1600" dirty="0"/>
              <a:t>South King County</a:t>
            </a:r>
          </a:p>
          <a:p>
            <a:r>
              <a:rPr lang="en-US" sz="1600" dirty="0"/>
              <a:t>(SeaTac-Burien-Tukwila)</a:t>
            </a:r>
          </a:p>
        </p:txBody>
      </p:sp>
      <p:sp>
        <p:nvSpPr>
          <p:cNvPr id="76" name="TextBox 75">
            <a:extLst>
              <a:ext uri="{FF2B5EF4-FFF2-40B4-BE49-F238E27FC236}">
                <a16:creationId xmlns:a16="http://schemas.microsoft.com/office/drawing/2014/main" id="{76BF7DC6-0183-42DB-C414-D3AD185B3403}"/>
              </a:ext>
            </a:extLst>
          </p:cNvPr>
          <p:cNvSpPr txBox="1"/>
          <p:nvPr/>
        </p:nvSpPr>
        <p:spPr>
          <a:xfrm>
            <a:off x="320036" y="2805654"/>
            <a:ext cx="4332109" cy="1938992"/>
          </a:xfrm>
          <a:prstGeom prst="rect">
            <a:avLst/>
          </a:prstGeom>
          <a:noFill/>
        </p:spPr>
        <p:txBody>
          <a:bodyPr wrap="square" rtlCol="0">
            <a:spAutoFit/>
          </a:bodyPr>
          <a:lstStyle/>
          <a:p>
            <a:pPr algn="l" rtl="0"/>
            <a:r>
              <a:rPr lang="en-US" b="1" i="1" u="sng" dirty="0"/>
              <a:t>(Nuevo) </a:t>
            </a:r>
            <a:r>
              <a:rPr lang="en-US" b="1" i="1" dirty="0"/>
              <a:t>Zona para </a:t>
            </a:r>
            <a:r>
              <a:rPr lang="en-US" b="1" i="1" dirty="0" err="1"/>
              <a:t>Comunidades</a:t>
            </a:r>
            <a:r>
              <a:rPr lang="en-US" b="1" i="1" dirty="0"/>
              <a:t> </a:t>
            </a:r>
            <a:r>
              <a:rPr lang="en-US" b="1" i="1" dirty="0" err="1"/>
              <a:t>Nativas</a:t>
            </a:r>
            <a:r>
              <a:rPr lang="en-US" b="1" i="1" dirty="0"/>
              <a:t>:</a:t>
            </a:r>
          </a:p>
          <a:p>
            <a:pPr algn="l" rtl="0"/>
            <a:r>
              <a:rPr lang="en-US" sz="1800" dirty="0"/>
              <a:t>Tierras </a:t>
            </a:r>
            <a:r>
              <a:rPr lang="en-US" sz="1800" dirty="0" err="1"/>
              <a:t>ancestrales</a:t>
            </a:r>
            <a:r>
              <a:rPr lang="en-US" sz="1800" dirty="0"/>
              <a:t> de la </a:t>
            </a:r>
            <a:r>
              <a:rPr lang="en-US" sz="1800" dirty="0" err="1"/>
              <a:t>tribu</a:t>
            </a:r>
            <a:r>
              <a:rPr lang="en-US" sz="1800" dirty="0"/>
              <a:t> S'Klallam de Port Gamble</a:t>
            </a:r>
          </a:p>
          <a:p>
            <a:endParaRPr lang="en-US" sz="1600" dirty="0"/>
          </a:p>
          <a:p>
            <a:r>
              <a:rPr lang="en-US" sz="1600" dirty="0"/>
              <a:t>(Kitsap, Clallam, Jefferson, Mason, and San Juan Counties)</a:t>
            </a:r>
          </a:p>
        </p:txBody>
      </p:sp>
      <p:cxnSp>
        <p:nvCxnSpPr>
          <p:cNvPr id="78" name="Straight Connector 77">
            <a:extLst>
              <a:ext uri="{FF2B5EF4-FFF2-40B4-BE49-F238E27FC236}">
                <a16:creationId xmlns:a16="http://schemas.microsoft.com/office/drawing/2014/main" id="{0BAD154C-03AB-592D-BB7A-863AA16A2502}"/>
              </a:ext>
            </a:extLst>
          </p:cNvPr>
          <p:cNvCxnSpPr>
            <a:cxnSpLocks/>
          </p:cNvCxnSpPr>
          <p:nvPr/>
        </p:nvCxnSpPr>
        <p:spPr>
          <a:xfrm>
            <a:off x="3630797" y="1579438"/>
            <a:ext cx="2811228" cy="426259"/>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CF9968D5-2BBE-ED71-A7DF-787F6C72D49C}"/>
              </a:ext>
            </a:extLst>
          </p:cNvPr>
          <p:cNvCxnSpPr/>
          <p:nvPr/>
        </p:nvCxnSpPr>
        <p:spPr>
          <a:xfrm>
            <a:off x="4151376" y="3047431"/>
            <a:ext cx="1068955" cy="157306"/>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E3F02067-899A-31D4-1495-ACE8C3CFD0FD}"/>
              </a:ext>
            </a:extLst>
          </p:cNvPr>
          <p:cNvCxnSpPr/>
          <p:nvPr/>
        </p:nvCxnSpPr>
        <p:spPr>
          <a:xfrm flipV="1">
            <a:off x="3922776" y="3705687"/>
            <a:ext cx="2861172" cy="165880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213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1373B-8543-723E-C9EF-137A464AB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BC9F7-65AF-0772-AD2D-8DB7013BC488}"/>
              </a:ext>
            </a:extLst>
          </p:cNvPr>
          <p:cNvSpPr>
            <a:spLocks noGrp="1"/>
          </p:cNvSpPr>
          <p:nvPr>
            <p:ph type="title" idx="4294967295"/>
          </p:nvPr>
        </p:nvSpPr>
        <p:spPr>
          <a:xfrm>
            <a:off x="187631" y="871833"/>
            <a:ext cx="11612483" cy="481012"/>
          </a:xfrm>
        </p:spPr>
        <p:txBody>
          <a:bodyPr>
            <a:normAutofit fontScale="90000"/>
          </a:bodyPr>
          <a:lstStyle/>
          <a:p>
            <a:r>
              <a:rPr lang="en-US" b="1" dirty="0" err="1">
                <a:solidFill>
                  <a:srgbClr val="515727"/>
                </a:solidFill>
                <a:latin typeface="Century Gothic"/>
              </a:rPr>
              <a:t>Evaluación</a:t>
            </a:r>
            <a:r>
              <a:rPr lang="en-US" b="1" dirty="0">
                <a:solidFill>
                  <a:srgbClr val="515727"/>
                </a:solidFill>
                <a:latin typeface="Century Gothic"/>
              </a:rPr>
              <a:t> de la </a:t>
            </a:r>
            <a:r>
              <a:rPr lang="en-US" b="1" dirty="0" err="1">
                <a:solidFill>
                  <a:srgbClr val="515727"/>
                </a:solidFill>
                <a:latin typeface="Century Gothic"/>
              </a:rPr>
              <a:t>Acción</a:t>
            </a:r>
            <a:r>
              <a:rPr lang="en-US" b="1" dirty="0">
                <a:solidFill>
                  <a:srgbClr val="515727"/>
                </a:solidFill>
                <a:latin typeface="Century Gothic"/>
              </a:rPr>
              <a:t> </a:t>
            </a:r>
            <a:r>
              <a:rPr lang="en-US" b="1" dirty="0" err="1">
                <a:solidFill>
                  <a:srgbClr val="515727"/>
                </a:solidFill>
                <a:latin typeface="Century Gothic"/>
              </a:rPr>
              <a:t>Participativa</a:t>
            </a:r>
            <a:endParaRPr lang="en-US" dirty="0"/>
          </a:p>
        </p:txBody>
      </p:sp>
      <p:sp>
        <p:nvSpPr>
          <p:cNvPr id="3" name="TextBox 2">
            <a:extLst>
              <a:ext uri="{FF2B5EF4-FFF2-40B4-BE49-F238E27FC236}">
                <a16:creationId xmlns:a16="http://schemas.microsoft.com/office/drawing/2014/main" id="{8097FA07-D1E7-7F2B-8A58-08AC0BBE0F75}"/>
              </a:ext>
            </a:extLst>
          </p:cNvPr>
          <p:cNvSpPr txBox="1"/>
          <p:nvPr/>
        </p:nvSpPr>
        <p:spPr>
          <a:xfrm>
            <a:off x="3334327" y="6234545"/>
            <a:ext cx="5735782" cy="489528"/>
          </a:xfrm>
          <a:prstGeom prst="rect">
            <a:avLst/>
          </a:prstGeom>
          <a:solidFill>
            <a:schemeClr val="bg1"/>
          </a:solidFill>
        </p:spPr>
        <p:txBody>
          <a:bodyPr wrap="square" rtlCol="0">
            <a:spAutoFit/>
          </a:bodyPr>
          <a:lstStyle/>
          <a:p>
            <a:endParaRPr lang="en-US"/>
          </a:p>
        </p:txBody>
      </p:sp>
      <p:cxnSp>
        <p:nvCxnSpPr>
          <p:cNvPr id="4" name="Straight Connector 3">
            <a:extLst>
              <a:ext uri="{FF2B5EF4-FFF2-40B4-BE49-F238E27FC236}">
                <a16:creationId xmlns:a16="http://schemas.microsoft.com/office/drawing/2014/main" id="{1AF583E6-FF29-6FEF-FE89-A83DBB6C70C2}"/>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8367186-E852-DD86-D453-7E46F26AC474}"/>
              </a:ext>
            </a:extLst>
          </p:cNvPr>
          <p:cNvSpPr/>
          <p:nvPr/>
        </p:nvSpPr>
        <p:spPr>
          <a:xfrm>
            <a:off x="1419512" y="2011527"/>
            <a:ext cx="9352976" cy="3934686"/>
          </a:xfrm>
          <a:prstGeom prst="rect">
            <a:avLst/>
          </a:prstGeom>
          <a:solidFill>
            <a:srgbClr val="51572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US" sz="3200" dirty="0"/>
              <a:t> El </a:t>
            </a:r>
            <a:r>
              <a:rPr lang="en-US" sz="3200" dirty="0" err="1"/>
              <a:t>enfoque</a:t>
            </a:r>
            <a:r>
              <a:rPr lang="en-US" sz="3200" dirty="0"/>
              <a:t> de </a:t>
            </a:r>
            <a:r>
              <a:rPr lang="en-US" sz="3200" dirty="0" err="1"/>
              <a:t>acción</a:t>
            </a:r>
            <a:r>
              <a:rPr lang="en-US" sz="3200" dirty="0"/>
              <a:t> </a:t>
            </a:r>
            <a:r>
              <a:rPr lang="en-US" sz="3200" dirty="0" err="1"/>
              <a:t>participativa</a:t>
            </a:r>
            <a:r>
              <a:rPr lang="en-US" sz="3200" dirty="0"/>
              <a:t> de las Zonas de </a:t>
            </a:r>
            <a:r>
              <a:rPr lang="en-US" sz="3200" dirty="0" err="1"/>
              <a:t>Equidad</a:t>
            </a:r>
            <a:r>
              <a:rPr lang="en-US" sz="3200" dirty="0"/>
              <a:t> Sanitaria para </a:t>
            </a:r>
            <a:r>
              <a:rPr lang="en-US" sz="3200" dirty="0" err="1"/>
              <a:t>evaluación</a:t>
            </a:r>
            <a:r>
              <a:rPr lang="en-US" sz="3200" dirty="0"/>
              <a:t> </a:t>
            </a:r>
            <a:r>
              <a:rPr lang="en-US" sz="3200" dirty="0" err="1"/>
              <a:t>significa</a:t>
            </a:r>
            <a:r>
              <a:rPr lang="en-US" sz="3200" dirty="0"/>
              <a:t> que </a:t>
            </a:r>
            <a:r>
              <a:rPr lang="en-US" sz="3200" dirty="0" err="1"/>
              <a:t>aquéllos</a:t>
            </a:r>
            <a:r>
              <a:rPr lang="en-US" sz="3200" dirty="0"/>
              <a:t> </a:t>
            </a:r>
            <a:r>
              <a:rPr lang="en-US" sz="3200" dirty="0" err="1"/>
              <a:t>involucrados</a:t>
            </a:r>
            <a:r>
              <a:rPr lang="en-US" sz="3200" dirty="0"/>
              <a:t> en la </a:t>
            </a:r>
            <a:r>
              <a:rPr lang="en-US" sz="3200" dirty="0" err="1"/>
              <a:t>iniciativa</a:t>
            </a:r>
            <a:endParaRPr lang="en-US" sz="3200" dirty="0"/>
          </a:p>
          <a:p>
            <a:pPr algn="ctr" rtl="0"/>
            <a:r>
              <a:rPr lang="en-US" sz="3200" dirty="0" err="1"/>
              <a:t>desarrollan</a:t>
            </a:r>
            <a:r>
              <a:rPr lang="en-US" sz="3200" dirty="0"/>
              <a:t> la </a:t>
            </a:r>
            <a:r>
              <a:rPr lang="en-US" sz="3200" dirty="0" err="1"/>
              <a:t>evaluación</a:t>
            </a:r>
            <a:r>
              <a:rPr lang="en-US" sz="3200" dirty="0"/>
              <a:t> y </a:t>
            </a:r>
            <a:r>
              <a:rPr lang="en-US" sz="3200" dirty="0" err="1"/>
              <a:t>usan</a:t>
            </a:r>
            <a:endParaRPr lang="en-US" sz="3200" dirty="0"/>
          </a:p>
          <a:p>
            <a:pPr algn="ctr" rtl="0"/>
            <a:r>
              <a:rPr lang="en-US" sz="3200" dirty="0"/>
              <a:t>las </a:t>
            </a:r>
            <a:r>
              <a:rPr lang="en-US" sz="3200" dirty="0" err="1"/>
              <a:t>conclusiones</a:t>
            </a:r>
            <a:r>
              <a:rPr lang="en-US" sz="3200" dirty="0"/>
              <a:t> para la </a:t>
            </a:r>
            <a:r>
              <a:rPr lang="en-US" sz="3200" dirty="0" err="1"/>
              <a:t>acción</a:t>
            </a:r>
            <a:r>
              <a:rPr lang="en-US" sz="3200" dirty="0"/>
              <a:t> </a:t>
            </a:r>
            <a:r>
              <a:rPr lang="en-US" sz="3200" dirty="0" err="1"/>
              <a:t>colectiva</a:t>
            </a:r>
            <a:r>
              <a:rPr lang="en-US" sz="3200" dirty="0"/>
              <a:t>.</a:t>
            </a:r>
            <a:endParaRPr lang="en-US" sz="3200" dirty="0">
              <a:ea typeface="Calibri"/>
              <a:cs typeface="Calibri"/>
            </a:endParaRPr>
          </a:p>
        </p:txBody>
      </p:sp>
    </p:spTree>
    <p:extLst>
      <p:ext uri="{BB962C8B-B14F-4D97-AF65-F5344CB8AC3E}">
        <p14:creationId xmlns:p14="http://schemas.microsoft.com/office/powerpoint/2010/main" val="281928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9FA5-1DA1-5FD2-2B15-897A592E3833}"/>
              </a:ext>
            </a:extLst>
          </p:cNvPr>
          <p:cNvSpPr>
            <a:spLocks noGrp="1"/>
          </p:cNvSpPr>
          <p:nvPr>
            <p:ph type="title" idx="4294967295"/>
          </p:nvPr>
        </p:nvSpPr>
        <p:spPr>
          <a:xfrm>
            <a:off x="187631" y="871833"/>
            <a:ext cx="9168125" cy="481012"/>
          </a:xfrm>
        </p:spPr>
        <p:txBody>
          <a:bodyPr>
            <a:normAutofit fontScale="90000"/>
          </a:bodyPr>
          <a:lstStyle/>
          <a:p>
            <a:r>
              <a:rPr lang="en-US" b="1" dirty="0" err="1">
                <a:solidFill>
                  <a:srgbClr val="515727"/>
                </a:solidFill>
                <a:latin typeface="Century Gothic"/>
              </a:rPr>
              <a:t>Guías</a:t>
            </a:r>
            <a:r>
              <a:rPr lang="en-US" b="1" dirty="0">
                <a:solidFill>
                  <a:srgbClr val="515727"/>
                </a:solidFill>
                <a:latin typeface="Century Gothic"/>
              </a:rPr>
              <a:t> de </a:t>
            </a:r>
            <a:r>
              <a:rPr lang="en-US" b="1" dirty="0" err="1">
                <a:solidFill>
                  <a:srgbClr val="515727"/>
                </a:solidFill>
                <a:latin typeface="Century Gothic"/>
              </a:rPr>
              <a:t>Evaluación</a:t>
            </a:r>
            <a:endParaRPr lang="en-US" b="1" dirty="0">
              <a:solidFill>
                <a:srgbClr val="515727"/>
              </a:solidFill>
              <a:latin typeface="Century Gothic"/>
            </a:endParaRPr>
          </a:p>
        </p:txBody>
      </p:sp>
      <p:sp>
        <p:nvSpPr>
          <p:cNvPr id="3" name="TextBox 2">
            <a:extLst>
              <a:ext uri="{FF2B5EF4-FFF2-40B4-BE49-F238E27FC236}">
                <a16:creationId xmlns:a16="http://schemas.microsoft.com/office/drawing/2014/main" id="{D87FF4AB-6C3D-D86F-862D-B9897072F874}"/>
              </a:ext>
            </a:extLst>
          </p:cNvPr>
          <p:cNvSpPr txBox="1"/>
          <p:nvPr/>
        </p:nvSpPr>
        <p:spPr>
          <a:xfrm>
            <a:off x="3334327" y="6234545"/>
            <a:ext cx="5735782" cy="489528"/>
          </a:xfrm>
          <a:prstGeom prst="rect">
            <a:avLst/>
          </a:prstGeom>
          <a:solidFill>
            <a:schemeClr val="bg1"/>
          </a:solidFill>
        </p:spPr>
        <p:txBody>
          <a:bodyPr wrap="square" rtlCol="0">
            <a:spAutoFit/>
          </a:bodyPr>
          <a:lstStyle/>
          <a:p>
            <a:endParaRPr lang="en-US"/>
          </a:p>
        </p:txBody>
      </p:sp>
      <p:pic>
        <p:nvPicPr>
          <p:cNvPr id="5" name="Picture 4" descr="A book cover with text and images&#10;&#10;Description automatically generated">
            <a:extLst>
              <a:ext uri="{FF2B5EF4-FFF2-40B4-BE49-F238E27FC236}">
                <a16:creationId xmlns:a16="http://schemas.microsoft.com/office/drawing/2014/main" id="{F6C4B43A-59F2-BAA5-E99A-0129E40A9D2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82372" y="1817874"/>
            <a:ext cx="2728866" cy="3568573"/>
          </a:xfrm>
          <a:prstGeom prst="rect">
            <a:avLst/>
          </a:prstGeom>
        </p:spPr>
      </p:pic>
      <p:pic>
        <p:nvPicPr>
          <p:cNvPr id="7" name="Picture 6" descr="A close-up of a book&#10;&#10;Description automatically generated">
            <a:extLst>
              <a:ext uri="{FF2B5EF4-FFF2-40B4-BE49-F238E27FC236}">
                <a16:creationId xmlns:a16="http://schemas.microsoft.com/office/drawing/2014/main" id="{D3135C19-7013-D531-A5FE-C24441FAD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3227" y="1817874"/>
            <a:ext cx="2718206" cy="3568573"/>
          </a:xfrm>
          <a:prstGeom prst="rect">
            <a:avLst/>
          </a:prstGeom>
        </p:spPr>
      </p:pic>
      <p:pic>
        <p:nvPicPr>
          <p:cNvPr id="9" name="Picture 8" descr="A close-up of a health equity participation guide&#10;&#10;Description automatically generated">
            <a:extLst>
              <a:ext uri="{FF2B5EF4-FFF2-40B4-BE49-F238E27FC236}">
                <a16:creationId xmlns:a16="http://schemas.microsoft.com/office/drawing/2014/main" id="{117F0C7B-68D7-1B56-F810-2ED4F0A8F9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04667" y="1817874"/>
            <a:ext cx="2716460" cy="3568573"/>
          </a:xfrm>
          <a:prstGeom prst="rect">
            <a:avLst/>
          </a:prstGeom>
        </p:spPr>
      </p:pic>
      <p:cxnSp>
        <p:nvCxnSpPr>
          <p:cNvPr id="4" name="Straight Connector 3">
            <a:extLst>
              <a:ext uri="{FF2B5EF4-FFF2-40B4-BE49-F238E27FC236}">
                <a16:creationId xmlns:a16="http://schemas.microsoft.com/office/drawing/2014/main" id="{06191240-A5E2-79A4-D979-39F17AB41D73}"/>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75DAE1E-D693-A36C-0174-E9317CB33B15}"/>
              </a:ext>
            </a:extLst>
          </p:cNvPr>
          <p:cNvPicPr>
            <a:picLocks noChangeAspect="1"/>
          </p:cNvPicPr>
          <p:nvPr/>
        </p:nvPicPr>
        <p:blipFill>
          <a:blip r:embed="rId6"/>
          <a:stretch>
            <a:fillRect/>
          </a:stretch>
        </p:blipFill>
        <p:spPr>
          <a:xfrm>
            <a:off x="567007" y="1819993"/>
            <a:ext cx="2977911" cy="3591826"/>
          </a:xfrm>
          <a:prstGeom prst="rect">
            <a:avLst/>
          </a:prstGeom>
        </p:spPr>
      </p:pic>
    </p:spTree>
    <p:extLst>
      <p:ext uri="{BB962C8B-B14F-4D97-AF65-F5344CB8AC3E}">
        <p14:creationId xmlns:p14="http://schemas.microsoft.com/office/powerpoint/2010/main" val="367005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22FEA-16EE-5FFA-0236-F2B74D9A1199}"/>
              </a:ext>
            </a:extLst>
          </p:cNvPr>
          <p:cNvSpPr txBox="1"/>
          <p:nvPr/>
        </p:nvSpPr>
        <p:spPr>
          <a:xfrm>
            <a:off x="369531" y="772391"/>
            <a:ext cx="10386853" cy="769441"/>
          </a:xfrm>
          <a:prstGeom prst="rect">
            <a:avLst/>
          </a:prstGeom>
          <a:noFill/>
        </p:spPr>
        <p:txBody>
          <a:bodyPr wrap="square" lIns="91440" tIns="45720" rIns="91440" bIns="45720" rtlCol="0" anchor="t">
            <a:spAutoFit/>
          </a:bodyPr>
          <a:lstStyle/>
          <a:p>
            <a:pPr algn="l" rtl="0"/>
            <a:r>
              <a:rPr lang="en-US" sz="4400" b="1" dirty="0">
                <a:solidFill>
                  <a:srgbClr val="515727"/>
                </a:solidFill>
              </a:rPr>
              <a:t>HEZ de Whatcom </a:t>
            </a:r>
          </a:p>
        </p:txBody>
      </p:sp>
      <p:cxnSp>
        <p:nvCxnSpPr>
          <p:cNvPr id="4" name="Straight Connector 3">
            <a:extLst>
              <a:ext uri="{FF2B5EF4-FFF2-40B4-BE49-F238E27FC236}">
                <a16:creationId xmlns:a16="http://schemas.microsoft.com/office/drawing/2014/main" id="{45A9323A-62CE-87E8-2D44-9BB9FF987804}"/>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DD460A-1AF1-F228-3136-246855CE1028}"/>
              </a:ext>
            </a:extLst>
          </p:cNvPr>
          <p:cNvCxnSpPr>
            <a:cxnSpLocks/>
          </p:cNvCxnSpPr>
          <p:nvPr/>
        </p:nvCxnSpPr>
        <p:spPr>
          <a:xfrm>
            <a:off x="0" y="3413647"/>
            <a:ext cx="12192000"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7F92F15D-27D1-7EA1-AE95-459EBC4002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2333188" y="1743715"/>
            <a:ext cx="1366528" cy="1694981"/>
          </a:xfrm>
          <a:prstGeom prst="rect">
            <a:avLst/>
          </a:prstGeom>
        </p:spPr>
      </p:pic>
      <p:pic>
        <p:nvPicPr>
          <p:cNvPr id="23" name="Picture 22">
            <a:extLst>
              <a:ext uri="{FF2B5EF4-FFF2-40B4-BE49-F238E27FC236}">
                <a16:creationId xmlns:a16="http://schemas.microsoft.com/office/drawing/2014/main" id="{E9903693-2C17-B4D9-FE08-E6F1B97B13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06959" y="3877632"/>
            <a:ext cx="1606689" cy="1842389"/>
          </a:xfrm>
          <a:prstGeom prst="rect">
            <a:avLst/>
          </a:prstGeom>
        </p:spPr>
      </p:pic>
      <p:pic>
        <p:nvPicPr>
          <p:cNvPr id="1026" name="Picture 2">
            <a:extLst>
              <a:ext uri="{FF2B5EF4-FFF2-40B4-BE49-F238E27FC236}">
                <a16:creationId xmlns:a16="http://schemas.microsoft.com/office/drawing/2014/main" id="{7849CF00-F4F3-7467-5614-4C62E43067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788" y="3937439"/>
            <a:ext cx="1806204" cy="13943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03EAA13-AC76-AAB7-D4C8-330D9AE833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9189" y="3750342"/>
            <a:ext cx="1967564" cy="1307014"/>
          </a:xfrm>
          <a:prstGeom prst="rect">
            <a:avLst/>
          </a:prstGeom>
        </p:spPr>
      </p:pic>
      <p:sp>
        <p:nvSpPr>
          <p:cNvPr id="28" name="TextBox 27">
            <a:extLst>
              <a:ext uri="{FF2B5EF4-FFF2-40B4-BE49-F238E27FC236}">
                <a16:creationId xmlns:a16="http://schemas.microsoft.com/office/drawing/2014/main" id="{73CDA62F-7ADF-AE4C-0082-7681663D87DF}"/>
              </a:ext>
            </a:extLst>
          </p:cNvPr>
          <p:cNvSpPr txBox="1"/>
          <p:nvPr/>
        </p:nvSpPr>
        <p:spPr>
          <a:xfrm flipH="1">
            <a:off x="536295" y="2400268"/>
            <a:ext cx="2242177" cy="461665"/>
          </a:xfrm>
          <a:prstGeom prst="rect">
            <a:avLst/>
          </a:prstGeom>
          <a:noFill/>
        </p:spPr>
        <p:txBody>
          <a:bodyPr wrap="square" lIns="91440" tIns="45720" rIns="91440" bIns="45720" rtlCol="0" anchor="t">
            <a:spAutoFit/>
          </a:bodyPr>
          <a:lstStyle/>
          <a:p>
            <a:pPr algn="l" rtl="0"/>
            <a:r>
              <a:rPr lang="en-US" sz="2400" b="1" dirty="0">
                <a:solidFill>
                  <a:srgbClr val="515727"/>
                </a:solidFill>
              </a:rPr>
              <a:t>Primavera 2024</a:t>
            </a:r>
          </a:p>
        </p:txBody>
      </p:sp>
      <p:sp>
        <p:nvSpPr>
          <p:cNvPr id="29" name="TextBox 28">
            <a:extLst>
              <a:ext uri="{FF2B5EF4-FFF2-40B4-BE49-F238E27FC236}">
                <a16:creationId xmlns:a16="http://schemas.microsoft.com/office/drawing/2014/main" id="{7C8B3E27-F204-B6FF-ABEF-87F7D39C2E53}"/>
              </a:ext>
            </a:extLst>
          </p:cNvPr>
          <p:cNvSpPr txBox="1"/>
          <p:nvPr/>
        </p:nvSpPr>
        <p:spPr>
          <a:xfrm flipH="1">
            <a:off x="9185488" y="2851601"/>
            <a:ext cx="2448225" cy="461665"/>
          </a:xfrm>
          <a:prstGeom prst="rect">
            <a:avLst/>
          </a:prstGeom>
          <a:noFill/>
        </p:spPr>
        <p:txBody>
          <a:bodyPr wrap="square" lIns="91440" tIns="45720" rIns="91440" bIns="45720" rtlCol="0" anchor="t">
            <a:spAutoFit/>
          </a:bodyPr>
          <a:lstStyle/>
          <a:p>
            <a:pPr algn="l" rtl="0"/>
            <a:r>
              <a:rPr lang="en-US" sz="2400" b="1" dirty="0">
                <a:solidFill>
                  <a:srgbClr val="515727"/>
                </a:solidFill>
              </a:rPr>
              <a:t>Primavera 2025</a:t>
            </a:r>
          </a:p>
        </p:txBody>
      </p:sp>
      <p:sp>
        <p:nvSpPr>
          <p:cNvPr id="30" name="TextBox 29">
            <a:extLst>
              <a:ext uri="{FF2B5EF4-FFF2-40B4-BE49-F238E27FC236}">
                <a16:creationId xmlns:a16="http://schemas.microsoft.com/office/drawing/2014/main" id="{23B9A97F-6A44-2319-32B3-21DBAF728A4C}"/>
              </a:ext>
            </a:extLst>
          </p:cNvPr>
          <p:cNvSpPr txBox="1"/>
          <p:nvPr/>
        </p:nvSpPr>
        <p:spPr>
          <a:xfrm flipH="1">
            <a:off x="4780218" y="2428191"/>
            <a:ext cx="1718391" cy="461665"/>
          </a:xfrm>
          <a:prstGeom prst="rect">
            <a:avLst/>
          </a:prstGeom>
          <a:noFill/>
        </p:spPr>
        <p:txBody>
          <a:bodyPr wrap="square" lIns="91440" tIns="45720" rIns="91440" bIns="45720" rtlCol="0" anchor="t">
            <a:spAutoFit/>
          </a:bodyPr>
          <a:lstStyle/>
          <a:p>
            <a:pPr algn="l" rtl="0"/>
            <a:r>
              <a:rPr lang="en-US" sz="2400" b="1" dirty="0" err="1">
                <a:solidFill>
                  <a:srgbClr val="515727"/>
                </a:solidFill>
              </a:rPr>
              <a:t>Otoño</a:t>
            </a:r>
            <a:r>
              <a:rPr lang="en-US" sz="2400" b="1" dirty="0">
                <a:solidFill>
                  <a:srgbClr val="515727"/>
                </a:solidFill>
              </a:rPr>
              <a:t> 2024</a:t>
            </a:r>
          </a:p>
        </p:txBody>
      </p:sp>
      <p:sp>
        <p:nvSpPr>
          <p:cNvPr id="31" name="Oval 30">
            <a:extLst>
              <a:ext uri="{FF2B5EF4-FFF2-40B4-BE49-F238E27FC236}">
                <a16:creationId xmlns:a16="http://schemas.microsoft.com/office/drawing/2014/main" id="{9F81843B-D964-F7C9-2EE0-8C1EED3041AB}"/>
              </a:ext>
            </a:extLst>
          </p:cNvPr>
          <p:cNvSpPr/>
          <p:nvPr/>
        </p:nvSpPr>
        <p:spPr>
          <a:xfrm>
            <a:off x="920768" y="3290154"/>
            <a:ext cx="229475" cy="230627"/>
          </a:xfrm>
          <a:prstGeom prst="ellipse">
            <a:avLst/>
          </a:prstGeom>
          <a:solidFill>
            <a:schemeClr val="bg1"/>
          </a:solidFill>
          <a:ln>
            <a:solidFill>
              <a:srgbClr val="515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2" name="TextBox 31">
            <a:extLst>
              <a:ext uri="{FF2B5EF4-FFF2-40B4-BE49-F238E27FC236}">
                <a16:creationId xmlns:a16="http://schemas.microsoft.com/office/drawing/2014/main" id="{D4149E4A-8237-41FE-317F-B83C1A22E114}"/>
              </a:ext>
            </a:extLst>
          </p:cNvPr>
          <p:cNvSpPr txBox="1"/>
          <p:nvPr/>
        </p:nvSpPr>
        <p:spPr>
          <a:xfrm>
            <a:off x="259879" y="3500908"/>
            <a:ext cx="1875898" cy="369332"/>
          </a:xfrm>
          <a:prstGeom prst="rect">
            <a:avLst/>
          </a:prstGeom>
          <a:noFill/>
        </p:spPr>
        <p:txBody>
          <a:bodyPr wrap="none" lIns="91440" tIns="45720" rIns="91440" bIns="45720" rtlCol="0" anchor="t">
            <a:spAutoFit/>
          </a:bodyPr>
          <a:lstStyle/>
          <a:p>
            <a:pPr algn="l" rtl="0"/>
            <a:r>
              <a:rPr lang="en-US" i="1" dirty="0"/>
              <a:t>Fase 1 de </a:t>
            </a:r>
            <a:r>
              <a:rPr lang="en-US" i="1" dirty="0" err="1"/>
              <a:t>Difusión</a:t>
            </a:r>
            <a:endParaRPr lang="en-US" i="1" dirty="0"/>
          </a:p>
        </p:txBody>
      </p:sp>
      <p:sp>
        <p:nvSpPr>
          <p:cNvPr id="33" name="Oval 32">
            <a:extLst>
              <a:ext uri="{FF2B5EF4-FFF2-40B4-BE49-F238E27FC236}">
                <a16:creationId xmlns:a16="http://schemas.microsoft.com/office/drawing/2014/main" id="{56F02090-A57F-CF0C-DECC-B28F5D8B415A}"/>
              </a:ext>
            </a:extLst>
          </p:cNvPr>
          <p:cNvSpPr/>
          <p:nvPr/>
        </p:nvSpPr>
        <p:spPr>
          <a:xfrm>
            <a:off x="5057884" y="3290154"/>
            <a:ext cx="229475" cy="230627"/>
          </a:xfrm>
          <a:prstGeom prst="ellipse">
            <a:avLst/>
          </a:prstGeom>
          <a:solidFill>
            <a:schemeClr val="bg1"/>
          </a:solidFill>
          <a:ln>
            <a:solidFill>
              <a:srgbClr val="515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33">
            <a:extLst>
              <a:ext uri="{FF2B5EF4-FFF2-40B4-BE49-F238E27FC236}">
                <a16:creationId xmlns:a16="http://schemas.microsoft.com/office/drawing/2014/main" id="{7D94F4B6-DBEE-711A-3B5F-8C617CF177C0}"/>
              </a:ext>
            </a:extLst>
          </p:cNvPr>
          <p:cNvSpPr txBox="1"/>
          <p:nvPr/>
        </p:nvSpPr>
        <p:spPr>
          <a:xfrm>
            <a:off x="5560660" y="3509451"/>
            <a:ext cx="1875898" cy="369332"/>
          </a:xfrm>
          <a:prstGeom prst="rect">
            <a:avLst/>
          </a:prstGeom>
          <a:noFill/>
        </p:spPr>
        <p:txBody>
          <a:bodyPr wrap="none" lIns="91440" tIns="45720" rIns="91440" bIns="45720" rtlCol="0" anchor="t">
            <a:spAutoFit/>
          </a:bodyPr>
          <a:lstStyle/>
          <a:p>
            <a:pPr algn="l" rtl="0"/>
            <a:r>
              <a:rPr lang="en-US" i="1" dirty="0" err="1"/>
              <a:t>Fase</a:t>
            </a:r>
            <a:r>
              <a:rPr lang="en-US" i="1" dirty="0"/>
              <a:t> 2 de </a:t>
            </a:r>
            <a:r>
              <a:rPr lang="en-US" i="1" dirty="0" err="1"/>
              <a:t>Difusión</a:t>
            </a:r>
            <a:endParaRPr lang="en-US" i="1" dirty="0"/>
          </a:p>
        </p:txBody>
      </p:sp>
      <p:sp>
        <p:nvSpPr>
          <p:cNvPr id="35" name="Oval 34">
            <a:extLst>
              <a:ext uri="{FF2B5EF4-FFF2-40B4-BE49-F238E27FC236}">
                <a16:creationId xmlns:a16="http://schemas.microsoft.com/office/drawing/2014/main" id="{04608E30-208D-7F7E-5F9B-3EC8F339BB9F}"/>
              </a:ext>
            </a:extLst>
          </p:cNvPr>
          <p:cNvSpPr/>
          <p:nvPr/>
        </p:nvSpPr>
        <p:spPr>
          <a:xfrm>
            <a:off x="10756384" y="3290154"/>
            <a:ext cx="229475" cy="230627"/>
          </a:xfrm>
          <a:prstGeom prst="ellipse">
            <a:avLst/>
          </a:prstGeom>
          <a:solidFill>
            <a:schemeClr val="bg1"/>
          </a:solidFill>
          <a:ln>
            <a:solidFill>
              <a:srgbClr val="515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TextBox 35">
            <a:extLst>
              <a:ext uri="{FF2B5EF4-FFF2-40B4-BE49-F238E27FC236}">
                <a16:creationId xmlns:a16="http://schemas.microsoft.com/office/drawing/2014/main" id="{51B1B22C-7064-DD18-E586-97F1BDD4A0B1}"/>
              </a:ext>
            </a:extLst>
          </p:cNvPr>
          <p:cNvSpPr txBox="1"/>
          <p:nvPr/>
        </p:nvSpPr>
        <p:spPr>
          <a:xfrm>
            <a:off x="8972913" y="3436500"/>
            <a:ext cx="2878640" cy="646331"/>
          </a:xfrm>
          <a:prstGeom prst="rect">
            <a:avLst/>
          </a:prstGeom>
          <a:noFill/>
        </p:spPr>
        <p:txBody>
          <a:bodyPr wrap="square" lIns="91440" tIns="45720" rIns="91440" bIns="45720" rtlCol="0" anchor="t">
            <a:spAutoFit/>
          </a:bodyPr>
          <a:lstStyle/>
          <a:p>
            <a:pPr algn="l" rtl="0"/>
            <a:r>
              <a:rPr lang="en-US" i="1" dirty="0"/>
              <a:t>Junta </a:t>
            </a:r>
            <a:r>
              <a:rPr lang="en-US" i="1" dirty="0" err="1"/>
              <a:t>Asesora</a:t>
            </a:r>
            <a:r>
              <a:rPr lang="en-US" i="1" dirty="0"/>
              <a:t> </a:t>
            </a:r>
            <a:r>
              <a:rPr lang="en-US" i="1" dirty="0" err="1"/>
              <a:t>Comunitaria</a:t>
            </a:r>
            <a:endParaRPr lang="en-US" dirty="0"/>
          </a:p>
          <a:p>
            <a:pPr algn="l" rtl="0"/>
            <a:r>
              <a:rPr lang="en-US" i="1" dirty="0"/>
              <a:t>y </a:t>
            </a:r>
            <a:r>
              <a:rPr lang="en-US" i="1" dirty="0" err="1"/>
              <a:t>Propuestas</a:t>
            </a:r>
            <a:r>
              <a:rPr lang="en-US" i="1" dirty="0"/>
              <a:t> de </a:t>
            </a:r>
            <a:r>
              <a:rPr lang="en-US" i="1" dirty="0" err="1"/>
              <a:t>Proyectos</a:t>
            </a:r>
            <a:endParaRPr lang="en-US" dirty="0"/>
          </a:p>
        </p:txBody>
      </p:sp>
      <p:pic>
        <p:nvPicPr>
          <p:cNvPr id="8" name="Picture 7">
            <a:extLst>
              <a:ext uri="{FF2B5EF4-FFF2-40B4-BE49-F238E27FC236}">
                <a16:creationId xmlns:a16="http://schemas.microsoft.com/office/drawing/2014/main" id="{5C110F35-3B7E-D40D-B06F-09D58494E3D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5400000">
            <a:off x="6205096" y="1296759"/>
            <a:ext cx="1592689" cy="2197152"/>
          </a:xfrm>
          <a:prstGeom prst="rect">
            <a:avLst/>
          </a:prstGeom>
        </p:spPr>
      </p:pic>
      <p:sp>
        <p:nvSpPr>
          <p:cNvPr id="6" name="TextBox 5">
            <a:extLst>
              <a:ext uri="{FF2B5EF4-FFF2-40B4-BE49-F238E27FC236}">
                <a16:creationId xmlns:a16="http://schemas.microsoft.com/office/drawing/2014/main" id="{6438A8C7-CA8D-C3FC-8F4B-33D55B7063D1}"/>
              </a:ext>
            </a:extLst>
          </p:cNvPr>
          <p:cNvSpPr txBox="1"/>
          <p:nvPr/>
        </p:nvSpPr>
        <p:spPr>
          <a:xfrm>
            <a:off x="6739466" y="3935941"/>
            <a:ext cx="150600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400">
                <a:solidFill>
                  <a:srgbClr val="1A1A1A"/>
                </a:solidFill>
                <a:latin typeface="Aptos"/>
              </a:rPr>
              <a:t>“Vine porque es mi comunidad y para apoyar a todos los que realmente están trabajando duro por la comunidad”.</a:t>
            </a:r>
            <a:endParaRPr lang="en-US">
              <a:latin typeface="Aptos"/>
            </a:endParaRPr>
          </a:p>
        </p:txBody>
      </p:sp>
      <p:pic>
        <p:nvPicPr>
          <p:cNvPr id="3" name="Picture 2" descr="Crowd of people">
            <a:extLst>
              <a:ext uri="{FF2B5EF4-FFF2-40B4-BE49-F238E27FC236}">
                <a16:creationId xmlns:a16="http://schemas.microsoft.com/office/drawing/2014/main" id="{79FF77E2-E5DD-10A5-9DCC-467BD16932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1166" y="1544139"/>
            <a:ext cx="2508250" cy="1176805"/>
          </a:xfrm>
          <a:prstGeom prst="rect">
            <a:avLst/>
          </a:prstGeom>
        </p:spPr>
      </p:pic>
      <p:pic>
        <p:nvPicPr>
          <p:cNvPr id="5" name="Picture 4" descr="Person writing on whiteboard">
            <a:extLst>
              <a:ext uri="{FF2B5EF4-FFF2-40B4-BE49-F238E27FC236}">
                <a16:creationId xmlns:a16="http://schemas.microsoft.com/office/drawing/2014/main" id="{A27133A0-675D-DFE9-C899-AA2F2C7BB5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80500" y="4222749"/>
            <a:ext cx="2338917" cy="1672167"/>
          </a:xfrm>
          <a:prstGeom prst="rect">
            <a:avLst/>
          </a:prstGeom>
        </p:spPr>
      </p:pic>
    </p:spTree>
    <p:extLst>
      <p:ext uri="{BB962C8B-B14F-4D97-AF65-F5344CB8AC3E}">
        <p14:creationId xmlns:p14="http://schemas.microsoft.com/office/powerpoint/2010/main" val="133054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24F3-1914-C26A-0DA3-12FE88B9F1E0}"/>
              </a:ext>
            </a:extLst>
          </p:cNvPr>
          <p:cNvSpPr>
            <a:spLocks noGrp="1"/>
          </p:cNvSpPr>
          <p:nvPr>
            <p:ph type="title"/>
          </p:nvPr>
        </p:nvSpPr>
        <p:spPr>
          <a:xfrm>
            <a:off x="653473" y="517237"/>
            <a:ext cx="10515600" cy="1325563"/>
          </a:xfrm>
        </p:spPr>
        <p:txBody>
          <a:bodyPr/>
          <a:lstStyle/>
          <a:p>
            <a:r>
              <a:rPr lang="en-US" b="1" dirty="0">
                <a:solidFill>
                  <a:srgbClr val="515727"/>
                </a:solidFill>
              </a:rPr>
              <a:t>Primavera y Verano 2025</a:t>
            </a:r>
          </a:p>
        </p:txBody>
      </p:sp>
      <p:cxnSp>
        <p:nvCxnSpPr>
          <p:cNvPr id="4" name="Straight Connector 3">
            <a:extLst>
              <a:ext uri="{FF2B5EF4-FFF2-40B4-BE49-F238E27FC236}">
                <a16:creationId xmlns:a16="http://schemas.microsoft.com/office/drawing/2014/main" id="{C234D044-92E2-2ACC-1934-8A06FD783FCA}"/>
              </a:ext>
            </a:extLst>
          </p:cNvPr>
          <p:cNvCxnSpPr/>
          <p:nvPr/>
        </p:nvCxnSpPr>
        <p:spPr>
          <a:xfrm>
            <a:off x="0" y="517237"/>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5" name="Picture 3" descr="Clip-Art of Cedar leaves free image download">
            <a:extLst>
              <a:ext uri="{FF2B5EF4-FFF2-40B4-BE49-F238E27FC236}">
                <a16:creationId xmlns:a16="http://schemas.microsoft.com/office/drawing/2014/main" id="{32AA4B3C-6AA0-A9EE-82CC-76EA3993219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19190133" flipH="1">
            <a:off x="10114182" y="-270020"/>
            <a:ext cx="1532872" cy="26809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F0AD0BD-CAF0-5DE4-B33A-8E15011A7299}"/>
              </a:ext>
            </a:extLst>
          </p:cNvPr>
          <p:cNvSpPr txBox="1"/>
          <p:nvPr/>
        </p:nvSpPr>
        <p:spPr>
          <a:xfrm>
            <a:off x="976309" y="2363839"/>
            <a:ext cx="1584986" cy="400110"/>
          </a:xfrm>
          <a:prstGeom prst="rect">
            <a:avLst/>
          </a:prstGeom>
          <a:noFill/>
        </p:spPr>
        <p:txBody>
          <a:bodyPr wrap="none" lIns="91440" tIns="45720" rIns="91440" bIns="45720" rtlCol="0" anchor="t">
            <a:spAutoFit/>
          </a:bodyPr>
          <a:lstStyle/>
          <a:p>
            <a:r>
              <a:rPr lang="en-US" sz="2000" dirty="0" err="1"/>
              <a:t>Enero</a:t>
            </a:r>
            <a:r>
              <a:rPr lang="en-US" sz="2000" dirty="0"/>
              <a:t>-Marzo</a:t>
            </a:r>
          </a:p>
        </p:txBody>
      </p:sp>
      <p:sp>
        <p:nvSpPr>
          <p:cNvPr id="14" name="TextBox 13">
            <a:extLst>
              <a:ext uri="{FF2B5EF4-FFF2-40B4-BE49-F238E27FC236}">
                <a16:creationId xmlns:a16="http://schemas.microsoft.com/office/drawing/2014/main" id="{D1C7A0F6-6AE9-676F-BEC2-54B8F3C7F3EA}"/>
              </a:ext>
            </a:extLst>
          </p:cNvPr>
          <p:cNvSpPr txBox="1"/>
          <p:nvPr/>
        </p:nvSpPr>
        <p:spPr>
          <a:xfrm>
            <a:off x="7070183" y="2347264"/>
            <a:ext cx="1758942" cy="400110"/>
          </a:xfrm>
          <a:prstGeom prst="rect">
            <a:avLst/>
          </a:prstGeom>
          <a:noFill/>
        </p:spPr>
        <p:txBody>
          <a:bodyPr wrap="square" lIns="91440" tIns="45720" rIns="91440" bIns="45720" rtlCol="0" anchor="t">
            <a:spAutoFit/>
          </a:bodyPr>
          <a:lstStyle/>
          <a:p>
            <a:r>
              <a:rPr lang="en-US" sz="2000" dirty="0"/>
              <a:t>Mayo – Julio </a:t>
            </a:r>
          </a:p>
        </p:txBody>
      </p:sp>
      <p:sp>
        <p:nvSpPr>
          <p:cNvPr id="15" name="TextBox 14">
            <a:extLst>
              <a:ext uri="{FF2B5EF4-FFF2-40B4-BE49-F238E27FC236}">
                <a16:creationId xmlns:a16="http://schemas.microsoft.com/office/drawing/2014/main" id="{C6B4691F-6346-1E28-2E1D-5A6DC9EA8608}"/>
              </a:ext>
            </a:extLst>
          </p:cNvPr>
          <p:cNvSpPr txBox="1"/>
          <p:nvPr/>
        </p:nvSpPr>
        <p:spPr>
          <a:xfrm>
            <a:off x="4046089" y="2368431"/>
            <a:ext cx="1505156" cy="400110"/>
          </a:xfrm>
          <a:prstGeom prst="rect">
            <a:avLst/>
          </a:prstGeom>
          <a:noFill/>
        </p:spPr>
        <p:txBody>
          <a:bodyPr wrap="none" rtlCol="0">
            <a:spAutoFit/>
          </a:bodyPr>
          <a:lstStyle/>
          <a:p>
            <a:r>
              <a:rPr lang="en-US" sz="2000" dirty="0"/>
              <a:t>Marzo- Abril</a:t>
            </a:r>
          </a:p>
        </p:txBody>
      </p:sp>
      <p:sp>
        <p:nvSpPr>
          <p:cNvPr id="16" name="TextBox 15">
            <a:extLst>
              <a:ext uri="{FF2B5EF4-FFF2-40B4-BE49-F238E27FC236}">
                <a16:creationId xmlns:a16="http://schemas.microsoft.com/office/drawing/2014/main" id="{92BEF10C-11F6-C9D3-780F-2DA9B912468A}"/>
              </a:ext>
            </a:extLst>
          </p:cNvPr>
          <p:cNvSpPr txBox="1"/>
          <p:nvPr/>
        </p:nvSpPr>
        <p:spPr>
          <a:xfrm>
            <a:off x="9564469" y="2368431"/>
            <a:ext cx="1951625" cy="400110"/>
          </a:xfrm>
          <a:prstGeom prst="rect">
            <a:avLst/>
          </a:prstGeom>
          <a:noFill/>
        </p:spPr>
        <p:txBody>
          <a:bodyPr wrap="none" lIns="91440" tIns="45720" rIns="91440" bIns="45720" rtlCol="0" anchor="t">
            <a:spAutoFit/>
          </a:bodyPr>
          <a:lstStyle/>
          <a:p>
            <a:r>
              <a:rPr lang="en-US" sz="2000" dirty="0"/>
              <a:t>Augusto  – Sept.</a:t>
            </a:r>
          </a:p>
        </p:txBody>
      </p:sp>
      <p:sp>
        <p:nvSpPr>
          <p:cNvPr id="3" name="TextBox 2">
            <a:extLst>
              <a:ext uri="{FF2B5EF4-FFF2-40B4-BE49-F238E27FC236}">
                <a16:creationId xmlns:a16="http://schemas.microsoft.com/office/drawing/2014/main" id="{D4E648B2-ABE6-815B-8638-0DFEA569EA33}"/>
              </a:ext>
            </a:extLst>
          </p:cNvPr>
          <p:cNvSpPr txBox="1"/>
          <p:nvPr/>
        </p:nvSpPr>
        <p:spPr>
          <a:xfrm>
            <a:off x="653112" y="2802992"/>
            <a:ext cx="2406348" cy="2554545"/>
          </a:xfrm>
          <a:prstGeom prst="rect">
            <a:avLst/>
          </a:prstGeom>
          <a:solidFill>
            <a:srgbClr val="557189"/>
          </a:solidFill>
        </p:spPr>
        <p:txBody>
          <a:bodyPr wrap="square" lIns="91440" tIns="45720" rIns="91440" bIns="45720" rtlCol="0" anchor="t">
            <a:spAutoFit/>
          </a:bodyPr>
          <a:lstStyle/>
          <a:p>
            <a:pPr algn="l" rtl="0"/>
            <a:endParaRPr lang="en-US" sz="2000" dirty="0">
              <a:solidFill>
                <a:schemeClr val="bg1"/>
              </a:solidFill>
            </a:endParaRPr>
          </a:p>
          <a:p>
            <a:pPr algn="l" rtl="0"/>
            <a:r>
              <a:rPr lang="en-US" sz="2000" dirty="0">
                <a:solidFill>
                  <a:schemeClr val="bg1"/>
                </a:solidFill>
              </a:rPr>
              <a:t>Concluir la Fase 2 de Difusión, </a:t>
            </a:r>
            <a:r>
              <a:rPr lang="en-US" sz="2000" dirty="0" err="1">
                <a:solidFill>
                  <a:schemeClr val="bg1"/>
                </a:solidFill>
              </a:rPr>
              <a:t>reclutar</a:t>
            </a:r>
            <a:r>
              <a:rPr lang="en-US" sz="2000" dirty="0">
                <a:solidFill>
                  <a:schemeClr val="bg1"/>
                </a:solidFill>
              </a:rPr>
              <a:t> al Consejo Asesor Comunitario</a:t>
            </a:r>
          </a:p>
          <a:p>
            <a:pPr algn="l" rtl="0"/>
            <a:endParaRPr lang="en-US" sz="2000" dirty="0">
              <a:solidFill>
                <a:schemeClr val="bg1"/>
              </a:solidFill>
              <a:ea typeface="Calibri"/>
              <a:cs typeface="Calibri"/>
            </a:endParaRPr>
          </a:p>
          <a:p>
            <a:pPr algn="l" rtl="0"/>
            <a:endParaRPr lang="en-US" sz="2000" dirty="0">
              <a:solidFill>
                <a:schemeClr val="bg1"/>
              </a:solidFill>
              <a:ea typeface="Calibri"/>
              <a:cs typeface="Calibri"/>
            </a:endParaRPr>
          </a:p>
          <a:p>
            <a:pPr algn="l" rtl="0"/>
            <a:endParaRPr lang="en-US" sz="2000" dirty="0">
              <a:solidFill>
                <a:schemeClr val="bg1"/>
              </a:solidFill>
              <a:ea typeface="Calibri"/>
              <a:cs typeface="Calibri"/>
            </a:endParaRPr>
          </a:p>
        </p:txBody>
      </p:sp>
      <p:sp>
        <p:nvSpPr>
          <p:cNvPr id="6" name="TextBox 5">
            <a:extLst>
              <a:ext uri="{FF2B5EF4-FFF2-40B4-BE49-F238E27FC236}">
                <a16:creationId xmlns:a16="http://schemas.microsoft.com/office/drawing/2014/main" id="{4E87A31C-6153-0E71-202B-93FCAAB60C24}"/>
              </a:ext>
            </a:extLst>
          </p:cNvPr>
          <p:cNvSpPr txBox="1"/>
          <p:nvPr/>
        </p:nvSpPr>
        <p:spPr>
          <a:xfrm>
            <a:off x="3635150" y="2800215"/>
            <a:ext cx="2270630" cy="2554545"/>
          </a:xfrm>
          <a:prstGeom prst="rect">
            <a:avLst/>
          </a:prstGeom>
          <a:solidFill>
            <a:srgbClr val="557189"/>
          </a:solidFill>
        </p:spPr>
        <p:txBody>
          <a:bodyPr wrap="square" lIns="91440" tIns="45720" rIns="91440" bIns="45720" rtlCol="0" anchor="t">
            <a:spAutoFit/>
          </a:bodyPr>
          <a:lstStyle/>
          <a:p>
            <a:pPr algn="l" rtl="0"/>
            <a:endParaRPr lang="en-US" sz="2000" dirty="0">
              <a:solidFill>
                <a:schemeClr val="bg1"/>
              </a:solidFill>
            </a:endParaRPr>
          </a:p>
          <a:p>
            <a:pPr algn="l" rtl="0"/>
            <a:r>
              <a:rPr lang="en-US" sz="2000" dirty="0" err="1">
                <a:solidFill>
                  <a:schemeClr val="bg1"/>
                </a:solidFill>
              </a:rPr>
              <a:t>Establecer</a:t>
            </a:r>
            <a:r>
              <a:rPr lang="en-US" sz="2000" dirty="0">
                <a:solidFill>
                  <a:schemeClr val="bg1"/>
                </a:solidFill>
              </a:rPr>
              <a:t> un </a:t>
            </a:r>
            <a:r>
              <a:rPr lang="en-US" sz="2000" dirty="0" err="1">
                <a:solidFill>
                  <a:schemeClr val="bg1"/>
                </a:solidFill>
              </a:rPr>
              <a:t>Consejo</a:t>
            </a:r>
            <a:r>
              <a:rPr lang="en-US" sz="2000" dirty="0">
                <a:solidFill>
                  <a:schemeClr val="bg1"/>
                </a:solidFill>
              </a:rPr>
              <a:t> </a:t>
            </a:r>
            <a:r>
              <a:rPr lang="en-US" sz="2000" dirty="0" err="1">
                <a:solidFill>
                  <a:schemeClr val="bg1"/>
                </a:solidFill>
              </a:rPr>
              <a:t>Asesor</a:t>
            </a:r>
            <a:r>
              <a:rPr lang="en-US" sz="2000" dirty="0">
                <a:solidFill>
                  <a:schemeClr val="bg1"/>
                </a:solidFill>
              </a:rPr>
              <a:t> </a:t>
            </a:r>
            <a:r>
              <a:rPr lang="en-US" sz="2000" dirty="0" err="1">
                <a:solidFill>
                  <a:schemeClr val="bg1"/>
                </a:solidFill>
              </a:rPr>
              <a:t>Comunitario</a:t>
            </a:r>
            <a:endParaRPr lang="en-US" sz="2000" dirty="0">
              <a:solidFill>
                <a:schemeClr val="bg1"/>
              </a:solidFill>
              <a:ea typeface="Calibri"/>
              <a:cs typeface="Calibri"/>
            </a:endParaRPr>
          </a:p>
          <a:p>
            <a:pPr algn="l" rtl="0"/>
            <a:endParaRPr lang="en-US" sz="2000" dirty="0">
              <a:solidFill>
                <a:schemeClr val="bg1"/>
              </a:solidFill>
              <a:ea typeface="Calibri"/>
              <a:cs typeface="Calibri"/>
            </a:endParaRPr>
          </a:p>
          <a:p>
            <a:pPr algn="l" rtl="0"/>
            <a:endParaRPr lang="en-US" sz="2000" dirty="0">
              <a:solidFill>
                <a:schemeClr val="bg1"/>
              </a:solidFill>
              <a:ea typeface="Calibri"/>
              <a:cs typeface="Calibri"/>
            </a:endParaRPr>
          </a:p>
          <a:p>
            <a:pPr algn="l" rtl="0"/>
            <a:endParaRPr lang="en-US" sz="2000" dirty="0">
              <a:solidFill>
                <a:schemeClr val="bg1"/>
              </a:solidFill>
              <a:ea typeface="Calibri"/>
              <a:cs typeface="Calibri"/>
            </a:endParaRPr>
          </a:p>
          <a:p>
            <a:pPr algn="l" rtl="0"/>
            <a:endParaRPr lang="en-US" sz="2000" dirty="0">
              <a:solidFill>
                <a:schemeClr val="bg1"/>
              </a:solidFill>
              <a:ea typeface="Calibri"/>
              <a:cs typeface="Calibri"/>
            </a:endParaRPr>
          </a:p>
        </p:txBody>
      </p:sp>
      <p:sp>
        <p:nvSpPr>
          <p:cNvPr id="7" name="TextBox 6">
            <a:extLst>
              <a:ext uri="{FF2B5EF4-FFF2-40B4-BE49-F238E27FC236}">
                <a16:creationId xmlns:a16="http://schemas.microsoft.com/office/drawing/2014/main" id="{798E7583-A601-6953-08C9-540F76B54C44}"/>
              </a:ext>
            </a:extLst>
          </p:cNvPr>
          <p:cNvSpPr txBox="1"/>
          <p:nvPr/>
        </p:nvSpPr>
        <p:spPr>
          <a:xfrm>
            <a:off x="6614931" y="2800215"/>
            <a:ext cx="2249464" cy="3170099"/>
          </a:xfrm>
          <a:prstGeom prst="rect">
            <a:avLst/>
          </a:prstGeom>
          <a:solidFill>
            <a:srgbClr val="557189"/>
          </a:solidFill>
        </p:spPr>
        <p:txBody>
          <a:bodyPr wrap="square" lIns="91440" tIns="45720" rIns="91440" bIns="45720" rtlCol="0" anchor="t">
            <a:spAutoFit/>
          </a:bodyPr>
          <a:lstStyle/>
          <a:p>
            <a:pPr algn="l" rtl="0"/>
            <a:endParaRPr lang="en-US" sz="2000" dirty="0">
              <a:solidFill>
                <a:schemeClr val="bg1"/>
              </a:solidFill>
            </a:endParaRPr>
          </a:p>
          <a:p>
            <a:pPr algn="l" rtl="0"/>
            <a:r>
              <a:rPr lang="en-US" sz="2000" dirty="0">
                <a:solidFill>
                  <a:schemeClr val="bg1"/>
                </a:solidFill>
              </a:rPr>
              <a:t>El </a:t>
            </a:r>
            <a:r>
              <a:rPr lang="en-US" sz="2000" dirty="0" err="1">
                <a:solidFill>
                  <a:schemeClr val="bg1"/>
                </a:solidFill>
              </a:rPr>
              <a:t>Consejo</a:t>
            </a:r>
            <a:r>
              <a:rPr lang="en-US" sz="2000" dirty="0">
                <a:solidFill>
                  <a:schemeClr val="bg1"/>
                </a:solidFill>
              </a:rPr>
              <a:t> </a:t>
            </a:r>
            <a:r>
              <a:rPr lang="en-US" sz="2000" dirty="0" err="1">
                <a:solidFill>
                  <a:schemeClr val="bg1"/>
                </a:solidFill>
              </a:rPr>
              <a:t>Asesor</a:t>
            </a:r>
            <a:r>
              <a:rPr lang="en-US" sz="2000" dirty="0">
                <a:solidFill>
                  <a:schemeClr val="bg1"/>
                </a:solidFill>
              </a:rPr>
              <a:t> </a:t>
            </a:r>
            <a:r>
              <a:rPr lang="en-US" sz="2000" dirty="0" err="1">
                <a:solidFill>
                  <a:schemeClr val="bg1"/>
                </a:solidFill>
              </a:rPr>
              <a:t>Comunitario</a:t>
            </a:r>
            <a:r>
              <a:rPr lang="en-US" sz="2000" dirty="0">
                <a:solidFill>
                  <a:schemeClr val="bg1"/>
                </a:solidFill>
              </a:rPr>
              <a:t> </a:t>
            </a:r>
            <a:r>
              <a:rPr lang="en-US" sz="2000" dirty="0" err="1">
                <a:solidFill>
                  <a:schemeClr val="bg1"/>
                </a:solidFill>
              </a:rPr>
              <a:t>establece</a:t>
            </a:r>
            <a:r>
              <a:rPr lang="en-US" sz="2000" dirty="0">
                <a:solidFill>
                  <a:schemeClr val="bg1"/>
                </a:solidFill>
              </a:rPr>
              <a:t> un </a:t>
            </a:r>
            <a:r>
              <a:rPr lang="en-US" sz="2000" dirty="0" err="1">
                <a:solidFill>
                  <a:schemeClr val="bg1"/>
                </a:solidFill>
              </a:rPr>
              <a:t>proceso</a:t>
            </a:r>
            <a:r>
              <a:rPr lang="en-US" sz="2000" dirty="0">
                <a:solidFill>
                  <a:schemeClr val="bg1"/>
                </a:solidFill>
              </a:rPr>
              <a:t> de </a:t>
            </a:r>
            <a:r>
              <a:rPr lang="en-US" sz="2000" dirty="0" err="1">
                <a:solidFill>
                  <a:schemeClr val="bg1"/>
                </a:solidFill>
              </a:rPr>
              <a:t>planificación</a:t>
            </a:r>
            <a:r>
              <a:rPr lang="en-US" sz="2000" dirty="0">
                <a:solidFill>
                  <a:schemeClr val="bg1"/>
                </a:solidFill>
              </a:rPr>
              <a:t> de </a:t>
            </a:r>
            <a:r>
              <a:rPr lang="en-US" sz="2000" dirty="0" err="1">
                <a:solidFill>
                  <a:schemeClr val="bg1"/>
                </a:solidFill>
              </a:rPr>
              <a:t>proyectos</a:t>
            </a:r>
            <a:r>
              <a:rPr lang="en-US" sz="2000" dirty="0">
                <a:solidFill>
                  <a:schemeClr val="bg1"/>
                </a:solidFill>
              </a:rPr>
              <a:t> y </a:t>
            </a:r>
            <a:r>
              <a:rPr lang="en-US" sz="2000" dirty="0" err="1">
                <a:solidFill>
                  <a:schemeClr val="bg1"/>
                </a:solidFill>
              </a:rPr>
              <a:t>criterios</a:t>
            </a:r>
            <a:r>
              <a:rPr lang="en-US" sz="2000" dirty="0">
                <a:solidFill>
                  <a:schemeClr val="bg1"/>
                </a:solidFill>
              </a:rPr>
              <a:t> para las ideas </a:t>
            </a:r>
            <a:r>
              <a:rPr lang="en-US" sz="2000" dirty="0" err="1">
                <a:solidFill>
                  <a:schemeClr val="bg1"/>
                </a:solidFill>
              </a:rPr>
              <a:t>planteadas</a:t>
            </a:r>
            <a:r>
              <a:rPr lang="en-US" sz="2000" dirty="0">
                <a:solidFill>
                  <a:schemeClr val="bg1"/>
                </a:solidFill>
              </a:rPr>
              <a:t> </a:t>
            </a:r>
            <a:r>
              <a:rPr lang="en-US" sz="2000" dirty="0" err="1">
                <a:solidFill>
                  <a:schemeClr val="bg1"/>
                </a:solidFill>
              </a:rPr>
              <a:t>por</a:t>
            </a:r>
            <a:r>
              <a:rPr lang="en-US" sz="2000" dirty="0">
                <a:solidFill>
                  <a:schemeClr val="bg1"/>
                </a:solidFill>
              </a:rPr>
              <a:t> la </a:t>
            </a:r>
            <a:r>
              <a:rPr lang="en-US" sz="2000" dirty="0" err="1">
                <a:solidFill>
                  <a:schemeClr val="bg1"/>
                </a:solidFill>
              </a:rPr>
              <a:t>comunidad</a:t>
            </a:r>
            <a:r>
              <a:rPr lang="en-US" sz="2000" dirty="0">
                <a:solidFill>
                  <a:schemeClr val="bg1"/>
                </a:solidFill>
              </a:rPr>
              <a:t>.</a:t>
            </a:r>
            <a:endParaRPr lang="en-US" sz="2000" dirty="0">
              <a:solidFill>
                <a:schemeClr val="bg1"/>
              </a:solidFill>
              <a:ea typeface="Calibri"/>
              <a:cs typeface="Calibri"/>
            </a:endParaRPr>
          </a:p>
        </p:txBody>
      </p:sp>
      <p:sp>
        <p:nvSpPr>
          <p:cNvPr id="12" name="TextBox 11">
            <a:extLst>
              <a:ext uri="{FF2B5EF4-FFF2-40B4-BE49-F238E27FC236}">
                <a16:creationId xmlns:a16="http://schemas.microsoft.com/office/drawing/2014/main" id="{10272D29-116A-06BC-9D00-E033E59C2EEB}"/>
              </a:ext>
            </a:extLst>
          </p:cNvPr>
          <p:cNvSpPr txBox="1"/>
          <p:nvPr/>
        </p:nvSpPr>
        <p:spPr>
          <a:xfrm>
            <a:off x="9562965" y="2800215"/>
            <a:ext cx="2137097" cy="2862322"/>
          </a:xfrm>
          <a:prstGeom prst="rect">
            <a:avLst/>
          </a:prstGeom>
          <a:solidFill>
            <a:srgbClr val="557189"/>
          </a:solidFill>
        </p:spPr>
        <p:txBody>
          <a:bodyPr wrap="square" lIns="91440" tIns="45720" rIns="91440" bIns="45720" rtlCol="0" anchor="t">
            <a:spAutoFit/>
          </a:bodyPr>
          <a:lstStyle/>
          <a:p>
            <a:pPr algn="l" rtl="0"/>
            <a:endParaRPr lang="en-US" sz="2000" dirty="0">
              <a:solidFill>
                <a:schemeClr val="bg1"/>
              </a:solidFill>
            </a:endParaRPr>
          </a:p>
          <a:p>
            <a:pPr algn="l" rtl="0"/>
            <a:r>
              <a:rPr lang="en-US" sz="2000" dirty="0">
                <a:solidFill>
                  <a:schemeClr val="bg1"/>
                </a:solidFill>
              </a:rPr>
              <a:t>El </a:t>
            </a:r>
            <a:r>
              <a:rPr lang="en-US" sz="2000" dirty="0" err="1">
                <a:solidFill>
                  <a:schemeClr val="bg1"/>
                </a:solidFill>
              </a:rPr>
              <a:t>Consejo</a:t>
            </a:r>
            <a:r>
              <a:rPr lang="en-US" sz="2000" dirty="0">
                <a:solidFill>
                  <a:schemeClr val="bg1"/>
                </a:solidFill>
              </a:rPr>
              <a:t> </a:t>
            </a:r>
            <a:r>
              <a:rPr lang="en-US" sz="2000" dirty="0" err="1">
                <a:solidFill>
                  <a:schemeClr val="bg1"/>
                </a:solidFill>
              </a:rPr>
              <a:t>Asesor</a:t>
            </a:r>
            <a:r>
              <a:rPr lang="en-US" sz="2000" dirty="0">
                <a:solidFill>
                  <a:schemeClr val="bg1"/>
                </a:solidFill>
              </a:rPr>
              <a:t> </a:t>
            </a:r>
            <a:r>
              <a:rPr lang="en-US" sz="2000" dirty="0" err="1">
                <a:solidFill>
                  <a:schemeClr val="bg1"/>
                </a:solidFill>
              </a:rPr>
              <a:t>Comunitario</a:t>
            </a:r>
            <a:r>
              <a:rPr lang="en-US" sz="2000" dirty="0">
                <a:solidFill>
                  <a:schemeClr val="bg1"/>
                </a:solidFill>
              </a:rPr>
              <a:t> </a:t>
            </a:r>
            <a:r>
              <a:rPr lang="en-US" sz="2000" dirty="0" err="1">
                <a:solidFill>
                  <a:schemeClr val="bg1"/>
                </a:solidFill>
              </a:rPr>
              <a:t>presenta</a:t>
            </a:r>
            <a:r>
              <a:rPr lang="en-US" sz="2000" dirty="0">
                <a:solidFill>
                  <a:schemeClr val="bg1"/>
                </a:solidFill>
              </a:rPr>
              <a:t> </a:t>
            </a:r>
            <a:r>
              <a:rPr lang="en-US" sz="2000" dirty="0" err="1">
                <a:solidFill>
                  <a:schemeClr val="bg1"/>
                </a:solidFill>
              </a:rPr>
              <a:t>los</a:t>
            </a:r>
            <a:r>
              <a:rPr lang="en-US" sz="2000" dirty="0">
                <a:solidFill>
                  <a:schemeClr val="bg1"/>
                </a:solidFill>
              </a:rPr>
              <a:t> planes de </a:t>
            </a:r>
            <a:r>
              <a:rPr lang="en-US" sz="2000" dirty="0" err="1">
                <a:solidFill>
                  <a:schemeClr val="bg1"/>
                </a:solidFill>
              </a:rPr>
              <a:t>proyectos</a:t>
            </a:r>
            <a:r>
              <a:rPr lang="en-US" sz="2000" dirty="0">
                <a:solidFill>
                  <a:schemeClr val="bg1"/>
                </a:solidFill>
              </a:rPr>
              <a:t> </a:t>
            </a:r>
            <a:r>
              <a:rPr lang="en-US" sz="2000" dirty="0" err="1">
                <a:solidFill>
                  <a:schemeClr val="bg1"/>
                </a:solidFill>
              </a:rPr>
              <a:t>más</a:t>
            </a:r>
            <a:r>
              <a:rPr lang="en-US" sz="2000" dirty="0">
                <a:solidFill>
                  <a:schemeClr val="bg1"/>
                </a:solidFill>
              </a:rPr>
              <a:t> </a:t>
            </a:r>
            <a:r>
              <a:rPr lang="en-US" sz="2000" dirty="0" err="1">
                <a:solidFill>
                  <a:schemeClr val="bg1"/>
                </a:solidFill>
              </a:rPr>
              <a:t>viables</a:t>
            </a:r>
            <a:r>
              <a:rPr lang="en-US" sz="2000" dirty="0">
                <a:solidFill>
                  <a:schemeClr val="bg1"/>
                </a:solidFill>
              </a:rPr>
              <a:t> a la </a:t>
            </a:r>
            <a:r>
              <a:rPr lang="en-US" sz="2000" dirty="0" err="1">
                <a:solidFill>
                  <a:schemeClr val="bg1"/>
                </a:solidFill>
              </a:rPr>
              <a:t>comunidad</a:t>
            </a:r>
            <a:r>
              <a:rPr lang="en-US" sz="2000" dirty="0">
                <a:solidFill>
                  <a:schemeClr val="bg1"/>
                </a:solidFill>
              </a:rPr>
              <a:t> para </a:t>
            </a:r>
            <a:r>
              <a:rPr lang="en-US" sz="2000" dirty="0" err="1">
                <a:solidFill>
                  <a:schemeClr val="bg1"/>
                </a:solidFill>
              </a:rPr>
              <a:t>su</a:t>
            </a:r>
            <a:r>
              <a:rPr lang="en-US" sz="2000" dirty="0">
                <a:solidFill>
                  <a:schemeClr val="bg1"/>
                </a:solidFill>
              </a:rPr>
              <a:t> </a:t>
            </a:r>
            <a:r>
              <a:rPr lang="en-US" sz="2000" dirty="0" err="1">
                <a:solidFill>
                  <a:schemeClr val="bg1"/>
                </a:solidFill>
              </a:rPr>
              <a:t>votación</a:t>
            </a:r>
            <a:endParaRPr lang="en-US" sz="2000" dirty="0">
              <a:solidFill>
                <a:schemeClr val="bg1"/>
              </a:solidFill>
              <a:ea typeface="Calibri"/>
              <a:cs typeface="Calibri"/>
            </a:endParaRPr>
          </a:p>
        </p:txBody>
      </p:sp>
    </p:spTree>
    <p:extLst>
      <p:ext uri="{BB962C8B-B14F-4D97-AF65-F5344CB8AC3E}">
        <p14:creationId xmlns:p14="http://schemas.microsoft.com/office/powerpoint/2010/main" val="233709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22FEA-16EE-5FFA-0236-F2B74D9A1199}"/>
              </a:ext>
            </a:extLst>
          </p:cNvPr>
          <p:cNvSpPr txBox="1"/>
          <p:nvPr/>
        </p:nvSpPr>
        <p:spPr>
          <a:xfrm>
            <a:off x="369531" y="772391"/>
            <a:ext cx="9796317" cy="769441"/>
          </a:xfrm>
          <a:prstGeom prst="rect">
            <a:avLst/>
          </a:prstGeom>
          <a:noFill/>
          <a:ln>
            <a:noFill/>
          </a:ln>
        </p:spPr>
        <p:txBody>
          <a:bodyPr wrap="square" lIns="91440" tIns="45720" rIns="91440" bIns="45720" rtlCol="0" anchor="t">
            <a:spAutoFit/>
          </a:bodyPr>
          <a:lstStyle/>
          <a:p>
            <a:pPr algn="l" rtl="0"/>
            <a:r>
              <a:rPr lang="en-US" sz="4400" b="1" dirty="0">
                <a:solidFill>
                  <a:srgbClr val="557189"/>
                </a:solidFill>
              </a:rPr>
              <a:t>HEZ del Condado de South King</a:t>
            </a:r>
          </a:p>
        </p:txBody>
      </p:sp>
      <p:cxnSp>
        <p:nvCxnSpPr>
          <p:cNvPr id="4" name="Straight Connector 3">
            <a:extLst>
              <a:ext uri="{FF2B5EF4-FFF2-40B4-BE49-F238E27FC236}">
                <a16:creationId xmlns:a16="http://schemas.microsoft.com/office/drawing/2014/main" id="{45A9323A-62CE-87E8-2D44-9BB9FF987804}"/>
              </a:ext>
            </a:extLst>
          </p:cNvPr>
          <p:cNvCxnSpPr/>
          <p:nvPr/>
        </p:nvCxnSpPr>
        <p:spPr>
          <a:xfrm>
            <a:off x="0" y="665596"/>
            <a:ext cx="3325091" cy="0"/>
          </a:xfrm>
          <a:prstGeom prst="line">
            <a:avLst/>
          </a:prstGeom>
          <a:ln w="57150">
            <a:solidFill>
              <a:srgbClr val="557189"/>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B2289122-7FC3-04C2-CFB1-2B62D88CC713}"/>
              </a:ext>
            </a:extLst>
          </p:cNvPr>
          <p:cNvGrpSpPr/>
          <p:nvPr/>
        </p:nvGrpSpPr>
        <p:grpSpPr>
          <a:xfrm>
            <a:off x="8187460" y="1366791"/>
            <a:ext cx="3566160" cy="691429"/>
            <a:chOff x="2363457" y="2215907"/>
            <a:chExt cx="3566160" cy="369332"/>
          </a:xfrm>
        </p:grpSpPr>
        <p:sp>
          <p:nvSpPr>
            <p:cNvPr id="17" name="Rectangle 16">
              <a:extLst>
                <a:ext uri="{FF2B5EF4-FFF2-40B4-BE49-F238E27FC236}">
                  <a16:creationId xmlns:a16="http://schemas.microsoft.com/office/drawing/2014/main" id="{BBF6207F-71D7-031B-B9F7-1516F3292786}"/>
                </a:ext>
              </a:extLst>
            </p:cNvPr>
            <p:cNvSpPr/>
            <p:nvPr/>
          </p:nvSpPr>
          <p:spPr>
            <a:xfrm>
              <a:off x="2363457" y="2215907"/>
              <a:ext cx="3566160" cy="369332"/>
            </a:xfrm>
            <a:prstGeom prst="rect">
              <a:avLst/>
            </a:prstGeom>
            <a:solidFill>
              <a:srgbClr val="557189"/>
            </a:solidFill>
            <a:ln>
              <a:solidFill>
                <a:srgbClr val="5571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D19E43-F82F-3634-BC2A-9125E109AA75}"/>
                </a:ext>
              </a:extLst>
            </p:cNvPr>
            <p:cNvSpPr txBox="1"/>
            <p:nvPr/>
          </p:nvSpPr>
          <p:spPr>
            <a:xfrm>
              <a:off x="2363457" y="2215907"/>
              <a:ext cx="3566160" cy="345242"/>
            </a:xfrm>
            <a:prstGeom prst="rect">
              <a:avLst/>
            </a:prstGeom>
            <a:noFill/>
          </p:spPr>
          <p:txBody>
            <a:bodyPr wrap="square" lIns="91440" tIns="45720" rIns="91440" bIns="45720" rtlCol="0" anchor="t">
              <a:spAutoFit/>
            </a:bodyPr>
            <a:lstStyle/>
            <a:p>
              <a:pPr algn="ctr" rtl="0"/>
              <a:r>
                <a:rPr lang="en-US" dirty="0" err="1">
                  <a:solidFill>
                    <a:schemeClr val="bg1"/>
                  </a:solidFill>
                  <a:ea typeface="Calibri"/>
                  <a:cs typeface="Calibri"/>
                </a:rPr>
                <a:t>Encuestas</a:t>
              </a:r>
              <a:r>
                <a:rPr lang="en-US" dirty="0">
                  <a:solidFill>
                    <a:schemeClr val="bg1"/>
                  </a:solidFill>
                  <a:ea typeface="Calibri"/>
                  <a:cs typeface="Calibri"/>
                </a:rPr>
                <a:t> </a:t>
              </a:r>
              <a:r>
                <a:rPr lang="en-US" dirty="0" err="1">
                  <a:solidFill>
                    <a:schemeClr val="bg1"/>
                  </a:solidFill>
                  <a:ea typeface="Calibri"/>
                  <a:cs typeface="Calibri"/>
                </a:rPr>
                <a:t>traducidas</a:t>
              </a:r>
              <a:r>
                <a:rPr lang="en-US" dirty="0">
                  <a:solidFill>
                    <a:schemeClr val="bg1"/>
                  </a:solidFill>
                  <a:ea typeface="Calibri"/>
                  <a:cs typeface="Calibri"/>
                </a:rPr>
                <a:t> </a:t>
              </a:r>
              <a:r>
                <a:rPr lang="en-US" dirty="0" err="1">
                  <a:solidFill>
                    <a:schemeClr val="bg1"/>
                  </a:solidFill>
                  <a:ea typeface="Calibri"/>
                  <a:cs typeface="Calibri"/>
                </a:rPr>
                <a:t>disponibles</a:t>
              </a:r>
              <a:r>
                <a:rPr lang="en-US" dirty="0">
                  <a:solidFill>
                    <a:schemeClr val="bg1"/>
                  </a:solidFill>
                  <a:ea typeface="Calibri"/>
                  <a:cs typeface="Calibri"/>
                </a:rPr>
                <a:t> </a:t>
              </a:r>
              <a:r>
                <a:rPr lang="en-US" dirty="0" err="1">
                  <a:solidFill>
                    <a:schemeClr val="bg1"/>
                  </a:solidFill>
                  <a:ea typeface="Calibri"/>
                  <a:cs typeface="Calibri"/>
                </a:rPr>
                <a:t>aquí</a:t>
              </a:r>
              <a:r>
                <a:rPr lang="en-US" dirty="0">
                  <a:solidFill>
                    <a:schemeClr val="bg1"/>
                  </a:solidFill>
                  <a:ea typeface="Calibri"/>
                  <a:cs typeface="Calibri"/>
                </a:rPr>
                <a:t>:</a:t>
              </a:r>
              <a:endParaRPr lang="en-US" dirty="0"/>
            </a:p>
          </p:txBody>
        </p:sp>
      </p:grpSp>
      <p:pic>
        <p:nvPicPr>
          <p:cNvPr id="10" name="Picture 9">
            <a:extLst>
              <a:ext uri="{FF2B5EF4-FFF2-40B4-BE49-F238E27FC236}">
                <a16:creationId xmlns:a16="http://schemas.microsoft.com/office/drawing/2014/main" id="{DE6F813B-D838-02E6-B5F5-5C33D15D0C04}"/>
              </a:ext>
            </a:extLst>
          </p:cNvPr>
          <p:cNvPicPr>
            <a:picLocks noChangeAspect="1"/>
          </p:cNvPicPr>
          <p:nvPr/>
        </p:nvPicPr>
        <p:blipFill>
          <a:blip r:embed="rId3"/>
          <a:stretch>
            <a:fillRect/>
          </a:stretch>
        </p:blipFill>
        <p:spPr>
          <a:xfrm>
            <a:off x="8599775" y="2213486"/>
            <a:ext cx="2742134" cy="2742134"/>
          </a:xfrm>
          <a:prstGeom prst="rect">
            <a:avLst/>
          </a:prstGeom>
          <a:ln w="19050">
            <a:solidFill>
              <a:schemeClr val="tx1"/>
            </a:solidFill>
          </a:ln>
        </p:spPr>
      </p:pic>
      <p:sp>
        <p:nvSpPr>
          <p:cNvPr id="11" name="TextBox 10">
            <a:extLst>
              <a:ext uri="{FF2B5EF4-FFF2-40B4-BE49-F238E27FC236}">
                <a16:creationId xmlns:a16="http://schemas.microsoft.com/office/drawing/2014/main" id="{98744D1F-1179-2F2E-6630-F88EC05E920B}"/>
              </a:ext>
            </a:extLst>
          </p:cNvPr>
          <p:cNvSpPr txBox="1"/>
          <p:nvPr/>
        </p:nvSpPr>
        <p:spPr>
          <a:xfrm>
            <a:off x="8599775" y="5026452"/>
            <a:ext cx="2742133" cy="1077218"/>
          </a:xfrm>
          <a:prstGeom prst="rect">
            <a:avLst/>
          </a:prstGeom>
          <a:noFill/>
        </p:spPr>
        <p:txBody>
          <a:bodyPr wrap="square" rtlCol="0">
            <a:spAutoFit/>
          </a:bodyPr>
          <a:lstStyle/>
          <a:p>
            <a:pPr algn="ctr"/>
            <a:r>
              <a:rPr lang="en-US" sz="1600"/>
              <a:t>https://waportal.org/partners/health-equity-zones-initiative/health-equity-zones/south-king-county-hez</a:t>
            </a:r>
          </a:p>
        </p:txBody>
      </p:sp>
      <p:cxnSp>
        <p:nvCxnSpPr>
          <p:cNvPr id="22" name="Straight Connector 21">
            <a:extLst>
              <a:ext uri="{FF2B5EF4-FFF2-40B4-BE49-F238E27FC236}">
                <a16:creationId xmlns:a16="http://schemas.microsoft.com/office/drawing/2014/main" id="{CE28E1DA-15CA-2CE6-4A63-4737181052BD}"/>
              </a:ext>
            </a:extLst>
          </p:cNvPr>
          <p:cNvCxnSpPr/>
          <p:nvPr/>
        </p:nvCxnSpPr>
        <p:spPr>
          <a:xfrm>
            <a:off x="850392" y="2194560"/>
            <a:ext cx="0" cy="3593592"/>
          </a:xfrm>
          <a:prstGeom prst="line">
            <a:avLst/>
          </a:prstGeom>
          <a:ln w="76200">
            <a:solidFill>
              <a:srgbClr val="557189"/>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998FCEA-8953-F3B1-894E-38D82AA8F8EB}"/>
              </a:ext>
            </a:extLst>
          </p:cNvPr>
          <p:cNvSpPr txBox="1"/>
          <p:nvPr/>
        </p:nvSpPr>
        <p:spPr>
          <a:xfrm>
            <a:off x="1193981" y="1877610"/>
            <a:ext cx="5074919" cy="3970318"/>
          </a:xfrm>
          <a:prstGeom prst="rect">
            <a:avLst/>
          </a:prstGeom>
          <a:noFill/>
        </p:spPr>
        <p:txBody>
          <a:bodyPr wrap="square" lIns="91440" tIns="45720" rIns="91440" bIns="45720" rtlCol="0" anchor="t">
            <a:spAutoFit/>
          </a:bodyPr>
          <a:lstStyle/>
          <a:p>
            <a:pPr algn="l" rtl="0"/>
            <a:r>
              <a:rPr lang="en-US" b="1" dirty="0" err="1"/>
              <a:t>Centrado</a:t>
            </a:r>
            <a:r>
              <a:rPr lang="en-US" b="1" dirty="0"/>
              <a:t> en SeaTac, Burien y Tukwila</a:t>
            </a:r>
          </a:p>
          <a:p>
            <a:pPr marL="742950" lvl="1" indent="-285750" algn="l" rtl="0">
              <a:buFont typeface="Arial"/>
              <a:buChar char="•"/>
            </a:pPr>
            <a:r>
              <a:rPr lang="en-US" dirty="0" err="1"/>
              <a:t>Enfoque</a:t>
            </a:r>
            <a:r>
              <a:rPr lang="en-US" dirty="0"/>
              <a:t> </a:t>
            </a:r>
            <a:r>
              <a:rPr lang="en-US" dirty="0" err="1">
                <a:ea typeface="Calibri"/>
                <a:cs typeface="Calibri"/>
              </a:rPr>
              <a:t>sobre</a:t>
            </a:r>
            <a:r>
              <a:rPr lang="en-US" dirty="0">
                <a:ea typeface="Calibri"/>
                <a:cs typeface="Calibri"/>
              </a:rPr>
              <a:t> las </a:t>
            </a:r>
            <a:r>
              <a:rPr lang="en-US" dirty="0" err="1">
                <a:ea typeface="Calibri"/>
                <a:cs typeface="Calibri"/>
              </a:rPr>
              <a:t>comunidades</a:t>
            </a:r>
            <a:r>
              <a:rPr lang="en-US" dirty="0">
                <a:ea typeface="Calibri"/>
                <a:cs typeface="Calibri"/>
              </a:rPr>
              <a:t> de </a:t>
            </a:r>
            <a:r>
              <a:rPr lang="en-US" dirty="0" err="1">
                <a:ea typeface="Calibri"/>
                <a:cs typeface="Calibri"/>
              </a:rPr>
              <a:t>recién</a:t>
            </a:r>
            <a:r>
              <a:rPr lang="en-US" dirty="0">
                <a:ea typeface="Calibri"/>
                <a:cs typeface="Calibri"/>
              </a:rPr>
              <a:t> </a:t>
            </a:r>
            <a:r>
              <a:rPr lang="en-US" dirty="0" err="1">
                <a:ea typeface="Calibri"/>
                <a:cs typeface="Calibri"/>
              </a:rPr>
              <a:t>llegados</a:t>
            </a:r>
            <a:endParaRPr lang="en-US" dirty="0">
              <a:ea typeface="Calibri"/>
              <a:cs typeface="Calibri"/>
            </a:endParaRPr>
          </a:p>
          <a:p>
            <a:pPr marL="742950" lvl="1" indent="-285750" algn="l" rtl="0">
              <a:buFont typeface="Arial"/>
              <a:buChar char="•"/>
            </a:pPr>
            <a:r>
              <a:rPr lang="en-US" dirty="0" err="1">
                <a:ea typeface="Calibri"/>
                <a:cs typeface="Calibri"/>
              </a:rPr>
              <a:t>Aprender</a:t>
            </a:r>
            <a:r>
              <a:rPr lang="en-US" dirty="0">
                <a:ea typeface="Calibri"/>
                <a:cs typeface="Calibri"/>
              </a:rPr>
              <a:t> </a:t>
            </a:r>
            <a:r>
              <a:rPr lang="en-US" dirty="0" err="1">
                <a:ea typeface="Calibri"/>
                <a:cs typeface="Calibri"/>
              </a:rPr>
              <a:t>sobre</a:t>
            </a:r>
            <a:r>
              <a:rPr lang="en-US" dirty="0">
                <a:ea typeface="Calibri"/>
                <a:cs typeface="Calibri"/>
              </a:rPr>
              <a:t> </a:t>
            </a:r>
            <a:r>
              <a:rPr lang="en-US" dirty="0" err="1">
                <a:ea typeface="Calibri"/>
                <a:cs typeface="Calibri"/>
              </a:rPr>
              <a:t>prioridades</a:t>
            </a:r>
            <a:r>
              <a:rPr lang="en-US" dirty="0">
                <a:ea typeface="Calibri"/>
                <a:cs typeface="Calibri"/>
              </a:rPr>
              <a:t> y </a:t>
            </a:r>
            <a:r>
              <a:rPr lang="en-US" dirty="0" err="1">
                <a:ea typeface="Calibri"/>
                <a:cs typeface="Calibri"/>
              </a:rPr>
              <a:t>objetivos</a:t>
            </a:r>
            <a:r>
              <a:rPr lang="en-US" dirty="0">
                <a:ea typeface="Calibri"/>
                <a:cs typeface="Calibri"/>
              </a:rPr>
              <a:t> de </a:t>
            </a:r>
            <a:r>
              <a:rPr lang="en-US" dirty="0" err="1">
                <a:ea typeface="Calibri"/>
                <a:cs typeface="Calibri"/>
              </a:rPr>
              <a:t>salud</a:t>
            </a:r>
            <a:r>
              <a:rPr lang="en-US" dirty="0">
                <a:ea typeface="Calibri"/>
                <a:cs typeface="Calibri"/>
              </a:rPr>
              <a:t>/</a:t>
            </a:r>
            <a:r>
              <a:rPr lang="en-US" dirty="0" err="1">
                <a:ea typeface="Calibri"/>
                <a:cs typeface="Calibri"/>
              </a:rPr>
              <a:t>posibles</a:t>
            </a:r>
            <a:r>
              <a:rPr lang="en-US" dirty="0">
                <a:ea typeface="Calibri"/>
                <a:cs typeface="Calibri"/>
              </a:rPr>
              <a:t> ideas de </a:t>
            </a:r>
            <a:r>
              <a:rPr lang="en-US" dirty="0" err="1">
                <a:ea typeface="Calibri"/>
                <a:cs typeface="Calibri"/>
              </a:rPr>
              <a:t>proyectos</a:t>
            </a:r>
            <a:endParaRPr lang="en-US" dirty="0">
              <a:ea typeface="Calibri"/>
              <a:cs typeface="Calibri"/>
            </a:endParaRPr>
          </a:p>
          <a:p>
            <a:pPr algn="l" rtl="0"/>
            <a:endParaRPr lang="en-US" dirty="0">
              <a:ea typeface="Calibri"/>
              <a:cs typeface="Calibri"/>
            </a:endParaRPr>
          </a:p>
          <a:p>
            <a:pPr algn="l" rtl="0"/>
            <a:r>
              <a:rPr lang="en-US" b="1" dirty="0" err="1">
                <a:ea typeface="Calibri"/>
                <a:cs typeface="Calibri"/>
              </a:rPr>
              <a:t>Organizaciones</a:t>
            </a:r>
            <a:r>
              <a:rPr lang="en-US" b="1" dirty="0">
                <a:ea typeface="Calibri"/>
                <a:cs typeface="Calibri"/>
              </a:rPr>
              <a:t> </a:t>
            </a:r>
            <a:r>
              <a:rPr lang="en-US" b="1" dirty="0" err="1">
                <a:ea typeface="Calibri"/>
                <a:cs typeface="Calibri"/>
              </a:rPr>
              <a:t>Asociadas</a:t>
            </a:r>
            <a:r>
              <a:rPr lang="en-US" b="1" dirty="0">
                <a:ea typeface="Calibri"/>
                <a:cs typeface="Calibri"/>
              </a:rPr>
              <a:t>:</a:t>
            </a:r>
          </a:p>
          <a:p>
            <a:pPr marL="742950" lvl="1" indent="-285750" algn="l" rtl="0">
              <a:buFont typeface="Arial"/>
              <a:buChar char="•"/>
            </a:pPr>
            <a:r>
              <a:rPr lang="en-US" dirty="0" err="1">
                <a:ea typeface="Calibri"/>
                <a:cs typeface="Calibri"/>
              </a:rPr>
              <a:t>Consejo</a:t>
            </a:r>
            <a:r>
              <a:rPr lang="en-US" dirty="0">
                <a:ea typeface="Calibri"/>
                <a:cs typeface="Calibri"/>
              </a:rPr>
              <a:t> de Salud de Somalia</a:t>
            </a:r>
          </a:p>
          <a:p>
            <a:pPr marL="742950" lvl="1" indent="-285750" algn="l" rtl="0">
              <a:buFont typeface="Arial"/>
              <a:buChar char="•"/>
            </a:pPr>
            <a:r>
              <a:rPr lang="en-US" dirty="0">
                <a:ea typeface="Calibri"/>
                <a:cs typeface="Calibri"/>
              </a:rPr>
              <a:t>Red de </a:t>
            </a:r>
            <a:r>
              <a:rPr lang="en-US" dirty="0" err="1">
                <a:ea typeface="Calibri"/>
                <a:cs typeface="Calibri"/>
              </a:rPr>
              <a:t>Integración</a:t>
            </a:r>
            <a:r>
              <a:rPr lang="en-US" dirty="0">
                <a:ea typeface="Calibri"/>
                <a:cs typeface="Calibri"/>
              </a:rPr>
              <a:t> </a:t>
            </a:r>
            <a:r>
              <a:rPr lang="en-US" dirty="0" err="1">
                <a:ea typeface="Calibri"/>
                <a:cs typeface="Calibri"/>
              </a:rPr>
              <a:t>Congoleña</a:t>
            </a:r>
            <a:endParaRPr lang="en-US" dirty="0">
              <a:ea typeface="Calibri"/>
              <a:cs typeface="Calibri"/>
            </a:endParaRPr>
          </a:p>
          <a:p>
            <a:pPr marL="742950" lvl="1" indent="-285750" algn="l" rtl="0">
              <a:buFont typeface="Arial"/>
              <a:buChar char="•"/>
            </a:pPr>
            <a:r>
              <a:rPr lang="en-US" dirty="0">
                <a:ea typeface="Calibri"/>
                <a:cs typeface="Calibri"/>
              </a:rPr>
              <a:t>Socio en </a:t>
            </a:r>
            <a:r>
              <a:rPr lang="en-US" dirty="0" err="1">
                <a:ea typeface="Calibri"/>
                <a:cs typeface="Calibri"/>
              </a:rPr>
              <a:t>el</a:t>
            </a:r>
            <a:r>
              <a:rPr lang="en-US" dirty="0">
                <a:ea typeface="Calibri"/>
                <a:cs typeface="Calibri"/>
              </a:rPr>
              <a:t> Empleo</a:t>
            </a:r>
          </a:p>
          <a:p>
            <a:pPr algn="l" rtl="0"/>
            <a:endParaRPr lang="en-US" dirty="0">
              <a:ea typeface="Calibri"/>
              <a:cs typeface="Calibri"/>
            </a:endParaRPr>
          </a:p>
          <a:p>
            <a:pPr algn="l" rtl="0"/>
            <a:r>
              <a:rPr lang="en-US" b="1" dirty="0">
                <a:ea typeface="Calibri"/>
                <a:cs typeface="Calibri"/>
              </a:rPr>
              <a:t>Fase de </a:t>
            </a:r>
            <a:r>
              <a:rPr lang="en-US" b="1" dirty="0" err="1">
                <a:ea typeface="Calibri"/>
                <a:cs typeface="Calibri"/>
              </a:rPr>
              <a:t>Difusión</a:t>
            </a:r>
            <a:r>
              <a:rPr lang="en-US" b="1" dirty="0">
                <a:ea typeface="Calibri"/>
                <a:cs typeface="Calibri"/>
              </a:rPr>
              <a:t>:</a:t>
            </a:r>
          </a:p>
          <a:p>
            <a:pPr marL="742950" lvl="1" indent="-285750" algn="l" rtl="0">
              <a:buFont typeface="Arial"/>
              <a:buChar char="•"/>
            </a:pPr>
            <a:r>
              <a:rPr lang="en-US" dirty="0" err="1">
                <a:ea typeface="Calibri"/>
                <a:cs typeface="Calibri"/>
              </a:rPr>
              <a:t>Grupos</a:t>
            </a:r>
            <a:r>
              <a:rPr lang="en-US" dirty="0">
                <a:ea typeface="Calibri"/>
                <a:cs typeface="Calibri"/>
              </a:rPr>
              <a:t> </a:t>
            </a:r>
            <a:r>
              <a:rPr lang="en-US" dirty="0" err="1">
                <a:ea typeface="Calibri"/>
                <a:cs typeface="Calibri"/>
              </a:rPr>
              <a:t>focales</a:t>
            </a:r>
            <a:r>
              <a:rPr lang="en-US" dirty="0">
                <a:ea typeface="Calibri"/>
                <a:cs typeface="Calibri"/>
              </a:rPr>
              <a:t> y </a:t>
            </a:r>
            <a:r>
              <a:rPr lang="en-US" dirty="0" err="1">
                <a:ea typeface="Calibri"/>
                <a:cs typeface="Calibri"/>
              </a:rPr>
              <a:t>sesiones</a:t>
            </a:r>
            <a:r>
              <a:rPr lang="en-US" dirty="0">
                <a:ea typeface="Calibri"/>
                <a:cs typeface="Calibri"/>
              </a:rPr>
              <a:t> de </a:t>
            </a:r>
            <a:r>
              <a:rPr lang="en-US" dirty="0" err="1">
                <a:ea typeface="Calibri"/>
                <a:cs typeface="Calibri"/>
              </a:rPr>
              <a:t>escucha</a:t>
            </a:r>
            <a:endParaRPr lang="en-US" dirty="0">
              <a:ea typeface="Calibri"/>
              <a:cs typeface="Calibri"/>
            </a:endParaRPr>
          </a:p>
          <a:p>
            <a:pPr marL="742950" lvl="1" indent="-285750" algn="l" rtl="0">
              <a:buFont typeface="Arial"/>
              <a:buChar char="•"/>
            </a:pPr>
            <a:r>
              <a:rPr lang="en-US" dirty="0" err="1">
                <a:ea typeface="Calibri"/>
                <a:cs typeface="Calibri"/>
              </a:rPr>
              <a:t>Encuesta</a:t>
            </a:r>
            <a:r>
              <a:rPr lang="en-US" dirty="0">
                <a:ea typeface="Calibri"/>
                <a:cs typeface="Calibri"/>
              </a:rPr>
              <a:t> en </a:t>
            </a:r>
            <a:r>
              <a:rPr lang="en-US" dirty="0" err="1">
                <a:ea typeface="Calibri"/>
                <a:cs typeface="Calibri"/>
              </a:rPr>
              <a:t>línea</a:t>
            </a:r>
            <a:endParaRPr lang="en-US" i="1" dirty="0">
              <a:ea typeface="Calibri"/>
              <a:cs typeface="Calibri"/>
            </a:endParaRPr>
          </a:p>
        </p:txBody>
      </p:sp>
    </p:spTree>
    <p:extLst>
      <p:ext uri="{BB962C8B-B14F-4D97-AF65-F5344CB8AC3E}">
        <p14:creationId xmlns:p14="http://schemas.microsoft.com/office/powerpoint/2010/main" val="82813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369B30-EBD3-F306-D4B7-9258679EC491}"/>
              </a:ext>
            </a:extLst>
          </p:cNvPr>
          <p:cNvSpPr>
            <a:spLocks noGrp="1"/>
          </p:cNvSpPr>
          <p:nvPr>
            <p:ph type="title"/>
          </p:nvPr>
        </p:nvSpPr>
        <p:spPr>
          <a:xfrm>
            <a:off x="519789" y="650921"/>
            <a:ext cx="10515600" cy="1325563"/>
          </a:xfrm>
        </p:spPr>
        <p:txBody>
          <a:bodyPr/>
          <a:lstStyle/>
          <a:p>
            <a:r>
              <a:rPr lang="en-US" b="1" dirty="0" err="1">
                <a:solidFill>
                  <a:srgbClr val="515727"/>
                </a:solidFill>
              </a:rPr>
              <a:t>Manténgase</a:t>
            </a:r>
            <a:r>
              <a:rPr lang="en-US" b="1" dirty="0">
                <a:solidFill>
                  <a:srgbClr val="515727"/>
                </a:solidFill>
              </a:rPr>
              <a:t> </a:t>
            </a:r>
            <a:r>
              <a:rPr lang="en-US" b="1" dirty="0" err="1">
                <a:solidFill>
                  <a:srgbClr val="515727"/>
                </a:solidFill>
              </a:rPr>
              <a:t>Conectado</a:t>
            </a:r>
            <a:endParaRPr lang="en-US" b="1" dirty="0">
              <a:solidFill>
                <a:srgbClr val="515727"/>
              </a:solidFill>
            </a:endParaRPr>
          </a:p>
        </p:txBody>
      </p:sp>
      <p:cxnSp>
        <p:nvCxnSpPr>
          <p:cNvPr id="6" name="Straight Connector 5">
            <a:extLst>
              <a:ext uri="{FF2B5EF4-FFF2-40B4-BE49-F238E27FC236}">
                <a16:creationId xmlns:a16="http://schemas.microsoft.com/office/drawing/2014/main" id="{A0B9233B-8544-D471-DB35-E41F4D2207EF}"/>
              </a:ext>
            </a:extLst>
          </p:cNvPr>
          <p:cNvCxnSpPr/>
          <p:nvPr/>
        </p:nvCxnSpPr>
        <p:spPr>
          <a:xfrm>
            <a:off x="0" y="517237"/>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001CA2A6-B91D-7CC9-657B-D9EFCB88E8B4}"/>
              </a:ext>
            </a:extLst>
          </p:cNvPr>
          <p:cNvSpPr txBox="1">
            <a:spLocks/>
          </p:cNvSpPr>
          <p:nvPr/>
        </p:nvSpPr>
        <p:spPr>
          <a:xfrm>
            <a:off x="766141" y="1842800"/>
            <a:ext cx="4956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467886"/>
                </a:solidFill>
                <a:hlinkClick r:id="rId3">
                  <a:extLst>
                    <a:ext uri="{A12FA001-AC4F-418D-AE19-62706E023703}">
                      <ahyp:hlinkClr xmlns:ahyp="http://schemas.microsoft.com/office/drawing/2018/hyperlinkcolor" val="tx"/>
                    </a:ext>
                  </a:extLst>
                </a:hlinkClick>
              </a:rPr>
              <a:t>HealthEquityZones@doh.wa.gov</a:t>
            </a:r>
            <a:r>
              <a:rPr lang="en-US" sz="2400" b="1" dirty="0">
                <a:solidFill>
                  <a:srgbClr val="515727"/>
                </a:solidFill>
              </a:rPr>
              <a:t> </a:t>
            </a:r>
          </a:p>
        </p:txBody>
      </p:sp>
      <p:sp>
        <p:nvSpPr>
          <p:cNvPr id="9" name="Title 1">
            <a:extLst>
              <a:ext uri="{FF2B5EF4-FFF2-40B4-BE49-F238E27FC236}">
                <a16:creationId xmlns:a16="http://schemas.microsoft.com/office/drawing/2014/main" id="{C2EE1926-B1AF-B995-2BC1-1D81E558D773}"/>
              </a:ext>
            </a:extLst>
          </p:cNvPr>
          <p:cNvSpPr txBox="1">
            <a:spLocks/>
          </p:cNvSpPr>
          <p:nvPr/>
        </p:nvSpPr>
        <p:spPr>
          <a:xfrm>
            <a:off x="766141" y="2766218"/>
            <a:ext cx="67341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467886"/>
                </a:solidFill>
              </a:rPr>
              <a:t>https://public.govdelivery.com/accounts/WADOH/subscriber/new?topic_id=WADOH_687</a:t>
            </a:r>
            <a:endParaRPr lang="en-US" sz="2400" b="1" dirty="0">
              <a:solidFill>
                <a:srgbClr val="515727"/>
              </a:solidFill>
            </a:endParaRPr>
          </a:p>
        </p:txBody>
      </p:sp>
      <p:sp>
        <p:nvSpPr>
          <p:cNvPr id="10" name="Title 1">
            <a:extLst>
              <a:ext uri="{FF2B5EF4-FFF2-40B4-BE49-F238E27FC236}">
                <a16:creationId xmlns:a16="http://schemas.microsoft.com/office/drawing/2014/main" id="{97580832-0EE9-E939-4A84-B527A4E6EDF7}"/>
              </a:ext>
            </a:extLst>
          </p:cNvPr>
          <p:cNvSpPr txBox="1">
            <a:spLocks/>
          </p:cNvSpPr>
          <p:nvPr/>
        </p:nvSpPr>
        <p:spPr>
          <a:xfrm>
            <a:off x="683406" y="3958097"/>
            <a:ext cx="62832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467886"/>
                </a:solidFill>
                <a:hlinkClick r:id="rId4"/>
              </a:rPr>
              <a:t>https://waportal.org/partners/health-equity-zones-hez-initiative</a:t>
            </a:r>
            <a:r>
              <a:rPr lang="en-US" sz="2400" b="1" dirty="0">
                <a:solidFill>
                  <a:srgbClr val="467886"/>
                </a:solidFill>
              </a:rPr>
              <a:t> </a:t>
            </a:r>
            <a:endParaRPr lang="en-US" sz="2400" b="1" dirty="0">
              <a:solidFill>
                <a:srgbClr val="515727"/>
              </a:solidFill>
            </a:endParaRPr>
          </a:p>
        </p:txBody>
      </p:sp>
      <p:sp>
        <p:nvSpPr>
          <p:cNvPr id="2" name="Title 1">
            <a:extLst>
              <a:ext uri="{FF2B5EF4-FFF2-40B4-BE49-F238E27FC236}">
                <a16:creationId xmlns:a16="http://schemas.microsoft.com/office/drawing/2014/main" id="{1000B15C-5314-E22B-630A-A0DB09933E84}"/>
              </a:ext>
            </a:extLst>
          </p:cNvPr>
          <p:cNvSpPr txBox="1">
            <a:spLocks/>
          </p:cNvSpPr>
          <p:nvPr/>
        </p:nvSpPr>
        <p:spPr>
          <a:xfrm>
            <a:off x="846694" y="5158222"/>
            <a:ext cx="4956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a:solidFill>
                <a:srgbClr val="467886"/>
              </a:solidFill>
            </a:endParaRPr>
          </a:p>
        </p:txBody>
      </p:sp>
      <p:pic>
        <p:nvPicPr>
          <p:cNvPr id="8" name="Picture 3" descr="Clip-Art of Cedar leaves free image download">
            <a:extLst>
              <a:ext uri="{FF2B5EF4-FFF2-40B4-BE49-F238E27FC236}">
                <a16:creationId xmlns:a16="http://schemas.microsoft.com/office/drawing/2014/main" id="{981A0601-953D-AD6D-D4AA-627B75C2A43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19190133" flipH="1">
            <a:off x="8735436" y="1803738"/>
            <a:ext cx="1860426" cy="325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1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E1F72C-FF33-550D-6FAB-E73383D7571B}"/>
              </a:ext>
            </a:extLst>
          </p:cNvPr>
          <p:cNvSpPr/>
          <p:nvPr/>
        </p:nvSpPr>
        <p:spPr>
          <a:xfrm>
            <a:off x="5730726" y="2309608"/>
            <a:ext cx="4731639" cy="160043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C50F9942-DDD0-F5EB-844C-70A8D9312238}"/>
              </a:ext>
            </a:extLst>
          </p:cNvPr>
          <p:cNvSpPr txBox="1"/>
          <p:nvPr/>
        </p:nvSpPr>
        <p:spPr>
          <a:xfrm>
            <a:off x="2383536" y="-832105"/>
            <a:ext cx="219932" cy="300082"/>
          </a:xfrm>
          <a:prstGeom prst="rect">
            <a:avLst/>
          </a:prstGeom>
          <a:noFill/>
        </p:spPr>
        <p:txBody>
          <a:bodyPr wrap="none" rtlCol="0">
            <a:spAutoFit/>
          </a:bodyPr>
          <a:lstStyle/>
          <a:p>
            <a:r>
              <a:rPr lang="en-US" sz="1350"/>
              <a:t> </a:t>
            </a:r>
          </a:p>
        </p:txBody>
      </p:sp>
      <p:pic>
        <p:nvPicPr>
          <p:cNvPr id="12" name="Picture 11" descr="A group of people in different colors&#10;&#10;Description automatically generated">
            <a:extLst>
              <a:ext uri="{FF2B5EF4-FFF2-40B4-BE49-F238E27FC236}">
                <a16:creationId xmlns:a16="http://schemas.microsoft.com/office/drawing/2014/main" id="{01DE81D8-7D3B-EEED-AEB7-1B79A5303E13}"/>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2" name="TextBox 1">
            <a:extLst>
              <a:ext uri="{FF2B5EF4-FFF2-40B4-BE49-F238E27FC236}">
                <a16:creationId xmlns:a16="http://schemas.microsoft.com/office/drawing/2014/main" id="{DEE04F8D-17D8-F03E-E2CF-58A4BE674503}"/>
              </a:ext>
            </a:extLst>
          </p:cNvPr>
          <p:cNvSpPr txBox="1"/>
          <p:nvPr/>
        </p:nvSpPr>
        <p:spPr>
          <a:xfrm>
            <a:off x="5937880" y="2554753"/>
            <a:ext cx="4293760" cy="892552"/>
          </a:xfrm>
          <a:prstGeom prst="rect">
            <a:avLst/>
          </a:prstGeom>
          <a:noFill/>
        </p:spPr>
        <p:txBody>
          <a:bodyPr wrap="square" lIns="91440" tIns="45720" rIns="91440" bIns="45720" rtlCol="0" anchor="t">
            <a:spAutoFit/>
          </a:bodyPr>
          <a:lstStyle/>
          <a:p>
            <a:pPr algn="ctr"/>
            <a:r>
              <a:rPr lang="en-US" sz="2600" dirty="0">
                <a:solidFill>
                  <a:schemeClr val="bg1"/>
                </a:solidFill>
                <a:latin typeface="Gill Sans MT" panose="020B0502020104020203" pitchFamily="34" charset="0"/>
              </a:rPr>
              <a:t>RESPUESTA DE EMERGENCIA</a:t>
            </a:r>
            <a:endParaRPr lang="en-US" sz="2600" spc="45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72002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AA2CD52-B9F7-F8C4-B67D-A9BEF7E16F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395" y="395507"/>
            <a:ext cx="4228447" cy="4196733"/>
          </a:xfrm>
          <a:prstGeom prst="rect">
            <a:avLst/>
          </a:prstGeom>
          <a:noFill/>
          <a:extLst>
            <a:ext uri="{909E8E84-426E-40DD-AFC4-6F175D3DCCD1}">
              <a14:hiddenFill xmlns:a14="http://schemas.microsoft.com/office/drawing/2010/main">
                <a:solidFill>
                  <a:srgbClr val="FFFFFF"/>
                </a:solidFill>
              </a14:hiddenFill>
            </a:ext>
          </a:extLst>
        </p:spPr>
      </p:pic>
      <p:sp>
        <p:nvSpPr>
          <p:cNvPr id="103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82463E-99E5-2F71-48E5-35CD2D51E43B}"/>
              </a:ext>
            </a:extLst>
          </p:cNvPr>
          <p:cNvSpPr txBox="1"/>
          <p:nvPr/>
        </p:nvSpPr>
        <p:spPr>
          <a:xfrm>
            <a:off x="5852946" y="2601881"/>
            <a:ext cx="5958054" cy="3550789"/>
          </a:xfrm>
          <a:prstGeom prst="rect">
            <a:avLst/>
          </a:prstGeom>
        </p:spPr>
        <p:txBody>
          <a:bodyPr vert="horz" lIns="91440" tIns="45720" rIns="91440" bIns="45720" rtlCol="0" anchor="t">
            <a:normAutofit/>
          </a:bodyPr>
          <a:lstStyle/>
          <a:p>
            <a:pPr>
              <a:lnSpc>
                <a:spcPct val="120000"/>
              </a:lnSpc>
              <a:spcBef>
                <a:spcPct val="0"/>
              </a:spcBef>
              <a:spcAft>
                <a:spcPts val="600"/>
              </a:spcAft>
            </a:pPr>
            <a:r>
              <a:rPr lang="en-US" sz="2900" dirty="0">
                <a:latin typeface="Calibri" panose="020F0502020204030204" pitchFamily="34" charset="0"/>
                <a:ea typeface="Calibri" panose="020F0502020204030204" pitchFamily="34" charset="0"/>
                <a:cs typeface="Calibri" panose="020F0502020204030204" pitchFamily="34" charset="0"/>
              </a:rPr>
              <a:t>¿</a:t>
            </a:r>
            <a:r>
              <a:rPr lang="en-US" sz="2900" dirty="0" err="1">
                <a:latin typeface="Calibri" panose="020F0502020204030204" pitchFamily="34" charset="0"/>
                <a:ea typeface="Calibri" panose="020F0502020204030204" pitchFamily="34" charset="0"/>
                <a:cs typeface="Calibri" panose="020F0502020204030204" pitchFamily="34" charset="0"/>
              </a:rPr>
              <a:t>Cuáles</a:t>
            </a:r>
            <a:r>
              <a:rPr lang="en-US" sz="2900" dirty="0">
                <a:latin typeface="Calibri" panose="020F0502020204030204" pitchFamily="34" charset="0"/>
                <a:ea typeface="Calibri" panose="020F0502020204030204" pitchFamily="34" charset="0"/>
                <a:cs typeface="Calibri" panose="020F0502020204030204" pitchFamily="34" charset="0"/>
              </a:rPr>
              <a:t> son los </a:t>
            </a:r>
            <a:r>
              <a:rPr lang="en-US" sz="2900" dirty="0" err="1">
                <a:latin typeface="Calibri" panose="020F0502020204030204" pitchFamily="34" charset="0"/>
                <a:ea typeface="Calibri" panose="020F0502020204030204" pitchFamily="34" charset="0"/>
                <a:cs typeface="Calibri" panose="020F0502020204030204" pitchFamily="34" charset="0"/>
              </a:rPr>
              <a:t>determinantes</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dirty="0" err="1">
                <a:latin typeface="Calibri" panose="020F0502020204030204" pitchFamily="34" charset="0"/>
                <a:ea typeface="Calibri" panose="020F0502020204030204" pitchFamily="34" charset="0"/>
                <a:cs typeface="Calibri" panose="020F0502020204030204" pitchFamily="34" charset="0"/>
              </a:rPr>
              <a:t>sociales</a:t>
            </a:r>
            <a:r>
              <a:rPr lang="en-US" sz="2900" dirty="0">
                <a:latin typeface="Calibri" panose="020F0502020204030204" pitchFamily="34" charset="0"/>
                <a:ea typeface="Calibri" panose="020F0502020204030204" pitchFamily="34" charset="0"/>
                <a:cs typeface="Calibri" panose="020F0502020204030204" pitchFamily="34" charset="0"/>
              </a:rPr>
              <a:t> de la </a:t>
            </a:r>
            <a:r>
              <a:rPr lang="en-US" sz="2900" dirty="0" err="1">
                <a:latin typeface="Calibri" panose="020F0502020204030204" pitchFamily="34" charset="0"/>
                <a:ea typeface="Calibri" panose="020F0502020204030204" pitchFamily="34" charset="0"/>
                <a:cs typeface="Calibri" panose="020F0502020204030204" pitchFamily="34" charset="0"/>
              </a:rPr>
              <a:t>salud</a:t>
            </a:r>
            <a:r>
              <a:rPr lang="en-US" sz="2900" dirty="0">
                <a:latin typeface="Calibri" panose="020F0502020204030204" pitchFamily="34" charset="0"/>
                <a:ea typeface="Calibri" panose="020F0502020204030204" pitchFamily="34" charset="0"/>
                <a:cs typeface="Calibri" panose="020F0502020204030204" pitchFamily="34" charset="0"/>
              </a:rPr>
              <a:t> que </a:t>
            </a:r>
            <a:r>
              <a:rPr lang="en-US" sz="2900" dirty="0" err="1">
                <a:latin typeface="Calibri" panose="020F0502020204030204" pitchFamily="34" charset="0"/>
                <a:ea typeface="Calibri" panose="020F0502020204030204" pitchFamily="34" charset="0"/>
                <a:cs typeface="Calibri" panose="020F0502020204030204" pitchFamily="34" charset="0"/>
              </a:rPr>
              <a:t>podrían</a:t>
            </a:r>
            <a:r>
              <a:rPr lang="en-US" sz="2900" dirty="0">
                <a:latin typeface="Calibri" panose="020F0502020204030204" pitchFamily="34" charset="0"/>
                <a:ea typeface="Calibri" panose="020F0502020204030204" pitchFamily="34" charset="0"/>
                <a:cs typeface="Calibri" panose="020F0502020204030204" pitchFamily="34" charset="0"/>
              </a:rPr>
              <a:t> </a:t>
            </a:r>
            <a:r>
              <a:rPr lang="en-US" sz="2900" dirty="0" err="1">
                <a:latin typeface="Calibri" panose="020F0502020204030204" pitchFamily="34" charset="0"/>
                <a:ea typeface="Calibri" panose="020F0502020204030204" pitchFamily="34" charset="0"/>
                <a:cs typeface="Calibri" panose="020F0502020204030204" pitchFamily="34" charset="0"/>
              </a:rPr>
              <a:t>poner</a:t>
            </a:r>
            <a:r>
              <a:rPr lang="en-US" sz="2900" dirty="0">
                <a:latin typeface="Calibri" panose="020F0502020204030204" pitchFamily="34" charset="0"/>
                <a:ea typeface="Calibri" panose="020F0502020204030204" pitchFamily="34" charset="0"/>
                <a:cs typeface="Calibri" panose="020F0502020204030204" pitchFamily="34" charset="0"/>
              </a:rPr>
              <a:t> en un </a:t>
            </a:r>
            <a:r>
              <a:rPr lang="en-US" sz="2900" dirty="0" err="1">
                <a:latin typeface="Calibri" panose="020F0502020204030204" pitchFamily="34" charset="0"/>
                <a:ea typeface="Calibri" panose="020F0502020204030204" pitchFamily="34" charset="0"/>
                <a:cs typeface="Calibri" panose="020F0502020204030204" pitchFamily="34" charset="0"/>
              </a:rPr>
              <a:t>riesgo</a:t>
            </a:r>
            <a:r>
              <a:rPr lang="en-US" sz="2900" dirty="0">
                <a:latin typeface="Calibri" panose="020F0502020204030204" pitchFamily="34" charset="0"/>
                <a:ea typeface="Calibri" panose="020F0502020204030204" pitchFamily="34" charset="0"/>
                <a:cs typeface="Calibri" panose="020F0502020204030204" pitchFamily="34" charset="0"/>
              </a:rPr>
              <a:t> mayor a sus </a:t>
            </a:r>
            <a:r>
              <a:rPr lang="en-US" sz="2900" dirty="0" err="1">
                <a:latin typeface="Calibri" panose="020F0502020204030204" pitchFamily="34" charset="0"/>
                <a:ea typeface="Calibri" panose="020F0502020204030204" pitchFamily="34" charset="0"/>
                <a:cs typeface="Calibri" panose="020F0502020204030204" pitchFamily="34" charset="0"/>
              </a:rPr>
              <a:t>comunidades</a:t>
            </a:r>
            <a:r>
              <a:rPr lang="en-US" sz="2900" dirty="0">
                <a:latin typeface="Calibri" panose="020F0502020204030204" pitchFamily="34" charset="0"/>
                <a:ea typeface="Calibri" panose="020F0502020204030204" pitchFamily="34" charset="0"/>
                <a:cs typeface="Calibri" panose="020F0502020204030204" pitchFamily="34" charset="0"/>
              </a:rPr>
              <a:t> en un </a:t>
            </a:r>
            <a:r>
              <a:rPr lang="en-US" sz="2900" dirty="0" err="1">
                <a:latin typeface="Calibri" panose="020F0502020204030204" pitchFamily="34" charset="0"/>
                <a:ea typeface="Calibri" panose="020F0502020204030204" pitchFamily="34" charset="0"/>
                <a:cs typeface="Calibri" panose="020F0502020204030204" pitchFamily="34" charset="0"/>
              </a:rPr>
              <a:t>desastre</a:t>
            </a:r>
            <a:r>
              <a:rPr lang="en-US" sz="2900" dirty="0">
                <a:latin typeface="Calibri" panose="020F0502020204030204" pitchFamily="34" charset="0"/>
                <a:ea typeface="Calibri" panose="020F0502020204030204" pitchFamily="34" charset="0"/>
                <a:cs typeface="Calibri" panose="020F0502020204030204" pitchFamily="34" charset="0"/>
              </a:rPr>
              <a:t> natural o pandemia?</a:t>
            </a:r>
          </a:p>
        </p:txBody>
      </p:sp>
      <p:pic>
        <p:nvPicPr>
          <p:cNvPr id="2050" name="Picture 2">
            <a:extLst>
              <a:ext uri="{FF2B5EF4-FFF2-40B4-BE49-F238E27FC236}">
                <a16:creationId xmlns:a16="http://schemas.microsoft.com/office/drawing/2014/main" id="{3FBDA812-DCF7-244A-CEF1-28E840E52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146" y="3907971"/>
            <a:ext cx="2862943" cy="286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E1F72C-FF33-550D-6FAB-E73383D7571B}"/>
              </a:ext>
            </a:extLst>
          </p:cNvPr>
          <p:cNvSpPr/>
          <p:nvPr/>
        </p:nvSpPr>
        <p:spPr>
          <a:xfrm>
            <a:off x="5774269" y="1774701"/>
            <a:ext cx="5756397" cy="234235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s-ES" sz="1400">
              <a:solidFill>
                <a:schemeClr val="dk1"/>
              </a:solidFill>
              <a:ea typeface="Calibri"/>
              <a:cs typeface="Calibri"/>
            </a:endParaRPr>
          </a:p>
        </p:txBody>
      </p:sp>
      <p:sp>
        <p:nvSpPr>
          <p:cNvPr id="8" name="TextBox 7">
            <a:extLst>
              <a:ext uri="{FF2B5EF4-FFF2-40B4-BE49-F238E27FC236}">
                <a16:creationId xmlns:a16="http://schemas.microsoft.com/office/drawing/2014/main" id="{C50F9942-DDD0-F5EB-844C-70A8D9312238}"/>
              </a:ext>
            </a:extLst>
          </p:cNvPr>
          <p:cNvSpPr txBox="1"/>
          <p:nvPr/>
        </p:nvSpPr>
        <p:spPr>
          <a:xfrm>
            <a:off x="2383536" y="-832105"/>
            <a:ext cx="219932" cy="300082"/>
          </a:xfrm>
          <a:prstGeom prst="rect">
            <a:avLst/>
          </a:prstGeom>
          <a:noFill/>
        </p:spPr>
        <p:txBody>
          <a:bodyPr wrap="none" rtlCol="0">
            <a:spAutoFit/>
          </a:bodyPr>
          <a:lstStyle/>
          <a:p>
            <a:r>
              <a:rPr lang="en-US" sz="1350"/>
              <a:t> </a:t>
            </a:r>
          </a:p>
        </p:txBody>
      </p:sp>
      <p:pic>
        <p:nvPicPr>
          <p:cNvPr id="12" name="Picture 11" descr="A group of people in different colors&#10;&#10;Description automatically generated">
            <a:extLst>
              <a:ext uri="{FF2B5EF4-FFF2-40B4-BE49-F238E27FC236}">
                <a16:creationId xmlns:a16="http://schemas.microsoft.com/office/drawing/2014/main" id="{01DE81D8-7D3B-EEED-AEB7-1B79A5303E13}"/>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2" name="TextBox 1">
            <a:extLst>
              <a:ext uri="{FF2B5EF4-FFF2-40B4-BE49-F238E27FC236}">
                <a16:creationId xmlns:a16="http://schemas.microsoft.com/office/drawing/2014/main" id="{DEE04F8D-17D8-F03E-E2CF-58A4BE674503}"/>
              </a:ext>
            </a:extLst>
          </p:cNvPr>
          <p:cNvSpPr txBox="1"/>
          <p:nvPr/>
        </p:nvSpPr>
        <p:spPr>
          <a:xfrm>
            <a:off x="6019482" y="1943673"/>
            <a:ext cx="5252828" cy="2577116"/>
          </a:xfrm>
          <a:prstGeom prst="rect">
            <a:avLst/>
          </a:prstGeom>
          <a:noFill/>
        </p:spPr>
        <p:txBody>
          <a:bodyPr wrap="square" lIns="91440" tIns="45720" rIns="91440" bIns="45720" rtlCol="0" anchor="t">
            <a:spAutoFit/>
          </a:bodyPr>
          <a:lstStyle/>
          <a:p>
            <a:pPr algn="ctr"/>
            <a:r>
              <a:rPr lang="en-US" sz="2600" spc="450" dirty="0">
                <a:solidFill>
                  <a:schemeClr val="bg1"/>
                </a:solidFill>
                <a:latin typeface="Gill Sans MT"/>
              </a:rPr>
              <a:t>BIENVENIDOS</a:t>
            </a:r>
          </a:p>
          <a:p>
            <a:pPr algn="ctr"/>
            <a:endParaRPr lang="en-US" sz="2600" spc="450" dirty="0">
              <a:solidFill>
                <a:schemeClr val="bg1"/>
              </a:solidFill>
              <a:latin typeface="Gill Sans MT"/>
            </a:endParaRPr>
          </a:p>
          <a:p>
            <a:pPr>
              <a:lnSpc>
                <a:spcPct val="115000"/>
              </a:lnSpc>
              <a:spcAft>
                <a:spcPts val="800"/>
              </a:spcAft>
            </a:pPr>
            <a:r>
              <a:rPr lang="en-US" sz="2400" dirty="0">
                <a:solidFill>
                  <a:schemeClr val="bg1"/>
                </a:solidFill>
                <a:latin typeface="Calibri"/>
                <a:ea typeface="Calibri"/>
                <a:cs typeface="Calibri"/>
              </a:rPr>
              <a:t>Por favor, </a:t>
            </a:r>
            <a:r>
              <a:rPr lang="en-US" sz="2400" dirty="0" err="1">
                <a:solidFill>
                  <a:schemeClr val="bg1"/>
                </a:solidFill>
                <a:latin typeface="Calibri"/>
                <a:ea typeface="Calibri"/>
                <a:cs typeface="Calibri"/>
              </a:rPr>
              <a:t>utilice</a:t>
            </a:r>
            <a:r>
              <a:rPr lang="en-US" sz="2400" dirty="0">
                <a:solidFill>
                  <a:schemeClr val="bg1"/>
                </a:solidFill>
                <a:latin typeface="Calibri"/>
                <a:ea typeface="Calibri"/>
                <a:cs typeface="Calibri"/>
              </a:rPr>
              <a:t> </a:t>
            </a:r>
            <a:r>
              <a:rPr lang="en-US" sz="2400" dirty="0" err="1">
                <a:solidFill>
                  <a:schemeClr val="bg1"/>
                </a:solidFill>
                <a:latin typeface="Calibri"/>
                <a:ea typeface="Calibri"/>
                <a:cs typeface="Calibri"/>
              </a:rPr>
              <a:t>el</a:t>
            </a:r>
            <a:r>
              <a:rPr lang="en-US" sz="2400" dirty="0">
                <a:solidFill>
                  <a:schemeClr val="bg1"/>
                </a:solidFill>
                <a:latin typeface="Calibri"/>
                <a:ea typeface="Calibri"/>
                <a:cs typeface="Calibri"/>
              </a:rPr>
              <a:t> chat para </a:t>
            </a:r>
            <a:r>
              <a:rPr lang="es-ES" sz="2400" dirty="0">
                <a:solidFill>
                  <a:schemeClr val="bg1"/>
                </a:solidFill>
                <a:latin typeface="Calibri"/>
                <a:ea typeface="Calibri"/>
                <a:cs typeface="Calibri"/>
              </a:rPr>
              <a:t>díganos su nombre y a </a:t>
            </a:r>
            <a:r>
              <a:rPr lang="en-US" sz="2400" dirty="0">
                <a:solidFill>
                  <a:schemeClr val="bg1"/>
                </a:solidFill>
                <a:latin typeface="Calibri"/>
                <a:ea typeface="Calibri"/>
                <a:cs typeface="Calibri"/>
              </a:rPr>
              <a:t> ¿</a:t>
            </a:r>
            <a:r>
              <a:rPr lang="en-US" sz="2400" dirty="0" err="1">
                <a:solidFill>
                  <a:schemeClr val="bg1"/>
                </a:solidFill>
                <a:latin typeface="Calibri"/>
                <a:ea typeface="Calibri"/>
                <a:cs typeface="Calibri"/>
              </a:rPr>
              <a:t>Qué</a:t>
            </a:r>
            <a:r>
              <a:rPr lang="en-US" sz="2400" dirty="0">
                <a:solidFill>
                  <a:schemeClr val="bg1"/>
                </a:solidFill>
                <a:latin typeface="Calibri"/>
                <a:ea typeface="Calibri"/>
                <a:cs typeface="Calibri"/>
              </a:rPr>
              <a:t> es lo </a:t>
            </a:r>
            <a:r>
              <a:rPr lang="en-US" sz="2400" dirty="0" err="1">
                <a:solidFill>
                  <a:schemeClr val="bg1"/>
                </a:solidFill>
                <a:latin typeface="Calibri"/>
                <a:ea typeface="Calibri"/>
                <a:cs typeface="Calibri"/>
              </a:rPr>
              <a:t>usted</a:t>
            </a:r>
            <a:r>
              <a:rPr lang="en-US" sz="2400" dirty="0">
                <a:solidFill>
                  <a:schemeClr val="bg1"/>
                </a:solidFill>
                <a:latin typeface="Calibri"/>
                <a:ea typeface="Calibri"/>
                <a:cs typeface="Calibri"/>
              </a:rPr>
              <a:t> </a:t>
            </a:r>
            <a:r>
              <a:rPr lang="en-US" sz="2400" dirty="0" err="1">
                <a:solidFill>
                  <a:schemeClr val="bg1"/>
                </a:solidFill>
                <a:latin typeface="Calibri"/>
                <a:ea typeface="Calibri"/>
                <a:cs typeface="Calibri"/>
              </a:rPr>
              <a:t>espera</a:t>
            </a:r>
            <a:r>
              <a:rPr lang="en-US" sz="2400" dirty="0">
                <a:solidFill>
                  <a:schemeClr val="bg1"/>
                </a:solidFill>
                <a:latin typeface="Calibri"/>
                <a:ea typeface="Calibri"/>
                <a:cs typeface="Calibri"/>
              </a:rPr>
              <a:t> con la </a:t>
            </a:r>
            <a:r>
              <a:rPr lang="en-US" sz="2400" dirty="0" err="1">
                <a:solidFill>
                  <a:schemeClr val="bg1"/>
                </a:solidFill>
                <a:latin typeface="Calibri"/>
                <a:ea typeface="Calibri"/>
                <a:cs typeface="Calibri"/>
              </a:rPr>
              <a:t>llegada</a:t>
            </a:r>
            <a:r>
              <a:rPr lang="en-US" sz="2400" dirty="0">
                <a:solidFill>
                  <a:schemeClr val="bg1"/>
                </a:solidFill>
                <a:latin typeface="Calibri"/>
                <a:ea typeface="Calibri"/>
                <a:cs typeface="Calibri"/>
              </a:rPr>
              <a:t> de la primavera?</a:t>
            </a:r>
          </a:p>
          <a:p>
            <a:pPr algn="ctr"/>
            <a:endParaRPr lang="en-US" sz="2000" spc="450" dirty="0">
              <a:solidFill>
                <a:schemeClr val="bg1"/>
              </a:solidFill>
              <a:latin typeface="Gill Sans MT"/>
            </a:endParaRPr>
          </a:p>
        </p:txBody>
      </p:sp>
      <p:sp>
        <p:nvSpPr>
          <p:cNvPr id="6" name="Text Placeholder 2">
            <a:extLst>
              <a:ext uri="{FF2B5EF4-FFF2-40B4-BE49-F238E27FC236}">
                <a16:creationId xmlns:a16="http://schemas.microsoft.com/office/drawing/2014/main" id="{82EC6305-0960-DC46-0372-C1F80C4C6A61}"/>
              </a:ext>
            </a:extLst>
          </p:cNvPr>
          <p:cNvSpPr txBox="1">
            <a:spLocks/>
          </p:cNvSpPr>
          <p:nvPr/>
        </p:nvSpPr>
        <p:spPr>
          <a:xfrm>
            <a:off x="631371" y="6186258"/>
            <a:ext cx="10747285" cy="543346"/>
          </a:xfrm>
          <a:prstGeom prst="rect">
            <a:avLst/>
          </a:prstGeom>
          <a:solidFill>
            <a:schemeClr val="tx2">
              <a:lumMod val="10000"/>
              <a:lumOff val="90000"/>
            </a:schemeClr>
          </a:solidFill>
        </p:spPr>
        <p:txBody>
          <a:bodyPr vert="horz" lIns="91440" tIns="45720" rIns="91440" bIns="45720" rtlCol="0" anchor="t">
            <a:no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a:solidFill>
                  <a:schemeClr val="tx1"/>
                </a:solidFill>
                <a:latin typeface="Calibri"/>
                <a:ea typeface="Calibri"/>
                <a:cs typeface="Calibri"/>
              </a:rPr>
              <a:t> </a:t>
            </a:r>
          </a:p>
        </p:txBody>
      </p:sp>
      <p:sp>
        <p:nvSpPr>
          <p:cNvPr id="5" name="TextBox 4">
            <a:extLst>
              <a:ext uri="{FF2B5EF4-FFF2-40B4-BE49-F238E27FC236}">
                <a16:creationId xmlns:a16="http://schemas.microsoft.com/office/drawing/2014/main" id="{3E58C379-F0C4-FAE3-60C2-F2B16659A167}"/>
              </a:ext>
            </a:extLst>
          </p:cNvPr>
          <p:cNvSpPr txBox="1"/>
          <p:nvPr/>
        </p:nvSpPr>
        <p:spPr>
          <a:xfrm>
            <a:off x="813344" y="6165506"/>
            <a:ext cx="10459975" cy="523220"/>
          </a:xfrm>
          <a:prstGeom prst="rect">
            <a:avLst/>
          </a:prstGeom>
          <a:noFill/>
        </p:spPr>
        <p:txBody>
          <a:bodyPr wrap="square">
            <a:spAutoFit/>
          </a:bodyPr>
          <a:lstStyle/>
          <a:p>
            <a:pPr algn="ctr"/>
            <a:r>
              <a:rPr lang="en-US" sz="2800" i="1">
                <a:solidFill>
                  <a:schemeClr val="tx1"/>
                </a:solidFill>
                <a:latin typeface="Calibri"/>
                <a:ea typeface="Calibri"/>
                <a:cs typeface="Calibri"/>
              </a:rPr>
              <a:t>Música de hoy para </a:t>
            </a:r>
            <a:r>
              <a:rPr lang="en-US" sz="2800" i="1" err="1">
                <a:solidFill>
                  <a:schemeClr val="tx1"/>
                </a:solidFill>
                <a:latin typeface="Calibri"/>
                <a:ea typeface="Calibri"/>
                <a:cs typeface="Calibri"/>
              </a:rPr>
              <a:t>el</a:t>
            </a:r>
            <a:r>
              <a:rPr lang="en-US" sz="2800" i="1">
                <a:solidFill>
                  <a:schemeClr val="tx1"/>
                </a:solidFill>
                <a:latin typeface="Calibri"/>
                <a:ea typeface="Calibri"/>
                <a:cs typeface="Calibri"/>
              </a:rPr>
              <a:t> </a:t>
            </a:r>
            <a:r>
              <a:rPr lang="en-US" sz="2800" i="1" err="1">
                <a:solidFill>
                  <a:schemeClr val="tx1"/>
                </a:solidFill>
                <a:latin typeface="Calibri"/>
                <a:ea typeface="Calibri"/>
                <a:cs typeface="Calibri"/>
              </a:rPr>
              <a:t>Colaborativo</a:t>
            </a:r>
            <a:r>
              <a:rPr lang="en-US" sz="2800" i="1">
                <a:solidFill>
                  <a:schemeClr val="tx1"/>
                </a:solidFill>
                <a:latin typeface="Calibri"/>
                <a:ea typeface="Calibri"/>
                <a:cs typeface="Calibri"/>
              </a:rPr>
              <a:t>: </a:t>
            </a:r>
            <a:r>
              <a:rPr lang="en-US" sz="2800" i="1" err="1">
                <a:solidFill>
                  <a:schemeClr val="tx1"/>
                </a:solidFill>
                <a:latin typeface="Calibri"/>
                <a:ea typeface="Calibri"/>
                <a:cs typeface="Calibri"/>
              </a:rPr>
              <a:t>músico</a:t>
            </a:r>
            <a:r>
              <a:rPr lang="en-US" sz="2800" i="1">
                <a:solidFill>
                  <a:schemeClr val="tx1"/>
                </a:solidFill>
                <a:latin typeface="Calibri"/>
                <a:ea typeface="Calibri"/>
                <a:cs typeface="Calibri"/>
              </a:rPr>
              <a:t> </a:t>
            </a:r>
            <a:r>
              <a:rPr lang="en-US" sz="2800" i="1" err="1">
                <a:solidFill>
                  <a:schemeClr val="tx1"/>
                </a:solidFill>
                <a:latin typeface="Calibri"/>
                <a:ea typeface="Calibri"/>
                <a:cs typeface="Calibri"/>
              </a:rPr>
              <a:t>nativo</a:t>
            </a:r>
            <a:r>
              <a:rPr lang="en-US" sz="2800" i="1">
                <a:solidFill>
                  <a:schemeClr val="tx1"/>
                </a:solidFill>
                <a:latin typeface="Calibri"/>
                <a:ea typeface="Calibri"/>
                <a:cs typeface="Calibri"/>
              </a:rPr>
              <a:t> local Arlie </a:t>
            </a:r>
            <a:r>
              <a:rPr lang="en-US" sz="2800" i="1" err="1">
                <a:solidFill>
                  <a:schemeClr val="tx1"/>
                </a:solidFill>
                <a:latin typeface="Calibri"/>
                <a:ea typeface="Calibri"/>
                <a:cs typeface="Calibri"/>
              </a:rPr>
              <a:t>Neskahi</a:t>
            </a:r>
            <a:r>
              <a:rPr lang="en-US" sz="2800" i="1">
                <a:solidFill>
                  <a:schemeClr val="tx1"/>
                </a:solidFill>
                <a:latin typeface="Calibri"/>
                <a:ea typeface="Calibri"/>
                <a:cs typeface="Calibri"/>
              </a:rPr>
              <a:t> </a:t>
            </a:r>
            <a:endParaRPr lang="en-US" sz="2800"/>
          </a:p>
        </p:txBody>
      </p:sp>
    </p:spTree>
    <p:extLst>
      <p:ext uri="{BB962C8B-B14F-4D97-AF65-F5344CB8AC3E}">
        <p14:creationId xmlns:p14="http://schemas.microsoft.com/office/powerpoint/2010/main" val="56134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1287B1-1FE1-B495-13E9-80B725B87CE8}"/>
              </a:ext>
            </a:extLst>
          </p:cNvPr>
          <p:cNvPicPr>
            <a:picLocks noChangeAspect="1"/>
          </p:cNvPicPr>
          <p:nvPr/>
        </p:nvPicPr>
        <p:blipFill>
          <a:blip r:embed="rId2"/>
          <a:stretch>
            <a:fillRect/>
          </a:stretch>
        </p:blipFill>
        <p:spPr>
          <a:xfrm>
            <a:off x="1292533" y="253525"/>
            <a:ext cx="9832667" cy="6061550"/>
          </a:xfrm>
          <a:prstGeom prst="rect">
            <a:avLst/>
          </a:prstGeom>
        </p:spPr>
      </p:pic>
    </p:spTree>
    <p:extLst>
      <p:ext uri="{BB962C8B-B14F-4D97-AF65-F5344CB8AC3E}">
        <p14:creationId xmlns:p14="http://schemas.microsoft.com/office/powerpoint/2010/main" val="386563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AI-generated content may be incorrect.">
            <a:extLst>
              <a:ext uri="{FF2B5EF4-FFF2-40B4-BE49-F238E27FC236}">
                <a16:creationId xmlns:a16="http://schemas.microsoft.com/office/drawing/2014/main" id="{93F553EF-9D1F-85D0-0DEA-F52C95D96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3659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AF5B3-100D-E63C-DEBC-F3CE2D78DE7D}"/>
              </a:ext>
            </a:extLst>
          </p:cNvPr>
          <p:cNvSpPr>
            <a:spLocks noGrp="1"/>
          </p:cNvSpPr>
          <p:nvPr>
            <p:ph type="body" sz="quarter" idx="22"/>
          </p:nvPr>
        </p:nvSpPr>
        <p:spPr/>
        <p:txBody>
          <a:bodyPr vert="horz" lIns="91440" tIns="45720" rIns="91440" bIns="45720" rtlCol="0" anchor="t">
            <a:noAutofit/>
          </a:bodyPr>
          <a:lstStyle/>
          <a:p>
            <a:pPr marL="342900" indent="-342900" algn="l" rtl="0">
              <a:spcAft>
                <a:spcPts val="1500"/>
              </a:spcAft>
              <a:buFont typeface="Arial" panose="05000000000000000000" pitchFamily="2" charset="2"/>
              <a:buChar char="•"/>
            </a:pPr>
            <a:r>
              <a:rPr lang="en-US" dirty="0" err="1">
                <a:ea typeface="Calibri"/>
                <a:cs typeface="Calibri"/>
              </a:rPr>
              <a:t>Priorizar</a:t>
            </a:r>
            <a:r>
              <a:rPr lang="en-US" dirty="0">
                <a:ea typeface="Calibri"/>
                <a:cs typeface="Calibri"/>
              </a:rPr>
              <a:t> la </a:t>
            </a:r>
            <a:r>
              <a:rPr lang="en-US" dirty="0" err="1">
                <a:ea typeface="Calibri"/>
                <a:cs typeface="Calibri"/>
              </a:rPr>
              <a:t>Planificación</a:t>
            </a:r>
            <a:r>
              <a:rPr lang="en-US" dirty="0">
                <a:ea typeface="Calibri"/>
                <a:cs typeface="Calibri"/>
              </a:rPr>
              <a:t> </a:t>
            </a:r>
            <a:r>
              <a:rPr lang="en-US" dirty="0" err="1">
                <a:ea typeface="Calibri"/>
                <a:cs typeface="Calibri"/>
              </a:rPr>
              <a:t>Comunitaria</a:t>
            </a:r>
            <a:r>
              <a:rPr lang="en-US" dirty="0">
                <a:ea typeface="Calibri"/>
                <a:cs typeface="Calibri"/>
              </a:rPr>
              <a:t> </a:t>
            </a:r>
            <a:r>
              <a:rPr lang="en-US" dirty="0" err="1">
                <a:ea typeface="Calibri"/>
                <a:cs typeface="Calibri"/>
              </a:rPr>
              <a:t>Integrada</a:t>
            </a:r>
            <a:r>
              <a:rPr lang="en-US" dirty="0">
                <a:ea typeface="Calibri"/>
                <a:cs typeface="Calibri"/>
              </a:rPr>
              <a:t> de la Respuesta Sanitaria y de </a:t>
            </a:r>
            <a:r>
              <a:rPr lang="en-US" dirty="0" err="1">
                <a:ea typeface="Calibri"/>
                <a:cs typeface="Calibri"/>
              </a:rPr>
              <a:t>Emergencia</a:t>
            </a:r>
            <a:r>
              <a:rPr lang="en-US" dirty="0">
                <a:ea typeface="Calibri"/>
                <a:cs typeface="Calibri"/>
              </a:rPr>
              <a:t> que </a:t>
            </a:r>
            <a:r>
              <a:rPr lang="en-US" dirty="0" err="1">
                <a:ea typeface="Calibri"/>
                <a:cs typeface="Calibri"/>
              </a:rPr>
              <a:t>respalde</a:t>
            </a:r>
            <a:r>
              <a:rPr lang="en-US" dirty="0">
                <a:ea typeface="Calibri"/>
                <a:cs typeface="Calibri"/>
              </a:rPr>
              <a:t> </a:t>
            </a:r>
            <a:r>
              <a:rPr lang="en-US" dirty="0" err="1">
                <a:ea typeface="Calibri"/>
                <a:cs typeface="Calibri"/>
              </a:rPr>
              <a:t>una</a:t>
            </a:r>
            <a:r>
              <a:rPr lang="en-US" dirty="0">
                <a:ea typeface="Calibri"/>
                <a:cs typeface="Calibri"/>
              </a:rPr>
              <a:t> </a:t>
            </a:r>
            <a:r>
              <a:rPr lang="en-US" dirty="0" err="1">
                <a:ea typeface="Calibri"/>
                <a:cs typeface="Calibri"/>
              </a:rPr>
              <a:t>mejor</a:t>
            </a:r>
            <a:r>
              <a:rPr lang="en-US" dirty="0">
                <a:ea typeface="Calibri"/>
                <a:cs typeface="Calibri"/>
              </a:rPr>
              <a:t> </a:t>
            </a:r>
            <a:r>
              <a:rPr lang="en-US" dirty="0" err="1">
                <a:ea typeface="Calibri"/>
                <a:cs typeface="Calibri"/>
              </a:rPr>
              <a:t>Capacidad</a:t>
            </a:r>
            <a:r>
              <a:rPr lang="en-US" dirty="0">
                <a:ea typeface="Calibri"/>
                <a:cs typeface="Calibri"/>
              </a:rPr>
              <a:t> del Sistema, </a:t>
            </a:r>
            <a:r>
              <a:rPr lang="en-US" dirty="0" err="1">
                <a:ea typeface="Calibri"/>
                <a:cs typeface="Calibri"/>
              </a:rPr>
              <a:t>el</a:t>
            </a:r>
            <a:r>
              <a:rPr lang="en-US" dirty="0">
                <a:ea typeface="Calibri"/>
                <a:cs typeface="Calibri"/>
              </a:rPr>
              <a:t> </a:t>
            </a:r>
            <a:r>
              <a:rPr lang="en-US" dirty="0" err="1">
                <a:ea typeface="Calibri"/>
                <a:cs typeface="Calibri"/>
              </a:rPr>
              <a:t>Flujo</a:t>
            </a:r>
            <a:r>
              <a:rPr lang="en-US" dirty="0">
                <a:ea typeface="Calibri"/>
                <a:cs typeface="Calibri"/>
              </a:rPr>
              <a:t> del </a:t>
            </a:r>
            <a:r>
              <a:rPr lang="en-US" dirty="0" err="1">
                <a:ea typeface="Calibri"/>
                <a:cs typeface="Calibri"/>
              </a:rPr>
              <a:t>Financiamiento</a:t>
            </a:r>
            <a:r>
              <a:rPr lang="en-US" dirty="0">
                <a:ea typeface="Calibri"/>
                <a:cs typeface="Calibri"/>
              </a:rPr>
              <a:t> y la Toma de </a:t>
            </a:r>
            <a:r>
              <a:rPr lang="en-US" dirty="0" err="1">
                <a:ea typeface="Calibri"/>
                <a:cs typeface="Calibri"/>
              </a:rPr>
              <a:t>Decisiones</a:t>
            </a:r>
            <a:r>
              <a:rPr lang="en-US" dirty="0">
                <a:ea typeface="Calibri"/>
                <a:cs typeface="Calibri"/>
              </a:rPr>
              <a:t>:</a:t>
            </a:r>
          </a:p>
          <a:p>
            <a:pPr marL="861695" lvl="1" indent="-342900" algn="l" rtl="0">
              <a:buFont typeface="Arial" panose="05000000000000000000" pitchFamily="2" charset="2"/>
              <a:buChar char="•"/>
            </a:pPr>
            <a:r>
              <a:rPr lang="en-US" dirty="0" err="1">
                <a:solidFill>
                  <a:srgbClr val="000000"/>
                </a:solidFill>
                <a:latin typeface="Calibri"/>
                <a:ea typeface="Calibri"/>
                <a:cs typeface="Calibri"/>
              </a:rPr>
              <a:t>Integrar</a:t>
            </a:r>
            <a:r>
              <a:rPr lang="en-US" dirty="0">
                <a:solidFill>
                  <a:srgbClr val="000000"/>
                </a:solidFill>
                <a:latin typeface="Calibri"/>
                <a:ea typeface="Calibri"/>
                <a:cs typeface="Calibri"/>
              </a:rPr>
              <a:t> la </a:t>
            </a:r>
            <a:r>
              <a:rPr lang="en-US" dirty="0" err="1">
                <a:solidFill>
                  <a:srgbClr val="000000"/>
                </a:solidFill>
                <a:latin typeface="Calibri"/>
                <a:ea typeface="Calibri"/>
                <a:cs typeface="Calibri"/>
              </a:rPr>
              <a:t>equidad</a:t>
            </a:r>
            <a:r>
              <a:rPr lang="en-US" dirty="0">
                <a:solidFill>
                  <a:srgbClr val="000000"/>
                </a:solidFill>
                <a:latin typeface="Calibri"/>
                <a:ea typeface="Calibri"/>
                <a:cs typeface="Calibri"/>
              </a:rPr>
              <a:t> en </a:t>
            </a:r>
            <a:r>
              <a:rPr lang="en-US" dirty="0" err="1">
                <a:solidFill>
                  <a:srgbClr val="000000"/>
                </a:solidFill>
                <a:latin typeface="Calibri"/>
                <a:ea typeface="Calibri"/>
                <a:cs typeface="Calibri"/>
              </a:rPr>
              <a:t>salud</a:t>
            </a:r>
            <a:r>
              <a:rPr lang="en-US" dirty="0">
                <a:solidFill>
                  <a:srgbClr val="000000"/>
                </a:solidFill>
                <a:latin typeface="Calibri"/>
                <a:ea typeface="Calibri"/>
                <a:cs typeface="Calibri"/>
              </a:rPr>
              <a:t> en las </a:t>
            </a:r>
            <a:r>
              <a:rPr lang="en-US" dirty="0" err="1">
                <a:solidFill>
                  <a:srgbClr val="000000"/>
                </a:solidFill>
                <a:latin typeface="Calibri"/>
                <a:ea typeface="Calibri"/>
                <a:cs typeface="Calibri"/>
              </a:rPr>
              <a:t>iniciativas</a:t>
            </a:r>
            <a:r>
              <a:rPr lang="en-US" dirty="0">
                <a:solidFill>
                  <a:srgbClr val="000000"/>
                </a:solidFill>
                <a:latin typeface="Calibri"/>
                <a:ea typeface="Calibri"/>
                <a:cs typeface="Calibri"/>
              </a:rPr>
              <a:t> de </a:t>
            </a:r>
            <a:r>
              <a:rPr lang="en-US" dirty="0" err="1">
                <a:solidFill>
                  <a:srgbClr val="000000"/>
                </a:solidFill>
                <a:latin typeface="Calibri"/>
                <a:ea typeface="Calibri"/>
                <a:cs typeface="Calibri"/>
              </a:rPr>
              <a:t>planificación</a:t>
            </a:r>
            <a:r>
              <a:rPr lang="en-US" dirty="0">
                <a:solidFill>
                  <a:srgbClr val="000000"/>
                </a:solidFill>
                <a:latin typeface="Calibri"/>
                <a:ea typeface="Calibri"/>
                <a:cs typeface="Calibri"/>
              </a:rPr>
              <a:t> y </a:t>
            </a:r>
            <a:r>
              <a:rPr lang="en-US" dirty="0" err="1">
                <a:solidFill>
                  <a:srgbClr val="000000"/>
                </a:solidFill>
                <a:latin typeface="Calibri"/>
                <a:ea typeface="Calibri"/>
                <a:cs typeface="Calibri"/>
              </a:rPr>
              <a:t>políticas</a:t>
            </a:r>
            <a:r>
              <a:rPr lang="en-US" dirty="0">
                <a:solidFill>
                  <a:srgbClr val="000000"/>
                </a:solidFill>
                <a:latin typeface="Calibri"/>
                <a:ea typeface="Calibri"/>
                <a:cs typeface="Calibri"/>
              </a:rPr>
              <a:t> para </a:t>
            </a:r>
            <a:r>
              <a:rPr lang="en-US" dirty="0" err="1">
                <a:solidFill>
                  <a:srgbClr val="000000"/>
                </a:solidFill>
                <a:latin typeface="Calibri"/>
                <a:ea typeface="Calibri"/>
                <a:cs typeface="Calibri"/>
              </a:rPr>
              <a:t>abordar</a:t>
            </a:r>
            <a:r>
              <a:rPr lang="en-US" dirty="0">
                <a:solidFill>
                  <a:srgbClr val="000000"/>
                </a:solidFill>
                <a:latin typeface="Calibri"/>
                <a:ea typeface="Calibri"/>
                <a:cs typeface="Calibri"/>
              </a:rPr>
              <a:t> las </a:t>
            </a:r>
            <a:r>
              <a:rPr lang="en-US" dirty="0" err="1">
                <a:solidFill>
                  <a:srgbClr val="000000"/>
                </a:solidFill>
                <a:latin typeface="Calibri"/>
                <a:ea typeface="Calibri"/>
                <a:cs typeface="Calibri"/>
              </a:rPr>
              <a:t>disparidades</a:t>
            </a:r>
            <a:r>
              <a:rPr lang="en-US" dirty="0">
                <a:solidFill>
                  <a:srgbClr val="000000"/>
                </a:solidFill>
                <a:latin typeface="Calibri"/>
                <a:ea typeface="Calibri"/>
                <a:cs typeface="Calibri"/>
              </a:rPr>
              <a:t> en </a:t>
            </a:r>
            <a:r>
              <a:rPr lang="en-US" dirty="0" err="1">
                <a:solidFill>
                  <a:srgbClr val="000000"/>
                </a:solidFill>
                <a:latin typeface="Calibri"/>
                <a:ea typeface="Calibri"/>
                <a:cs typeface="Calibri"/>
              </a:rPr>
              <a:t>el</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acceso</a:t>
            </a:r>
            <a:r>
              <a:rPr lang="en-US" dirty="0">
                <a:solidFill>
                  <a:srgbClr val="000000"/>
                </a:solidFill>
                <a:latin typeface="Calibri"/>
                <a:ea typeface="Calibri"/>
                <a:cs typeface="Calibri"/>
              </a:rPr>
              <a:t> a la </a:t>
            </a:r>
            <a:r>
              <a:rPr lang="en-US" dirty="0" err="1">
                <a:solidFill>
                  <a:srgbClr val="000000"/>
                </a:solidFill>
                <a:latin typeface="Calibri"/>
                <a:ea typeface="Calibri"/>
                <a:cs typeface="Calibri"/>
              </a:rPr>
              <a:t>atención</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médica</a:t>
            </a:r>
            <a:r>
              <a:rPr lang="en-US" dirty="0">
                <a:solidFill>
                  <a:srgbClr val="000000"/>
                </a:solidFill>
                <a:latin typeface="Calibri"/>
                <a:ea typeface="Calibri"/>
                <a:cs typeface="Calibri"/>
              </a:rPr>
              <a:t>, las </a:t>
            </a:r>
            <a:r>
              <a:rPr lang="en-US" dirty="0" err="1">
                <a:solidFill>
                  <a:srgbClr val="000000"/>
                </a:solidFill>
                <a:latin typeface="Calibri"/>
                <a:ea typeface="Calibri"/>
                <a:cs typeface="Calibri"/>
              </a:rPr>
              <a:t>pruebas</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el</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tratamiento</a:t>
            </a:r>
            <a:r>
              <a:rPr lang="en-US" dirty="0">
                <a:solidFill>
                  <a:srgbClr val="000000"/>
                </a:solidFill>
                <a:latin typeface="Calibri"/>
                <a:ea typeface="Calibri"/>
                <a:cs typeface="Calibri"/>
              </a:rPr>
              <a:t> y los </a:t>
            </a:r>
            <a:r>
              <a:rPr lang="en-US" dirty="0" err="1">
                <a:solidFill>
                  <a:srgbClr val="000000"/>
                </a:solidFill>
                <a:latin typeface="Calibri"/>
                <a:ea typeface="Calibri"/>
                <a:cs typeface="Calibri"/>
              </a:rPr>
              <a:t>esfuerzos</a:t>
            </a:r>
            <a:r>
              <a:rPr lang="en-US" dirty="0">
                <a:solidFill>
                  <a:srgbClr val="000000"/>
                </a:solidFill>
                <a:latin typeface="Calibri"/>
                <a:ea typeface="Calibri"/>
                <a:cs typeface="Calibri"/>
              </a:rPr>
              <a:t> de </a:t>
            </a:r>
            <a:r>
              <a:rPr lang="en-US" dirty="0" err="1">
                <a:solidFill>
                  <a:srgbClr val="000000"/>
                </a:solidFill>
                <a:latin typeface="Calibri"/>
                <a:ea typeface="Calibri"/>
                <a:cs typeface="Calibri"/>
              </a:rPr>
              <a:t>vacunación</a:t>
            </a:r>
            <a:r>
              <a:rPr lang="en-US" dirty="0">
                <a:solidFill>
                  <a:srgbClr val="000000"/>
                </a:solidFill>
                <a:latin typeface="Calibri"/>
                <a:ea typeface="Calibri"/>
                <a:cs typeface="Calibri"/>
              </a:rPr>
              <a:t>.</a:t>
            </a:r>
            <a:endParaRPr lang="en-US" dirty="0">
              <a:ea typeface="Calibri"/>
              <a:cs typeface="Calibri"/>
            </a:endParaRPr>
          </a:p>
          <a:p>
            <a:pPr marL="861695" lvl="1" indent="-342900" algn="l" rtl="0">
              <a:buFont typeface="Arial" panose="05000000000000000000" pitchFamily="2" charset="2"/>
              <a:buChar char="•"/>
            </a:pPr>
            <a:r>
              <a:rPr lang="en-US" dirty="0">
                <a:solidFill>
                  <a:srgbClr val="000000"/>
                </a:solidFill>
                <a:latin typeface="Calibri"/>
                <a:ea typeface="Calibri"/>
                <a:cs typeface="Calibri"/>
              </a:rPr>
              <a:t>Crear </a:t>
            </a:r>
            <a:r>
              <a:rPr lang="en-US" dirty="0" err="1">
                <a:solidFill>
                  <a:srgbClr val="000000"/>
                </a:solidFill>
                <a:latin typeface="Calibri"/>
                <a:ea typeface="Calibri"/>
                <a:cs typeface="Calibri"/>
              </a:rPr>
              <a:t>capacidad</a:t>
            </a:r>
            <a:r>
              <a:rPr lang="en-US" dirty="0">
                <a:solidFill>
                  <a:srgbClr val="000000"/>
                </a:solidFill>
                <a:latin typeface="Calibri"/>
                <a:ea typeface="Calibri"/>
                <a:cs typeface="Calibri"/>
              </a:rPr>
              <a:t> para </a:t>
            </a:r>
            <a:r>
              <a:rPr lang="en-US" dirty="0" err="1">
                <a:solidFill>
                  <a:srgbClr val="000000"/>
                </a:solidFill>
                <a:latin typeface="Calibri"/>
                <a:ea typeface="Calibri"/>
                <a:cs typeface="Calibri"/>
              </a:rPr>
              <a:t>ciclos</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regulares</a:t>
            </a:r>
            <a:r>
              <a:rPr lang="en-US" dirty="0">
                <a:solidFill>
                  <a:srgbClr val="000000"/>
                </a:solidFill>
                <a:latin typeface="Calibri"/>
                <a:ea typeface="Calibri"/>
                <a:cs typeface="Calibri"/>
              </a:rPr>
              <a:t> de </a:t>
            </a:r>
            <a:r>
              <a:rPr lang="en-US" dirty="0" err="1">
                <a:solidFill>
                  <a:srgbClr val="000000"/>
                </a:solidFill>
                <a:latin typeface="Calibri"/>
                <a:ea typeface="Calibri"/>
                <a:cs typeface="Calibri"/>
              </a:rPr>
              <a:t>entrenamiento</a:t>
            </a:r>
            <a:r>
              <a:rPr lang="en-US" dirty="0">
                <a:solidFill>
                  <a:srgbClr val="000000"/>
                </a:solidFill>
                <a:latin typeface="Calibri"/>
                <a:ea typeface="Calibri"/>
                <a:cs typeface="Calibri"/>
              </a:rPr>
              <a:t> y </a:t>
            </a:r>
            <a:r>
              <a:rPr lang="en-US" dirty="0" err="1">
                <a:solidFill>
                  <a:srgbClr val="000000"/>
                </a:solidFill>
                <a:latin typeface="Calibri"/>
                <a:ea typeface="Calibri"/>
                <a:cs typeface="Calibri"/>
              </a:rPr>
              <a:t>ejercicio</a:t>
            </a:r>
            <a:r>
              <a:rPr lang="en-US" dirty="0">
                <a:solidFill>
                  <a:srgbClr val="000000"/>
                </a:solidFill>
                <a:latin typeface="Calibri"/>
                <a:ea typeface="Calibri"/>
                <a:cs typeface="Calibri"/>
              </a:rPr>
              <a:t> que </a:t>
            </a:r>
            <a:r>
              <a:rPr lang="en-US" dirty="0" err="1">
                <a:solidFill>
                  <a:srgbClr val="000000"/>
                </a:solidFill>
                <a:latin typeface="Calibri"/>
                <a:ea typeface="Calibri"/>
                <a:cs typeface="Calibri"/>
              </a:rPr>
              <a:t>incluyan</a:t>
            </a:r>
            <a:r>
              <a:rPr lang="en-US" dirty="0">
                <a:solidFill>
                  <a:srgbClr val="000000"/>
                </a:solidFill>
                <a:latin typeface="Calibri"/>
                <a:ea typeface="Calibri"/>
                <a:cs typeface="Calibri"/>
              </a:rPr>
              <a:t> a los </a:t>
            </a:r>
            <a:r>
              <a:rPr lang="en-US" dirty="0" err="1">
                <a:solidFill>
                  <a:srgbClr val="000000"/>
                </a:solidFill>
                <a:latin typeface="Calibri"/>
                <a:ea typeface="Calibri"/>
                <a:cs typeface="Calibri"/>
              </a:rPr>
              <a:t>socios</a:t>
            </a:r>
            <a:r>
              <a:rPr lang="en-US" dirty="0">
                <a:solidFill>
                  <a:srgbClr val="000000"/>
                </a:solidFill>
                <a:latin typeface="Calibri"/>
                <a:ea typeface="Calibri"/>
                <a:cs typeface="Calibri"/>
              </a:rPr>
              <a:t>.</a:t>
            </a:r>
          </a:p>
          <a:p>
            <a:pPr marL="861695" lvl="1" indent="-342900" algn="l" rtl="0">
              <a:buFont typeface="Arial" panose="05000000000000000000" pitchFamily="2" charset="2"/>
              <a:buChar char="•"/>
            </a:pPr>
            <a:r>
              <a:rPr lang="en-US" dirty="0">
                <a:solidFill>
                  <a:srgbClr val="000000"/>
                </a:solidFill>
                <a:latin typeface="Calibri"/>
                <a:ea typeface="Calibri"/>
                <a:cs typeface="Calibri"/>
              </a:rPr>
              <a:t>Sistemas flexibles para </a:t>
            </a:r>
            <a:r>
              <a:rPr lang="en-US" dirty="0" err="1">
                <a:solidFill>
                  <a:srgbClr val="000000"/>
                </a:solidFill>
                <a:latin typeface="Calibri"/>
                <a:ea typeface="Calibri"/>
                <a:cs typeface="Calibri"/>
              </a:rPr>
              <a:t>garantizar</a:t>
            </a:r>
            <a:r>
              <a:rPr lang="en-US" dirty="0">
                <a:solidFill>
                  <a:srgbClr val="000000"/>
                </a:solidFill>
                <a:latin typeface="Calibri"/>
                <a:ea typeface="Calibri"/>
                <a:cs typeface="Calibri"/>
              </a:rPr>
              <a:t> que los </a:t>
            </a:r>
            <a:r>
              <a:rPr lang="en-US" dirty="0" err="1">
                <a:solidFill>
                  <a:srgbClr val="000000"/>
                </a:solidFill>
                <a:latin typeface="Calibri"/>
                <a:ea typeface="Calibri"/>
                <a:cs typeface="Calibri"/>
              </a:rPr>
              <a:t>recursos</a:t>
            </a:r>
            <a:r>
              <a:rPr lang="en-US" dirty="0">
                <a:solidFill>
                  <a:srgbClr val="000000"/>
                </a:solidFill>
                <a:latin typeface="Calibri"/>
                <a:ea typeface="Calibri"/>
                <a:cs typeface="Calibri"/>
              </a:rPr>
              <a:t> se </a:t>
            </a:r>
            <a:r>
              <a:rPr lang="en-US" dirty="0" err="1">
                <a:solidFill>
                  <a:srgbClr val="000000"/>
                </a:solidFill>
                <a:latin typeface="Calibri"/>
                <a:ea typeface="Calibri"/>
                <a:cs typeface="Calibri"/>
              </a:rPr>
              <a:t>distribuyan</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equitativamente</a:t>
            </a:r>
            <a:r>
              <a:rPr lang="en-US" dirty="0">
                <a:solidFill>
                  <a:srgbClr val="000000"/>
                </a:solidFill>
                <a:latin typeface="Calibri"/>
                <a:ea typeface="Calibri"/>
                <a:cs typeface="Calibri"/>
              </a:rPr>
              <a:t> </a:t>
            </a:r>
            <a:r>
              <a:rPr lang="en-US" dirty="0" err="1">
                <a:solidFill>
                  <a:srgbClr val="000000"/>
                </a:solidFill>
                <a:latin typeface="Calibri"/>
                <a:ea typeface="Calibri"/>
                <a:cs typeface="Calibri"/>
              </a:rPr>
              <a:t>durante</a:t>
            </a:r>
            <a:r>
              <a:rPr lang="en-US" dirty="0">
                <a:solidFill>
                  <a:srgbClr val="000000"/>
                </a:solidFill>
                <a:latin typeface="Calibri"/>
                <a:ea typeface="Calibri"/>
                <a:cs typeface="Calibri"/>
              </a:rPr>
              <a:t> las </a:t>
            </a:r>
            <a:r>
              <a:rPr lang="en-US" dirty="0" err="1">
                <a:solidFill>
                  <a:srgbClr val="000000"/>
                </a:solidFill>
                <a:latin typeface="Calibri"/>
                <a:ea typeface="Calibri"/>
                <a:cs typeface="Calibri"/>
              </a:rPr>
              <a:t>emergencias</a:t>
            </a:r>
            <a:r>
              <a:rPr lang="en-US" dirty="0">
                <a:solidFill>
                  <a:srgbClr val="000000"/>
                </a:solidFill>
                <a:latin typeface="Calibri"/>
                <a:ea typeface="Calibri"/>
                <a:cs typeface="Calibri"/>
              </a:rPr>
              <a:t>.</a:t>
            </a:r>
            <a:endParaRPr lang="en-US" dirty="0">
              <a:ea typeface="Calibri"/>
              <a:cs typeface="Calibri"/>
            </a:endParaRPr>
          </a:p>
          <a:p>
            <a:endParaRPr lang="en-US" dirty="0">
              <a:ea typeface="Calibri"/>
              <a:cs typeface="Calibri"/>
            </a:endParaRPr>
          </a:p>
        </p:txBody>
      </p:sp>
      <p:sp>
        <p:nvSpPr>
          <p:cNvPr id="3" name="Title 2">
            <a:extLst>
              <a:ext uri="{FF2B5EF4-FFF2-40B4-BE49-F238E27FC236}">
                <a16:creationId xmlns:a16="http://schemas.microsoft.com/office/drawing/2014/main" id="{1750B98F-D402-78EC-568B-184C462A11DA}"/>
              </a:ext>
            </a:extLst>
          </p:cNvPr>
          <p:cNvSpPr>
            <a:spLocks noGrp="1"/>
          </p:cNvSpPr>
          <p:nvPr>
            <p:ph type="title"/>
          </p:nvPr>
        </p:nvSpPr>
        <p:spPr/>
        <p:txBody>
          <a:bodyPr>
            <a:noAutofit/>
          </a:bodyPr>
          <a:lstStyle/>
          <a:p>
            <a:r>
              <a:rPr lang="en-US" sz="3200" dirty="0" err="1">
                <a:latin typeface="Century Gothic"/>
              </a:rPr>
              <a:t>Recomendaciones</a:t>
            </a:r>
            <a:r>
              <a:rPr lang="en-US" sz="3200" dirty="0">
                <a:latin typeface="Century Gothic"/>
              </a:rPr>
              <a:t> del </a:t>
            </a:r>
            <a:r>
              <a:rPr lang="en-US" sz="3200" dirty="0" err="1">
                <a:latin typeface="Century Gothic"/>
              </a:rPr>
              <a:t>Consejo</a:t>
            </a:r>
            <a:r>
              <a:rPr lang="en-US" sz="3200" dirty="0">
                <a:latin typeface="Century Gothic"/>
              </a:rPr>
              <a:t> </a:t>
            </a:r>
            <a:r>
              <a:rPr lang="en-US" sz="3200" dirty="0" err="1">
                <a:latin typeface="Century Gothic"/>
              </a:rPr>
              <a:t>Asesor</a:t>
            </a:r>
            <a:r>
              <a:rPr lang="en-US" sz="3200" dirty="0">
                <a:latin typeface="Century Gothic"/>
              </a:rPr>
              <a:t> de Salud Pública</a:t>
            </a:r>
            <a:endParaRPr lang="en-US" sz="3200" dirty="0"/>
          </a:p>
        </p:txBody>
      </p:sp>
      <p:sp>
        <p:nvSpPr>
          <p:cNvPr id="5" name="TextBox 4">
            <a:extLst>
              <a:ext uri="{FF2B5EF4-FFF2-40B4-BE49-F238E27FC236}">
                <a16:creationId xmlns:a16="http://schemas.microsoft.com/office/drawing/2014/main" id="{73A4CB08-C8E6-8368-9949-DF189F45B309}"/>
              </a:ext>
            </a:extLst>
          </p:cNvPr>
          <p:cNvSpPr txBox="1"/>
          <p:nvPr/>
        </p:nvSpPr>
        <p:spPr>
          <a:xfrm>
            <a:off x="931577" y="5584045"/>
            <a:ext cx="10624456" cy="461665"/>
          </a:xfrm>
          <a:prstGeom prst="rect">
            <a:avLst/>
          </a:prstGeom>
          <a:noFill/>
        </p:spPr>
        <p:txBody>
          <a:bodyPr wrap="square">
            <a:spAutoFit/>
          </a:bodyPr>
          <a:lstStyle/>
          <a:p>
            <a:r>
              <a:rPr lang="en-US" sz="2400" dirty="0" err="1">
                <a:hlinkClick r:id="rId3"/>
              </a:rPr>
              <a:t>Recomendacciones</a:t>
            </a:r>
            <a:r>
              <a:rPr lang="en-US" sz="2400" dirty="0">
                <a:hlinkClick r:id="rId3"/>
              </a:rPr>
              <a:t> en </a:t>
            </a:r>
            <a:r>
              <a:rPr lang="en-US" sz="2400" dirty="0" err="1">
                <a:hlinkClick r:id="rId3"/>
              </a:rPr>
              <a:t>WaPortal</a:t>
            </a:r>
            <a:endParaRPr lang="en-US" sz="2400" dirty="0"/>
          </a:p>
        </p:txBody>
      </p:sp>
    </p:spTree>
    <p:extLst>
      <p:ext uri="{BB962C8B-B14F-4D97-AF65-F5344CB8AC3E}">
        <p14:creationId xmlns:p14="http://schemas.microsoft.com/office/powerpoint/2010/main" val="149859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F561D97-0F0A-E517-1719-5DEF8CE03AA1}"/>
              </a:ext>
            </a:extLst>
          </p:cNvPr>
          <p:cNvSpPr>
            <a:spLocks noGrp="1"/>
          </p:cNvSpPr>
          <p:nvPr>
            <p:ph type="title"/>
          </p:nvPr>
        </p:nvSpPr>
        <p:spPr>
          <a:xfrm>
            <a:off x="5596501" y="489508"/>
            <a:ext cx="5754896" cy="1667569"/>
          </a:xfrm>
        </p:spPr>
        <p:txBody>
          <a:bodyPr vert="horz" lIns="91440" tIns="45720" rIns="91440" bIns="45720" rtlCol="0" anchor="b">
            <a:normAutofit fontScale="90000"/>
          </a:bodyPr>
          <a:lstStyle/>
          <a:p>
            <a:pPr algn="l"/>
            <a:r>
              <a:rPr lang="en-US" sz="4000" dirty="0" err="1"/>
              <a:t>Oportunidades</a:t>
            </a:r>
            <a:r>
              <a:rPr lang="en-US" sz="4000" dirty="0"/>
              <a:t> </a:t>
            </a:r>
            <a:r>
              <a:rPr lang="en-US" sz="4000" dirty="0" err="1"/>
              <a:t>Futuras</a:t>
            </a:r>
            <a:r>
              <a:rPr lang="en-US" sz="4000" dirty="0"/>
              <a:t> para la </a:t>
            </a:r>
            <a:r>
              <a:rPr lang="en-US" sz="4000" dirty="0" err="1"/>
              <a:t>Retroalimentación</a:t>
            </a:r>
            <a:r>
              <a:rPr lang="en-US" sz="4000" dirty="0"/>
              <a:t> de la </a:t>
            </a:r>
            <a:r>
              <a:rPr lang="en-US" sz="4000" dirty="0" err="1"/>
              <a:t>Comunidad</a:t>
            </a:r>
            <a:endParaRPr lang="en-US" sz="4000" kern="1200" dirty="0">
              <a:solidFill>
                <a:schemeClr val="tx1"/>
              </a:solidFill>
              <a:latin typeface="+mj-lt"/>
              <a:ea typeface="+mj-ea"/>
              <a:cs typeface="+mj-cs"/>
            </a:endParaRPr>
          </a:p>
        </p:txBody>
      </p:sp>
      <p:pic>
        <p:nvPicPr>
          <p:cNvPr id="7" name="Graphic 6" descr="Meeting">
            <a:extLst>
              <a:ext uri="{FF2B5EF4-FFF2-40B4-BE49-F238E27FC236}">
                <a16:creationId xmlns:a16="http://schemas.microsoft.com/office/drawing/2014/main" id="{154A9331-DCAE-A81C-B3A4-225284704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2" name="Text Placeholder 1">
            <a:extLst>
              <a:ext uri="{FF2B5EF4-FFF2-40B4-BE49-F238E27FC236}">
                <a16:creationId xmlns:a16="http://schemas.microsoft.com/office/drawing/2014/main" id="{3A3F4A9E-F2D3-838D-0B9B-D99F0592006E}"/>
              </a:ext>
            </a:extLst>
          </p:cNvPr>
          <p:cNvSpPr>
            <a:spLocks noGrp="1"/>
          </p:cNvSpPr>
          <p:nvPr>
            <p:ph type="body" sz="quarter" idx="22"/>
          </p:nvPr>
        </p:nvSpPr>
        <p:spPr>
          <a:xfrm>
            <a:off x="5596502" y="2405894"/>
            <a:ext cx="5754896" cy="3197464"/>
          </a:xfrm>
        </p:spPr>
        <p:txBody>
          <a:bodyPr vert="horz" lIns="91440" tIns="45720" rIns="91440" bIns="45720" rtlCol="0" anchor="t">
            <a:normAutofit/>
          </a:bodyPr>
          <a:lstStyle/>
          <a:p>
            <a:pPr marL="342900" indent="-342900" algn="l" rtl="0">
              <a:buFont typeface="Arial" panose="05000000000000000000" pitchFamily="2" charset="2"/>
              <a:buChar char="•"/>
            </a:pPr>
            <a:r>
              <a:rPr lang="en-US" dirty="0">
                <a:effectLst/>
                <a:latin typeface="+mn-lt"/>
                <a:ea typeface="Times New Roman" panose="02020603050405020304" pitchFamily="18" charset="0"/>
                <a:cs typeface="Aptos" panose="020B0004020202020204" pitchFamily="34" charset="0"/>
              </a:rPr>
              <a:t>Plan Base</a:t>
            </a:r>
            <a:endParaRPr lang="en-US" dirty="0">
              <a:ea typeface="Calibri" panose="020F0502020204030204"/>
              <a:cs typeface="Calibri" panose="020F0502020204030204"/>
            </a:endParaRPr>
          </a:p>
          <a:p>
            <a:pPr marL="861695" lvl="1" indent="-342900" algn="l" rtl="0">
              <a:buFont typeface="Arial" panose="05000000000000000000" pitchFamily="2" charset="2"/>
              <a:buChar char="•"/>
            </a:pPr>
            <a:r>
              <a:rPr lang="en-US" sz="2200" dirty="0">
                <a:ea typeface="Times New Roman" panose="02020603050405020304" pitchFamily="18" charset="0"/>
                <a:cs typeface="Aptos" panose="020B0004020202020204" pitchFamily="34" charset="0"/>
              </a:rPr>
              <a:t>Anexo de </a:t>
            </a:r>
            <a:r>
              <a:rPr lang="en-US" sz="2200" dirty="0" err="1">
                <a:ea typeface="Times New Roman" panose="02020603050405020304" pitchFamily="18" charset="0"/>
                <a:cs typeface="Aptos" panose="020B0004020202020204" pitchFamily="34" charset="0"/>
              </a:rPr>
              <a:t>Recuperación</a:t>
            </a:r>
            <a:endParaRPr lang="en-US" sz="2200" dirty="0">
              <a:ea typeface="Times New Roman" panose="02020603050405020304" pitchFamily="18" charset="0"/>
              <a:cs typeface="Aptos" panose="020B0004020202020204" pitchFamily="34" charset="0"/>
            </a:endParaRPr>
          </a:p>
          <a:p>
            <a:pPr marL="861695" lvl="1" indent="-342900" algn="l" rtl="0">
              <a:buFont typeface="Arial" panose="05000000000000000000" pitchFamily="2" charset="2"/>
              <a:buChar char="•"/>
            </a:pPr>
            <a:r>
              <a:rPr lang="en-US" sz="2400" dirty="0">
                <a:ea typeface="Times New Roman" panose="02020603050405020304" pitchFamily="18" charset="0"/>
                <a:cs typeface="Aptos" panose="020B0004020202020204" pitchFamily="34" charset="0"/>
              </a:rPr>
              <a:t>Anexo de </a:t>
            </a:r>
            <a:r>
              <a:rPr lang="en-US" sz="2400" dirty="0" err="1">
                <a:ea typeface="Times New Roman" panose="02020603050405020304" pitchFamily="18" charset="0"/>
                <a:cs typeface="Aptos" panose="020B0004020202020204" pitchFamily="34" charset="0"/>
              </a:rPr>
              <a:t>Equidad</a:t>
            </a:r>
            <a:endParaRPr lang="en-US" dirty="0"/>
          </a:p>
          <a:p>
            <a:pPr marL="342900" indent="-342900" algn="l" rtl="0">
              <a:buFont typeface="Arial" panose="05000000000000000000" pitchFamily="2" charset="2"/>
              <a:buChar char="•"/>
            </a:pPr>
            <a:r>
              <a:rPr lang="en-US" dirty="0" err="1">
                <a:latin typeface="+mn-lt"/>
                <a:ea typeface="Times New Roman" panose="02020603050405020304" pitchFamily="18" charset="0"/>
                <a:cs typeface="Aptos" panose="020B0004020202020204" pitchFamily="34" charset="0"/>
              </a:rPr>
              <a:t>Ejercicios</a:t>
            </a:r>
            <a:r>
              <a:rPr lang="en-US" dirty="0">
                <a:latin typeface="+mn-lt"/>
                <a:ea typeface="Times New Roman" panose="02020603050405020304" pitchFamily="18" charset="0"/>
                <a:cs typeface="Aptos" panose="020B0004020202020204" pitchFamily="34" charset="0"/>
              </a:rPr>
              <a:t> – Mesas de </a:t>
            </a:r>
            <a:r>
              <a:rPr lang="en-US" dirty="0" err="1">
                <a:latin typeface="+mn-lt"/>
                <a:ea typeface="Times New Roman" panose="02020603050405020304" pitchFamily="18" charset="0"/>
                <a:cs typeface="Aptos" panose="020B0004020202020204" pitchFamily="34" charset="0"/>
              </a:rPr>
              <a:t>trabajo</a:t>
            </a:r>
            <a:r>
              <a:rPr lang="en-US" dirty="0">
                <a:latin typeface="+mn-lt"/>
                <a:ea typeface="Times New Roman" panose="02020603050405020304" pitchFamily="18" charset="0"/>
                <a:cs typeface="Aptos" panose="020B0004020202020204" pitchFamily="34" charset="0"/>
              </a:rPr>
              <a:t> y </a:t>
            </a:r>
            <a:r>
              <a:rPr lang="en-US" dirty="0" err="1">
                <a:latin typeface="+mn-lt"/>
                <a:ea typeface="Times New Roman" panose="02020603050405020304" pitchFamily="18" charset="0"/>
                <a:cs typeface="Aptos" panose="020B0004020202020204" pitchFamily="34" charset="0"/>
              </a:rPr>
              <a:t>talleres</a:t>
            </a:r>
            <a:endParaRPr lang="en-US" dirty="0">
              <a:effectLst/>
              <a:latin typeface="+mn-lt"/>
              <a:ea typeface="Times New Roman" panose="02020603050405020304" pitchFamily="18" charset="0"/>
              <a:cs typeface="Aptos" panose="020B0004020202020204" pitchFamily="34" charset="0"/>
            </a:endParaRPr>
          </a:p>
          <a:p>
            <a:pPr marL="342900" indent="-342900" algn="l" rtl="0">
              <a:buFont typeface="Arial" panose="05000000000000000000" pitchFamily="2" charset="2"/>
              <a:buChar char="•"/>
            </a:pPr>
            <a:r>
              <a:rPr lang="en-US" dirty="0" err="1">
                <a:effectLst/>
                <a:latin typeface="+mn-lt"/>
                <a:ea typeface="Times New Roman" panose="02020603050405020304" pitchFamily="18" charset="0"/>
                <a:cs typeface="Aptos" panose="020B0004020202020204" pitchFamily="34" charset="0"/>
              </a:rPr>
              <a:t>Capacitaciones</a:t>
            </a:r>
            <a:r>
              <a:rPr lang="en-US" dirty="0">
                <a:effectLst/>
                <a:latin typeface="+mn-lt"/>
                <a:ea typeface="Times New Roman" panose="02020603050405020304" pitchFamily="18" charset="0"/>
                <a:cs typeface="Aptos" panose="020B0004020202020204" pitchFamily="34" charset="0"/>
              </a:rPr>
              <a:t> + Asistencia Técnica</a:t>
            </a:r>
          </a:p>
          <a:p>
            <a:pPr marL="342900" indent="-342900" algn="l" rtl="0">
              <a:buFont typeface="Arial" panose="05000000000000000000" pitchFamily="2" charset="2"/>
              <a:buChar char="•"/>
            </a:pPr>
            <a:r>
              <a:rPr lang="en-US" dirty="0" err="1">
                <a:effectLst/>
                <a:latin typeface="+mn-lt"/>
                <a:ea typeface="Times New Roman" panose="02020603050405020304" pitchFamily="18" charset="0"/>
                <a:cs typeface="Aptos" panose="020B0004020202020204" pitchFamily="34" charset="0"/>
              </a:rPr>
              <a:t>Participación</a:t>
            </a:r>
            <a:r>
              <a:rPr lang="en-US" dirty="0">
                <a:effectLst/>
                <a:latin typeface="+mn-lt"/>
                <a:ea typeface="Times New Roman" panose="02020603050405020304" pitchFamily="18" charset="0"/>
                <a:cs typeface="Aptos" panose="020B0004020202020204" pitchFamily="34" charset="0"/>
              </a:rPr>
              <a:t> e </a:t>
            </a:r>
            <a:r>
              <a:rPr lang="en-US" dirty="0" err="1">
                <a:effectLst/>
                <a:latin typeface="+mn-lt"/>
                <a:ea typeface="Times New Roman" panose="02020603050405020304" pitchFamily="18" charset="0"/>
                <a:cs typeface="Aptos" panose="020B0004020202020204" pitchFamily="34" charset="0"/>
              </a:rPr>
              <a:t>inversiones</a:t>
            </a:r>
            <a:r>
              <a:rPr lang="en-US" dirty="0">
                <a:effectLst/>
                <a:latin typeface="+mn-lt"/>
                <a:ea typeface="Times New Roman" panose="02020603050405020304" pitchFamily="18" charset="0"/>
                <a:cs typeface="Aptos" panose="020B0004020202020204" pitchFamily="34" charset="0"/>
              </a:rPr>
              <a:t> </a:t>
            </a:r>
            <a:r>
              <a:rPr lang="en-US" dirty="0" err="1">
                <a:effectLst/>
                <a:latin typeface="+mn-lt"/>
                <a:ea typeface="Times New Roman" panose="02020603050405020304" pitchFamily="18" charset="0"/>
                <a:cs typeface="Aptos" panose="020B0004020202020204" pitchFamily="34" charset="0"/>
              </a:rPr>
              <a:t>comunitarias</a:t>
            </a:r>
            <a:r>
              <a:rPr lang="en-US" dirty="0">
                <a:effectLst/>
                <a:latin typeface="+mn-lt"/>
                <a:ea typeface="Times New Roman" panose="02020603050405020304" pitchFamily="18" charset="0"/>
                <a:cs typeface="Aptos" panose="020B0004020202020204" pitchFamily="34" charset="0"/>
              </a:rPr>
              <a:t> </a:t>
            </a:r>
            <a:r>
              <a:rPr lang="en-US" dirty="0" err="1">
                <a:effectLst/>
                <a:latin typeface="+mn-lt"/>
                <a:ea typeface="Times New Roman" panose="02020603050405020304" pitchFamily="18" charset="0"/>
                <a:cs typeface="Aptos" panose="020B0004020202020204" pitchFamily="34" charset="0"/>
              </a:rPr>
              <a:t>continuas</a:t>
            </a:r>
            <a:endParaRPr lang="en-US" dirty="0">
              <a:effectLst/>
              <a:highlight>
                <a:srgbClr val="FFFF00"/>
              </a:highlight>
              <a:latin typeface="+mn-lt"/>
              <a:ea typeface="Aptos" panose="020B0004020202020204" pitchFamily="34" charset="0"/>
              <a:cs typeface="Aptos" panose="020B0004020202020204" pitchFamily="34" charset="0"/>
            </a:endParaRPr>
          </a:p>
          <a:p>
            <a:pPr marL="114300"/>
            <a:endParaRPr lang="en-US" sz="2000" dirty="0"/>
          </a:p>
          <a:p>
            <a:pPr indent="-228600">
              <a:buFont typeface="Arial" panose="020B0604020202020204" pitchFamily="34" charset="0"/>
              <a:buChar char="•"/>
            </a:pPr>
            <a:endParaRPr lang="en-US" sz="2000" dirty="0"/>
          </a:p>
        </p:txBody>
      </p:sp>
      <p:sp>
        <p:nvSpPr>
          <p:cNvPr id="24" name="Rectangle 2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19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A6A67-DCF3-D458-C3DB-23FC360DF4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F49E5B-A4EF-3105-81CB-1270F940984D}"/>
              </a:ext>
            </a:extLst>
          </p:cNvPr>
          <p:cNvSpPr txBox="1"/>
          <p:nvPr/>
        </p:nvSpPr>
        <p:spPr>
          <a:xfrm>
            <a:off x="1523998" y="5796677"/>
            <a:ext cx="9144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To request this document in another format, call 1-800-525-0127. Deaf or hard of</a:t>
            </a:r>
          </a:p>
          <a:p>
            <a:pPr algn="ctr"/>
            <a:r>
              <a:rPr lang="en-US" sz="1600">
                <a:solidFill>
                  <a:schemeClr val="bg1"/>
                </a:solidFill>
              </a:rPr>
              <a:t>hearing customers, please call 711 (Washington Relay) or email civil.rights@doh.wa.gov. </a:t>
            </a:r>
          </a:p>
        </p:txBody>
      </p:sp>
      <p:pic>
        <p:nvPicPr>
          <p:cNvPr id="2" name="Picture 1">
            <a:extLst>
              <a:ext uri="{FF2B5EF4-FFF2-40B4-BE49-F238E27FC236}">
                <a16:creationId xmlns:a16="http://schemas.microsoft.com/office/drawing/2014/main" id="{4141C8F8-89D2-B2B2-D0CC-0E6696FED8F1}"/>
              </a:ext>
            </a:extLst>
          </p:cNvPr>
          <p:cNvPicPr>
            <a:picLocks noChangeAspect="1"/>
          </p:cNvPicPr>
          <p:nvPr/>
        </p:nvPicPr>
        <p:blipFill>
          <a:blip r:embed="rId3"/>
          <a:stretch>
            <a:fillRect/>
          </a:stretch>
        </p:blipFill>
        <p:spPr>
          <a:xfrm>
            <a:off x="2266950" y="1133475"/>
            <a:ext cx="7658100" cy="4591050"/>
          </a:xfrm>
          <a:prstGeom prst="rect">
            <a:avLst/>
          </a:prstGeom>
        </p:spPr>
      </p:pic>
    </p:spTree>
    <p:extLst>
      <p:ext uri="{BB962C8B-B14F-4D97-AF65-F5344CB8AC3E}">
        <p14:creationId xmlns:p14="http://schemas.microsoft.com/office/powerpoint/2010/main" val="132833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E8E199-AA34-7E63-96B6-9EC764938A72}"/>
              </a:ext>
            </a:extLst>
          </p:cNvPr>
          <p:cNvSpPr txBox="1"/>
          <p:nvPr/>
        </p:nvSpPr>
        <p:spPr>
          <a:xfrm>
            <a:off x="1046746" y="586822"/>
            <a:ext cx="3560252" cy="16459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endParaRPr lang="en-US" sz="3200" kern="120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1">
            <a:extLst>
              <a:ext uri="{FF2B5EF4-FFF2-40B4-BE49-F238E27FC236}">
                <a16:creationId xmlns:a16="http://schemas.microsoft.com/office/drawing/2014/main" id="{A996AD7B-A228-C0F2-3ADE-C0AD3F7EA599}"/>
              </a:ext>
            </a:extLst>
          </p:cNvPr>
          <p:cNvSpPr txBox="1">
            <a:spLocks/>
          </p:cNvSpPr>
          <p:nvPr/>
        </p:nvSpPr>
        <p:spPr>
          <a:xfrm>
            <a:off x="5266924" y="505934"/>
            <a:ext cx="6002636" cy="2279264"/>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a:spcBef>
                <a:spcPts val="0"/>
              </a:spcBef>
              <a:spcAft>
                <a:spcPts val="600"/>
              </a:spcAft>
              <a:buFont typeface="Arial" panose="020B0604020202020204" pitchFamily="34" charset="0"/>
              <a:buChar char="•"/>
            </a:pP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indent="-228600">
              <a:spcBef>
                <a:spcPts val="0"/>
              </a:spcBef>
              <a:spcAft>
                <a:spcPts val="600"/>
              </a:spcAft>
              <a:buFont typeface="Arial" panose="020B0604020202020204" pitchFamily="34" charset="0"/>
              <a:buChar char="•"/>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9 Abril  </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indent="-228600">
              <a:spcBef>
                <a:spcPts val="0"/>
              </a:spcBef>
              <a:spcAft>
                <a:spcPts val="600"/>
              </a:spcAft>
              <a:buFont typeface="Arial" panose="020B0604020202020204" pitchFamily="34" charset="0"/>
              <a:buChar char="•"/>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7 Mayo  </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indent="-228600">
              <a:spcBef>
                <a:spcPts val="0"/>
              </a:spcBef>
              <a:spcAft>
                <a:spcPts val="600"/>
              </a:spcAft>
              <a:buFont typeface="Arial" panose="020B0604020202020204" pitchFamily="34" charset="0"/>
              <a:buChar char="•"/>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14 Mayo  </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228600">
              <a:spcBef>
                <a:spcPts val="0"/>
              </a:spcBef>
              <a:spcAft>
                <a:spcPts val="600"/>
              </a:spcAft>
              <a:buFont typeface="Arial" panose="020B0604020202020204" pitchFamily="34" charset="0"/>
              <a:buChar char="•"/>
            </a:pPr>
            <a:endParaRPr lang="en-US" sz="1700" b="1" dirty="0">
              <a:solidFill>
                <a:schemeClr val="tx1"/>
              </a:solidFill>
              <a:latin typeface="+mn-lt"/>
            </a:endParaRPr>
          </a:p>
          <a:p>
            <a:pPr marL="0" indent="-228600">
              <a:spcBef>
                <a:spcPts val="0"/>
              </a:spcBef>
              <a:spcAft>
                <a:spcPts val="600"/>
              </a:spcAft>
              <a:buFont typeface="Arial" panose="020B0604020202020204" pitchFamily="34" charset="0"/>
              <a:buChar char="•"/>
            </a:pPr>
            <a:endParaRPr lang="en-US" sz="1700" dirty="0">
              <a:solidFill>
                <a:schemeClr val="tx1"/>
              </a:solidFill>
              <a:latin typeface="+mn-lt"/>
            </a:endParaRPr>
          </a:p>
          <a:p>
            <a:pPr marL="0" indent="-228600">
              <a:spcBef>
                <a:spcPts val="0"/>
              </a:spcBef>
              <a:spcAft>
                <a:spcPts val="600"/>
              </a:spcAft>
              <a:buFont typeface="Arial" panose="020B0604020202020204" pitchFamily="34" charset="0"/>
              <a:buChar char="•"/>
            </a:pPr>
            <a:endParaRPr lang="en-US" sz="1700" dirty="0">
              <a:solidFill>
                <a:schemeClr val="tx1"/>
              </a:solidFill>
              <a:latin typeface="+mn-lt"/>
            </a:endParaRPr>
          </a:p>
        </p:txBody>
      </p:sp>
      <p:pic>
        <p:nvPicPr>
          <p:cNvPr id="6" name="Picture 5" descr="Graphical user interface, text, email, website&#10;&#10;AI-generated content may be incorrect.">
            <a:extLst>
              <a:ext uri="{FF2B5EF4-FFF2-40B4-BE49-F238E27FC236}">
                <a16:creationId xmlns:a16="http://schemas.microsoft.com/office/drawing/2014/main" id="{CD4E801B-1617-B6B1-1443-895DE8D26406}"/>
              </a:ext>
            </a:extLst>
          </p:cNvPr>
          <p:cNvPicPr>
            <a:picLocks noChangeAspect="1"/>
          </p:cNvPicPr>
          <p:nvPr/>
        </p:nvPicPr>
        <p:blipFill>
          <a:blip r:embed="rId3"/>
          <a:stretch>
            <a:fillRect/>
          </a:stretch>
        </p:blipFill>
        <p:spPr>
          <a:xfrm>
            <a:off x="557784" y="3596757"/>
            <a:ext cx="11164824" cy="1758461"/>
          </a:xfrm>
          <a:prstGeom prst="rect">
            <a:avLst/>
          </a:prstGeom>
        </p:spPr>
      </p:pic>
      <p:sp>
        <p:nvSpPr>
          <p:cNvPr id="9" name="TextBox 8">
            <a:extLst>
              <a:ext uri="{FF2B5EF4-FFF2-40B4-BE49-F238E27FC236}">
                <a16:creationId xmlns:a16="http://schemas.microsoft.com/office/drawing/2014/main" id="{01E3D36A-72F9-5805-B81D-4AE20B8DA8B4}"/>
              </a:ext>
            </a:extLst>
          </p:cNvPr>
          <p:cNvSpPr txBox="1"/>
          <p:nvPr/>
        </p:nvSpPr>
        <p:spPr>
          <a:xfrm>
            <a:off x="539061" y="5596896"/>
            <a:ext cx="11164824" cy="482633"/>
          </a:xfrm>
          <a:prstGeom prst="rect">
            <a:avLst/>
          </a:prstGeom>
          <a:noFill/>
        </p:spPr>
        <p:txBody>
          <a:bodyPr wrap="square">
            <a:spAutoFit/>
          </a:bodyPr>
          <a:lstStyle/>
          <a:p>
            <a:pPr algn="ctr">
              <a:lnSpc>
                <a:spcPct val="90000"/>
              </a:lnSpc>
              <a:spcBef>
                <a:spcPct val="0"/>
              </a:spcBef>
              <a:spcAft>
                <a:spcPts val="600"/>
              </a:spcAft>
            </a:pPr>
            <a:r>
              <a:rPr lang="en-US" sz="2800" kern="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rPr>
              <a:t>https://waportal.org/partners/community-collaborative</a:t>
            </a:r>
            <a:r>
              <a:rPr lang="en-US" sz="2800" dirty="0">
                <a:latin typeface="Calibri" panose="020F0502020204030204" pitchFamily="34" charset="0"/>
                <a:ea typeface="Calibri" panose="020F0502020204030204" pitchFamily="34" charset="0"/>
                <a:cs typeface="Calibri" panose="020F0502020204030204" pitchFamily="34" charset="0"/>
              </a:rPr>
              <a:t> </a:t>
            </a:r>
            <a:endParaRPr lang="en-US" sz="2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1E732D3-36DB-62AE-D4BA-852CF458F69C}"/>
              </a:ext>
            </a:extLst>
          </p:cNvPr>
          <p:cNvSpPr txBox="1"/>
          <p:nvPr/>
        </p:nvSpPr>
        <p:spPr>
          <a:xfrm>
            <a:off x="838200" y="873073"/>
            <a:ext cx="3385457" cy="1200329"/>
          </a:xfrm>
          <a:prstGeom prst="rect">
            <a:avLst/>
          </a:prstGeom>
          <a:noFill/>
        </p:spPr>
        <p:txBody>
          <a:bodyPr wrap="square">
            <a:spAutoFit/>
          </a:bodyPr>
          <a:lstStyle/>
          <a:p>
            <a:pPr>
              <a:spcBef>
                <a:spcPts val="0"/>
              </a:spcBef>
              <a:spcAft>
                <a:spcPts val="600"/>
              </a:spcAft>
            </a:pP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Próxima</a:t>
            </a:r>
            <a:r>
              <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ea typeface="Calibri" panose="020F0502020204030204" pitchFamily="34" charset="0"/>
                <a:cs typeface="Calibri" panose="020F0502020204030204" pitchFamily="34" charset="0"/>
              </a:rPr>
              <a:t>Reuniónes</a:t>
            </a:r>
            <a:endParaRPr lang="en-US" sz="3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778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AF1EC5-8CF2-3AAD-5D0F-068CEE522E42}"/>
              </a:ext>
            </a:extLst>
          </p:cNvPr>
          <p:cNvSpPr/>
          <p:nvPr/>
        </p:nvSpPr>
        <p:spPr>
          <a:xfrm>
            <a:off x="-325" y="-2628"/>
            <a:ext cx="5998354" cy="68504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32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dirty="0">
              <a:solidFill>
                <a:schemeClr val="bg1"/>
              </a:solidFill>
              <a:latin typeface="Calibri"/>
              <a:ea typeface="Calibri"/>
              <a:cs typeface="Calibri"/>
            </a:endParaRPr>
          </a:p>
        </p:txBody>
      </p:sp>
      <p:pic>
        <p:nvPicPr>
          <p:cNvPr id="3" name="Picture 2" descr="A picture containing PowerPoint&#10;&#10;AI-generated content may be incorrect.">
            <a:extLst>
              <a:ext uri="{FF2B5EF4-FFF2-40B4-BE49-F238E27FC236}">
                <a16:creationId xmlns:a16="http://schemas.microsoft.com/office/drawing/2014/main" id="{80B6BBAD-CEC9-A744-7FA9-FB6338691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43" y="1559378"/>
            <a:ext cx="2506329" cy="3780037"/>
          </a:xfrm>
          <a:prstGeom prst="rect">
            <a:avLst/>
          </a:prstGeom>
        </p:spPr>
      </p:pic>
      <p:sp>
        <p:nvSpPr>
          <p:cNvPr id="6" name="TextBox 5">
            <a:extLst>
              <a:ext uri="{FF2B5EF4-FFF2-40B4-BE49-F238E27FC236}">
                <a16:creationId xmlns:a16="http://schemas.microsoft.com/office/drawing/2014/main" id="{C770F30A-F3C3-196D-D121-4961B2B7A29A}"/>
              </a:ext>
            </a:extLst>
          </p:cNvPr>
          <p:cNvSpPr txBox="1"/>
          <p:nvPr/>
        </p:nvSpPr>
        <p:spPr>
          <a:xfrm>
            <a:off x="7198072" y="681447"/>
            <a:ext cx="4538989" cy="5016758"/>
          </a:xfrm>
          <a:prstGeom prst="rect">
            <a:avLst/>
          </a:prstGeom>
          <a:noFill/>
        </p:spPr>
        <p:txBody>
          <a:bodyPr wrap="square">
            <a:spAutoFit/>
          </a:bodyPr>
          <a:lstStyle/>
          <a:p>
            <a:pPr algn="ctr"/>
            <a:r>
              <a:rPr lang="en-US" sz="3200" dirty="0">
                <a:latin typeface="Calibri" panose="020F0502020204030204" pitchFamily="34" charset="0"/>
                <a:ea typeface="Calibri" panose="020F0502020204030204" pitchFamily="34" charset="0"/>
                <a:cs typeface="Calibri" panose="020F0502020204030204" pitchFamily="34" charset="0"/>
              </a:rPr>
              <a:t>“Nada de lo que </a:t>
            </a:r>
            <a:r>
              <a:rPr lang="en-US" sz="3200" dirty="0" err="1">
                <a:latin typeface="Calibri" panose="020F0502020204030204" pitchFamily="34" charset="0"/>
                <a:ea typeface="Calibri" panose="020F0502020204030204" pitchFamily="34" charset="0"/>
                <a:cs typeface="Calibri" panose="020F0502020204030204" pitchFamily="34" charset="0"/>
              </a:rPr>
              <a:t>logramos</a:t>
            </a:r>
            <a:r>
              <a:rPr lang="en-US" sz="3200" dirty="0">
                <a:latin typeface="Calibri" panose="020F0502020204030204" pitchFamily="34" charset="0"/>
                <a:ea typeface="Calibri" panose="020F0502020204030204" pitchFamily="34" charset="0"/>
                <a:cs typeface="Calibri" panose="020F0502020204030204" pitchFamily="34" charset="0"/>
              </a:rPr>
              <a:t> en la </a:t>
            </a:r>
            <a:r>
              <a:rPr lang="en-US" sz="3200" dirty="0" err="1">
                <a:latin typeface="Calibri" panose="020F0502020204030204" pitchFamily="34" charset="0"/>
                <a:ea typeface="Calibri" panose="020F0502020204030204" pitchFamily="34" charset="0"/>
                <a:cs typeface="Calibri" panose="020F0502020204030204" pitchFamily="34" charset="0"/>
              </a:rPr>
              <a:t>vida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está</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totalmente</a:t>
            </a:r>
            <a:r>
              <a:rPr lang="en-US" sz="3200" dirty="0">
                <a:latin typeface="Calibri" panose="020F0502020204030204" pitchFamily="34" charset="0"/>
                <a:ea typeface="Calibri" panose="020F0502020204030204" pitchFamily="34" charset="0"/>
                <a:cs typeface="Calibri" panose="020F0502020204030204" pitchFamily="34" charset="0"/>
              </a:rPr>
              <a:t> libre de la </a:t>
            </a:r>
            <a:r>
              <a:rPr lang="en-US" sz="3200" dirty="0" err="1">
                <a:latin typeface="Calibri" panose="020F0502020204030204" pitchFamily="34" charset="0"/>
                <a:ea typeface="Calibri" panose="020F0502020204030204" pitchFamily="34" charset="0"/>
                <a:cs typeface="Calibri" panose="020F0502020204030204" pitchFamily="34" charset="0"/>
              </a:rPr>
              <a:t>influencia</a:t>
            </a:r>
            <a:r>
              <a:rPr lang="en-US" sz="3200" dirty="0">
                <a:latin typeface="Calibri" panose="020F0502020204030204" pitchFamily="34" charset="0"/>
                <a:ea typeface="Calibri" panose="020F0502020204030204" pitchFamily="34" charset="0"/>
                <a:cs typeface="Calibri" panose="020F0502020204030204" pitchFamily="34" charset="0"/>
              </a:rPr>
              <a:t> del </a:t>
            </a:r>
            <a:r>
              <a:rPr lang="en-US" sz="3200" dirty="0" err="1">
                <a:latin typeface="Calibri" panose="020F0502020204030204" pitchFamily="34" charset="0"/>
                <a:ea typeface="Calibri" panose="020F0502020204030204" pitchFamily="34" charset="0"/>
                <a:cs typeface="Calibri" panose="020F0502020204030204" pitchFamily="34" charset="0"/>
              </a:rPr>
              <a:t>espíritu</a:t>
            </a:r>
            <a:r>
              <a:rPr lang="en-US" sz="3200" dirty="0">
                <a:latin typeface="Calibri" panose="020F0502020204030204" pitchFamily="34" charset="0"/>
                <a:ea typeface="Calibri" panose="020F0502020204030204" pitchFamily="34" charset="0"/>
                <a:cs typeface="Calibri" panose="020F0502020204030204" pitchFamily="34" charset="0"/>
              </a:rPr>
              <a:t> y de la </a:t>
            </a:r>
            <a:r>
              <a:rPr lang="en-US" sz="3200" dirty="0" err="1">
                <a:latin typeface="Calibri" panose="020F0502020204030204" pitchFamily="34" charset="0"/>
                <a:ea typeface="Calibri" panose="020F0502020204030204" pitchFamily="34" charset="0"/>
                <a:cs typeface="Calibri" panose="020F0502020204030204" pitchFamily="34" charset="0"/>
              </a:rPr>
              <a:t>comunidad</a:t>
            </a:r>
            <a:r>
              <a:rPr lang="en-US" sz="3200" dirty="0">
                <a:latin typeface="Calibri" panose="020F0502020204030204" pitchFamily="34" charset="0"/>
                <a:ea typeface="Calibri" panose="020F0502020204030204" pitchFamily="34" charset="0"/>
                <a:cs typeface="Calibri" panose="020F0502020204030204" pitchFamily="34" charset="0"/>
              </a:rPr>
              <a:t>. No </a:t>
            </a:r>
            <a:r>
              <a:rPr lang="en-US" sz="3200" dirty="0" err="1">
                <a:latin typeface="Calibri" panose="020F0502020204030204" pitchFamily="34" charset="0"/>
                <a:ea typeface="Calibri" panose="020F0502020204030204" pitchFamily="34" charset="0"/>
                <a:cs typeface="Calibri" panose="020F0502020204030204" pitchFamily="34" charset="0"/>
              </a:rPr>
              <a:t>hacemos</a:t>
            </a:r>
            <a:r>
              <a:rPr lang="en-US" sz="3200" dirty="0">
                <a:latin typeface="Calibri" panose="020F0502020204030204" pitchFamily="34" charset="0"/>
                <a:ea typeface="Calibri" panose="020F0502020204030204" pitchFamily="34" charset="0"/>
                <a:cs typeface="Calibri" panose="020F0502020204030204" pitchFamily="34" charset="0"/>
              </a:rPr>
              <a:t> nada solos”. </a:t>
            </a:r>
          </a:p>
          <a:p>
            <a:pPr algn="ct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—Tricia Hersey</a:t>
            </a:r>
          </a:p>
          <a:p>
            <a:pPr algn="ctr"/>
            <a:r>
              <a:rPr lang="en-US" sz="3200" i="1" dirty="0">
                <a:latin typeface="Calibri" panose="020F0502020204030204" pitchFamily="34" charset="0"/>
                <a:ea typeface="Calibri" panose="020F0502020204030204" pitchFamily="34" charset="0"/>
                <a:cs typeface="Calibri" panose="020F0502020204030204" pitchFamily="34" charset="0"/>
              </a:rPr>
              <a:t>El Descanso es Resistencia: Un </a:t>
            </a:r>
            <a:r>
              <a:rPr lang="en-US" sz="3200" i="1" dirty="0" err="1">
                <a:latin typeface="Calibri" panose="020F0502020204030204" pitchFamily="34" charset="0"/>
                <a:ea typeface="Calibri" panose="020F0502020204030204" pitchFamily="34" charset="0"/>
                <a:cs typeface="Calibri" panose="020F0502020204030204" pitchFamily="34" charset="0"/>
              </a:rPr>
              <a:t>Manifiesto</a:t>
            </a:r>
            <a:endParaRPr lang="en-US" sz="32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83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6EEE3A3-4DBD-7DC7-10F3-A3E47E31A6F9}"/>
              </a:ext>
            </a:extLst>
          </p:cNvPr>
          <p:cNvSpPr txBox="1"/>
          <p:nvPr/>
        </p:nvSpPr>
        <p:spPr>
          <a:xfrm>
            <a:off x="2667000" y="5675581"/>
            <a:ext cx="68580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FFFF"/>
                </a:solidFill>
                <a:latin typeface="Calibri" panose="020F0502020204030204"/>
              </a:rPr>
              <a:t>To request this document in another format, call 1-800-525-0127. Deaf or hard of</a:t>
            </a:r>
          </a:p>
          <a:p>
            <a:pPr algn="ctr"/>
            <a:r>
              <a:rPr lang="en-US" sz="1200">
                <a:solidFill>
                  <a:srgbClr val="FFFFFF"/>
                </a:solidFill>
                <a:latin typeface="Calibri" panose="020F0502020204030204"/>
              </a:rPr>
              <a:t>hearing customers, please call 711 (Washington Relay) or email civil.rights@doh.wa.gov. </a:t>
            </a:r>
          </a:p>
        </p:txBody>
      </p:sp>
      <p:pic>
        <p:nvPicPr>
          <p:cNvPr id="3" name="Picture 2" descr="Washington state department of health logo">
            <a:extLst>
              <a:ext uri="{FF2B5EF4-FFF2-40B4-BE49-F238E27FC236}">
                <a16:creationId xmlns:a16="http://schemas.microsoft.com/office/drawing/2014/main" id="{8BC6CD41-D17F-B09C-6F50-DA5F43570C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96781" y="4357313"/>
            <a:ext cx="2887474" cy="849790"/>
          </a:xfrm>
          <a:prstGeom prst="rect">
            <a:avLst/>
          </a:prstGeom>
          <a:noFill/>
          <a:ln>
            <a:noFill/>
          </a:ln>
        </p:spPr>
      </p:pic>
      <p:pic>
        <p:nvPicPr>
          <p:cNvPr id="4" name="Picture 3" descr="Image of a hand heart symbol outlined by multiple languages. ">
            <a:extLst>
              <a:ext uri="{FF2B5EF4-FFF2-40B4-BE49-F238E27FC236}">
                <a16:creationId xmlns:a16="http://schemas.microsoft.com/office/drawing/2014/main" id="{6E25EE25-910E-ABD4-4BB6-0FF75B7F451B}"/>
              </a:ext>
            </a:extLst>
          </p:cNvPr>
          <p:cNvPicPr>
            <a:picLocks noChangeAspect="1"/>
          </p:cNvPicPr>
          <p:nvPr/>
        </p:nvPicPr>
        <p:blipFill>
          <a:blip r:embed="rId4"/>
          <a:stretch>
            <a:fillRect/>
          </a:stretch>
        </p:blipFill>
        <p:spPr>
          <a:xfrm>
            <a:off x="3963549" y="1503801"/>
            <a:ext cx="5000625" cy="2352675"/>
          </a:xfrm>
          <a:prstGeom prst="rect">
            <a:avLst/>
          </a:prstGeom>
        </p:spPr>
      </p:pic>
    </p:spTree>
    <p:extLst>
      <p:ext uri="{BB962C8B-B14F-4D97-AF65-F5344CB8AC3E}">
        <p14:creationId xmlns:p14="http://schemas.microsoft.com/office/powerpoint/2010/main" val="31838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1" name="Rectangle 1110">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33CA67-C35A-3B67-7016-D452887DDB4C}"/>
              </a:ext>
            </a:extLst>
          </p:cNvPr>
          <p:cNvSpPr txBox="1"/>
          <p:nvPr/>
        </p:nvSpPr>
        <p:spPr>
          <a:xfrm>
            <a:off x="982639" y="1012535"/>
            <a:ext cx="4547304" cy="4582722"/>
          </a:xfrm>
          <a:prstGeom prst="rect">
            <a:avLst/>
          </a:prstGeom>
        </p:spPr>
        <p:txBody>
          <a:bodyPr vert="horz" lIns="91440" tIns="45720" rIns="91440" bIns="45720" rtlCol="0" anchor="t">
            <a:normAutofit/>
          </a:bodyPr>
          <a:lstStyle/>
          <a:p>
            <a:pPr>
              <a:lnSpc>
                <a:spcPct val="120000"/>
              </a:lnSpc>
              <a:spcBef>
                <a:spcPct val="0"/>
              </a:spcBef>
              <a:spcAft>
                <a:spcPts val="600"/>
              </a:spcAft>
            </a:pPr>
            <a:r>
              <a:rPr lang="en-US" sz="3500" dirty="0" err="1">
                <a:latin typeface="Century Gothic" panose="020B0502020202020204" pitchFamily="34" charset="0"/>
                <a:ea typeface="+mj-ea"/>
                <a:cs typeface="+mj-cs"/>
              </a:rPr>
              <a:t>Miembro</a:t>
            </a:r>
            <a:r>
              <a:rPr lang="en-US" sz="3500" dirty="0">
                <a:latin typeface="Century Gothic" panose="020B0502020202020204" pitchFamily="34" charset="0"/>
                <a:ea typeface="+mj-ea"/>
                <a:cs typeface="+mj-cs"/>
              </a:rPr>
              <a:t> </a:t>
            </a:r>
            <a:r>
              <a:rPr lang="en-US" sz="3500" dirty="0" err="1">
                <a:latin typeface="Century Gothic" panose="020B0502020202020204" pitchFamily="34" charset="0"/>
                <a:ea typeface="+mj-ea"/>
                <a:cs typeface="+mj-cs"/>
              </a:rPr>
              <a:t>Fundador</a:t>
            </a:r>
            <a:r>
              <a:rPr lang="en-US" sz="3500" dirty="0">
                <a:latin typeface="Century Gothic" panose="020B0502020202020204" pitchFamily="34" charset="0"/>
                <a:ea typeface="+mj-ea"/>
                <a:cs typeface="+mj-cs"/>
              </a:rPr>
              <a:t> del Grupo de </a:t>
            </a:r>
            <a:r>
              <a:rPr lang="en-US" sz="3500" dirty="0" err="1">
                <a:latin typeface="Century Gothic" panose="020B0502020202020204" pitchFamily="34" charset="0"/>
                <a:ea typeface="+mj-ea"/>
                <a:cs typeface="+mj-cs"/>
              </a:rPr>
              <a:t>Trabajo</a:t>
            </a:r>
            <a:r>
              <a:rPr lang="en-US" sz="3500" dirty="0">
                <a:latin typeface="Century Gothic" panose="020B0502020202020204" pitchFamily="34" charset="0"/>
                <a:ea typeface="+mj-ea"/>
                <a:cs typeface="+mj-cs"/>
              </a:rPr>
              <a:t> D-AFN</a:t>
            </a:r>
          </a:p>
          <a:p>
            <a:pPr>
              <a:lnSpc>
                <a:spcPct val="90000"/>
              </a:lnSpc>
              <a:spcBef>
                <a:spcPct val="0"/>
              </a:spcBef>
              <a:spcAft>
                <a:spcPts val="600"/>
              </a:spcAft>
            </a:pPr>
            <a:endParaRPr lang="en-US" sz="3000" dirty="0">
              <a:latin typeface="+mj-lt"/>
              <a:ea typeface="+mj-ea"/>
              <a:cs typeface="+mj-cs"/>
            </a:endParaRPr>
          </a:p>
        </p:txBody>
      </p:sp>
      <p:sp>
        <p:nvSpPr>
          <p:cNvPr id="1113" name="Rectangle 111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ectangle 111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of&#10;&#10;AI-generated content may be incorrect.">
            <a:extLst>
              <a:ext uri="{FF2B5EF4-FFF2-40B4-BE49-F238E27FC236}">
                <a16:creationId xmlns:a16="http://schemas.microsoft.com/office/drawing/2014/main" id="{2CAF5002-2E12-E9F6-A8D6-D2BC5A4D9F73}"/>
              </a:ext>
            </a:extLst>
          </p:cNvPr>
          <p:cNvPicPr>
            <a:picLocks noChangeAspect="1"/>
          </p:cNvPicPr>
          <p:nvPr/>
        </p:nvPicPr>
        <p:blipFill>
          <a:blip r:embed="rId3">
            <a:extLst>
              <a:ext uri="{28A0092B-C50C-407E-A947-70E740481C1C}">
                <a14:useLocalDpi xmlns:a14="http://schemas.microsoft.com/office/drawing/2010/main" val="0"/>
              </a:ext>
            </a:extLst>
          </a:blip>
          <a:srcRect r="2500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1033" name="Slide Number Placeholder 3" hidden="1">
            <a:extLst>
              <a:ext uri="{FF2B5EF4-FFF2-40B4-BE49-F238E27FC236}">
                <a16:creationId xmlns:a16="http://schemas.microsoft.com/office/drawing/2014/main" id="{6C24C14E-9260-4D0A-2772-6BC0D940420C}"/>
              </a:ext>
            </a:extLst>
          </p:cNvPr>
          <p:cNvSpPr>
            <a:spLocks noGrp="1"/>
          </p:cNvSpPr>
          <p:nvPr>
            <p:ph type="sldNum" sz="quarter" idx="4294967295"/>
          </p:nvPr>
        </p:nvSpPr>
        <p:spPr>
          <a:xfrm>
            <a:off x="4552950" y="6356351"/>
            <a:ext cx="3086100" cy="365125"/>
          </a:xfrm>
        </p:spPr>
        <p:txBody>
          <a:bodyPr/>
          <a:lstStyle/>
          <a:p>
            <a:pPr>
              <a:spcAft>
                <a:spcPts val="600"/>
              </a:spcAft>
            </a:pPr>
            <a:fld id="{4A71A0E6-E307-407F-80A6-26D8665E5309}" type="slidenum">
              <a:rPr lang="en-US" smtClean="0"/>
              <a:pPr>
                <a:spcAft>
                  <a:spcPts val="600"/>
                </a:spcAft>
              </a:pPr>
              <a:t>3</a:t>
            </a:fld>
            <a:endParaRPr lang="en-US"/>
          </a:p>
        </p:txBody>
      </p:sp>
    </p:spTree>
    <p:extLst>
      <p:ext uri="{BB962C8B-B14F-4D97-AF65-F5344CB8AC3E}">
        <p14:creationId xmlns:p14="http://schemas.microsoft.com/office/powerpoint/2010/main" val="297996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BB05F-1081-AAFF-A402-DCEBD6C782D0}"/>
              </a:ext>
            </a:extLst>
          </p:cNvPr>
          <p:cNvSpPr>
            <a:spLocks noGrp="1"/>
          </p:cNvSpPr>
          <p:nvPr>
            <p:ph type="title"/>
          </p:nvPr>
        </p:nvSpPr>
        <p:spPr>
          <a:xfrm>
            <a:off x="1043631" y="809898"/>
            <a:ext cx="9942716" cy="1554480"/>
          </a:xfrm>
        </p:spPr>
        <p:txBody>
          <a:bodyPr anchor="ctr">
            <a:normAutofit/>
          </a:bodyPr>
          <a:lstStyle/>
          <a:p>
            <a:r>
              <a:rPr lang="en-US" sz="4800">
                <a:latin typeface="Century Gothic" panose="020B0502020202020204" pitchFamily="34" charset="0"/>
              </a:rPr>
              <a:t>Agenda</a:t>
            </a:r>
          </a:p>
        </p:txBody>
      </p:sp>
      <p:graphicFrame>
        <p:nvGraphicFramePr>
          <p:cNvPr id="19" name="Content Placeholder 2">
            <a:extLst>
              <a:ext uri="{FF2B5EF4-FFF2-40B4-BE49-F238E27FC236}">
                <a16:creationId xmlns:a16="http://schemas.microsoft.com/office/drawing/2014/main" id="{FCBFA90E-0FC4-2525-7F82-F0385786C071}"/>
              </a:ext>
            </a:extLst>
          </p:cNvPr>
          <p:cNvGraphicFramePr>
            <a:graphicFrameLocks noGrp="1"/>
          </p:cNvGraphicFramePr>
          <p:nvPr>
            <p:ph idx="1"/>
            <p:extLst>
              <p:ext uri="{D42A27DB-BD31-4B8C-83A1-F6EECF244321}">
                <p14:modId xmlns:p14="http://schemas.microsoft.com/office/powerpoint/2010/main" val="303153453"/>
              </p:ext>
            </p:extLst>
          </p:nvPr>
        </p:nvGraphicFramePr>
        <p:xfrm>
          <a:off x="1045028" y="2807315"/>
          <a:ext cx="10907487" cy="312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D07D038-345D-6C58-7DD2-A3349000FC18}"/>
              </a:ext>
            </a:extLst>
          </p:cNvPr>
          <p:cNvSpPr>
            <a:spLocks noChangeArrowheads="1"/>
          </p:cNvSpPr>
          <p:nvPr/>
        </p:nvSpPr>
        <p:spPr bwMode="auto">
          <a:xfrm>
            <a:off x="5015113" y="1153314"/>
            <a:ext cx="653245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kumimoji="0" lang="es-ES" altLang="en-US" sz="2400" b="1" u="none" strike="noStrike" cap="none" normalizeH="0" baseline="0">
                <a:ln>
                  <a:noFill/>
                </a:ln>
                <a:solidFill>
                  <a:srgbClr val="1F1F1F"/>
                </a:solidFill>
                <a:effectLst/>
                <a:latin typeface="+mj-lt"/>
              </a:rPr>
              <a:t>Versión</a:t>
            </a:r>
            <a:r>
              <a:rPr kumimoji="0" lang="es-ES" altLang="en-US" sz="2400" b="1" u="none" strike="noStrike" cap="none" normalizeH="0" baseline="0">
                <a:ln>
                  <a:noFill/>
                </a:ln>
                <a:solidFill>
                  <a:schemeClr val="tx1"/>
                </a:solidFill>
                <a:effectLst/>
                <a:latin typeface="+mj-lt"/>
              </a:rPr>
              <a:t> </a:t>
            </a:r>
            <a:r>
              <a:rPr lang="es-ES" altLang="en-US" sz="2400" b="1">
                <a:latin typeface="+mj-lt"/>
              </a:rPr>
              <a:t>en </a:t>
            </a:r>
            <a:r>
              <a:rPr kumimoji="0" lang="es-ES" altLang="en-US" sz="2400" b="1" u="none" strike="noStrike" cap="none" normalizeH="0" baseline="0">
                <a:ln>
                  <a:noFill/>
                </a:ln>
                <a:solidFill>
                  <a:srgbClr val="1F1F1F"/>
                </a:solidFill>
                <a:effectLst/>
                <a:latin typeface="+mj-lt"/>
              </a:rPr>
              <a:t>Español:  </a:t>
            </a:r>
            <a:r>
              <a:rPr kumimoji="0" lang="es-ES" altLang="en-US" sz="2400" b="0" u="none" strike="noStrike" cap="none" normalizeH="0" baseline="0">
                <a:ln>
                  <a:noFill/>
                </a:ln>
                <a:solidFill>
                  <a:srgbClr val="1F1F1F"/>
                </a:solidFill>
                <a:effectLst/>
                <a:latin typeface="+mj-lt"/>
              </a:rPr>
              <a:t>https://waportal.org/partners/</a:t>
            </a:r>
            <a:br>
              <a:rPr kumimoji="0" lang="es-ES" altLang="en-US" sz="2400" b="0" u="none" strike="noStrike" cap="none" normalizeH="0" baseline="0">
                <a:ln>
                  <a:noFill/>
                </a:ln>
                <a:solidFill>
                  <a:srgbClr val="1F1F1F"/>
                </a:solidFill>
                <a:effectLst/>
                <a:latin typeface="+mj-lt"/>
              </a:rPr>
            </a:br>
            <a:r>
              <a:rPr kumimoji="0" lang="es-ES" altLang="en-US" sz="2400" b="0" u="none" strike="noStrike" cap="none" normalizeH="0" baseline="0" err="1">
                <a:ln>
                  <a:noFill/>
                </a:ln>
                <a:solidFill>
                  <a:srgbClr val="1F1F1F"/>
                </a:solidFill>
                <a:effectLst/>
                <a:latin typeface="+mj-lt"/>
              </a:rPr>
              <a:t>community-collaborative</a:t>
            </a:r>
            <a:r>
              <a:rPr kumimoji="0" lang="es-ES" altLang="en-US" sz="2400" b="0" u="none" strike="noStrike" cap="none" normalizeH="0" baseline="0">
                <a:ln>
                  <a:noFill/>
                </a:ln>
                <a:solidFill>
                  <a:srgbClr val="1F1F1F"/>
                </a:solidFill>
                <a:effectLst/>
                <a:latin typeface="+mj-lt"/>
              </a:rPr>
              <a:t>/meeting-notes-and-slides </a:t>
            </a:r>
            <a:r>
              <a:rPr kumimoji="0" lang="es-ES" altLang="en-US" sz="2400" b="0" u="none" strike="noStrike" cap="none" normalizeH="0" baseline="0">
                <a:ln>
                  <a:noFill/>
                </a:ln>
                <a:solidFill>
                  <a:schemeClr val="tx1"/>
                </a:solidFill>
                <a:effectLst/>
                <a:latin typeface="+mj-lt"/>
              </a:rPr>
              <a:t> </a:t>
            </a:r>
          </a:p>
        </p:txBody>
      </p:sp>
    </p:spTree>
    <p:extLst>
      <p:ext uri="{BB962C8B-B14F-4D97-AF65-F5344CB8AC3E}">
        <p14:creationId xmlns:p14="http://schemas.microsoft.com/office/powerpoint/2010/main" val="152819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A70C-BE06-7D07-0313-96CC0652AF3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CA7645C-B8AD-0E6E-5E64-827BDAF7EEDD}"/>
              </a:ext>
            </a:extLst>
          </p:cNvPr>
          <p:cNvSpPr/>
          <p:nvPr/>
        </p:nvSpPr>
        <p:spPr>
          <a:xfrm>
            <a:off x="5774593" y="2628780"/>
            <a:ext cx="4731639" cy="160043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5019F338-8DEA-F59E-EE9C-A3DA4184497D}"/>
              </a:ext>
            </a:extLst>
          </p:cNvPr>
          <p:cNvSpPr txBox="1"/>
          <p:nvPr/>
        </p:nvSpPr>
        <p:spPr>
          <a:xfrm>
            <a:off x="2383536" y="-832105"/>
            <a:ext cx="219932" cy="300082"/>
          </a:xfrm>
          <a:prstGeom prst="rect">
            <a:avLst/>
          </a:prstGeom>
          <a:noFill/>
        </p:spPr>
        <p:txBody>
          <a:bodyPr wrap="none" rtlCol="0">
            <a:spAutoFit/>
          </a:bodyPr>
          <a:lstStyle/>
          <a:p>
            <a:r>
              <a:rPr lang="en-US" sz="1350"/>
              <a:t> </a:t>
            </a:r>
          </a:p>
        </p:txBody>
      </p:sp>
      <p:pic>
        <p:nvPicPr>
          <p:cNvPr id="12" name="Picture 11" descr="A group of people in different colors&#10;&#10;Description automatically generated">
            <a:extLst>
              <a:ext uri="{FF2B5EF4-FFF2-40B4-BE49-F238E27FC236}">
                <a16:creationId xmlns:a16="http://schemas.microsoft.com/office/drawing/2014/main" id="{FAA77DA1-095E-D407-56DD-785967DFDB6B}"/>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2" name="TextBox 1">
            <a:extLst>
              <a:ext uri="{FF2B5EF4-FFF2-40B4-BE49-F238E27FC236}">
                <a16:creationId xmlns:a16="http://schemas.microsoft.com/office/drawing/2014/main" id="{F54F0598-998E-59A7-0945-43F5F4FFE660}"/>
              </a:ext>
            </a:extLst>
          </p:cNvPr>
          <p:cNvSpPr txBox="1"/>
          <p:nvPr/>
        </p:nvSpPr>
        <p:spPr>
          <a:xfrm>
            <a:off x="5993532" y="3208635"/>
            <a:ext cx="4293760" cy="800219"/>
          </a:xfrm>
          <a:prstGeom prst="rect">
            <a:avLst/>
          </a:prstGeom>
          <a:noFill/>
        </p:spPr>
        <p:txBody>
          <a:bodyPr wrap="square" lIns="91440" tIns="45720" rIns="91440" bIns="45720" rtlCol="0" anchor="t">
            <a:spAutoFit/>
          </a:bodyPr>
          <a:lstStyle/>
          <a:p>
            <a:pPr algn="ctr"/>
            <a:r>
              <a:rPr lang="en-US" sz="2600" spc="450" dirty="0">
                <a:solidFill>
                  <a:schemeClr val="bg1"/>
                </a:solidFill>
                <a:latin typeface="Gill Sans MT"/>
              </a:rPr>
              <a:t>ANUNCIOS</a:t>
            </a:r>
          </a:p>
          <a:p>
            <a:pPr algn="ctr"/>
            <a:endParaRPr lang="en-US" sz="2000" spc="450" dirty="0">
              <a:solidFill>
                <a:schemeClr val="bg1"/>
              </a:solidFill>
              <a:latin typeface="Gill Sans MT"/>
            </a:endParaRPr>
          </a:p>
        </p:txBody>
      </p:sp>
    </p:spTree>
    <p:extLst>
      <p:ext uri="{BB962C8B-B14F-4D97-AF65-F5344CB8AC3E}">
        <p14:creationId xmlns:p14="http://schemas.microsoft.com/office/powerpoint/2010/main" val="163887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F479D1-76CD-E618-F6E6-69F2F4DC0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FD6BC-B4E5-FAE4-3457-4EDF118C4FCC}"/>
              </a:ext>
            </a:extLst>
          </p:cNvPr>
          <p:cNvSpPr>
            <a:spLocks noGrp="1"/>
          </p:cNvSpPr>
          <p:nvPr>
            <p:ph type="title"/>
          </p:nvPr>
        </p:nvSpPr>
        <p:spPr>
          <a:xfrm>
            <a:off x="5330087" y="0"/>
            <a:ext cx="7151914" cy="1402470"/>
          </a:xfrm>
        </p:spPr>
        <p:txBody>
          <a:bodyPr anchor="t">
            <a:normAutofit/>
          </a:bodyPr>
          <a:lstStyle/>
          <a:p>
            <a:r>
              <a:rPr lang="en-US" sz="2800" dirty="0" err="1"/>
              <a:t>Subvenciones</a:t>
            </a:r>
            <a:r>
              <a:rPr lang="en-US" sz="2800" dirty="0"/>
              <a:t> </a:t>
            </a:r>
            <a:r>
              <a:rPr lang="en-US" sz="2800" dirty="0" err="1"/>
              <a:t>Disponibles</a:t>
            </a:r>
            <a:r>
              <a:rPr lang="en-US" sz="2800" dirty="0"/>
              <a:t>:</a:t>
            </a:r>
            <a:br>
              <a:rPr lang="en-US" sz="2800" dirty="0"/>
            </a:br>
            <a:r>
              <a:rPr lang="en-US" sz="2800" dirty="0" err="1"/>
              <a:t>Conciencia</a:t>
            </a:r>
            <a:r>
              <a:rPr lang="en-US" sz="2800" dirty="0"/>
              <a:t> </a:t>
            </a:r>
            <a:r>
              <a:rPr lang="en-US" sz="2800" dirty="0" err="1"/>
              <a:t>sobre</a:t>
            </a:r>
            <a:r>
              <a:rPr lang="en-US" sz="2800" dirty="0"/>
              <a:t> la </a:t>
            </a:r>
            <a:r>
              <a:rPr lang="en-US" sz="2800" dirty="0" err="1"/>
              <a:t>Demencia</a:t>
            </a:r>
            <a:endParaRPr lang="en-US" sz="2600" dirty="0">
              <a:latin typeface="Century Gothic" panose="020B0502020202020204" pitchFamily="34" charset="0"/>
            </a:endParaRPr>
          </a:p>
        </p:txBody>
      </p:sp>
      <p:sp>
        <p:nvSpPr>
          <p:cNvPr id="24" name="Rectangle 23">
            <a:extLst>
              <a:ext uri="{FF2B5EF4-FFF2-40B4-BE49-F238E27FC236}">
                <a16:creationId xmlns:a16="http://schemas.microsoft.com/office/drawing/2014/main" id="{AEFBF989-E1E0-41D0-8A4F-A5C3E8193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98720"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F15CD5-C9BA-CBE0-B683-5E5E6DE65F5E}"/>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733621" y="841188"/>
            <a:ext cx="3482341" cy="1027291"/>
          </a:xfrm>
          <a:prstGeom prst="rect">
            <a:avLst/>
          </a:prstGeom>
        </p:spPr>
      </p:pic>
      <p:cxnSp>
        <p:nvCxnSpPr>
          <p:cNvPr id="26" name="Straight Connector 2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02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Text&#10;&#10;AI-generated content may be incorrect.">
            <a:extLst>
              <a:ext uri="{FF2B5EF4-FFF2-40B4-BE49-F238E27FC236}">
                <a16:creationId xmlns:a16="http://schemas.microsoft.com/office/drawing/2014/main" id="{DA80AEAF-F734-1CE5-3965-E619F07E4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23" y="2313615"/>
            <a:ext cx="3482339" cy="2116004"/>
          </a:xfrm>
          <a:prstGeom prst="rect">
            <a:avLst/>
          </a:prstGeom>
        </p:spPr>
      </p:pic>
      <p:sp>
        <p:nvSpPr>
          <p:cNvPr id="6" name="Content Placeholder 2">
            <a:extLst>
              <a:ext uri="{FF2B5EF4-FFF2-40B4-BE49-F238E27FC236}">
                <a16:creationId xmlns:a16="http://schemas.microsoft.com/office/drawing/2014/main" id="{FEB62EF8-6265-1993-7872-4B27F1D0C054}"/>
              </a:ext>
            </a:extLst>
          </p:cNvPr>
          <p:cNvSpPr>
            <a:spLocks noGrp="1"/>
          </p:cNvSpPr>
          <p:nvPr>
            <p:ph idx="1"/>
          </p:nvPr>
        </p:nvSpPr>
        <p:spPr>
          <a:xfrm>
            <a:off x="5406287" y="1081669"/>
            <a:ext cx="6665970" cy="5525958"/>
          </a:xfrm>
        </p:spPr>
        <p:txBody>
          <a:bodyPr>
            <a:normAutofit fontScale="92500" lnSpcReduction="20000"/>
          </a:bodyPr>
          <a:lstStyle/>
          <a:p>
            <a:r>
              <a:rPr lang="en-US" sz="2400" dirty="0" err="1"/>
              <a:t>Subvenciones</a:t>
            </a:r>
            <a:r>
              <a:rPr lang="en-US" sz="2400" dirty="0"/>
              <a:t> de </a:t>
            </a:r>
            <a:r>
              <a:rPr lang="en-US" sz="2200" dirty="0">
                <a:latin typeface="Calibri" panose="020F0502020204030204" pitchFamily="34" charset="0"/>
                <a:ea typeface="Calibri" panose="020F0502020204030204" pitchFamily="34" charset="0"/>
                <a:cs typeface="Calibri" panose="020F0502020204030204" pitchFamily="34" charset="0"/>
              </a:rPr>
              <a:t>$2500 to $10,000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algn="l" rtl="0">
              <a:buFont typeface="Arial" panose="020B0604020202020204" pitchFamily="34" charset="0"/>
              <a:buChar char="•"/>
            </a:pPr>
            <a:r>
              <a:rPr lang="en-US" sz="2400" b="0" i="0" dirty="0" err="1">
                <a:effectLst/>
                <a:latin typeface="Calibri" panose="020F0502020204030204" pitchFamily="34" charset="0"/>
                <a:ea typeface="Calibri" panose="020F0502020204030204" pitchFamily="34" charset="0"/>
                <a:cs typeface="Calibri" panose="020F0502020204030204" pitchFamily="34" charset="0"/>
              </a:rPr>
              <a:t>Aumentar</a:t>
            </a:r>
            <a:r>
              <a:rPr lang="en-US" sz="2400" b="0" i="0" dirty="0">
                <a:effectLst/>
                <a:latin typeface="Calibri" panose="020F0502020204030204" pitchFamily="34" charset="0"/>
                <a:ea typeface="Calibri" panose="020F0502020204030204" pitchFamily="34" charset="0"/>
                <a:cs typeface="Calibri" panose="020F0502020204030204" pitchFamily="34" charset="0"/>
              </a:rPr>
              <a:t> la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conciencia</a:t>
            </a:r>
            <a:r>
              <a:rPr lang="en-US" sz="2400" b="0" i="0" dirty="0">
                <a:effectLst/>
                <a:latin typeface="Calibri" panose="020F0502020204030204" pitchFamily="34" charset="0"/>
                <a:ea typeface="Calibri" panose="020F0502020204030204" pitchFamily="34" charset="0"/>
                <a:cs typeface="Calibri" panose="020F0502020204030204" pitchFamily="34" charset="0"/>
              </a:rPr>
              <a:t>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sobre</a:t>
            </a:r>
            <a:r>
              <a:rPr lang="en-US" sz="2400" b="0" i="0" dirty="0">
                <a:effectLst/>
                <a:latin typeface="Calibri" panose="020F0502020204030204" pitchFamily="34" charset="0"/>
                <a:ea typeface="Calibri" panose="020F0502020204030204" pitchFamily="34" charset="0"/>
                <a:cs typeface="Calibri" panose="020F0502020204030204" pitchFamily="34" charset="0"/>
              </a:rPr>
              <a:t> la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demencia</a:t>
            </a:r>
            <a:r>
              <a:rPr lang="en-US" sz="2400" b="0" i="0" dirty="0">
                <a:effectLst/>
                <a:latin typeface="Calibri" panose="020F0502020204030204" pitchFamily="34" charset="0"/>
                <a:ea typeface="Calibri" panose="020F0502020204030204" pitchFamily="34" charset="0"/>
                <a:cs typeface="Calibri" panose="020F0502020204030204" pitchFamily="34" charset="0"/>
              </a:rPr>
              <a:t> y sus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factores</a:t>
            </a:r>
            <a:r>
              <a:rPr lang="en-US" sz="2400" b="0" i="0" dirty="0">
                <a:effectLst/>
                <a:latin typeface="Calibri" panose="020F0502020204030204" pitchFamily="34" charset="0"/>
                <a:ea typeface="Calibri" panose="020F0502020204030204" pitchFamily="34" charset="0"/>
                <a:cs typeface="Calibri" panose="020F0502020204030204" pitchFamily="34" charset="0"/>
              </a:rPr>
              <a:t> de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riesgo</a:t>
            </a:r>
            <a:r>
              <a:rPr lang="en-US" sz="2400" b="0" i="0" dirty="0">
                <a:effectLst/>
                <a:latin typeface="Calibri" panose="020F0502020204030204" pitchFamily="34" charset="0"/>
                <a:ea typeface="Calibri" panose="020F0502020204030204" pitchFamily="34" charset="0"/>
                <a:cs typeface="Calibri" panose="020F0502020204030204" pitchFamily="34" charset="0"/>
              </a:rPr>
              <a:t>.</a:t>
            </a:r>
          </a:p>
          <a:p>
            <a:pPr algn="l" rtl="0">
              <a:buFont typeface="Arial" panose="020B0604020202020204" pitchFamily="34" charset="0"/>
              <a:buChar char="•"/>
            </a:pPr>
            <a:r>
              <a:rPr lang="en-US" sz="2400" b="0" i="0" dirty="0" err="1">
                <a:effectLst/>
                <a:latin typeface="Calibri" panose="020F0502020204030204" pitchFamily="34" charset="0"/>
                <a:ea typeface="Calibri" panose="020F0502020204030204" pitchFamily="34" charset="0"/>
                <a:cs typeface="Calibri" panose="020F0502020204030204" pitchFamily="34" charset="0"/>
              </a:rPr>
              <a:t>Promover</a:t>
            </a:r>
            <a:r>
              <a:rPr lang="en-US" sz="2400" b="0" i="0" dirty="0">
                <a:effectLst/>
                <a:latin typeface="Calibri" panose="020F0502020204030204" pitchFamily="34" charset="0"/>
                <a:ea typeface="Calibri" panose="020F0502020204030204" pitchFamily="34" charset="0"/>
                <a:cs typeface="Calibri" panose="020F0502020204030204" pitchFamily="34" charset="0"/>
              </a:rPr>
              <a:t> la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salud</a:t>
            </a:r>
            <a:r>
              <a:rPr lang="en-US" sz="2400" b="0" i="0" dirty="0">
                <a:effectLst/>
                <a:latin typeface="Calibri" panose="020F0502020204030204" pitchFamily="34" charset="0"/>
                <a:ea typeface="Calibri" panose="020F0502020204030204" pitchFamily="34" charset="0"/>
                <a:cs typeface="Calibri" panose="020F0502020204030204" pitchFamily="34" charset="0"/>
              </a:rPr>
              <a:t> cerebral a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través</a:t>
            </a:r>
            <a:r>
              <a:rPr lang="en-US" sz="2400" b="0" i="0" dirty="0">
                <a:effectLst/>
                <a:latin typeface="Calibri" panose="020F0502020204030204" pitchFamily="34" charset="0"/>
                <a:ea typeface="Calibri" panose="020F0502020204030204" pitchFamily="34" charset="0"/>
                <a:cs typeface="Calibri" panose="020F0502020204030204" pitchFamily="34" charset="0"/>
              </a:rPr>
              <a:t> de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iniciativas</a:t>
            </a:r>
            <a:r>
              <a:rPr lang="en-US" sz="2400" b="0" i="0" dirty="0">
                <a:effectLst/>
                <a:latin typeface="Calibri" panose="020F0502020204030204" pitchFamily="34" charset="0"/>
                <a:ea typeface="Calibri" panose="020F0502020204030204" pitchFamily="34" charset="0"/>
                <a:cs typeface="Calibri" panose="020F0502020204030204" pitchFamily="34" charset="0"/>
              </a:rPr>
              <a:t>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comunitarias</a:t>
            </a:r>
            <a:r>
              <a:rPr lang="en-US" sz="2400" b="0" i="0" dirty="0">
                <a:effectLst/>
                <a:latin typeface="Calibri" panose="020F0502020204030204" pitchFamily="34" charset="0"/>
                <a:ea typeface="Calibri" panose="020F0502020204030204" pitchFamily="34" charset="0"/>
                <a:cs typeface="Calibri" panose="020F0502020204030204" pitchFamily="34" charset="0"/>
              </a:rPr>
              <a:t>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centradas</a:t>
            </a:r>
            <a:r>
              <a:rPr lang="en-US" sz="2400" b="0" i="0" dirty="0">
                <a:effectLst/>
                <a:latin typeface="Calibri" panose="020F0502020204030204" pitchFamily="34" charset="0"/>
                <a:ea typeface="Calibri" panose="020F0502020204030204" pitchFamily="34" charset="0"/>
                <a:cs typeface="Calibri" panose="020F0502020204030204" pitchFamily="34" charset="0"/>
              </a:rPr>
              <a:t> en:</a:t>
            </a:r>
          </a:p>
          <a:p>
            <a:pPr marL="742950" lvl="1" indent="-285750" algn="l" rtl="0">
              <a:buFont typeface="Arial" panose="020B0604020202020204" pitchFamily="34" charset="0"/>
              <a:buChar char="•"/>
            </a:pPr>
            <a:r>
              <a:rPr lang="en-US" b="0" i="0" dirty="0" err="1">
                <a:effectLst/>
                <a:latin typeface="Calibri" panose="020F0502020204030204" pitchFamily="34" charset="0"/>
                <a:ea typeface="Calibri" panose="020F0502020204030204" pitchFamily="34" charset="0"/>
                <a:cs typeface="Calibri" panose="020F0502020204030204" pitchFamily="34" charset="0"/>
              </a:rPr>
              <a:t>Educación</a:t>
            </a:r>
            <a:endParaRPr lang="en-US"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rtl="0">
              <a:buFont typeface="Arial" panose="020B0604020202020204" pitchFamily="34" charset="0"/>
              <a:buChar char="•"/>
            </a:pPr>
            <a:r>
              <a:rPr lang="en-US" b="0" i="0" dirty="0" err="1">
                <a:effectLst/>
                <a:latin typeface="Calibri" panose="020F0502020204030204" pitchFamily="34" charset="0"/>
                <a:ea typeface="Calibri" panose="020F0502020204030204" pitchFamily="34" charset="0"/>
                <a:cs typeface="Calibri" panose="020F0502020204030204" pitchFamily="34" charset="0"/>
              </a:rPr>
              <a:t>Comunicación</a:t>
            </a:r>
            <a:endParaRPr lang="en-US" b="0" i="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rtl="0">
              <a:buFont typeface="Arial" panose="020B0604020202020204" pitchFamily="34" charset="0"/>
              <a:buChar char="•"/>
            </a:pPr>
            <a:r>
              <a:rPr lang="en-US" b="0" i="0" dirty="0" err="1">
                <a:effectLst/>
                <a:latin typeface="Calibri" panose="020F0502020204030204" pitchFamily="34" charset="0"/>
                <a:ea typeface="Calibri" panose="020F0502020204030204" pitchFamily="34" charset="0"/>
                <a:cs typeface="Calibri" panose="020F0502020204030204" pitchFamily="34" charset="0"/>
              </a:rPr>
              <a:t>Conexión</a:t>
            </a:r>
            <a:r>
              <a:rPr lang="en-US" b="0" i="0" dirty="0">
                <a:effectLst/>
                <a:latin typeface="Calibri" panose="020F0502020204030204" pitchFamily="34" charset="0"/>
                <a:ea typeface="Calibri" panose="020F0502020204030204" pitchFamily="34" charset="0"/>
                <a:cs typeface="Calibri" panose="020F0502020204030204" pitchFamily="34" charset="0"/>
              </a:rPr>
              <a:t> a </a:t>
            </a:r>
            <a:r>
              <a:rPr lang="en-US" b="0" i="0" dirty="0" err="1">
                <a:effectLst/>
                <a:latin typeface="Calibri" panose="020F0502020204030204" pitchFamily="34" charset="0"/>
                <a:ea typeface="Calibri" panose="020F0502020204030204" pitchFamily="34" charset="0"/>
                <a:cs typeface="Calibri" panose="020F0502020204030204" pitchFamily="34" charset="0"/>
              </a:rPr>
              <a:t>recursos</a:t>
            </a:r>
            <a:endParaRPr lang="en-US" b="0" i="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800" b="1" dirty="0">
              <a:effectLst/>
              <a:latin typeface="Calibri" panose="020F0502020204030204" pitchFamily="34" charset="0"/>
              <a:ea typeface="Calibri" panose="020F0502020204030204" pitchFamily="34" charset="0"/>
              <a:cs typeface="Calibri" panose="020F0502020204030204" pitchFamily="34" charset="0"/>
            </a:endParaRPr>
          </a:p>
          <a:p>
            <a:pPr marL="0" indent="0" algn="l" rtl="0">
              <a:buNone/>
            </a:pPr>
            <a:r>
              <a:rPr lang="en-US" sz="2400" dirty="0" err="1">
                <a:effectLst/>
                <a:latin typeface="Calibri" panose="020F0502020204030204" pitchFamily="34" charset="0"/>
                <a:ea typeface="Calibri" panose="020F0502020204030204" pitchFamily="34" charset="0"/>
                <a:cs typeface="Calibri" panose="020F0502020204030204" pitchFamily="34" charset="0"/>
              </a:rPr>
              <a:t>Poblaciones</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prioritarias</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algn="l" rtl="0"/>
            <a:r>
              <a:rPr lang="en-US" sz="2400" dirty="0">
                <a:effectLst/>
                <a:latin typeface="Calibri" panose="020F0502020204030204" pitchFamily="34" charset="0"/>
                <a:ea typeface="Calibri" panose="020F0502020204030204" pitchFamily="34" charset="0"/>
                <a:cs typeface="Calibri" panose="020F0502020204030204" pitchFamily="34" charset="0"/>
              </a:rPr>
              <a:t>Negro, </a:t>
            </a:r>
            <a:r>
              <a:rPr lang="en-US" sz="2400" dirty="0" err="1">
                <a:effectLst/>
                <a:latin typeface="Calibri" panose="020F0502020204030204" pitchFamily="34" charset="0"/>
                <a:ea typeface="Calibri" panose="020F0502020204030204" pitchFamily="34" charset="0"/>
                <a:cs typeface="Calibri" panose="020F0502020204030204" pitchFamily="34" charset="0"/>
              </a:rPr>
              <a:t>hispano</a:t>
            </a: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dirty="0" err="1">
                <a:effectLst/>
                <a:latin typeface="Calibri" panose="020F0502020204030204" pitchFamily="34" charset="0"/>
                <a:ea typeface="Calibri" panose="020F0502020204030204" pitchFamily="34" charset="0"/>
                <a:cs typeface="Calibri" panose="020F0502020204030204" pitchFamily="34" charset="0"/>
              </a:rPr>
              <a:t>latino</a:t>
            </a: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n-US" sz="2400" dirty="0" err="1">
                <a:effectLst/>
                <a:latin typeface="Calibri" panose="020F0502020204030204" pitchFamily="34" charset="0"/>
                <a:ea typeface="Calibri" panose="020F0502020204030204" pitchFamily="34" charset="0"/>
                <a:cs typeface="Calibri" panose="020F0502020204030204" pitchFamily="34" charset="0"/>
              </a:rPr>
              <a:t>latina</a:t>
            </a:r>
            <a:r>
              <a:rPr lang="en-US" sz="2400" dirty="0">
                <a:effectLst/>
                <a:latin typeface="Calibri" panose="020F0502020204030204" pitchFamily="34" charset="0"/>
                <a:ea typeface="Calibri" panose="020F0502020204030204" pitchFamily="34" charset="0"/>
                <a:cs typeface="Calibri" panose="020F0502020204030204" pitchFamily="34" charset="0"/>
              </a:rPr>
              <a:t> y AIAN</a:t>
            </a:r>
          </a:p>
          <a:p>
            <a:pPr algn="l" rtl="0"/>
            <a:r>
              <a:rPr lang="en-US" sz="2400" b="0" i="0" u="sng" dirty="0" err="1">
                <a:solidFill>
                  <a:srgbClr val="08586F"/>
                </a:solidFill>
                <a:effectLst/>
                <a:latin typeface="Calibri" panose="020F0502020204030204" pitchFamily="34" charset="0"/>
                <a:ea typeface="Calibri" panose="020F0502020204030204" pitchFamily="34" charset="0"/>
                <a:cs typeface="Calibri" panose="020F0502020204030204" pitchFamily="34" charset="0"/>
                <a:hlinkClick r:id="rId5"/>
              </a:rPr>
              <a:t>Condados</a:t>
            </a:r>
            <a:r>
              <a:rPr lang="en-US" sz="2400" b="0" i="0" u="sng" dirty="0">
                <a:solidFill>
                  <a:srgbClr val="08586F"/>
                </a:solidFill>
                <a:effectLst/>
                <a:latin typeface="Calibri" panose="020F0502020204030204" pitchFamily="34" charset="0"/>
                <a:ea typeface="Calibri" panose="020F0502020204030204" pitchFamily="34" charset="0"/>
                <a:cs typeface="Calibri" panose="020F0502020204030204" pitchFamily="34" charset="0"/>
                <a:hlinkClick r:id="rId5"/>
              </a:rPr>
              <a:t> rurales</a:t>
            </a:r>
            <a:r>
              <a:rPr lang="en-US" sz="2400" b="0" i="0" u="sng" dirty="0">
                <a:solidFill>
                  <a:srgbClr val="08586F"/>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effectLst/>
                <a:latin typeface="Calibri" panose="020F0502020204030204" pitchFamily="34" charset="0"/>
                <a:ea typeface="Calibri" panose="020F0502020204030204" pitchFamily="34" charset="0"/>
                <a:cs typeface="Calibri" panose="020F0502020204030204" pitchFamily="34" charset="0"/>
              </a:rPr>
              <a:t>y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condados</a:t>
            </a:r>
            <a:r>
              <a:rPr lang="en-US" sz="2400" b="0" i="0" dirty="0">
                <a:effectLst/>
                <a:latin typeface="Calibri" panose="020F0502020204030204" pitchFamily="34" charset="0"/>
                <a:ea typeface="Calibri" panose="020F0502020204030204" pitchFamily="34" charset="0"/>
                <a:cs typeface="Calibri" panose="020F0502020204030204" pitchFamily="34" charset="0"/>
              </a:rPr>
              <a:t> con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altas</a:t>
            </a:r>
            <a:r>
              <a:rPr lang="en-US" sz="2400" b="0" i="0" dirty="0">
                <a:effectLst/>
                <a:latin typeface="Calibri" panose="020F0502020204030204" pitchFamily="34" charset="0"/>
                <a:ea typeface="Calibri" panose="020F0502020204030204" pitchFamily="34" charset="0"/>
                <a:cs typeface="Calibri" panose="020F0502020204030204" pitchFamily="34" charset="0"/>
              </a:rPr>
              <a:t>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tasas</a:t>
            </a:r>
            <a:r>
              <a:rPr lang="en-US" sz="2400" b="0" i="0" dirty="0">
                <a:effectLst/>
                <a:latin typeface="Calibri" panose="020F0502020204030204" pitchFamily="34" charset="0"/>
                <a:ea typeface="Calibri" panose="020F0502020204030204" pitchFamily="34" charset="0"/>
                <a:cs typeface="Calibri" panose="020F0502020204030204" pitchFamily="34" charset="0"/>
              </a:rPr>
              <a:t> de </a:t>
            </a:r>
            <a:r>
              <a:rPr lang="en-US" sz="2400" b="0" i="0" dirty="0" err="1">
                <a:effectLst/>
                <a:latin typeface="Calibri" panose="020F0502020204030204" pitchFamily="34" charset="0"/>
                <a:ea typeface="Calibri" panose="020F0502020204030204" pitchFamily="34" charset="0"/>
                <a:cs typeface="Calibri" panose="020F0502020204030204" pitchFamily="34" charset="0"/>
              </a:rPr>
              <a:t>demencia</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marR="0" indent="0" algn="l" rtl="0">
              <a:buNone/>
            </a:pPr>
            <a:r>
              <a:rPr lang="en-US" sz="2400" dirty="0" err="1">
                <a:effectLst/>
                <a:latin typeface="Calibri" panose="020F0502020204030204" pitchFamily="34" charset="0"/>
                <a:ea typeface="Calibri" panose="020F0502020204030204" pitchFamily="34" charset="0"/>
                <a:cs typeface="Calibri" panose="020F0502020204030204" pitchFamily="34" charset="0"/>
              </a:rPr>
              <a:t>Cómo</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latin typeface="Calibri" panose="020F0502020204030204" pitchFamily="34" charset="0"/>
                <a:ea typeface="Calibri" panose="020F0502020204030204" pitchFamily="34" charset="0"/>
                <a:cs typeface="Calibri" panose="020F0502020204030204" pitchFamily="34" charset="0"/>
              </a:rPr>
              <a:t>aplicar</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l" rtl="0"/>
            <a:r>
              <a:rPr lang="en-US" sz="2400" dirty="0">
                <a:latin typeface="Calibri" panose="020F0502020204030204" pitchFamily="34" charset="0"/>
                <a:ea typeface="Calibri" panose="020F0502020204030204" pitchFamily="34" charset="0"/>
                <a:cs typeface="Calibri" panose="020F0502020204030204" pitchFamily="34" charset="0"/>
              </a:rPr>
              <a:t>Las solicitudes </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deben</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4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entregarse</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4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el</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4 de </a:t>
            </a:r>
            <a:r>
              <a:rPr lang="en-US" sz="24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abril</a:t>
            </a:r>
            <a:r>
              <a:rPr lang="en-US" sz="2400" baseline="30000"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lgn="l" rtl="0"/>
            <a:r>
              <a:rPr lang="en-US" sz="2400" dirty="0">
                <a:effectLst/>
                <a:latin typeface="Calibri" panose="020F0502020204030204" pitchFamily="34" charset="0"/>
                <a:ea typeface="Calibri" panose="020F0502020204030204" pitchFamily="34" charset="0"/>
                <a:cs typeface="Calibri" panose="020F0502020204030204" pitchFamily="34" charset="0"/>
              </a:rPr>
              <a:t>Ver </a:t>
            </a:r>
            <a:r>
              <a:rPr lang="en-US" sz="2400" u="sng" dirty="0" err="1">
                <a:solidFill>
                  <a:srgbClr val="467886"/>
                </a:solidFill>
                <a:latin typeface="Calibri" panose="020F0502020204030204" pitchFamily="34" charset="0"/>
                <a:ea typeface="Calibri" panose="020F0502020204030204" pitchFamily="34" charset="0"/>
                <a:cs typeface="Calibri" panose="020F0502020204030204" pitchFamily="34" charset="0"/>
              </a:rPr>
              <a:t>r</a:t>
            </a:r>
            <a:r>
              <a:rPr lang="en-US" sz="2400" u="sng" dirty="0" err="1">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6"/>
              </a:rPr>
              <a:t>esumen</a:t>
            </a:r>
            <a:r>
              <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6"/>
              </a:rPr>
              <a:t> de la </a:t>
            </a:r>
            <a:r>
              <a:rPr lang="en-US" sz="2400" u="sng" dirty="0" err="1">
                <a:solidFill>
                  <a:srgbClr val="467886"/>
                </a:solidFill>
                <a:effectLst/>
                <a:latin typeface="Calibri" panose="020F0502020204030204" pitchFamily="34" charset="0"/>
                <a:ea typeface="Calibri" panose="020F0502020204030204" pitchFamily="34" charset="0"/>
                <a:cs typeface="Calibri" panose="020F0502020204030204" pitchFamily="34" charset="0"/>
              </a:rPr>
              <a:t>s</a:t>
            </a:r>
            <a:r>
              <a:rPr lang="en-US" sz="2400" u="sng" dirty="0" err="1">
                <a:solidFill>
                  <a:srgbClr val="467886"/>
                </a:solidFill>
                <a:latin typeface="Calibri" panose="020F0502020204030204" pitchFamily="34" charset="0"/>
                <a:ea typeface="Calibri" panose="020F0502020204030204" pitchFamily="34" charset="0"/>
                <a:cs typeface="Calibri" panose="020F0502020204030204" pitchFamily="34" charset="0"/>
              </a:rPr>
              <a:t>olicitud</a:t>
            </a:r>
            <a:r>
              <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y </a:t>
            </a:r>
            <a:r>
              <a:rPr lang="en-US" sz="2400" u="sng" dirty="0" err="1">
                <a:solidFill>
                  <a:srgbClr val="467886"/>
                </a:solidFill>
                <a:latin typeface="Calibri" panose="020F0502020204030204" pitchFamily="34" charset="0"/>
                <a:ea typeface="Calibri" panose="020F0502020204030204" pitchFamily="34" charset="0"/>
                <a:cs typeface="Calibri" panose="020F0502020204030204" pitchFamily="34" charset="0"/>
              </a:rPr>
              <a:t>d</a:t>
            </a:r>
            <a:r>
              <a:rPr lang="en-US" sz="2400" u="sng" dirty="0" err="1">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etalles</a:t>
            </a:r>
            <a:r>
              <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 de la </a:t>
            </a:r>
            <a:r>
              <a:rPr lang="en-US" sz="2400" u="sng" dirty="0" err="1">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solicitud</a:t>
            </a:r>
            <a:r>
              <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 y </a:t>
            </a:r>
            <a:r>
              <a:rPr lang="en-US" sz="2400" u="sng" dirty="0" err="1">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criterios</a:t>
            </a:r>
            <a:r>
              <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 de </a:t>
            </a:r>
            <a:r>
              <a:rPr lang="en-US" sz="2400" u="sng" dirty="0" err="1">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puntuación</a:t>
            </a:r>
            <a:r>
              <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7"/>
              </a:rPr>
              <a:t>.</a:t>
            </a:r>
            <a:endParaRPr lang="en-US" sz="24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92D336C-411E-64F3-08BF-953DFCD6E66A}"/>
              </a:ext>
            </a:extLst>
          </p:cNvPr>
          <p:cNvSpPr txBox="1"/>
          <p:nvPr/>
        </p:nvSpPr>
        <p:spPr>
          <a:xfrm>
            <a:off x="730469" y="4868917"/>
            <a:ext cx="34920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ea typeface="+mn-lt"/>
                <a:cs typeface="+mn-lt"/>
                <a:hlinkClick r:id="rId8"/>
              </a:rPr>
              <a:t>Tiffany.Turner@doh.wa.gov</a:t>
            </a:r>
            <a:r>
              <a:rPr lang="en-US" sz="2200" dirty="0">
                <a:ea typeface="+mn-lt"/>
                <a:cs typeface="+mn-lt"/>
              </a:rPr>
              <a:t> </a:t>
            </a:r>
            <a:endParaRPr lang="en-US" sz="2200" dirty="0"/>
          </a:p>
        </p:txBody>
      </p:sp>
    </p:spTree>
    <p:extLst>
      <p:ext uri="{BB962C8B-B14F-4D97-AF65-F5344CB8AC3E}">
        <p14:creationId xmlns:p14="http://schemas.microsoft.com/office/powerpoint/2010/main" val="112339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968B70-73CC-73A7-5702-3488CE379611}"/>
              </a:ext>
            </a:extLst>
          </p:cNvPr>
          <p:cNvSpPr>
            <a:spLocks noGrp="1"/>
          </p:cNvSpPr>
          <p:nvPr>
            <p:ph type="title"/>
          </p:nvPr>
        </p:nvSpPr>
        <p:spPr>
          <a:xfrm>
            <a:off x="1046746" y="586822"/>
            <a:ext cx="3560252" cy="1645920"/>
          </a:xfrm>
        </p:spPr>
        <p:txBody>
          <a:bodyPr>
            <a:normAutofit/>
          </a:bodyPr>
          <a:lstStyle/>
          <a:p>
            <a:r>
              <a:rPr lang="en-US" sz="3200">
                <a:latin typeface="Century Gothic" panose="020B0502020202020204" pitchFamily="34" charset="0"/>
              </a:rPr>
              <a:t>State Health Improvement Plan (SHIP)</a:t>
            </a:r>
          </a:p>
        </p:txBody>
      </p:sp>
      <p:sp>
        <p:nvSpPr>
          <p:cNvPr id="21" name="Rectangle 2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BBE0812-5B1C-A308-3F1F-573F363694CE}"/>
              </a:ext>
            </a:extLst>
          </p:cNvPr>
          <p:cNvSpPr>
            <a:spLocks noGrp="1"/>
          </p:cNvSpPr>
          <p:nvPr>
            <p:ph idx="1"/>
          </p:nvPr>
        </p:nvSpPr>
        <p:spPr>
          <a:xfrm>
            <a:off x="5372698" y="808522"/>
            <a:ext cx="6002636" cy="1645920"/>
          </a:xfrm>
        </p:spPr>
        <p:txBody>
          <a:bodyPr anchor="ct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Plan de </a:t>
            </a:r>
            <a:r>
              <a:rPr lang="en-US" sz="2400" dirty="0" err="1">
                <a:latin typeface="Calibri" panose="020F0502020204030204" pitchFamily="34" charset="0"/>
                <a:ea typeface="Calibri" panose="020F0502020204030204" pitchFamily="34" charset="0"/>
                <a:cs typeface="Calibri" panose="020F0502020204030204" pitchFamily="34" charset="0"/>
              </a:rPr>
              <a:t>Mejora</a:t>
            </a:r>
            <a:r>
              <a:rPr lang="en-US" sz="2400" dirty="0">
                <a:latin typeface="Calibri" panose="020F0502020204030204" pitchFamily="34" charset="0"/>
                <a:ea typeface="Calibri" panose="020F0502020204030204" pitchFamily="34" charset="0"/>
                <a:cs typeface="Calibri" panose="020F0502020204030204" pitchFamily="34" charset="0"/>
              </a:rPr>
              <a:t> de la Salud Estatal</a:t>
            </a:r>
          </a:p>
          <a:p>
            <a:r>
              <a:rPr lang="en-US" sz="2400" b="0" i="0" dirty="0" err="1">
                <a:solidFill>
                  <a:srgbClr val="474747"/>
                </a:solidFill>
                <a:effectLst/>
                <a:latin typeface="Calibri" panose="020F0502020204030204" pitchFamily="34" charset="0"/>
                <a:ea typeface="Calibri" panose="020F0502020204030204" pitchFamily="34" charset="0"/>
                <a:cs typeface="Calibri" panose="020F0502020204030204" pitchFamily="34" charset="0"/>
                <a:hlinkClick r:id="rId2"/>
              </a:rPr>
              <a:t>Participar</a:t>
            </a:r>
            <a:r>
              <a:rPr lang="en-US" sz="24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hlinkClick r:id="rId2"/>
              </a:rPr>
              <a:t> en </a:t>
            </a:r>
            <a:r>
              <a:rPr lang="en-US" sz="2400" b="0" i="0" dirty="0" err="1">
                <a:solidFill>
                  <a:srgbClr val="474747"/>
                </a:solidFill>
                <a:effectLst/>
                <a:latin typeface="Calibri" panose="020F0502020204030204" pitchFamily="34" charset="0"/>
                <a:ea typeface="Calibri" panose="020F0502020204030204" pitchFamily="34" charset="0"/>
                <a:cs typeface="Calibri" panose="020F0502020204030204" pitchFamily="34" charset="0"/>
                <a:hlinkClick r:id="rId2"/>
              </a:rPr>
              <a:t>una</a:t>
            </a:r>
            <a:r>
              <a:rPr lang="en-US" sz="24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US" sz="2400" b="0" i="0" dirty="0" err="1">
                <a:solidFill>
                  <a:srgbClr val="474747"/>
                </a:solidFill>
                <a:effectLst/>
                <a:latin typeface="Calibri" panose="020F0502020204030204" pitchFamily="34" charset="0"/>
                <a:ea typeface="Calibri" panose="020F0502020204030204" pitchFamily="34" charset="0"/>
                <a:cs typeface="Calibri" panose="020F0502020204030204" pitchFamily="34" charset="0"/>
                <a:hlinkClick r:id="rId2"/>
              </a:rPr>
              <a:t>encuesta</a:t>
            </a:r>
            <a:r>
              <a:rPr lang="en-US" sz="2400" b="0" i="0" dirty="0">
                <a:solidFill>
                  <a:srgbClr val="474747"/>
                </a:solidFill>
                <a:effectLst/>
                <a:latin typeface="Calibri" panose="020F0502020204030204" pitchFamily="34" charset="0"/>
                <a:ea typeface="Calibri" panose="020F0502020204030204" pitchFamily="34" charset="0"/>
                <a:cs typeface="Calibri" panose="020F0502020204030204" pitchFamily="34" charset="0"/>
                <a:hlinkClick r:id="rId2"/>
              </a:rPr>
              <a:t> </a:t>
            </a:r>
            <a:r>
              <a:rPr lang="en-US" sz="2400" b="1" dirty="0">
                <a:latin typeface="Calibri" panose="020F0502020204030204" pitchFamily="34" charset="0"/>
                <a:ea typeface="Calibri" panose="020F0502020204030204" pitchFamily="34" charset="0"/>
                <a:cs typeface="Calibri" panose="020F0502020204030204" pitchFamily="34" charset="0"/>
                <a:hlinkClick r:id="rId2"/>
              </a:rPr>
              <a:t> </a:t>
            </a:r>
            <a:endParaRPr lang="en-US" sz="2400" b="1" dirty="0">
              <a:latin typeface="Calibri" panose="020F0502020204030204" pitchFamily="34" charset="0"/>
              <a:ea typeface="Calibri" panose="020F0502020204030204" pitchFamily="34" charset="0"/>
              <a:cs typeface="Calibri" panose="020F0502020204030204" pitchFamily="34" charset="0"/>
            </a:endParaRPr>
          </a:p>
          <a:p>
            <a:r>
              <a:rPr lang="en-US" sz="2400" dirty="0" err="1">
                <a:latin typeface="Calibri" panose="020F0502020204030204" pitchFamily="34" charset="0"/>
                <a:ea typeface="Calibri" panose="020F0502020204030204" pitchFamily="34" charset="0"/>
                <a:cs typeface="Calibri" panose="020F0502020204030204" pitchFamily="34" charset="0"/>
              </a:rPr>
              <a:t>Sesión</a:t>
            </a:r>
            <a:r>
              <a:rPr lang="en-US" sz="2400" dirty="0">
                <a:latin typeface="Calibri" panose="020F0502020204030204" pitchFamily="34" charset="0"/>
                <a:ea typeface="Calibri" panose="020F0502020204030204" pitchFamily="34" charset="0"/>
                <a:cs typeface="Calibri" panose="020F0502020204030204" pitchFamily="34" charset="0"/>
              </a:rPr>
              <a:t> de </a:t>
            </a:r>
            <a:r>
              <a:rPr lang="en-US" sz="2400" dirty="0" err="1">
                <a:latin typeface="Calibri" panose="020F0502020204030204" pitchFamily="34" charset="0"/>
                <a:ea typeface="Calibri" panose="020F0502020204030204" pitchFamily="34" charset="0"/>
                <a:cs typeface="Calibri" panose="020F0502020204030204" pitchFamily="34" charset="0"/>
              </a:rPr>
              <a:t>escucha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presencial</a:t>
            </a:r>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err="1">
                <a:latin typeface="Calibri" panose="020F0502020204030204" pitchFamily="34" charset="0"/>
                <a:ea typeface="Calibri" panose="020F0502020204030204" pitchFamily="34" charset="0"/>
                <a:cs typeface="Calibri" panose="020F0502020204030204" pitchFamily="34" charset="0"/>
              </a:rPr>
              <a:t>Compensación</a:t>
            </a:r>
            <a:r>
              <a:rPr lang="en-US" sz="2400" dirty="0">
                <a:latin typeface="Calibri" panose="020F0502020204030204" pitchFamily="34" charset="0"/>
                <a:ea typeface="Calibri" panose="020F0502020204030204" pitchFamily="34" charset="0"/>
                <a:cs typeface="Calibri" panose="020F0502020204030204" pitchFamily="34" charset="0"/>
              </a:rPr>
              <a:t> disponible</a:t>
            </a:r>
          </a:p>
          <a:p>
            <a:endParaRPr lang="en-US" sz="22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hlinkClick r:id="rId3"/>
            <a:extLst>
              <a:ext uri="{FF2B5EF4-FFF2-40B4-BE49-F238E27FC236}">
                <a16:creationId xmlns:a16="http://schemas.microsoft.com/office/drawing/2014/main" id="{1399A578-D9C9-8E84-2354-DE4A83516C90}"/>
              </a:ext>
            </a:extLst>
          </p:cNvPr>
          <p:cNvPicPr>
            <a:picLocks noChangeAspect="1"/>
          </p:cNvPicPr>
          <p:nvPr/>
        </p:nvPicPr>
        <p:blipFill>
          <a:blip r:embed="rId4"/>
          <a:srcRect r="49594" b="20372"/>
          <a:stretch/>
        </p:blipFill>
        <p:spPr>
          <a:xfrm>
            <a:off x="849085" y="2904644"/>
            <a:ext cx="5321473" cy="2774115"/>
          </a:xfrm>
          <a:prstGeom prst="rect">
            <a:avLst/>
          </a:prstGeom>
        </p:spPr>
      </p:pic>
      <p:pic>
        <p:nvPicPr>
          <p:cNvPr id="7" name="Picture 6">
            <a:hlinkClick r:id="rId5"/>
            <a:extLst>
              <a:ext uri="{FF2B5EF4-FFF2-40B4-BE49-F238E27FC236}">
                <a16:creationId xmlns:a16="http://schemas.microsoft.com/office/drawing/2014/main" id="{140673BC-5355-1C2F-1A75-2265B09380FD}"/>
              </a:ext>
            </a:extLst>
          </p:cNvPr>
          <p:cNvPicPr>
            <a:picLocks noChangeAspect="1"/>
          </p:cNvPicPr>
          <p:nvPr/>
        </p:nvPicPr>
        <p:blipFill>
          <a:blip r:embed="rId6"/>
          <a:srcRect l="2516" t="535"/>
          <a:stretch/>
        </p:blipFill>
        <p:spPr>
          <a:xfrm>
            <a:off x="6313714" y="3233057"/>
            <a:ext cx="5061620" cy="2554728"/>
          </a:xfrm>
          <a:prstGeom prst="rect">
            <a:avLst/>
          </a:prstGeom>
        </p:spPr>
      </p:pic>
      <p:sp>
        <p:nvSpPr>
          <p:cNvPr id="9" name="TextBox 8">
            <a:extLst>
              <a:ext uri="{FF2B5EF4-FFF2-40B4-BE49-F238E27FC236}">
                <a16:creationId xmlns:a16="http://schemas.microsoft.com/office/drawing/2014/main" id="{83823C18-5B80-1E4B-7E70-EE087A0174AD}"/>
              </a:ext>
            </a:extLst>
          </p:cNvPr>
          <p:cNvSpPr txBox="1"/>
          <p:nvPr/>
        </p:nvSpPr>
        <p:spPr>
          <a:xfrm>
            <a:off x="307218" y="5800261"/>
            <a:ext cx="10688310" cy="954107"/>
          </a:xfrm>
          <a:prstGeom prst="rect">
            <a:avLst/>
          </a:prstGeom>
          <a:noFill/>
        </p:spPr>
        <p:txBody>
          <a:bodyPr wrap="square" lIns="91440" tIns="45720" rIns="91440" bIns="45720" anchor="t">
            <a:spAutoFit/>
          </a:bodyPr>
          <a:lstStyle/>
          <a:p>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7"/>
              </a:rPr>
              <a:t>https://doh.wa.gov/about-us/state-health-improvement-plan</a:t>
            </a: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r>
              <a:rPr lang="fr-FR" sz="28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Email </a:t>
            </a:r>
            <a:r>
              <a:rPr lang="fr-FR" sz="28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8"/>
              </a:rPr>
              <a:t>SHIP@doh.wa.gov</a:t>
            </a:r>
            <a:r>
              <a:rPr lang="fr-FR"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FR" sz="2800" dirty="0">
                <a:solidFill>
                  <a:srgbClr val="000000"/>
                </a:solidFill>
                <a:latin typeface="Calibri" panose="020F0502020204030204" pitchFamily="34" charset="0"/>
                <a:ea typeface="Calibri" panose="020F0502020204030204" pitchFamily="34" charset="0"/>
                <a:cs typeface="Calibri" panose="020F0502020204030204" pitchFamily="34" charset="0"/>
              </a:rPr>
              <a:t>para</a:t>
            </a:r>
            <a:r>
              <a:rPr lang="fr-FR"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información</a:t>
            </a:r>
            <a:r>
              <a:rPr lang="en-US" sz="28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en </a:t>
            </a:r>
            <a:r>
              <a:rPr kumimoji="0" lang="es-ES" altLang="en-US" sz="28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Calibri" panose="020F0502020204030204" pitchFamily="34" charset="0"/>
              </a:rPr>
              <a:t>Español</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73E9492-6BBA-2628-8EAB-8F2EDB3D1CA0}"/>
              </a:ext>
            </a:extLst>
          </p:cNvPr>
          <p:cNvSpPr txBox="1"/>
          <p:nvPr/>
        </p:nvSpPr>
        <p:spPr>
          <a:xfrm>
            <a:off x="490408" y="2612917"/>
            <a:ext cx="6096000" cy="461665"/>
          </a:xfrm>
          <a:prstGeom prst="rect">
            <a:avLst/>
          </a:prstGeom>
          <a:noFill/>
        </p:spPr>
        <p:txBody>
          <a:bodyPr wrap="square">
            <a:spAutoFit/>
          </a:bodyPr>
          <a:lstStyle/>
          <a:p>
            <a:pPr algn="l" rtl="0"/>
            <a:r>
              <a:rPr lang="en-US" sz="2400" dirty="0" err="1">
                <a:latin typeface="Calibri" panose="020F0502020204030204" pitchFamily="34" charset="0"/>
                <a:ea typeface="Calibri" panose="020F0502020204030204" pitchFamily="34" charset="0"/>
                <a:cs typeface="Calibri" panose="020F0502020204030204" pitchFamily="34" charset="0"/>
              </a:rPr>
              <a:t>Regístrese</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aquí</a:t>
            </a:r>
            <a:r>
              <a:rPr lang="en-US" sz="2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0290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3A923-2A7F-1D00-849E-068BC90C95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CAD23B6-2023-0225-AA37-C035EF4F89C7}"/>
              </a:ext>
            </a:extLst>
          </p:cNvPr>
          <p:cNvSpPr/>
          <p:nvPr/>
        </p:nvSpPr>
        <p:spPr>
          <a:xfrm>
            <a:off x="5610983" y="2592029"/>
            <a:ext cx="4731639" cy="160043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968754EB-D707-9E4B-F7EE-BDC087210D7C}"/>
              </a:ext>
            </a:extLst>
          </p:cNvPr>
          <p:cNvSpPr txBox="1"/>
          <p:nvPr/>
        </p:nvSpPr>
        <p:spPr>
          <a:xfrm>
            <a:off x="2383536" y="-832105"/>
            <a:ext cx="219932" cy="300082"/>
          </a:xfrm>
          <a:prstGeom prst="rect">
            <a:avLst/>
          </a:prstGeom>
          <a:noFill/>
        </p:spPr>
        <p:txBody>
          <a:bodyPr wrap="none" rtlCol="0">
            <a:spAutoFit/>
          </a:bodyPr>
          <a:lstStyle/>
          <a:p>
            <a:r>
              <a:rPr lang="en-US" sz="1350"/>
              <a:t> </a:t>
            </a:r>
          </a:p>
        </p:txBody>
      </p:sp>
      <p:pic>
        <p:nvPicPr>
          <p:cNvPr id="12" name="Picture 11" descr="A group of people in different colors&#10;&#10;Description automatically generated">
            <a:extLst>
              <a:ext uri="{FF2B5EF4-FFF2-40B4-BE49-F238E27FC236}">
                <a16:creationId xmlns:a16="http://schemas.microsoft.com/office/drawing/2014/main" id="{9B8A1D81-A197-248C-9016-8347D8784BA2}"/>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2" name="TextBox 1">
            <a:extLst>
              <a:ext uri="{FF2B5EF4-FFF2-40B4-BE49-F238E27FC236}">
                <a16:creationId xmlns:a16="http://schemas.microsoft.com/office/drawing/2014/main" id="{CA75381A-6A12-0545-7B08-631B42393135}"/>
              </a:ext>
            </a:extLst>
          </p:cNvPr>
          <p:cNvSpPr txBox="1"/>
          <p:nvPr/>
        </p:nvSpPr>
        <p:spPr>
          <a:xfrm>
            <a:off x="5829922" y="2965662"/>
            <a:ext cx="4293760" cy="1200329"/>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ACTUALIZACION DE THOUGHT PARTNER</a:t>
            </a:r>
          </a:p>
          <a:p>
            <a:pPr algn="ctr"/>
            <a:endParaRPr lang="en-US" sz="2000" spc="450">
              <a:solidFill>
                <a:schemeClr val="bg1"/>
              </a:solidFill>
              <a:latin typeface="Gill Sans MT"/>
            </a:endParaRPr>
          </a:p>
        </p:txBody>
      </p:sp>
    </p:spTree>
    <p:extLst>
      <p:ext uri="{BB962C8B-B14F-4D97-AF65-F5344CB8AC3E}">
        <p14:creationId xmlns:p14="http://schemas.microsoft.com/office/powerpoint/2010/main" val="398431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5C15AC-B4F8-30F2-2C8C-CF8B81F8C9D8}"/>
              </a:ext>
            </a:extLst>
          </p:cNvPr>
          <p:cNvSpPr/>
          <p:nvPr/>
        </p:nvSpPr>
        <p:spPr>
          <a:xfrm>
            <a:off x="0" y="1200439"/>
            <a:ext cx="12192000" cy="3870036"/>
          </a:xfrm>
          <a:prstGeom prst="rect">
            <a:avLst/>
          </a:prstGeom>
          <a:solidFill>
            <a:srgbClr val="5571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01891" y="1667406"/>
            <a:ext cx="10477994" cy="2568659"/>
          </a:xfrm>
        </p:spPr>
        <p:txBody>
          <a:bodyPr>
            <a:normAutofit/>
          </a:bodyPr>
          <a:lstStyle/>
          <a:p>
            <a:r>
              <a:rPr lang="en-US" sz="4800" b="1" dirty="0">
                <a:solidFill>
                  <a:schemeClr val="bg1"/>
                </a:solidFill>
              </a:rPr>
              <a:t>Marco de las Zonas de </a:t>
            </a:r>
            <a:r>
              <a:rPr lang="en-US" sz="4800" b="1" dirty="0" err="1">
                <a:solidFill>
                  <a:schemeClr val="bg1"/>
                </a:solidFill>
              </a:rPr>
              <a:t>Equidad</a:t>
            </a:r>
            <a:r>
              <a:rPr lang="en-US" sz="4800" b="1" dirty="0">
                <a:solidFill>
                  <a:schemeClr val="bg1"/>
                </a:solidFill>
              </a:rPr>
              <a:t> Sanitaria </a:t>
            </a:r>
            <a:endParaRPr lang="en-US" sz="7200" b="1" dirty="0">
              <a:solidFill>
                <a:schemeClr val="bg1"/>
              </a:solidFill>
            </a:endParaRPr>
          </a:p>
        </p:txBody>
      </p:sp>
      <p:sp>
        <p:nvSpPr>
          <p:cNvPr id="3" name="Subtitle 2"/>
          <p:cNvSpPr>
            <a:spLocks noGrp="1"/>
          </p:cNvSpPr>
          <p:nvPr>
            <p:ph type="subTitle" idx="1"/>
          </p:nvPr>
        </p:nvSpPr>
        <p:spPr>
          <a:xfrm>
            <a:off x="-262210" y="5150682"/>
            <a:ext cx="9144000" cy="1655762"/>
          </a:xfrm>
        </p:spPr>
        <p:txBody>
          <a:bodyPr vert="horz" lIns="91440" tIns="45720" rIns="91440" bIns="45720" rtlCol="0" anchor="t">
            <a:normAutofit/>
          </a:bodyPr>
          <a:lstStyle/>
          <a:p>
            <a:endParaRPr lang="en-US" sz="2800" dirty="0"/>
          </a:p>
          <a:p>
            <a:r>
              <a:rPr lang="en-US" sz="2800" dirty="0"/>
              <a:t>Toma de </a:t>
            </a:r>
            <a:r>
              <a:rPr lang="en-US" sz="2800" dirty="0" err="1"/>
              <a:t>Decisiones</a:t>
            </a:r>
            <a:r>
              <a:rPr lang="en-US" sz="2800" dirty="0"/>
              <a:t> </a:t>
            </a:r>
            <a:r>
              <a:rPr lang="en-US" sz="2800" dirty="0" err="1"/>
              <a:t>Liderada</a:t>
            </a:r>
            <a:r>
              <a:rPr lang="en-US" sz="2800" dirty="0"/>
              <a:t> </a:t>
            </a:r>
            <a:r>
              <a:rPr lang="en-US" sz="2800" dirty="0" err="1"/>
              <a:t>por</a:t>
            </a:r>
            <a:r>
              <a:rPr lang="en-US" sz="2800" dirty="0"/>
              <a:t> la </a:t>
            </a:r>
            <a:r>
              <a:rPr lang="en-US" sz="2800" dirty="0" err="1"/>
              <a:t>Comunidad</a:t>
            </a:r>
            <a:br>
              <a:rPr lang="en-US" sz="2800" dirty="0"/>
            </a:br>
            <a:endParaRPr lang="en-US" sz="2800" dirty="0"/>
          </a:p>
        </p:txBody>
      </p:sp>
      <p:sp>
        <p:nvSpPr>
          <p:cNvPr id="5" name="Rectangle 1">
            <a:extLst>
              <a:ext uri="{FF2B5EF4-FFF2-40B4-BE49-F238E27FC236}">
                <a16:creationId xmlns:a16="http://schemas.microsoft.com/office/drawing/2014/main" id="{6898D7FF-C38E-B3E2-2684-DBFDE2A031FE}"/>
              </a:ext>
            </a:extLst>
          </p:cNvPr>
          <p:cNvSpPr>
            <a:spLocks noChangeArrowheads="1"/>
          </p:cNvSpPr>
          <p:nvPr/>
        </p:nvSpPr>
        <p:spPr bwMode="auto">
          <a:xfrm>
            <a:off x="0" y="0"/>
            <a:ext cx="12192000" cy="0"/>
          </a:xfrm>
          <a:prstGeom prst="rect">
            <a:avLst/>
          </a:prstGeom>
          <a:solidFill>
            <a:srgbClr val="2080B7"/>
          </a:solidFill>
          <a:ln>
            <a:noFill/>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Clip-Art of Cedar leaves free image download">
            <a:extLst>
              <a:ext uri="{FF2B5EF4-FFF2-40B4-BE49-F238E27FC236}">
                <a16:creationId xmlns:a16="http://schemas.microsoft.com/office/drawing/2014/main" id="{3A54D945-3060-080A-D3BD-F92D9B11A5E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8872" y="3433762"/>
            <a:ext cx="1532872" cy="2680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lip-Art of Cedar leaves free image download">
            <a:extLst>
              <a:ext uri="{FF2B5EF4-FFF2-40B4-BE49-F238E27FC236}">
                <a16:creationId xmlns:a16="http://schemas.microsoft.com/office/drawing/2014/main" id="{2CB73B6A-00B2-2B7C-3AA3-C5511F199CF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19949871" flipH="1">
            <a:off x="10126363" y="358620"/>
            <a:ext cx="1532872" cy="26809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a:extLst>
              <a:ext uri="{FF2B5EF4-FFF2-40B4-BE49-F238E27FC236}">
                <a16:creationId xmlns:a16="http://schemas.microsoft.com/office/drawing/2014/main" id="{EDE87700-F940-584F-D54D-1379778FF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group of people posing for a photo&#10;&#10;Description automatically generated">
            <a:extLst>
              <a:ext uri="{FF2B5EF4-FFF2-40B4-BE49-F238E27FC236}">
                <a16:creationId xmlns:a16="http://schemas.microsoft.com/office/drawing/2014/main" id="{D3E08057-F736-A644-DE81-F1952EF82B1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074146" y="4098600"/>
            <a:ext cx="3940053" cy="2787588"/>
          </a:xfrm>
          <a:prstGeom prst="ellipse">
            <a:avLst/>
          </a:prstGeom>
          <a:ln w="63500" cap="rnd">
            <a:solidFill>
              <a:srgbClr val="51572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4">
            <a:extLst>
              <a:ext uri="{FF2B5EF4-FFF2-40B4-BE49-F238E27FC236}">
                <a16:creationId xmlns:a16="http://schemas.microsoft.com/office/drawing/2014/main" id="{E8F21041-074D-D588-6443-B37AE79A407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4F214D52A102448B11B7E5A0AD23D6" ma:contentTypeVersion="17" ma:contentTypeDescription="Create a new document." ma:contentTypeScope="" ma:versionID="e6e9c6d9e52c53f2feb83379e02da473">
  <xsd:schema xmlns:xsd="http://www.w3.org/2001/XMLSchema" xmlns:xs="http://www.w3.org/2001/XMLSchema" xmlns:p="http://schemas.microsoft.com/office/2006/metadata/properties" xmlns:ns1="http://schemas.microsoft.com/sharepoint/v3" xmlns:ns2="b30126aa-0378-43e2-a6b4-c8dda09c4252" xmlns:ns3="3a5a730d-f5a8-4d68-9b85-261acdfc9e59" targetNamespace="http://schemas.microsoft.com/office/2006/metadata/properties" ma:root="true" ma:fieldsID="f05b73b1e5bc0e96fd030e2988209a2b" ns1:_="" ns2:_="" ns3:_="">
    <xsd:import namespace="http://schemas.microsoft.com/sharepoint/v3"/>
    <xsd:import namespace="b30126aa-0378-43e2-a6b4-c8dda09c4252"/>
    <xsd:import namespace="3a5a730d-f5a8-4d68-9b85-261acdfc9e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0126aa-0378-43e2-a6b4-c8dda09c4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a730d-f5a8-4d68-9b85-261acdfc9e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e28f1cb-a292-4133-9ea0-2f3cd0231ce1}" ma:internalName="TaxCatchAll" ma:showField="CatchAllData" ma:web="3a5a730d-f5a8-4d68-9b85-261acdfc9e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a5a730d-f5a8-4d68-9b85-261acdfc9e59" xsi:nil="true"/>
    <lcf76f155ced4ddcb4097134ff3c332f xmlns="b30126aa-0378-43e2-a6b4-c8dda09c4252">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3140A884-CE60-4D1B-A90B-BDEC90CFF86A}">
  <ds:schemaRefs>
    <ds:schemaRef ds:uri="http://schemas.microsoft.com/sharepoint/v3/contenttype/forms"/>
  </ds:schemaRefs>
</ds:datastoreItem>
</file>

<file path=customXml/itemProps2.xml><?xml version="1.0" encoding="utf-8"?>
<ds:datastoreItem xmlns:ds="http://schemas.openxmlformats.org/officeDocument/2006/customXml" ds:itemID="{8FAB80CB-C438-426C-875A-A5360E866571}">
  <ds:schemaRefs>
    <ds:schemaRef ds:uri="3a5a730d-f5a8-4d68-9b85-261acdfc9e59"/>
    <ds:schemaRef ds:uri="b30126aa-0378-43e2-a6b4-c8dda09c4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CC5C12-6A78-484F-8A4E-92F1478498FA}">
  <ds:schemaRefs>
    <ds:schemaRef ds:uri="b30126aa-0378-43e2-a6b4-c8dda09c4252"/>
    <ds:schemaRef ds:uri="http://purl.org/dc/terms/"/>
    <ds:schemaRef ds:uri="http://schemas.microsoft.com/office/2006/documentManagement/types"/>
    <ds:schemaRef ds:uri="http://schemas.microsoft.com/sharepoint/v3"/>
    <ds:schemaRef ds:uri="http://schemas.microsoft.com/office/2006/metadata/properties"/>
    <ds:schemaRef ds:uri="http://purl.org/dc/elements/1.1/"/>
    <ds:schemaRef ds:uri="http://schemas.microsoft.com/office/infopath/2007/PartnerControls"/>
    <ds:schemaRef ds:uri="3a5a730d-f5a8-4d68-9b85-261acdfc9e59"/>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1474</Words>
  <Application>Microsoft Office PowerPoint</Application>
  <PresentationFormat>Widescreen</PresentationFormat>
  <Paragraphs>208</Paragraphs>
  <Slides>27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Aptos</vt:lpstr>
      <vt:lpstr>Aptos Display</vt:lpstr>
      <vt:lpstr>Arial</vt:lpstr>
      <vt:lpstr>Arial,Sans-Serif</vt:lpstr>
      <vt:lpstr>Calibri</vt:lpstr>
      <vt:lpstr>Century Gothic</vt:lpstr>
      <vt:lpstr>Gill Sans MT</vt:lpstr>
      <vt:lpstr>Helvetica</vt:lpstr>
      <vt:lpstr>Times New Roman</vt:lpstr>
      <vt:lpstr>WordVisi_MSFontService</vt:lpstr>
      <vt:lpstr>Office Theme</vt:lpstr>
      <vt:lpstr>PowerPoint Presentation</vt:lpstr>
      <vt:lpstr>PowerPoint Presentation</vt:lpstr>
      <vt:lpstr>PowerPoint Presentation</vt:lpstr>
      <vt:lpstr>Agenda</vt:lpstr>
      <vt:lpstr>PowerPoint Presentation</vt:lpstr>
      <vt:lpstr>Subvenciones Disponibles: Conciencia sobre la Demencia</vt:lpstr>
      <vt:lpstr>State Health Improvement Plan (SHIP)</vt:lpstr>
      <vt:lpstr>PowerPoint Presentation</vt:lpstr>
      <vt:lpstr>Marco de las Zonas de Equidad Sanitaria </vt:lpstr>
      <vt:lpstr>PowerPoint Presentation</vt:lpstr>
      <vt:lpstr>PowerPoint Presentation</vt:lpstr>
      <vt:lpstr>Evaluación de la Acción Participativa</vt:lpstr>
      <vt:lpstr>Guías de Evaluación</vt:lpstr>
      <vt:lpstr>PowerPoint Presentation</vt:lpstr>
      <vt:lpstr>Primavera y Verano 2025</vt:lpstr>
      <vt:lpstr>PowerPoint Presentation</vt:lpstr>
      <vt:lpstr>Manténgase Conectado</vt:lpstr>
      <vt:lpstr>PowerPoint Presentation</vt:lpstr>
      <vt:lpstr>PowerPoint Presentation</vt:lpstr>
      <vt:lpstr>PowerPoint Presentation</vt:lpstr>
      <vt:lpstr>PowerPoint Presentation</vt:lpstr>
      <vt:lpstr>Recomendaciones del Consejo Asesor de Salud Pública</vt:lpstr>
      <vt:lpstr>Oportunidades Futuras para la Retroalimentación de la Comunidad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Tinder, Renee D (DOH)</dc:creator>
  <cp:lastModifiedBy>West, Melissa C (DOH)</cp:lastModifiedBy>
  <cp:revision>53</cp:revision>
  <dcterms:created xsi:type="dcterms:W3CDTF">2024-11-07T16:00:23Z</dcterms:created>
  <dcterms:modified xsi:type="dcterms:W3CDTF">2025-03-12T18:20:35Z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2024-11-07T18:31:28Z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888866ef-8e91-4032-827b-a99266845d8d</vt:lpwstr>
  </property>
  <property fmtid="{D5CDD505-2E9C-101B-9397-08002B2CF9AE}" pid="8" name="MSIP_Label_1520fa42-cf58-4c22-8b93-58cf1d3bd1cb_ContentBits">
    <vt:lpwstr>0</vt:lpwstr>
  </property>
  <property fmtid="{D5CDD505-2E9C-101B-9397-08002B2CF9AE}" pid="9" name="ContentTypeId">
    <vt:lpwstr>0x0101004C4F214D52A102448B11B7E5A0AD23D6</vt:lpwstr>
  </property>
  <property fmtid="{D5CDD505-2E9C-101B-9397-08002B2CF9AE}" pid="10" name="MediaServiceImageTags">
    <vt:lpwstr/>
  </property>
</Properties>
</file>