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147471131" r:id="rId5"/>
    <p:sldId id="2147471145" r:id="rId6"/>
    <p:sldId id="2147471111" r:id="rId7"/>
    <p:sldId id="2147471150" r:id="rId8"/>
    <p:sldId id="2147471159" r:id="rId9"/>
    <p:sldId id="2147471153" r:id="rId10"/>
    <p:sldId id="2147471156" r:id="rId11"/>
    <p:sldId id="2147471155" r:id="rId12"/>
    <p:sldId id="2147471157" r:id="rId13"/>
    <p:sldId id="2147471140" r:id="rId14"/>
    <p:sldId id="2147471158" r:id="rId15"/>
    <p:sldId id="2147471029" r:id="rId16"/>
    <p:sldId id="2147471129" r:id="rId17"/>
    <p:sldId id="6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A44D4A-61CF-CADC-F436-7C9E664A8C04}" name="Panek, Kara  M. (HCA)" initials="P(" userId="S::kara.panek2@hca.wa.gov::659bf9ba-bc29-4794-b232-5c029273ea01" providerId="AD"/>
  <p188:author id="{A9902A4B-FC0E-E275-2BF5-F7F8FF3720D8}" name="Peterson, Lonnie (DOH)" initials="P(" userId="S::lonnie.peterson@doh.wa.gov::85ec2965-d964-4393-a22c-b675a64ec3f1" providerId="AD"/>
  <p188:author id="{187CE7D0-C324-9C37-649A-AC76ED55214D}" name="West, Melissa C (DOH)" initials="MW" userId="S::Melissa.West@doh.wa.gov::18a4fea3-5db2-4560-ac08-cb3dfaf4ce1c" providerId="AD"/>
  <p188:author id="{43BB45D6-AE6A-628E-22B6-E89532A85DA2}" name="Edwards, Krystle R (DOH)" initials="EKR(" userId="S::Krystle.Edwards@doh.wa.gov::33797ec4-abb8-4be4-8ba9-eae41a310aa6" providerId="AD"/>
  <p188:author id="{0DFAE0D9-141C-67AF-5217-569B233FFFAB}" name="Raypole, Crystal A (DOH)" initials="CR" userId="S::Crystal.Raypole@doh.wa.gov::bbec38ce-55db-4d08-bdf4-1f50e96b185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45" autoAdjust="0"/>
  </p:normalViewPr>
  <p:slideViewPr>
    <p:cSldViewPr snapToGrid="0">
      <p:cViewPr varScale="1">
        <p:scale>
          <a:sx n="50" d="100"/>
          <a:sy n="50" d="100"/>
        </p:scale>
        <p:origin x="12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B67FF1-0659-4029-A956-C7E18FE09C3A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6496FDE-47B4-48BE-882A-60DD797C7A72}">
      <dgm:prSet/>
      <dgm:spPr/>
      <dgm:t>
        <a:bodyPr/>
        <a:lstStyle/>
        <a:p>
          <a:r>
            <a:rPr lang="en-US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3:35:  	Announcements  </a:t>
          </a:r>
        </a:p>
      </dgm:t>
    </dgm:pt>
    <dgm:pt modelId="{784D9DB5-3B15-45F5-8971-7AD1F1418827}" type="parTrans" cxnId="{73C77563-7938-4132-ADC5-AAFF9849B485}">
      <dgm:prSet/>
      <dgm:spPr/>
      <dgm:t>
        <a:bodyPr/>
        <a:lstStyle/>
        <a:p>
          <a:endParaRPr lang="en-US"/>
        </a:p>
      </dgm:t>
    </dgm:pt>
    <dgm:pt modelId="{7C8BC6FC-8163-4ED3-BF6E-7402678E01CC}" type="sibTrans" cxnId="{73C77563-7938-4132-ADC5-AAFF9849B485}">
      <dgm:prSet/>
      <dgm:spPr/>
      <dgm:t>
        <a:bodyPr/>
        <a:lstStyle/>
        <a:p>
          <a:endParaRPr lang="en-US"/>
        </a:p>
      </dgm:t>
    </dgm:pt>
    <dgm:pt modelId="{6C906A25-DE1D-4DFF-8AE5-3C8D276E0667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3:50:  	DOH Leadership Updates – Jesscia Todorovich, Interim 	Secretary of Health </a:t>
          </a:r>
        </a:p>
      </dgm:t>
    </dgm:pt>
    <dgm:pt modelId="{CD101B2A-466C-4BF4-81A5-333031B8ACB6}" type="parTrans" cxnId="{79AE15C9-2F42-4A6E-A4FE-9DFA269E8DCD}">
      <dgm:prSet/>
      <dgm:spPr/>
      <dgm:t>
        <a:bodyPr/>
        <a:lstStyle/>
        <a:p>
          <a:endParaRPr lang="en-US"/>
        </a:p>
      </dgm:t>
    </dgm:pt>
    <dgm:pt modelId="{68623530-49B9-41B7-A99D-4192D0E33578}" type="sibTrans" cxnId="{79AE15C9-2F42-4A6E-A4FE-9DFA269E8DCD}">
      <dgm:prSet/>
      <dgm:spPr/>
      <dgm:t>
        <a:bodyPr/>
        <a:lstStyle/>
        <a:p>
          <a:endParaRPr lang="en-US"/>
        </a:p>
      </dgm:t>
    </dgm:pt>
    <dgm:pt modelId="{4E548851-DCA0-4BFA-9F45-A21E8BEBB2B3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4:25:  	HCA Medicaid Updates – Dr. Charissa Fotinos, WA State 	Medicaid and Behavioral Health Medical Director     </a:t>
          </a:r>
        </a:p>
      </dgm:t>
    </dgm:pt>
    <dgm:pt modelId="{2D7DEF6E-3B59-4A6B-9CEE-3FFAA5EF1311}" type="parTrans" cxnId="{2C1E1C43-2273-4774-ACC2-DC91AC095252}">
      <dgm:prSet/>
      <dgm:spPr/>
      <dgm:t>
        <a:bodyPr/>
        <a:lstStyle/>
        <a:p>
          <a:endParaRPr lang="en-US"/>
        </a:p>
      </dgm:t>
    </dgm:pt>
    <dgm:pt modelId="{5FF03C9A-2532-43ED-B626-79408079075B}" type="sibTrans" cxnId="{2C1E1C43-2273-4774-ACC2-DC91AC095252}">
      <dgm:prSet/>
      <dgm:spPr/>
      <dgm:t>
        <a:bodyPr/>
        <a:lstStyle/>
        <a:p>
          <a:endParaRPr lang="en-US"/>
        </a:p>
      </dgm:t>
    </dgm:pt>
    <dgm:pt modelId="{6B5CA85F-78CC-49D4-BB57-3083D4BC6DF5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4:58:  	Close </a:t>
          </a:r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D043C0E9-1A36-4BBB-801D-0E4593E3C698}" type="parTrans" cxnId="{806E9D19-DB54-4E14-A853-2293EA0AD15A}">
      <dgm:prSet/>
      <dgm:spPr/>
      <dgm:t>
        <a:bodyPr/>
        <a:lstStyle/>
        <a:p>
          <a:endParaRPr lang="en-US"/>
        </a:p>
      </dgm:t>
    </dgm:pt>
    <dgm:pt modelId="{912B7CE6-D57B-4689-BD61-26E3D9BC1465}" type="sibTrans" cxnId="{806E9D19-DB54-4E14-A853-2293EA0AD15A}">
      <dgm:prSet/>
      <dgm:spPr/>
      <dgm:t>
        <a:bodyPr/>
        <a:lstStyle/>
        <a:p>
          <a:endParaRPr lang="en-US"/>
        </a:p>
      </dgm:t>
    </dgm:pt>
    <dgm:pt modelId="{73C93FE4-AC2B-4DBE-9DFA-5485D193E521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3:33:     Land/Labor Acknowledgement</a:t>
          </a:r>
        </a:p>
      </dgm:t>
    </dgm:pt>
    <dgm:pt modelId="{4BC06D80-18B5-4887-B1A0-694D63CE7878}" type="parTrans" cxnId="{4118DD72-8C16-480C-A990-CCB6BC22C515}">
      <dgm:prSet/>
      <dgm:spPr/>
      <dgm:t>
        <a:bodyPr/>
        <a:lstStyle/>
        <a:p>
          <a:endParaRPr lang="en-US"/>
        </a:p>
      </dgm:t>
    </dgm:pt>
    <dgm:pt modelId="{A17FCCDD-20C3-4DC3-B07F-6B1E219F0197}" type="sibTrans" cxnId="{4118DD72-8C16-480C-A990-CCB6BC22C515}">
      <dgm:prSet/>
      <dgm:spPr/>
      <dgm:t>
        <a:bodyPr/>
        <a:lstStyle/>
        <a:p>
          <a:endParaRPr lang="en-US"/>
        </a:p>
      </dgm:t>
    </dgm:pt>
    <dgm:pt modelId="{625A87F1-D22B-4A9A-8394-D3E313E95AB5}" type="pres">
      <dgm:prSet presAssocID="{92B67FF1-0659-4029-A956-C7E18FE09C3A}" presName="vert0" presStyleCnt="0">
        <dgm:presLayoutVars>
          <dgm:dir/>
          <dgm:animOne val="branch"/>
          <dgm:animLvl val="lvl"/>
        </dgm:presLayoutVars>
      </dgm:prSet>
      <dgm:spPr/>
    </dgm:pt>
    <dgm:pt modelId="{1501AE52-4A37-4314-8A95-EE84F121DDED}" type="pres">
      <dgm:prSet presAssocID="{73C93FE4-AC2B-4DBE-9DFA-5485D193E521}" presName="thickLine" presStyleLbl="alignNode1" presStyleIdx="0" presStyleCnt="5"/>
      <dgm:spPr/>
    </dgm:pt>
    <dgm:pt modelId="{5EE8B4B7-5EC6-4055-BE5F-714930505784}" type="pres">
      <dgm:prSet presAssocID="{73C93FE4-AC2B-4DBE-9DFA-5485D193E521}" presName="horz1" presStyleCnt="0"/>
      <dgm:spPr/>
    </dgm:pt>
    <dgm:pt modelId="{96900167-9089-400F-B9C5-2E3FE823E343}" type="pres">
      <dgm:prSet presAssocID="{73C93FE4-AC2B-4DBE-9DFA-5485D193E521}" presName="tx1" presStyleLbl="revTx" presStyleIdx="0" presStyleCnt="5"/>
      <dgm:spPr/>
    </dgm:pt>
    <dgm:pt modelId="{67A0520B-4889-4A93-B811-8504FA090B33}" type="pres">
      <dgm:prSet presAssocID="{73C93FE4-AC2B-4DBE-9DFA-5485D193E521}" presName="vert1" presStyleCnt="0"/>
      <dgm:spPr/>
    </dgm:pt>
    <dgm:pt modelId="{7097743D-8065-4A59-B0EA-C82A9D457B2B}" type="pres">
      <dgm:prSet presAssocID="{C6496FDE-47B4-48BE-882A-60DD797C7A72}" presName="thickLine" presStyleLbl="alignNode1" presStyleIdx="1" presStyleCnt="5"/>
      <dgm:spPr/>
    </dgm:pt>
    <dgm:pt modelId="{FEA3DF8A-252E-4B05-BE40-CEF52846FB58}" type="pres">
      <dgm:prSet presAssocID="{C6496FDE-47B4-48BE-882A-60DD797C7A72}" presName="horz1" presStyleCnt="0"/>
      <dgm:spPr/>
    </dgm:pt>
    <dgm:pt modelId="{38B19034-F733-4C4A-B9C7-37C4662C981A}" type="pres">
      <dgm:prSet presAssocID="{C6496FDE-47B4-48BE-882A-60DD797C7A72}" presName="tx1" presStyleLbl="revTx" presStyleIdx="1" presStyleCnt="5"/>
      <dgm:spPr/>
    </dgm:pt>
    <dgm:pt modelId="{CC4757AF-24E2-4B3A-A800-76A64336C31E}" type="pres">
      <dgm:prSet presAssocID="{C6496FDE-47B4-48BE-882A-60DD797C7A72}" presName="vert1" presStyleCnt="0"/>
      <dgm:spPr/>
    </dgm:pt>
    <dgm:pt modelId="{C1F66205-7221-42C9-9986-DB0A611BA208}" type="pres">
      <dgm:prSet presAssocID="{6C906A25-DE1D-4DFF-8AE5-3C8D276E0667}" presName="thickLine" presStyleLbl="alignNode1" presStyleIdx="2" presStyleCnt="5"/>
      <dgm:spPr/>
    </dgm:pt>
    <dgm:pt modelId="{9A00EE8F-C53C-463D-9EC2-8D457B87F6F3}" type="pres">
      <dgm:prSet presAssocID="{6C906A25-DE1D-4DFF-8AE5-3C8D276E0667}" presName="horz1" presStyleCnt="0"/>
      <dgm:spPr/>
    </dgm:pt>
    <dgm:pt modelId="{B5DE3977-C2EA-4290-A83F-5F302AAB33E3}" type="pres">
      <dgm:prSet presAssocID="{6C906A25-DE1D-4DFF-8AE5-3C8D276E0667}" presName="tx1" presStyleLbl="revTx" presStyleIdx="2" presStyleCnt="5"/>
      <dgm:spPr/>
    </dgm:pt>
    <dgm:pt modelId="{61D714B4-497C-4D47-9D37-AB3DECDA7FE1}" type="pres">
      <dgm:prSet presAssocID="{6C906A25-DE1D-4DFF-8AE5-3C8D276E0667}" presName="vert1" presStyleCnt="0"/>
      <dgm:spPr/>
    </dgm:pt>
    <dgm:pt modelId="{54CF927D-A1F5-4B8D-8385-19ECA66A467F}" type="pres">
      <dgm:prSet presAssocID="{4E548851-DCA0-4BFA-9F45-A21E8BEBB2B3}" presName="thickLine" presStyleLbl="alignNode1" presStyleIdx="3" presStyleCnt="5"/>
      <dgm:spPr/>
    </dgm:pt>
    <dgm:pt modelId="{469C29BC-7353-4483-8086-73D66E86263D}" type="pres">
      <dgm:prSet presAssocID="{4E548851-DCA0-4BFA-9F45-A21E8BEBB2B3}" presName="horz1" presStyleCnt="0"/>
      <dgm:spPr/>
    </dgm:pt>
    <dgm:pt modelId="{685F63B2-BFFE-47C4-B710-1C964ED5C790}" type="pres">
      <dgm:prSet presAssocID="{4E548851-DCA0-4BFA-9F45-A21E8BEBB2B3}" presName="tx1" presStyleLbl="revTx" presStyleIdx="3" presStyleCnt="5"/>
      <dgm:spPr/>
    </dgm:pt>
    <dgm:pt modelId="{4CB20047-92A1-4BA0-BD4D-9E9DB0BFE116}" type="pres">
      <dgm:prSet presAssocID="{4E548851-DCA0-4BFA-9F45-A21E8BEBB2B3}" presName="vert1" presStyleCnt="0"/>
      <dgm:spPr/>
    </dgm:pt>
    <dgm:pt modelId="{900B6EE7-9C69-43F6-A832-EF2A04F38F7A}" type="pres">
      <dgm:prSet presAssocID="{6B5CA85F-78CC-49D4-BB57-3083D4BC6DF5}" presName="thickLine" presStyleLbl="alignNode1" presStyleIdx="4" presStyleCnt="5"/>
      <dgm:spPr/>
    </dgm:pt>
    <dgm:pt modelId="{7C38ED16-E86E-41EF-B3BE-350E471FAD44}" type="pres">
      <dgm:prSet presAssocID="{6B5CA85F-78CC-49D4-BB57-3083D4BC6DF5}" presName="horz1" presStyleCnt="0"/>
      <dgm:spPr/>
    </dgm:pt>
    <dgm:pt modelId="{3894D824-69B3-428E-A94F-B4470F5AF038}" type="pres">
      <dgm:prSet presAssocID="{6B5CA85F-78CC-49D4-BB57-3083D4BC6DF5}" presName="tx1" presStyleLbl="revTx" presStyleIdx="4" presStyleCnt="5"/>
      <dgm:spPr/>
    </dgm:pt>
    <dgm:pt modelId="{1B6C48E3-136B-4147-AEAF-F6E02C7A566B}" type="pres">
      <dgm:prSet presAssocID="{6B5CA85F-78CC-49D4-BB57-3083D4BC6DF5}" presName="vert1" presStyleCnt="0"/>
      <dgm:spPr/>
    </dgm:pt>
  </dgm:ptLst>
  <dgm:cxnLst>
    <dgm:cxn modelId="{806E9D19-DB54-4E14-A853-2293EA0AD15A}" srcId="{92B67FF1-0659-4029-A956-C7E18FE09C3A}" destId="{6B5CA85F-78CC-49D4-BB57-3083D4BC6DF5}" srcOrd="4" destOrd="0" parTransId="{D043C0E9-1A36-4BBB-801D-0E4593E3C698}" sibTransId="{912B7CE6-D57B-4689-BD61-26E3D9BC1465}"/>
    <dgm:cxn modelId="{2C1E1C43-2273-4774-ACC2-DC91AC095252}" srcId="{92B67FF1-0659-4029-A956-C7E18FE09C3A}" destId="{4E548851-DCA0-4BFA-9F45-A21E8BEBB2B3}" srcOrd="3" destOrd="0" parTransId="{2D7DEF6E-3B59-4A6B-9CEE-3FFAA5EF1311}" sibTransId="{5FF03C9A-2532-43ED-B626-79408079075B}"/>
    <dgm:cxn modelId="{73C77563-7938-4132-ADC5-AAFF9849B485}" srcId="{92B67FF1-0659-4029-A956-C7E18FE09C3A}" destId="{C6496FDE-47B4-48BE-882A-60DD797C7A72}" srcOrd="1" destOrd="0" parTransId="{784D9DB5-3B15-45F5-8971-7AD1F1418827}" sibTransId="{7C8BC6FC-8163-4ED3-BF6E-7402678E01CC}"/>
    <dgm:cxn modelId="{86F43E45-0B46-4920-BDBF-CDFCB9ACD969}" type="presOf" srcId="{6C906A25-DE1D-4DFF-8AE5-3C8D276E0667}" destId="{B5DE3977-C2EA-4290-A83F-5F302AAB33E3}" srcOrd="0" destOrd="0" presId="urn:microsoft.com/office/officeart/2008/layout/LinedList"/>
    <dgm:cxn modelId="{4118DD72-8C16-480C-A990-CCB6BC22C515}" srcId="{92B67FF1-0659-4029-A956-C7E18FE09C3A}" destId="{73C93FE4-AC2B-4DBE-9DFA-5485D193E521}" srcOrd="0" destOrd="0" parTransId="{4BC06D80-18B5-4887-B1A0-694D63CE7878}" sibTransId="{A17FCCDD-20C3-4DC3-B07F-6B1E219F0197}"/>
    <dgm:cxn modelId="{1D6D2759-C7BE-4BF7-A992-153E9C4F805D}" type="presOf" srcId="{C6496FDE-47B4-48BE-882A-60DD797C7A72}" destId="{38B19034-F733-4C4A-B9C7-37C4662C981A}" srcOrd="0" destOrd="0" presId="urn:microsoft.com/office/officeart/2008/layout/LinedList"/>
    <dgm:cxn modelId="{81FE54B7-31D3-4858-A762-CE778DA01E2E}" type="presOf" srcId="{6B5CA85F-78CC-49D4-BB57-3083D4BC6DF5}" destId="{3894D824-69B3-428E-A94F-B4470F5AF038}" srcOrd="0" destOrd="0" presId="urn:microsoft.com/office/officeart/2008/layout/LinedList"/>
    <dgm:cxn modelId="{AB7BCDC5-0F34-42F3-9242-BAFA26C7B51D}" type="presOf" srcId="{73C93FE4-AC2B-4DBE-9DFA-5485D193E521}" destId="{96900167-9089-400F-B9C5-2E3FE823E343}" srcOrd="0" destOrd="0" presId="urn:microsoft.com/office/officeart/2008/layout/LinedList"/>
    <dgm:cxn modelId="{79AE15C9-2F42-4A6E-A4FE-9DFA269E8DCD}" srcId="{92B67FF1-0659-4029-A956-C7E18FE09C3A}" destId="{6C906A25-DE1D-4DFF-8AE5-3C8D276E0667}" srcOrd="2" destOrd="0" parTransId="{CD101B2A-466C-4BF4-81A5-333031B8ACB6}" sibTransId="{68623530-49B9-41B7-A99D-4192D0E33578}"/>
    <dgm:cxn modelId="{9621D8D7-320D-471E-9D41-212C31759029}" type="presOf" srcId="{92B67FF1-0659-4029-A956-C7E18FE09C3A}" destId="{625A87F1-D22B-4A9A-8394-D3E313E95AB5}" srcOrd="0" destOrd="0" presId="urn:microsoft.com/office/officeart/2008/layout/LinedList"/>
    <dgm:cxn modelId="{A8FBE9D9-8E83-4B3B-B116-F8D4D896FEDA}" type="presOf" srcId="{4E548851-DCA0-4BFA-9F45-A21E8BEBB2B3}" destId="{685F63B2-BFFE-47C4-B710-1C964ED5C790}" srcOrd="0" destOrd="0" presId="urn:microsoft.com/office/officeart/2008/layout/LinedList"/>
    <dgm:cxn modelId="{86CB05A7-39C2-4F02-9EC8-1302E6F0BB67}" type="presParOf" srcId="{625A87F1-D22B-4A9A-8394-D3E313E95AB5}" destId="{1501AE52-4A37-4314-8A95-EE84F121DDED}" srcOrd="0" destOrd="0" presId="urn:microsoft.com/office/officeart/2008/layout/LinedList"/>
    <dgm:cxn modelId="{120193C3-E9AC-4E57-A1ED-F5DCE6987798}" type="presParOf" srcId="{625A87F1-D22B-4A9A-8394-D3E313E95AB5}" destId="{5EE8B4B7-5EC6-4055-BE5F-714930505784}" srcOrd="1" destOrd="0" presId="urn:microsoft.com/office/officeart/2008/layout/LinedList"/>
    <dgm:cxn modelId="{C1677FE5-BFA8-4B2F-89E0-7F9FED2BACDE}" type="presParOf" srcId="{5EE8B4B7-5EC6-4055-BE5F-714930505784}" destId="{96900167-9089-400F-B9C5-2E3FE823E343}" srcOrd="0" destOrd="0" presId="urn:microsoft.com/office/officeart/2008/layout/LinedList"/>
    <dgm:cxn modelId="{52A6B7E0-E300-4208-9931-21AF07F1BD89}" type="presParOf" srcId="{5EE8B4B7-5EC6-4055-BE5F-714930505784}" destId="{67A0520B-4889-4A93-B811-8504FA090B33}" srcOrd="1" destOrd="0" presId="urn:microsoft.com/office/officeart/2008/layout/LinedList"/>
    <dgm:cxn modelId="{8F83695B-6FEA-470C-9509-15B3D8C2ECF6}" type="presParOf" srcId="{625A87F1-D22B-4A9A-8394-D3E313E95AB5}" destId="{7097743D-8065-4A59-B0EA-C82A9D457B2B}" srcOrd="2" destOrd="0" presId="urn:microsoft.com/office/officeart/2008/layout/LinedList"/>
    <dgm:cxn modelId="{903BE132-D179-4CCA-AD3A-478810F93EDF}" type="presParOf" srcId="{625A87F1-D22B-4A9A-8394-D3E313E95AB5}" destId="{FEA3DF8A-252E-4B05-BE40-CEF52846FB58}" srcOrd="3" destOrd="0" presId="urn:microsoft.com/office/officeart/2008/layout/LinedList"/>
    <dgm:cxn modelId="{92562F94-C0F1-448D-AFA5-73D7E7956C7E}" type="presParOf" srcId="{FEA3DF8A-252E-4B05-BE40-CEF52846FB58}" destId="{38B19034-F733-4C4A-B9C7-37C4662C981A}" srcOrd="0" destOrd="0" presId="urn:microsoft.com/office/officeart/2008/layout/LinedList"/>
    <dgm:cxn modelId="{AF8C74D0-D1DD-4630-9806-DADF7A0C4980}" type="presParOf" srcId="{FEA3DF8A-252E-4B05-BE40-CEF52846FB58}" destId="{CC4757AF-24E2-4B3A-A800-76A64336C31E}" srcOrd="1" destOrd="0" presId="urn:microsoft.com/office/officeart/2008/layout/LinedList"/>
    <dgm:cxn modelId="{620A08F1-95C0-4F70-A745-1A8E73ED9563}" type="presParOf" srcId="{625A87F1-D22B-4A9A-8394-D3E313E95AB5}" destId="{C1F66205-7221-42C9-9986-DB0A611BA208}" srcOrd="4" destOrd="0" presId="urn:microsoft.com/office/officeart/2008/layout/LinedList"/>
    <dgm:cxn modelId="{D6264215-4562-44F0-9803-DC2CE2A368B5}" type="presParOf" srcId="{625A87F1-D22B-4A9A-8394-D3E313E95AB5}" destId="{9A00EE8F-C53C-463D-9EC2-8D457B87F6F3}" srcOrd="5" destOrd="0" presId="urn:microsoft.com/office/officeart/2008/layout/LinedList"/>
    <dgm:cxn modelId="{A6983456-7465-4763-B8AC-3CCE84656D33}" type="presParOf" srcId="{9A00EE8F-C53C-463D-9EC2-8D457B87F6F3}" destId="{B5DE3977-C2EA-4290-A83F-5F302AAB33E3}" srcOrd="0" destOrd="0" presId="urn:microsoft.com/office/officeart/2008/layout/LinedList"/>
    <dgm:cxn modelId="{7CED2287-6A4C-4B22-B262-F490BE2432AB}" type="presParOf" srcId="{9A00EE8F-C53C-463D-9EC2-8D457B87F6F3}" destId="{61D714B4-497C-4D47-9D37-AB3DECDA7FE1}" srcOrd="1" destOrd="0" presId="urn:microsoft.com/office/officeart/2008/layout/LinedList"/>
    <dgm:cxn modelId="{0F8E61FB-938F-4432-B6C5-795D6C2C09FE}" type="presParOf" srcId="{625A87F1-D22B-4A9A-8394-D3E313E95AB5}" destId="{54CF927D-A1F5-4B8D-8385-19ECA66A467F}" srcOrd="6" destOrd="0" presId="urn:microsoft.com/office/officeart/2008/layout/LinedList"/>
    <dgm:cxn modelId="{FDB2A4AE-B77D-46D7-A53E-9695E93ED8B6}" type="presParOf" srcId="{625A87F1-D22B-4A9A-8394-D3E313E95AB5}" destId="{469C29BC-7353-4483-8086-73D66E86263D}" srcOrd="7" destOrd="0" presId="urn:microsoft.com/office/officeart/2008/layout/LinedList"/>
    <dgm:cxn modelId="{1725239A-FF60-4AF1-9C28-0479BC9C8063}" type="presParOf" srcId="{469C29BC-7353-4483-8086-73D66E86263D}" destId="{685F63B2-BFFE-47C4-B710-1C964ED5C790}" srcOrd="0" destOrd="0" presId="urn:microsoft.com/office/officeart/2008/layout/LinedList"/>
    <dgm:cxn modelId="{BA4E629F-94F5-427D-AD71-427B177D4345}" type="presParOf" srcId="{469C29BC-7353-4483-8086-73D66E86263D}" destId="{4CB20047-92A1-4BA0-BD4D-9E9DB0BFE116}" srcOrd="1" destOrd="0" presId="urn:microsoft.com/office/officeart/2008/layout/LinedList"/>
    <dgm:cxn modelId="{C6AE90E5-A03D-43A8-8FB3-1B60BCEE6323}" type="presParOf" srcId="{625A87F1-D22B-4A9A-8394-D3E313E95AB5}" destId="{900B6EE7-9C69-43F6-A832-EF2A04F38F7A}" srcOrd="8" destOrd="0" presId="urn:microsoft.com/office/officeart/2008/layout/LinedList"/>
    <dgm:cxn modelId="{099CFFBA-D887-41F7-BDC3-198913D6D8B7}" type="presParOf" srcId="{625A87F1-D22B-4A9A-8394-D3E313E95AB5}" destId="{7C38ED16-E86E-41EF-B3BE-350E471FAD44}" srcOrd="9" destOrd="0" presId="urn:microsoft.com/office/officeart/2008/layout/LinedList"/>
    <dgm:cxn modelId="{9E135C92-F860-4472-B287-8F0253C1F942}" type="presParOf" srcId="{7C38ED16-E86E-41EF-B3BE-350E471FAD44}" destId="{3894D824-69B3-428E-A94F-B4470F5AF038}" srcOrd="0" destOrd="0" presId="urn:microsoft.com/office/officeart/2008/layout/LinedList"/>
    <dgm:cxn modelId="{2C3B7353-A3A2-4F8F-9D57-F24BD7F4A7D0}" type="presParOf" srcId="{7C38ED16-E86E-41EF-B3BE-350E471FAD44}" destId="{1B6C48E3-136B-4147-AEAF-F6E02C7A566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1AE52-4A37-4314-8A95-EE84F121DDED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900167-9089-400F-B9C5-2E3FE823E343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3:33:     Land/Labor Acknowledgement</a:t>
          </a:r>
        </a:p>
      </dsp:txBody>
      <dsp:txXfrm>
        <a:off x="0" y="531"/>
        <a:ext cx="10515600" cy="870055"/>
      </dsp:txXfrm>
    </dsp:sp>
    <dsp:sp modelId="{7097743D-8065-4A59-B0EA-C82A9D457B2B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gradFill rotWithShape="0">
          <a:gsLst>
            <a:gs pos="0">
              <a:schemeClr val="accent5">
                <a:hueOff val="-3038037"/>
                <a:satOff val="-207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8037"/>
                <a:satOff val="-207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8037"/>
                <a:satOff val="-207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3038037"/>
              <a:satOff val="-207"/>
              <a:lumOff val="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B19034-F733-4C4A-B9C7-37C4662C981A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3:35:  	Announcements  </a:t>
          </a:r>
        </a:p>
      </dsp:txBody>
      <dsp:txXfrm>
        <a:off x="0" y="870586"/>
        <a:ext cx="10515600" cy="870055"/>
      </dsp:txXfrm>
    </dsp:sp>
    <dsp:sp modelId="{C1F66205-7221-42C9-9986-DB0A611BA208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DE3977-C2EA-4290-A83F-5F302AAB33E3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3:50:  	DOH Leadership Updates – Jesscia Todorovich, Interim 	Secretary of Health </a:t>
          </a:r>
        </a:p>
      </dsp:txBody>
      <dsp:txXfrm>
        <a:off x="0" y="1740641"/>
        <a:ext cx="10515600" cy="870055"/>
      </dsp:txXfrm>
    </dsp:sp>
    <dsp:sp modelId="{54CF927D-A1F5-4B8D-8385-19ECA66A467F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gradFill rotWithShape="0">
          <a:gsLst>
            <a:gs pos="0">
              <a:schemeClr val="accent5">
                <a:hueOff val="-9114112"/>
                <a:satOff val="-620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14112"/>
                <a:satOff val="-620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14112"/>
                <a:satOff val="-620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9114112"/>
              <a:satOff val="-620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5F63B2-BFFE-47C4-B710-1C964ED5C790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4:25:  	HCA Medicaid Updates – Dr. Charissa Fotinos, WA State 	Medicaid and Behavioral Health Medical Director     </a:t>
          </a:r>
        </a:p>
      </dsp:txBody>
      <dsp:txXfrm>
        <a:off x="0" y="2610696"/>
        <a:ext cx="10515600" cy="870055"/>
      </dsp:txXfrm>
    </dsp:sp>
    <dsp:sp modelId="{900B6EE7-9C69-43F6-A832-EF2A04F38F7A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94D824-69B3-428E-A94F-B4470F5AF038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4:58:  	Close </a:t>
          </a:r>
          <a:r>
            <a:rPr lang="es-MX" sz="2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0" y="3480751"/>
        <a:ext cx="10515600" cy="870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BA92E-2BBE-45D4-8FDA-AC65DC6A3222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2378B-CE25-41F2-ADED-F6DBBD271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2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g/FDvqm9e2hV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Opening song: https://www.youtube.com/watch?v=S2T216XgiO0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2378B-CE25-41F2-ADED-F6DBBD271C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33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28C94-6322-A04B-0C11-664938A63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80488F-E653-F10C-9BF9-BC5046E355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072167-85FF-7524-2439-DAA3B44925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>
              <a:effectLst/>
              <a:latin typeface="Helvetica" pitchFamily="2" charset="0"/>
            </a:endParaRPr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E50AC-5449-7457-FED2-A13BC15CF2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14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02191"/>
              </a:lnSpc>
            </a:pPr>
            <a:r>
              <a:rPr lang="en-US" b="1"/>
              <a:t> 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6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4FE9C-24EC-442B-850F-65B0BA925E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446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81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61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2378B-CE25-41F2-ADED-F6DBBD271C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80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24C71-8DB3-7682-12C6-718E742C9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2DE4E8-94AD-32AC-9E25-C8EEE2DBAD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9ACDC2-9CB2-0478-6A3C-AE62D79EAC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>
              <a:effectLst/>
              <a:latin typeface="Helvetica" pitchFamily="2" charset="0"/>
            </a:endParaRPr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627F5-890F-4253-7DE6-AD7675706C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79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Century Gothic" panose="020B0502020202020204" pitchFamily="34" charset="0"/>
                <a:hlinkClick r:id="rId3"/>
              </a:rPr>
              <a:t>https://forms.office.com/g/FDvqm9e2hV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2378B-CE25-41F2-ADED-F6DBBD271C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02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2378B-CE25-41F2-ADED-F6DBBD271C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1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1A7A7-182D-9FE3-0AAC-D56185644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A2A71C-210B-AFEF-CD27-AB921CE844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ADB227-9914-1031-1F36-D3F47CAB5D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>
              <a:effectLst/>
              <a:latin typeface="Helvetica" pitchFamily="2" charset="0"/>
            </a:endParaRPr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4ACDD-CFAD-017A-9370-E961F6D560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37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E601F-9349-C7B6-2658-F4FB6866D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81105B-080E-AD23-1BAB-3704A91CAF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BE7E66-AF0D-9275-F5B2-4E70274464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="0" i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1226C-C6AD-0F85-78E6-D50124F501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26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65B3E-FBE4-3B4C-F152-47DBAA78F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91E844-CA38-DD53-B2A1-16EBEAE68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6B0A7-E3EF-0879-86E9-88AEA7C0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F322-E3A4-4770-8E4F-BA6BBF99A65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C5312-27DF-3120-8812-2C7C2BF34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37C9B-37C9-9977-4668-B4798554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51D9-6797-4744-ADE7-D68833AE9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F8E1E-452C-8E2F-169E-020374CB4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A924EA-2ED8-4005-C248-C3F8524A9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0DA04-9116-0877-42B0-E455BA966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F322-E3A4-4770-8E4F-BA6BBF99A65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849E9-7594-84C7-91A2-38B8670D3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7F32C-B392-B11B-70C9-17F294FB8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51D9-6797-4744-ADE7-D68833AE9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3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626006-852B-C374-1394-F92FD564CE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C54221-4430-28E0-E69E-F5FCE6661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05332-E2B7-6C0E-1861-94112957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F322-E3A4-4770-8E4F-BA6BBF99A65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EBB2F-926A-9F4F-F22E-330E33E03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EA027-DBBA-D198-C94B-F427D251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51D9-6797-4744-ADE7-D68833AE9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60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mber List 2: Tradi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V="1">
            <a:off x="5763752" y="1246352"/>
            <a:ext cx="666664" cy="1369"/>
          </a:xfrm>
          <a:prstGeom prst="line">
            <a:avLst/>
          </a:prstGeom>
          <a:ln w="50800">
            <a:solidFill>
              <a:srgbClr val="2699BB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1077705" y="1606085"/>
            <a:ext cx="10059219" cy="4662833"/>
          </a:xfrm>
        </p:spPr>
        <p:txBody>
          <a:bodyPr>
            <a:noAutofit/>
          </a:bodyPr>
          <a:lstStyle>
            <a:lvl1pPr marL="217885" indent="-217885">
              <a:buClr>
                <a:schemeClr val="tx1"/>
              </a:buClr>
              <a:buFont typeface="+mj-lt"/>
              <a:buAutoNum type="arabicPeriod"/>
              <a:tabLst/>
              <a:defRPr sz="1650">
                <a:solidFill>
                  <a:schemeClr val="tx1"/>
                </a:solidFill>
                <a:latin typeface="+mn-lt"/>
              </a:defRPr>
            </a:lvl1pPr>
            <a:lvl2pPr marL="428625" indent="-217885">
              <a:buClr>
                <a:schemeClr val="tx1"/>
              </a:buClr>
              <a:buFont typeface="+mj-lt"/>
              <a:buAutoNum type="alphaLcPeriod"/>
              <a:defRPr sz="1650">
                <a:solidFill>
                  <a:schemeClr val="tx1"/>
                </a:solidFill>
                <a:latin typeface="+mn-lt"/>
              </a:defRPr>
            </a:lvl2pPr>
            <a:lvl3pPr marL="560785" indent="-171450">
              <a:buClr>
                <a:schemeClr val="tx1"/>
              </a:buClr>
              <a:buFont typeface="+mj-lt"/>
              <a:buAutoNum type="romanLcPeriod"/>
              <a:defRPr sz="1500">
                <a:solidFill>
                  <a:schemeClr val="tx1"/>
                </a:solidFill>
                <a:latin typeface="+mn-lt"/>
              </a:defRPr>
            </a:lvl3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318775"/>
            <a:ext cx="12192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>
                <a:solidFill>
                  <a:srgbClr val="2699BB"/>
                </a:solidFill>
                <a:latin typeface="Century Gothic" panose="020B0502020202020204" pitchFamily="34" charset="0"/>
              </a:rPr>
              <a:t>Washington </a:t>
            </a:r>
            <a:r>
              <a:rPr lang="en-US" sz="1350" baseline="0">
                <a:solidFill>
                  <a:srgbClr val="2699BB"/>
                </a:solidFill>
                <a:latin typeface="Century Gothic" panose="020B0502020202020204" pitchFamily="34" charset="0"/>
              </a:rPr>
              <a:t>State Department of Health </a:t>
            </a:r>
            <a:r>
              <a:rPr lang="en-US" sz="135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35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35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-11081" y="673973"/>
            <a:ext cx="12180916" cy="482030"/>
          </a:xfrm>
        </p:spPr>
        <p:txBody>
          <a:bodyPr>
            <a:normAutofit/>
          </a:bodyPr>
          <a:lstStyle>
            <a:lvl1pPr algn="ctr">
              <a:defRPr sz="2250"/>
            </a:lvl1pPr>
          </a:lstStyle>
          <a:p>
            <a:pPr lvl="0"/>
            <a:r>
              <a:rPr lang="en-US"/>
              <a:t>Number List 2: Traditional</a:t>
            </a:r>
          </a:p>
        </p:txBody>
      </p:sp>
    </p:spTree>
    <p:extLst>
      <p:ext uri="{BB962C8B-B14F-4D97-AF65-F5344CB8AC3E}">
        <p14:creationId xmlns:p14="http://schemas.microsoft.com/office/powerpoint/2010/main" val="1106229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rstern WA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BEEE91-389E-BC77-0AC3-D352287A1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145" y="5254752"/>
            <a:ext cx="3771818" cy="1109472"/>
          </a:xfrm>
          <a:prstGeom prst="rect">
            <a:avLst/>
          </a:prstGeom>
        </p:spPr>
      </p:pic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8503312A-C69A-5DBA-2A59-2DBA09096E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3134" y="5887701"/>
            <a:ext cx="5244450" cy="69494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Office/Program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C90AF8-5DC6-E142-0C4D-416CD33CF7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3134" y="5230368"/>
            <a:ext cx="5707746" cy="694944"/>
          </a:xfrm>
        </p:spPr>
        <p:txBody>
          <a:bodyPr>
            <a:noAutofit/>
          </a:bodyPr>
          <a:lstStyle>
            <a:lvl1pPr>
              <a:defRPr sz="3800" cap="all" baseline="0"/>
            </a:lvl1pPr>
          </a:lstStyle>
          <a:p>
            <a:pPr lvl="0"/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36958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on Righ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219190"/>
            <a:ext cx="5280349" cy="1828810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839790" y="3055128"/>
            <a:ext cx="5280349" cy="304838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1771" y="-7315"/>
            <a:ext cx="4780229" cy="2688879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2699BB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>
                <a:solidFill>
                  <a:srgbClr val="2699BB"/>
                </a:solidFill>
                <a:latin typeface="Century Gothic" panose="020B0502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56239" y="3290207"/>
            <a:ext cx="3581096" cy="2174875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/>
              <a:t>Right Photo Slide 1</a:t>
            </a:r>
          </a:p>
        </p:txBody>
      </p:sp>
    </p:spTree>
    <p:extLst>
      <p:ext uri="{BB962C8B-B14F-4D97-AF65-F5344CB8AC3E}">
        <p14:creationId xmlns:p14="http://schemas.microsoft.com/office/powerpoint/2010/main" val="443267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D3F13F-6E73-FB0E-1A98-19D89D984250}"/>
              </a:ext>
            </a:extLst>
          </p:cNvPr>
          <p:cNvSpPr/>
          <p:nvPr userDrawn="1"/>
        </p:nvSpPr>
        <p:spPr>
          <a:xfrm>
            <a:off x="-1" y="5505856"/>
            <a:ext cx="12192000" cy="135214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33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6544734" y="2239963"/>
            <a:ext cx="3297767" cy="2487612"/>
          </a:xfrm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2423585" y="2239963"/>
            <a:ext cx="3312583" cy="2487612"/>
          </a:xfrm>
          <a:effectLst/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-11084" y="1115870"/>
            <a:ext cx="12191999" cy="350440"/>
          </a:xfrm>
        </p:spPr>
        <p:txBody>
          <a:bodyPr>
            <a:no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@ location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-11084" y="1539191"/>
            <a:ext cx="12191999" cy="3048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423586" y="4968656"/>
            <a:ext cx="3312581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535401" y="4966303"/>
            <a:ext cx="3316177" cy="412750"/>
          </a:xfrm>
        </p:spPr>
        <p:txBody>
          <a:bodyPr>
            <a:norm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2423585" y="5402255"/>
            <a:ext cx="3312583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6535401" y="5402061"/>
            <a:ext cx="3316176" cy="314335"/>
          </a:xfrm>
        </p:spPr>
        <p:txBody>
          <a:bodyPr/>
          <a:lstStyle>
            <a:lvl1pPr marL="0" indent="0" algn="ctr">
              <a:buNone/>
              <a:defRPr sz="2000" i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2423585" y="5746218"/>
            <a:ext cx="3312583" cy="3746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Program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6544173" y="5742722"/>
            <a:ext cx="3312583" cy="3746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Program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0" y="673320"/>
            <a:ext cx="12192000" cy="437941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pPr lvl="0"/>
            <a:r>
              <a:rPr lang="en-US"/>
              <a:t>Subtitle 1</a:t>
            </a:r>
          </a:p>
        </p:txBody>
      </p:sp>
    </p:spTree>
    <p:extLst>
      <p:ext uri="{BB962C8B-B14F-4D97-AF65-F5344CB8AC3E}">
        <p14:creationId xmlns:p14="http://schemas.microsoft.com/office/powerpoint/2010/main" val="2589926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 flipV="1">
            <a:off x="5763752" y="1246350"/>
            <a:ext cx="666664" cy="1369"/>
          </a:xfrm>
          <a:prstGeom prst="line">
            <a:avLst/>
          </a:prstGeom>
          <a:ln w="508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0" y="631877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2699BB"/>
                </a:solidFill>
                <a:latin typeface="Century Gothic" panose="020B0502020202020204" pitchFamily="34" charset="0"/>
              </a:rPr>
              <a:t>Washington State Department of Health</a:t>
            </a:r>
            <a:r>
              <a:rPr lang="en-US" sz="1800" baseline="0">
                <a:solidFill>
                  <a:srgbClr val="2699BB"/>
                </a:solidFill>
                <a:latin typeface="Century Gothic" panose="020B0502020202020204" pitchFamily="34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| </a:t>
            </a:r>
            <a:fld id="{647B4F43-D519-4C1F-A815-23EAD624CF95}" type="slidenum"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-9099" y="680798"/>
            <a:ext cx="12192000" cy="482030"/>
          </a:xfrm>
        </p:spPr>
        <p:txBody>
          <a:bodyPr>
            <a:normAutofit/>
          </a:bodyPr>
          <a:lstStyle>
            <a:lvl1pPr algn="ctr">
              <a:defRPr sz="2700"/>
            </a:lvl1pPr>
          </a:lstStyle>
          <a:p>
            <a:pPr lvl="0"/>
            <a:r>
              <a:rPr lang="en-US"/>
              <a:t>Blank Slide</a:t>
            </a:r>
          </a:p>
        </p:txBody>
      </p:sp>
    </p:spTree>
    <p:extLst>
      <p:ext uri="{BB962C8B-B14F-4D97-AF65-F5344CB8AC3E}">
        <p14:creationId xmlns:p14="http://schemas.microsoft.com/office/powerpoint/2010/main" val="95864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4F7E0-03F0-C56B-F6C2-AEA784AD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3E4A6-8CAD-635A-C3D6-4534D59A7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424B1-E551-690F-F514-B85F5A576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F322-E3A4-4770-8E4F-BA6BBF99A65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53922-57DB-31D1-882F-B7EDCE118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CA102-2F72-B299-0974-E51029A96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51D9-6797-4744-ADE7-D68833AE9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0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C14C-5A6E-CF76-9237-14F737057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64BEA-3D16-4E28-6DE2-16C47A1C0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3DAF4-586E-B26F-4FBD-8549793FA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F322-E3A4-4770-8E4F-BA6BBF99A65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B0422-CB51-281F-C64B-4881D32B1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4B9B3-E940-D3BF-D9C1-21CB382A6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51D9-6797-4744-ADE7-D68833AE9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3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BD5CE-B36F-ED25-D37D-AC888485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964E5-3D68-A528-1F4A-D394BE514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9C8AC6-3227-758A-BCDA-764901F36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DDD0B-CB86-413E-1364-820D94891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F322-E3A4-4770-8E4F-BA6BBF99A65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49A9D-E3D6-C8AA-8F68-61A0EC1C2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D083F-73A5-5879-1A43-57904085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51D9-6797-4744-ADE7-D68833AE9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2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F7DFB-5612-0F34-4D34-1C74EF743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89B14-9C0A-6A13-9827-2267F6C52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36E8C-54EE-2B9D-E690-D30A155B2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7D763F-4E3E-BF64-B07B-A5A9D0EBE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297786-4B8A-D6F7-5B65-FE7C3727C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817AD9-DD02-E049-E6CA-500F46EDB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F322-E3A4-4770-8E4F-BA6BBF99A65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FD1239-C849-E355-48AD-934289B76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B27F6A-AC8D-B12E-526B-F1B05FF0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51D9-6797-4744-ADE7-D68833AE9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7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7E6FE-7C36-53E6-872A-3CBCB7A7D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22444-C57E-8626-F610-C2A9B443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F322-E3A4-4770-8E4F-BA6BBF99A65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C6EBF9-DE3F-3A01-DE56-AB275CE61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BACF0-E614-FF24-F070-A76D29C2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51D9-6797-4744-ADE7-D68833AE9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6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21FD40-C656-07F2-00C5-E2A84DEFC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F322-E3A4-4770-8E4F-BA6BBF99A65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71084C-AD3A-31E7-DED7-E9A214485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B3254-9444-0A72-22A5-F1CCB48C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51D9-6797-4744-ADE7-D68833AE9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7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0A34C-6C3D-1F37-2AD4-9889A9BA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93589-FA78-555D-2C55-7B0A22A2B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C2BB3-6479-D09C-3E71-17523085E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87FCC-E1CB-261B-ECF1-7C4A93A97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F322-E3A4-4770-8E4F-BA6BBF99A65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4AAD67-C43D-AA85-9B37-960CE7AA1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8299B-246E-36A1-652E-185384E6D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51D9-6797-4744-ADE7-D68833AE9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3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78C79-2278-35D8-3038-68DB0AAB8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1C311C-8AD0-BCFA-69F7-75FA524427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0F2F3-D69D-6360-3086-0FFF0306E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9C14A-2EDC-E42B-F244-425057F37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F322-E3A4-4770-8E4F-BA6BBF99A65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D1DF3-623B-489E-1DE0-045EE0533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4D572-7BBA-62E2-46DE-A3BB67CD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51D9-6797-4744-ADE7-D68833AE9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8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A1B98-B13B-FA79-779F-D6D15872D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16A80-53CA-CD2A-DBB6-EF456EFDC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30B73-3372-CFCF-26FC-E3C31407F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74F322-E3A4-4770-8E4F-BA6BBF99A65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52386-36A3-60E4-F897-3E0D0F4269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1B5FF-F097-F6A3-BBE4-9A3FCC1BE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F351D9-6797-4744-ADE7-D68833AE9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3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5" r:id="rId13"/>
    <p:sldLayoutId id="2147483668" r:id="rId14"/>
    <p:sldLayoutId id="2147483670" r:id="rId15"/>
    <p:sldLayoutId id="2147483673" r:id="rId16"/>
    <p:sldLayoutId id="214748367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aportal.org/partners/community-collaborativ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ms.office.com/g/FDvqm9e2h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h.wa.gov/about-us/state-health-improvement-pla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ventbrite.com/e/state-health-improvement-plan-listening-session-virtual-and-in-person-tickets-1273955758969" TargetMode="External"/><Relationship Id="rId4" Type="http://schemas.openxmlformats.org/officeDocument/2006/relationships/hyperlink" Target="mailto:SHIP@doh.wa.go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90143-8C8B-B85E-3D3B-C371921F2F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66654" y="5410180"/>
            <a:ext cx="5244450" cy="92965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9, 2025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 de Abril 2025 </a:t>
            </a: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365A808-ECC0-8348-7F0A-04A211ACC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4929"/>
            <a:ext cx="12192000" cy="33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50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A6A67-DCF3-D458-C3DB-23FC360DF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F49E5B-A4EF-3105-81CB-1270F940984D}"/>
              </a:ext>
            </a:extLst>
          </p:cNvPr>
          <p:cNvSpPr txBox="1"/>
          <p:nvPr/>
        </p:nvSpPr>
        <p:spPr>
          <a:xfrm>
            <a:off x="1523998" y="5796677"/>
            <a:ext cx="9144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>
                <a:solidFill>
                  <a:schemeClr val="bg1"/>
                </a:solidFill>
              </a:rPr>
              <a:t>To request this document in another format, call 1-800-525-0127. Deaf or hard of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hearing customers, please call 711 (Washington Relay) or email civil.rights@doh.wa.gov.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41C8F8-89D2-B2B2-D0CC-0E6696FED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50" y="1133475"/>
            <a:ext cx="76581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26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4A386-1844-DB48-347D-897D2D798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1417A87-639E-3B78-B984-52FCE2B93339}"/>
              </a:ext>
            </a:extLst>
          </p:cNvPr>
          <p:cNvSpPr/>
          <p:nvPr/>
        </p:nvSpPr>
        <p:spPr>
          <a:xfrm>
            <a:off x="5555653" y="1405113"/>
            <a:ext cx="4731639" cy="1760483"/>
          </a:xfrm>
          <a:prstGeom prst="rect">
            <a:avLst/>
          </a:prstGeom>
          <a:solidFill>
            <a:srgbClr val="185A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10797D-F2AD-B72B-4E7B-C8642A4E4521}"/>
              </a:ext>
            </a:extLst>
          </p:cNvPr>
          <p:cNvSpPr/>
          <p:nvPr/>
        </p:nvSpPr>
        <p:spPr>
          <a:xfrm>
            <a:off x="5555654" y="3165596"/>
            <a:ext cx="4731639" cy="19809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Gill Sans MT" panose="020B0502020104020203" pitchFamily="34" charset="0"/>
              </a:rPr>
              <a:t>Charissa Fotinos </a:t>
            </a:r>
            <a:br>
              <a:rPr lang="en-US" sz="2800" dirty="0">
                <a:latin typeface="Gill Sans MT" panose="020B0502020104020203" pitchFamily="34" charset="0"/>
              </a:rPr>
            </a:br>
            <a:r>
              <a:rPr lang="en-US" sz="2800" dirty="0">
                <a:latin typeface="Gill Sans MT" panose="020B0502020104020203" pitchFamily="34" charset="0"/>
              </a:rPr>
              <a:t>WA State Medicaid and Behavioral Health Medical Director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E00F9D-67FE-2B4A-D6A6-F25DC496FC86}"/>
              </a:ext>
            </a:extLst>
          </p:cNvPr>
          <p:cNvSpPr txBox="1"/>
          <p:nvPr/>
        </p:nvSpPr>
        <p:spPr>
          <a:xfrm>
            <a:off x="2383536" y="-832105"/>
            <a:ext cx="2199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 </a:t>
            </a:r>
          </a:p>
        </p:txBody>
      </p:sp>
      <p:pic>
        <p:nvPicPr>
          <p:cNvPr id="12" name="Picture 11" descr="A group of people in different colors&#10;&#10;Description automatically generated">
            <a:extLst>
              <a:ext uri="{FF2B5EF4-FFF2-40B4-BE49-F238E27FC236}">
                <a16:creationId xmlns:a16="http://schemas.microsoft.com/office/drawing/2014/main" id="{BC38209B-8756-B7EE-F0B6-24EEDF0AF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68" y="940498"/>
            <a:ext cx="4951032" cy="42060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2D98F3E-0E16-801D-BB97-746F21490C90}"/>
              </a:ext>
            </a:extLst>
          </p:cNvPr>
          <p:cNvSpPr txBox="1"/>
          <p:nvPr/>
        </p:nvSpPr>
        <p:spPr>
          <a:xfrm>
            <a:off x="5676622" y="1889376"/>
            <a:ext cx="4293760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600" spc="450" dirty="0">
                <a:solidFill>
                  <a:schemeClr val="bg1"/>
                </a:solidFill>
                <a:latin typeface="Gill Sans MT"/>
              </a:rPr>
              <a:t>MEDICAID UPDATES</a:t>
            </a:r>
          </a:p>
        </p:txBody>
      </p:sp>
    </p:spTree>
    <p:extLst>
      <p:ext uri="{BB962C8B-B14F-4D97-AF65-F5344CB8AC3E}">
        <p14:creationId xmlns:p14="http://schemas.microsoft.com/office/powerpoint/2010/main" val="548161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E8E199-AA34-7E63-96B6-9EC764938A72}"/>
              </a:ext>
            </a:extLst>
          </p:cNvPr>
          <p:cNvSpPr txBox="1"/>
          <p:nvPr/>
        </p:nvSpPr>
        <p:spPr>
          <a:xfrm>
            <a:off x="1046746" y="586822"/>
            <a:ext cx="3560252" cy="16459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A996AD7B-A228-C0F2-3ADE-C0AD3F7EA599}"/>
              </a:ext>
            </a:extLst>
          </p:cNvPr>
          <p:cNvSpPr txBox="1">
            <a:spLocks/>
          </p:cNvSpPr>
          <p:nvPr/>
        </p:nvSpPr>
        <p:spPr>
          <a:xfrm>
            <a:off x="5266924" y="505934"/>
            <a:ext cx="6370660" cy="20893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49D96"/>
              </a:buClr>
              <a:buFont typeface="Wingdings" panose="05000000000000000000" pitchFamily="2" charset="2"/>
              <a:buChar char="£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19113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49D96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77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49D96"/>
              </a:buClr>
              <a:buFont typeface="Century Gothic" panose="020B0502020202020204" pitchFamily="34" charset="0"/>
              <a:buChar char="■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19163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49D96"/>
              </a:buClr>
              <a:buFont typeface="Century Gothic" panose="020B0502020202020204" pitchFamily="34" charset="0"/>
              <a:buChar char="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9699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8A49"/>
              </a:buClr>
              <a:buFont typeface="Century Gothic" panose="020B0502020202020204" pitchFamily="34" charset="0"/>
              <a:buChar char="♦"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strike="sngStrik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 May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Meeting Cancelled</a:t>
            </a:r>
          </a:p>
          <a:p>
            <a:pPr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 June  – 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Briefings &amp; Open Forum 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700" b="1" dirty="0">
              <a:solidFill>
                <a:schemeClr val="tx1"/>
              </a:solidFill>
              <a:latin typeface="+mn-lt"/>
            </a:endParaRPr>
          </a:p>
          <a:p>
            <a:pPr marL="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/>
              </a:solidFill>
              <a:latin typeface="+mn-lt"/>
            </a:endParaRPr>
          </a:p>
          <a:p>
            <a:pPr marL="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 descr="Graphical user interface, text, email, website&#10;&#10;AI-generated content may be incorrect.">
            <a:extLst>
              <a:ext uri="{FF2B5EF4-FFF2-40B4-BE49-F238E27FC236}">
                <a16:creationId xmlns:a16="http://schemas.microsoft.com/office/drawing/2014/main" id="{CD4E801B-1617-B6B1-1443-895DE8D26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84" y="3596757"/>
            <a:ext cx="11164824" cy="17584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E3D36A-72F9-5805-B81D-4AE20B8DA8B4}"/>
              </a:ext>
            </a:extLst>
          </p:cNvPr>
          <p:cNvSpPr txBox="1"/>
          <p:nvPr/>
        </p:nvSpPr>
        <p:spPr>
          <a:xfrm>
            <a:off x="539061" y="5596896"/>
            <a:ext cx="11164824" cy="482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https://waportal.org/partners/community-collaborative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E732D3-36DB-62AE-D4BA-852CF458F69C}"/>
              </a:ext>
            </a:extLst>
          </p:cNvPr>
          <p:cNvSpPr txBox="1"/>
          <p:nvPr/>
        </p:nvSpPr>
        <p:spPr>
          <a:xfrm>
            <a:off x="901143" y="894256"/>
            <a:ext cx="3510358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Next Meetings //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Próxima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Reunión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778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AAF1EC5-8CF2-3AAD-5D0F-068CEE522E42}"/>
              </a:ext>
            </a:extLst>
          </p:cNvPr>
          <p:cNvSpPr/>
          <p:nvPr/>
        </p:nvSpPr>
        <p:spPr>
          <a:xfrm>
            <a:off x="-325" y="-2628"/>
            <a:ext cx="5998354" cy="68504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>
              <a:buNone/>
            </a:pP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ctr">
              <a:buNone/>
            </a:pP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“Movements are born of critical connections rather than critical mass.”</a:t>
            </a:r>
          </a:p>
          <a:p>
            <a:pPr algn="ctr">
              <a:buNone/>
            </a:pP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None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Grace Lee Boggs </a:t>
            </a:r>
            <a:b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Next American Revolution: Sustainable Activism </a:t>
            </a:r>
            <a:b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the Twenty-First Century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algn="ctr"/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b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70F30A-F3C3-196D-D121-4961B2B7A29A}"/>
              </a:ext>
            </a:extLst>
          </p:cNvPr>
          <p:cNvSpPr txBox="1"/>
          <p:nvPr/>
        </p:nvSpPr>
        <p:spPr>
          <a:xfrm>
            <a:off x="7661208" y="681447"/>
            <a:ext cx="428949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“Los movimientos nacen de conexiones críticas más que de masas críticas.” </a:t>
            </a:r>
            <a:endParaRPr lang="en-US" sz="44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picture containing text, book&#10;&#10;AI-generated content may be incorrect.">
            <a:extLst>
              <a:ext uri="{FF2B5EF4-FFF2-40B4-BE49-F238E27FC236}">
                <a16:creationId xmlns:a16="http://schemas.microsoft.com/office/drawing/2014/main" id="{57D1471E-4A26-F6FC-D886-AD5928DC1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893" y="2061201"/>
            <a:ext cx="2126316" cy="319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31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26EEE3A3-4DBD-7DC7-10F3-A3E47E31A6F9}"/>
              </a:ext>
            </a:extLst>
          </p:cNvPr>
          <p:cNvSpPr txBox="1"/>
          <p:nvPr/>
        </p:nvSpPr>
        <p:spPr>
          <a:xfrm>
            <a:off x="2667000" y="5675581"/>
            <a:ext cx="68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rgbClr val="FFFFFF"/>
                </a:solidFill>
                <a:latin typeface="Calibri" panose="020F0502020204030204"/>
              </a:rPr>
              <a:t>To request this document in another format, call 1-800-525-0127. Deaf or hard of</a:t>
            </a:r>
          </a:p>
          <a:p>
            <a:pPr algn="ctr"/>
            <a:r>
              <a:rPr lang="en-US" sz="1200">
                <a:solidFill>
                  <a:srgbClr val="FFFFFF"/>
                </a:solidFill>
                <a:latin typeface="Calibri" panose="020F0502020204030204"/>
              </a:rPr>
              <a:t>hearing customers, please call 711 (Washington Relay) or email civil.rights@doh.wa.gov. </a:t>
            </a:r>
          </a:p>
        </p:txBody>
      </p:sp>
      <p:pic>
        <p:nvPicPr>
          <p:cNvPr id="3" name="Picture 2" descr="Washington state department of health logo">
            <a:extLst>
              <a:ext uri="{FF2B5EF4-FFF2-40B4-BE49-F238E27FC236}">
                <a16:creationId xmlns:a16="http://schemas.microsoft.com/office/drawing/2014/main" id="{8BC6CD41-D17F-B09C-6F50-DA5F43570C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6781" y="4357313"/>
            <a:ext cx="2887474" cy="849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age of a hand heart symbol outlined by multiple languages. ">
            <a:extLst>
              <a:ext uri="{FF2B5EF4-FFF2-40B4-BE49-F238E27FC236}">
                <a16:creationId xmlns:a16="http://schemas.microsoft.com/office/drawing/2014/main" id="{6E25EE25-910E-ABD4-4BB6-0FF75B7F4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549" y="1503801"/>
            <a:ext cx="500062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E1F72C-FF33-550D-6FAB-E73383D7571B}"/>
              </a:ext>
            </a:extLst>
          </p:cNvPr>
          <p:cNvSpPr/>
          <p:nvPr/>
        </p:nvSpPr>
        <p:spPr>
          <a:xfrm>
            <a:off x="5567440" y="3135437"/>
            <a:ext cx="5756397" cy="2342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s-ES" sz="1400">
              <a:solidFill>
                <a:schemeClr val="dk1"/>
              </a:solidFill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0F9942-DDD0-F5EB-844C-70A8D9312238}"/>
              </a:ext>
            </a:extLst>
          </p:cNvPr>
          <p:cNvSpPr txBox="1"/>
          <p:nvPr/>
        </p:nvSpPr>
        <p:spPr>
          <a:xfrm>
            <a:off x="2383536" y="-832105"/>
            <a:ext cx="2199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D480CB-2655-B7C2-987D-6FBCAFAE53CD}"/>
              </a:ext>
            </a:extLst>
          </p:cNvPr>
          <p:cNvSpPr/>
          <p:nvPr/>
        </p:nvSpPr>
        <p:spPr>
          <a:xfrm>
            <a:off x="5567440" y="692494"/>
            <a:ext cx="5756397" cy="2467542"/>
          </a:xfrm>
          <a:prstGeom prst="rect">
            <a:avLst/>
          </a:prstGeom>
          <a:solidFill>
            <a:srgbClr val="185A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 descr="A group of people in different colors&#10;&#10;Description automatically generated">
            <a:extLst>
              <a:ext uri="{FF2B5EF4-FFF2-40B4-BE49-F238E27FC236}">
                <a16:creationId xmlns:a16="http://schemas.microsoft.com/office/drawing/2014/main" id="{01DE81D8-7D3B-EEED-AEB7-1B79A5303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68" y="1105598"/>
            <a:ext cx="4951032" cy="42060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1928901-E0E2-FBCA-689D-568278B12B18}"/>
              </a:ext>
            </a:extLst>
          </p:cNvPr>
          <p:cNvSpPr txBox="1"/>
          <p:nvPr/>
        </p:nvSpPr>
        <p:spPr>
          <a:xfrm>
            <a:off x="5781066" y="862770"/>
            <a:ext cx="5265966" cy="17416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600" spc="450" dirty="0">
                <a:solidFill>
                  <a:schemeClr val="bg1"/>
                </a:solidFill>
                <a:latin typeface="Gill Sans MT"/>
              </a:rPr>
              <a:t>WELCOME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Please share in the chat your name, pronouns, and where is love or laughter showing up in your life these days?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E04F8D-17D8-F03E-E2CF-58A4BE674503}"/>
              </a:ext>
            </a:extLst>
          </p:cNvPr>
          <p:cNvSpPr txBox="1"/>
          <p:nvPr/>
        </p:nvSpPr>
        <p:spPr>
          <a:xfrm>
            <a:off x="5812653" y="3304409"/>
            <a:ext cx="5252828" cy="21770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600" spc="450" dirty="0">
                <a:solidFill>
                  <a:schemeClr val="bg1"/>
                </a:solidFill>
                <a:latin typeface="Gill Sans MT"/>
              </a:rPr>
              <a:t>BIENVENIDOS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Por favor, </a:t>
            </a:r>
            <a:r>
              <a:rPr lang="en-US" sz="24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utilice</a:t>
            </a:r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el</a:t>
            </a:r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chat para </a:t>
            </a:r>
            <a:r>
              <a:rPr lang="es-ES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díganos su nombre y </a:t>
            </a:r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¿En </a:t>
            </a:r>
            <a:r>
              <a:rPr lang="en-US" sz="24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qué</a:t>
            </a:r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parte</a:t>
            </a:r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tu</a:t>
            </a:r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vida</a:t>
            </a:r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se </a:t>
            </a:r>
            <a:r>
              <a:rPr lang="en-US" sz="24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está</a:t>
            </a:r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manifestando</a:t>
            </a:r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el</a:t>
            </a:r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amor o la </a:t>
            </a:r>
            <a:r>
              <a:rPr lang="en-US" sz="24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risa</a:t>
            </a:r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?</a:t>
            </a:r>
          </a:p>
          <a:p>
            <a:pPr algn="ctr"/>
            <a:endParaRPr lang="en-US" sz="2000" spc="450" dirty="0">
              <a:solidFill>
                <a:schemeClr val="bg1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561344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1" name="Rectangle 1110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33CA67-C35A-3B67-7016-D452887DDB4C}"/>
              </a:ext>
            </a:extLst>
          </p:cNvPr>
          <p:cNvSpPr txBox="1"/>
          <p:nvPr/>
        </p:nvSpPr>
        <p:spPr>
          <a:xfrm>
            <a:off x="982639" y="1012535"/>
            <a:ext cx="4547304" cy="45827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dirty="0">
                <a:latin typeface="Century Gothic" panose="020B0502020202020204" pitchFamily="34" charset="0"/>
                <a:ea typeface="+mj-ea"/>
                <a:cs typeface="+mj-cs"/>
              </a:rPr>
              <a:t>Shalom Agtarap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dirty="0">
                <a:latin typeface="Century Gothic" panose="020B0502020202020204" pitchFamily="34" charset="0"/>
                <a:ea typeface="+mj-ea"/>
                <a:cs typeface="+mj-cs"/>
              </a:rPr>
              <a:t>Community Thought Partner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en-US" sz="3500" dirty="0">
              <a:latin typeface="Century Gothic" panose="020B05020202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>
              <a:latin typeface="+mj-lt"/>
              <a:ea typeface="+mj-ea"/>
              <a:cs typeface="+mj-cs"/>
            </a:endParaRPr>
          </a:p>
        </p:txBody>
      </p:sp>
      <p:sp>
        <p:nvSpPr>
          <p:cNvPr id="1113" name="Rectangle 1112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5" name="Rectangle 1114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7" name="Rectangle 1116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Slide Number Placeholder 3" hidden="1">
            <a:extLst>
              <a:ext uri="{FF2B5EF4-FFF2-40B4-BE49-F238E27FC236}">
                <a16:creationId xmlns:a16="http://schemas.microsoft.com/office/drawing/2014/main" id="{6C24C14E-9260-4D0A-2772-6BC0D940420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552950" y="6356351"/>
            <a:ext cx="30861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A71A0E6-E307-407F-80A6-26D8665E5309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4" name="Picture 3" descr="A person wearing glasses&#10;&#10;AI-generated content may be incorrect.">
            <a:extLst>
              <a:ext uri="{FF2B5EF4-FFF2-40B4-BE49-F238E27FC236}">
                <a16:creationId xmlns:a16="http://schemas.microsoft.com/office/drawing/2014/main" id="{09B976DD-2626-B4A7-8104-67D610DD4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513" y="1409699"/>
            <a:ext cx="3603335" cy="360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64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8BB05F-1081-AAFF-A402-DCEBD6C7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latin typeface="Century Gothic" panose="020B0502020202020204" pitchFamily="34" charset="0"/>
              </a:rPr>
              <a:t>Agenda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FCBFA90E-0FC4-2525-7F82-F0385786C0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2826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8198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person, outdoor, person, crowd&#10;&#10;AI-generated content may be incorrect.">
            <a:extLst>
              <a:ext uri="{FF2B5EF4-FFF2-40B4-BE49-F238E27FC236}">
                <a16:creationId xmlns:a16="http://schemas.microsoft.com/office/drawing/2014/main" id="{E6CCC47E-F35C-7546-E327-6332D670F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1" r="2149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7B19D5C4-A862-7A89-6615-1B05E1A80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962400"/>
            <a:ext cx="5505814" cy="16904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0" lang="en-US" altLang="en-US" sz="21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(Left) Crisanto Serrano, who was fired by mushroom producer Windmill Farms, speaks about his experience Monday outside a Safeway in Tacoma </a:t>
            </a:r>
            <a:r>
              <a:rPr lang="en-US" altLang="en-US" sz="2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(</a:t>
            </a:r>
            <a:r>
              <a:rPr lang="en-US" sz="21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Nick Wagner / The Seattle Times)</a:t>
            </a:r>
            <a:endParaRPr lang="en-US" sz="2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380F4D-0F45-E5BE-4677-1821A8DD77CA}"/>
              </a:ext>
            </a:extLst>
          </p:cNvPr>
          <p:cNvSpPr txBox="1"/>
          <p:nvPr/>
        </p:nvSpPr>
        <p:spPr>
          <a:xfrm>
            <a:off x="6343650" y="5709565"/>
            <a:ext cx="5395975" cy="646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(Right) Image of protests from United Farm Workers </a:t>
            </a:r>
          </a:p>
        </p:txBody>
      </p:sp>
      <p:pic>
        <p:nvPicPr>
          <p:cNvPr id="7" name="Picture Placeholder 6" descr="A group of people holding signs&#10;&#10;AI-generated content may be incorrect.">
            <a:extLst>
              <a:ext uri="{FF2B5EF4-FFF2-40B4-BE49-F238E27FC236}">
                <a16:creationId xmlns:a16="http://schemas.microsoft.com/office/drawing/2014/main" id="{B2C3FB4C-9E2D-89CC-37AF-136285C2AC0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4" r="20463" b="-1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sp>
        <p:nvSpPr>
          <p:cNvPr id="13" name="Title 11">
            <a:extLst>
              <a:ext uri="{FF2B5EF4-FFF2-40B4-BE49-F238E27FC236}">
                <a16:creationId xmlns:a16="http://schemas.microsoft.com/office/drawing/2014/main" id="{0248A683-7F37-28E6-4AF5-364895D69A04}"/>
              </a:ext>
            </a:extLst>
          </p:cNvPr>
          <p:cNvSpPr txBox="1">
            <a:spLocks/>
          </p:cNvSpPr>
          <p:nvPr/>
        </p:nvSpPr>
        <p:spPr>
          <a:xfrm>
            <a:off x="791342" y="3991417"/>
            <a:ext cx="5174037" cy="21748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11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3A70C-BE06-7D07-0313-96CC0652A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A7645C-B8AD-0E6E-5E64-827BDAF7EEDD}"/>
              </a:ext>
            </a:extLst>
          </p:cNvPr>
          <p:cNvSpPr/>
          <p:nvPr/>
        </p:nvSpPr>
        <p:spPr>
          <a:xfrm>
            <a:off x="5555654" y="3164570"/>
            <a:ext cx="4731639" cy="16004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19F338-8DEA-F59E-EE9C-A3DA4184497D}"/>
              </a:ext>
            </a:extLst>
          </p:cNvPr>
          <p:cNvSpPr txBox="1"/>
          <p:nvPr/>
        </p:nvSpPr>
        <p:spPr>
          <a:xfrm>
            <a:off x="2383536" y="-832105"/>
            <a:ext cx="2199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BBAF45-884E-A4A1-852B-5A22F6BBA19D}"/>
              </a:ext>
            </a:extLst>
          </p:cNvPr>
          <p:cNvSpPr/>
          <p:nvPr/>
        </p:nvSpPr>
        <p:spPr>
          <a:xfrm>
            <a:off x="5567440" y="1564131"/>
            <a:ext cx="4731639" cy="1600439"/>
          </a:xfrm>
          <a:prstGeom prst="rect">
            <a:avLst/>
          </a:prstGeom>
          <a:solidFill>
            <a:srgbClr val="185A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 descr="A group of people in different colors&#10;&#10;Description automatically generated">
            <a:extLst>
              <a:ext uri="{FF2B5EF4-FFF2-40B4-BE49-F238E27FC236}">
                <a16:creationId xmlns:a16="http://schemas.microsoft.com/office/drawing/2014/main" id="{FAA77DA1-095E-D407-56DD-785967DFD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68" y="1105598"/>
            <a:ext cx="4951032" cy="42060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D4EE389-EEB1-4A01-F0B1-6A7D5F4B9B67}"/>
              </a:ext>
            </a:extLst>
          </p:cNvPr>
          <p:cNvSpPr txBox="1"/>
          <p:nvPr/>
        </p:nvSpPr>
        <p:spPr>
          <a:xfrm>
            <a:off x="5774594" y="1872935"/>
            <a:ext cx="4293760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600" spc="450">
                <a:solidFill>
                  <a:schemeClr val="bg1"/>
                </a:solidFill>
                <a:latin typeface="Gill Sans MT"/>
              </a:rPr>
              <a:t>ANNOUNCEMENTS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4F0598-998E-59A7-0945-43F5F4FFE660}"/>
              </a:ext>
            </a:extLst>
          </p:cNvPr>
          <p:cNvSpPr txBox="1"/>
          <p:nvPr/>
        </p:nvSpPr>
        <p:spPr>
          <a:xfrm>
            <a:off x="5774593" y="3624131"/>
            <a:ext cx="4293760" cy="8002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600" spc="450">
                <a:solidFill>
                  <a:schemeClr val="bg1"/>
                </a:solidFill>
                <a:latin typeface="Gill Sans MT"/>
              </a:rPr>
              <a:t>ANUNCIOS</a:t>
            </a:r>
          </a:p>
          <a:p>
            <a:pPr algn="ctr"/>
            <a:endParaRPr lang="en-US" sz="2000" spc="450">
              <a:solidFill>
                <a:schemeClr val="bg1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638873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4C272-B641-B2A4-6C91-D13C7703BA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427"/>
          <a:stretch/>
        </p:blipFill>
        <p:spPr>
          <a:xfrm>
            <a:off x="939800" y="1248987"/>
            <a:ext cx="9615824" cy="49217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53C05F-F67A-2932-ABFB-163BFFEC3976}"/>
              </a:ext>
            </a:extLst>
          </p:cNvPr>
          <p:cNvSpPr txBox="1"/>
          <p:nvPr/>
        </p:nvSpPr>
        <p:spPr>
          <a:xfrm>
            <a:off x="576782" y="411304"/>
            <a:ext cx="12478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SURVEY: </a:t>
            </a:r>
            <a:r>
              <a:rPr lang="en-US" sz="3600" dirty="0">
                <a:latin typeface="Century Gothic" panose="020B0502020202020204" pitchFamily="34" charset="0"/>
                <a:hlinkClick r:id="rId4"/>
              </a:rPr>
              <a:t>https://forms.office.com/g/FDvqm9e2hV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47718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968B70-73CC-73A7-5702-3488CE379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60252" cy="1645920"/>
          </a:xfrm>
        </p:spPr>
        <p:txBody>
          <a:bodyPr>
            <a:normAutofit/>
          </a:bodyPr>
          <a:lstStyle/>
          <a:p>
            <a:r>
              <a:rPr lang="en-US" sz="3200">
                <a:latin typeface="Century Gothic" panose="020B0502020202020204" pitchFamily="34" charset="0"/>
              </a:rPr>
              <a:t>State Health Improvement Plan (SHIP)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E0812-5B1C-A308-3F1F-573F36369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143" y="690318"/>
            <a:ext cx="6002636" cy="1645920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2400" dirty="0">
                <a:latin typeface="Calibri"/>
                <a:ea typeface="Calibri"/>
                <a:cs typeface="Calibri"/>
              </a:rPr>
              <a:t>The SHIP is a long-term, system-wide plan to focus efforts on critical health issues facing Washingtonians </a:t>
            </a:r>
          </a:p>
          <a:p>
            <a:r>
              <a:rPr lang="en-US" sz="2400" dirty="0">
                <a:latin typeface="Calibri"/>
                <a:ea typeface="Calibri"/>
                <a:cs typeface="Calibri"/>
              </a:rPr>
              <a:t>Compensation for attending meetings to provide input is available through the Community Collaborative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823C18-5B80-1E4B-7E70-EE087A0174AD}"/>
              </a:ext>
            </a:extLst>
          </p:cNvPr>
          <p:cNvSpPr txBox="1"/>
          <p:nvPr/>
        </p:nvSpPr>
        <p:spPr>
          <a:xfrm>
            <a:off x="396992" y="5629575"/>
            <a:ext cx="11398016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Web site: 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2400" b="1" dirty="0">
                <a:solidFill>
                  <a:srgbClr val="000000"/>
                </a:solidFill>
                <a:ea typeface="+mn-lt"/>
                <a:cs typeface="+mn-lt"/>
                <a:hlinkClick r:id="rId3"/>
              </a:rPr>
              <a:t>https://doh.wa.gov/about-us/state-health-improvement-plan</a:t>
            </a:r>
            <a:r>
              <a:rPr lang="en-US" sz="2400" b="1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</a:p>
          <a:p>
            <a:endParaRPr lang="en-US" sz="600" b="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fr-FR" sz="2400" b="1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Email </a:t>
            </a:r>
            <a:r>
              <a:rPr lang="fr-FR" sz="2400" b="1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4"/>
              </a:rPr>
              <a:t>SHIP@doh.wa.gov</a:t>
            </a:r>
            <a:r>
              <a:rPr lang="fr-FR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fr-F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fr-FR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questions</a:t>
            </a:r>
            <a:r>
              <a:rPr lang="fr-FR" sz="240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or </a:t>
            </a:r>
            <a:r>
              <a:rPr lang="fr-FR" sz="240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for invites in </a:t>
            </a:r>
            <a:r>
              <a:rPr lang="fr-FR" sz="2400" i="0" u="none" strike="noStrik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Spanish</a:t>
            </a:r>
            <a:r>
              <a:rPr lang="fr-FR" sz="240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fr-FR" sz="2400" i="0" u="none" strike="noStrik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Russian</a:t>
            </a:r>
            <a:r>
              <a:rPr lang="fr-FR" sz="240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or </a:t>
            </a:r>
            <a:r>
              <a:rPr lang="fr-FR" sz="2400" i="0" u="none" strike="noStrike" baseline="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Vietnamese</a:t>
            </a:r>
            <a:r>
              <a:rPr lang="fr-FR" sz="2400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endParaRPr lang="en-US" sz="2200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902060-C31E-0B02-35DF-069325C996B9}"/>
              </a:ext>
            </a:extLst>
          </p:cNvPr>
          <p:cNvSpPr txBox="1">
            <a:spLocks/>
          </p:cNvSpPr>
          <p:nvPr/>
        </p:nvSpPr>
        <p:spPr>
          <a:xfrm>
            <a:off x="2095501" y="2557935"/>
            <a:ext cx="7848599" cy="2966565"/>
          </a:xfrm>
          <a:custGeom>
            <a:avLst/>
            <a:gdLst>
              <a:gd name="connsiteX0" fmla="*/ 0 w 7848599"/>
              <a:gd name="connsiteY0" fmla="*/ 0 h 2966565"/>
              <a:gd name="connsiteX1" fmla="*/ 7848599 w 7848599"/>
              <a:gd name="connsiteY1" fmla="*/ 0 h 2966565"/>
              <a:gd name="connsiteX2" fmla="*/ 7848599 w 7848599"/>
              <a:gd name="connsiteY2" fmla="*/ 2966565 h 2966565"/>
              <a:gd name="connsiteX3" fmla="*/ 0 w 7848599"/>
              <a:gd name="connsiteY3" fmla="*/ 2966565 h 2966565"/>
              <a:gd name="connsiteX4" fmla="*/ 0 w 7848599"/>
              <a:gd name="connsiteY4" fmla="*/ 0 h 296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8599" h="2966565" fill="none" extrusionOk="0">
                <a:moveTo>
                  <a:pt x="0" y="0"/>
                </a:moveTo>
                <a:cubicBezTo>
                  <a:pt x="3001390" y="-118916"/>
                  <a:pt x="6454194" y="168558"/>
                  <a:pt x="7848599" y="0"/>
                </a:cubicBezTo>
                <a:cubicBezTo>
                  <a:pt x="7967176" y="1305783"/>
                  <a:pt x="7757307" y="1822958"/>
                  <a:pt x="7848599" y="2966565"/>
                </a:cubicBezTo>
                <a:cubicBezTo>
                  <a:pt x="3976660" y="2798650"/>
                  <a:pt x="2609439" y="2911380"/>
                  <a:pt x="0" y="2966565"/>
                </a:cubicBezTo>
                <a:cubicBezTo>
                  <a:pt x="-86965" y="2095682"/>
                  <a:pt x="-40026" y="762136"/>
                  <a:pt x="0" y="0"/>
                </a:cubicBezTo>
                <a:close/>
              </a:path>
              <a:path w="7848599" h="2966565" stroke="0" extrusionOk="0">
                <a:moveTo>
                  <a:pt x="0" y="0"/>
                </a:moveTo>
                <a:cubicBezTo>
                  <a:pt x="1502665" y="38576"/>
                  <a:pt x="6406844" y="-9244"/>
                  <a:pt x="7848599" y="0"/>
                </a:cubicBezTo>
                <a:cubicBezTo>
                  <a:pt x="7682375" y="1151366"/>
                  <a:pt x="7847671" y="1666691"/>
                  <a:pt x="7848599" y="2966565"/>
                </a:cubicBezTo>
                <a:cubicBezTo>
                  <a:pt x="4906631" y="2917191"/>
                  <a:pt x="3333698" y="2980628"/>
                  <a:pt x="0" y="2966565"/>
                </a:cubicBezTo>
                <a:cubicBezTo>
                  <a:pt x="27501" y="1492638"/>
                  <a:pt x="-73466" y="1001196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47548650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50000"/>
              </a:lnSpc>
            </a:pPr>
            <a:r>
              <a:rPr lang="en-US" sz="32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Listening Session #2 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24, 2025 1 - 3:30 p.m.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Tacoma Library: </a:t>
            </a:r>
            <a:r>
              <a:rPr lang="en-US" sz="32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215 South 56th Street  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via Zoom</a:t>
            </a:r>
          </a:p>
          <a:p>
            <a:r>
              <a:rPr lang="en-US" sz="1900" dirty="0">
                <a:latin typeface="Century Gothic" panose="020B0502020202020204" pitchFamily="34" charset="0"/>
                <a:hlinkClick r:id="rId5"/>
              </a:rPr>
              <a:t>https://www.eventbrite.com/e/state-health-improvement-plan-listening-session-virtual-and-in-person-tickets-1273955758969</a:t>
            </a:r>
            <a:r>
              <a:rPr lang="en-US" sz="1900" dirty="0">
                <a:latin typeface="Century Gothic" panose="020B0502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02908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A2D0F-681C-BC28-3330-D857195AB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1A93C7-4832-052C-2FF7-33157FB5B52F}"/>
              </a:ext>
            </a:extLst>
          </p:cNvPr>
          <p:cNvSpPr/>
          <p:nvPr/>
        </p:nvSpPr>
        <p:spPr>
          <a:xfrm>
            <a:off x="5555653" y="1405113"/>
            <a:ext cx="4731639" cy="1760483"/>
          </a:xfrm>
          <a:prstGeom prst="rect">
            <a:avLst/>
          </a:prstGeom>
          <a:solidFill>
            <a:srgbClr val="185A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DD0176-97EE-EF49-B14E-46502582CB65}"/>
              </a:ext>
            </a:extLst>
          </p:cNvPr>
          <p:cNvSpPr/>
          <p:nvPr/>
        </p:nvSpPr>
        <p:spPr>
          <a:xfrm>
            <a:off x="5555654" y="3165596"/>
            <a:ext cx="4731639" cy="16004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Gill Sans MT" panose="020B0502020104020203" pitchFamily="34" charset="0"/>
              </a:rPr>
              <a:t>Jessica Todorovich, Interim Secretary of Health, DOH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95DBEE-5BA2-D2B9-4681-08963D0AC4AC}"/>
              </a:ext>
            </a:extLst>
          </p:cNvPr>
          <p:cNvSpPr txBox="1"/>
          <p:nvPr/>
        </p:nvSpPr>
        <p:spPr>
          <a:xfrm>
            <a:off x="2383536" y="-832105"/>
            <a:ext cx="2199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 </a:t>
            </a:r>
          </a:p>
        </p:txBody>
      </p:sp>
      <p:pic>
        <p:nvPicPr>
          <p:cNvPr id="12" name="Picture 11" descr="A group of people in different colors&#10;&#10;Description automatically generated">
            <a:extLst>
              <a:ext uri="{FF2B5EF4-FFF2-40B4-BE49-F238E27FC236}">
                <a16:creationId xmlns:a16="http://schemas.microsoft.com/office/drawing/2014/main" id="{F1DA373A-EC27-2FC7-86C7-EC9B162BB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68" y="1105598"/>
            <a:ext cx="4951032" cy="42060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9F1FA0C-F112-A637-1027-31476AD9D7CA}"/>
              </a:ext>
            </a:extLst>
          </p:cNvPr>
          <p:cNvSpPr txBox="1"/>
          <p:nvPr/>
        </p:nvSpPr>
        <p:spPr>
          <a:xfrm>
            <a:off x="5676622" y="1889376"/>
            <a:ext cx="4293760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600" spc="450" dirty="0">
                <a:solidFill>
                  <a:schemeClr val="bg1"/>
                </a:solidFill>
                <a:latin typeface="Gill Sans MT"/>
              </a:rPr>
              <a:t>DOH LEADERSHIP UPDATES</a:t>
            </a:r>
          </a:p>
        </p:txBody>
      </p:sp>
    </p:spTree>
    <p:extLst>
      <p:ext uri="{BB962C8B-B14F-4D97-AF65-F5344CB8AC3E}">
        <p14:creationId xmlns:p14="http://schemas.microsoft.com/office/powerpoint/2010/main" val="1882681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4F214D52A102448B11B7E5A0AD23D6" ma:contentTypeVersion="17" ma:contentTypeDescription="Create a new document." ma:contentTypeScope="" ma:versionID="e6e9c6d9e52c53f2feb83379e02da473">
  <xsd:schema xmlns:xsd="http://www.w3.org/2001/XMLSchema" xmlns:xs="http://www.w3.org/2001/XMLSchema" xmlns:p="http://schemas.microsoft.com/office/2006/metadata/properties" xmlns:ns1="http://schemas.microsoft.com/sharepoint/v3" xmlns:ns2="b30126aa-0378-43e2-a6b4-c8dda09c4252" xmlns:ns3="3a5a730d-f5a8-4d68-9b85-261acdfc9e59" targetNamespace="http://schemas.microsoft.com/office/2006/metadata/properties" ma:root="true" ma:fieldsID="f05b73b1e5bc0e96fd030e2988209a2b" ns1:_="" ns2:_="" ns3:_="">
    <xsd:import namespace="http://schemas.microsoft.com/sharepoint/v3"/>
    <xsd:import namespace="b30126aa-0378-43e2-a6b4-c8dda09c4252"/>
    <xsd:import namespace="3a5a730d-f5a8-4d68-9b85-261acdfc9e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126aa-0378-43e2-a6b4-c8dda09c42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60a6a1c-50a4-4ec0-87e3-f00760ffe7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a730d-f5a8-4d68-9b85-261acdfc9e5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e28f1cb-a292-4133-9ea0-2f3cd0231ce1}" ma:internalName="TaxCatchAll" ma:showField="CatchAllData" ma:web="3a5a730d-f5a8-4d68-9b85-261acdfc9e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3a5a730d-f5a8-4d68-9b85-261acdfc9e59" xsi:nil="true"/>
    <lcf76f155ced4ddcb4097134ff3c332f xmlns="b30126aa-0378-43e2-a6b4-c8dda09c4252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140A884-CE60-4D1B-A90B-BDEC90CFF8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AB80CB-C438-426C-875A-A5360E866571}">
  <ds:schemaRefs>
    <ds:schemaRef ds:uri="3a5a730d-f5a8-4d68-9b85-261acdfc9e59"/>
    <ds:schemaRef ds:uri="b30126aa-0378-43e2-a6b4-c8dda09c42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6CC5C12-6A78-484F-8A4E-92F1478498FA}">
  <ds:schemaRefs>
    <ds:schemaRef ds:uri="b30126aa-0378-43e2-a6b4-c8dda09c4252"/>
    <ds:schemaRef ds:uri="http://purl.org/dc/terms/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purl.org/dc/elements/1.1/"/>
    <ds:schemaRef ds:uri="http://schemas.microsoft.com/office/infopath/2007/PartnerControls"/>
    <ds:schemaRef ds:uri="3a5a730d-f5a8-4d68-9b85-261acdfc9e59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496</Words>
  <Application>Microsoft Office PowerPoint</Application>
  <PresentationFormat>Widescreen</PresentationFormat>
  <Paragraphs>74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Century Gothic</vt:lpstr>
      <vt:lpstr>Gill Sans MT</vt:lpstr>
      <vt:lpstr>Helvetica</vt:lpstr>
      <vt:lpstr>Office Theme</vt:lpstr>
      <vt:lpstr>PowerPoint Presentation</vt:lpstr>
      <vt:lpstr>PowerPoint Presentation</vt:lpstr>
      <vt:lpstr>PowerPoint Presentation</vt:lpstr>
      <vt:lpstr>Agenda</vt:lpstr>
      <vt:lpstr>(Left) Crisanto Serrano, who was fired by mushroom producer Windmill Farms, speaks about his experience Monday outside a Safeway in Tacoma (Nick Wagner / The Seattle Times)</vt:lpstr>
      <vt:lpstr>PowerPoint Presentation</vt:lpstr>
      <vt:lpstr>PowerPoint Presentation</vt:lpstr>
      <vt:lpstr>State Health Improvement Plan (SHIP)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Tinder, Renee D (DOH)</dc:creator>
  <cp:lastModifiedBy>West, Melissa C (DOH)</cp:lastModifiedBy>
  <cp:revision>63</cp:revision>
  <dcterms:created xsi:type="dcterms:W3CDTF">2024-11-07T16:00:23Z</dcterms:created>
  <dcterms:modified xsi:type="dcterms:W3CDTF">2025-04-09T16:53:59Z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520fa42-cf58-4c22-8b93-58cf1d3bd1cb_Enabled">
    <vt:lpwstr>true</vt:lpwstr>
  </property>
  <property fmtid="{D5CDD505-2E9C-101B-9397-08002B2CF9AE}" pid="3" name="MSIP_Label_1520fa42-cf58-4c22-8b93-58cf1d3bd1cb_SetDate">
    <vt:lpwstr>2024-11-07T18:31:28Z</vt:lpwstr>
  </property>
  <property fmtid="{D5CDD505-2E9C-101B-9397-08002B2CF9AE}" pid="4" name="MSIP_Label_1520fa42-cf58-4c22-8b93-58cf1d3bd1cb_Method">
    <vt:lpwstr>Standard</vt:lpwstr>
  </property>
  <property fmtid="{D5CDD505-2E9C-101B-9397-08002B2CF9AE}" pid="5" name="MSIP_Label_1520fa42-cf58-4c22-8b93-58cf1d3bd1cb_Name">
    <vt:lpwstr>Public Information</vt:lpwstr>
  </property>
  <property fmtid="{D5CDD505-2E9C-101B-9397-08002B2CF9AE}" pid="6" name="MSIP_Label_1520fa42-cf58-4c22-8b93-58cf1d3bd1cb_SiteId">
    <vt:lpwstr>11d0e217-264e-400a-8ba0-57dcc127d72d</vt:lpwstr>
  </property>
  <property fmtid="{D5CDD505-2E9C-101B-9397-08002B2CF9AE}" pid="7" name="MSIP_Label_1520fa42-cf58-4c22-8b93-58cf1d3bd1cb_ActionId">
    <vt:lpwstr>888866ef-8e91-4032-827b-a99266845d8d</vt:lpwstr>
  </property>
  <property fmtid="{D5CDD505-2E9C-101B-9397-08002B2CF9AE}" pid="8" name="MSIP_Label_1520fa42-cf58-4c22-8b93-58cf1d3bd1cb_ContentBits">
    <vt:lpwstr>0</vt:lpwstr>
  </property>
  <property fmtid="{D5CDD505-2E9C-101B-9397-08002B2CF9AE}" pid="9" name="ContentTypeId">
    <vt:lpwstr>0x0101004C4F214D52A102448B11B7E5A0AD23D6</vt:lpwstr>
  </property>
  <property fmtid="{D5CDD505-2E9C-101B-9397-08002B2CF9AE}" pid="10" name="MediaServiceImageTags">
    <vt:lpwstr/>
  </property>
</Properties>
</file>